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01" r:id="rId1"/>
  </p:sldMasterIdLst>
  <p:notesMasterIdLst>
    <p:notesMasterId r:id="rId106"/>
  </p:notesMasterIdLst>
  <p:handoutMasterIdLst>
    <p:handoutMasterId r:id="rId107"/>
  </p:handoutMasterIdLst>
  <p:sldIdLst>
    <p:sldId id="265" r:id="rId2"/>
    <p:sldId id="411" r:id="rId3"/>
    <p:sldId id="358" r:id="rId4"/>
    <p:sldId id="356" r:id="rId5"/>
    <p:sldId id="267" r:id="rId6"/>
    <p:sldId id="273" r:id="rId7"/>
    <p:sldId id="274" r:id="rId8"/>
    <p:sldId id="281" r:id="rId9"/>
    <p:sldId id="360" r:id="rId10"/>
    <p:sldId id="302" r:id="rId11"/>
    <p:sldId id="359" r:id="rId12"/>
    <p:sldId id="316" r:id="rId13"/>
    <p:sldId id="328" r:id="rId14"/>
    <p:sldId id="276" r:id="rId15"/>
    <p:sldId id="323" r:id="rId16"/>
    <p:sldId id="304" r:id="rId17"/>
    <p:sldId id="324" r:id="rId18"/>
    <p:sldId id="362" r:id="rId19"/>
    <p:sldId id="361" r:id="rId20"/>
    <p:sldId id="303" r:id="rId21"/>
    <p:sldId id="278" r:id="rId22"/>
    <p:sldId id="282" r:id="rId23"/>
    <p:sldId id="266" r:id="rId24"/>
    <p:sldId id="429" r:id="rId25"/>
    <p:sldId id="430" r:id="rId26"/>
    <p:sldId id="433" r:id="rId27"/>
    <p:sldId id="427" r:id="rId28"/>
    <p:sldId id="428" r:id="rId29"/>
    <p:sldId id="455" r:id="rId30"/>
    <p:sldId id="364" r:id="rId31"/>
    <p:sldId id="284" r:id="rId32"/>
    <p:sldId id="365" r:id="rId33"/>
    <p:sldId id="366" r:id="rId34"/>
    <p:sldId id="321" r:id="rId35"/>
    <p:sldId id="368" r:id="rId36"/>
    <p:sldId id="367" r:id="rId37"/>
    <p:sldId id="431" r:id="rId38"/>
    <p:sldId id="432" r:id="rId39"/>
    <p:sldId id="307" r:id="rId40"/>
    <p:sldId id="329" r:id="rId41"/>
    <p:sldId id="435" r:id="rId42"/>
    <p:sldId id="339" r:id="rId43"/>
    <p:sldId id="340" r:id="rId44"/>
    <p:sldId id="434" r:id="rId45"/>
    <p:sldId id="335" r:id="rId46"/>
    <p:sldId id="338" r:id="rId47"/>
    <p:sldId id="373" r:id="rId48"/>
    <p:sldId id="374" r:id="rId49"/>
    <p:sldId id="383" r:id="rId50"/>
    <p:sldId id="384" r:id="rId51"/>
    <p:sldId id="385" r:id="rId52"/>
    <p:sldId id="386" r:id="rId53"/>
    <p:sldId id="387" r:id="rId54"/>
    <p:sldId id="388" r:id="rId55"/>
    <p:sldId id="389" r:id="rId56"/>
    <p:sldId id="390" r:id="rId57"/>
    <p:sldId id="391" r:id="rId58"/>
    <p:sldId id="392" r:id="rId59"/>
    <p:sldId id="319" r:id="rId60"/>
    <p:sldId id="320" r:id="rId61"/>
    <p:sldId id="393" r:id="rId62"/>
    <p:sldId id="398" r:id="rId63"/>
    <p:sldId id="397" r:id="rId64"/>
    <p:sldId id="396" r:id="rId65"/>
    <p:sldId id="318" r:id="rId66"/>
    <p:sldId id="288" r:id="rId67"/>
    <p:sldId id="289" r:id="rId68"/>
    <p:sldId id="413" r:id="rId69"/>
    <p:sldId id="287" r:id="rId70"/>
    <p:sldId id="290" r:id="rId71"/>
    <p:sldId id="291" r:id="rId72"/>
    <p:sldId id="414" r:id="rId73"/>
    <p:sldId id="425" r:id="rId74"/>
    <p:sldId id="415" r:id="rId75"/>
    <p:sldId id="417" r:id="rId76"/>
    <p:sldId id="418" r:id="rId77"/>
    <p:sldId id="419" r:id="rId78"/>
    <p:sldId id="420" r:id="rId79"/>
    <p:sldId id="421" r:id="rId80"/>
    <p:sldId id="422" r:id="rId81"/>
    <p:sldId id="423" r:id="rId82"/>
    <p:sldId id="424" r:id="rId83"/>
    <p:sldId id="399" r:id="rId84"/>
    <p:sldId id="400" r:id="rId85"/>
    <p:sldId id="401" r:id="rId86"/>
    <p:sldId id="403" r:id="rId87"/>
    <p:sldId id="404" r:id="rId88"/>
    <p:sldId id="405" r:id="rId89"/>
    <p:sldId id="406" r:id="rId90"/>
    <p:sldId id="407" r:id="rId91"/>
    <p:sldId id="408" r:id="rId92"/>
    <p:sldId id="409" r:id="rId93"/>
    <p:sldId id="410" r:id="rId94"/>
    <p:sldId id="436" r:id="rId95"/>
    <p:sldId id="453" r:id="rId96"/>
    <p:sldId id="454" r:id="rId97"/>
    <p:sldId id="437" r:id="rId98"/>
    <p:sldId id="438" r:id="rId99"/>
    <p:sldId id="446" r:id="rId100"/>
    <p:sldId id="448" r:id="rId101"/>
    <p:sldId id="450" r:id="rId102"/>
    <p:sldId id="451" r:id="rId103"/>
    <p:sldId id="452" r:id="rId104"/>
    <p:sldId id="456" r:id="rId105"/>
  </p:sldIdLst>
  <p:sldSz cx="9144000" cy="5715000" type="screen16x10"/>
  <p:notesSz cx="6802438" cy="99345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0000CC"/>
    <a:srgbClr val="D60093"/>
    <a:srgbClr val="66FFFF"/>
    <a:srgbClr val="FFFF99"/>
    <a:srgbClr val="CCFF99"/>
    <a:srgbClr val="6600FF"/>
    <a:srgbClr val="003399"/>
    <a:srgbClr val="CCCCFF"/>
    <a:srgbClr val="CC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ลักษณะ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ลักษณะสีอ่อน 2 - เน้น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0A1B5D5-9B99-4C35-A422-299274C87663}" styleName="ลักษณะสีปานกลาง 1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ลักษณะสีอ่อน 2 - เน้น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9650" autoAdjust="0"/>
  </p:normalViewPr>
  <p:slideViewPr>
    <p:cSldViewPr snapToGrid="0" snapToObjects="1">
      <p:cViewPr>
        <p:scale>
          <a:sx n="80" d="100"/>
          <a:sy n="80" d="100"/>
        </p:scale>
        <p:origin x="-1002" y="-14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handoutMaster" Target="handoutMasters/handout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viewProps" Target="view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3145" y="3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/>
          <a:lstStyle>
            <a:lvl1pPr algn="r">
              <a:defRPr sz="1200"/>
            </a:lvl1pPr>
          </a:lstStyle>
          <a:p>
            <a:fld id="{84738D90-3DDC-4CAB-898F-95176944FF67}" type="datetimeFigureOut">
              <a:rPr lang="th-TH" smtClean="0"/>
              <a:pPr/>
              <a:t>25/02/63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4" y="9436124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3145" y="9436124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 anchor="b"/>
          <a:lstStyle>
            <a:lvl1pPr algn="r">
              <a:defRPr sz="1200"/>
            </a:lvl1pPr>
          </a:lstStyle>
          <a:p>
            <a:fld id="{2D0D5E8E-2C43-4178-865D-C71A7E7D1F0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23512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3145" y="3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/>
          <a:lstStyle>
            <a:lvl1pPr algn="r">
              <a:defRPr sz="1200"/>
            </a:lvl1pPr>
          </a:lstStyle>
          <a:p>
            <a:fld id="{2FC8F324-F24C-407E-9335-D202AC4A16BD}" type="datetimeFigureOut">
              <a:rPr lang="th-TH" smtClean="0"/>
              <a:pPr/>
              <a:t>25/02/63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239838"/>
            <a:ext cx="5367338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3" tIns="45707" rIns="91413" bIns="45707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245" y="4781016"/>
            <a:ext cx="5441950" cy="3911739"/>
          </a:xfrm>
          <a:prstGeom prst="rect">
            <a:avLst/>
          </a:prstGeom>
        </p:spPr>
        <p:txBody>
          <a:bodyPr vert="horz" lIns="91413" tIns="45707" rIns="91413" bIns="45707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4" y="9436124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3145" y="9436124"/>
            <a:ext cx="2947722" cy="498454"/>
          </a:xfrm>
          <a:prstGeom prst="rect">
            <a:avLst/>
          </a:prstGeom>
        </p:spPr>
        <p:txBody>
          <a:bodyPr vert="horz" lIns="91413" tIns="45707" rIns="91413" bIns="45707" rtlCol="0" anchor="b"/>
          <a:lstStyle>
            <a:lvl1pPr algn="r">
              <a:defRPr sz="1200"/>
            </a:lvl1pPr>
          </a:lstStyle>
          <a:p>
            <a:fld id="{695CD035-18B1-4AE1-A580-BF308B356AF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954273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CD035-18B1-4AE1-A580-BF308B356AF8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188396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CD035-18B1-4AE1-A580-BF308B356AF8}" type="slidenum">
              <a:rPr lang="th-TH" smtClean="0"/>
              <a:pPr/>
              <a:t>3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465264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CD035-18B1-4AE1-A580-BF308B356AF8}" type="slidenum">
              <a:rPr lang="th-TH" smtClean="0"/>
              <a:pPr/>
              <a:t>8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837268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CD035-18B1-4AE1-A580-BF308B356AF8}" type="slidenum">
              <a:rPr lang="th-TH" smtClean="0"/>
              <a:pPr/>
              <a:t>29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CD035-18B1-4AE1-A580-BF308B356AF8}" type="slidenum">
              <a:rPr lang="th-TH" smtClean="0"/>
              <a:pPr/>
              <a:t>30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83677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095500"/>
            <a:ext cx="6686549" cy="188565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981150"/>
            <a:ext cx="6686549" cy="938569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B3205-1EF8-4AD6-BB55-DB62FAA8D7BF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Freeform 6"/>
          <p:cNvSpPr/>
          <p:nvPr/>
        </p:nvSpPr>
        <p:spPr bwMode="auto">
          <a:xfrm>
            <a:off x="0" y="3603176"/>
            <a:ext cx="1308489" cy="648824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774617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4118259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520092"/>
            <a:ext cx="6683765" cy="106740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778000"/>
            <a:ext cx="6686550" cy="314801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AC43C-1A9C-4CE5-AB52-AEFA35BE8DED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732170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715625"/>
            <a:ext cx="6686549" cy="12240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941774"/>
            <a:ext cx="6686549" cy="7170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85C7-C949-45FE-A8CB-57B7F65D7B7C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648479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703450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1503866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778000"/>
            <a:ext cx="3235398" cy="3148018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771852"/>
            <a:ext cx="3235398" cy="3148018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5BEE-020C-4BE7-A57A-961BD44D76DB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656485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3375560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643919"/>
            <a:ext cx="2994549" cy="48021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124138"/>
            <a:ext cx="3257170" cy="279505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641229"/>
            <a:ext cx="2999251" cy="48021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121448"/>
            <a:ext cx="3254006" cy="279505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A457F-5617-4D1F-9BED-0CDD235D215A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656485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2840434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033A3-34AF-43E5-8B98-740F9864AE57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007652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57042-AF1D-42FD-BE3C-59D077B22B0A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706086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71740"/>
            <a:ext cx="2628899" cy="813593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71741"/>
            <a:ext cx="3886200" cy="4512469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332178"/>
            <a:ext cx="2628899" cy="3552030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E5445-4EE5-433D-B006-AA54CD122A3E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76660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000500"/>
            <a:ext cx="6686550" cy="47228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529138"/>
            <a:ext cx="6686550" cy="3212475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472782"/>
            <a:ext cx="6686550" cy="411427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BC4-9841-47B0-A237-57DE312D2D89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093104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152573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54723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508000"/>
            <a:ext cx="6686549" cy="259753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628372"/>
            <a:ext cx="6686549" cy="1296553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B86B4-45F2-43FF-9FF8-C778D22911FD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648479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703450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716539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508000"/>
            <a:ext cx="6295445" cy="24130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921000"/>
            <a:ext cx="5652416" cy="3175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628372"/>
            <a:ext cx="6686549" cy="1296553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BE8-6179-438D-A57E-727FD67A0394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648479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703450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1850739" y="540004"/>
            <a:ext cx="457200" cy="48731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421089"/>
            <a:ext cx="457200" cy="48731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5709972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32001"/>
            <a:ext cx="6686550" cy="227070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318000"/>
            <a:ext cx="6686550" cy="60801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C45DF-6856-494D-96D5-EDD91E085B56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093104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152573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1376961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508000"/>
            <a:ext cx="6295445" cy="24130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619500"/>
            <a:ext cx="6686550" cy="6985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318000"/>
            <a:ext cx="6686550" cy="60801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B39A-D940-4A30-9FD5-8013607E3E79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093104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152573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7" name="TextBox 16"/>
          <p:cNvSpPr txBox="1"/>
          <p:nvPr/>
        </p:nvSpPr>
        <p:spPr>
          <a:xfrm>
            <a:off x="1850739" y="540004"/>
            <a:ext cx="457200" cy="48731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421089"/>
            <a:ext cx="457200" cy="48731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196642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522839"/>
            <a:ext cx="6686549" cy="2400017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619500"/>
            <a:ext cx="6686550" cy="6985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318000"/>
            <a:ext cx="6686550" cy="60801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19D7B-5222-4DC0-A2C5-6571CCCFCC04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093104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152573"/>
            <a:ext cx="584825" cy="304271"/>
          </a:xfrm>
        </p:spPr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1252102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625-965A-4C5C-83C9-E2311607B450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124530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522838"/>
            <a:ext cx="1655701" cy="4403181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522838"/>
            <a:ext cx="4857750" cy="4403181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80827-B01E-4547-9844-D384A8FD236D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95313"/>
            <a:ext cx="1191395" cy="422748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529142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90500"/>
            <a:ext cx="2138637" cy="5532190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655"/>
            <a:ext cx="1767506" cy="571169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715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520092"/>
            <a:ext cx="6683765" cy="10674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778000"/>
            <a:ext cx="6686550" cy="3238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5108698"/>
            <a:ext cx="859712" cy="308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3FC77-F7CC-42B6-91F0-FDA7A3EFED66}" type="datetime1">
              <a:rPr lang="th-TH" smtClean="0"/>
              <a:pPr/>
              <a:t>25/02/63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5113174"/>
            <a:ext cx="5714999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656485"/>
            <a:ext cx="584825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9154FF55-EB05-8541-B75D-21D6560A0D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62785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microsoft.com/office/2007/relationships/hdphoto" Target="../media/hdphoto11.wdp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1.png"/><Relationship Id="rId7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32.png"/><Relationship Id="rId4" Type="http://schemas.microsoft.com/office/2007/relationships/hdphoto" Target="../media/hdphoto13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e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em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em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e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e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e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e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em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em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4.png"/><Relationship Id="rId7" Type="http://schemas.openxmlformats.org/officeDocument/2006/relationships/image" Target="../media/image7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gif"/><Relationship Id="rId10" Type="http://schemas.openxmlformats.org/officeDocument/2006/relationships/audio" Target="../media/audio21.wav"/><Relationship Id="rId4" Type="http://schemas.openxmlformats.org/officeDocument/2006/relationships/image" Target="../media/image1.png"/><Relationship Id="rId9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529692" y="376518"/>
            <a:ext cx="708817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โครงการสัมมนา</a:t>
            </a:r>
          </a:p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การดำเนินงานกองทุนพัฒนาฝีมือแรงงาน </a:t>
            </a:r>
          </a:p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ประจำปีงบประมาณ พ.ศ. 256</a:t>
            </a:r>
            <a:r>
              <a:rPr lang="en-US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3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/>
            </a:r>
            <a:b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ระหว่างวันที่ </a:t>
            </a:r>
            <a:r>
              <a:rPr lang="en-US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5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-</a:t>
            </a:r>
            <a:r>
              <a:rPr lang="en-US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6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มีนาคม </a:t>
            </a:r>
            <a:r>
              <a:rPr lang="en-US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2563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</a:t>
            </a:r>
            <a:b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ณ </a:t>
            </a:r>
            <a:r>
              <a:rPr lang="th-TH" sz="4400" b="1" spc="1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โรงแรมดิ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เอม</a:t>
            </a:r>
            <a:r>
              <a:rPr lang="th-TH" sz="4400" b="1" spc="1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เมอรัลด์</a:t>
            </a:r>
            <a:r>
              <a:rPr lang="th-TH" sz="4400" b="1" spc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รัชดา กรุงเทพมหานคร</a:t>
            </a:r>
            <a:endParaRPr lang="en-US" sz="4400" b="1" spc="1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ea typeface="SimSun" pitchFamily="2" charset="-122"/>
              <a:cs typeface="KodchiangUPC" pitchFamily="18" charset="-34"/>
            </a:endParaRPr>
          </a:p>
          <a:p>
            <a:endParaRPr lang="th-TH" b="1" dirty="0">
              <a:solidFill>
                <a:srgbClr val="002060"/>
              </a:solidFill>
              <a:latin typeface="SanamDeklenchaya" panose="02000000000000000000" pitchFamily="2" charset="0"/>
              <a:cs typeface="SanamDeklenchaya" panose="02000000000000000000" pitchFamily="2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4323" y="3889407"/>
            <a:ext cx="1141080" cy="1094505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D3B80A1A-BC71-475E-98E4-51268C3EA56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435" y="57098"/>
            <a:ext cx="1241968" cy="1281304"/>
          </a:xfrm>
          <a:prstGeom prst="rect">
            <a:avLst/>
          </a:prstGeom>
        </p:spPr>
      </p:pic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245108" y="4962389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619F867-9CD1-4F04-8678-1778141F72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89" y="1211855"/>
            <a:ext cx="3127184" cy="4503145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1639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6"/>
          <p:cNvSpPr/>
          <p:nvPr/>
        </p:nvSpPr>
        <p:spPr>
          <a:xfrm>
            <a:off x="270505" y="358569"/>
            <a:ext cx="8739322" cy="1538883"/>
          </a:xfrm>
          <a:prstGeom prst="rect">
            <a:avLst/>
          </a:prstGeom>
          <a:solidFill>
            <a:srgbClr val="E8B0AC"/>
          </a:solidFill>
        </p:spPr>
        <p:txBody>
          <a:bodyPr wrap="square">
            <a:spAutoFit/>
          </a:bodyPr>
          <a:lstStyle/>
          <a:p>
            <a:pPr algn="ctr"/>
            <a:r>
              <a:rPr lang="th-TH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การให้กู้ยืมเงินกองทุนพัฒนาฝีมือแรงงาน</a:t>
            </a:r>
            <a:endParaRPr 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algn="ctr"/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พ.ศ. 2545</a:t>
            </a:r>
            <a:endParaRPr 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668" y="4354714"/>
            <a:ext cx="904406" cy="680071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5422277-0395-41F7-9774-148888A3E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560" y="2706392"/>
            <a:ext cx="4286303" cy="2852873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69924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668" y="4354714"/>
            <a:ext cx="904406" cy="680071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8" name="กล่องข้อความ 3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482871" y="400000"/>
            <a:ext cx="3961326" cy="830997"/>
          </a:xfrm>
          <a:prstGeom prst="rect">
            <a:avLst/>
          </a:prstGeom>
          <a:solidFill>
            <a:srgbClr val="FFDEDB"/>
          </a:solidFill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หัวข้อบรรยาย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1086797" y="1400721"/>
            <a:ext cx="7338066" cy="2953993"/>
          </a:xfrm>
          <a:prstGeom prst="roundRect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1. หลักเกณฑ์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2. แนว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ปฏิบัติการให้กู้ยืมเงินกองทุนพัฒนาฝีมือแรงงาน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3. การ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ติดตามหนี้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4. ข้อสังเกต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และข้อเสนอแนะ </a:t>
            </a:r>
            <a:r>
              <a:rPr lang="th-TH" sz="2800" b="1" dirty="0" err="1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สตง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.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5. การ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รายงานติดตามประเมินผลการให้กู้ยืมเงิน </a:t>
            </a:r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(แบบ กย.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6)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6. ปัญหา</a:t>
            </a:r>
            <a:r>
              <a:rPr lang="th-TH" sz="2800" b="1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พบ</a:t>
            </a:r>
          </a:p>
          <a:p>
            <a:r>
              <a:rPr lang="th-TH" sz="2800" b="1" dirty="0" smtClean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7. การบริหารความเสี่ยง</a:t>
            </a:r>
            <a:endParaRPr lang="th-TH" sz="2800" b="1" dirty="0">
              <a:solidFill>
                <a:schemeClr val="accent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5422277-0395-41F7-9774-148888A3EF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367" y="3934455"/>
            <a:ext cx="2433496" cy="1619684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54114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ร่ม, เครื่องประดับ,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2D8CEE32-6A3B-7441-92B7-8D716800C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14710">
            <a:off x="223950" y="-23546"/>
            <a:ext cx="830808" cy="965342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193452" y="443843"/>
            <a:ext cx="781060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หลักเกณฑ์การให้กู้ยืมเงินกองทุนพัฒนาฝีมือแรงงาน</a:t>
            </a: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1693390" y="1258990"/>
            <a:ext cx="7338066" cy="2862847"/>
          </a:xfrm>
          <a:prstGeom prst="roundRect">
            <a:avLst/>
          </a:prstGeom>
          <a:ln w="28575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(2)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บัญญัติให้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ใช้จ่ายเงินกองทุนพัฒนาฝีมือแรงงานเพื่อให้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ผู้ดำเนินการทดสอบมาตรฐานฝีมือแรงงานและผู้ประกอบกิจการกู้ยืม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ใช้จ่ายเกี่ยวกับการดำเนินการฝึกอบรมฝีมือแรงงานหรือการทดสอบมาตรฐานฝีมือแรงาน</a:t>
            </a: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pic>
        <p:nvPicPr>
          <p:cNvPr id="1026" name="Picture 2" descr="D:\งานแนน\2.สัมมนา 63\กู้ใหม่\รูปนู๋ดี\ผู้หญิง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5060"/>
            <a:ext cx="2356345" cy="31735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5240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ร่ม, เครื่องประดับ,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2D8CEE32-6A3B-7441-92B7-8D716800C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14710">
            <a:off x="223950" y="-23546"/>
            <a:ext cx="830808" cy="965342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49724" y="148415"/>
            <a:ext cx="781060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ผู้มีสิทธิกู้ยืมเงินตามมาตรา 28 (2)</a:t>
            </a:r>
            <a:endParaRPr lang="th-TH" sz="3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 1">
            <a:extLst>
              <a:ext uri="{FF2B5EF4-FFF2-40B4-BE49-F238E27FC236}">
                <a16:creationId xmlns:a16="http://schemas.microsoft.com/office/drawing/2014/main" xmlns="" id="{264FC218-EFE0-46A9-B281-54D2935CE8DA}"/>
              </a:ext>
            </a:extLst>
          </p:cNvPr>
          <p:cNvSpPr txBox="1">
            <a:spLocks/>
          </p:cNvSpPr>
          <p:nvPr/>
        </p:nvSpPr>
        <p:spPr>
          <a:xfrm>
            <a:off x="264587" y="4450316"/>
            <a:ext cx="5123339" cy="851761"/>
          </a:xfrm>
          <a:prstGeom prst="rect">
            <a:avLst/>
          </a:prstGeom>
          <a:solidFill>
            <a:srgbClr val="FFC000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algn="l">
              <a:buFont typeface="Wingdings" pitchFamily="2" charset="2"/>
              <a:buChar char="v"/>
            </a:pP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เคยกู้แล้ว ถ้าจะกู้ใหม่ต้องดำเนินการ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เสร็จสิ้น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ปิดบัญชีสัญญาเดิมก่อน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Picture 29">
            <a:extLst>
              <a:ext uri="{FF2B5EF4-FFF2-40B4-BE49-F238E27FC236}">
                <a16:creationId xmlns:a16="http://schemas.microsoft.com/office/drawing/2014/main" xmlns="" id="{DE07E6AD-7E28-411C-8B77-57F529C87E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040" t="21522" r="25463" b="58181"/>
          <a:stretch/>
        </p:blipFill>
        <p:spPr>
          <a:xfrm rot="10800000">
            <a:off x="431248" y="1053795"/>
            <a:ext cx="3935547" cy="1712923"/>
          </a:xfrm>
          <a:prstGeom prst="rect">
            <a:avLst/>
          </a:prstGeom>
        </p:spPr>
      </p:pic>
      <p:sp>
        <p:nvSpPr>
          <p:cNvPr id="9" name="Rectangle 24">
            <a:extLst>
              <a:ext uri="{FF2B5EF4-FFF2-40B4-BE49-F238E27FC236}">
                <a16:creationId xmlns:a16="http://schemas.microsoft.com/office/drawing/2014/main" xmlns="" id="{2A367C3D-636B-4F25-B068-AC83321EAC67}"/>
              </a:ext>
            </a:extLst>
          </p:cNvPr>
          <p:cNvSpPr/>
          <p:nvPr/>
        </p:nvSpPr>
        <p:spPr>
          <a:xfrm>
            <a:off x="432106" y="3302951"/>
            <a:ext cx="4379045" cy="800219"/>
          </a:xfrm>
          <a:prstGeom prst="rect">
            <a:avLst/>
          </a:prstGeom>
          <a:ln w="38100">
            <a:solidFill>
              <a:srgbClr val="0000CC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3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เพื่อเป็น</a:t>
            </a:r>
            <a:r>
              <a:rPr lang="th-TH" sz="23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ค่าใช้จ่ายใน</a:t>
            </a:r>
            <a:r>
              <a:rPr lang="th-TH" sz="23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การดำเนินการ</a:t>
            </a:r>
            <a:r>
              <a:rPr lang="th-TH" sz="23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23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3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ฝีมือแรงงานหรือทด</a:t>
            </a:r>
            <a:r>
              <a:rPr lang="th-TH" sz="23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สอบมาตรฐานฝีมือแรงงาน</a:t>
            </a:r>
            <a:endParaRPr lang="th-TH" sz="2300" dirty="0">
              <a:solidFill>
                <a:srgbClr val="0070C0"/>
              </a:solidFill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302077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2" name="Picture 5" descr="0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23752" y="4468943"/>
            <a:ext cx="1635433" cy="918905"/>
          </a:xfrm>
          <a:prstGeom prst="rect">
            <a:avLst/>
          </a:prstGeom>
        </p:spPr>
      </p:pic>
      <p:grpSp>
        <p:nvGrpSpPr>
          <p:cNvPr id="16" name="Group 22">
            <a:extLst>
              <a:ext uri="{FF2B5EF4-FFF2-40B4-BE49-F238E27FC236}">
                <a16:creationId xmlns="" xmlns:a16="http://schemas.microsoft.com/office/drawing/2014/main" id="{EB02683F-AF13-443E-91D1-2DDC6D3A78FA}"/>
              </a:ext>
            </a:extLst>
          </p:cNvPr>
          <p:cNvGrpSpPr/>
          <p:nvPr/>
        </p:nvGrpSpPr>
        <p:grpSpPr>
          <a:xfrm>
            <a:off x="4917441" y="1114186"/>
            <a:ext cx="4226560" cy="3126272"/>
            <a:chOff x="4788024" y="3111351"/>
            <a:chExt cx="3240361" cy="2580064"/>
          </a:xfrm>
        </p:grpSpPr>
        <p:sp>
          <p:nvSpPr>
            <p:cNvPr id="17" name="Rectangle 17">
              <a:extLst>
                <a:ext uri="{FF2B5EF4-FFF2-40B4-BE49-F238E27FC236}">
                  <a16:creationId xmlns="" xmlns:a16="http://schemas.microsoft.com/office/drawing/2014/main" id="{1FC13726-4CD3-4496-B979-4F18F6673F0C}"/>
                </a:ext>
              </a:extLst>
            </p:cNvPr>
            <p:cNvSpPr/>
            <p:nvPr/>
          </p:nvSpPr>
          <p:spPr>
            <a:xfrm>
              <a:off x="4788024" y="3111351"/>
              <a:ext cx="3240361" cy="482605"/>
            </a:xfrm>
            <a:prstGeom prst="rect">
              <a:avLst/>
            </a:prstGeom>
            <a:solidFill>
              <a:srgbClr val="CCFF66"/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th-TH" sz="32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คุณสมบัติผู้มีสิทธิกู้ยืมเงิน</a:t>
              </a:r>
              <a:r>
                <a:rPr lang="en-US" sz="3200" b="1" dirty="0">
                  <a:solidFill>
                    <a:schemeClr val="accent5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endParaRPr lang="th-TH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" name="Rectangle 19">
              <a:extLst>
                <a:ext uri="{FF2B5EF4-FFF2-40B4-BE49-F238E27FC236}">
                  <a16:creationId xmlns="" xmlns:a16="http://schemas.microsoft.com/office/drawing/2014/main" id="{4919C47D-15F8-40C4-8196-448F426FB33B}"/>
                </a:ext>
              </a:extLst>
            </p:cNvPr>
            <p:cNvSpPr/>
            <p:nvPr/>
          </p:nvSpPr>
          <p:spPr>
            <a:xfrm>
              <a:off x="4795885" y="3734193"/>
              <a:ext cx="3168352" cy="787409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800" b="1" dirty="0" smtClean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        1. เป็น</a:t>
              </a:r>
              <a:r>
                <a:rPr lang="th-TH" sz="28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บุคคลธรรมดา หรือ</a:t>
              </a:r>
              <a:br>
                <a:rPr lang="th-TH" sz="28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dirty="0" smtClean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            นิติ</a:t>
              </a:r>
              <a:r>
                <a:rPr lang="th-TH" sz="2800" b="1" dirty="0">
                  <a:solidFill>
                    <a:srgbClr val="FF00FF"/>
                  </a:solidFill>
                  <a:latin typeface="FreesiaUPC" pitchFamily="34" charset="-34"/>
                  <a:cs typeface="FreesiaUPC" pitchFamily="34" charset="-34"/>
                </a:rPr>
                <a:t>บุคคลที่มีสัญชาติไทย</a:t>
              </a:r>
              <a:endParaRPr lang="th-TH" sz="2800" dirty="0">
                <a:solidFill>
                  <a:srgbClr val="FF00FF"/>
                </a:solidFill>
              </a:endParaRPr>
            </a:p>
          </p:txBody>
        </p:sp>
        <p:sp>
          <p:nvSpPr>
            <p:cNvPr id="19" name="Rectangle 20">
              <a:extLst>
                <a:ext uri="{FF2B5EF4-FFF2-40B4-BE49-F238E27FC236}">
                  <a16:creationId xmlns="" xmlns:a16="http://schemas.microsoft.com/office/drawing/2014/main" id="{1A0828A3-9650-4E54-AEBA-81B97243E19C}"/>
                </a:ext>
              </a:extLst>
            </p:cNvPr>
            <p:cNvSpPr/>
            <p:nvPr/>
          </p:nvSpPr>
          <p:spPr>
            <a:xfrm>
              <a:off x="4795885" y="4615466"/>
              <a:ext cx="3168353" cy="442868"/>
            </a:xfrm>
            <a:prstGeom prst="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800" b="1" dirty="0" smtClean="0">
                  <a:solidFill>
                    <a:schemeClr val="bg2">
                      <a:lumMod val="2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        </a:t>
              </a:r>
              <a:r>
                <a:rPr lang="th-TH" sz="2800" b="1" dirty="0" smtClean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2. ไม่</a:t>
              </a:r>
              <a:r>
                <a:rPr lang="th-TH" sz="2800" b="1" dirty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เป็นบุคคลล้มละลาย   </a:t>
              </a:r>
              <a:endParaRPr lang="en-US" sz="28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Rectangle 21">
              <a:extLst>
                <a:ext uri="{FF2B5EF4-FFF2-40B4-BE49-F238E27FC236}">
                  <a16:creationId xmlns="" xmlns:a16="http://schemas.microsoft.com/office/drawing/2014/main" id="{AA7E8E01-5D2E-42E4-A8E1-E9755A951DDF}"/>
                </a:ext>
              </a:extLst>
            </p:cNvPr>
            <p:cNvSpPr/>
            <p:nvPr/>
          </p:nvSpPr>
          <p:spPr>
            <a:xfrm>
              <a:off x="4821211" y="5259610"/>
              <a:ext cx="3168352" cy="431805"/>
            </a:xfrm>
            <a:prstGeom prst="rect">
              <a:avLst/>
            </a:prstGeom>
            <a:ln>
              <a:solidFill>
                <a:srgbClr val="9933FF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800" b="1" dirty="0" smtClean="0">
                  <a:solidFill>
                    <a:srgbClr val="7030A0"/>
                  </a:solidFill>
                  <a:latin typeface="FreesiaUPC" pitchFamily="34" charset="-34"/>
                  <a:cs typeface="FreesiaUPC" pitchFamily="34" charset="-34"/>
                </a:rPr>
                <a:t>        3. ไม่</a:t>
              </a:r>
              <a:r>
                <a:rPr lang="th-TH" sz="2800" b="1" dirty="0">
                  <a:solidFill>
                    <a:srgbClr val="7030A0"/>
                  </a:solidFill>
                  <a:latin typeface="FreesiaUPC" pitchFamily="34" charset="-34"/>
                  <a:cs typeface="FreesiaUPC" pitchFamily="34" charset="-34"/>
                </a:rPr>
                <a:t>เป็นลูกหนี้กองทุน</a:t>
              </a:r>
              <a:endParaRPr lang="en-US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7021" y="4992213"/>
            <a:ext cx="904406" cy="680071"/>
          </a:xfrm>
          <a:prstGeom prst="rect">
            <a:avLst/>
          </a:prstGeom>
        </p:spPr>
      </p:pic>
      <p:sp>
        <p:nvSpPr>
          <p:cNvPr id="3" name="ลูกศรลง 2"/>
          <p:cNvSpPr/>
          <p:nvPr/>
        </p:nvSpPr>
        <p:spPr>
          <a:xfrm>
            <a:off x="2264898" y="2822991"/>
            <a:ext cx="337625" cy="382049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ลูกศรขวา 4"/>
          <p:cNvSpPr/>
          <p:nvPr/>
        </p:nvSpPr>
        <p:spPr>
          <a:xfrm>
            <a:off x="4423169" y="1258446"/>
            <a:ext cx="387982" cy="296253"/>
          </a:xfrm>
          <a:prstGeom prst="rightArrow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08661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ร่ม, เครื่องประดับ,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2D8CEE32-6A3B-7441-92B7-8D716800C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14710">
            <a:off x="223950" y="-23546"/>
            <a:ext cx="830808" cy="96534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pic>
        <p:nvPicPr>
          <p:cNvPr id="9" name="รูปภาพ 4" descr="ผลการค้นหารูปภาพสำหรับ พิเศษ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56" y="2732209"/>
            <a:ext cx="2291021" cy="141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6">
            <a:extLst>
              <a:ext uri="{FF2B5EF4-FFF2-40B4-BE49-F238E27FC236}">
                <a16:creationId xmlns:a16="http://schemas.microsoft.com/office/drawing/2014/main" xmlns="" id="{54243A13-3C65-4EFA-AD40-5B5987758060}"/>
              </a:ext>
            </a:extLst>
          </p:cNvPr>
          <p:cNvSpPr txBox="1"/>
          <p:nvPr/>
        </p:nvSpPr>
        <p:spPr>
          <a:xfrm>
            <a:off x="1916950" y="2518208"/>
            <a:ext cx="6244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ผู้กู้ยืมที่ทำสัญญาตั้งแต่ </a:t>
            </a:r>
            <a:r>
              <a:rPr lang="th-TH" sz="32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2 ก.ย. </a:t>
            </a:r>
            <a:r>
              <a:rPr lang="th-TH" sz="3200" b="1" i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62 – </a:t>
            </a:r>
            <a:r>
              <a:rPr lang="th-TH" sz="32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31 ส.ค. 6</a:t>
            </a:r>
            <a:r>
              <a:rPr lang="en-US" sz="3200" b="1" i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th-TH" sz="3200" b="1" i="1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xmlns="" id="{31F92EA3-EBD5-4BE3-96BF-745CB4BEC6EB}"/>
              </a:ext>
            </a:extLst>
          </p:cNvPr>
          <p:cNvSpPr txBox="1"/>
          <p:nvPr/>
        </p:nvSpPr>
        <p:spPr>
          <a:xfrm>
            <a:off x="2757458" y="3043608"/>
            <a:ext cx="4522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อัตราดอกเบี้ย 0</a:t>
            </a:r>
            <a:r>
              <a:rPr lang="en-US" sz="32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%</a:t>
            </a:r>
            <a:r>
              <a:rPr lang="th-TH" sz="32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ตลอดอายุสัญญา</a:t>
            </a:r>
            <a:endParaRPr lang="en-US" sz="32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5">
            <a:extLst>
              <a:ext uri="{FF2B5EF4-FFF2-40B4-BE49-F238E27FC236}">
                <a16:creationId xmlns:a16="http://schemas.microsoft.com/office/drawing/2014/main" xmlns="" id="{46FF3179-0B5F-448B-904B-AF444B13F962}"/>
              </a:ext>
            </a:extLst>
          </p:cNvPr>
          <p:cNvSpPr/>
          <p:nvPr/>
        </p:nvSpPr>
        <p:spPr>
          <a:xfrm>
            <a:off x="2217261" y="4656684"/>
            <a:ext cx="5418846" cy="940867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5) ลงวันที่ 15 สิงหาคม 2562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886513" y="3628383"/>
            <a:ext cx="4357719" cy="102830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ยื่นคำขอกู้พร้อมหลักฐานครบถ้วน </a:t>
            </a:r>
          </a:p>
          <a:p>
            <a:pPr algn="ctr"/>
            <a:r>
              <a:rPr lang="th-TH" sz="28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ตั้งแต่ 2 ก.ย.</a:t>
            </a:r>
            <a:r>
              <a:rPr lang="en-US" sz="28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62</a:t>
            </a:r>
            <a:r>
              <a:rPr lang="th-TH" sz="28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 ถึง 15 ก.ค. </a:t>
            </a:r>
            <a:r>
              <a:rPr lang="en-US" sz="2800" b="1" i="1" dirty="0">
                <a:solidFill>
                  <a:srgbClr val="FF0066"/>
                </a:solidFill>
                <a:latin typeface="FreesiaUPC" pitchFamily="34" charset="-34"/>
                <a:ea typeface="Cambria Math" panose="02040503050406030204" pitchFamily="18" charset="0"/>
                <a:cs typeface="FreesiaUPC" pitchFamily="34" charset="-34"/>
              </a:rPr>
              <a:t>63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193452" y="146968"/>
            <a:ext cx="781060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วงเงินกู้ยืม</a:t>
            </a:r>
            <a:endParaRPr lang="th-TH" sz="3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6" descr="payment_vector-720x21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02" y="4702477"/>
            <a:ext cx="1789500" cy="789971"/>
          </a:xfrm>
          <a:prstGeom prst="rect">
            <a:avLst/>
          </a:prstGeom>
        </p:spPr>
      </p:pic>
      <p:graphicFrame>
        <p:nvGraphicFramePr>
          <p:cNvPr id="17" name="ตาราง 7">
            <a:extLst>
              <a:ext uri="{FF2B5EF4-FFF2-40B4-BE49-F238E27FC236}">
                <a16:creationId xmlns="" xmlns:a16="http://schemas.microsoft.com/office/drawing/2014/main" id="{876BB6D6-0882-4AAC-BC7E-E0093D4D9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7842156"/>
              </p:ext>
            </p:extLst>
          </p:nvPr>
        </p:nvGraphicFramePr>
        <p:xfrm>
          <a:off x="1327932" y="735576"/>
          <a:ext cx="7186678" cy="16742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55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111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01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6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0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91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0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000" b="1" baseline="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0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65057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193452" y="275027"/>
            <a:ext cx="781060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หลักฐาน</a:t>
            </a:r>
            <a:r>
              <a:rPr lang="th-TH" sz="36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การขอกู้เงิน </a:t>
            </a:r>
            <a:r>
              <a:rPr lang="th-TH" sz="36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: กรณีนิติบุคคล</a:t>
            </a:r>
            <a:endParaRPr lang="th-TH" sz="36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843961" y="1041008"/>
            <a:ext cx="7940470" cy="4375053"/>
          </a:xfrm>
          <a:prstGeom prst="roundRect">
            <a:avLst/>
          </a:prstGeom>
          <a:ln w="38100">
            <a:prstDash val="lgDash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ในวันที่ยื่นขอกู้)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2. หนังสือมอบอำนาจ พร้อมติดอากรแสตมป์ 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/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รายละเอียดประกอบการขอกู้ยืมเงินกองทุนพัฒนาฝีมือแรงงานเพื่อดำเนินการฝึกอบรม/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/>
            </a:r>
            <a:b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</a:b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เพื่อทดสอบมาตรฐานฝีมือแรงงาน</a:t>
            </a:r>
            <a:endParaRPr lang="th-TH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ประมาณการรายการค่าใช้จ่ายในการดำเนินการฝึกอบรม/ทดสอบมาตรฐานฝีมือแรงงาน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รายงานข้อมูล</a:t>
            </a:r>
            <a:r>
              <a:rPr lang="th-TH" sz="2000" b="1" dirty="0" err="1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</a:t>
            </a:r>
            <a:r>
              <a:rPr lang="th-TH" sz="2000" b="1" u="sng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000" b="1" u="sng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(ไม่เกิน 30 วัน ในวันที่ยื่นคำขอกู้)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รายงานงบแสดงฐานะการเงิน ซึ่งผ่านการตรวจสอบจากผู้สอบบัญชีเรียบร้อยแล้ว ย้อนหลัง 2 ปี</a:t>
            </a: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แผนที่ตั้งสถานที่ประกอบกิจการ/ที่อยู่ตามทะเบียนบ้านของกรรมการผู้มีอำนาจลงนาม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แผนที่ตั้งสถานที่ดำเนินการฝึก/ดำเนินการทดสอบมาตรฐานฝีมือแรงงาน</a:t>
            </a:r>
          </a:p>
          <a:p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12. เอกสารอื่นๆ  ตำแหน่งและจำนวนลูกจ้างที่เข้ารับการฝึกอบรม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91" y="4685070"/>
            <a:ext cx="1004572" cy="963568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89778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25244" t="21530" r="21097" b="7324"/>
          <a:stretch/>
        </p:blipFill>
        <p:spPr>
          <a:xfrm>
            <a:off x="946298" y="483967"/>
            <a:ext cx="8086189" cy="50449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1"/>
          <p:cNvSpPr/>
          <p:nvPr/>
        </p:nvSpPr>
        <p:spPr>
          <a:xfrm>
            <a:off x="1311051" y="3808328"/>
            <a:ext cx="6138230" cy="24050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74168" y="1248853"/>
            <a:ext cx="4755391" cy="1200329"/>
          </a:xfrm>
          <a:prstGeom prst="rect">
            <a:avLst/>
          </a:prstGeom>
          <a:solidFill>
            <a:srgbClr val="FFDEDB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ระบุจำนวนลูกจ้างให้ตรงตาม </a:t>
            </a:r>
            <a:r>
              <a:rPr lang="th-TH" sz="2400" b="1" dirty="0" err="1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สปส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.1-10</a:t>
            </a:r>
          </a:p>
          <a:p>
            <a:r>
              <a:rPr lang="th-TH" sz="2400" dirty="0">
                <a:solidFill>
                  <a:srgbClr val="00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ให้ระบุจำนวนลูกจ้างที่นำส่งเงินสมทบประกันสังคม </a:t>
            </a:r>
            <a:br>
              <a:rPr lang="th-TH" sz="2400" dirty="0">
                <a:solidFill>
                  <a:srgbClr val="00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th-TH" sz="2400" dirty="0">
                <a:solidFill>
                  <a:srgbClr val="00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ณ เดือนที่ยื่นคำขอกู้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4" name="ตัวเชื่อมต่อหักมุม 13"/>
          <p:cNvCxnSpPr/>
          <p:nvPr/>
        </p:nvCxnSpPr>
        <p:spPr>
          <a:xfrm rot="16200000" flipH="1">
            <a:off x="187460" y="2850888"/>
            <a:ext cx="1517676" cy="714265"/>
          </a:xfrm>
          <a:prstGeom prst="bentConnector3">
            <a:avLst>
              <a:gd name="adj1" fmla="val 96932"/>
            </a:avLst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22302"/>
            <a:ext cx="8960003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คำขอ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กู้ยืมเงินกองทุนพัฒนาฝีมือแรงงาน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กย.</a:t>
            </a:r>
            <a:r>
              <a:rPr lang="en-US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62842" y="3728526"/>
            <a:ext cx="618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103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29796" y="2861249"/>
            <a:ext cx="3995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ดิอาคิเท็คส์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err="1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เทิร์น</a:t>
            </a:r>
            <a:r>
              <a:rPr lang="th-TH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คีย์ 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จำกัด</a:t>
            </a:r>
            <a:endParaRPr lang="en-US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54214" y="4770334"/>
            <a:ext cx="2035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นายกวี  กำบุญเลิศ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4189" y="3316859"/>
            <a:ext cx="3995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ดิอาคิเท็คส์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err="1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เทิร์น</a:t>
            </a:r>
            <a:r>
              <a:rPr lang="th-TH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คีย์ </a:t>
            </a:r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จำกัด</a:t>
            </a:r>
            <a:endParaRPr lang="en-US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3501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แบบรายการแสดงการส่งเงินสมทบ </a:t>
            </a:r>
            <a:r>
              <a:rPr lang="th-TH" sz="2400" b="1" dirty="0" err="1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สปส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.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1-10 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(ส่วนที่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1)</a:t>
            </a:r>
            <a:endParaRPr lang="th-TH" sz="2400" dirty="0">
              <a:solidFill>
                <a:srgbClr val="0000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850" t="9874" r="16680" b="30383"/>
          <a:stretch/>
        </p:blipFill>
        <p:spPr bwMode="auto">
          <a:xfrm>
            <a:off x="380995" y="506269"/>
            <a:ext cx="8610601" cy="3982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81" y="5205640"/>
            <a:ext cx="770850" cy="509360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50541" y="4349349"/>
            <a:ext cx="8904250" cy="1211219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38100" cap="rnd" cmpd="thickThin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การตรวจสอบข้อมูลกับสำนักงานประกันสังคม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สถานประกอบกิจการที่ยื่นคำขอ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กู้ยืมเงิน </a:t>
            </a:r>
            <a:r>
              <a:rPr lang="th-TH" sz="2000" i="1" u="sng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ค้างชำระการนำส่งเงินประกันสังคมหรือไม่</a:t>
            </a:r>
            <a:endParaRPr lang="en-US" sz="2000" i="1" u="sng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q"/>
            </a:pPr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2000" i="1" u="sng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ตรงกับจำนวนลูกจ้างที่นำส่งเงินสมทบเข้ากองทุนประกันสังคมหรือไม่</a:t>
            </a:r>
            <a:endParaRPr lang="en-US" sz="2000" u="sng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8847" y="3728359"/>
            <a:ext cx="61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103</a:t>
            </a:r>
            <a:endParaRPr lang="en-US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5261" y="2736665"/>
            <a:ext cx="112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000000000</a:t>
            </a:r>
            <a:endParaRPr lang="en-US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85261" y="2945081"/>
            <a:ext cx="112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000000000</a:t>
            </a:r>
            <a:endParaRPr lang="en-US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85261" y="3163394"/>
            <a:ext cx="112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000000000</a:t>
            </a:r>
            <a:endParaRPr lang="en-US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41234" y="1020574"/>
            <a:ext cx="39952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sz="1600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ดิอาคิเท็คส์</a:t>
            </a:r>
            <a:r>
              <a:rPr lang="th-TH" sz="1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600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1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600" b="1" dirty="0" err="1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เทิร์น</a:t>
            </a:r>
            <a:r>
              <a:rPr lang="th-TH" sz="16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คีย์ </a:t>
            </a:r>
            <a:r>
              <a:rPr lang="th-TH" sz="1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จำกัด</a:t>
            </a:r>
            <a:endParaRPr lang="en-US" sz="16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ectangle 1"/>
          <p:cNvSpPr/>
          <p:nvPr/>
        </p:nvSpPr>
        <p:spPr>
          <a:xfrm>
            <a:off x="3538846" y="3775860"/>
            <a:ext cx="617518" cy="32183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6151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655" t="49090" r="23914" b="23222"/>
          <a:stretch/>
        </p:blipFill>
        <p:spPr bwMode="auto">
          <a:xfrm>
            <a:off x="615971" y="691115"/>
            <a:ext cx="8042999" cy="32128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117995"/>
            <a:ext cx="8960003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คำขอกู้ยืมเงินกองทุนพัฒนาฝีมือแรงงาน : แบบ </a:t>
            </a:r>
            <a:r>
              <a:rPr lang="th-TH" sz="2400" b="1" dirty="0" err="1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กย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1</a:t>
            </a:r>
          </a:p>
        </p:txBody>
      </p:sp>
      <p:sp>
        <p:nvSpPr>
          <p:cNvPr id="9" name="Rectangle 1"/>
          <p:cNvSpPr/>
          <p:nvPr/>
        </p:nvSpPr>
        <p:spPr>
          <a:xfrm>
            <a:off x="5103626" y="2194898"/>
            <a:ext cx="3413052" cy="378187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447794" y="4470517"/>
            <a:ext cx="3859869" cy="769441"/>
          </a:xfrm>
          <a:prstGeom prst="rect">
            <a:avLst/>
          </a:prstGeom>
          <a:solidFill>
            <a:srgbClr val="FFDEDB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ต้องระบุจำนวนคนที่เข้าฝึกอบรมทุกหลักสูตร (นับซ้ำคนที่ฝึกอบรมมากกว่า </a:t>
            </a:r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 </a:t>
            </a:r>
            <a:r>
              <a:rPr lang="th-TH" sz="22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หลักสูตร) </a:t>
            </a:r>
          </a:p>
        </p:txBody>
      </p:sp>
      <p:sp>
        <p:nvSpPr>
          <p:cNvPr id="16" name="ลูกศรโค้งซ้าย 15"/>
          <p:cNvSpPr/>
          <p:nvPr/>
        </p:nvSpPr>
        <p:spPr>
          <a:xfrm>
            <a:off x="8497352" y="2323586"/>
            <a:ext cx="468216" cy="277387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7" name="Rectangle 1"/>
          <p:cNvSpPr/>
          <p:nvPr/>
        </p:nvSpPr>
        <p:spPr>
          <a:xfrm>
            <a:off x="1233376" y="1805645"/>
            <a:ext cx="2700671" cy="35795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9"/>
          <p:cNvSpPr txBox="1"/>
          <p:nvPr/>
        </p:nvSpPr>
        <p:spPr>
          <a:xfrm>
            <a:off x="1018634" y="4026816"/>
            <a:ext cx="3252263" cy="830997"/>
          </a:xfrm>
          <a:prstGeom prst="rect">
            <a:avLst/>
          </a:prstGeom>
          <a:solidFill>
            <a:srgbClr val="FFDEDB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วงเงินที่ขอกู้ ประมาณการค่าใช้จ่าย</a:t>
            </a:r>
            <a:r>
              <a:rPr lang="th-TH" sz="2400" b="1" u="sng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ไม่เกิน </a:t>
            </a:r>
            <a:r>
              <a:rPr lang="en-US" sz="2400" b="1" u="sng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1,000,000 </a:t>
            </a:r>
            <a:r>
              <a:rPr lang="th-TH" sz="2400" b="1" u="sng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บาท</a:t>
            </a:r>
            <a:endParaRPr lang="en-US" sz="2400" b="1" u="sng" dirty="0">
              <a:solidFill>
                <a:srgbClr val="FF0000"/>
              </a:solidFill>
            </a:endParaRPr>
          </a:p>
        </p:txBody>
      </p:sp>
      <p:sp>
        <p:nvSpPr>
          <p:cNvPr id="13" name="Curved Right Arrow 12"/>
          <p:cNvSpPr/>
          <p:nvPr/>
        </p:nvSpPr>
        <p:spPr>
          <a:xfrm>
            <a:off x="160455" y="1910189"/>
            <a:ext cx="834141" cy="2409294"/>
          </a:xfrm>
          <a:prstGeom prst="curvedRightArrow">
            <a:avLst>
              <a:gd name="adj1" fmla="val 25000"/>
              <a:gd name="adj2" fmla="val 4656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596" y="4929184"/>
            <a:ext cx="695981" cy="66757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99605" y="2183936"/>
            <a:ext cx="618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145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38288" y="1784565"/>
            <a:ext cx="1209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en-US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,000,000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70897" y="1784565"/>
            <a:ext cx="1764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หนึ่งล้านบาทถ้วน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13276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913"/>
          <a:stretch/>
        </p:blipFill>
        <p:spPr bwMode="auto">
          <a:xfrm>
            <a:off x="577540" y="1495689"/>
            <a:ext cx="8477250" cy="306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40" y="621462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ข้อมูลตำแหน่งงาน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1493197" y="4562285"/>
            <a:ext cx="736788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2200" b="1" u="sng" dirty="0">
                <a:latin typeface="TH SarabunPSK" pitchFamily="34" charset="-34"/>
                <a:cs typeface="TH SarabunPSK" pitchFamily="34" charset="-34"/>
              </a:rPr>
              <a:t>ตำแหน่งงานที่เข้าฝึกอบรม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ควรสอดคล้องกับเนื้อหาหลักสูตร</a:t>
            </a:r>
          </a:p>
          <a:p>
            <a:pPr marL="342900" indent="-342900">
              <a:buAutoNum type="arabicPeriod"/>
            </a:pPr>
            <a:r>
              <a:rPr lang="th-TH" sz="2200" b="1" u="sng" dirty="0">
                <a:latin typeface="TH SarabunPSK" pitchFamily="34" charset="-34"/>
                <a:cs typeface="TH SarabunPSK" pitchFamily="34" charset="-34"/>
              </a:rPr>
              <a:t>อัตรา (คน)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ต้องตรงกับข้อมูล </a:t>
            </a:r>
            <a:r>
              <a:rPr lang="th-TH" sz="2200" dirty="0" err="1">
                <a:latin typeface="TH SarabunPSK" pitchFamily="34" charset="-34"/>
                <a:cs typeface="TH SarabunPSK" pitchFamily="34" charset="-34"/>
              </a:rPr>
              <a:t>สปส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200" dirty="0">
                <a:latin typeface="TH SarabunPSK" pitchFamily="34" charset="-34"/>
                <a:cs typeface="TH SarabunPSK" pitchFamily="34" charset="-34"/>
              </a:rPr>
              <a:t>1-10</a:t>
            </a:r>
          </a:p>
          <a:p>
            <a:pPr marL="342900" indent="-342900">
              <a:buAutoNum type="arabicPeriod"/>
            </a:pPr>
            <a:r>
              <a:rPr lang="th-TH" sz="2200" b="1" u="sng" dirty="0">
                <a:latin typeface="TH SarabunPSK" pitchFamily="34" charset="-34"/>
                <a:cs typeface="TH SarabunPSK" pitchFamily="34" charset="-34"/>
              </a:rPr>
              <a:t>จำนวนพนักงานเข้ารับการฝึกอบรม (คน)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ต้องตรงกับคำขอกู้ (แบบ </a:t>
            </a:r>
            <a:r>
              <a:rPr lang="th-TH" sz="2200" dirty="0" smtClean="0">
                <a:latin typeface="TH SarabunPSK" pitchFamily="34" charset="-34"/>
                <a:cs typeface="TH SarabunPSK" pitchFamily="34" charset="-34"/>
              </a:rPr>
              <a:t>กย.</a:t>
            </a:r>
            <a:r>
              <a:rPr lang="th-TH" sz="2200" dirty="0">
                <a:latin typeface="TH SarabunPSK" pitchFamily="34" charset="-34"/>
                <a:cs typeface="TH SarabunPSK" pitchFamily="34" charset="-34"/>
              </a:rPr>
              <a:t>1) ข้อ 2</a:t>
            </a:r>
          </a:p>
        </p:txBody>
      </p:sp>
      <p:sp>
        <p:nvSpPr>
          <p:cNvPr id="11" name="Rectangle 1"/>
          <p:cNvSpPr/>
          <p:nvPr/>
        </p:nvSpPr>
        <p:spPr>
          <a:xfrm>
            <a:off x="947577" y="1565957"/>
            <a:ext cx="1137425" cy="68323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/>
        </p:nvSpPr>
        <p:spPr>
          <a:xfrm>
            <a:off x="2196180" y="1565956"/>
            <a:ext cx="423746" cy="68323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"/>
          <p:cNvSpPr/>
          <p:nvPr/>
        </p:nvSpPr>
        <p:spPr>
          <a:xfrm>
            <a:off x="7899991" y="1495689"/>
            <a:ext cx="1110195" cy="815309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กล่องข้อความ 1"/>
          <p:cNvSpPr txBox="1"/>
          <p:nvPr/>
        </p:nvSpPr>
        <p:spPr>
          <a:xfrm>
            <a:off x="1304416" y="957621"/>
            <a:ext cx="423746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กล่องข้อความ 16"/>
          <p:cNvSpPr txBox="1"/>
          <p:nvPr/>
        </p:nvSpPr>
        <p:spPr>
          <a:xfrm>
            <a:off x="2228079" y="944435"/>
            <a:ext cx="423746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กล่องข้อความ 17"/>
          <p:cNvSpPr txBox="1"/>
          <p:nvPr/>
        </p:nvSpPr>
        <p:spPr>
          <a:xfrm>
            <a:off x="8306339" y="926335"/>
            <a:ext cx="423746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540" y="4822618"/>
            <a:ext cx="800986" cy="7682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41674" y="621462"/>
            <a:ext cx="45016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ข้อมูลตำแหน่งงานของพนักงานที่เข้ารับการ</a:t>
            </a:r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sz="2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sz="2000" b="1" dirty="0" err="1">
                <a:latin typeface="FreesiaUPC" pitchFamily="34" charset="-34"/>
                <a:cs typeface="FreesiaUPC" pitchFamily="34" charset="-34"/>
              </a:rPr>
              <a:t>ดิอาคิเท็คส์</a:t>
            </a: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b="1" dirty="0" err="1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b="1" dirty="0" err="1" smtClean="0">
                <a:latin typeface="FreesiaUPC" pitchFamily="34" charset="-34"/>
                <a:cs typeface="FreesiaUPC" pitchFamily="34" charset="-34"/>
              </a:rPr>
              <a:t>เทิร์น</a:t>
            </a:r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คีย์ </a:t>
            </a: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จำกัด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000" b="1" dirty="0" smtClean="0">
                <a:latin typeface="FreesiaUPC" pitchFamily="34" charset="-34"/>
                <a:cs typeface="FreesiaUPC" pitchFamily="34" charset="-34"/>
              </a:rPr>
            </a:b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ectangle 1"/>
          <p:cNvSpPr/>
          <p:nvPr/>
        </p:nvSpPr>
        <p:spPr>
          <a:xfrm>
            <a:off x="2196180" y="4292600"/>
            <a:ext cx="423746" cy="269685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"/>
          <p:cNvSpPr/>
          <p:nvPr/>
        </p:nvSpPr>
        <p:spPr>
          <a:xfrm>
            <a:off x="8243215" y="4275667"/>
            <a:ext cx="423746" cy="269685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68414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549" t="38555" r="14393" b="32823"/>
          <a:stretch/>
        </p:blipFill>
        <p:spPr bwMode="auto">
          <a:xfrm>
            <a:off x="390360" y="712380"/>
            <a:ext cx="8657809" cy="30515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22302"/>
            <a:ext cx="8960003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คำขอกู้ยืมเงินกองทุนพัฒนาฝีมือแรงงาน : แบบ 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กย.1</a:t>
            </a:r>
            <a:endParaRPr lang="th-TH" sz="24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627321" y="2636881"/>
            <a:ext cx="8157110" cy="967562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9"/>
          <p:cNvSpPr txBox="1"/>
          <p:nvPr/>
        </p:nvSpPr>
        <p:spPr>
          <a:xfrm>
            <a:off x="1418990" y="4021235"/>
            <a:ext cx="5964449" cy="1384995"/>
          </a:xfrm>
          <a:prstGeom prst="rect">
            <a:avLst/>
          </a:prstGeom>
          <a:solidFill>
            <a:srgbClr val="FFDEDB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ผู้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ค้ำประกันต้องเป็นกรรมการที่มีชื่อปรากฏตามรายชื่อกรรมการในหนังสือรับรองการจด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ทะเบียนนิติบุคคล </a:t>
            </a:r>
            <a:r>
              <a:rPr lang="en-US" sz="28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28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พร้อม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ระบุตำแหน่ง</a:t>
            </a:r>
            <a:r>
              <a:rPr lang="en-US" sz="2800" dirty="0">
                <a:solidFill>
                  <a:srgbClr val="00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 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Bent Arrow 2"/>
          <p:cNvSpPr/>
          <p:nvPr/>
        </p:nvSpPr>
        <p:spPr>
          <a:xfrm rot="10800000">
            <a:off x="7599047" y="3657251"/>
            <a:ext cx="640080" cy="1363389"/>
          </a:xfrm>
          <a:prstGeom prst="ben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2504049" y="3390315"/>
            <a:ext cx="81592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2951" y="3120662"/>
            <a:ext cx="88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นายกวี</a:t>
            </a:r>
            <a:endParaRPr lang="en-US" sz="20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714438" y="3136051"/>
            <a:ext cx="873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กำบุญเลิศ</a:t>
            </a:r>
            <a:endParaRPr lang="en-US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7599047" y="3115660"/>
            <a:ext cx="1255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กรรมการบริษัท</a:t>
            </a:r>
            <a:endParaRPr lang="en-US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941" t="12452" r="13327" b="5829"/>
          <a:stretch/>
        </p:blipFill>
        <p:spPr bwMode="auto">
          <a:xfrm>
            <a:off x="1431938" y="118426"/>
            <a:ext cx="7244229" cy="5287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1" y="66800"/>
            <a:ext cx="3585118" cy="430887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r>
              <a:rPr lang="th-TH" sz="22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หนังสือรับรองการจดทะเบียนนิติบุคคล</a:t>
            </a:r>
            <a:endParaRPr lang="th-TH" sz="2200" dirty="0">
              <a:solidFill>
                <a:srgbClr val="0000CC"/>
              </a:solidFill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35" y="4816319"/>
            <a:ext cx="978803" cy="646771"/>
          </a:xfrm>
          <a:prstGeom prst="rect">
            <a:avLst/>
          </a:prstGeom>
        </p:spPr>
      </p:pic>
      <p:sp>
        <p:nvSpPr>
          <p:cNvPr id="10" name="Rectangle 1"/>
          <p:cNvSpPr/>
          <p:nvPr/>
        </p:nvSpPr>
        <p:spPr>
          <a:xfrm>
            <a:off x="2226559" y="4035507"/>
            <a:ext cx="5067376" cy="68314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xmlns="" id="{1F4B2B85-DDE9-4520-8B49-74B8C4BD77E5}"/>
              </a:ext>
            </a:extLst>
          </p:cNvPr>
          <p:cNvSpPr txBox="1"/>
          <p:nvPr/>
        </p:nvSpPr>
        <p:spPr>
          <a:xfrm>
            <a:off x="150541" y="4011240"/>
            <a:ext cx="1894134" cy="707410"/>
          </a:xfrm>
          <a:prstGeom prst="rightArrow">
            <a:avLst/>
          </a:prstGeom>
          <a:solidFill>
            <a:srgbClr val="FF7C80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ชื่อผู้มีอำนาจลงนาม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838893" y="5310537"/>
            <a:ext cx="2284739" cy="1410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00900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26830" t="21314" r="24878" b="9275"/>
          <a:stretch/>
        </p:blipFill>
        <p:spPr>
          <a:xfrm>
            <a:off x="1270456" y="1066800"/>
            <a:ext cx="7336499" cy="40843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2849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</a:rPr>
              <a:t>รายละเอียดประกอบการขอกู้ยืมเงินกองทุนพัฒนาฝีมือแรงงานเพื่อดำเนินการฝึกอบรม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12" name="TextBox 9"/>
          <p:cNvSpPr txBox="1"/>
          <p:nvPr/>
        </p:nvSpPr>
        <p:spPr>
          <a:xfrm>
            <a:off x="4894875" y="2703773"/>
            <a:ext cx="3529988" cy="830997"/>
          </a:xfrm>
          <a:prstGeom prst="rect">
            <a:avLst/>
          </a:prstGeom>
          <a:solidFill>
            <a:srgbClr val="E8B0AC"/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ชื่อหลักสูตร วัตถุประสงค์ และเนื้อหาวิชา ควรมีความสอดคล้องกัน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9"/>
          <p:cNvSpPr txBox="1"/>
          <p:nvPr/>
        </p:nvSpPr>
        <p:spPr>
          <a:xfrm>
            <a:off x="489401" y="4837417"/>
            <a:ext cx="5748455" cy="707886"/>
          </a:xfrm>
          <a:prstGeom prst="rect">
            <a:avLst/>
          </a:prstGeom>
          <a:solidFill>
            <a:srgbClr val="91C7E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ระยะเวลาในการฝึกอบรม วันที่เริ่มฝึกอบรม เริ่มฝึกหลังจากที่ทำสัญญาแล้ว ระยะเวลาการฝึกอบรม ไม่เกินรอบชำระปกติ </a:t>
            </a:r>
            <a:r>
              <a: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(12 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เดือน นับจากเดือนที่ทำสัญญา) </a:t>
            </a:r>
            <a:endParaRPr lang="en-US" sz="20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7098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</a:rPr>
              <a:t>รายละเอียดประกอบการขอกู้ยืมเงินกองทุนพัฒนาฝีมือแรงงานเพื่อดำเนินการฝึกอบรม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6" name="TextBox 9"/>
          <p:cNvSpPr txBox="1"/>
          <p:nvPr/>
        </p:nvSpPr>
        <p:spPr>
          <a:xfrm>
            <a:off x="325819" y="4873489"/>
            <a:ext cx="4995671" cy="769441"/>
          </a:xfrm>
          <a:prstGeom prst="rect">
            <a:avLst/>
          </a:prstGeom>
          <a:solidFill>
            <a:srgbClr val="E8B0A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เนื้อหาวิชา ควรเขียนรายละเอียดการฝึกอบรมให้ชัดเจน</a:t>
            </a:r>
            <a:br>
              <a:rPr lang="th-TH" sz="22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th-TH" sz="2200" b="1" dirty="0">
                <a:solidFill>
                  <a:srgbClr val="FF00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เพื่อเป็นประโยชน์ต่อการพิจารณาของคณะอนุกรรมการ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1682809" y="2204755"/>
            <a:ext cx="2421157" cy="276757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"/>
          <p:cNvSpPr/>
          <p:nvPr/>
        </p:nvSpPr>
        <p:spPr>
          <a:xfrm>
            <a:off x="1450872" y="3122134"/>
            <a:ext cx="7450162" cy="169644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50540" y="577245"/>
            <a:ext cx="80564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277376" y="534713"/>
            <a:ext cx="7623658" cy="4264428"/>
            <a:chOff x="1277376" y="534713"/>
            <a:chExt cx="7623658" cy="4264428"/>
          </a:xfrm>
        </p:grpSpPr>
        <p:pic>
          <p:nvPicPr>
            <p:cNvPr id="4" name="รูปภาพ 3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saturation sat="3000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</a:extLst>
            </a:blip>
            <a:srcRect l="25959" t="24600" r="26667" b="10902"/>
            <a:stretch/>
          </p:blipFill>
          <p:spPr>
            <a:xfrm>
              <a:off x="1277376" y="534713"/>
              <a:ext cx="7623658" cy="426442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3" name="Rectangle 12"/>
            <p:cNvSpPr/>
            <p:nvPr/>
          </p:nvSpPr>
          <p:spPr>
            <a:xfrm>
              <a:off x="5628903" y="1721922"/>
              <a:ext cx="451263" cy="4828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="" xmlns:p14="http://schemas.microsoft.com/office/powerpoint/2010/main" val="23325711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015" t="15104" r="32187" b="5208"/>
          <a:stretch/>
        </p:blipFill>
        <p:spPr bwMode="auto">
          <a:xfrm>
            <a:off x="1533340" y="414670"/>
            <a:ext cx="7319671" cy="44693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2849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</a:rPr>
              <a:t>ประมาณการรายการค่าใช้จ่ายในการดำเนินการฝึกอบรม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14" name="TextBox 9"/>
          <p:cNvSpPr txBox="1"/>
          <p:nvPr/>
        </p:nvSpPr>
        <p:spPr>
          <a:xfrm>
            <a:off x="710228" y="4845132"/>
            <a:ext cx="5786280" cy="830997"/>
          </a:xfrm>
          <a:prstGeom prst="rect">
            <a:avLst/>
          </a:prstGeom>
          <a:solidFill>
            <a:srgbClr val="91C7E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หลักสูตรที่มีค่าใช้จ่าย</a:t>
            </a:r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สูง </a:t>
            </a: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ควรให้</a:t>
            </a:r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ผู้ประกอบการชี้แจง</a:t>
            </a: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ถึง</a:t>
            </a:r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เหตุผลไว้ด้วย </a:t>
            </a:r>
            <a:endParaRPr lang="en-US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เพื่อเป็นข้อมูลประกอบการ</a:t>
            </a: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พิจารณาของคณะอนุกรรมการ</a:t>
            </a:r>
            <a:endParaRPr lang="en-US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"/>
          <p:cNvSpPr/>
          <p:nvPr/>
        </p:nvSpPr>
        <p:spPr>
          <a:xfrm>
            <a:off x="2191798" y="2794324"/>
            <a:ext cx="6346145" cy="39199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ent Arrow 1"/>
          <p:cNvSpPr/>
          <p:nvPr/>
        </p:nvSpPr>
        <p:spPr>
          <a:xfrm>
            <a:off x="978802" y="2848462"/>
            <a:ext cx="1109077" cy="1874520"/>
          </a:xfrm>
          <a:prstGeom prst="bentArrow">
            <a:avLst/>
          </a:prstGeom>
          <a:solidFill>
            <a:srgbClr val="99CC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8800" y="4932850"/>
            <a:ext cx="683456" cy="655559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40733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26868" t="23342" r="25960" b="31023"/>
          <a:stretch/>
        </p:blipFill>
        <p:spPr>
          <a:xfrm>
            <a:off x="3645696" y="2775468"/>
            <a:ext cx="5206556" cy="27571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26262" t="23164" r="26768" b="29888"/>
          <a:stretch/>
        </p:blipFill>
        <p:spPr>
          <a:xfrm>
            <a:off x="1201480" y="513821"/>
            <a:ext cx="6198780" cy="2261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</a:rPr>
              <a:t>ประมาณการรายการค่าใช้จ่ายในการดำเนินการฝึกอบรม</a:t>
            </a:r>
          </a:p>
        </p:txBody>
      </p:sp>
      <p:sp>
        <p:nvSpPr>
          <p:cNvPr id="6" name="TextBox 9"/>
          <p:cNvSpPr txBox="1"/>
          <p:nvPr/>
        </p:nvSpPr>
        <p:spPr>
          <a:xfrm>
            <a:off x="95309" y="3501262"/>
            <a:ext cx="3475958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ปัญหา - </a:t>
            </a:r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 </a:t>
            </a:r>
            <a:endParaRPr lang="th-TH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ต่อคนต่อ</a:t>
            </a:r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หลักสูตรสูงเกินความเป็นจริง</a:t>
            </a:r>
          </a:p>
          <a:p>
            <a:r>
              <a:rPr lang="th-TH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แนวทางแก้ปัญหา</a:t>
            </a:r>
          </a:p>
          <a:p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1. ให้สถานประกอบกิจการประมาณการ</a:t>
            </a:r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ค่าใช้จ่าย</a:t>
            </a:r>
            <a:b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   ใน</a:t>
            </a:r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การฝึกอบรมแต่ละหลักสูตรตามความเป็นจริง</a:t>
            </a:r>
          </a:p>
          <a:p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. ให้แจ้งเหตุผลไว้ด้วย </a:t>
            </a:r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เช่น เป็นหลักสูตร</a:t>
            </a:r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เฉพาะ</a:t>
            </a:r>
          </a:p>
          <a:p>
            <a:r>
              <a:rPr lang="th-TH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   ต้อง</a:t>
            </a:r>
            <a:r>
              <a:rPr lang="th-TH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ใช้วิทยากรที่มีความชำนาญ ฯลฯ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0540" y="577245"/>
            <a:ext cx="80564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C00000"/>
                </a:solidFill>
              </a:rPr>
              <a:t>ตัวอย่าง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2" name="Rectangle 1"/>
          <p:cNvSpPr/>
          <p:nvPr/>
        </p:nvSpPr>
        <p:spPr>
          <a:xfrm>
            <a:off x="4005729" y="4919676"/>
            <a:ext cx="4655129" cy="591645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ลูกศรขวา 3"/>
          <p:cNvSpPr/>
          <p:nvPr/>
        </p:nvSpPr>
        <p:spPr>
          <a:xfrm>
            <a:off x="3496839" y="5097463"/>
            <a:ext cx="489098" cy="194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ตัวเชื่อมต่อตรง 13"/>
          <p:cNvCxnSpPr/>
          <p:nvPr/>
        </p:nvCxnSpPr>
        <p:spPr>
          <a:xfrm flipH="1">
            <a:off x="7856187" y="5289268"/>
            <a:ext cx="5103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5860" y="1297543"/>
            <a:ext cx="1035886" cy="993604"/>
          </a:xfrm>
          <a:prstGeom prst="rect">
            <a:avLst/>
          </a:prstGeom>
        </p:spPr>
      </p:pic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40378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74" y="506269"/>
            <a:ext cx="8735813" cy="416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523220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8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ข้อมูลตำแหน่งงาน</a:t>
            </a:r>
            <a:endParaRPr lang="th-TH" sz="2800" dirty="0">
              <a:solidFill>
                <a:srgbClr val="0000C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4397" y="4759913"/>
            <a:ext cx="6113798" cy="830997"/>
          </a:xfrm>
          <a:prstGeom prst="rect">
            <a:avLst/>
          </a:prstGeom>
          <a:solidFill>
            <a:srgbClr val="91C7EF"/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marL="342900" indent="-342900"/>
            <a:r>
              <a:rPr lang="th-TH" sz="2400" b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itchFamily="34" charset="-34"/>
              </a:rPr>
              <a:t>ตัวอย่าง</a:t>
            </a:r>
            <a:r>
              <a:rPr lang="th-TH" sz="2400" dirty="0">
                <a:latin typeface="TH SarabunPSK" panose="020B0500040200020003" pitchFamily="34" charset="-34"/>
                <a:cs typeface="TH SarabunPSK" pitchFamily="34" charset="-34"/>
              </a:rPr>
              <a:t> ตำแหน่งพนักงานที่เข้าฝึกอบรมไม่สอดคล้องกับเนื้อหาหลักสูตร </a:t>
            </a:r>
          </a:p>
          <a:p>
            <a:pPr marL="342900" indent="-342900"/>
            <a:r>
              <a:rPr lang="th-TH" sz="2400" dirty="0">
                <a:latin typeface="TH SarabunPSK" panose="020B0500040200020003" pitchFamily="34" charset="-34"/>
                <a:cs typeface="TH SarabunPSK" pitchFamily="34" charset="-34"/>
              </a:rPr>
              <a:t>เช่น เจ้าหน้าที่พัสดุ เข้าฝึกอบรมหลักสูตรช่างกลึง</a:t>
            </a:r>
          </a:p>
        </p:txBody>
      </p:sp>
      <p:sp>
        <p:nvSpPr>
          <p:cNvPr id="7" name="Rectangle 1"/>
          <p:cNvSpPr/>
          <p:nvPr/>
        </p:nvSpPr>
        <p:spPr>
          <a:xfrm>
            <a:off x="631987" y="3881972"/>
            <a:ext cx="973528" cy="24423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/>
        </p:nvSpPr>
        <p:spPr>
          <a:xfrm>
            <a:off x="3281046" y="3893066"/>
            <a:ext cx="439745" cy="21187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"/>
          <p:cNvSpPr/>
          <p:nvPr/>
        </p:nvSpPr>
        <p:spPr>
          <a:xfrm>
            <a:off x="4677096" y="3898516"/>
            <a:ext cx="439745" cy="21187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"/>
          <p:cNvSpPr/>
          <p:nvPr/>
        </p:nvSpPr>
        <p:spPr>
          <a:xfrm>
            <a:off x="5379898" y="3890473"/>
            <a:ext cx="439745" cy="21446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"/>
          <p:cNvSpPr/>
          <p:nvPr/>
        </p:nvSpPr>
        <p:spPr>
          <a:xfrm>
            <a:off x="6738859" y="3894106"/>
            <a:ext cx="439745" cy="21187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1360" y="4822618"/>
            <a:ext cx="800986" cy="768292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763" y="5100114"/>
            <a:ext cx="544129" cy="521919"/>
          </a:xfrm>
          <a:prstGeom prst="rect">
            <a:avLst/>
          </a:prstGeom>
        </p:spPr>
      </p:pic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00" y="5259646"/>
            <a:ext cx="389297" cy="373407"/>
          </a:xfrm>
          <a:prstGeom prst="rect">
            <a:avLst/>
          </a:prstGeom>
        </p:spPr>
      </p:pic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78592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40" y="666066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รายงานข้อมูล</a:t>
            </a:r>
            <a:r>
              <a:rPr lang="th-TH" sz="2400" b="1" dirty="0" err="1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โรของนิติบุคคลที่กู้ยืม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9" name="TextBox 20"/>
          <p:cNvSpPr txBox="1"/>
          <p:nvPr/>
        </p:nvSpPr>
        <p:spPr>
          <a:xfrm>
            <a:off x="4913063" y="2747277"/>
            <a:ext cx="3943979" cy="2108253"/>
          </a:xfrm>
          <a:prstGeom prst="cloud">
            <a:avLst/>
          </a:prstGeom>
          <a:solidFill>
            <a:srgbClr val="FECCF3"/>
          </a:solidFill>
        </p:spPr>
        <p:txBody>
          <a:bodyPr wrap="square" lIns="91410" tIns="45705" rIns="91410" bIns="45705" rtlCol="0">
            <a:spAutoFit/>
          </a:bodyPr>
          <a:lstStyle/>
          <a:p>
            <a:pPr algn="r"/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175" y="3068798"/>
            <a:ext cx="2232248" cy="1626353"/>
          </a:xfrm>
          <a:prstGeom prst="rect">
            <a:avLst/>
          </a:prstGeom>
          <a:noFill/>
        </p:spPr>
      </p:pic>
      <p:pic>
        <p:nvPicPr>
          <p:cNvPr id="11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8495" y="3096494"/>
            <a:ext cx="936104" cy="936104"/>
          </a:xfrm>
          <a:prstGeom prst="rect">
            <a:avLst/>
          </a:prstGeom>
          <a:noFill/>
        </p:spPr>
      </p:pic>
      <p:grpSp>
        <p:nvGrpSpPr>
          <p:cNvPr id="12" name="กลุ่ม 11"/>
          <p:cNvGrpSpPr/>
          <p:nvPr/>
        </p:nvGrpSpPr>
        <p:grpSpPr>
          <a:xfrm>
            <a:off x="1215742" y="570340"/>
            <a:ext cx="7769056" cy="1908641"/>
            <a:chOff x="1043608" y="739951"/>
            <a:chExt cx="7992888" cy="2179436"/>
          </a:xfrm>
        </p:grpSpPr>
        <p:pic>
          <p:nvPicPr>
            <p:cNvPr id="13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14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5" name="TextBox 10"/>
            <p:cNvSpPr txBox="1"/>
            <p:nvPr/>
          </p:nvSpPr>
          <p:spPr>
            <a:xfrm>
              <a:off x="2051719" y="989439"/>
              <a:ext cx="6318689" cy="1230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ณ ที่ทำการศูนย์ตรวจเครดิตบูโร</a:t>
              </a:r>
            </a:p>
            <a:p>
              <a:r>
                <a:rPr lang="th-TH" sz="2800" b="1" dirty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(ธนาคารอาคารสงเคราะห์ สำนักงานใหญ่)  </a:t>
              </a:r>
              <a:endParaRPr lang="en-US" sz="2800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6" name="TextBox 12"/>
            <p:cNvSpPr txBox="1"/>
            <p:nvPr/>
          </p:nvSpPr>
          <p:spPr>
            <a:xfrm>
              <a:off x="2424262" y="2219491"/>
              <a:ext cx="3024336" cy="699896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000" b="1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0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1979712" y="1484785"/>
              <a:ext cx="5976664" cy="667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32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940030" y="4048851"/>
            <a:ext cx="2160240" cy="646300"/>
          </a:xfrm>
          <a:prstGeom prst="rect">
            <a:avLst/>
          </a:prstGeom>
          <a:noFill/>
        </p:spPr>
        <p:txBody>
          <a:bodyPr wrap="square" lIns="91410" tIns="45705" rIns="91410" bIns="45705" rtlCol="0">
            <a:spAutoFit/>
          </a:bodyPr>
          <a:lstStyle/>
          <a:p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>
              <a:solidFill>
                <a:srgbClr val="0000CC"/>
              </a:solidFill>
            </a:endParaRPr>
          </a:p>
        </p:txBody>
      </p:sp>
      <p:sp>
        <p:nvSpPr>
          <p:cNvPr id="20" name="สี่เหลี่ยมผืนผ้า 22"/>
          <p:cNvSpPr/>
          <p:nvPr/>
        </p:nvSpPr>
        <p:spPr>
          <a:xfrm>
            <a:off x="159257" y="4884485"/>
            <a:ext cx="8178106" cy="5900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ต้องใช้</a:t>
            </a:r>
            <a:r>
              <a:rPr lang="th-TH" sz="2400" b="1" i="1" dirty="0" err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โรของสถานประกอบกิจการที่กู้ยืมเงินไม่ใช่ของกรรมการ</a:t>
            </a:r>
            <a:endParaRPr lang="th-TH" sz="24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" name="ตัวเชื่อมต่อตรง 2"/>
          <p:cNvCxnSpPr/>
          <p:nvPr/>
        </p:nvCxnSpPr>
        <p:spPr>
          <a:xfrm>
            <a:off x="6264322" y="5337991"/>
            <a:ext cx="1635607" cy="0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75677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b="46557"/>
          <a:stretch>
            <a:fillRect/>
          </a:stretch>
        </p:blipFill>
        <p:spPr bwMode="auto">
          <a:xfrm>
            <a:off x="677918" y="1359771"/>
            <a:ext cx="8087710" cy="35066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16" y="713001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รายงานข้อมูล</a:t>
            </a:r>
            <a:r>
              <a:rPr lang="th-TH" sz="2400" b="1" dirty="0" err="1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โรของนิติบุคคลที่กู้ยืม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1299645" y="566985"/>
            <a:ext cx="6439301" cy="938804"/>
          </a:xfrm>
          <a:prstGeom prst="round2Diag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2400" b="1" dirty="0">
                <a:solidFill>
                  <a:schemeClr val="bg2">
                    <a:lumMod val="25000"/>
                  </a:schemeClr>
                </a:solidFill>
                <a:latin typeface="FreesiaUPC" pitchFamily="34" charset="-34"/>
                <a:cs typeface="FreesiaUPC" pitchFamily="34" charset="-34"/>
              </a:rPr>
              <a:t>อายุข้อมูลเครดิตบูโรในการยื่นคำขอกู้ยืมเงิน 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ต้องมีอายุไม่เกิน 30 วัน </a:t>
            </a:r>
          </a:p>
          <a:p>
            <a:pPr algn="thaiDist"/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ณ วันที่ยื่นคำขอกู้ยืมเงิน</a:t>
            </a:r>
          </a:p>
        </p:txBody>
      </p:sp>
      <p:sp>
        <p:nvSpPr>
          <p:cNvPr id="6" name="Rectangle 1"/>
          <p:cNvSpPr/>
          <p:nvPr/>
        </p:nvSpPr>
        <p:spPr>
          <a:xfrm>
            <a:off x="5922396" y="2164078"/>
            <a:ext cx="2475194" cy="515328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9"/>
          <p:cNvSpPr txBox="1"/>
          <p:nvPr/>
        </p:nvSpPr>
        <p:spPr>
          <a:xfrm>
            <a:off x="1299645" y="5006121"/>
            <a:ext cx="6573695" cy="461665"/>
          </a:xfrm>
          <a:prstGeom prst="rect">
            <a:avLst/>
          </a:prstGeom>
          <a:solidFill>
            <a:srgbClr val="FFDEDB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</a:t>
            </a:r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000" dirty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 ต้องใช้เครดิตบูโรของสถานประกอบกิจการที่กู้ยืมเงิน ไม่ใช่ของกรรมการ</a:t>
            </a:r>
          </a:p>
        </p:txBody>
      </p:sp>
      <p:sp>
        <p:nvSpPr>
          <p:cNvPr id="9" name="ลูกศรลง 8"/>
          <p:cNvSpPr/>
          <p:nvPr/>
        </p:nvSpPr>
        <p:spPr>
          <a:xfrm>
            <a:off x="6666613" y="1564619"/>
            <a:ext cx="287079" cy="519362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ลูกศรลง 8"/>
          <p:cNvSpPr/>
          <p:nvPr/>
        </p:nvSpPr>
        <p:spPr>
          <a:xfrm>
            <a:off x="4721773" y="2975804"/>
            <a:ext cx="143539" cy="2030317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ตัวเชื่อมต่อตรง 12"/>
          <p:cNvCxnSpPr/>
          <p:nvPr/>
        </p:nvCxnSpPr>
        <p:spPr>
          <a:xfrm>
            <a:off x="6496334" y="5378935"/>
            <a:ext cx="1242612" cy="0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31295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5E2A700-2309-A24A-AB93-4507354CD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40" y="506269"/>
            <a:ext cx="978803" cy="64677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067E9D9B-A8D0-4711-BBD4-064D5C1B2CA6}"/>
              </a:ext>
            </a:extLst>
          </p:cNvPr>
          <p:cNvSpPr/>
          <p:nvPr/>
        </p:nvSpPr>
        <p:spPr>
          <a:xfrm>
            <a:off x="150540" y="44604"/>
            <a:ext cx="8904250" cy="461665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รายงานงบแสดงฐานะการเงิน 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1241116" y="506269"/>
            <a:ext cx="6852426" cy="9388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รายงาน</a:t>
            </a:r>
            <a:r>
              <a:rPr lang="th-TH" sz="2400" b="1" u="sng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งบแสดงฐานะการเงิน</a:t>
            </a:r>
            <a:r>
              <a:rPr lang="th-TH" sz="24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i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ซึ่งผ่านการตรวจสอบจากผู้สอบบัญชีเรียบร้อยแล้วย้อนหลัง 2 ปี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r="5814" b="7009"/>
          <a:stretch>
            <a:fillRect/>
          </a:stretch>
        </p:blipFill>
        <p:spPr bwMode="auto">
          <a:xfrm>
            <a:off x="247880" y="1562986"/>
            <a:ext cx="4354785" cy="34664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Rectangle 1"/>
          <p:cNvSpPr/>
          <p:nvPr/>
        </p:nvSpPr>
        <p:spPr>
          <a:xfrm>
            <a:off x="1380314" y="1657613"/>
            <a:ext cx="2089916" cy="367174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120"/>
          <a:stretch>
            <a:fillRect/>
          </a:stretch>
        </p:blipFill>
        <p:spPr bwMode="auto">
          <a:xfrm>
            <a:off x="4752393" y="1562986"/>
            <a:ext cx="4217275" cy="34664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Rectangle 1"/>
          <p:cNvSpPr/>
          <p:nvPr/>
        </p:nvSpPr>
        <p:spPr>
          <a:xfrm flipV="1">
            <a:off x="7019042" y="2541180"/>
            <a:ext cx="1745815" cy="124135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7464" y="4713317"/>
            <a:ext cx="800986" cy="768292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3335" y="4959690"/>
            <a:ext cx="544129" cy="521919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6967" y="5108202"/>
            <a:ext cx="389297" cy="373407"/>
          </a:xfrm>
          <a:prstGeom prst="rect">
            <a:avLst/>
          </a:prstGeom>
        </p:spPr>
      </p:pic>
      <p:pic>
        <p:nvPicPr>
          <p:cNvPr id="6146" name="Picture 2" descr="C:\Users\Use\Desktop\รอง\edi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101" y="633063"/>
            <a:ext cx="722698" cy="7226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34364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1191865" y="450927"/>
            <a:ext cx="7729112" cy="679324"/>
          </a:xfrm>
          <a:solidFill>
            <a:srgbClr val="FFDEDB"/>
          </a:solidFill>
          <a:ln>
            <a:solidFill>
              <a:srgbClr val="800080"/>
            </a:solidFill>
          </a:ln>
        </p:spPr>
        <p:txBody>
          <a:bodyPr lIns="76819" tIns="38409" rIns="76819" bIns="38409">
            <a:normAutofit/>
          </a:bodyPr>
          <a:lstStyle/>
          <a:p>
            <a:pPr algn="r"/>
            <a:r>
              <a:rPr lang="th-TH" sz="36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การพิจารณาคำขอกู้ยืมเงินและการอนุมัติให้กู้ยืมเงิน</a:t>
            </a:r>
            <a:endParaRPr lang="en-US" sz="36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6" name="กลุ่ม 5"/>
          <p:cNvGrpSpPr/>
          <p:nvPr/>
        </p:nvGrpSpPr>
        <p:grpSpPr>
          <a:xfrm>
            <a:off x="1138410" y="1411845"/>
            <a:ext cx="3041791" cy="1825075"/>
            <a:chOff x="3770" y="502482"/>
            <a:chExt cx="3041791" cy="1825075"/>
          </a:xfrm>
        </p:grpSpPr>
        <p:sp>
          <p:nvSpPr>
            <p:cNvPr id="13" name="สี่เหลี่ยมผืนผ้ามุมมน 12"/>
            <p:cNvSpPr/>
            <p:nvPr/>
          </p:nvSpPr>
          <p:spPr>
            <a:xfrm>
              <a:off x="3770" y="502482"/>
              <a:ext cx="3041791" cy="1825075"/>
            </a:xfrm>
            <a:prstGeom prst="roundRect">
              <a:avLst>
                <a:gd name="adj" fmla="val 10000"/>
              </a:avLst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สี่เหลี่ยมผืนผ้ามุมมน 4"/>
            <p:cNvSpPr/>
            <p:nvPr/>
          </p:nvSpPr>
          <p:spPr>
            <a:xfrm>
              <a:off x="57224" y="555937"/>
              <a:ext cx="2934881" cy="17181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5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สพร./สนพ.</a:t>
              </a:r>
              <a:br>
                <a:rPr lang="th-TH" sz="25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5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ตรวจสอบคุณสมบัติผู้กู้ยืมและหลักฐานให้ถูกต้องตามหลักเกณฑ์</a:t>
              </a:r>
              <a:endParaRPr lang="en-US" sz="25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7" name="กลุ่ม 6"/>
          <p:cNvGrpSpPr/>
          <p:nvPr/>
        </p:nvGrpSpPr>
        <p:grpSpPr>
          <a:xfrm>
            <a:off x="1138408" y="3708085"/>
            <a:ext cx="3041791" cy="1825075"/>
            <a:chOff x="3770" y="2783826"/>
            <a:chExt cx="3041791" cy="1825075"/>
          </a:xfrm>
        </p:grpSpPr>
        <p:sp>
          <p:nvSpPr>
            <p:cNvPr id="11" name="สี่เหลี่ยมผืนผ้ามุมมน 10"/>
            <p:cNvSpPr/>
            <p:nvPr/>
          </p:nvSpPr>
          <p:spPr>
            <a:xfrm>
              <a:off x="3770" y="2783826"/>
              <a:ext cx="3041791" cy="1825075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3359278"/>
                <a:satOff val="4740"/>
                <a:lumOff val="-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สี่เหลี่ยมผืนผ้ามุมมน 6"/>
            <p:cNvSpPr/>
            <p:nvPr/>
          </p:nvSpPr>
          <p:spPr>
            <a:xfrm>
              <a:off x="57225" y="2837281"/>
              <a:ext cx="2934881" cy="17181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5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ส่งสำเนาคำขอกู้และเอกสารประกอบ ให้กองส่งเสริมฯ ภายในวันที่ 10 ของเดือน</a:t>
              </a:r>
              <a:endParaRPr lang="en-US" sz="25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9" name="สี่เหลี่ยมผืนผ้ามุมมน 8"/>
          <p:cNvSpPr/>
          <p:nvPr/>
        </p:nvSpPr>
        <p:spPr>
          <a:xfrm>
            <a:off x="4718461" y="2438728"/>
            <a:ext cx="3923302" cy="2065312"/>
          </a:xfrm>
          <a:prstGeom prst="roundRect">
            <a:avLst>
              <a:gd name="adj" fmla="val 10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6718555"/>
              <a:satOff val="9479"/>
              <a:lumOff val="-1176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สี่เหลี่ยมผืนผ้ามุมมน 8"/>
          <p:cNvSpPr/>
          <p:nvPr/>
        </p:nvSpPr>
        <p:spPr>
          <a:xfrm>
            <a:off x="4894952" y="2650179"/>
            <a:ext cx="3701480" cy="164241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ctr" anchorCtr="0">
            <a:noAutofit/>
          </a:bodyPr>
          <a:lstStyle/>
          <a:p>
            <a:pPr lvl="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5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กองส่งเสริมฯ </a:t>
            </a:r>
            <a:r>
              <a:rPr lang="th-TH" sz="25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เสนอคณะอนุกรรมการ </a:t>
            </a:r>
            <a:r>
              <a:rPr lang="th-TH" sz="25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พิจารณาการให้กู้ยืมเงินกองทุนพัฒนาฝีมือแรงงานเพื่อพิจารณาอนุมัติการให้กู้ยืมเงิน (วันที่ 15 ของเดือน)</a:t>
            </a:r>
          </a:p>
        </p:txBody>
      </p:sp>
      <p:pic>
        <p:nvPicPr>
          <p:cNvPr id="15" name="รูปภาพ 14" descr="รูปภาพประกอบด้วย ล้อ, หน้ากาก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C373BA4A-3263-2F41-AB93-C4F5336F1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665" y="897233"/>
            <a:ext cx="408890" cy="743203"/>
          </a:xfrm>
          <a:prstGeom prst="rect">
            <a:avLst/>
          </a:prstGeom>
        </p:spPr>
      </p:pic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xmlns="" id="{358A4CBA-959B-AF4B-9E49-590F17400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9" y="-36620"/>
            <a:ext cx="1188211" cy="786562"/>
          </a:xfrm>
          <a:prstGeom prst="rect">
            <a:avLst/>
          </a:prstGeom>
        </p:spPr>
      </p:pic>
      <p:pic>
        <p:nvPicPr>
          <p:cNvPr id="19" name="รูปภาพ 18" descr="รูปภาพประกอบด้วย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861EEF0D-0B24-F548-8666-75E58A9B7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8878" y="4048650"/>
            <a:ext cx="1225771" cy="1666350"/>
          </a:xfrm>
          <a:prstGeom prst="rect">
            <a:avLst/>
          </a:prstGeom>
        </p:spPr>
      </p:pic>
      <p:sp>
        <p:nvSpPr>
          <p:cNvPr id="2" name="ลูกศรลง 1"/>
          <p:cNvSpPr/>
          <p:nvPr/>
        </p:nvSpPr>
        <p:spPr>
          <a:xfrm>
            <a:off x="2509024" y="3290375"/>
            <a:ext cx="289932" cy="364255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ลูกศรโค้งขึ้น 2"/>
          <p:cNvSpPr/>
          <p:nvPr/>
        </p:nvSpPr>
        <p:spPr>
          <a:xfrm>
            <a:off x="4363838" y="4574150"/>
            <a:ext cx="2457078" cy="780114"/>
          </a:xfrm>
          <a:prstGeom prst="bent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573A8A43-EA3D-426D-9D52-490562CEC8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902" y="4251704"/>
            <a:ext cx="1425006" cy="1425006"/>
          </a:xfrm>
          <a:prstGeom prst="rect">
            <a:avLst/>
          </a:prstGeom>
        </p:spPr>
      </p:pic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18529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226635" y="449988"/>
            <a:ext cx="7670170" cy="679324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lIns="76819" tIns="38409" rIns="76819" bIns="38409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/>
            <a:r>
              <a:rPr lang="th-TH" sz="36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การแจ้งผลการพิจารณาคำขอกู้ยืมเงิน</a:t>
            </a:r>
            <a:endParaRPr lang="en-US" sz="3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D399E2C-98FD-4CB1-B1C5-E6307E3FF5B2}"/>
              </a:ext>
            </a:extLst>
          </p:cNvPr>
          <p:cNvGrpSpPr/>
          <p:nvPr/>
        </p:nvGrpSpPr>
        <p:grpSpPr>
          <a:xfrm>
            <a:off x="811854" y="1415769"/>
            <a:ext cx="7928562" cy="3505456"/>
            <a:chOff x="611560" y="1647863"/>
            <a:chExt cx="7928562" cy="3505456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xmlns="" id="{AEF4F5DE-618A-4FC7-9E0A-C39DC00D923B}"/>
                </a:ext>
              </a:extLst>
            </p:cNvPr>
            <p:cNvSpPr/>
            <p:nvPr/>
          </p:nvSpPr>
          <p:spPr>
            <a:xfrm>
              <a:off x="811854" y="1647863"/>
              <a:ext cx="2378111" cy="720901"/>
            </a:xfrm>
            <a:custGeom>
              <a:avLst/>
              <a:gdLst>
                <a:gd name="connsiteX0" fmla="*/ 0 w 2378111"/>
                <a:gd name="connsiteY0" fmla="*/ 125653 h 1256529"/>
                <a:gd name="connsiteX1" fmla="*/ 125653 w 2378111"/>
                <a:gd name="connsiteY1" fmla="*/ 0 h 1256529"/>
                <a:gd name="connsiteX2" fmla="*/ 2252458 w 2378111"/>
                <a:gd name="connsiteY2" fmla="*/ 0 h 1256529"/>
                <a:gd name="connsiteX3" fmla="*/ 2378111 w 2378111"/>
                <a:gd name="connsiteY3" fmla="*/ 125653 h 1256529"/>
                <a:gd name="connsiteX4" fmla="*/ 2378111 w 2378111"/>
                <a:gd name="connsiteY4" fmla="*/ 1130876 h 1256529"/>
                <a:gd name="connsiteX5" fmla="*/ 2252458 w 2378111"/>
                <a:gd name="connsiteY5" fmla="*/ 1256529 h 1256529"/>
                <a:gd name="connsiteX6" fmla="*/ 125653 w 2378111"/>
                <a:gd name="connsiteY6" fmla="*/ 1256529 h 1256529"/>
                <a:gd name="connsiteX7" fmla="*/ 0 w 2378111"/>
                <a:gd name="connsiteY7" fmla="*/ 1130876 h 1256529"/>
                <a:gd name="connsiteX8" fmla="*/ 0 w 2378111"/>
                <a:gd name="connsiteY8" fmla="*/ 125653 h 1256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78111" h="1256529">
                  <a:moveTo>
                    <a:pt x="0" y="125653"/>
                  </a:moveTo>
                  <a:cubicBezTo>
                    <a:pt x="0" y="56257"/>
                    <a:pt x="56257" y="0"/>
                    <a:pt x="125653" y="0"/>
                  </a:cubicBezTo>
                  <a:lnTo>
                    <a:pt x="2252458" y="0"/>
                  </a:lnTo>
                  <a:cubicBezTo>
                    <a:pt x="2321854" y="0"/>
                    <a:pt x="2378111" y="56257"/>
                    <a:pt x="2378111" y="125653"/>
                  </a:cubicBezTo>
                  <a:lnTo>
                    <a:pt x="2378111" y="1130876"/>
                  </a:lnTo>
                  <a:cubicBezTo>
                    <a:pt x="2378111" y="1200272"/>
                    <a:pt x="2321854" y="1256529"/>
                    <a:pt x="2252458" y="1256529"/>
                  </a:cubicBezTo>
                  <a:lnTo>
                    <a:pt x="125653" y="1256529"/>
                  </a:lnTo>
                  <a:cubicBezTo>
                    <a:pt x="56257" y="1256529"/>
                    <a:pt x="0" y="1200272"/>
                    <a:pt x="0" y="1130876"/>
                  </a:cubicBezTo>
                  <a:lnTo>
                    <a:pt x="0" y="125653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540763" numCol="1" spcCol="1270" anchor="t" anchorCtr="0">
              <a:noAutofit/>
            </a:bodyPr>
            <a:lstStyle/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2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กองส่งเสริมฯ</a:t>
              </a:r>
              <a:endParaRPr lang="en-US" sz="32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9722A8F8-13F7-4BD6-89D3-67FBB85ACE0A}"/>
                </a:ext>
              </a:extLst>
            </p:cNvPr>
            <p:cNvSpPr/>
            <p:nvPr/>
          </p:nvSpPr>
          <p:spPr>
            <a:xfrm>
              <a:off x="611560" y="2375387"/>
              <a:ext cx="3324338" cy="2777932"/>
            </a:xfrm>
            <a:custGeom>
              <a:avLst/>
              <a:gdLst>
                <a:gd name="connsiteX0" fmla="*/ 0 w 3324338"/>
                <a:gd name="connsiteY0" fmla="*/ 277793 h 2777932"/>
                <a:gd name="connsiteX1" fmla="*/ 277793 w 3324338"/>
                <a:gd name="connsiteY1" fmla="*/ 0 h 2777932"/>
                <a:gd name="connsiteX2" fmla="*/ 3046545 w 3324338"/>
                <a:gd name="connsiteY2" fmla="*/ 0 h 2777932"/>
                <a:gd name="connsiteX3" fmla="*/ 3324338 w 3324338"/>
                <a:gd name="connsiteY3" fmla="*/ 277793 h 2777932"/>
                <a:gd name="connsiteX4" fmla="*/ 3324338 w 3324338"/>
                <a:gd name="connsiteY4" fmla="*/ 2500139 h 2777932"/>
                <a:gd name="connsiteX5" fmla="*/ 3046545 w 3324338"/>
                <a:gd name="connsiteY5" fmla="*/ 2777932 h 2777932"/>
                <a:gd name="connsiteX6" fmla="*/ 277793 w 3324338"/>
                <a:gd name="connsiteY6" fmla="*/ 2777932 h 2777932"/>
                <a:gd name="connsiteX7" fmla="*/ 0 w 3324338"/>
                <a:gd name="connsiteY7" fmla="*/ 2500139 h 2777932"/>
                <a:gd name="connsiteX8" fmla="*/ 0 w 3324338"/>
                <a:gd name="connsiteY8" fmla="*/ 277793 h 2777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24338" h="2777932">
                  <a:moveTo>
                    <a:pt x="0" y="277793"/>
                  </a:moveTo>
                  <a:cubicBezTo>
                    <a:pt x="0" y="124372"/>
                    <a:pt x="124372" y="0"/>
                    <a:pt x="277793" y="0"/>
                  </a:cubicBezTo>
                  <a:lnTo>
                    <a:pt x="3046545" y="0"/>
                  </a:lnTo>
                  <a:cubicBezTo>
                    <a:pt x="3199966" y="0"/>
                    <a:pt x="3324338" y="124372"/>
                    <a:pt x="3324338" y="277793"/>
                  </a:cubicBezTo>
                  <a:lnTo>
                    <a:pt x="3324338" y="2500139"/>
                  </a:lnTo>
                  <a:cubicBezTo>
                    <a:pt x="3324338" y="2653560"/>
                    <a:pt x="3199966" y="2777932"/>
                    <a:pt x="3046545" y="2777932"/>
                  </a:cubicBezTo>
                  <a:lnTo>
                    <a:pt x="277793" y="2777932"/>
                  </a:lnTo>
                  <a:cubicBezTo>
                    <a:pt x="124372" y="2777932"/>
                    <a:pt x="0" y="2653560"/>
                    <a:pt x="0" y="2500139"/>
                  </a:cubicBezTo>
                  <a:lnTo>
                    <a:pt x="0" y="277793"/>
                  </a:lnTo>
                  <a:close/>
                </a:path>
              </a:pathLst>
            </a:custGeom>
            <a:ln>
              <a:solidFill>
                <a:srgbClr val="0070C0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99" tIns="280499" rIns="280499" bIns="280499" numCol="1" spcCol="1270" anchor="t" anchorCtr="0">
              <a:noAutofit/>
            </a:bodyPr>
            <a:lstStyle/>
            <a:p>
              <a:pPr marL="285750" lvl="1" indent="-285750" algn="thaiDist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th-TH" sz="28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แจ้งผลการพิจารณาอนุมัติการให้กู้ยืมเงินแก่สพร./สนพ. ภายใน 3 วันทำการ</a:t>
              </a:r>
              <a:endParaRPr lang="en-US" sz="28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556BA857-43AE-49A3-A613-FC07EED5DA37}"/>
                </a:ext>
              </a:extLst>
            </p:cNvPr>
            <p:cNvSpPr/>
            <p:nvPr/>
          </p:nvSpPr>
          <p:spPr>
            <a:xfrm rot="21569794">
              <a:off x="3961310" y="1739939"/>
              <a:ext cx="684922" cy="592080"/>
            </a:xfrm>
            <a:custGeom>
              <a:avLst/>
              <a:gdLst>
                <a:gd name="connsiteX0" fmla="*/ 0 w 684922"/>
                <a:gd name="connsiteY0" fmla="*/ 118416 h 592080"/>
                <a:gd name="connsiteX1" fmla="*/ 388882 w 684922"/>
                <a:gd name="connsiteY1" fmla="*/ 118416 h 592080"/>
                <a:gd name="connsiteX2" fmla="*/ 388882 w 684922"/>
                <a:gd name="connsiteY2" fmla="*/ 0 h 592080"/>
                <a:gd name="connsiteX3" fmla="*/ 684922 w 684922"/>
                <a:gd name="connsiteY3" fmla="*/ 296040 h 592080"/>
                <a:gd name="connsiteX4" fmla="*/ 388882 w 684922"/>
                <a:gd name="connsiteY4" fmla="*/ 592080 h 592080"/>
                <a:gd name="connsiteX5" fmla="*/ 388882 w 684922"/>
                <a:gd name="connsiteY5" fmla="*/ 473664 h 592080"/>
                <a:gd name="connsiteX6" fmla="*/ 0 w 684922"/>
                <a:gd name="connsiteY6" fmla="*/ 473664 h 592080"/>
                <a:gd name="connsiteX7" fmla="*/ 0 w 684922"/>
                <a:gd name="connsiteY7" fmla="*/ 118416 h 592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84922" h="592080">
                  <a:moveTo>
                    <a:pt x="0" y="118416"/>
                  </a:moveTo>
                  <a:lnTo>
                    <a:pt x="388882" y="118416"/>
                  </a:lnTo>
                  <a:lnTo>
                    <a:pt x="388882" y="0"/>
                  </a:lnTo>
                  <a:lnTo>
                    <a:pt x="684922" y="296040"/>
                  </a:lnTo>
                  <a:lnTo>
                    <a:pt x="388882" y="592080"/>
                  </a:lnTo>
                  <a:lnTo>
                    <a:pt x="388882" y="473664"/>
                  </a:lnTo>
                  <a:lnTo>
                    <a:pt x="0" y="473664"/>
                  </a:lnTo>
                  <a:lnTo>
                    <a:pt x="0" y="118416"/>
                  </a:lnTo>
                  <a:close/>
                </a:path>
              </a:pathLst>
            </a:custGeom>
            <a:solidFill>
              <a:srgbClr val="92D050">
                <a:alpha val="80000"/>
              </a:srgbClr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47000">
                    <a:srgbClr val="92D050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18415" rIns="177624" bIns="118416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000" b="1" kern="1200">
                <a:solidFill>
                  <a:srgbClr val="F9A7F3"/>
                </a:solidFill>
                <a:latin typeface="TH Chakra Petch" pitchFamily="2" charset="-34"/>
                <a:cs typeface="TH Chakra Petch" pitchFamily="2" charset="-34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89C717D1-C2AD-4974-A5BA-8C49CF2EF874}"/>
                </a:ext>
              </a:extLst>
            </p:cNvPr>
            <p:cNvSpPr/>
            <p:nvPr/>
          </p:nvSpPr>
          <p:spPr>
            <a:xfrm>
              <a:off x="4991325" y="1647863"/>
              <a:ext cx="2378111" cy="720901"/>
            </a:xfrm>
            <a:custGeom>
              <a:avLst/>
              <a:gdLst>
                <a:gd name="connsiteX0" fmla="*/ 0 w 2378111"/>
                <a:gd name="connsiteY0" fmla="*/ 125653 h 1256529"/>
                <a:gd name="connsiteX1" fmla="*/ 125653 w 2378111"/>
                <a:gd name="connsiteY1" fmla="*/ 0 h 1256529"/>
                <a:gd name="connsiteX2" fmla="*/ 2252458 w 2378111"/>
                <a:gd name="connsiteY2" fmla="*/ 0 h 1256529"/>
                <a:gd name="connsiteX3" fmla="*/ 2378111 w 2378111"/>
                <a:gd name="connsiteY3" fmla="*/ 125653 h 1256529"/>
                <a:gd name="connsiteX4" fmla="*/ 2378111 w 2378111"/>
                <a:gd name="connsiteY4" fmla="*/ 1130876 h 1256529"/>
                <a:gd name="connsiteX5" fmla="*/ 2252458 w 2378111"/>
                <a:gd name="connsiteY5" fmla="*/ 1256529 h 1256529"/>
                <a:gd name="connsiteX6" fmla="*/ 125653 w 2378111"/>
                <a:gd name="connsiteY6" fmla="*/ 1256529 h 1256529"/>
                <a:gd name="connsiteX7" fmla="*/ 0 w 2378111"/>
                <a:gd name="connsiteY7" fmla="*/ 1130876 h 1256529"/>
                <a:gd name="connsiteX8" fmla="*/ 0 w 2378111"/>
                <a:gd name="connsiteY8" fmla="*/ 125653 h 1256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78111" h="1256529">
                  <a:moveTo>
                    <a:pt x="0" y="125653"/>
                  </a:moveTo>
                  <a:cubicBezTo>
                    <a:pt x="0" y="56257"/>
                    <a:pt x="56257" y="0"/>
                    <a:pt x="125653" y="0"/>
                  </a:cubicBezTo>
                  <a:lnTo>
                    <a:pt x="2252458" y="0"/>
                  </a:lnTo>
                  <a:cubicBezTo>
                    <a:pt x="2321854" y="0"/>
                    <a:pt x="2378111" y="56257"/>
                    <a:pt x="2378111" y="125653"/>
                  </a:cubicBezTo>
                  <a:lnTo>
                    <a:pt x="2378111" y="1130876"/>
                  </a:lnTo>
                  <a:cubicBezTo>
                    <a:pt x="2378111" y="1200272"/>
                    <a:pt x="2321854" y="1256529"/>
                    <a:pt x="2252458" y="1256529"/>
                  </a:cubicBezTo>
                  <a:lnTo>
                    <a:pt x="125653" y="1256529"/>
                  </a:lnTo>
                  <a:cubicBezTo>
                    <a:pt x="56257" y="1256529"/>
                    <a:pt x="0" y="1200272"/>
                    <a:pt x="0" y="1130876"/>
                  </a:cubicBezTo>
                  <a:lnTo>
                    <a:pt x="0" y="125653"/>
                  </a:lnTo>
                  <a:close/>
                </a:path>
              </a:pathLst>
            </a:custGeom>
            <a:solidFill>
              <a:srgbClr val="CC66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4808133"/>
                <a:satOff val="-9764"/>
                <a:lumOff val="627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540763" numCol="1" spcCol="1270" anchor="t" anchorCtr="0">
              <a:noAutofit/>
            </a:bodyPr>
            <a:lstStyle/>
            <a:p>
              <a:pPr marL="0" lvl="0" indent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h-TH" sz="32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สพร./สนพ.</a:t>
              </a:r>
              <a:endParaRPr lang="en-US" sz="32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AA5D7A7B-A1D6-4210-817D-4DFB8B1E71C3}"/>
                </a:ext>
              </a:extLst>
            </p:cNvPr>
            <p:cNvSpPr/>
            <p:nvPr/>
          </p:nvSpPr>
          <p:spPr>
            <a:xfrm>
              <a:off x="4905893" y="2368764"/>
              <a:ext cx="3634229" cy="2784555"/>
            </a:xfrm>
            <a:custGeom>
              <a:avLst/>
              <a:gdLst>
                <a:gd name="connsiteX0" fmla="*/ 0 w 3634229"/>
                <a:gd name="connsiteY0" fmla="*/ 304870 h 3048703"/>
                <a:gd name="connsiteX1" fmla="*/ 304870 w 3634229"/>
                <a:gd name="connsiteY1" fmla="*/ 0 h 3048703"/>
                <a:gd name="connsiteX2" fmla="*/ 3329359 w 3634229"/>
                <a:gd name="connsiteY2" fmla="*/ 0 h 3048703"/>
                <a:gd name="connsiteX3" fmla="*/ 3634229 w 3634229"/>
                <a:gd name="connsiteY3" fmla="*/ 304870 h 3048703"/>
                <a:gd name="connsiteX4" fmla="*/ 3634229 w 3634229"/>
                <a:gd name="connsiteY4" fmla="*/ 2743833 h 3048703"/>
                <a:gd name="connsiteX5" fmla="*/ 3329359 w 3634229"/>
                <a:gd name="connsiteY5" fmla="*/ 3048703 h 3048703"/>
                <a:gd name="connsiteX6" fmla="*/ 304870 w 3634229"/>
                <a:gd name="connsiteY6" fmla="*/ 3048703 h 3048703"/>
                <a:gd name="connsiteX7" fmla="*/ 0 w 3634229"/>
                <a:gd name="connsiteY7" fmla="*/ 2743833 h 3048703"/>
                <a:gd name="connsiteX8" fmla="*/ 0 w 3634229"/>
                <a:gd name="connsiteY8" fmla="*/ 304870 h 3048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34229" h="3048703">
                  <a:moveTo>
                    <a:pt x="0" y="304870"/>
                  </a:moveTo>
                  <a:cubicBezTo>
                    <a:pt x="0" y="136495"/>
                    <a:pt x="136495" y="0"/>
                    <a:pt x="304870" y="0"/>
                  </a:cubicBezTo>
                  <a:lnTo>
                    <a:pt x="3329359" y="0"/>
                  </a:lnTo>
                  <a:cubicBezTo>
                    <a:pt x="3497734" y="0"/>
                    <a:pt x="3634229" y="136495"/>
                    <a:pt x="3634229" y="304870"/>
                  </a:cubicBezTo>
                  <a:lnTo>
                    <a:pt x="3634229" y="2743833"/>
                  </a:lnTo>
                  <a:cubicBezTo>
                    <a:pt x="3634229" y="2912208"/>
                    <a:pt x="3497734" y="3048703"/>
                    <a:pt x="3329359" y="3048703"/>
                  </a:cubicBezTo>
                  <a:lnTo>
                    <a:pt x="304870" y="3048703"/>
                  </a:lnTo>
                  <a:cubicBezTo>
                    <a:pt x="136495" y="3048703"/>
                    <a:pt x="0" y="2912208"/>
                    <a:pt x="0" y="2743833"/>
                  </a:cubicBezTo>
                  <a:lnTo>
                    <a:pt x="0" y="304870"/>
                  </a:lnTo>
                  <a:close/>
                </a:path>
              </a:pathLst>
            </a:custGeom>
            <a:ln>
              <a:solidFill>
                <a:srgbClr val="CC66FF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9981" tIns="259981" rIns="259981" bIns="259981" numCol="1" spcCol="1270" anchor="t" anchorCtr="0">
              <a:noAutofit/>
            </a:bodyPr>
            <a:lstStyle/>
            <a:p>
              <a:pPr marL="228600" lvl="1" indent="-228600" algn="thaiDist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แจ้งผลการพิจารณาแก่ผู้ได้รับอนุมัติและผู้ไม่ได้รับอนุมัติเงินกู้ยืม</a:t>
              </a:r>
              <a:endParaRPr lang="en-US" sz="24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thaiDist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ให้ผู้ที่ได้รับอนุมัติทำสัญญาตามแบบที่กรมฯ กำหนด ภายใน </a:t>
              </a:r>
              <a:b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30 วัน นับแต่วันที่ได้รับแจ้ง</a:t>
              </a:r>
              <a:b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kern="1200" dirty="0">
                  <a:solidFill>
                    <a:srgbClr val="0000CC"/>
                  </a:solidFill>
                  <a:latin typeface="FreesiaUPC" pitchFamily="34" charset="-34"/>
                  <a:cs typeface="FreesiaUPC" pitchFamily="34" charset="-34"/>
                </a:rPr>
                <a:t>ผลการพิจารณาอนุมัติ</a:t>
              </a:r>
              <a:endParaRPr lang="en-US" sz="2400" b="1" kern="1200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pic>
        <p:nvPicPr>
          <p:cNvPr id="8" name="รูปภาพ 7" descr="รูปภาพประกอบด้วย ล้อ, หน้ากาก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C373BA4A-3263-2F41-AB93-C4F5336F1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79" y="730329"/>
            <a:ext cx="349599" cy="635434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358A4CBA-959B-AF4B-9E49-590F17400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21" y="127706"/>
            <a:ext cx="1015912" cy="6725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7D41B94-CC5A-47C9-A4F1-383CD1DB9C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9" y="3327094"/>
            <a:ext cx="1658268" cy="23879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738964E-9E7C-4C24-B70C-61779E143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9980" y="3327094"/>
            <a:ext cx="1658268" cy="2387906"/>
          </a:xfrm>
          <a:prstGeom prst="rect">
            <a:avLst/>
          </a:prstGeom>
        </p:spPr>
      </p:pic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5077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B3E2D9E-5C6A-4CF2-8A16-3F5F3F210248}"/>
              </a:ext>
            </a:extLst>
          </p:cNvPr>
          <p:cNvSpPr txBox="1"/>
          <p:nvPr/>
        </p:nvSpPr>
        <p:spPr>
          <a:xfrm>
            <a:off x="491319" y="1114282"/>
            <a:ext cx="8257147" cy="3879063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4889" tIns="42444" rIns="84889" bIns="42444" rtlCol="0">
            <a:spAutoFit/>
          </a:bodyPr>
          <a:lstStyle/>
          <a:p>
            <a:pPr algn="thaiDist"/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1. ผู้กู้ยืมเงินจะต้องไม่เป็นลูกหนี้ของกองทุนพัฒนาฝีมือแรงงาน</a:t>
            </a:r>
          </a:p>
          <a:p>
            <a:pPr marL="277368" algn="thaiDist">
              <a:spcAft>
                <a:spcPts val="936"/>
              </a:spcAft>
            </a:pP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b="1" i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ต้องชำระ</a:t>
            </a:r>
            <a:r>
              <a:rPr lang="th-TH" sz="2800" b="1" i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หนี้และฝึกอบรม</a:t>
            </a: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เสร็จสิ้นก่อนจึงจะทำสัญญากู้ยืมเงินใหม่ได้)</a:t>
            </a:r>
          </a:p>
          <a:p>
            <a:pPr marL="277368" indent="-277368" algn="thaiDist">
              <a:spcAft>
                <a:spcPts val="936"/>
              </a:spcAft>
            </a:pP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. ผู้กู้ยืม ผู้ค้ำประกัน และผู้ให้ความยินยอม ต้องลงนามต่อหน้า</a:t>
            </a: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เจ้าหน้าที่</a:t>
            </a:r>
            <a:b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วันทำสัญญา</a:t>
            </a:r>
          </a:p>
          <a:p>
            <a:pPr marL="277368" indent="-277368" algn="thaiDist">
              <a:spcAft>
                <a:spcPts val="936"/>
              </a:spcAft>
            </a:pP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3.ตรวจสอบ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เอกสารหลักฐานประกอบการทำสัญญากู้ยืมเงินและ</a:t>
            </a: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สัญญา</a:t>
            </a:r>
            <a:b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ค้ำ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ประกันให้ถูกต้องครบถ้วน</a:t>
            </a:r>
          </a:p>
          <a:p>
            <a:pPr marL="277368" indent="-277368" algn="thaiDist">
              <a:spcAft>
                <a:spcPts val="936"/>
              </a:spcAft>
            </a:pP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ผู้ให้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กู้ยืมเงิน ลงนามในสัญญาโดยผู้อำนวยการสพร./</a:t>
            </a:r>
            <a:r>
              <a:rPr lang="th-TH" sz="2800" b="1" dirty="0" err="1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ได้รับ</a:t>
            </a:r>
            <a:r>
              <a:rPr lang="th-TH" sz="28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มอบอำนาจจากอธิบดีกรมพัฒนาฝีมือแรงงาน	</a:t>
            </a:r>
            <a:r>
              <a:rPr lang="th-TH" sz="2800" b="1" dirty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			</a:t>
            </a:r>
            <a:endParaRPr lang="en-US" sz="2800" b="1" dirty="0">
              <a:ln>
                <a:solidFill>
                  <a:srgbClr val="00B050"/>
                </a:solidFill>
              </a:ln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226635" y="449988"/>
            <a:ext cx="7670170" cy="679324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lIns="76819" tIns="38409" rIns="76819" bIns="38409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/>
            <a:r>
              <a:rPr lang="th-TH" sz="36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</a:t>
            </a:r>
            <a:r>
              <a:rPr lang="th-TH" sz="36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รทำสัญญา</a:t>
            </a:r>
            <a:endParaRPr lang="en-US" sz="3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64561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3D1E392-617A-4193-8914-842B5B032D78}"/>
              </a:ext>
            </a:extLst>
          </p:cNvPr>
          <p:cNvSpPr txBox="1"/>
          <p:nvPr/>
        </p:nvSpPr>
        <p:spPr>
          <a:xfrm>
            <a:off x="784702" y="1062031"/>
            <a:ext cx="8020699" cy="4379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84889" tIns="42444" rIns="84889" bIns="42444" rtlCol="0">
            <a:spAutoFit/>
          </a:bodyPr>
          <a:lstStyle/>
          <a:p>
            <a:pPr marL="277368" indent="-277368" algn="thaiDist">
              <a:spcAft>
                <a:spcPts val="936"/>
              </a:spcAft>
            </a:pPr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5. กรณีผู้กู้ยืมจดทะเบียนนิติบุคคล </a:t>
            </a:r>
            <a:r>
              <a:rPr lang="th-TH" sz="2400" b="1" i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บุคคลค้ำประกันจะต้องเป็น</a:t>
            </a:r>
            <a:r>
              <a:rPr lang="th-TH" sz="2400" b="1" i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กรรมการที่</a:t>
            </a:r>
            <a:r>
              <a:rPr lang="th-TH" sz="2400" b="1" i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มีรายชื่ออยู่ในหนังสือรับรองการจดทะเบียนนิติบุคคล </a:t>
            </a:r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หรือผู้แทน</a:t>
            </a:r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อื่นของ</a:t>
            </a:r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นิติบุคคลเป็นผู้ค้ำประกัน จะต้องเป็นผู้มีรายชื่ออยู่ในหนังสือรับรองการจดทะเบียนนิติบุคคล</a:t>
            </a:r>
          </a:p>
          <a:p>
            <a:pPr marL="277368" indent="-277368"/>
            <a:r>
              <a:rPr lang="th-TH" sz="24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. จัดทำสัญญากู้ยืมเงินและสัญญาค้ำประกัน </a:t>
            </a:r>
            <a:r>
              <a:rPr lang="th-TH" sz="2400" b="1" i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จำนวน 2 ฉบับ </a:t>
            </a:r>
            <a:r>
              <a:rPr lang="th-TH" sz="24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ให้ผู้กู้ยืมเงินเก็บไว้ 1 ฉบับ และหน่วยงานสพร./สนพ. เก็บไว้ 1 ฉบับ	</a:t>
            </a:r>
            <a:endParaRPr lang="th-TH" sz="24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pPr marL="277368" indent="-277368" algn="thaiDist"/>
            <a: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7. การเลื่อนเวลาการฝึกอบรมหรือทดสอบมาตรฐานฯ ออกไปจากที่แจ้งไว้คำขอกู้ยืมเงิน</a:t>
            </a:r>
          </a:p>
          <a:p>
            <a:pPr marL="277368" indent="-277368" algn="thaiDist">
              <a:spcAft>
                <a:spcPts val="936"/>
              </a:spcAft>
            </a:pPr>
            <a: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พร้อมระบุวันเริ่ม – จบฝึกอบรมหรือทดสอบมาตรฐานฯ แนบไว้กับสัญญา เพื่อเป็นหลักฐานในการบอกเลิกสัญญา กรณีผู้กู้ยืมเงินผิดสัญญา</a:t>
            </a:r>
            <a:b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หรือนำเงินไปใช้ผิดวัตถุประสงค์</a:t>
            </a:r>
          </a:p>
          <a:p>
            <a:pPr algn="thaiDist">
              <a:buFont typeface="Wingdings" pitchFamily="2" charset="2"/>
              <a:buChar char="Ø"/>
            </a:pPr>
            <a: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การเลื่อนเวลาการฝึกอบรมต้องไม่กระทบกับวงเงินกู้ยืมที่ได้รับอนุมัติและสัญญา</a:t>
            </a:r>
            <a:b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n w="50800"/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กู้ยืมเงิน</a:t>
            </a:r>
            <a:endParaRPr lang="en-US" sz="24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253931" y="354452"/>
            <a:ext cx="7670170" cy="679324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lIns="76819" tIns="38409" rIns="76819" bIns="38409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/>
            <a:r>
              <a:rPr lang="th-TH" sz="3600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</a:t>
            </a:r>
            <a:r>
              <a:rPr lang="th-TH" sz="36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รทำสัญญา</a:t>
            </a:r>
            <a:endParaRPr lang="en-US" sz="3600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93625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6"/>
          <p:cNvSpPr/>
          <p:nvPr/>
        </p:nvSpPr>
        <p:spPr>
          <a:xfrm>
            <a:off x="3011758" y="1542686"/>
            <a:ext cx="3457287" cy="20629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1323" tIns="71323" rIns="71323" bIns="71323" numCol="1" spcCol="991" anchor="ctr" anchorCtr="0">
            <a:noAutofit/>
          </a:bodyPr>
          <a:lstStyle/>
          <a:p>
            <a:pPr marL="212979" indent="-212979" algn="thaiDist" defTabSz="8321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หนังสือค้ำประกันของธนาคาร ต้องมีจำนวน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เงินค้ำประกัน</a:t>
            </a:r>
            <a:b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น้อยกว่าวงเงินกู้ยืม และต้องมี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ระยะเวลาค้ำประกันเกิน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กว่าระยะเวลา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สิ้นสุดสัญญา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ไม่น้อย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กว่า </a:t>
            </a:r>
            <a:r>
              <a:rPr lang="en-US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ปี </a:t>
            </a:r>
            <a:r>
              <a:rPr lang="th-TH" sz="24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400" b="1" dirty="0">
                <a:solidFill>
                  <a:schemeClr val="tx1"/>
                </a:solidFill>
                <a:latin typeface="TH Chakra Petch" pitchFamily="2" charset="-34"/>
                <a:cs typeface="TH Chakra Petch" pitchFamily="2" charset="-34"/>
              </a:rPr>
              <a:t>	</a:t>
            </a:r>
            <a:endParaRPr lang="en-US" sz="2400" b="1" dirty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6789183" y="2110220"/>
            <a:ext cx="2122805" cy="3226465"/>
            <a:chOff x="6615420" y="725977"/>
            <a:chExt cx="1825034" cy="3871758"/>
          </a:xfrm>
          <a:scene3d>
            <a:camera prst="orthographicFront"/>
            <a:lightRig rig="flat" dir="t"/>
          </a:scene3d>
        </p:grpSpPr>
        <p:sp>
          <p:nvSpPr>
            <p:cNvPr id="7" name="Rounded Rectangle 6"/>
            <p:cNvSpPr/>
            <p:nvPr/>
          </p:nvSpPr>
          <p:spPr>
            <a:xfrm>
              <a:off x="6615420" y="725977"/>
              <a:ext cx="1825034" cy="3871758"/>
            </a:xfrm>
            <a:prstGeom prst="roundRect">
              <a:avLst>
                <a:gd name="adj" fmla="val 10000"/>
              </a:avLst>
            </a:prstGeom>
            <a:solidFill>
              <a:srgbClr val="EDFCA0"/>
            </a:solidFill>
            <a:ln>
              <a:solidFill>
                <a:srgbClr val="FF0000"/>
              </a:solidFill>
              <a:prstDash val="lgDash"/>
            </a:ln>
            <a:sp3d prstMaterial="plastic">
              <a:bevelT w="120900" h="88900"/>
              <a:bevelB w="88900" h="31750" prst="angle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10"/>
            <p:cNvSpPr/>
            <p:nvPr/>
          </p:nvSpPr>
          <p:spPr>
            <a:xfrm>
              <a:off x="6668873" y="779430"/>
              <a:ext cx="1718128" cy="37648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thaiDist" defTabSz="83210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กรณีผู้ค้ำประกัน</a:t>
              </a:r>
              <a:b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มีคู่สมรสต้องได้รับความยินยอมจาก</a:t>
              </a:r>
              <a:b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คู่สมรส โดย</a:t>
              </a: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ให้</a:t>
              </a:r>
              <a:b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คู่</a:t>
              </a: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สมรสลง</a:t>
              </a: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นาม</a:t>
              </a:r>
              <a:b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ให้</a:t>
              </a: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ความ</a:t>
              </a: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ยินยอม</a:t>
              </a:r>
              <a:b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4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ในสัญญาค้ำ</a:t>
              </a:r>
              <a:r>
                <a:rPr lang="th-TH" sz="24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ประกัน </a:t>
              </a:r>
              <a:endParaRPr lang="en-US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033393" y="159803"/>
            <a:ext cx="3956729" cy="557692"/>
          </a:xfrm>
          <a:prstGeom prst="rect">
            <a:avLst/>
          </a:prstGeom>
          <a:noFill/>
        </p:spPr>
        <p:txBody>
          <a:bodyPr wrap="square" lIns="79860" tIns="39929" rIns="79860" bIns="39929" rtlCol="0">
            <a:spAutoFit/>
          </a:bodyPr>
          <a:lstStyle/>
          <a:p>
            <a:r>
              <a:rPr lang="th-TH" sz="31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การค้ำ</a:t>
            </a:r>
            <a:r>
              <a:rPr lang="th-TH" sz="31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ประกัน </a:t>
            </a:r>
            <a:r>
              <a:rPr lang="en-US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กรณีนิติบุคคล </a:t>
            </a:r>
            <a:endParaRPr lang="en-US" sz="31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Group 18"/>
          <p:cNvGrpSpPr/>
          <p:nvPr/>
        </p:nvGrpSpPr>
        <p:grpSpPr>
          <a:xfrm>
            <a:off x="264187" y="2197428"/>
            <a:ext cx="2506295" cy="1113038"/>
            <a:chOff x="1915" y="3348"/>
            <a:chExt cx="8526490" cy="633226"/>
          </a:xfrm>
          <a:scene3d>
            <a:camera prst="orthographicFront"/>
            <a:lightRig rig="flat" dir="t"/>
          </a:scene3d>
        </p:grpSpPr>
        <p:sp>
          <p:nvSpPr>
            <p:cNvPr id="20" name="Rounded Rectangle 19"/>
            <p:cNvSpPr/>
            <p:nvPr/>
          </p:nvSpPr>
          <p:spPr>
            <a:xfrm>
              <a:off x="1915" y="3348"/>
              <a:ext cx="8526490" cy="633226"/>
            </a:xfrm>
            <a:prstGeom prst="roundRect">
              <a:avLst>
                <a:gd name="adj" fmla="val 10000"/>
              </a:avLst>
            </a:prstGeom>
            <a:solidFill>
              <a:schemeClr val="bg2">
                <a:lumMod val="75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20462" y="21895"/>
              <a:ext cx="8489396" cy="59613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 defTabSz="1109472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5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หลักประกัน</a:t>
              </a:r>
              <a:br>
                <a:rPr lang="th-TH" sz="25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500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ใน</a:t>
              </a:r>
              <a:r>
                <a:rPr lang="th-TH" sz="2500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การค้ำประกัน</a:t>
              </a:r>
              <a:endParaRPr lang="en-US" sz="25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2" name="Rounded Rectangle 4"/>
          <p:cNvSpPr/>
          <p:nvPr/>
        </p:nvSpPr>
        <p:spPr>
          <a:xfrm>
            <a:off x="2993543" y="765279"/>
            <a:ext cx="3456385" cy="681871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83210" tIns="83210" rIns="83210" bIns="83210" numCol="1" spcCol="991" anchor="ctr" anchorCtr="0">
            <a:noAutofit/>
          </a:bodyPr>
          <a:lstStyle/>
          <a:p>
            <a:pPr defTabSz="970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1.พันธบัตรรัฐบาลไทย </a:t>
            </a:r>
            <a:r>
              <a:rPr lang="th-TH" sz="24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endParaRPr lang="en-US" sz="2400" b="1" dirty="0">
              <a:solidFill>
                <a:srgbClr val="FF00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ounded Rectangle 8"/>
          <p:cNvSpPr/>
          <p:nvPr/>
        </p:nvSpPr>
        <p:spPr>
          <a:xfrm>
            <a:off x="2980782" y="3699789"/>
            <a:ext cx="3488263" cy="19216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1323" tIns="71323" rIns="71323" bIns="71323" numCol="1" spcCol="991" anchor="ctr" anchorCtr="0">
            <a:noAutofit/>
          </a:bodyPr>
          <a:lstStyle/>
          <a:p>
            <a:pPr marL="277368" indent="-277368" algn="thaiDist" defTabSz="8321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4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24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ผู้กู้ยืมจด</a:t>
            </a:r>
            <a:r>
              <a:rPr lang="th-TH" sz="24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ทะเบียนเป็น</a:t>
            </a:r>
            <a:br>
              <a:rPr lang="th-TH" sz="24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นิติ</a:t>
            </a:r>
            <a:r>
              <a:rPr lang="th-TH" sz="24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ให้บุคคลใดบุคคลหนึ่งเป็นผู้ค้ำ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ประกัน ได้แก่ กรรมการบริหาร หุ้นส่วน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ผู้จัดการ หรือผู้แทนอื่น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ของนิติ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บุคคล แล้วแต่กรณี</a:t>
            </a:r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ามเหลี่ยมหน้าจั่ว 8"/>
          <p:cNvSpPr/>
          <p:nvPr/>
        </p:nvSpPr>
        <p:spPr>
          <a:xfrm rot="5400000">
            <a:off x="6483749" y="4264573"/>
            <a:ext cx="238182" cy="288031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4870" tIns="42435" rIns="84870" bIns="42435" rtlCol="0" anchor="ctr"/>
          <a:lstStyle/>
          <a:p>
            <a:pPr algn="ctr"/>
            <a:endParaRPr lang="en-US"/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39011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16353"/>
          <a:stretch>
            <a:fillRect/>
          </a:stretch>
        </p:blipFill>
        <p:spPr bwMode="auto">
          <a:xfrm>
            <a:off x="1866276" y="861933"/>
            <a:ext cx="6768059" cy="4853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F4B2B85-DDE9-4520-8B49-74B8C4BD77E5}"/>
              </a:ext>
            </a:extLst>
          </p:cNvPr>
          <p:cNvSpPr txBox="1"/>
          <p:nvPr/>
        </p:nvSpPr>
        <p:spPr>
          <a:xfrm>
            <a:off x="332509" y="2902330"/>
            <a:ext cx="1600200" cy="659382"/>
          </a:xfrm>
          <a:prstGeom prst="rightArrow">
            <a:avLst/>
          </a:prstGeom>
          <a:solidFill>
            <a:srgbClr val="FF7C80"/>
          </a:solidFill>
        </p:spPr>
        <p:txBody>
          <a:bodyPr wrap="square" lIns="84889" tIns="42444" rIns="84889" bIns="42444" rtlCol="0">
            <a:spAutoFit/>
          </a:bodyPr>
          <a:lstStyle/>
          <a:p>
            <a:pPr algn="r"/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ชื่อผู้มีอำนาจลงนาม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1"/>
          <p:cNvSpPr txBox="1">
            <a:spLocks/>
          </p:cNvSpPr>
          <p:nvPr/>
        </p:nvSpPr>
        <p:spPr>
          <a:xfrm>
            <a:off x="6203700" y="5374133"/>
            <a:ext cx="2544767" cy="304342"/>
          </a:xfrm>
          <a:prstGeom prst="rect">
            <a:avLst/>
          </a:prstGeom>
        </p:spPr>
        <p:txBody>
          <a:bodyPr vert="horz" lIns="71323" tIns="35662" rIns="71323" bIns="35662" anchor="b"/>
          <a:lstStyle>
            <a:defPPr>
              <a:defRPr lang="en-US"/>
            </a:defPPr>
            <a:lvl1pPr marL="0" algn="r" defTabSz="457200" rtl="0" eaLnBrk="1" latinLnBrk="0" hangingPunct="1">
              <a:defRPr kumimoji="0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23455" y="1997364"/>
            <a:ext cx="1068225" cy="900546"/>
          </a:xfrm>
          <a:prstGeom prst="rect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pPr algn="ctr"/>
            <a:r>
              <a:rPr lang="th-TH" sz="1600" dirty="0"/>
              <a:t>นำไปกรอกในสัญญากู้ยืมเงิน</a:t>
            </a:r>
          </a:p>
        </p:txBody>
      </p:sp>
      <p:cxnSp>
        <p:nvCxnSpPr>
          <p:cNvPr id="16" name="ลูกศรเชื่อมต่อแบบตรง 15"/>
          <p:cNvCxnSpPr>
            <a:stCxn id="14" idx="3"/>
          </p:cNvCxnSpPr>
          <p:nvPr/>
        </p:nvCxnSpPr>
        <p:spPr>
          <a:xfrm flipV="1">
            <a:off x="1691680" y="1730095"/>
            <a:ext cx="486124" cy="71754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>
            <a:stCxn id="14" idx="3"/>
          </p:cNvCxnSpPr>
          <p:nvPr/>
        </p:nvCxnSpPr>
        <p:spPr>
          <a:xfrm flipV="1">
            <a:off x="1691680" y="2435902"/>
            <a:ext cx="230809" cy="117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สี่เหลี่ยมผืนผ้า 12"/>
          <p:cNvSpPr/>
          <p:nvPr/>
        </p:nvSpPr>
        <p:spPr>
          <a:xfrm>
            <a:off x="1868663" y="1241422"/>
            <a:ext cx="1146745" cy="33727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endParaRPr lang="th-TH" sz="19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สี่เหลี่ยมผืนผ้า 12"/>
          <p:cNvSpPr/>
          <p:nvPr/>
        </p:nvSpPr>
        <p:spPr>
          <a:xfrm>
            <a:off x="2016181" y="2228272"/>
            <a:ext cx="4041719" cy="254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สี่เหลี่ยมผืนผ้า 12"/>
          <p:cNvSpPr/>
          <p:nvPr/>
        </p:nvSpPr>
        <p:spPr>
          <a:xfrm>
            <a:off x="2038840" y="2817090"/>
            <a:ext cx="3387773" cy="54339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7" name="ลูกศรเชื่อมต่อแบบตรง 16"/>
          <p:cNvCxnSpPr/>
          <p:nvPr/>
        </p:nvCxnSpPr>
        <p:spPr>
          <a:xfrm rot="16200000" flipH="1">
            <a:off x="1638712" y="2524381"/>
            <a:ext cx="316133" cy="2064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รูปภาพ 2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90" y="3945025"/>
            <a:ext cx="800986" cy="768292"/>
          </a:xfrm>
          <a:prstGeom prst="rect">
            <a:avLst/>
          </a:prstGeom>
        </p:spPr>
      </p:pic>
      <p:sp>
        <p:nvSpPr>
          <p:cNvPr id="21" name="Rectangle 1">
            <a:extLst>
              <a:ext uri="{FF2B5EF4-FFF2-40B4-BE49-F238E27FC236}">
                <a16:creationId xmlns:a16="http://schemas.microsoft.com/office/drawing/2014/main" xmlns="" id="{262B443B-51B9-48DE-8B05-AA106981C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089" y="84165"/>
            <a:ext cx="7661662" cy="707886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ตัวอย่างหนังสือรับรองการจดทะเบียนนิติบุคคล</a:t>
            </a:r>
            <a:endParaRPr lang="th-TH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116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21432"/>
          <a:stretch>
            <a:fillRect/>
          </a:stretch>
        </p:blipFill>
        <p:spPr bwMode="auto">
          <a:xfrm>
            <a:off x="1207467" y="593744"/>
            <a:ext cx="7528051" cy="455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สี่เหลี่ยมผืนผ้า 12"/>
          <p:cNvSpPr/>
          <p:nvPr/>
        </p:nvSpPr>
        <p:spPr>
          <a:xfrm>
            <a:off x="1460280" y="3493077"/>
            <a:ext cx="7150304" cy="262327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r>
              <a:rPr lang="th-TH" sz="1900" dirty="0">
                <a:latin typeface="TH SarabunIT๙" pitchFamily="34" charset="-34"/>
                <a:cs typeface="TH SarabunIT๙" pitchFamily="34" charset="-34"/>
              </a:rPr>
              <a:t>ตามใบสำคัญเลขที่ อย. 008963                            ทะเบียนเลขที่ 0145561000755</a:t>
            </a:r>
          </a:p>
        </p:txBody>
      </p:sp>
      <p:sp>
        <p:nvSpPr>
          <p:cNvPr id="15" name="สี่เหลี่ยมผืนผ้า 12"/>
          <p:cNvSpPr/>
          <p:nvPr/>
        </p:nvSpPr>
        <p:spPr>
          <a:xfrm>
            <a:off x="225630" y="1776629"/>
            <a:ext cx="1482149" cy="1247097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/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ข้อมูลจากหนังสือรับรองการจดทะเบียนนิติบุคคล</a:t>
            </a:r>
          </a:p>
        </p:txBody>
      </p:sp>
      <p:cxnSp>
        <p:nvCxnSpPr>
          <p:cNvPr id="16" name="ลูกศรเชื่อมต่อแบบตรง 15"/>
          <p:cNvCxnSpPr/>
          <p:nvPr/>
        </p:nvCxnSpPr>
        <p:spPr>
          <a:xfrm rot="16200000" flipH="1">
            <a:off x="979044" y="3106779"/>
            <a:ext cx="543067" cy="37696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สี่เหลี่ยมผืนผ้า 12"/>
          <p:cNvSpPr/>
          <p:nvPr/>
        </p:nvSpPr>
        <p:spPr>
          <a:xfrm>
            <a:off x="2272889" y="4418320"/>
            <a:ext cx="5270912" cy="23526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r>
              <a:rPr lang="th-TH" sz="1900" dirty="0">
                <a:latin typeface="TH SarabunIT๙" pitchFamily="34" charset="-34"/>
                <a:cs typeface="TH SarabunIT๙" pitchFamily="34" charset="-34"/>
              </a:rPr>
              <a:t>นายสุทัศน์  ศรีผ่อง........................ตำแหน่ง..... กรรมการบริษัท...................</a:t>
            </a:r>
          </a:p>
        </p:txBody>
      </p:sp>
      <p:cxnSp>
        <p:nvCxnSpPr>
          <p:cNvPr id="20" name="ลูกศรเชื่อมต่อแบบตรง 15"/>
          <p:cNvCxnSpPr/>
          <p:nvPr/>
        </p:nvCxnSpPr>
        <p:spPr>
          <a:xfrm>
            <a:off x="914403" y="3037785"/>
            <a:ext cx="1030571" cy="149087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424330" y="2703612"/>
            <a:ext cx="144104" cy="349019"/>
          </a:xfrm>
          <a:prstGeom prst="rect">
            <a:avLst/>
          </a:prstGeom>
        </p:spPr>
        <p:txBody>
          <a:bodyPr wrap="none" lIns="71323" tIns="35662" rIns="71323" bIns="35662">
            <a:spAutoFit/>
          </a:bodyPr>
          <a:lstStyle/>
          <a:p>
            <a:endParaRPr lang="th-TH" dirty="0"/>
          </a:p>
        </p:txBody>
      </p:sp>
      <p:sp>
        <p:nvSpPr>
          <p:cNvPr id="24" name="สี่เหลี่ยมผืนผ้า 12"/>
          <p:cNvSpPr/>
          <p:nvPr/>
        </p:nvSpPr>
        <p:spPr>
          <a:xfrm>
            <a:off x="2612041" y="3242006"/>
            <a:ext cx="3762526" cy="224853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r>
              <a:rPr lang="th-TH" sz="1900" dirty="0">
                <a:latin typeface="TH SarabunPSK" pitchFamily="34" charset="-34"/>
                <a:cs typeface="TH SarabunPSK" pitchFamily="34" charset="-34"/>
              </a:rPr>
              <a:t>เอส. ซี. เอส. เอ็นจิเนียริ่ง แอนด์ ซัพพลาย จำกัด</a:t>
            </a:r>
            <a:endParaRPr lang="th-TH" sz="1900" dirty="0"/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xmlns="" id="{262B443B-51B9-48DE-8B05-AA106981C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525" y="36664"/>
            <a:ext cx="8137980" cy="492443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wrap="square">
            <a:spAutoFit/>
          </a:bodyPr>
          <a:lstStyle/>
          <a:p>
            <a:pPr algn="thaiDist"/>
            <a:r>
              <a:rPr lang="th-TH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</a:t>
            </a:r>
            <a:r>
              <a:rPr lang="th-TH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กรอกข้อมูลหนังสือรับรองการจดทะเบียนนิติ</a:t>
            </a:r>
            <a:r>
              <a:rPr lang="th-TH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บุคคลใน</a:t>
            </a:r>
            <a:r>
              <a:rPr lang="th-TH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</a:p>
        </p:txBody>
      </p:sp>
      <p:sp>
        <p:nvSpPr>
          <p:cNvPr id="14" name="TextBox 4"/>
          <p:cNvSpPr txBox="1"/>
          <p:nvPr/>
        </p:nvSpPr>
        <p:spPr>
          <a:xfrm>
            <a:off x="225630" y="5155704"/>
            <a:ext cx="8384953" cy="428026"/>
          </a:xfrm>
          <a:prstGeom prst="round2DiagRect">
            <a:avLst/>
          </a:prstGeom>
          <a:ln>
            <a:solidFill>
              <a:srgbClr val="0033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ทำสัญญา</a:t>
            </a:r>
            <a:r>
              <a:rPr lang="th-TH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ภายใน </a:t>
            </a:r>
            <a:r>
              <a:rPr lang="th-TH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30 วัน นับแต่วันได้รับแจ้งผลการพิจารณาอนุมัติ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หาก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มีเหตุ</a:t>
            </a: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จำเป็นสามารถ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เลื่อนระยะเวลาได้</a:t>
            </a:r>
            <a:r>
              <a:rPr lang="en-US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2"/>
          <p:cNvSpPr/>
          <p:nvPr/>
        </p:nvSpPr>
        <p:spPr>
          <a:xfrm>
            <a:off x="1460281" y="3755404"/>
            <a:ext cx="3111720" cy="23526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1323" tIns="35662" rIns="71323" bIns="35662" rtlCol="0" anchor="ctr"/>
          <a:lstStyle/>
          <a:p>
            <a:r>
              <a:rPr lang="th-TH" sz="1900" dirty="0" smtClean="0">
                <a:latin typeface="TH SarabunIT๙" pitchFamily="34" charset="-34"/>
                <a:cs typeface="TH SarabunIT๙" pitchFamily="34" charset="-34"/>
              </a:rPr>
              <a:t>วันที่ 12  เดือน กุมภาพันธ์   พ.ศ.  2561</a:t>
            </a:r>
            <a:endParaRPr lang="th-TH" sz="19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97680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3809" y="553999"/>
            <a:ext cx="6448582" cy="4347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16"/>
          <p:cNvSpPr/>
          <p:nvPr/>
        </p:nvSpPr>
        <p:spPr>
          <a:xfrm>
            <a:off x="1318161" y="0"/>
            <a:ext cx="7825839" cy="5539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th-TH" sz="3000" b="1" u="sng" dirty="0" smtClean="0">
                <a:latin typeface="TH SarabunPSK" pitchFamily="34" charset="-34"/>
                <a:cs typeface="TH SarabunPSK" pitchFamily="34" charset="-34"/>
              </a:rPr>
              <a:t>เอกสารผนวก 1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 รายละเอียดแนบท้ายสัญญากู้ยืมเงิน</a:t>
            </a:r>
            <a:endParaRPr lang="th-TH" sz="3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="" xmlns:a16="http://schemas.microsoft.com/office/drawing/2014/main" id="{4FEE5EE7-E247-BA44-8BC7-DEF13D0911DE}"/>
              </a:ext>
            </a:extLst>
          </p:cNvPr>
          <p:cNvSpPr/>
          <p:nvPr/>
        </p:nvSpPr>
        <p:spPr>
          <a:xfrm>
            <a:off x="2624041" y="5034785"/>
            <a:ext cx="6298975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1" name="สี่เหลี่ยมผืนผ้า 14"/>
          <p:cNvSpPr/>
          <p:nvPr/>
        </p:nvSpPr>
        <p:spPr>
          <a:xfrm>
            <a:off x="3396343" y="2235538"/>
            <a:ext cx="623456" cy="346363"/>
          </a:xfrm>
          <a:prstGeom prst="rect">
            <a:avLst/>
          </a:prstGeom>
          <a:noFill/>
          <a:ln w="28575"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 19"/>
          <p:cNvSpPr/>
          <p:nvPr/>
        </p:nvSpPr>
        <p:spPr>
          <a:xfrm>
            <a:off x="234652" y="760021"/>
            <a:ext cx="1784154" cy="1648699"/>
          </a:xfrm>
          <a:prstGeom prst="rect">
            <a:avLst/>
          </a:prstGeom>
          <a:solidFill>
            <a:srgbClr val="FFFF00"/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ระบุจำนวนคน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ที่เข้าฝึกอบรม</a:t>
            </a:r>
            <a:b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ทุกหลักสูตร </a:t>
            </a:r>
            <a:b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(นับซ้ำคนที่ฝึกอบรมมากกว่า 1 หลักสูตร)</a:t>
            </a:r>
            <a:endParaRPr lang="th-TH" sz="2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ลูกศรเชื่อมต่อแบบตรง 21"/>
          <p:cNvCxnSpPr>
            <a:stCxn id="12" idx="3"/>
          </p:cNvCxnSpPr>
          <p:nvPr/>
        </p:nvCxnSpPr>
        <p:spPr>
          <a:xfrm>
            <a:off x="2018806" y="1584371"/>
            <a:ext cx="1377537" cy="824349"/>
          </a:xfrm>
          <a:prstGeom prst="straightConnector1">
            <a:avLst/>
          </a:prstGeom>
          <a:ln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สี่เหลี่ยมผืนผ้า 23"/>
          <p:cNvSpPr/>
          <p:nvPr/>
        </p:nvSpPr>
        <p:spPr>
          <a:xfrm>
            <a:off x="2624042" y="2845359"/>
            <a:ext cx="6358349" cy="21894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Rectangle 12"/>
          <p:cNvSpPr/>
          <p:nvPr/>
        </p:nvSpPr>
        <p:spPr>
          <a:xfrm>
            <a:off x="234651" y="2491845"/>
            <a:ext cx="2299157" cy="312238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000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ชื่อหลักสูตร ตามเอกสารผนวก 1</a:t>
            </a:r>
            <a:r>
              <a:rPr lang="th-TH" sz="20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สถานประกอบกิจการจะต้องดำเนินการฝึกอบรมให้ครบ </a:t>
            </a:r>
          </a:p>
          <a:p>
            <a:pPr>
              <a:buFontTx/>
              <a:buChar char="-"/>
            </a:pP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หลักสูตร </a:t>
            </a:r>
          </a:p>
          <a:p>
            <a:pPr>
              <a:buFontTx/>
              <a:buChar char="-"/>
            </a:pP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จำนวนคน  </a:t>
            </a:r>
          </a:p>
          <a:p>
            <a:pPr>
              <a:buFontTx/>
              <a:buChar char="-"/>
            </a:pP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จำนวนเงิน </a:t>
            </a:r>
          </a:p>
          <a:p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ตามที่ระบุใน</a:t>
            </a:r>
            <a:r>
              <a:rPr lang="th-TH" sz="2000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เอกสารผนวก 1 รายละเอียดแนบท้าย</a:t>
            </a:r>
            <a:r>
              <a:rPr lang="th-TH" sz="2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สัญญากู้ยืมเงิน </a:t>
            </a:r>
            <a:endParaRPr lang="th-TH" sz="2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29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807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xmlns="" id="{9468B8AE-2764-B241-BB0A-49986F3A451B}"/>
              </a:ext>
            </a:extLst>
          </p:cNvPr>
          <p:cNvSpPr/>
          <p:nvPr/>
        </p:nvSpPr>
        <p:spPr>
          <a:xfrm>
            <a:off x="1282660" y="463959"/>
            <a:ext cx="7721397" cy="651382"/>
          </a:xfrm>
          <a:prstGeom prst="rect">
            <a:avLst/>
          </a:prstGeom>
          <a:solidFill>
            <a:srgbClr val="FC7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366797" y="497262"/>
            <a:ext cx="2637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การปิดอากรแสตมป์</a:t>
            </a:r>
            <a:endParaRPr lang="th-TH" sz="3200" dirty="0">
              <a:solidFill>
                <a:srgbClr val="002060"/>
              </a:solidFill>
            </a:endParaRP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863589" y="1487384"/>
            <a:ext cx="7561274" cy="3143993"/>
          </a:xfrm>
          <a:prstGeom prst="roundRect">
            <a:avLst/>
          </a:prstGeom>
          <a:ln w="3810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8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   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ตาม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ประมวลรัษฎากร หมวด 6 ส่วนที่ 1 การเสีย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อากร  มาตรา 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104 บัญญัติ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ว่าตรา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สารที่ระบุไว้ใน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บัญชีท้าย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หมวดนี้ต้องปิดแสตมป์บริบูรณ์ตามอัตราที่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กำหนด</a:t>
            </a:r>
            <a:b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ไว้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ในบัญชีนั้น ซึ่งบัญชีท้ายประมวลรัษฎากร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กำหนดว่า   การ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กู้ยืมเงินผู้ให้กู้เป็นผู้ที่ต้องเสียค่าอากร และการค้ำ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ประกันผู้</a:t>
            </a:r>
            <a:r>
              <a:rPr lang="th-TH" sz="3200" b="1" spc="-30" dirty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ค้ำประกันเป็นผู้ที่ต้องเสียค่า</a:t>
            </a:r>
            <a:r>
              <a:rPr lang="th-TH" sz="3200" b="1" spc="-30" dirty="0" smtClean="0">
                <a:solidFill>
                  <a:schemeClr val="accent4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อากร</a:t>
            </a:r>
            <a:endParaRPr lang="th-TH" sz="3200" b="1" spc="-30" dirty="0">
              <a:solidFill>
                <a:schemeClr val="accent4">
                  <a:lumMod val="50000"/>
                </a:schemeClr>
              </a:solidFill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244" y="228468"/>
            <a:ext cx="2255802" cy="112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xmlns="" id="{83A6484F-A91B-437A-9432-CCFFB0119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4046" y="3942608"/>
            <a:ext cx="2572673" cy="1713016"/>
          </a:xfrm>
          <a:prstGeom prst="rect">
            <a:avLst/>
          </a:prstGeom>
        </p:spPr>
      </p:pic>
      <p:pic>
        <p:nvPicPr>
          <p:cNvPr id="14" name="รูปภาพ 13" descr="รูปภาพประกอบด้วย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861EEF0D-0B24-F548-8666-75E58A9B7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581" y="3883232"/>
            <a:ext cx="1225771" cy="1666350"/>
          </a:xfrm>
          <a:prstGeom prst="rect">
            <a:avLst/>
          </a:prstGeom>
        </p:spPr>
      </p:pic>
      <p:cxnSp>
        <p:nvCxnSpPr>
          <p:cNvPr id="3" name="ตัวเชื่อมต่อตรง 2"/>
          <p:cNvCxnSpPr/>
          <p:nvPr/>
        </p:nvCxnSpPr>
        <p:spPr>
          <a:xfrm>
            <a:off x="2975212" y="4006064"/>
            <a:ext cx="360300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2478037" y="4513306"/>
            <a:ext cx="388876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08443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xmlns="" id="{9468B8AE-2764-B241-BB0A-49986F3A451B}"/>
              </a:ext>
            </a:extLst>
          </p:cNvPr>
          <p:cNvSpPr/>
          <p:nvPr/>
        </p:nvSpPr>
        <p:spPr>
          <a:xfrm>
            <a:off x="1282660" y="463959"/>
            <a:ext cx="7721397" cy="651382"/>
          </a:xfrm>
          <a:prstGeom prst="rect">
            <a:avLst/>
          </a:prstGeom>
          <a:solidFill>
            <a:srgbClr val="FC7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577379" y="526927"/>
            <a:ext cx="2327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การปิดอากรแสตมป์</a:t>
            </a:r>
            <a:endParaRPr lang="th-TH" sz="2800" dirty="0">
              <a:solidFill>
                <a:srgbClr val="002060"/>
              </a:solidFill>
            </a:endParaRPr>
          </a:p>
        </p:txBody>
      </p:sp>
      <p:sp>
        <p:nvSpPr>
          <p:cNvPr id="8" name="Rectangle 14"/>
          <p:cNvSpPr/>
          <p:nvPr/>
        </p:nvSpPr>
        <p:spPr>
          <a:xfrm>
            <a:off x="169887" y="3375219"/>
            <a:ext cx="4142752" cy="121754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u="sng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ผู้ให้กู้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ผู้ปิด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อากรแสตมป์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ลงบนสัญญากู้ยืมเงิน 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ผู้กู้ขีดฆ่าแสตมป์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และลงวันที่กำกับ 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โดยปิด</a:t>
            </a:r>
            <a:r>
              <a:rPr lang="th-TH" sz="2400" b="1" kern="12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เฉพาะ</a:t>
            </a:r>
            <a:r>
              <a:rPr lang="th-TH" sz="2400" b="1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ต้นฉบับ</a:t>
            </a:r>
            <a:endParaRPr lang="en-US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12"/>
          <p:cNvSpPr/>
          <p:nvPr/>
        </p:nvSpPr>
        <p:spPr>
          <a:xfrm>
            <a:off x="4548957" y="4205854"/>
            <a:ext cx="4371975" cy="126936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u="sng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ผู้ค้ำประกัน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400" b="1" u="sng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ผู้ปิดอากร</a:t>
            </a:r>
            <a:r>
              <a:rPr lang="th-TH" sz="2400" b="1" u="sng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แสตมป์ลงบนสัญญาค้ำประกันพร้อมขีดฆ่าแสตมป์</a:t>
            </a:r>
            <a:r>
              <a:rPr lang="th-TH" sz="24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และลงวันที่</a:t>
            </a:r>
            <a:r>
              <a:rPr lang="th-TH" sz="24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กำกับ โดยปิด</a:t>
            </a:r>
            <a:r>
              <a:rPr lang="th-TH" sz="2400" b="1" kern="12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เฉพาะต้นฉบับ</a:t>
            </a:r>
            <a:endParaRPr lang="en-US" sz="2400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86" y="666725"/>
            <a:ext cx="4142752" cy="255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285" y="1328477"/>
            <a:ext cx="437197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577" y="129566"/>
            <a:ext cx="2255802" cy="112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378" y="4157153"/>
            <a:ext cx="1318260" cy="1318260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26882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xmlns="" id="{9468B8AE-2764-B241-BB0A-49986F3A451B}"/>
              </a:ext>
            </a:extLst>
          </p:cNvPr>
          <p:cNvSpPr/>
          <p:nvPr/>
        </p:nvSpPr>
        <p:spPr>
          <a:xfrm>
            <a:off x="1282660" y="463959"/>
            <a:ext cx="7721397" cy="651382"/>
          </a:xfrm>
          <a:prstGeom prst="rect">
            <a:avLst/>
          </a:prstGeom>
          <a:solidFill>
            <a:srgbClr val="FC7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817379" y="526927"/>
            <a:ext cx="3180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ตัวอย่างการ</a:t>
            </a:r>
            <a:r>
              <a:rPr lang="th-TH" sz="28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ปิดอากรแสตมป์</a:t>
            </a:r>
            <a:endParaRPr lang="th-TH" sz="2800" dirty="0">
              <a:solidFill>
                <a:srgbClr val="002060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031" y="180968"/>
            <a:ext cx="2255802" cy="112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19403" y="1318550"/>
            <a:ext cx="8064379" cy="598285"/>
          </a:xfrm>
          <a:prstGeom prst="flowChartAlternateProcess">
            <a:avLst/>
          </a:prstGeom>
          <a:solidFill>
            <a:srgbClr val="C5F6F7"/>
          </a:solidFill>
          <a:ln>
            <a:solidFill>
              <a:schemeClr val="tx1"/>
            </a:solidFill>
            <a:prstDash val="sysDash"/>
          </a:ln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2800" b="1" dirty="0" smtClean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บริษัท ก </a:t>
            </a:r>
            <a:r>
              <a:rPr lang="th-TH" sz="2800" b="1" dirty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2800" b="1" dirty="0" smtClean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เงินจำนวน </a:t>
            </a:r>
            <a:r>
              <a:rPr lang="en-US" sz="2800" b="1" dirty="0" smtClean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2800" b="1" dirty="0" smtClean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00,500 </a:t>
            </a:r>
            <a:r>
              <a:rPr lang="th-TH" sz="2800" b="1" dirty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บาท โดยให้ นาย </a:t>
            </a:r>
            <a:r>
              <a:rPr lang="th-TH" sz="2800" b="1" dirty="0" smtClean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ข </a:t>
            </a:r>
            <a:r>
              <a:rPr lang="th-TH" sz="2800" b="1" dirty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เป็นผู้ค้ำประกัน</a:t>
            </a:r>
            <a:endParaRPr lang="en-US" sz="2800" b="1" dirty="0">
              <a:solidFill>
                <a:srgbClr val="6600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45404025"/>
              </p:ext>
            </p:extLst>
          </p:nvPr>
        </p:nvGraphicFramePr>
        <p:xfrm>
          <a:off x="351562" y="2080496"/>
          <a:ext cx="3828552" cy="3051063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07655"/>
                <a:gridCol w="1820897"/>
              </a:tblGrid>
              <a:tr h="39409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กู้ยืมเงิน</a:t>
                      </a:r>
                      <a:endParaRPr lang="th-TH" sz="26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0419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26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26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19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00,000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450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0419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 500 บาท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 บาท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5537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u="sng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สพร./</a:t>
                      </a:r>
                      <a:r>
                        <a:rPr lang="th-TH" sz="2600" u="sng" strike="noStrike" dirty="0" err="1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600" u="sng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600" u="sng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ผู้ให้กู้ยืม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เป็น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ผู้ปิด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 จำนวน </a:t>
                      </a:r>
                      <a:r>
                        <a:rPr lang="en-US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51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26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928" marR="10928" marT="81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4624763"/>
              </p:ext>
            </p:extLst>
          </p:nvPr>
        </p:nvGraphicFramePr>
        <p:xfrm>
          <a:off x="4417620" y="2083982"/>
          <a:ext cx="4366161" cy="303723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289572"/>
                <a:gridCol w="2076589"/>
              </a:tblGrid>
              <a:tr h="42564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สัญญาค้ำประกัน</a:t>
                      </a:r>
                      <a:endParaRPr lang="th-TH" sz="26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676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</a:t>
                      </a:r>
                      <a:endParaRPr lang="th-TH" sz="26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</a:t>
                      </a:r>
                      <a:endParaRPr lang="th-TH" sz="26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676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00,500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2600" b="1" i="0" u="none" strike="noStrike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690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จำนวนเงินกู้เกิน 10,000 บาทขึ้นไป 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 10 บาท</a:t>
                      </a:r>
                      <a:endParaRPr lang="th-TH" sz="2600" b="1" i="0" u="none" strike="noStrike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90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u="sng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นาย ข ผู้ค้ำประกัน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เป็น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ผู้ปิด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อากรแสตมป์ </a:t>
                      </a: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</a:t>
                      </a:r>
                      <a:r>
                        <a:rPr lang="th-TH" sz="26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 บาท</a:t>
                      </a:r>
                      <a:endParaRPr lang="th-TH" sz="2600" b="1" i="0" u="none" strike="noStrike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4" name="Picture 2" descr="C:\Users\Use\Downloads\bitcoi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703" y="4666018"/>
            <a:ext cx="862889" cy="862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7461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xmlns="" id="{9468B8AE-2764-B241-BB0A-49986F3A451B}"/>
              </a:ext>
            </a:extLst>
          </p:cNvPr>
          <p:cNvSpPr/>
          <p:nvPr/>
        </p:nvSpPr>
        <p:spPr>
          <a:xfrm>
            <a:off x="1282660" y="273959"/>
            <a:ext cx="7721397" cy="651382"/>
          </a:xfrm>
          <a:prstGeom prst="rect">
            <a:avLst/>
          </a:prstGeom>
          <a:solidFill>
            <a:srgbClr val="FC7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950460" y="337747"/>
            <a:ext cx="39533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ปัญหาที่พบจากการปิดอากรแสตมป์</a:t>
            </a: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127" y="-54557"/>
            <a:ext cx="2255802" cy="112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สี่เหลี่ยมผืนผ้ามุมมน 13"/>
          <p:cNvSpPr/>
          <p:nvPr/>
        </p:nvSpPr>
        <p:spPr>
          <a:xfrm>
            <a:off x="534390" y="1044091"/>
            <a:ext cx="8250041" cy="4659015"/>
          </a:xfrm>
          <a:prstGeom prst="roundRect">
            <a:avLst/>
          </a:prstGeom>
          <a:ln w="38100">
            <a:solidFill>
              <a:srgbClr val="6600FF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endParaRPr lang="th-TH" sz="800" b="1" spc="-30" dirty="0" smtClean="0">
              <a:solidFill>
                <a:srgbClr val="003399"/>
              </a:solidFill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1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. 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สัญญา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ค้ำประกันไม่ติดอากรแสตมป์ : ตรวจสอบสัญญาค้ำประกันการ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กู้ยืมงิน</a:t>
            </a:r>
            <a:b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กองทุนพัฒนาฝีมือ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แรงงานฉบับใดที่ยังไม่ได้ปิดอากรแสตมป์ ให้ผู้ค้ำประกันปิดอากรแสตมป์ให้ครบถ้วน 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2. 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ให้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ปิดอากรแสตมป์ลงบนสัญญากู้ยืมเงินและสัญญาค้ำประกัน ไม่ให้ปิดลง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บน กระดาษอื่น</a:t>
            </a:r>
            <a:b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ที่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ไม่ใช่สัญญา 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3. 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ตรวจสอบ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การปิดอากรแสตมป์สัญญากู้ยืมเงินและสัญญาค้ำประกันการกู้ยืมเงินกองทุนพัฒนาฝีมือแรงงานให้ถูกต้อง เนื่องจากสัญญากู้ยืมเงินและสัญญาค้ำประกัน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เป็นเอกสาร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สำคัญ กรณีลูกหนี้ผิดนัดชำระหนี้และต้องส่งฟ้องคดี หากไม่ปิดอากรแสตมป์หรือ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ปิด</a:t>
            </a:r>
            <a:b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ไม่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ครบถ้วน จะไม่สามารถส่งฟ้องคดีได้ 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4. </a:t>
            </a:r>
            <a:r>
              <a:rPr lang="th-TH" sz="2200" b="1" spc="-30" dirty="0" smtClean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ให้</a:t>
            </a:r>
            <a:r>
              <a:rPr lang="th-TH" sz="2200" b="1" spc="-30" dirty="0">
                <a:solidFill>
                  <a:srgbClr val="003399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ตรวจสอบความถูกต้องครบถ้วนสมบูรณ์ของสัญญากู้ยืมเงินและสัญญาค้ำประกันก่อนส่งสำเนาให้กองส่งเสริมการพัฒนาฝีมือแรงงาน 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200" b="1" spc="-30" dirty="0">
                <a:solidFill>
                  <a:srgbClr val="D60093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**ศึกษาการปิดอากรแสตมป์ได้จากคู่มือปฏิบัติงานการให้กู้ยืมเงินกองทุนพัฒนาฝีมือแรงงานตามพระราชบัญญัติส่งเสริมการพัฒนาฝีมือแรงงาน พ.ศ. </a:t>
            </a:r>
            <a:r>
              <a:rPr lang="th-TH" sz="2200" b="1" spc="-30" dirty="0" smtClean="0">
                <a:solidFill>
                  <a:srgbClr val="D60093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2545 เล่ม</a:t>
            </a:r>
            <a:r>
              <a:rPr lang="th-TH" sz="2200" b="1" spc="-30" dirty="0">
                <a:solidFill>
                  <a:srgbClr val="D60093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สีชมพูหน้า </a:t>
            </a:r>
            <a:r>
              <a:rPr lang="th-TH" sz="2200" b="1" spc="-30" dirty="0" smtClean="0">
                <a:solidFill>
                  <a:srgbClr val="D60093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36-37</a:t>
            </a:r>
            <a:r>
              <a:rPr lang="en-US" sz="2200" b="1" spc="-30" dirty="0" smtClean="0">
                <a:solidFill>
                  <a:srgbClr val="D60093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                    </a:t>
            </a:r>
            <a:endParaRPr lang="th-TH" sz="2200" b="1" spc="-30" dirty="0">
              <a:solidFill>
                <a:srgbClr val="D60093"/>
              </a:solidFill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21" y="4949440"/>
            <a:ext cx="785738" cy="753666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12850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1248938" y="344758"/>
            <a:ext cx="7701104" cy="696301"/>
          </a:xfrm>
          <a:solidFill>
            <a:srgbClr val="FFDEDB"/>
          </a:solidFill>
          <a:ln>
            <a:solidFill>
              <a:srgbClr val="800080"/>
            </a:solidFill>
          </a:ln>
        </p:spPr>
        <p:txBody>
          <a:bodyPr>
            <a:noAutofit/>
          </a:bodyPr>
          <a:lstStyle/>
          <a:p>
            <a:pPr algn="r"/>
            <a:r>
              <a:rPr lang="th-TH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การชำระหนี้เงินกู้ยืม </a:t>
            </a:r>
            <a:endParaRPr lang="en-US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B6B8A84C-D667-48DA-8727-4D7B886E4846}"/>
              </a:ext>
            </a:extLst>
          </p:cNvPr>
          <p:cNvSpPr/>
          <p:nvPr/>
        </p:nvSpPr>
        <p:spPr>
          <a:xfrm>
            <a:off x="617517" y="1195075"/>
            <a:ext cx="4332511" cy="4320477"/>
          </a:xfrm>
          <a:prstGeom prst="rect">
            <a:avLst/>
          </a:prstGeom>
          <a:noFill/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8808" tIns="54404" rIns="108808" bIns="54404" rtlCol="0" anchor="ctr"/>
          <a:lstStyle/>
          <a:p>
            <a:pPr algn="ctr"/>
            <a:r>
              <a:rPr lang="th-TH" sz="5400" b="1" i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ในสัญญา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6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5365742" y="1425064"/>
            <a:ext cx="3445726" cy="2018371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00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ระยะเวลา</a:t>
            </a:r>
            <a:br>
              <a:rPr lang="th-TH" sz="4300" b="1" dirty="0">
                <a:solidFill>
                  <a:srgbClr val="FF0000"/>
                </a:solidFill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lang="th-TH" sz="4300" b="1" dirty="0">
                <a:solidFill>
                  <a:srgbClr val="FF00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ผ่อนชำระ</a:t>
            </a:r>
            <a:br>
              <a:rPr lang="th-TH" sz="4300" b="1" dirty="0">
                <a:solidFill>
                  <a:srgbClr val="FF0000"/>
                </a:solidFill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lang="th-TH" sz="4300" b="1" dirty="0">
                <a:solidFill>
                  <a:srgbClr val="FF0000"/>
                </a:solidFill>
                <a:latin typeface="FreesiaUPC" pitchFamily="34" charset="-34"/>
                <a:ea typeface="+mj-ea"/>
                <a:cs typeface="FreesiaUPC" pitchFamily="34" charset="-34"/>
              </a:rPr>
              <a:t>ไม่เกิน 12 เดือน</a:t>
            </a:r>
            <a:endParaRPr lang="en-US" sz="4300" b="1" dirty="0">
              <a:solidFill>
                <a:srgbClr val="FF00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401" y="117503"/>
            <a:ext cx="975141" cy="9353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3A6484F-A91B-437A-9432-CCFFB0119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542" y="3415229"/>
            <a:ext cx="3475394" cy="2314093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205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1248938" y="119133"/>
            <a:ext cx="7701104" cy="696301"/>
          </a:xfrm>
          <a:solidFill>
            <a:srgbClr val="FFDEDB"/>
          </a:solidFill>
          <a:ln>
            <a:solidFill>
              <a:srgbClr val="800080"/>
            </a:solidFill>
          </a:ln>
        </p:spPr>
        <p:txBody>
          <a:bodyPr>
            <a:noAutofit/>
          </a:bodyPr>
          <a:lstStyle/>
          <a:p>
            <a:pPr algn="r"/>
            <a:r>
              <a:rPr lang="th-TH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5128" y="922552"/>
            <a:ext cx="7579736" cy="1551738"/>
          </a:xfrm>
          <a:prstGeom prst="flowChartAlternateProcess">
            <a:avLst/>
          </a:prstGeom>
          <a:solidFill>
            <a:srgbClr val="FF9999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28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ฝึก ผู้ดำเนินการทดสอบมาตรฐานฝีมือแรงงาน ผู้ประกอบ</a:t>
            </a:r>
            <a:r>
              <a:rPr lang="th-TH" sz="28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กิจการ </a:t>
            </a:r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ชำระหนี้เงินกู้ยืมคืนกองทุนหลังจากลงนามในสัญญาและได้รับเช็คแล้ว โดยชำระเป็นรายเดือน </a:t>
            </a:r>
            <a:r>
              <a:rPr lang="th-TH" sz="28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ภายในวันที่ 5 ของเดือนถัดไป</a:t>
            </a:r>
            <a:endParaRPr lang="en-US" sz="28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8447" y="2523653"/>
            <a:ext cx="7911595" cy="1267800"/>
          </a:xfrm>
          <a:prstGeom prst="rect">
            <a:avLst/>
          </a:prstGeom>
          <a:ln>
            <a:solidFill>
              <a:srgbClr val="CC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8808" tIns="54404" rIns="108808" bIns="54404" rtlCol="0">
            <a:noAutofit/>
          </a:bodyPr>
          <a:lstStyle/>
          <a:p>
            <a:pPr algn="thaiDist"/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บริษัท ก จำกัด กู้ยืม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เงินกองทุนฯ จำนวน </a:t>
            </a:r>
            <a:r>
              <a:rPr lang="en-US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00,500 บาท เพื่อ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ดำเนินการฝึกอบรมให้แก่ลูกจ้าง โดยทำสัญญากู้ยืมเงินและได้รับเช็ควันที่ 8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มกราคม 2563 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ดังนั้น บริษัท ก จำกัด จะต้องเริ่มชำระหนี้งวดแรก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ภายในวันที่ 5 กุมภาพันธ์ 2563</a:t>
            </a:r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19995672"/>
              </p:ext>
            </p:extLst>
          </p:nvPr>
        </p:nvGraphicFramePr>
        <p:xfrm>
          <a:off x="1446663" y="4035407"/>
          <a:ext cx="6277608" cy="96455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31388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388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33264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8 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63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8702" marR="98702" marT="27778" marB="27778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 5 ก.พ. 63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8702" marR="98702" marT="27778" marB="27778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4043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8702" marR="98702" marT="27778" marB="27778"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8702" marR="98702" marT="27778" marB="27778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4" name="รูปภาพ 13" descr="รูปภาพประกอบด้วย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861EEF0D-0B24-F548-8666-75E58A9B77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4271" y="3791453"/>
            <a:ext cx="1225771" cy="1666350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5416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1248938" y="344758"/>
            <a:ext cx="7701104" cy="696301"/>
          </a:xfrm>
          <a:solidFill>
            <a:srgbClr val="FFDEDB"/>
          </a:solidFill>
          <a:ln>
            <a:solidFill>
              <a:srgbClr val="800080"/>
            </a:solidFill>
          </a:ln>
        </p:spPr>
        <p:txBody>
          <a:bodyPr>
            <a:noAutofit/>
          </a:bodyPr>
          <a:lstStyle/>
          <a:p>
            <a:pPr algn="r"/>
            <a:r>
              <a:rPr lang="th-TH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กรณีชำระเงินผ่านธนาคาร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401" y="117503"/>
            <a:ext cx="975141" cy="935340"/>
          </a:xfrm>
          <a:prstGeom prst="rect">
            <a:avLst/>
          </a:prstGeom>
        </p:spPr>
      </p:pic>
      <p:sp>
        <p:nvSpPr>
          <p:cNvPr id="8" name="สี่เหลี่ยมผืนผ้ามุมมน 7"/>
          <p:cNvSpPr/>
          <p:nvPr/>
        </p:nvSpPr>
        <p:spPr>
          <a:xfrm>
            <a:off x="295274" y="1150926"/>
            <a:ext cx="8654767" cy="3738477"/>
          </a:xfrm>
          <a:prstGeom prst="round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1. นำใบแจ้งการชำระเงินผ่านธนาคารกรุงไทยที่กรมพัฒนาฝีมือแรงงาน</a:t>
            </a:r>
            <a:b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ออกให้ชำระ ณ ที่ทำการธนาคารกรุงไทยทุกสาขา โดยใช้รหัสการชำระเงิน</a:t>
            </a:r>
            <a:b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(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COMPANY CODE)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ที่ระบุในใบแจ้งการชำระเงิน 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2. ชำระผ่านตู้ 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ATM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ของธนาคารกรุงไทย ทุกสาขา โดยผู้กู้ยืมเงินจะต้องมี</a:t>
            </a:r>
            <a:b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บัตร 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ATM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ของธนาคารกรุงไทย โดยใช้รหัสการชำระเงิน (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COMPANY CODE)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ที่ระบุในใบแจ้งการชำระเงิน</a:t>
            </a:r>
          </a:p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3. ชำระผ่านระบบ 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KTB </a:t>
            </a:r>
            <a:r>
              <a:rPr lang="en-US" sz="2800" b="1" spc="-30" dirty="0" err="1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Netbank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ของธนาคารกรุงไทย โดยผู้กู้ยืมเงินจะต้องมีบัญชีธนาคารกรุงไทย และสมัครใช้บริการ 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KTB </a:t>
            </a:r>
            <a:r>
              <a:rPr lang="en-US" sz="2800" b="1" spc="-30" dirty="0" err="1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Netbank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โดยใช้รหัส</a:t>
            </a:r>
            <a:b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การชำระเงิน (</a:t>
            </a:r>
            <a:r>
              <a:rPr lang="en-US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COMPANY CODE) </a:t>
            </a:r>
            <a:r>
              <a:rPr lang="th-TH" sz="2800" b="1" spc="-30" dirty="0" smtClean="0">
                <a:solidFill>
                  <a:schemeClr val="accent1">
                    <a:lumMod val="50000"/>
                  </a:schemeClr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ที่ระบุในใบแจ้งการชำระเงิน</a:t>
            </a:r>
            <a:endParaRPr lang="th-TH" sz="2800" b="1" spc="-30" dirty="0">
              <a:solidFill>
                <a:schemeClr val="accent1">
                  <a:lumMod val="50000"/>
                </a:schemeClr>
              </a:solidFill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3A6484F-A91B-437A-9432-CCFFB0119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8316" y="4393870"/>
            <a:ext cx="1674375" cy="1353319"/>
          </a:xfrm>
          <a:prstGeom prst="rect">
            <a:avLst/>
          </a:prstGeom>
        </p:spPr>
      </p:pic>
      <p:sp>
        <p:nvSpPr>
          <p:cNvPr id="3" name="สี่เหลี่ยมผืนผ้า 2"/>
          <p:cNvSpPr/>
          <p:nvPr/>
        </p:nvSpPr>
        <p:spPr>
          <a:xfrm>
            <a:off x="367541" y="5002272"/>
            <a:ext cx="5985757" cy="646331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th-TH" b="1" dirty="0">
                <a:latin typeface="FreesiaUPC" pitchFamily="34" charset="-34"/>
                <a:cs typeface="FreesiaUPC" pitchFamily="34" charset="-34"/>
              </a:rPr>
              <a:t>เอกสารผนวก 2 รายละเอียดแนบท้ายสัญญากู้ยืมเงินกองทุนพัฒนาฝีมือแรงงาน(คู่มือเล่มสีชมพู หน้า 147)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5416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02E4816-7AAE-4F89-A911-BB22DE7DA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003" y="97195"/>
            <a:ext cx="8155439" cy="650814"/>
          </a:xfrm>
        </p:spPr>
        <p:txBody>
          <a:bodyPr>
            <a:noAutofit/>
          </a:bodyPr>
          <a:lstStyle/>
          <a:p>
            <a:r>
              <a:rPr lang="th-TH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1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</a:br>
            <a:endParaRPr lang="th-TH" sz="3100" dirty="0">
              <a:solidFill>
                <a:srgbClr val="FF00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781D19D-6B78-40A4-8EC6-C3B8D7D6EA6D}"/>
              </a:ext>
            </a:extLst>
          </p:cNvPr>
          <p:cNvSpPr/>
          <p:nvPr/>
        </p:nvSpPr>
        <p:spPr>
          <a:xfrm>
            <a:off x="2141189" y="861179"/>
            <a:ext cx="3870972" cy="810684"/>
          </a:xfrm>
          <a:prstGeom prst="rect">
            <a:avLst/>
          </a:prstGeom>
        </p:spPr>
        <p:txBody>
          <a:bodyPr wrap="square" lIns="71323" tIns="35662" rIns="71323" bIns="35662">
            <a:spAutoFit/>
          </a:bodyPr>
          <a:lstStyle/>
          <a:p>
            <a:r>
              <a:rPr lang="en-US" sz="23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1  2  </a:t>
            </a:r>
            <a:r>
              <a:rPr lang="th-TH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3  4     5 </a:t>
            </a:r>
            <a:r>
              <a:rPr lang="th-TH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6 </a:t>
            </a:r>
            <a:r>
              <a:rPr lang="th-TH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7</a:t>
            </a:r>
            <a:r>
              <a:rPr lang="th-TH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3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8  </a:t>
            </a:r>
            <a:r>
              <a:rPr lang="th-TH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  </a:t>
            </a:r>
            <a:r>
              <a:rPr lang="en-US" sz="23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9 10 11 </a:t>
            </a:r>
            <a:r>
              <a:rPr lang="en-US" sz="23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12</a:t>
            </a:r>
          </a:p>
          <a:p>
            <a:r>
              <a:rPr lang="en-US" sz="25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XX</a:t>
            </a:r>
            <a:r>
              <a:rPr lang="en-US" sz="25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– </a:t>
            </a:r>
            <a:r>
              <a:rPr lang="en-US" sz="2500" b="1" u="sng" dirty="0">
                <a:solidFill>
                  <a:srgbClr val="0070C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25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25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–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en-US" sz="25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- </a:t>
            </a:r>
            <a:r>
              <a:rPr lang="en-US" sz="2500" b="1" u="sng" dirty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 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X</a:t>
            </a:r>
            <a:r>
              <a:rPr lang="th-TH" sz="2500" b="1" u="sng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endParaRPr lang="en-US" sz="2500" b="1" u="sng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="" xmlns:a16="http://schemas.microsoft.com/office/drawing/2014/main" id="{2A627FA3-C051-4413-8EB4-5141C82DD2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72957302"/>
              </p:ext>
            </p:extLst>
          </p:nvPr>
        </p:nvGraphicFramePr>
        <p:xfrm>
          <a:off x="223710" y="1759002"/>
          <a:ext cx="8668771" cy="2679875"/>
        </p:xfrm>
        <a:graphic>
          <a:graphicData uri="http://schemas.openxmlformats.org/presentationml/2006/ole">
            <p:oleObj spid="_x0000_s1072" name="Worksheet" r:id="rId3" imgW="6114971" imgH="2095494" progId="">
              <p:embed/>
            </p:oleObj>
          </a:graphicData>
        </a:graphic>
      </p:graphicFrame>
      <p:sp>
        <p:nvSpPr>
          <p:cNvPr id="9" name="สี่เหลี่ยมผืนผ้า 11"/>
          <p:cNvSpPr/>
          <p:nvPr/>
        </p:nvSpPr>
        <p:spPr>
          <a:xfrm>
            <a:off x="223710" y="4459304"/>
            <a:ext cx="8668771" cy="70125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4870" tIns="42435" rIns="84870" bIns="42435">
            <a:spAutoFit/>
          </a:bodyPr>
          <a:lstStyle/>
          <a:p>
            <a:pPr algn="thaiDist"/>
            <a:r>
              <a:rPr lang="th-TH" sz="2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 ให้เรียงเลขที่</a:t>
            </a: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ตามลำดับ</a:t>
            </a:r>
            <a:r>
              <a:rPr lang="th-TH" sz="20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2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ให้ใช้ปีงบประมาณ</a:t>
            </a:r>
            <a:r>
              <a:rPr lang="th-TH" sz="2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เมื่อ</a:t>
            </a:r>
            <a:r>
              <a:rPr lang="th-TH" sz="2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เริ่มปีงบประมาณให้กำหนดเลขที่ใหม่ แล้วตาม</a:t>
            </a:r>
            <a:r>
              <a:rPr lang="th-TH" sz="2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ด้วย พ.ศ. </a:t>
            </a:r>
            <a:r>
              <a:rPr lang="th-TH" sz="2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ของปีงบประมาณนั้น</a:t>
            </a:r>
            <a:endParaRPr lang="en-US" sz="2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267744" y="2961412"/>
            <a:ext cx="936104" cy="420047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คำขอกู้</a:t>
            </a:r>
            <a:endParaRPr lang="th-TH" sz="1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2174223" y="3969980"/>
            <a:ext cx="1224136" cy="420047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สัญญากู้/ค้ำ</a:t>
            </a:r>
            <a:endParaRPr lang="th-TH" sz="1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270180" y="1702912"/>
            <a:ext cx="936104" cy="420047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หลักที่ 1-2</a:t>
            </a:r>
            <a:endParaRPr lang="th-TH" sz="1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1"/>
          <p:cNvSpPr txBox="1">
            <a:spLocks/>
          </p:cNvSpPr>
          <p:nvPr/>
        </p:nvSpPr>
        <p:spPr>
          <a:xfrm>
            <a:off x="1207994" y="180982"/>
            <a:ext cx="7701104" cy="696301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 lvl="0" algn="r" defTabSz="342900">
              <a:spcBef>
                <a:spcPct val="0"/>
              </a:spcBef>
            </a:pPr>
            <a:r>
              <a:rPr lang="th-TH" sz="36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3484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8615" y="901319"/>
            <a:ext cx="8229852" cy="284201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71323" tIns="35662" rIns="71323" bIns="35662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กรณีผู้ประกอบกิจการ</a:t>
            </a:r>
            <a:endParaRPr lang="en-US" sz="20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dirty="0">
                <a:latin typeface="FreesiaUPC" pitchFamily="34" charset="-34"/>
                <a:cs typeface="FreesiaUPC" pitchFamily="34" charset="-34"/>
              </a:rPr>
              <a:t>    บริษัท </a:t>
            </a:r>
            <a:r>
              <a:rPr lang="en-US" sz="2000" dirty="0" smtClean="0"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ยื่นคำขอกู้ยืมเงินเพื่อส่งลูกจ้างเข้ารับการทดสอบมาตรฐานฝีมือแรงงาน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ที่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สนพ.นนทบุรี เป็นรายที่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1ใน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พ.ศ. 2563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(1 ต.ค.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2562–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30 ก.ย.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2563)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เลขที่คำขอกู้ยืมเงิน </a:t>
            </a:r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คือ 12-1</a:t>
            </a:r>
            <a:r>
              <a:rPr lang="en-US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-0001-2563</a:t>
            </a:r>
          </a:p>
          <a:p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1-2     รหัสจังหวัด	                </a:t>
            </a:r>
            <a:r>
              <a:rPr lang="en-US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:</a:t>
            </a:r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นนทบุรี 	         คือ 12 	</a:t>
            </a:r>
          </a:p>
          <a:p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3         ประเภทเอกสาร            </a:t>
            </a:r>
            <a:r>
              <a:rPr lang="en-US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:</a:t>
            </a:r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คำขอกู้ 	         คือ 1 </a:t>
            </a:r>
          </a:p>
          <a:p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4         ประเภทผู้กู้	             </a:t>
            </a:r>
            <a:r>
              <a:rPr lang="en-US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:</a:t>
            </a:r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ผู้ประกอบกิจการ   คือ 3</a:t>
            </a:r>
          </a:p>
          <a:p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5-8     การเรียงลำดับเลขที่คำขอกู้  </a:t>
            </a:r>
            <a:r>
              <a:rPr lang="en-US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รายที่ 1               คือ 0001</a:t>
            </a:r>
          </a:p>
          <a:p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หลักที่ 9-12   ปีงบประมาณที่รับคำขอ       </a:t>
            </a:r>
            <a:r>
              <a:rPr lang="en-US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ปี งบประมาณ       คือ 2563 (ต.ค. 62 – ก.ย. 63)</a:t>
            </a:r>
            <a:endParaRPr lang="en-US" sz="20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3719" y="572632"/>
            <a:ext cx="3707241" cy="410575"/>
          </a:xfrm>
          <a:prstGeom prst="rect">
            <a:avLst/>
          </a:prstGeom>
        </p:spPr>
        <p:txBody>
          <a:bodyPr wrap="square" lIns="71323" tIns="35662" rIns="71323" bIns="35662">
            <a:spAutoFit/>
          </a:bodyPr>
          <a:lstStyle/>
          <a:p>
            <a:r>
              <a:rPr lang="th-TH" sz="2200" b="1" dirty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ตัวอย่างการออกเลขที่คำขอกู้ (แบบ กย.1)</a:t>
            </a:r>
            <a:endParaRPr lang="th-TH" sz="2200" dirty="0">
              <a:solidFill>
                <a:srgbClr val="6600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41695" y="4044512"/>
            <a:ext cx="7806771" cy="1610903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71323" tIns="35662" rIns="71323" bIns="35662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กรณีผู้ประกอบกิจการ</a:t>
            </a:r>
            <a:endParaRPr lang="en-US" sz="20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000" dirty="0">
                <a:latin typeface="FreesiaUPC" pitchFamily="34" charset="-34"/>
                <a:cs typeface="FreesiaUPC" pitchFamily="34" charset="-34"/>
              </a:rPr>
              <a:t>    บริษัท </a:t>
            </a:r>
            <a:r>
              <a:rPr lang="en-US" sz="2000" dirty="0" smtClean="0"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ทำสัญญากู้ยืมเงินเพื่อส่งลูกจ้างเข้ารับการทดสอบมาตรฐานฝีมือแรงงาน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ที่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สนพ.นนทบุรี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รายที่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 ใน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พ.ศ. 2563 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(1 ต.ค.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2562– 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30 ก.ย. 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2563)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000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</a:t>
            </a:r>
            <a:r>
              <a:rPr lang="th-TH" sz="2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เลขที่สัญญากู้ยืมเงินและสัญญาค้ำประกัน </a:t>
            </a:r>
            <a:r>
              <a:rPr lang="th-TH" sz="2000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คือ </a:t>
            </a:r>
            <a:r>
              <a:rPr lang="th-TH" sz="2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12-23-0002-2563 </a:t>
            </a:r>
          </a:p>
          <a:p>
            <a:r>
              <a:rPr lang="th-TH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(หลักที่ 3 </a:t>
            </a:r>
            <a:r>
              <a:rPr lang="en-US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สัญญา คือ 2     หลักที่ 4 </a:t>
            </a:r>
            <a:r>
              <a:rPr lang="en-US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ผู้ประกอบกิจการ </a:t>
            </a:r>
            <a:r>
              <a:rPr lang="en-US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000" b="1" dirty="0" smtClean="0">
                <a:ln>
                  <a:solidFill>
                    <a:srgbClr val="0070C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คือ 3)</a:t>
            </a:r>
            <a:endParaRPr lang="en-US" sz="2000" b="1" dirty="0">
              <a:ln>
                <a:solidFill>
                  <a:srgbClr val="0070C0"/>
                </a:solidFill>
              </a:ln>
              <a:solidFill>
                <a:schemeClr val="accent4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37721" y="3684471"/>
            <a:ext cx="3570757" cy="410575"/>
          </a:xfrm>
          <a:prstGeom prst="rect">
            <a:avLst/>
          </a:prstGeom>
        </p:spPr>
        <p:txBody>
          <a:bodyPr wrap="square" lIns="71323" tIns="35662" rIns="71323" bIns="35662">
            <a:spAutoFit/>
          </a:bodyPr>
          <a:lstStyle/>
          <a:p>
            <a:r>
              <a:rPr lang="th-TH" sz="2200" b="1" dirty="0">
                <a:solidFill>
                  <a:srgbClr val="6600FF"/>
                </a:solidFill>
                <a:latin typeface="FreesiaUPC" pitchFamily="34" charset="-34"/>
                <a:cs typeface="FreesiaUPC" pitchFamily="34" charset="-34"/>
              </a:rPr>
              <a:t>ตัวอย่างการออกเลขที่สัญญากู้/สัญญาค้ำ</a:t>
            </a: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1371770" y="44503"/>
            <a:ext cx="7701104" cy="528129"/>
          </a:xfrm>
          <a:prstGeom prst="rect">
            <a:avLst/>
          </a:prstGeom>
          <a:solidFill>
            <a:srgbClr val="FFDEDB"/>
          </a:solidFill>
          <a:ln>
            <a:solidFill>
              <a:srgbClr val="800080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 lvl="0" algn="r" defTabSz="342900">
              <a:spcBef>
                <a:spcPct val="0"/>
              </a:spcBef>
            </a:pPr>
            <a:r>
              <a:rPr lang="th-TH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ตัวอย่างการออกเลขที่คำขอกู้ เลขที่สัญญากู้/</a:t>
            </a:r>
            <a:r>
              <a:rPr lang="th-TH" sz="3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สัญญา</a:t>
            </a:r>
            <a:r>
              <a:rPr lang="th-TH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ค้ำ</a:t>
            </a:r>
            <a:r>
              <a:rPr lang="en-US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44747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381819">
            <a:off x="234040" y="245305"/>
            <a:ext cx="8759201" cy="2414900"/>
          </a:xfrm>
          <a:prstGeom prst="ellipse">
            <a:avLst/>
          </a:prstGeom>
          <a:ln w="63500" cap="rnd">
            <a:solidFill>
              <a:srgbClr val="9900CC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3225" y="309682"/>
            <a:ext cx="8263197" cy="18111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5400" b="1" dirty="0">
                <a:solidFill>
                  <a:schemeClr val="accent1">
                    <a:lumMod val="75000"/>
                  </a:schemeClr>
                </a:solidFill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chemeClr val="accent1">
                    <a:lumMod val="75000"/>
                  </a:schemeClr>
                </a:solidFill>
                <a:latin typeface="KodchiangUPC" pitchFamily="18" charset="-34"/>
                <a:cs typeface="KodchiangUPC" pitchFamily="18" charset="-34"/>
              </a:rPr>
              <a:t>กองทุนพัฒนาฝีมือแรงงาน</a:t>
            </a:r>
            <a:endParaRPr lang="th-TH" sz="5400" dirty="0">
              <a:solidFill>
                <a:schemeClr val="accent1">
                  <a:lumMod val="75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3414" y="3399559"/>
            <a:ext cx="1141080" cy="109450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9977" y="3361040"/>
            <a:ext cx="1141080" cy="109450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0279" y="3382629"/>
            <a:ext cx="1141080" cy="109450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0B7D355-1B12-4412-ACC0-832ED1BA1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38" y="2398489"/>
            <a:ext cx="4980864" cy="3316511"/>
          </a:xfrm>
          <a:prstGeom prst="rect">
            <a:avLst/>
          </a:prstGeom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39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85667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3"/>
          <p:cNvSpPr txBox="1"/>
          <p:nvPr/>
        </p:nvSpPr>
        <p:spPr>
          <a:xfrm>
            <a:off x="446109" y="1550215"/>
            <a:ext cx="7978753" cy="1551738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marL="273050" indent="-273050" algn="thaiDist"/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- ต้องมีอายุไม่เกิน 30 วัน ณ วันที่ยื่นคำขอกู้ยืมเงิน</a:t>
            </a:r>
          </a:p>
          <a:p>
            <a:pPr marL="273050" indent="-273050" algn="thaiDist"/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- กรณีผู้กู้ยืมเงินรายเดิมประสงค์จะขอกู้ยืมเงินใหม่ (ปิดบัญชีแล้วก่อนจะขอกู้ยืมใหม่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) ให้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ยื่นข้อมูลเครดิตบูโรใหม่ด้วยทุกครั้ง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282391" y="206581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640773" y="1027024"/>
            <a:ext cx="5048498" cy="584775"/>
          </a:xfrm>
          <a:prstGeom prst="rect">
            <a:avLst/>
          </a:prstGeom>
          <a:solidFill>
            <a:srgbClr val="CCFF99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th-TH" sz="32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อายุข้อมูล</a:t>
            </a:r>
            <a:r>
              <a:rPr lang="th-TH" sz="3200" b="1" spc="-60" dirty="0" err="1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เครดิตบู</a:t>
            </a:r>
            <a:r>
              <a:rPr lang="th-TH" sz="32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โรในการยื่นคำขอกู้ยืมเงิน</a:t>
            </a:r>
            <a:r>
              <a:rPr lang="th-TH" sz="3200" b="1" spc="-6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2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94742"/>
            <a:ext cx="1759479" cy="2533650"/>
          </a:xfrm>
          <a:prstGeom prst="rect">
            <a:avLst/>
          </a:prstGeom>
        </p:spPr>
      </p:pic>
      <p:sp>
        <p:nvSpPr>
          <p:cNvPr id="13" name="TextBox 3"/>
          <p:cNvSpPr txBox="1"/>
          <p:nvPr/>
        </p:nvSpPr>
        <p:spPr>
          <a:xfrm>
            <a:off x="1132764" y="3495596"/>
            <a:ext cx="7574508" cy="2028464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รายงาน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รายงานงบแสดงฐานะการเงิน งบกำไรขาดทุน และงบ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แสดง</a:t>
            </a:r>
            <a:b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เปลี่ยนแปลงส่วนของผู้ถือหุ้น สำหรับปีสิ้นสุดวันเดียวกัน รวมถึงหมายเหตุสรุปนโยบายการบัญชีที่สำคัญ และหมายเหตุ เรื่องอื่นๆ  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ซึ่ง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ผ่านการตรวจสอบจากผู้สอบบัญชีเรียบร้อยแล้วย้อนหลัง 2 ปี</a:t>
            </a:r>
          </a:p>
        </p:txBody>
      </p:sp>
      <p:sp>
        <p:nvSpPr>
          <p:cNvPr id="14" name="สี่เหลี่ยมผืนผ้า 7"/>
          <p:cNvSpPr/>
          <p:nvPr/>
        </p:nvSpPr>
        <p:spPr>
          <a:xfrm>
            <a:off x="2109654" y="3028340"/>
            <a:ext cx="5205592" cy="584775"/>
          </a:xfrm>
          <a:prstGeom prst="rect">
            <a:avLst/>
          </a:prstGeom>
          <a:solidFill>
            <a:srgbClr val="CCFF99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th-TH" sz="32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200" b="1" spc="-6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32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เอกสารประกอบการพิจารณาการให้กู้ยืมเงิน </a:t>
            </a:r>
            <a:endParaRPr lang="th-TH" sz="32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00774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033" y="1965278"/>
            <a:ext cx="8651899" cy="2981916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marL="273050" indent="-273050" algn="thaiDist"/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  ตรวจสอบ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ข้อมูลกับสำนักงานประกันสังคมว่า สถานประกอบกิจการที่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ยื่นคำ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ขอกู้ยืมเงินกองทุนพัฒนาฝีมือแรงงาน 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</a:t>
            </a:r>
            <a:r>
              <a:rPr lang="th-TH" sz="2800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เงินประกันสังคม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หรือไม่</a:t>
            </a:r>
            <a:endParaRPr lang="en-US" sz="2800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 algn="thaiDist" defTabSz="273050"/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-  ตรวจสอบ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จำนวนลูกจ้างที่ระบุในคำขอกู้ยืมเงินตรงกับจำนวน</a:t>
            </a:r>
            <a:r>
              <a:rPr lang="th-TH" sz="2800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ลูกจ้างที่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นำส่งเงินสมทบเข้ากองทุนประกันสังคมหรือไม่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เนื่องจากจำนวน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ลูกจ้างเป็น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ข้อมูล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สำคัญ</a:t>
            </a:r>
            <a:r>
              <a:rPr lang="en-US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การพิจารณาอนุมัติวงเงินกู้ยืม เพื่อ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ป้องกันการ</a:t>
            </a:r>
            <a:r>
              <a:rPr lang="th-TH" sz="28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นำจำนวน</a:t>
            </a:r>
            <a:r>
              <a:rPr lang="th-TH" sz="28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ลูกจ้างที่ไม่ตรงกับข้อเท็จจริงมาใช้ในการเพิ่มวงเงิน</a:t>
            </a:r>
            <a:r>
              <a:rPr lang="th-TH" sz="28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</a:t>
            </a:r>
          </a:p>
        </p:txBody>
      </p:sp>
      <p:sp>
        <p:nvSpPr>
          <p:cNvPr id="5" name="สี่เหลี่ยมผืนผ้า 10"/>
          <p:cNvSpPr/>
          <p:nvPr/>
        </p:nvSpPr>
        <p:spPr>
          <a:xfrm>
            <a:off x="1282390" y="529747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6" name="สี่เหลี่ยมผืนผ้า 7"/>
          <p:cNvSpPr/>
          <p:nvPr/>
        </p:nvSpPr>
        <p:spPr>
          <a:xfrm>
            <a:off x="665353" y="1353207"/>
            <a:ext cx="6066084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. การตรวจสอบข้อมูลกับสำนักงานประกันสังคม</a:t>
            </a:r>
            <a:endPara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68360"/>
            <a:ext cx="1282389" cy="1846640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1282390" y="106659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3" y="2996699"/>
            <a:ext cx="1529432" cy="2472637"/>
          </a:xfrm>
          <a:prstGeom prst="rect">
            <a:avLst/>
          </a:prstGeom>
        </p:spPr>
      </p:pic>
      <p:sp>
        <p:nvSpPr>
          <p:cNvPr id="14" name="ตัวยึดเนื้อหา 3"/>
          <p:cNvSpPr txBox="1">
            <a:spLocks/>
          </p:cNvSpPr>
          <p:nvPr/>
        </p:nvSpPr>
        <p:spPr>
          <a:xfrm>
            <a:off x="309221" y="1470041"/>
            <a:ext cx="8520880" cy="1551738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chemeClr val="accent6">
                <a:lumMod val="50000"/>
              </a:schemeClr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lvl="0" algn="thaiDist" defTabSz="914400">
              <a:spcBef>
                <a:spcPts val="0"/>
              </a:spcBef>
              <a:buClr>
                <a:srgbClr val="2DA2BF"/>
              </a:buClr>
              <a:buFontTx/>
              <a:buChar char="-"/>
              <a:defRPr/>
            </a:pP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แจ้งสถานประกอบกิจการที่ยื่นคำขอกู้ยืมเงินกองทุน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พัฒนาฝีมือ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แรงงาน 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จัดทำ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ข้อมูลตำแหน่งงานและจำนวนลูกจ้างที่เข้า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ฝึกอบรมในแต่ละหลักสูตร เพื่อเป็นเอกสารประกอบคำขอกู้ยืมเงินกองทุนพัฒนาฝีมือแรงงาน 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88615" y="916043"/>
            <a:ext cx="5075457" cy="5539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th-TH" sz="3000" b="1" spc="-6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30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ข้อมูลตำแหน่งงานลูกจ้างที่เข้ารับการฝึกอบรม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3161" y="2817467"/>
            <a:ext cx="570541" cy="547253"/>
          </a:xfrm>
          <a:prstGeom prst="rect">
            <a:avLst/>
          </a:prstGeom>
        </p:spPr>
      </p:pic>
      <p:sp>
        <p:nvSpPr>
          <p:cNvPr id="8" name="ตัวยึดเนื้อหา 3"/>
          <p:cNvSpPr txBox="1">
            <a:spLocks/>
          </p:cNvSpPr>
          <p:nvPr/>
        </p:nvSpPr>
        <p:spPr>
          <a:xfrm>
            <a:off x="1150378" y="3555073"/>
            <a:ext cx="7332783" cy="2028464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chemeClr val="accent6">
                <a:lumMod val="50000"/>
              </a:schemeClr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lvl="0" algn="thaiDist" defTabSz="914400">
              <a:buClr>
                <a:srgbClr val="2DA2BF"/>
              </a:buClr>
              <a:buNone/>
              <a:defRPr/>
            </a:pP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- สถานประกอบกิจการที่เคยกู้ยืมเงินแล้วประสงค์จะขอกู้ใหม่ จะต้องดำเนินการฝึกอบรมฝีมือแรงงานหรือทดสอบมาตรฐานฝีมือแรงงานให้เสร็จสิ้น และ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ชำระ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หนี้เงิน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กู้ยืมให้ครบถ้วนตามสัญญากู้ยืมเงิน จึงจะยื่นคำขอกู้ใหม่ได้</a:t>
            </a:r>
          </a:p>
        </p:txBody>
      </p:sp>
      <p:sp>
        <p:nvSpPr>
          <p:cNvPr id="10" name="สี่เหลี่ยมผืนผ้า 1"/>
          <p:cNvSpPr/>
          <p:nvPr/>
        </p:nvSpPr>
        <p:spPr>
          <a:xfrm>
            <a:off x="1354059" y="3087721"/>
            <a:ext cx="6585495" cy="5539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th-TH" sz="3000" b="1" spc="-6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สถาน</a:t>
            </a:r>
            <a:r>
              <a:rPr lang="th-TH" sz="3000" b="1" spc="-6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ประกอบกิจการที่เคยกู้ยืมเงินแล้วประสงค์จะขอกู้ใหม่</a:t>
            </a:r>
          </a:p>
        </p:txBody>
      </p:sp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6636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1282390" y="120307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13" name="ตัวยึดเนื้อหา 3"/>
          <p:cNvSpPr txBox="1">
            <a:spLocks/>
          </p:cNvSpPr>
          <p:nvPr/>
        </p:nvSpPr>
        <p:spPr>
          <a:xfrm>
            <a:off x="491029" y="1328895"/>
            <a:ext cx="7793162" cy="1551738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77800" lvl="0" indent="-177800" algn="thaiDist" defTabSz="914400">
              <a:buClr>
                <a:srgbClr val="2DA2BF"/>
              </a:buClr>
              <a:buNone/>
              <a:defRPr/>
            </a:pP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- สถานประกอบกิจการที่หยุดดำเนินกิจการและเริ่มดำเนินกิจการใหม่</a:t>
            </a:r>
            <a:b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ไม่ถึง 1 ปี ให้ดำเนินกิจการครบ 1 ปี ก่อน จึงจะสามารถยื่นคำขอกู้ยืมเงินกองทุนพัฒนาฝีมือแรงงาน เนื่องจากยังไม่มีผลการดำเนิน</a:t>
            </a:r>
            <a:r>
              <a:rPr lang="th-TH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กิจการ</a:t>
            </a:r>
            <a:endParaRPr lang="th-TH" sz="2800" b="1" dirty="0">
              <a:solidFill>
                <a:schemeClr val="accent2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782823" y="841706"/>
            <a:ext cx="484171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th-TH" sz="3200" b="1" spc="-60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สถาน</a:t>
            </a:r>
            <a:r>
              <a:rPr lang="th-TH" sz="3200" b="1" spc="-6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ประกอบกิจการที่หยุดดำเนินกิจการ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3891" y="1519966"/>
            <a:ext cx="930109" cy="1094505"/>
          </a:xfrm>
          <a:prstGeom prst="rect">
            <a:avLst/>
          </a:prstGeom>
        </p:spPr>
      </p:pic>
      <p:sp>
        <p:nvSpPr>
          <p:cNvPr id="10" name="ตัวยึดเนื้อหา 3"/>
          <p:cNvSpPr txBox="1">
            <a:spLocks/>
          </p:cNvSpPr>
          <p:nvPr/>
        </p:nvSpPr>
        <p:spPr>
          <a:xfrm>
            <a:off x="1109549" y="3167589"/>
            <a:ext cx="7944151" cy="2561943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chemeClr val="accent3"/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lvl="0" algn="thaiDist" defTabSz="914400">
              <a:spcBef>
                <a:spcPts val="0"/>
              </a:spcBef>
              <a:buClr>
                <a:srgbClr val="2DA2BF"/>
              </a:buClr>
              <a:buNone/>
              <a:defRPr/>
            </a:pP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- ให้ใช้หลักประกันเป็นหนังสือค้ำประกันธนาคาร</a:t>
            </a:r>
          </a:p>
          <a:p>
            <a:pPr marL="355600" lvl="0" indent="-260350" algn="thaiDist" defTabSz="914400">
              <a:spcBef>
                <a:spcPts val="0"/>
              </a:spcBef>
              <a:buClr>
                <a:srgbClr val="2DA2BF"/>
              </a:buClr>
              <a:buNone/>
              <a:defRPr/>
            </a:pP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**</a:t>
            </a:r>
            <a:r>
              <a:rPr lang="th-TH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เนื่องจาก</a:t>
            </a: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รายงาน</a:t>
            </a:r>
            <a:r>
              <a:rPr lang="th-TH" sz="2800" b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เครดิตบูโรไม่ปรากฏข้อมูลการดำเนิน</a:t>
            </a:r>
            <a:r>
              <a:rPr lang="th-TH" sz="2800" b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ธุรกรรม</a:t>
            </a:r>
            <a:r>
              <a:rPr lang="en-US" sz="2800" b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ทาง</a:t>
            </a:r>
            <a:r>
              <a:rPr lang="th-TH" sz="2800" b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การเงิน</a:t>
            </a: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และยังไม่มีงบแสดงฐานะทางการเงิน ซึ่งเป็นข้อมูลสำคัญในการพิจารณาสถานะทางการเงินของสถานประกอบ</a:t>
            </a:r>
            <a:r>
              <a:rPr lang="th-TH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กิจการ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ว่า</a:t>
            </a:r>
            <a:r>
              <a:rPr lang="th-TH" sz="2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มีความมั่นคงทางการเงินมากน้อยเพียงใด เพื่อป้องกันหนี้เสีย</a:t>
            </a:r>
          </a:p>
        </p:txBody>
      </p:sp>
      <p:sp>
        <p:nvSpPr>
          <p:cNvPr id="15" name="สี่เหลี่ยมผืนผ้า 1"/>
          <p:cNvSpPr/>
          <p:nvPr/>
        </p:nvSpPr>
        <p:spPr>
          <a:xfrm>
            <a:off x="1437056" y="2741181"/>
            <a:ext cx="7616644" cy="553998"/>
          </a:xfrm>
          <a:prstGeom prst="rect">
            <a:avLst/>
          </a:prstGeom>
          <a:solidFill>
            <a:srgbClr val="FFFF99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th-TH" sz="3000" b="1" spc="-6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3000" b="1" spc="-60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3000" b="1" spc="-6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สถานประกอบกิจการจดทะเบียนนิติบุคคลใหม่ และดำเนินการไม่ถึง 1 ปี</a:t>
            </a: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1457" y="2577680"/>
            <a:ext cx="1848559" cy="2661925"/>
          </a:xfrm>
          <a:prstGeom prst="rect">
            <a:avLst/>
          </a:prstGeom>
        </p:spPr>
      </p:pic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45020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3914" y="1470657"/>
            <a:ext cx="8528892" cy="938804"/>
          </a:xfrm>
          <a:prstGeom prst="round2DiagRect">
            <a:avLst/>
          </a:prstGeom>
          <a:solidFill>
            <a:schemeClr val="bg1"/>
          </a:solidFill>
          <a:ln>
            <a:solidFill>
              <a:srgbClr val="66FF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marL="342900" indent="-342900" algn="thaiDist">
              <a:buFontTx/>
              <a:buChar char="-"/>
            </a:pPr>
            <a:r>
              <a:rPr lang="th-TH" sz="2400" b="1" u="sng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</a:t>
            </a:r>
            <a:r>
              <a:rPr lang="th-TH" sz="2400" b="1" u="sng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แต่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หากมีเหตุจำเป็นสามารถ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เลื่อนระยะเวลา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ได้ แต่ไม่เกิน 30 วัน</a:t>
            </a:r>
          </a:p>
        </p:txBody>
      </p:sp>
      <p:sp>
        <p:nvSpPr>
          <p:cNvPr id="5" name="สี่เหลี่ยมผืนผ้า 7"/>
          <p:cNvSpPr/>
          <p:nvPr/>
        </p:nvSpPr>
        <p:spPr>
          <a:xfrm>
            <a:off x="638057" y="982634"/>
            <a:ext cx="5744842" cy="584775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th-TH" sz="3000" b="1" spc="-6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3000" b="1" spc="-60" dirty="0" smtClean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3000" b="1" spc="-6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กำหนดเวลาการทำสัญญาเมื่อได้รับอนุมัติให้กู้ยืมเงิน</a:t>
            </a:r>
            <a:r>
              <a:rPr lang="th-TH" sz="3200" b="1" spc="-6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200" dirty="0">
              <a:solidFill>
                <a:srgbClr val="0000CC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 10"/>
          <p:cNvSpPr/>
          <p:nvPr/>
        </p:nvSpPr>
        <p:spPr>
          <a:xfrm>
            <a:off x="1282390" y="188547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8" name="ตัวยึดเนื้อหา 3"/>
          <p:cNvSpPr txBox="1">
            <a:spLocks/>
          </p:cNvSpPr>
          <p:nvPr/>
        </p:nvSpPr>
        <p:spPr>
          <a:xfrm>
            <a:off x="1282390" y="2671871"/>
            <a:ext cx="7698542" cy="2981916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rgbClr val="33CCCC"/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77800" lvl="0" indent="-177800" algn="thaiDist" defTabSz="914400">
              <a:spcBef>
                <a:spcPts val="0"/>
              </a:spcBef>
              <a:buClr>
                <a:srgbClr val="2DA2BF"/>
              </a:buClr>
              <a:buNone/>
              <a:tabLst>
                <a:tab pos="177800" algn="l"/>
              </a:tabLst>
              <a:defRPr/>
            </a:pP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ตรวจ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เยี่ยมและติดตามการฝึกอบรมของสถานประกอบกิจการ</a:t>
            </a:r>
            <a:r>
              <a:rPr lang="th-TH" sz="2400" b="1" u="sng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ให้นำเงินกู้ยืมไปใช้ให้เป็นไปตามที่ได้รับอนุมัติ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และส่งภาพถ่ายหรือวีดีโอ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กิจกรรมการ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ฝึกอบรม ให้กองส่งเสริม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ฯ</a:t>
            </a:r>
            <a:endParaRPr lang="th-TH" sz="24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  <a:p>
            <a:pPr marL="177800" lvl="0" indent="-177800" algn="thaiDist" defTabSz="914400">
              <a:spcBef>
                <a:spcPts val="0"/>
              </a:spcBef>
              <a:buClr>
                <a:srgbClr val="2DA2BF"/>
              </a:buClr>
              <a:buNone/>
              <a:tabLst>
                <a:tab pos="177800" algn="l"/>
              </a:tabLst>
              <a:defRPr/>
            </a:pP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2400" b="1" u="sng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ติดตาม</a:t>
            </a:r>
            <a:r>
              <a:rPr lang="th-TH" sz="2400" b="1" u="sng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ผลการให้กู้ยืมเงินกองทุนพัฒนาฝีมือแรงงาน ตามแบบ กย.6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ส่ง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ให้กองส่งเสริมฯ เพื่อรายงานต่อคณะกรรมการส่งเสริมการพัฒนาฝีมือ</a:t>
            </a:r>
            <a:r>
              <a:rPr lang="th-TH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pPr lvl="0" algn="thaiDist" defTabSz="914400">
              <a:spcBef>
                <a:spcPts val="0"/>
              </a:spcBef>
              <a:buClr>
                <a:srgbClr val="2DA2BF"/>
              </a:buClr>
              <a:buFontTx/>
              <a:buChar char="-"/>
              <a:defRPr/>
            </a:pP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สปก.ที่ไม่ส่งรายงานแบบ กย.6 จะมีผลต่อการพิจารณาอนุมัติเงินกู้ครั้งต่อไป</a:t>
            </a:r>
            <a:endParaRPr lang="th-TH" sz="2400" b="1" dirty="0">
              <a:solidFill>
                <a:srgbClr val="003399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1"/>
          <p:cNvSpPr/>
          <p:nvPr/>
        </p:nvSpPr>
        <p:spPr>
          <a:xfrm>
            <a:off x="1658317" y="2281650"/>
            <a:ext cx="7177359" cy="553998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00C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th-TH" sz="3000" b="1" spc="-6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3000" b="1" spc="-60" dirty="0" smtClean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3000" b="1" spc="-60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การติดตามสถานประกอบกิจการที่ได้รับอนุมัติ</a:t>
            </a: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240" y="5015575"/>
            <a:ext cx="5393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71187"/>
            <a:ext cx="1848559" cy="2661925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3"/>
          <p:cNvSpPr txBox="1"/>
          <p:nvPr/>
        </p:nvSpPr>
        <p:spPr>
          <a:xfrm>
            <a:off x="1282389" y="2092588"/>
            <a:ext cx="7337135" cy="2334931"/>
          </a:xfrm>
          <a:prstGeom prst="round2Diag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8808" tIns="54404" rIns="108808" bIns="54404" rtlCol="0">
            <a:spAutoFit/>
          </a:bodyPr>
          <a:lstStyle/>
          <a:p>
            <a:pPr marL="273050" indent="-273050" algn="thaiDist"/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ให้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ผู้กู้ยืมเงินแจ้งเหตุผล พร้อมระบุวันเริ่ม 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จบฝึกอบรม หรือทดสอบมาตรฐาน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ฯ แนบ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ไว้กับสัญญา เพื่อเป็นหลักฐานในการบอกเลิกสัญญา กรณีผู้กู้ยืมเงินผิด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สัญญาหรื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อนำเงินไปใช้ผิดวัตถุประสงค์</a:t>
            </a:r>
            <a:endParaRPr lang="en-US" sz="2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>
              <a:buFont typeface="Wingdings" pitchFamily="2" charset="2"/>
              <a:buChar char="Ø"/>
            </a:pPr>
            <a:r>
              <a:rPr lang="th-TH" sz="2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การเลื่อนเวลาการฝึกอบรมต้องไม่กระทบกับวงเงินกู้ยืมที่ได้รับอนุมัติและสัญญากู้ยืมเงิน</a:t>
            </a:r>
            <a:endParaRPr lang="en-US" sz="26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282390" y="185372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640773" y="1015370"/>
            <a:ext cx="8310608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th-TH" sz="3200" b="1" spc="-6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</a:t>
            </a:r>
            <a:r>
              <a:rPr lang="th-TH" sz="3200" b="1" spc="-60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การเลื่อนเวลาการฝึกอบรมหรือทดสอบมาตรฐานฯ </a:t>
            </a:r>
            <a:r>
              <a:rPr lang="th-TH" sz="3200" b="1" spc="-6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ออกไปจากที่แจ้งไว้ใน</a:t>
            </a:r>
          </a:p>
          <a:p>
            <a:pPr marL="450850"/>
            <a:r>
              <a:rPr lang="th-TH" sz="3200" b="1" spc="-6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คำขอกู้ยืมเงิน</a:t>
            </a:r>
            <a:endParaRPr lang="th-TH" sz="3200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88" y="3320457"/>
            <a:ext cx="1609100" cy="2317104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2620" y="4002958"/>
            <a:ext cx="1141080" cy="1094505"/>
          </a:xfrm>
          <a:prstGeom prst="rect">
            <a:avLst/>
          </a:prstGeom>
        </p:spPr>
      </p:pic>
      <p:pic>
        <p:nvPicPr>
          <p:cNvPr id="14" name="รูปภาพ 1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25" y="4909179"/>
            <a:ext cx="748490" cy="717939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98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1282390" y="243139"/>
            <a:ext cx="7771310" cy="646331"/>
          </a:xfrm>
          <a:prstGeom prst="rect">
            <a:avLst/>
          </a:prstGeom>
          <a:solidFill>
            <a:srgbClr val="91C7EF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แนวปฏิบัติการให้กู้ยืมเงินกองทุนพัฒนาฝีมือแรงงาน</a:t>
            </a:r>
            <a:endParaRPr lang="th-TH" sz="3600" dirty="0">
              <a:solidFill>
                <a:srgbClr val="0000CC"/>
              </a:solidFill>
            </a:endParaRPr>
          </a:p>
        </p:txBody>
      </p:sp>
      <p:sp>
        <p:nvSpPr>
          <p:cNvPr id="13" name="ตัวยึดเนื้อหา 3"/>
          <p:cNvSpPr txBox="1">
            <a:spLocks/>
          </p:cNvSpPr>
          <p:nvPr/>
        </p:nvSpPr>
        <p:spPr>
          <a:xfrm>
            <a:off x="1514902" y="3474043"/>
            <a:ext cx="7381446" cy="2028464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rgbClr val="7030A0"/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77800" lvl="0" indent="-177800" algn="thaiDist" defTabSz="914400">
              <a:buClr>
                <a:srgbClr val="2DA2BF"/>
              </a:buClr>
              <a:buNone/>
              <a:defRPr/>
            </a:pPr>
            <a:r>
              <a:rPr lang="th-TH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- หากตรวจสอบในภายหลังพบว่าผู้กู้ยืมเงินระบุข้อมูลไม่ตรงกับความเป็น</a:t>
            </a:r>
            <a:r>
              <a:rPr lang="th-TH" sz="28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จริง คณะอนุกรรมการ</a:t>
            </a:r>
            <a:r>
              <a:rPr lang="th-TH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พิจารณาการให้กู้ยืมเงินกองทุนพัฒนาฝีมือแรงงาน</a:t>
            </a:r>
            <a:r>
              <a:rPr lang="th-TH" sz="28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สามารถพิจารณา</a:t>
            </a:r>
            <a:r>
              <a:rPr lang="th-TH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ยกเลิกการอนุมัติให้กู้ยืมเงินกองทุนพัฒนาฝีมือแรงงาน</a:t>
            </a:r>
          </a:p>
        </p:txBody>
      </p:sp>
      <p:sp>
        <p:nvSpPr>
          <p:cNvPr id="14" name="ตัวยึดเนื้อหา 3"/>
          <p:cNvSpPr txBox="1">
            <a:spLocks/>
          </p:cNvSpPr>
          <p:nvPr/>
        </p:nvSpPr>
        <p:spPr>
          <a:xfrm>
            <a:off x="592931" y="1368164"/>
            <a:ext cx="7636669" cy="2028464"/>
          </a:xfrm>
          <a:prstGeom prst="round2DiagRect">
            <a:avLst/>
          </a:prstGeom>
          <a:solidFill>
            <a:sysClr val="window" lastClr="FFFFFF"/>
          </a:solidFill>
          <a:ln w="55000" cap="flat" cmpd="thickThin" algn="ctr">
            <a:solidFill>
              <a:srgbClr val="7030A0"/>
            </a:solidFill>
            <a:prstDash val="solid"/>
          </a:ln>
          <a:effectLst/>
        </p:spPr>
        <p:txBody>
          <a:bodyPr vert="horz" wrap="square" lIns="108808" tIns="54404" rIns="108808" bIns="54404" rtlCol="0">
            <a:sp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77800" lvl="0" indent="-177800" algn="thaiDist" defTabSz="914400">
              <a:spcBef>
                <a:spcPts val="0"/>
              </a:spcBef>
              <a:buClr>
                <a:srgbClr val="2DA2BF"/>
              </a:buClr>
              <a:buNone/>
              <a:defRPr/>
            </a:pPr>
            <a:r>
              <a:rPr lang="th-TH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- หากคณะอนุกรรมการพิจารณาการให้กู้ยืมเงินกองทุนพัฒนาฝีมือแรงงานพิจารณาแล้วเห็นว่าสถานประกอบกิจการรายใดเอกสารประกอบคำขอกู้ยืมเงินไม่เพียงพอ สามารถขอเอกสาร</a:t>
            </a:r>
            <a:r>
              <a:rPr lang="th-TH" sz="28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เพิ่มเติม</a:t>
            </a:r>
            <a:br>
              <a:rPr lang="th-TH" sz="28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28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ประกอบการพิจารณาเป็นกรณีไป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96613" y="982700"/>
            <a:ext cx="3489637" cy="553998"/>
          </a:xfrm>
          <a:prstGeom prst="rect">
            <a:avLst/>
          </a:prstGeom>
          <a:solidFill>
            <a:srgbClr val="FFCCFF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th-TH" sz="3000" b="1" spc="-6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</a:t>
            </a:r>
            <a:r>
              <a:rPr lang="th-TH" sz="3000" b="1" spc="-6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การขอเอกสารเพิ่มเติม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920" y="2204594"/>
            <a:ext cx="1141080" cy="1094505"/>
          </a:xfrm>
          <a:prstGeom prst="rect">
            <a:avLst/>
          </a:prstGeom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xmlns="" id="{DEFD47D1-B752-4A93-9882-7E030D947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90" y="3187529"/>
            <a:ext cx="1609100" cy="2317104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4978410" y="2973368"/>
            <a:ext cx="3350917" cy="584775"/>
          </a:xfrm>
          <a:prstGeom prst="rect">
            <a:avLst/>
          </a:prstGeom>
          <a:solidFill>
            <a:srgbClr val="FFCCFF"/>
          </a:solidFill>
          <a:ln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th-TH" sz="3200" b="1" spc="-6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12. </a:t>
            </a:r>
            <a:r>
              <a:rPr lang="th-TH" sz="3200" b="1" spc="-60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การยกเลิกอนุมัติเงินกู้ยืม </a:t>
            </a:r>
            <a:endParaRPr lang="th-TH" sz="32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67683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425563" y="983579"/>
            <a:ext cx="7358868" cy="110799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6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การติดตามหนี้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FB1B333-8CE4-42D7-9312-9DA091CC4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3" y="2181340"/>
            <a:ext cx="2453931" cy="3533660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70035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การแจ้งชำระหนี้เงินกู้ยืม</a:t>
            </a:r>
          </a:p>
        </p:txBody>
      </p:sp>
      <p:grpSp>
        <p:nvGrpSpPr>
          <p:cNvPr id="13" name="Group 20">
            <a:extLst>
              <a:ext uri="{FF2B5EF4-FFF2-40B4-BE49-F238E27FC236}">
                <a16:creationId xmlns="" xmlns:a16="http://schemas.microsoft.com/office/drawing/2014/main" id="{CEF63D8B-38FE-4EAE-9756-7550A44F498D}"/>
              </a:ext>
            </a:extLst>
          </p:cNvPr>
          <p:cNvGrpSpPr/>
          <p:nvPr/>
        </p:nvGrpSpPr>
        <p:grpSpPr>
          <a:xfrm>
            <a:off x="217923" y="1131478"/>
            <a:ext cx="8619526" cy="4254399"/>
            <a:chOff x="151667" y="1891806"/>
            <a:chExt cx="6304819" cy="4254399"/>
          </a:xfrm>
        </p:grpSpPr>
        <p:grpSp>
          <p:nvGrpSpPr>
            <p:cNvPr id="14" name="Group 8">
              <a:extLst>
                <a:ext uri="{FF2B5EF4-FFF2-40B4-BE49-F238E27FC236}">
                  <a16:creationId xmlns="" xmlns:a16="http://schemas.microsoft.com/office/drawing/2014/main" id="{F430E724-8AD7-43F2-8554-D1023B839BEA}"/>
                </a:ext>
              </a:extLst>
            </p:cNvPr>
            <p:cNvGrpSpPr/>
            <p:nvPr/>
          </p:nvGrpSpPr>
          <p:grpSpPr>
            <a:xfrm>
              <a:off x="2763631" y="2036646"/>
              <a:ext cx="3568482" cy="1602599"/>
              <a:chOff x="2540737" y="136013"/>
              <a:chExt cx="3749172" cy="1784577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4" name="Rectangle: Top Corners Rounded 18">
                <a:extLst>
                  <a:ext uri="{FF2B5EF4-FFF2-40B4-BE49-F238E27FC236}">
                    <a16:creationId xmlns="" xmlns:a16="http://schemas.microsoft.com/office/drawing/2014/main" id="{5D32A6FC-74E5-442F-AD6C-AB26ECA9B474}"/>
                  </a:ext>
                </a:extLst>
              </p:cNvPr>
              <p:cNvSpPr/>
              <p:nvPr/>
            </p:nvSpPr>
            <p:spPr>
              <a:xfrm rot="5400000">
                <a:off x="3529152" y="-834472"/>
                <a:ext cx="1784577" cy="3725547"/>
              </a:xfrm>
              <a:prstGeom prst="round2Same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</p:sp>
          <p:sp>
            <p:nvSpPr>
              <p:cNvPr id="25" name="Rectangle: Top Corners Rounded 4">
                <a:extLst>
                  <a:ext uri="{FF2B5EF4-FFF2-40B4-BE49-F238E27FC236}">
                    <a16:creationId xmlns="" xmlns:a16="http://schemas.microsoft.com/office/drawing/2014/main" id="{B3E3613E-F53E-4AD2-8246-5E7197BA0512}"/>
                  </a:ext>
                </a:extLst>
              </p:cNvPr>
              <p:cNvSpPr txBox="1"/>
              <p:nvPr/>
            </p:nvSpPr>
            <p:spPr>
              <a:xfrm>
                <a:off x="2540737" y="223129"/>
                <a:ext cx="3749172" cy="161034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กำหนดให้ชำระหนี้ภายใน 30 วัน</a:t>
                </a:r>
                <a:endParaRPr lang="en-US" sz="2800" b="1" i="0" kern="1200" dirty="0">
                  <a:latin typeface="FreesiaUPC" pitchFamily="34" charset="-34"/>
                  <a:cs typeface="FreesiaUPC" pitchFamily="34" charset="-34"/>
                </a:endParaRPr>
              </a:p>
              <a:p>
                <a:pPr marL="285750" lvl="1" indent="-28575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แจ้งให้ลูกหนี้ชำระเงินที่ค้าง</a:t>
                </a:r>
                <a:r>
                  <a:rPr lang="th-TH" sz="2800" b="1" i="0" kern="1200" dirty="0" smtClean="0">
                    <a:latin typeface="FreesiaUPC" pitchFamily="34" charset="-34"/>
                    <a:cs typeface="FreesiaUPC" pitchFamily="34" charset="-34"/>
                  </a:rPr>
                  <a:t>ชำระ</a:t>
                </a:r>
                <a:br>
                  <a:rPr lang="th-TH" sz="2800" b="1" i="0" kern="1200" dirty="0" smtClean="0"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i="0" kern="1200" dirty="0" smtClean="0">
                    <a:latin typeface="FreesiaUPC" pitchFamily="34" charset="-34"/>
                    <a:cs typeface="FreesiaUPC" pitchFamily="34" charset="-34"/>
                  </a:rPr>
                  <a:t>พร้อม</a:t>
                </a: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ดอกเบี้ยอัตราร้อยละ 15 ต่อปี</a:t>
                </a:r>
                <a:endParaRPr lang="en-US" sz="2800" b="1" i="0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5" name="Group 9">
              <a:extLst>
                <a:ext uri="{FF2B5EF4-FFF2-40B4-BE49-F238E27FC236}">
                  <a16:creationId xmlns="" xmlns:a16="http://schemas.microsoft.com/office/drawing/2014/main" id="{5BF7A3FD-8B11-49F8-A096-E6D49CAD33C3}"/>
                </a:ext>
              </a:extLst>
            </p:cNvPr>
            <p:cNvGrpSpPr/>
            <p:nvPr/>
          </p:nvGrpSpPr>
          <p:grpSpPr>
            <a:xfrm>
              <a:off x="151667" y="1891806"/>
              <a:ext cx="2592469" cy="2003248"/>
              <a:chOff x="-38422" y="55"/>
              <a:chExt cx="2723733" cy="2230721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2" name="Rectangle: Rounded Corners 16">
                <a:extLst>
                  <a:ext uri="{FF2B5EF4-FFF2-40B4-BE49-F238E27FC236}">
                    <a16:creationId xmlns="" xmlns:a16="http://schemas.microsoft.com/office/drawing/2014/main" id="{4421F614-4261-4C63-8A94-3E320E5F7E4D}"/>
                  </a:ext>
                </a:extLst>
              </p:cNvPr>
              <p:cNvSpPr/>
              <p:nvPr/>
            </p:nvSpPr>
            <p:spPr>
              <a:xfrm>
                <a:off x="0" y="55"/>
                <a:ext cx="2537994" cy="2230721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3" name="Rectangle: Rounded Corners 6">
                <a:extLst>
                  <a:ext uri="{FF2B5EF4-FFF2-40B4-BE49-F238E27FC236}">
                    <a16:creationId xmlns="" xmlns:a16="http://schemas.microsoft.com/office/drawing/2014/main" id="{428DC0ED-0E6F-4793-910A-B18F1F5A5288}"/>
                  </a:ext>
                </a:extLst>
              </p:cNvPr>
              <p:cNvSpPr txBox="1"/>
              <p:nvPr/>
            </p:nvSpPr>
            <p:spPr>
              <a:xfrm>
                <a:off x="-38422" y="108950"/>
                <a:ext cx="2723733" cy="201293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1. 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การแจ้ง</a:t>
                </a: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หนี้</a:t>
                </a:r>
                <a:b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   เมื่อลูกหนี้ผิด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นัดชำระ</a:t>
                </a: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หนี้</a:t>
                </a:r>
                <a:endParaRPr lang="en-US" sz="3000" b="1" i="0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6" name="Group 10">
              <a:extLst>
                <a:ext uri="{FF2B5EF4-FFF2-40B4-BE49-F238E27FC236}">
                  <a16:creationId xmlns="" xmlns:a16="http://schemas.microsoft.com/office/drawing/2014/main" id="{90028BC4-EBFA-4E3F-B72A-4F2B8344DDFD}"/>
                </a:ext>
              </a:extLst>
            </p:cNvPr>
            <p:cNvGrpSpPr/>
            <p:nvPr/>
          </p:nvGrpSpPr>
          <p:grpSpPr>
            <a:xfrm>
              <a:off x="2598907" y="4142957"/>
              <a:ext cx="3857579" cy="1935407"/>
              <a:chOff x="2367659" y="2228829"/>
              <a:chExt cx="4052901" cy="2155176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0" name="Rectangle: Top Corners Rounded 14">
                <a:extLst>
                  <a:ext uri="{FF2B5EF4-FFF2-40B4-BE49-F238E27FC236}">
                    <a16:creationId xmlns="" xmlns:a16="http://schemas.microsoft.com/office/drawing/2014/main" id="{7015CFEF-83F9-462A-A3BB-38E51A9C2775}"/>
                  </a:ext>
                </a:extLst>
              </p:cNvPr>
              <p:cNvSpPr/>
              <p:nvPr/>
            </p:nvSpPr>
            <p:spPr>
              <a:xfrm rot="5400000">
                <a:off x="3319172" y="1460463"/>
                <a:ext cx="2018803" cy="3767912"/>
              </a:xfrm>
              <a:prstGeom prst="round2Same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</p:sp>
          <p:sp>
            <p:nvSpPr>
              <p:cNvPr id="21" name="Rectangle: Top Corners Rounded 8">
                <a:extLst>
                  <a:ext uri="{FF2B5EF4-FFF2-40B4-BE49-F238E27FC236}">
                    <a16:creationId xmlns="" xmlns:a16="http://schemas.microsoft.com/office/drawing/2014/main" id="{E6AB0B51-19C8-4A82-A4D1-6FDB533F1418}"/>
                  </a:ext>
                </a:extLst>
              </p:cNvPr>
              <p:cNvSpPr txBox="1"/>
              <p:nvPr/>
            </p:nvSpPr>
            <p:spPr>
              <a:xfrm>
                <a:off x="2367659" y="2228829"/>
                <a:ext cx="4052901" cy="215517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177800" lvl="1" indent="-177800" algn="l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ทำหนังสือ</a:t>
                </a:r>
                <a:r>
                  <a:rPr lang="th-TH" sz="2800" b="1" i="0" kern="1200" dirty="0" smtClean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แจ้งผู้</a:t>
                </a:r>
                <a: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ค้ำประกันภายใน </a:t>
                </a:r>
                <a:r>
                  <a:rPr lang="th-TH" sz="2800" b="1" i="0" kern="1200" dirty="0" smtClean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60 วัน </a:t>
                </a:r>
                <a: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/>
                </a:r>
                <a:b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(ตามพระราชบัญญัติแก้ไขเพิ่มเติมประมวลกฎหมายแพ่งและพาณิชย์ (ฉบับที่ </a:t>
                </a:r>
                <a:r>
                  <a:rPr lang="th-TH" sz="2800" b="1" i="0" kern="1200" dirty="0" smtClean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20) พ.ศ. </a:t>
                </a:r>
                <a:r>
                  <a:rPr lang="th-TH" sz="2800" b="1" i="0" kern="1200" dirty="0">
                    <a:solidFill>
                      <a:schemeClr val="tx1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2557 มาตรา 686</a:t>
                </a:r>
                <a:endParaRPr lang="en-US" sz="2800" b="1" i="0" kern="1200" dirty="0">
                  <a:solidFill>
                    <a:schemeClr val="tx1"/>
                  </a:solidFill>
                  <a:effectLst/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7" name="Group 11">
              <a:extLst>
                <a:ext uri="{FF2B5EF4-FFF2-40B4-BE49-F238E27FC236}">
                  <a16:creationId xmlns="" xmlns:a16="http://schemas.microsoft.com/office/drawing/2014/main" id="{99061A70-C377-4014-98DD-1D3BE38FB1F3}"/>
                </a:ext>
              </a:extLst>
            </p:cNvPr>
            <p:cNvGrpSpPr/>
            <p:nvPr/>
          </p:nvGrpSpPr>
          <p:grpSpPr>
            <a:xfrm>
              <a:off x="188237" y="4142957"/>
              <a:ext cx="2415682" cy="2003248"/>
              <a:chOff x="0" y="2240861"/>
              <a:chExt cx="2537995" cy="2230721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8" name="Rectangle: Rounded Corners 12">
                <a:extLst>
                  <a:ext uri="{FF2B5EF4-FFF2-40B4-BE49-F238E27FC236}">
                    <a16:creationId xmlns="" xmlns:a16="http://schemas.microsoft.com/office/drawing/2014/main" id="{6B08ABAC-B7B7-409C-A5C2-4D5B117E38B5}"/>
                  </a:ext>
                </a:extLst>
              </p:cNvPr>
              <p:cNvSpPr/>
              <p:nvPr/>
            </p:nvSpPr>
            <p:spPr>
              <a:xfrm>
                <a:off x="0" y="2240861"/>
                <a:ext cx="2537995" cy="2230721"/>
              </a:xfrm>
              <a:prstGeom prst="round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</p:sp>
          <p:sp>
            <p:nvSpPr>
              <p:cNvPr id="19" name="Rectangle: Rounded Corners 10">
                <a:extLst>
                  <a:ext uri="{FF2B5EF4-FFF2-40B4-BE49-F238E27FC236}">
                    <a16:creationId xmlns="" xmlns:a16="http://schemas.microsoft.com/office/drawing/2014/main" id="{6D324202-7310-4E73-A314-B6A5F551368B}"/>
                  </a:ext>
                </a:extLst>
              </p:cNvPr>
              <p:cNvSpPr txBox="1"/>
              <p:nvPr/>
            </p:nvSpPr>
            <p:spPr>
              <a:xfrm>
                <a:off x="108895" y="2240861"/>
                <a:ext cx="2429099" cy="2012931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2. 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การทำ</a:t>
                </a: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หนังสือ</a:t>
                </a:r>
                <a:b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    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แจ้งผู้ค้ำประกัน</a:t>
                </a:r>
                <a:endParaRPr lang="en-US" sz="3000" b="1" i="0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2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20619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การแจ้งชำระหนี้เงินกู้ยืม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B8D5DD70-8ED0-4798-8303-D99E0471D4B6}"/>
              </a:ext>
            </a:extLst>
          </p:cNvPr>
          <p:cNvGrpSpPr/>
          <p:nvPr/>
        </p:nvGrpSpPr>
        <p:grpSpPr>
          <a:xfrm>
            <a:off x="474133" y="1556793"/>
            <a:ext cx="8618043" cy="3400771"/>
            <a:chOff x="-186075" y="1061623"/>
            <a:chExt cx="8974614" cy="4428778"/>
          </a:xfrm>
        </p:grpSpPr>
        <p:grpSp>
          <p:nvGrpSpPr>
            <p:cNvPr id="12" name="Group 21">
              <a:extLst>
                <a:ext uri="{FF2B5EF4-FFF2-40B4-BE49-F238E27FC236}">
                  <a16:creationId xmlns="" xmlns:a16="http://schemas.microsoft.com/office/drawing/2014/main" id="{7711F4F6-FB5A-4E38-A066-8D51F8FC5E12}"/>
                </a:ext>
              </a:extLst>
            </p:cNvPr>
            <p:cNvGrpSpPr/>
            <p:nvPr/>
          </p:nvGrpSpPr>
          <p:grpSpPr>
            <a:xfrm>
              <a:off x="3212352" y="1187864"/>
              <a:ext cx="5576187" cy="2113708"/>
              <a:chOff x="3496238" y="126300"/>
              <a:chExt cx="6427739" cy="243649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0" name="Rectangle: Top Corners Rounded 31">
                <a:extLst>
                  <a:ext uri="{FF2B5EF4-FFF2-40B4-BE49-F238E27FC236}">
                    <a16:creationId xmlns="" xmlns:a16="http://schemas.microsoft.com/office/drawing/2014/main" id="{F5C5B58F-1B4F-4A00-A01A-D56FE464F45B}"/>
                  </a:ext>
                </a:extLst>
              </p:cNvPr>
              <p:cNvSpPr/>
              <p:nvPr/>
            </p:nvSpPr>
            <p:spPr>
              <a:xfrm rot="5400000">
                <a:off x="5427739" y="-1805201"/>
                <a:ext cx="2352531" cy="6215534"/>
              </a:xfrm>
              <a:prstGeom prst="round2Same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</p:sp>
          <p:sp>
            <p:nvSpPr>
              <p:cNvPr id="21" name="Rectangle: Top Corners Rounded 4">
                <a:extLst>
                  <a:ext uri="{FF2B5EF4-FFF2-40B4-BE49-F238E27FC236}">
                    <a16:creationId xmlns="" xmlns:a16="http://schemas.microsoft.com/office/drawing/2014/main" id="{2468C79D-EE69-48F7-BE67-5C4709E72F48}"/>
                  </a:ext>
                </a:extLst>
              </p:cNvPr>
              <p:cNvSpPr txBox="1"/>
              <p:nvPr/>
            </p:nvSpPr>
            <p:spPr>
              <a:xfrm>
                <a:off x="3527732" y="146784"/>
                <a:ext cx="6396245" cy="241601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285750" lvl="1" indent="-285750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"/>
                </a:pP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เมื่อตรวจสอบพบว่าลูกหนี้ไม่ชำระ</a:t>
                </a:r>
                <a:r>
                  <a:rPr lang="th-TH" sz="2800" b="1" i="0" kern="1200" dirty="0" smtClean="0">
                    <a:effectLst/>
                    <a:latin typeface="FreesiaUPC" pitchFamily="34" charset="-34"/>
                    <a:cs typeface="FreesiaUPC" pitchFamily="34" charset="-34"/>
                  </a:rPr>
                  <a:t>หนี้</a:t>
                </a:r>
                <a:br>
                  <a:rPr lang="th-TH" sz="2800" b="1" i="0" kern="1200" dirty="0" smtClean="0">
                    <a:effectLst/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2800" b="1" i="0" u="sng" kern="1200" dirty="0" smtClean="0">
                    <a:solidFill>
                      <a:srgbClr val="FF00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เป็นเวลาติดต่อกัน</a:t>
                </a:r>
                <a:r>
                  <a:rPr lang="th-TH" sz="2800" b="1" i="0" u="sng" kern="1200" dirty="0">
                    <a:solidFill>
                      <a:srgbClr val="FF00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เกิน 3 เดือน</a:t>
                </a:r>
                <a:r>
                  <a:rPr lang="th-TH" sz="2800" b="1" i="0" kern="1200" dirty="0">
                    <a:effectLst/>
                    <a:latin typeface="FreesiaUPC" pitchFamily="34" charset="-34"/>
                    <a:cs typeface="FreesiaUPC" pitchFamily="34" charset="-34"/>
                  </a:rPr>
                  <a:t> โดย</a:t>
                </a: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แจ้งให้ลูกหนี้ชำระ</a:t>
                </a:r>
                <a:r>
                  <a:rPr lang="th-TH" sz="2800" b="1" i="0" kern="1200" dirty="0" smtClean="0">
                    <a:latin typeface="FreesiaUPC" pitchFamily="34" charset="-34"/>
                    <a:cs typeface="FreesiaUPC" pitchFamily="34" charset="-34"/>
                  </a:rPr>
                  <a:t>เงินที่</a:t>
                </a: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ค้าง</a:t>
                </a:r>
                <a:r>
                  <a:rPr lang="th-TH" sz="2800" b="1" i="0" kern="1200" dirty="0" smtClean="0">
                    <a:latin typeface="FreesiaUPC" pitchFamily="34" charset="-34"/>
                    <a:cs typeface="FreesiaUPC" pitchFamily="34" charset="-34"/>
                  </a:rPr>
                  <a:t>ชำระพร้อม</a:t>
                </a:r>
                <a:r>
                  <a:rPr lang="th-TH" sz="2800" b="1" i="0" kern="1200" dirty="0">
                    <a:latin typeface="FreesiaUPC" pitchFamily="34" charset="-34"/>
                    <a:cs typeface="FreesiaUPC" pitchFamily="34" charset="-34"/>
                  </a:rPr>
                  <a:t>ดอกเบี้ยอัตราร้อยละ 15 ต่อปี</a:t>
                </a:r>
                <a:endParaRPr lang="en-US" sz="2800" b="1" i="0" kern="1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grpSp>
          <p:nvGrpSpPr>
            <p:cNvPr id="13" name="Group 22">
              <a:extLst>
                <a:ext uri="{FF2B5EF4-FFF2-40B4-BE49-F238E27FC236}">
                  <a16:creationId xmlns="" xmlns:a16="http://schemas.microsoft.com/office/drawing/2014/main" id="{FCEDF98E-E0FE-48FC-A7FF-F9CE23B106A5}"/>
                </a:ext>
              </a:extLst>
            </p:cNvPr>
            <p:cNvGrpSpPr/>
            <p:nvPr/>
          </p:nvGrpSpPr>
          <p:grpSpPr>
            <a:xfrm>
              <a:off x="-186075" y="1061623"/>
              <a:ext cx="3258334" cy="2003630"/>
              <a:chOff x="112746" y="57"/>
              <a:chExt cx="3755921" cy="230960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8" name="Rectangle: Rounded Corners 29">
                <a:extLst>
                  <a:ext uri="{FF2B5EF4-FFF2-40B4-BE49-F238E27FC236}">
                    <a16:creationId xmlns="" xmlns:a16="http://schemas.microsoft.com/office/drawing/2014/main" id="{F562371F-F503-4650-86F9-68C6A985F912}"/>
                  </a:ext>
                </a:extLst>
              </p:cNvPr>
              <p:cNvSpPr/>
              <p:nvPr/>
            </p:nvSpPr>
            <p:spPr>
              <a:xfrm>
                <a:off x="225180" y="57"/>
                <a:ext cx="3643486" cy="2309608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</p:sp>
          <p:sp>
            <p:nvSpPr>
              <p:cNvPr id="19" name="Rectangle: Rounded Corners 6">
                <a:extLst>
                  <a:ext uri="{FF2B5EF4-FFF2-40B4-BE49-F238E27FC236}">
                    <a16:creationId xmlns="" xmlns:a16="http://schemas.microsoft.com/office/drawing/2014/main" id="{64CD95B8-488A-4EB6-936F-4A9CA246314E}"/>
                  </a:ext>
                </a:extLst>
              </p:cNvPr>
              <p:cNvSpPr txBox="1"/>
              <p:nvPr/>
            </p:nvSpPr>
            <p:spPr>
              <a:xfrm>
                <a:off x="112746" y="112803"/>
                <a:ext cx="3755921" cy="208411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marL="0" lvl="0" indent="0" algn="l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th-TH" sz="3000" b="1" i="0" kern="1200" cap="none" spc="0" dirty="0" smtClean="0">
                    <a:ln w="1905"/>
                    <a:solidFill>
                      <a:srgbClr val="FF66FF"/>
                    </a:soli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  <a:latin typeface="FreesiaUPC" pitchFamily="34" charset="-34"/>
                    <a:cs typeface="FreesiaUPC" pitchFamily="34" charset="-34"/>
                  </a:rPr>
                  <a:t>    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3</a:t>
                </a:r>
                <a:r>
                  <a:rPr lang="th-TH" sz="3000" b="1" i="0" kern="1200" dirty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. แจ้งบอก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เลิกสัญญา</a:t>
                </a:r>
                <a:endParaRPr lang="en-US" sz="3000" b="1" i="0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  <p:sp>
          <p:nvSpPr>
            <p:cNvPr id="14" name="Rectangle: Top Corners Rounded 27">
              <a:extLst>
                <a:ext uri="{FF2B5EF4-FFF2-40B4-BE49-F238E27FC236}">
                  <a16:creationId xmlns="" xmlns:a16="http://schemas.microsoft.com/office/drawing/2014/main" id="{88D59627-7648-4B71-8FA8-7C90EB5B289F}"/>
                </a:ext>
              </a:extLst>
            </p:cNvPr>
            <p:cNvSpPr/>
            <p:nvPr/>
          </p:nvSpPr>
          <p:spPr>
            <a:xfrm rot="5400000">
              <a:off x="4984174" y="1804550"/>
              <a:ext cx="1848453" cy="5392096"/>
            </a:xfrm>
            <a:prstGeom prst="round2Same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grpSp>
          <p:nvGrpSpPr>
            <p:cNvPr id="15" name="Group 24">
              <a:extLst>
                <a:ext uri="{FF2B5EF4-FFF2-40B4-BE49-F238E27FC236}">
                  <a16:creationId xmlns="" xmlns:a16="http://schemas.microsoft.com/office/drawing/2014/main" id="{9EA2AF0F-9653-49A1-9E65-C3F00E306B2C}"/>
                </a:ext>
              </a:extLst>
            </p:cNvPr>
            <p:cNvGrpSpPr/>
            <p:nvPr/>
          </p:nvGrpSpPr>
          <p:grpSpPr>
            <a:xfrm>
              <a:off x="-183337" y="3486771"/>
              <a:ext cx="3255595" cy="2003630"/>
              <a:chOff x="115903" y="2425205"/>
              <a:chExt cx="3752765" cy="2309608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" name="Rectangle: Rounded Corners 25">
                <a:extLst>
                  <a:ext uri="{FF2B5EF4-FFF2-40B4-BE49-F238E27FC236}">
                    <a16:creationId xmlns="" xmlns:a16="http://schemas.microsoft.com/office/drawing/2014/main" id="{667EA789-B815-4454-A8CE-E54234888981}"/>
                  </a:ext>
                </a:extLst>
              </p:cNvPr>
              <p:cNvSpPr/>
              <p:nvPr/>
            </p:nvSpPr>
            <p:spPr>
              <a:xfrm>
                <a:off x="225183" y="2425205"/>
                <a:ext cx="3643485" cy="2309608"/>
              </a:xfrm>
              <a:prstGeom prst="round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p3d prstMaterial="plastic">
                <a:bevelT w="127000" h="25400" prst="relaxedInset"/>
              </a:sp3d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</p:sp>
          <p:sp>
            <p:nvSpPr>
              <p:cNvPr id="17" name="Rectangle: Rounded Corners 10">
                <a:extLst>
                  <a:ext uri="{FF2B5EF4-FFF2-40B4-BE49-F238E27FC236}">
                    <a16:creationId xmlns="" xmlns:a16="http://schemas.microsoft.com/office/drawing/2014/main" id="{27C33647-0AF2-476E-82E2-19742E3AB801}"/>
                  </a:ext>
                </a:extLst>
              </p:cNvPr>
              <p:cNvSpPr txBox="1"/>
              <p:nvPr/>
            </p:nvSpPr>
            <p:spPr>
              <a:xfrm>
                <a:off x="115903" y="2534865"/>
                <a:ext cx="3270746" cy="208411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lvl="0" defTabSz="142240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th-TH" sz="3000" b="1" i="0" kern="1200" dirty="0" smtClean="0">
                    <a:ln>
                      <a:solidFill>
                        <a:srgbClr val="FF66FF"/>
                      </a:solidFill>
                    </a:ln>
                    <a:solidFill>
                      <a:srgbClr val="FFFF00"/>
                    </a:solidFill>
                    <a:effectLst/>
                    <a:latin typeface="FreesiaUPC" pitchFamily="34" charset="-34"/>
                    <a:cs typeface="FreesiaUPC" pitchFamily="34" charset="-34"/>
                  </a:rPr>
                  <a:t>     </a:t>
                </a:r>
                <a:r>
                  <a:rPr lang="th-TH" sz="3000" b="1" i="0" kern="1200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4</a:t>
                </a:r>
                <a:r>
                  <a:rPr lang="th-TH" sz="3000" b="1" dirty="0" smtClean="0">
                    <a:solidFill>
                      <a:schemeClr val="tx1"/>
                    </a:solidFill>
                    <a:latin typeface="FreesiaUPC" pitchFamily="34" charset="-34"/>
                    <a:cs typeface="FreesiaUPC" pitchFamily="34" charset="-34"/>
                  </a:rPr>
                  <a:t>. ส่งฟ้องคดี</a:t>
                </a:r>
                <a:endParaRPr lang="en-US" sz="3000" b="1" i="0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</p:grpSp>
      </p:grpSp>
      <p:sp>
        <p:nvSpPr>
          <p:cNvPr id="22" name="สี่เหลี่ยมผืนผ้า 20"/>
          <p:cNvSpPr/>
          <p:nvPr/>
        </p:nvSpPr>
        <p:spPr>
          <a:xfrm>
            <a:off x="3860271" y="3752269"/>
            <a:ext cx="5141047" cy="1266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 algn="thaiDist" defTabSz="1244600">
              <a:lnSpc>
                <a:spcPct val="90000"/>
              </a:lnSpc>
              <a:spcAft>
                <a:spcPct val="15000"/>
              </a:spcAft>
              <a:buChar char="•"/>
            </a:pP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หากไม่ชำระหนี้ตามหนังสือบอกเลิกสัญญาให้ส่งฟ้องคดีตามกฎหมายเพื่อบังคับชำระหนี้ต่อไป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2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49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549" y="4056365"/>
            <a:ext cx="933060" cy="894976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การออกหนังสือติดตามหนี้</a:t>
            </a:r>
            <a:endParaRPr lang="en-US" sz="4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0424" y="1601116"/>
            <a:ext cx="8084007" cy="240065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เมื่อตรวจสอบพบว่าผู้กู้ยืมเงินไม่ชำระหนี้เงินกู้ยืมภายในกำหนดเวลา </a:t>
            </a:r>
            <a:r>
              <a:rPr lang="en-US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พบว่ามีเงินค้างชำระหรือต้องชำระ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เพิ่ม</a:t>
            </a:r>
            <a:r>
              <a:rPr lang="th-TH" sz="30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0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ออกหนังสือแจ้งหนี้ผู้กู้ยืม</a:t>
            </a:r>
            <a:r>
              <a:rPr lang="th-TH" sz="30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br>
              <a:rPr lang="th-TH" sz="30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0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ค้ำประกันทันที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ให้ชำระหนี้ที่ค้างชำระพร้อมดอกเบี้ยในอัตราร้อยละ </a:t>
            </a:r>
            <a:r>
              <a:rPr lang="th-TH" sz="30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15 </a:t>
            </a:r>
            <a:r>
              <a:rPr lang="th-TH" sz="30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ต่อ</a:t>
            </a:r>
            <a:r>
              <a:rPr lang="th-TH" sz="30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</a:t>
            </a:r>
            <a:r>
              <a:rPr lang="th-TH" sz="3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นับ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วันที่ผิด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นัดชำระหนี้เงินกู้ยืมจนถึงวันที่ผู้กู้ยืมเงินชำระ</a:t>
            </a: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หนี้</a:t>
            </a:r>
            <a:b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เงินกู้ยืมเสร็จสิ้น โดย</a:t>
            </a:r>
            <a:r>
              <a:rPr lang="th-TH" sz="3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กำหนดให้ชำระหนี้ภายใน 30 วัน</a:t>
            </a:r>
            <a:endParaRPr lang="en-US" sz="3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3121" y="4102914"/>
            <a:ext cx="933060" cy="894976"/>
          </a:xfrm>
          <a:prstGeom prst="rect">
            <a:avLst/>
          </a:prstGeom>
        </p:spPr>
      </p:pic>
      <p:pic>
        <p:nvPicPr>
          <p:cNvPr id="13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8069" y="4116562"/>
            <a:ext cx="933060" cy="894976"/>
          </a:xfrm>
          <a:prstGeom prst="rect">
            <a:avLst/>
          </a:prstGeom>
        </p:spPr>
      </p:pic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การออกหนังสือติดตามหนี้</a:t>
            </a:r>
            <a:endParaRPr lang="en-US" sz="4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00597174"/>
              </p:ext>
            </p:extLst>
          </p:nvPr>
        </p:nvGraphicFramePr>
        <p:xfrm>
          <a:off x="525561" y="1211001"/>
          <a:ext cx="8149686" cy="41148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50885"/>
                <a:gridCol w="4492089"/>
                <a:gridCol w="2806712"/>
              </a:tblGrid>
              <a:tr h="5041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รายละเอียด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</a:tr>
              <a:tr h="176449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 1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ไม่ชำระหนี้เงินกู้ยืม</a:t>
                      </a:r>
                      <a:r>
                        <a:rPr lang="th-TH" sz="2800" u="sng" dirty="0" smtClean="0"/>
                        <a:t>งวดใดงวดหนึ่ง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/>
                        <a:t>แจ้งให้ชำระหนี้ที่ค้างชำระ พร้อมดอกเบี้ยในอัตรา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r>
                        <a:rPr lang="th-TH" sz="2800" dirty="0" smtClean="0"/>
                        <a:t>ร้อยละ 15 ต่อปี (จำนวนหนี้ค้างชำระ ให้ระบุเฉพาะงวดที่ค้างชำระ)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</a:p>
                    <a:p>
                      <a:r>
                        <a:rPr lang="th-TH" sz="2800" dirty="0" smtClean="0"/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</a:tr>
              <a:tr h="176449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 2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/>
                        <a:t>ไม่ชำระหนี้เงินกู้ยืมเป็น</a:t>
                      </a:r>
                      <a:r>
                        <a:rPr lang="th-TH" sz="2800" u="sng" dirty="0" smtClean="0"/>
                        <a:t>เวลา 2 งวดติดต่อกัน</a:t>
                      </a:r>
                      <a:r>
                        <a:rPr lang="th-TH" sz="2800" dirty="0" smtClean="0"/>
                        <a:t> </a:t>
                      </a:r>
                      <a:br>
                        <a:rPr lang="th-TH" sz="2800" dirty="0" smtClean="0"/>
                      </a:br>
                      <a:r>
                        <a:rPr lang="th-TH" sz="2800" dirty="0" smtClean="0"/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</a:p>
                    <a:p>
                      <a:r>
                        <a:rPr lang="th-TH" sz="2800" dirty="0" smtClean="0"/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การออกหนังสือติดตามหนี้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58319576"/>
              </p:ext>
            </p:extLst>
          </p:nvPr>
        </p:nvGraphicFramePr>
        <p:xfrm>
          <a:off x="382137" y="1152755"/>
          <a:ext cx="8231601" cy="446067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68077"/>
                <a:gridCol w="4086061"/>
                <a:gridCol w="3277463"/>
              </a:tblGrid>
              <a:tr h="395851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รายละเอียด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</a:tr>
              <a:tr h="153835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 3 </a:t>
                      </a:r>
                      <a:endParaRPr lang="en-US" sz="28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/>
                        <a:t>ไม่ชำระหนี้เงินกู้ยืมเป็น</a:t>
                      </a:r>
                      <a:r>
                        <a:rPr lang="th-TH" sz="2800" u="sng" dirty="0" smtClean="0"/>
                        <a:t>เวลา 3 งวดติดต่อกัน</a:t>
                      </a:r>
                      <a:r>
                        <a:rPr lang="th-TH" sz="2800" u="none" dirty="0" smtClean="0"/>
                        <a:t> </a:t>
                      </a:r>
                      <a:r>
                        <a:rPr lang="en-US" sz="2800" u="none" dirty="0" smtClean="0"/>
                        <a:t/>
                      </a:r>
                      <a:br>
                        <a:rPr lang="en-US" sz="2800" u="none" dirty="0" smtClean="0"/>
                      </a:br>
                      <a:r>
                        <a:rPr lang="th-TH" sz="2800" dirty="0" smtClean="0"/>
                        <a:t>แจ้งให้ชำระหนี้ที่ค้างชำระ พร้อมดอกเบี้ย</a:t>
                      </a:r>
                      <a:br>
                        <a:rPr lang="th-TH" sz="2800" dirty="0" smtClean="0"/>
                      </a:br>
                      <a:r>
                        <a:rPr lang="th-TH" sz="2800" dirty="0" smtClean="0"/>
                        <a:t>ในอัตราร้อยละ 15 ต่อปี (จำนวนหนี้ค้างชำระ ให้ระบุเฉพาะงวดที่ค้างชำระ)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</a:p>
                    <a:p>
                      <a:r>
                        <a:rPr lang="th-TH" sz="2800" dirty="0" smtClean="0"/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</a:tr>
              <a:tr h="183419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ฉบับที่ 4 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/>
                        <a:t>ไม่ชำระหนี้เป็น</a:t>
                      </a:r>
                      <a:r>
                        <a:rPr lang="th-TH" sz="2800" u="sng" dirty="0" smtClean="0"/>
                        <a:t>เวลา 4 งวดติดต่อกัน</a:t>
                      </a:r>
                      <a:r>
                        <a:rPr lang="th-TH" sz="2800" u="none" dirty="0" smtClean="0"/>
                        <a:t> </a:t>
                      </a:r>
                      <a:r>
                        <a:rPr lang="th-TH" sz="2800" dirty="0" smtClean="0"/>
                        <a:t>แจ้งให้ชำระหนี้ที่ค้างชำระ พร้อมดอกเบี้ยในอัตราร้อยละ 15 ต่อปี (จำนวนหนี้ค้างชำระ ให้ระบุทั้งจำนวนตามสัญญากู้ยืม)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ผู้กู้ยืม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ขอใช้สิทธิบอกเลิกสัญญาและแจ้งให้ชำระหนี้</a:t>
                      </a:r>
                    </a:p>
                    <a:p>
                      <a:r>
                        <a:rPr lang="th-TH" sz="2800" dirty="0" smtClean="0"/>
                        <a:t>ผู้ค้ำประกัน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lang="th-TH" sz="2800" dirty="0" smtClean="0"/>
                        <a:t>แจ้งให้ชำระหนี้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5991" marR="85991" marT="32246" marB="32246"/>
                </a:tc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ข้อปฏิบัติในการส่งหนังสือติดตามหนี้</a:t>
            </a:r>
          </a:p>
        </p:txBody>
      </p:sp>
      <p:sp>
        <p:nvSpPr>
          <p:cNvPr id="10" name="Rectangle 9"/>
          <p:cNvSpPr/>
          <p:nvPr/>
        </p:nvSpPr>
        <p:spPr>
          <a:xfrm>
            <a:off x="664504" y="1175380"/>
            <a:ext cx="7890463" cy="2308324"/>
          </a:xfrm>
          <a:prstGeom prst="rect">
            <a:avLst/>
          </a:prstGeom>
          <a:ln w="28575">
            <a:solidFill>
              <a:srgbClr val="7030A0"/>
            </a:solidFill>
            <a:prstDash val="sys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thaiDist"/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1. ส่งหนังสือแจ้งหนี้ทาง</a:t>
            </a:r>
            <a:r>
              <a:rPr lang="th-TH" sz="24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ไปรษณีย์แบบลงทะเบียนตอบรับ 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และให้เก็บใบตอบรับไปรษณีย์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หรือจดหมายตี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กลับไว้กับสำเนาหนังสือแจ้งหนี้ทุกครั้ง (กรณีจดหมายตีกลับ 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ให้ตรวจสอบ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อยู่และส่ง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หนังสือแจ้งหนี้ใหม่) หากนำส่งโดยเจ้าหน้าที่ให้ผู้รับลงชื่อรับไว้ด้วย</a:t>
            </a:r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 algn="thaiDist" defTabSz="1246188">
              <a:tabLst>
                <a:tab pos="273050" algn="l"/>
              </a:tabLst>
            </a:pP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หาก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ไม่ได้รับใบตอบรับ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ไปรษณีย์ ให้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ตรวจสอบจากระบบค้นหาสิ่งของฝาก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ส่ง</a:t>
            </a:r>
            <a:b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ทางไปรษณีย์ </a:t>
            </a:r>
            <a:r>
              <a:rPr lang="en-US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Track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and </a:t>
            </a:r>
            <a:r>
              <a:rPr lang="en-US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Trace : Result 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 </a:t>
            </a:r>
            <a:r>
              <a:rPr lang="en-US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Track and Trace : Signature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ที่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เว็บไซต์ </a:t>
            </a:r>
            <a:r>
              <a:rPr lang="en-US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http://track.thailand.post.co.th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และเก็บ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ผลการตรวจสอบไว้กับหนังสือแจ้งหนี้</a:t>
            </a:r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4505" y="3648510"/>
            <a:ext cx="7876596" cy="830997"/>
          </a:xfrm>
          <a:prstGeom prst="rect">
            <a:avLst/>
          </a:prstGeom>
          <a:ln w="28575">
            <a:solidFill>
              <a:srgbClr val="7030A0"/>
            </a:solidFill>
            <a:prstDash val="sys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thaiDist"/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การติดตามเร่งรัดหนี้ ต้องกระทำอย่างต่อเนื่องตามขั้นตอนที่กำหนด และไม่ทิ้ง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ช่วงเวลาใน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แต่ละ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ขั้นตอนนาน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 30 วัน เพราะจะยากแก่การติดตามและเกิดความ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เสียหาย</a:t>
            </a:r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1107" y="4781346"/>
            <a:ext cx="561771" cy="538841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998" y="4772211"/>
            <a:ext cx="561771" cy="538841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544" y="4765364"/>
            <a:ext cx="561771" cy="538841"/>
          </a:xfrm>
          <a:prstGeom prst="rect">
            <a:avLst/>
          </a:prstGeom>
        </p:spPr>
      </p:pic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การประนอมหนี้</a:t>
            </a:r>
          </a:p>
        </p:txBody>
      </p:sp>
      <p:sp>
        <p:nvSpPr>
          <p:cNvPr id="12" name="Rectangle 6"/>
          <p:cNvSpPr/>
          <p:nvPr/>
        </p:nvSpPr>
        <p:spPr>
          <a:xfrm>
            <a:off x="734289" y="1163273"/>
            <a:ext cx="8206512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300" dirty="0" smtClean="0">
                <a:ln>
                  <a:solidFill>
                    <a:srgbClr val="0000CC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ระเบียบคณะกรรมการส่งเสริมการพัฒนาฝีมือแรงงานว่าด้วยการให้กู้ยืมเงินกองทุนพัฒนาฝีมือแรงงาน พ.ศ. 25551 และที่แก้ไขเพิ่มเติม ข้อ 28</a:t>
            </a:r>
            <a:endParaRPr lang="en-US" sz="2300" dirty="0">
              <a:ln>
                <a:solidFill>
                  <a:srgbClr val="0000CC"/>
                </a:solidFill>
              </a:ln>
              <a:solidFill>
                <a:schemeClr val="accent6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3469" y="1994270"/>
            <a:ext cx="8117332" cy="156966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24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กรณียังไม่ส่งดำเนินคดี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450850" algn="thaiDist"/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เมื่อผู้ให้กู้ยืมเงินบอกเลิกสัญญาแล้ว และ</a:t>
            </a:r>
            <a:r>
              <a:rPr lang="th-TH" sz="2400" u="sng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ยังไม่ได้ส่งเรื่องให้พนักงานอัยการ</a:t>
            </a:r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ดำเนินการ 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หาก</a:t>
            </a:r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กู้ยืมมี</a:t>
            </a:r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คำขอประนอมหนี้ ให้อธิบดีหรือผู้ซึ่งอธิบดีมอบหมายมีอำนาจประนอม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หนี้</a:t>
            </a:r>
            <a:b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กับผู้</a:t>
            </a:r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กู้ยืมเงินได้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2518" y="3633026"/>
            <a:ext cx="8178800" cy="186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sz="23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กรณีส่งดำเนินคดีแล้วและศาลยังไม่พิพากษา</a:t>
            </a:r>
            <a:endParaRPr lang="en-US" sz="2300" b="1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  <a:p>
            <a:pPr marL="450850" algn="thaiDist"/>
            <a:r>
              <a:rPr lang="th-TH" sz="2300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เมื่อได้ส่งเรื่องให้พนักงานอัยการดำเนินคดีและผู้กู้ยืมเงินประสงค์จะประนอม</a:t>
            </a:r>
            <a: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หนี้ในระหว่าง</a:t>
            </a:r>
            <a:b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300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2300" u="sng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ในชั้นพนักงานอัยการ </a:t>
            </a:r>
            <a:r>
              <a:rPr lang="th-TH" sz="2300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หรือประนีประนอมยอมความในระหว่างการพิจารณา</a:t>
            </a:r>
            <a: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คดี</a:t>
            </a:r>
            <a:b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30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300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ชั้นศาล ให้อธิบดีหรือผู้ซึ่งอธิบดีมอบหมายสามารถพิจารณาให้มีการประนอมหนี้หรือประนีประนอมยอมความได้ โดยให้พิจารณาร่วมกับพนักงานอัยการ</a:t>
            </a:r>
            <a:endParaRPr lang="en-US" sz="2300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การทำสัญญาประนอมหนี้</a:t>
            </a:r>
          </a:p>
        </p:txBody>
      </p:sp>
      <p:sp>
        <p:nvSpPr>
          <p:cNvPr id="10" name="Rectangle 9"/>
          <p:cNvSpPr/>
          <p:nvPr/>
        </p:nvSpPr>
        <p:spPr>
          <a:xfrm>
            <a:off x="516109" y="1144191"/>
            <a:ext cx="8268322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thaiDist"/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1. ให้คำนวณจำนวนหนี้ที่จะประนอมหนี้หรือประนีประนอมยอม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ความเต็ม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จำนวนที่ค้าง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</a:t>
            </a:r>
            <a:b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ทั้ง</a:t>
            </a:r>
            <a:r>
              <a:rPr lang="th-TH" sz="2400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เงินต้นคงเหลือและดอกเบี้ยที่ค้างชำระ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นับจนถึงวันที่ทำสัญญาประนอมหนี้หรือประนีประนอมยอมความ 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คำนึงถึงความสามารถในการชำระหนี้ของลูกหนี้</a:t>
            </a: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และการ</a:t>
            </a:r>
            <a:r>
              <a:rPr lang="th-TH" sz="24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บริหารจัดการของกองทุนประกอบกันด้วย ดังนี้</a:t>
            </a:r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629F8C9C-A5C7-445D-AE42-CD45051030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77702036"/>
              </p:ext>
            </p:extLst>
          </p:nvPr>
        </p:nvGraphicFramePr>
        <p:xfrm>
          <a:off x="823469" y="2968804"/>
          <a:ext cx="7641940" cy="161118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3021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398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09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เงินต้นคงเหลือและดอกเบี้ยค้างชำระ</a:t>
                      </a:r>
                      <a:endParaRPr lang="en-US" sz="2400" b="1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cap="none" spc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ระยะเวลา</a:t>
                      </a:r>
                      <a:r>
                        <a:rPr lang="th-TH" sz="2400" b="1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การชำระคืน</a:t>
                      </a:r>
                      <a:endParaRPr lang="en-US" sz="2400" b="1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9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ไม่เกิน 50,000 บาท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ไม่เกิน 12 เดือน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8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เกิน 50,000 บาท แต่ไม่เกิน 100,000 บาท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ไม่เกิน 24 เดือน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22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เกิน 100,000 บาท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ไม่เกิน 36 เดือน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5983" marR="65983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การทำสัญญาประนอมหนี้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71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540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213" y="3382629"/>
            <a:ext cx="1141080" cy="109450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86913" y="1196754"/>
            <a:ext cx="8377925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 algn="thaiDist"/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ให้ผู้กู้ยืมเงินจัดทำสัญญาค้ำประกัน หรือจัดหาหลักประกันให้ไว้แก่ผู้ให้กู้ยืมเงิน</a:t>
            </a:r>
          </a:p>
          <a:p>
            <a:pPr marL="723900" indent="-450850" algn="thaiDist">
              <a:tabLst>
                <a:tab pos="723900" algn="l"/>
              </a:tabLst>
            </a:pP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(1) 	พันธบัตรรัฐบาลไทย หรือ</a:t>
            </a:r>
            <a:endParaRPr lang="en-US" sz="24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723900" indent="-450850" algn="thaiDist">
              <a:tabLst>
                <a:tab pos="723900" algn="l"/>
              </a:tabLst>
            </a:pP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(2) 	หนังสือค้ำประกันของธนาคาร</a:t>
            </a:r>
            <a:endParaRPr lang="en-US" sz="24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723900" indent="-450850" algn="thaiDist">
              <a:tabLst>
                <a:tab pos="723900" algn="l"/>
              </a:tabLst>
            </a:pPr>
            <a:r>
              <a:rPr lang="th-TH" sz="24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(3)	กรณีผู้กู้ยืมจดทะเบียนเป็นนิติบุคคล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หรือผู้แทนอื่นของนิติบุคคลแล้วแต่กรณี</a:t>
            </a:r>
            <a:endParaRPr lang="en-US" sz="2400" dirty="0">
              <a:ln>
                <a:solidFill>
                  <a:srgbClr val="88ECFA"/>
                </a:solidFill>
              </a:ln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6912" y="3382629"/>
            <a:ext cx="8377926" cy="1200329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5600" indent="-355600">
              <a:tabLst>
                <a:tab pos="355600" algn="l"/>
              </a:tabLst>
            </a:pPr>
            <a:r>
              <a:rPr lang="th-TH" sz="2400" dirty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en-US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กรณีผู้กู้ยืมเงินไม่ปฏิบัติตามสัญญาประนอมหนี้หรือประนีประนอมยอม</a:t>
            </a: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ความ ให้</a:t>
            </a:r>
            <a:r>
              <a:rPr lang="th-TH" sz="2400" dirty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คิด</a:t>
            </a: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ดอกเบี้ย</a:t>
            </a:r>
            <a:r>
              <a:rPr lang="en-US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ในอัตราร้อย</a:t>
            </a:r>
            <a:r>
              <a:rPr lang="th-TH" sz="2400" dirty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ละ 15 ต่อปี นับแต่วันที่ไม่ปฏิบัติตามสัญญาประนอมหนี้</a:t>
            </a:r>
            <a:r>
              <a:rPr lang="th-TH" sz="2400" dirty="0" smtClean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หรือประนีประนอม</a:t>
            </a:r>
            <a:r>
              <a:rPr lang="th-TH" sz="2400" dirty="0">
                <a:ln>
                  <a:solidFill>
                    <a:srgbClr val="6600FF"/>
                  </a:solidFill>
                </a:ln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ยอมความ</a:t>
            </a:r>
            <a:endParaRPr lang="en-US" sz="2400" dirty="0">
              <a:ln>
                <a:solidFill>
                  <a:srgbClr val="6600FF"/>
                </a:solidFill>
              </a:ln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1772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4460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269" y="3382629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642450" y="278861"/>
            <a:ext cx="7358868" cy="707886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การติดตามหนี้ผู้กู้ยืมเงินที่ทำสัญญาประนอมหนี้</a:t>
            </a:r>
          </a:p>
        </p:txBody>
      </p:sp>
      <p:sp>
        <p:nvSpPr>
          <p:cNvPr id="10" name="Rectangle 9"/>
          <p:cNvSpPr/>
          <p:nvPr/>
        </p:nvSpPr>
        <p:spPr>
          <a:xfrm>
            <a:off x="639994" y="1183256"/>
            <a:ext cx="8183900" cy="3539430"/>
          </a:xfrm>
          <a:prstGeom prst="rect">
            <a:avLst/>
          </a:prstGeom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34988" algn="thaiDist"/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พบว่าลูกหนี้ไม่ชำระหนี้ตามสัญญาประนอม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หนี้ภายใน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กำหนดเวลา หรือ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พบว่ามี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เงินค้างชำระหรือต้องชำระเพิ่ม </a:t>
            </a:r>
            <a:r>
              <a:rPr lang="th-TH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ให้ออกหนังสือ</a:t>
            </a:r>
            <a:r>
              <a:rPr lang="th-TH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แจ้งให้ชำระหนี้ </a:t>
            </a:r>
            <a:br>
              <a:rPr lang="th-TH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ทั้งผู้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และผู้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ค้ำ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ประกันให้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ชำระหนี้ตามสัญญาประนอม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หนี้ทันที 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โดยกำหนดให้ชำระหนี้ภายใน 30 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วัน</a:t>
            </a:r>
          </a:p>
          <a:p>
            <a:pPr indent="534988" algn="thaiDist"/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ระบุจำนวนหนี้ค้างชำระทั้งจำนวนตามสัญญาประนอมหนี้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และให้คิด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ดอกเบี้ยร้อย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ละ 15 ต่อปี  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จำนวนเงินต้นที่ค้างชำระนับแต่วันที่ค้าง</a:t>
            </a: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</a:t>
            </a:r>
          </a:p>
          <a:p>
            <a:pPr indent="534988" algn="thaiDist"/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หาก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พบว่าลูกหนี้ยังไม่ชำระหนี้ให้ส่งเรื่อง</a:t>
            </a:r>
            <a:r>
              <a:rPr lang="th-TH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ให้พนักงานอัยการดำเนินคดี </a:t>
            </a:r>
            <a:r>
              <a:rPr lang="th-TH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28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บังคับหนี้คืนกองทุนพัฒนาฝีมือแรงงานต่อไป</a:t>
            </a:r>
            <a:endParaRPr lang="en-US" sz="28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5237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425563" y="983579"/>
            <a:ext cx="7358868" cy="1107996"/>
          </a:xfrm>
          <a:prstGeom prst="rect">
            <a:avLst/>
          </a:prstGeom>
          <a:solidFill>
            <a:srgbClr val="99FF99"/>
          </a:solidFill>
        </p:spPr>
        <p:txBody>
          <a:bodyPr wrap="square">
            <a:spAutoFit/>
          </a:bodyPr>
          <a:lstStyle/>
          <a:p>
            <a:pPr algn="ctr"/>
            <a:r>
              <a:rPr lang="th-TH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ข้อสังเกตและข้อเสนอแนะ สตง.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FB1B333-8CE4-42D7-9312-9DA091CC4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3" y="2181340"/>
            <a:ext cx="2453931" cy="3533660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6373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24256" y="861678"/>
            <a:ext cx="8280920" cy="1569660"/>
          </a:xfrm>
          <a:prstGeom prst="rect">
            <a:avLst/>
          </a:prstGeom>
          <a:solidFill>
            <a:srgbClr val="CC99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34988" algn="thaiDist"/>
            <a:r>
              <a:rPr lang="th-TH" sz="2400" dirty="0">
                <a:latin typeface="FreesiaUPC" pitchFamily="34" charset="-34"/>
                <a:cs typeface="FreesiaUPC" pitchFamily="34" charset="-34"/>
              </a:rPr>
              <a:t>สตง. ตรวจสอบงบการเงินของกองทุนพัฒนาฝีมือแรงงาน สำหรับปีสิ้นสุดวันที่ </a:t>
            </a:r>
            <a:br>
              <a:rPr lang="th-TH" sz="2400" dirty="0">
                <a:latin typeface="FreesiaUPC" pitchFamily="34" charset="-34"/>
                <a:cs typeface="FreesiaUPC" pitchFamily="34" charset="-34"/>
              </a:rPr>
            </a:br>
            <a:r>
              <a:rPr lang="th-TH" sz="2400" dirty="0">
                <a:latin typeface="FreesiaUPC" pitchFamily="34" charset="-34"/>
                <a:cs typeface="FreesiaUPC" pitchFamily="34" charset="-34"/>
              </a:rPr>
              <a:t>30 กันยายน 2559 มี</a:t>
            </a:r>
            <a:r>
              <a:rPr lang="th-TH" sz="24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ข้อสังเกต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ว่าแบบติดตามการให้กู้ยืมเงินกองทุนฯ (แบบ กย.6) 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ระบุ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รายการข้อมูลที่จำเป็นและมีสาระสำคัญยังไม่ครบถ้วน ซึ่งข้อมูลดังกล่าวมีความ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จำเป็น</a:t>
            </a:r>
            <a:br>
              <a:rPr lang="th-TH" sz="24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จะต้องนำมาใช้ประโยชน์ในการตรวจสอบ ควบคุม และติดตามผล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D080023-4C7B-4FDC-B9D4-1FDA5D97E162}"/>
              </a:ext>
            </a:extLst>
          </p:cNvPr>
          <p:cNvSpPr/>
          <p:nvPr/>
        </p:nvSpPr>
        <p:spPr>
          <a:xfrm>
            <a:off x="1181924" y="58856"/>
            <a:ext cx="7723252" cy="707886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ข้อสังเกตและข้อเสนอแนะ สตง.</a:t>
            </a:r>
            <a:endParaRPr lang="th-TH" sz="4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urved Right Arrow 9"/>
          <p:cNvSpPr/>
          <p:nvPr/>
        </p:nvSpPr>
        <p:spPr>
          <a:xfrm>
            <a:off x="338504" y="2505314"/>
            <a:ext cx="571504" cy="535785"/>
          </a:xfrm>
          <a:prstGeom prst="curvedRightArrow">
            <a:avLst/>
          </a:prstGeom>
          <a:solidFill>
            <a:srgbClr val="FF9966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9048" y="2493844"/>
            <a:ext cx="450857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th-TH" sz="2800" dirty="0">
                <a:latin typeface="FreesiaUPC" pitchFamily="34" charset="-34"/>
                <a:cs typeface="FreesiaUPC" pitchFamily="34" charset="-34"/>
              </a:rPr>
              <a:t>1. ให้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ผู้ยืมเงินตอบยืนยันการใช้จ่ายเงิน </a:t>
            </a: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81924" y="3141125"/>
            <a:ext cx="7031135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3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177800" indent="-177800"/>
            <a:r>
              <a:rPr lang="th-TH" sz="2800" dirty="0">
                <a:latin typeface="FreesiaUPC" pitchFamily="34" charset="-34"/>
                <a:cs typeface="FreesiaUPC" pitchFamily="34" charset="-34"/>
              </a:rPr>
              <a:t>2. ยังไม่มีการกำหนดหลักเกณฑ์ วิธีการใน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การติดตามผลการนำเงินกู้ไปใช้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จ่ายเป็นค่าใช้จ่ายในการดำเนินการฝึกอบรมฝีมือแรงงานหรือ</a:t>
            </a:r>
            <a:br>
              <a:rPr lang="th-TH" sz="2800" dirty="0"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latin typeface="FreesiaUPC" pitchFamily="34" charset="-34"/>
                <a:cs typeface="FreesiaUPC" pitchFamily="34" charset="-34"/>
              </a:rPr>
              <a:t>การทดสอบมาตรฐานฝีมือแรงงาน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8541" y="4583506"/>
            <a:ext cx="7429520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273050" indent="-273050"/>
            <a:r>
              <a:rPr lang="th-TH" sz="2800" dirty="0">
                <a:latin typeface="FreesiaUPC" pitchFamily="34" charset="-34"/>
                <a:cs typeface="FreesiaUPC" pitchFamily="34" charset="-34"/>
              </a:rPr>
              <a:t>3. ยังไม่มีการ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กำหนดให้ผู้ยืมเงินต้องส่งเอกสารหลักฐานการใช้จ่ายเงิน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เพื่อให้กองทุนฯ ตรวจสอบและใช้เป็นข้อมูลในการประเมินผลโครงการ</a:t>
            </a:r>
          </a:p>
        </p:txBody>
      </p:sp>
      <p:sp>
        <p:nvSpPr>
          <p:cNvPr id="15" name="Curved Right Arrow 14"/>
          <p:cNvSpPr/>
          <p:nvPr/>
        </p:nvSpPr>
        <p:spPr>
          <a:xfrm>
            <a:off x="509530" y="3551504"/>
            <a:ext cx="571504" cy="535785"/>
          </a:xfrm>
          <a:prstGeom prst="curvedRightArrow">
            <a:avLst/>
          </a:prstGeom>
          <a:solidFill>
            <a:srgbClr val="FF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6" name="Curved Right Arrow 15"/>
          <p:cNvSpPr/>
          <p:nvPr/>
        </p:nvSpPr>
        <p:spPr>
          <a:xfrm>
            <a:off x="509530" y="4583506"/>
            <a:ext cx="571504" cy="535785"/>
          </a:xfrm>
          <a:prstGeom prst="curvedRightArrow">
            <a:avLst/>
          </a:prstGeom>
          <a:solidFill>
            <a:srgbClr val="00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59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148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1742" y="817274"/>
            <a:ext cx="8020699" cy="12926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thaiDist"/>
            <a:r>
              <a:rPr lang="th-TH" sz="26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ข้อเสนอแนะ</a:t>
            </a:r>
            <a:r>
              <a:rPr lang="th-TH" sz="26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เพื่อให้การใช้จ่ายเงินของกองทุนฯ บรรลุตามวัตถุประสงค์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มีระบบการควบคุมภายในที่ดี รัดกุมและเหมาะสม สามารถป้องกันความ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เสี่ยง</a:t>
            </a:r>
            <a:br>
              <a:rPr lang="th-TH" sz="26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อาจเกิดความเสียหายแก่กองทุนฯ ขอให้ดำเนินการ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5901" y="2105005"/>
            <a:ext cx="7494532" cy="156966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3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355600" indent="-355600" algn="thaiDist"/>
            <a:r>
              <a:rPr lang="th-TH" sz="2400" dirty="0">
                <a:latin typeface="FreesiaUPC" pitchFamily="34" charset="-34"/>
                <a:cs typeface="FreesiaUPC" pitchFamily="34" charset="-34"/>
              </a:rPr>
              <a:t>1. ทบทวนหรือกำหนดมาตรการ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ให้ผู้กู้ยืมเงินจัดทำรายงานผลการดำเนินการฝึกอบรมหรือทดสอบมาตรฐานฯ</a:t>
            </a:r>
            <a:r>
              <a:rPr lang="th-TH" sz="2400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พร้อมทั้งให้ดำเนินการ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รวบรวมเอกสารหลักฐานที่เกี่ยวข้อง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เพื่อส่งให้กองทุนฯ ตรวจสอบและนำเสนอคณะกรรมการบริหารกองทุนฯ รับทราบผลการดำเนินการงาน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1600" y="3597372"/>
            <a:ext cx="7488832" cy="1938992"/>
          </a:xfrm>
          <a:prstGeom prst="rect">
            <a:avLst/>
          </a:prstGeom>
          <a:solidFill>
            <a:srgbClr val="99FF33"/>
          </a:solidFill>
          <a:ln w="38100">
            <a:solidFill>
              <a:schemeClr val="accent2">
                <a:lumMod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273050" indent="-273050" algn="thaiDist"/>
            <a:r>
              <a:rPr lang="th-TH" sz="2400" dirty="0">
                <a:latin typeface="FreesiaUPC" pitchFamily="34" charset="-34"/>
                <a:cs typeface="FreesiaUPC" pitchFamily="34" charset="-34"/>
              </a:rPr>
              <a:t>2. แบบติดตามการให้กู้ยืมเงิน 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(แบบ </a:t>
            </a:r>
            <a:r>
              <a:rPr lang="th-TH" sz="2400" i="1" u="sng" dirty="0" err="1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2400" i="1" u="sng" dirty="0" smtClean="0">
                <a:latin typeface="FreesiaUPC" pitchFamily="34" charset="-34"/>
                <a:cs typeface="FreesiaUPC" pitchFamily="34" charset="-34"/>
              </a:rPr>
              <a:t>6)</a:t>
            </a:r>
            <a:r>
              <a:rPr lang="th-TH" sz="2400" i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ควร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ปรับปรุงหรือเพิ่มข้อมูล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dirty="0">
                <a:latin typeface="FreesiaUPC" pitchFamily="34" charset="-34"/>
                <a:cs typeface="FreesiaUPC" pitchFamily="34" charset="-34"/>
              </a:rPr>
            </a:br>
            <a:r>
              <a:rPr lang="th-TH" sz="2400" dirty="0">
                <a:latin typeface="FreesiaUPC" pitchFamily="34" charset="-34"/>
                <a:cs typeface="FreesiaUPC" pitchFamily="34" charset="-34"/>
              </a:rPr>
              <a:t>บางรายการที่มีสาระสำคัญ 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เพื่อให้ผู้กู้ยืมเงินกรอกข้อมูลการใช้จ่ายเงิน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เพื่อให้ทราบผลการดำเนินการว่าเป็นไปตามสัญญาและวัตถุประสงค์ของกองทุนฯ ทั้งนี้ 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400" i="1" u="sng" dirty="0" smtClean="0">
                <a:latin typeface="FreesiaUPC" pitchFamily="34" charset="-34"/>
                <a:cs typeface="FreesiaUPC" pitchFamily="34" charset="-34"/>
              </a:rPr>
              <a:t>เพิ่ม</a:t>
            </a:r>
            <a:br>
              <a:rPr lang="th-TH" sz="2400" i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i="1" u="sng" dirty="0" smtClean="0">
                <a:latin typeface="FreesiaUPC" pitchFamily="34" charset="-34"/>
                <a:cs typeface="FreesiaUPC" pitchFamily="34" charset="-34"/>
              </a:rPr>
              <a:t>ข้อ</a:t>
            </a:r>
            <a:r>
              <a:rPr lang="th-TH" sz="2400" i="1" u="sng" dirty="0">
                <a:latin typeface="FreesiaUPC" pitchFamily="34" charset="-34"/>
                <a:cs typeface="FreesiaUPC" pitchFamily="34" charset="-34"/>
              </a:rPr>
              <a:t>กำหนดให้ผู้กู้ยืมเงินต้องรวบรวมหลักฐานที่เกี่ยวกับค่าใช้จ่ายในการฝึกอบรมไว้เพื่อให้กองทุนฯ ตรวจสอบ</a:t>
            </a:r>
          </a:p>
        </p:txBody>
      </p:sp>
      <p:sp>
        <p:nvSpPr>
          <p:cNvPr id="13" name="Curved Right Arrow 14"/>
          <p:cNvSpPr/>
          <p:nvPr/>
        </p:nvSpPr>
        <p:spPr>
          <a:xfrm rot="20049049">
            <a:off x="251521" y="2315065"/>
            <a:ext cx="588467" cy="535785"/>
          </a:xfrm>
          <a:prstGeom prst="curvedRightArrow">
            <a:avLst/>
          </a:prstGeom>
          <a:solidFill>
            <a:srgbClr val="FF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4" name="Curved Right Arrow 15"/>
          <p:cNvSpPr/>
          <p:nvPr/>
        </p:nvSpPr>
        <p:spPr>
          <a:xfrm rot="20179557">
            <a:off x="251521" y="3781667"/>
            <a:ext cx="576067" cy="535785"/>
          </a:xfrm>
          <a:prstGeom prst="curvedRightArrow">
            <a:avLst/>
          </a:prstGeom>
          <a:solidFill>
            <a:srgbClr val="00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DD080023-4C7B-4FDC-B9D4-1FDA5D97E162}"/>
              </a:ext>
            </a:extLst>
          </p:cNvPr>
          <p:cNvSpPr/>
          <p:nvPr/>
        </p:nvSpPr>
        <p:spPr>
          <a:xfrm>
            <a:off x="1181924" y="58856"/>
            <a:ext cx="7723252" cy="707886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pPr algn="r"/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ข้อสังเกตและข้อเสนอแนะ สตง.</a:t>
            </a:r>
            <a:endParaRPr lang="th-TH" sz="4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17816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400759" y="704179"/>
            <a:ext cx="7358868" cy="1754326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th-TH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การรายงานติดตามประเมินผล</a:t>
            </a:r>
          </a:p>
          <a:p>
            <a:pPr algn="ctr"/>
            <a:r>
              <a:rPr lang="th-TH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การให้กู้ยืมเงิน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FB1B333-8CE4-42D7-9312-9DA091CC4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3" y="2181340"/>
            <a:ext cx="2453931" cy="3533660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80781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373632"/>
            <a:ext cx="7846990" cy="64633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การรายงานติดตามประเมินผลการให้กู้ยืมเงิน</a:t>
            </a: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7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49435820"/>
              </p:ext>
            </p:extLst>
          </p:nvPr>
        </p:nvGraphicFramePr>
        <p:xfrm>
          <a:off x="496625" y="1066886"/>
          <a:ext cx="8263647" cy="4253412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6364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38848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/>
                        <a:t>แบบ</a:t>
                      </a:r>
                      <a:r>
                        <a:rPr lang="th-TH" sz="2600" baseline="0" dirty="0"/>
                        <a:t> </a:t>
                      </a:r>
                      <a:r>
                        <a:rPr lang="th-TH" sz="2600" baseline="0" dirty="0" err="1"/>
                        <a:t>กย.</a:t>
                      </a:r>
                      <a:r>
                        <a:rPr lang="th-TH" sz="2600" baseline="0" dirty="0"/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3132" marR="123132" marT="34653" marB="34653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1729"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1200"/>
                        </a:spcAft>
                        <a:buNone/>
                      </a:pPr>
                      <a:r>
                        <a:rPr kumimoji="0" lang="th-TH" sz="2600" kern="1200" dirty="0" smtClean="0">
                          <a:effectLst/>
                        </a:rPr>
                        <a:t>1.</a:t>
                      </a:r>
                      <a:r>
                        <a:rPr kumimoji="0" lang="th-TH" sz="2600" kern="1200" baseline="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ตรวจเยี่ยม ติดตามและให้คำปรึกษาแนะนำผู้ประกอบกิจการ 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ให้นำเงินกู้ยืม</a:t>
                      </a:r>
                      <a:r>
                        <a:rPr kumimoji="0" lang="th-TH" sz="2600" kern="1200" dirty="0" smtClean="0">
                          <a:effectLst/>
                        </a:rPr>
                        <a:t>ไปใช้ฝึกอบรมฝีมือแรงงานหรือทดสอบมาตรฐานฝีมือแรงงาน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ให้เป็นไปตามที่ระบุในสัญญา</a:t>
                      </a:r>
                      <a:r>
                        <a:rPr kumimoji="0" lang="th-TH" sz="2600" kern="1200" dirty="0" smtClean="0">
                          <a:effectLst/>
                        </a:rPr>
                        <a:t>กู้ยืมเงิน และแจ้งให้</a:t>
                      </a:r>
                      <a:r>
                        <a:rPr kumimoji="0" lang="th-TH" sz="2600" u="sng" kern="1200" dirty="0" smtClean="0">
                          <a:effectLst/>
                        </a:rPr>
                        <a:t>ผู้กู้ยืมเงินต้องรวบรวมหลักฐานที่เกี่ยวกับค่าใช้จ่ายในการฝึกอบรมหรือทดสอบมาตรฐานฯ </a:t>
                      </a:r>
                      <a:br>
                        <a:rPr kumimoji="0" lang="th-TH" sz="2600" u="sng" kern="1200" dirty="0" smtClean="0">
                          <a:effectLst/>
                        </a:rPr>
                      </a:br>
                      <a:r>
                        <a:rPr kumimoji="0" lang="th-TH" sz="2600" u="sng" kern="1200" dirty="0" smtClean="0">
                          <a:effectLst/>
                        </a:rPr>
                        <a:t>ไว้ให้ตรวจสอบ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เพื่อไม่ให้มีประเด็นข้อสังเกตจากการตรวจสอบของสตง.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เนื่องจากสตง. </a:t>
                      </a:r>
                      <a:br>
                        <a:rPr kumimoji="0" lang="th-TH" sz="2600" u="sng" kern="1200" dirty="0" smtClean="0">
                          <a:effectLst/>
                        </a:rPr>
                      </a:br>
                      <a:r>
                        <a:rPr kumimoji="0" lang="th-TH" sz="2600" u="sng" kern="1200" dirty="0" smtClean="0">
                          <a:effectLst/>
                        </a:rPr>
                        <a:t>จะตรวจสอบหลักฐาน</a:t>
                      </a:r>
                      <a:r>
                        <a:rPr kumimoji="0" lang="th-TH" sz="2600" kern="1200" dirty="0" smtClean="0">
                          <a:effectLst/>
                        </a:rPr>
                        <a:t>ที่เกี่ยวกับค่าใช้จ่ายในการฝึกอบรมหรือทดสอบฯ</a:t>
                      </a:r>
                    </a:p>
                    <a:p>
                      <a:pPr marL="273050" indent="-273050" algn="thaiDist">
                        <a:buNone/>
                      </a:pPr>
                      <a:r>
                        <a:rPr kumimoji="0" lang="th-TH" sz="2600" kern="1200" dirty="0" smtClean="0">
                          <a:effectLst/>
                        </a:rPr>
                        <a:t>2. บันทึกภาพถ่ายหรือวิดีโอกิจกรรมการฝึกอบรมทุกหลักสูตรหรือการทดสอบมาตรฐานฝีมือแรงงานทุกครั้ง ส่งให้กองส่งเสริมการพัฒนาฝีมือแรงงาน เพื่อรายงานคณะอนุกรรมการและคณะกรรมการส่งเสริมการพัฒนาฝีมือแรงงาน และประชาสัมพันธ์การให้กู้ยืมเงินกองทุนพัฒนาฝีมือแรงงาน</a:t>
                      </a:r>
                      <a:br>
                        <a:rPr kumimoji="0" lang="th-TH" sz="2600" kern="1200" dirty="0" smtClean="0">
                          <a:effectLst/>
                        </a:rPr>
                      </a:br>
                      <a:r>
                        <a:rPr kumimoji="0" lang="th-TH" sz="2600" kern="1200" dirty="0" smtClean="0">
                          <a:effectLst/>
                        </a:rPr>
                        <a:t>เกิดประโยชน์ต่อการเพิ่มผลิตภาพแรงงานต่อไป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3132" marR="123132" marT="34653" marB="34653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00203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305496"/>
            <a:ext cx="7846990" cy="64633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การรายงานติดตามประเมินผลการให้กู้ยืมเงิน</a:t>
            </a: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7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68652731"/>
              </p:ext>
            </p:extLst>
          </p:nvPr>
        </p:nvGraphicFramePr>
        <p:xfrm>
          <a:off x="590719" y="1021111"/>
          <a:ext cx="7979658" cy="4242392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79796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07184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/>
                        <a:t>แบบ</a:t>
                      </a:r>
                      <a:r>
                        <a:rPr lang="th-TH" sz="2600" baseline="0" dirty="0"/>
                        <a:t> </a:t>
                      </a:r>
                      <a:r>
                        <a:rPr lang="th-TH" sz="2600" baseline="0" dirty="0" err="1"/>
                        <a:t>กย.</a:t>
                      </a:r>
                      <a:r>
                        <a:rPr lang="th-TH" sz="2600" baseline="0" dirty="0"/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13341" marR="113341" marT="31898" marB="3189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40757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effectLst/>
                        </a:rPr>
                        <a:t>3. กรณีสถานประกอบกิจการเลื่อนเวลาการฝึกอบรมหรือทดสอบฯ ให้มีหนังสือแจ้ง</a:t>
                      </a:r>
                      <a:br>
                        <a:rPr kumimoji="0" lang="th-TH" sz="2600" kern="1200" dirty="0" smtClean="0">
                          <a:effectLst/>
                        </a:rPr>
                      </a:br>
                      <a:r>
                        <a:rPr kumimoji="0" lang="th-TH" sz="2600" kern="1200" dirty="0" smtClean="0">
                          <a:effectLst/>
                        </a:rPr>
                        <a:t>การเปลี่ยนแปลงวันเริ่มฝึก-วันจบฝึก พร้อมระบุเหตุผลแนบไว้กับสัญญากู้ยืมเงิน และส่งให้</a:t>
                      </a:r>
                      <a:br>
                        <a:rPr kumimoji="0" lang="th-TH" sz="2600" kern="1200" dirty="0" smtClean="0">
                          <a:effectLst/>
                        </a:rPr>
                      </a:br>
                      <a:r>
                        <a:rPr kumimoji="0" lang="th-TH" sz="2600" kern="1200" dirty="0" smtClean="0">
                          <a:effectLst/>
                        </a:rPr>
                        <a:t>กองส่งเสริมฯ ทราบด้วย ทั้งนี้ </a:t>
                      </a:r>
                      <a:r>
                        <a:rPr kumimoji="0" lang="th-TH" sz="2600" u="sng" kern="1200" dirty="0" smtClean="0">
                          <a:effectLst/>
                        </a:rPr>
                        <a:t>การเปลี่ยนแปลงเวลาการฝึกอบรมหรือทดสอบมาตรฐานฯ </a:t>
                      </a:r>
                      <a:br>
                        <a:rPr kumimoji="0" lang="th-TH" sz="2600" u="sng" kern="1200" dirty="0" smtClean="0">
                          <a:effectLst/>
                        </a:rPr>
                      </a:br>
                      <a:r>
                        <a:rPr kumimoji="0" lang="th-TH" sz="2600" u="sng" kern="1200" dirty="0" smtClean="0">
                          <a:effectLst/>
                        </a:rPr>
                        <a:t>ต้องไม่กระทบกับวงเงินกู้ยืมที่ได้รับอนุมัติตามสัญญากู้ยืมเงิน </a:t>
                      </a:r>
                      <a:endParaRPr kumimoji="0" lang="en-US" sz="2600" u="sng" kern="1200" dirty="0" smtClean="0">
                        <a:effectLst/>
                      </a:endParaRPr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effectLst/>
                        </a:rPr>
                        <a:t>4.</a:t>
                      </a:r>
                      <a:r>
                        <a:rPr kumimoji="0" lang="th-TH" sz="2600" kern="1200" baseline="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ติดตามประเมินผลการให้กู้ยืมเงินกองทุนพัฒนาฝีมือแรงงาน จากผู้กู้ยืมเงินที่ดำเนินการฝึกอบรมหรือทดสอบมาตรฐานฯ 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เสร็จสิ้นแล้วทุกหลักสูตรหรือสาขาอาชีพ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โดยให้ผู้กู้ยืมเงิน</a:t>
                      </a:r>
                      <a:r>
                        <a:rPr kumimoji="0" lang="th-TH" sz="2600" u="sng" kern="1200" dirty="0" smtClean="0">
                          <a:effectLst/>
                        </a:rPr>
                        <a:t>รายงานตามแบบ กย.6 และสรุปค่าใช้จ่ายที่ใช้ในการฝึกอบรมหรือทดสอบมาตรฐานฯ </a:t>
                      </a:r>
                      <a:br>
                        <a:rPr kumimoji="0" lang="th-TH" sz="2600" u="sng" kern="1200" dirty="0" smtClean="0">
                          <a:effectLst/>
                        </a:rPr>
                      </a:br>
                      <a:r>
                        <a:rPr kumimoji="0" lang="th-TH" sz="2600" u="sng" kern="1200" dirty="0" smtClean="0">
                          <a:effectLst/>
                        </a:rPr>
                        <a:t>แต่ละหลักสูตรหรือสาขาอาชีพ ลงในเอกสารแนบท้ายแบบ กย.6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ส่งให้กองส่งเสริมฯ เพื่อสรุปข้อมูลรายงานต่อคณะอนุกรรมการและคณะกรรมการส่งเสริมการพัฒนาฝีมือแรงงาน </a:t>
                      </a:r>
                      <a:endParaRPr lang="en-US" sz="26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13341" marR="113341" marT="31898" marB="3189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00203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250904"/>
            <a:ext cx="7846990" cy="64633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การรายงานติดตามประเมินผลการให้กู้ยืมเงิน</a:t>
            </a: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14290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56519"/>
            <a:ext cx="544080" cy="409123"/>
          </a:xfrm>
          <a:prstGeom prst="rect">
            <a:avLst/>
          </a:prstGeom>
        </p:spPr>
      </p:pic>
      <p:graphicFrame>
        <p:nvGraphicFramePr>
          <p:cNvPr id="9" name="ตาราง 10">
            <a:extLst>
              <a:ext uri="{FF2B5EF4-FFF2-40B4-BE49-F238E27FC236}">
                <a16:creationId xmlns="" xmlns:a16="http://schemas.microsoft.com/office/drawing/2014/main" id="{8701D5C5-DCA1-4D96-9368-FF91E8D75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51703960"/>
              </p:ext>
            </p:extLst>
          </p:nvPr>
        </p:nvGraphicFramePr>
        <p:xfrm>
          <a:off x="450376" y="947315"/>
          <a:ext cx="8334055" cy="4599856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3340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48629">
                <a:tc>
                  <a:txBody>
                    <a:bodyPr/>
                    <a:lstStyle/>
                    <a:p>
                      <a:pPr algn="ctr"/>
                      <a:r>
                        <a:rPr lang="th-TH" sz="2600" dirty="0"/>
                        <a:t>แบบ</a:t>
                      </a:r>
                      <a:r>
                        <a:rPr lang="th-TH" sz="2600" baseline="0" dirty="0"/>
                        <a:t> </a:t>
                      </a:r>
                      <a:r>
                        <a:rPr lang="th-TH" sz="2600" baseline="0" dirty="0" err="1"/>
                        <a:t>กย.</a:t>
                      </a:r>
                      <a:r>
                        <a:rPr lang="th-TH" sz="2600" baseline="0" dirty="0"/>
                        <a:t>6</a:t>
                      </a:r>
                      <a:endParaRPr lang="en-US" sz="26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5975" marR="105975" marT="29824" marB="2982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21375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2600" kern="1200" dirty="0" smtClean="0">
                          <a:effectLst/>
                        </a:rPr>
                        <a:t>5.</a:t>
                      </a:r>
                      <a:r>
                        <a:rPr kumimoji="0" lang="th-TH" sz="2600" kern="1200" baseline="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ตรวจสอบความถูกต้องข้อมูลการรายงานตามแบบ กย.6 และเอกสารแนบท้ายแบบ กย.6</a:t>
                      </a:r>
                      <a:br>
                        <a:rPr kumimoji="0" lang="th-TH" sz="2600" kern="1200" dirty="0" smtClean="0">
                          <a:effectLst/>
                        </a:rPr>
                      </a:br>
                      <a:r>
                        <a:rPr kumimoji="0" lang="th-TH" sz="2600" kern="1200" dirty="0" smtClean="0">
                          <a:effectLst/>
                        </a:rPr>
                        <a:t>โดย</a:t>
                      </a:r>
                      <a:r>
                        <a:rPr kumimoji="0" lang="th-TH" sz="2600" u="sng" kern="1200" dirty="0" smtClean="0">
                          <a:effectLst/>
                        </a:rPr>
                        <a:t>หลักสูตรที่ดำเนินการฝึกอบรมหรือสาขาอาชีพที่ทดสอบฯ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lang="th-TH" sz="2600" dirty="0" smtClean="0"/>
                        <a:t>จำนวนลูกจ้างที่เข้ารับการฝึกอบรมหรือทดสอบ และค่าใช้จ่ายที่ใช้ในการฝึกอบรมหรือทดสอบ</a:t>
                      </a:r>
                      <a:r>
                        <a:rPr kumimoji="0" lang="th-TH" sz="2600" u="sng" kern="1200" dirty="0" smtClean="0">
                          <a:effectLst/>
                        </a:rPr>
                        <a:t>ต้องเป็นไปตามที่ระบุในเอกสารผนวก 1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รายละเอียดแนบท้ายสัญญากู้ยืมเงิน</a:t>
                      </a:r>
                      <a:r>
                        <a:rPr lang="th-TH" sz="2600" dirty="0" smtClean="0"/>
                        <a:t>ทั้งนี้ </a:t>
                      </a:r>
                      <a:r>
                        <a:rPr lang="th-TH" sz="2600" u="sng" dirty="0" smtClean="0"/>
                        <a:t>หากพบว่าข้อมูลการรายงานไม่ตรงตามสัญญาที่กู้ยืมเงิน ให้ประสานกับสถานประกอบกิจการที่กู้ยืมเงินตรวจสอบความถูกต้องก่อน</a:t>
                      </a:r>
                      <a:r>
                        <a:rPr lang="th-TH" sz="2600" dirty="0" smtClean="0"/>
                        <a:t>ส่งให้กองส่งเสริมฯ เนื่องจากต้องสรุปรายงานต่อคณะอนุกรรมการและคณะกรรมการส่งเสริมการพัฒนาฝีมือแรงงาน</a:t>
                      </a:r>
                      <a:endParaRPr lang="en-US" sz="2600" dirty="0" smtClean="0"/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3050" algn="l"/>
                        </a:tabLst>
                        <a:defRPr/>
                      </a:pPr>
                      <a:endParaRPr lang="en-US" sz="800" dirty="0" smtClean="0"/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600" kern="1200" dirty="0" smtClean="0">
                          <a:effectLst/>
                        </a:rPr>
                        <a:t>6. กรณีผู้กู้ยืมเงินปฏิบัติผิดสัญญา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ไม่นำเงินกู้ยืมไปเป็นค่าใช้จ่าย</a:t>
                      </a:r>
                      <a:r>
                        <a:rPr kumimoji="0" lang="th-TH" sz="2600" kern="1200" dirty="0" smtClean="0">
                          <a:effectLst/>
                        </a:rPr>
                        <a:t>ในการดำเนินการฝึกอบรมหรือทดสอบให้แก่ผู้เข้ารับการฝึกหรือผู้เข้ารับทดสอบฯ ตามที่ระบุในสัญญากู้ยืมเงิน </a:t>
                      </a:r>
                      <a:r>
                        <a:rPr kumimoji="0" lang="th-TH" sz="2600" u="sng" kern="1200" dirty="0" smtClean="0">
                          <a:effectLst/>
                        </a:rPr>
                        <a:t>ให้ดำเนินการ</a:t>
                      </a:r>
                      <a:br>
                        <a:rPr kumimoji="0" lang="th-TH" sz="2600" u="sng" kern="1200" dirty="0" smtClean="0">
                          <a:effectLst/>
                        </a:rPr>
                      </a:br>
                      <a:r>
                        <a:rPr kumimoji="0" lang="th-TH" sz="2600" u="sng" kern="1200" dirty="0" smtClean="0">
                          <a:effectLst/>
                        </a:rPr>
                        <a:t>บอกเลิกสัญญาและเรียกเงินกู้คืนทันทีพร้อมคำนวณดอกเบี้ยร้อยละ 15 ต่อปี</a:t>
                      </a:r>
                      <a:r>
                        <a:rPr kumimoji="0" lang="th-TH" sz="2600" u="none" kern="1200" dirty="0" smtClean="0">
                          <a:effectLst/>
                        </a:rPr>
                        <a:t> </a:t>
                      </a:r>
                      <a:r>
                        <a:rPr kumimoji="0" lang="th-TH" sz="2600" kern="1200" dirty="0" smtClean="0">
                          <a:effectLst/>
                        </a:rPr>
                        <a:t>นับแต่วันที่ผิดสัญญาจนถึงวันที่ผู้กู้ยืมเงินชำระหนี้เงินกู้ยืมเสร็จสิ้น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05975" marR="105975" marT="29824" marB="2982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36278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900753" y="86366"/>
            <a:ext cx="8220946" cy="584775"/>
          </a:xfrm>
          <a:prstGeom prst="rect">
            <a:avLst/>
          </a:prstGeom>
          <a:solidFill>
            <a:srgbClr val="99FF66"/>
          </a:solidFill>
        </p:spPr>
        <p:txBody>
          <a:bodyPr wrap="square">
            <a:spAutoFit/>
          </a:bodyPr>
          <a:lstStyle/>
          <a:p>
            <a:pPr algn="r"/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แบบติดตามประเมินผลการให้กู้ยืมเงินกองทุนพัฒนาฝีมือ</a:t>
            </a:r>
            <a:r>
              <a:rPr lang="th-TH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แรงงาน แบบ กย.6</a:t>
            </a:r>
            <a:endParaRPr lang="en-US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9" name="รูปภาพ 2">
            <a:extLst>
              <a:ext uri="{FF2B5EF4-FFF2-40B4-BE49-F238E27FC236}">
                <a16:creationId xmlns:a16="http://schemas.microsoft.com/office/drawing/2014/main" xmlns="" id="{8BBA7717-BEE6-44EF-AEDE-52AC315997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r="850" b="41110"/>
          <a:stretch>
            <a:fillRect/>
          </a:stretch>
        </p:blipFill>
        <p:spPr>
          <a:xfrm>
            <a:off x="329921" y="811210"/>
            <a:ext cx="8454509" cy="442987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</p:pic>
      <p:sp>
        <p:nvSpPr>
          <p:cNvPr id="11" name="Line Callout 1 10"/>
          <p:cNvSpPr/>
          <p:nvPr/>
        </p:nvSpPr>
        <p:spPr>
          <a:xfrm>
            <a:off x="3710240" y="1741974"/>
            <a:ext cx="2927849" cy="396115"/>
          </a:xfrm>
          <a:prstGeom prst="borderCallout1">
            <a:avLst>
              <a:gd name="adj1" fmla="val 49136"/>
              <a:gd name="adj2" fmla="val -426"/>
              <a:gd name="adj3" fmla="val 530182"/>
              <a:gd name="adj4" fmla="val -2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schemeClr val="tx1"/>
                </a:solidFill>
              </a:rPr>
              <a:t>ข้อ 3 ระบุจำนวนเงินกู้ยืมตามสัญญา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12" name="Line Callout 1 12"/>
          <p:cNvSpPr/>
          <p:nvPr/>
        </p:nvSpPr>
        <p:spPr>
          <a:xfrm>
            <a:off x="4704245" y="2287778"/>
            <a:ext cx="3867688" cy="1109124"/>
          </a:xfrm>
          <a:prstGeom prst="borderCallout1">
            <a:avLst>
              <a:gd name="adj1" fmla="val 98964"/>
              <a:gd name="adj2" fmla="val 27925"/>
              <a:gd name="adj3" fmla="val 161001"/>
              <a:gd name="adj4" fmla="val 32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th-TH" sz="2000" dirty="0" smtClean="0">
                <a:solidFill>
                  <a:schemeClr val="tx1"/>
                </a:solidFill>
              </a:rPr>
              <a:t>จำนวนคนเข้ารับการฝึกอบรมให้นับซ้ำลูกจ้างที่ฝึกอบรมมากกว่า 1 หลักสูตร โดยระบุจำนวนคนเข้าฝึกอบรม</a:t>
            </a:r>
            <a:br>
              <a:rPr lang="th-TH" sz="2000" dirty="0" smtClean="0">
                <a:solidFill>
                  <a:schemeClr val="tx1"/>
                </a:solidFill>
              </a:rPr>
            </a:br>
            <a:r>
              <a:rPr lang="th-TH" sz="2000" dirty="0" smtClean="0">
                <a:solidFill>
                  <a:schemeClr val="tx1"/>
                </a:solidFill>
              </a:rPr>
              <a:t>ทุกลักสูตรตามเอกสารผนวก 1 รายละเอียดแนบท้ายสัญญา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3" name="Line Callout 1 12"/>
          <p:cNvSpPr/>
          <p:nvPr/>
        </p:nvSpPr>
        <p:spPr>
          <a:xfrm>
            <a:off x="600704" y="2893283"/>
            <a:ext cx="2701295" cy="476324"/>
          </a:xfrm>
          <a:prstGeom prst="borderCallout1">
            <a:avLst>
              <a:gd name="adj1" fmla="val 105327"/>
              <a:gd name="adj2" fmla="val 50207"/>
              <a:gd name="adj3" fmla="val 318506"/>
              <a:gd name="adj4" fmla="val 100604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dirty="0" smtClean="0">
                <a:solidFill>
                  <a:schemeClr val="tx1"/>
                </a:solidFill>
              </a:rPr>
              <a:t>ข้อ 4 ระบุจำนวนเงินกู้ที่เบิกจ่ายจริง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74166" y="4318000"/>
            <a:ext cx="2750634" cy="3693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700" y="1038910"/>
            <a:ext cx="8163653" cy="327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สี่เหลี่ยมผืนผ้า 6"/>
          <p:cNvSpPr/>
          <p:nvPr/>
        </p:nvSpPr>
        <p:spPr>
          <a:xfrm>
            <a:off x="1226635" y="86366"/>
            <a:ext cx="7895063" cy="646331"/>
          </a:xfrm>
          <a:prstGeom prst="rect">
            <a:avLst/>
          </a:prstGeom>
          <a:solidFill>
            <a:srgbClr val="99FF66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ตัวอย่างเอกสารแนบท้าย แบบ </a:t>
            </a: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กย. </a:t>
            </a:r>
            <a:r>
              <a:rPr lang="th-TH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0540" y="577245"/>
            <a:ext cx="805649" cy="461665"/>
          </a:xfrm>
          <a:prstGeom prst="rect">
            <a:avLst/>
          </a:prstGeom>
          <a:solidFill>
            <a:srgbClr val="E8B0AC"/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</a:rPr>
              <a:t>ตัวอย่าง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31"/>
          <p:cNvSpPr txBox="1"/>
          <p:nvPr/>
        </p:nvSpPr>
        <p:spPr>
          <a:xfrm>
            <a:off x="5362575" y="4465124"/>
            <a:ext cx="3321778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000" dirty="0">
                <a:latin typeface="FreesiaUPC" pitchFamily="34" charset="-34"/>
                <a:cs typeface="FreesiaUPC" pitchFamily="34" charset="-34"/>
              </a:rPr>
              <a:t>ระบุจำนวนคนเข้าฝึกอบรม จำนวนเงิน</a:t>
            </a:r>
            <a:br>
              <a:rPr lang="th-TH" sz="2000" dirty="0">
                <a:latin typeface="FreesiaUPC" pitchFamily="34" charset="-34"/>
                <a:cs typeface="FreesiaUPC" pitchFamily="34" charset="-34"/>
              </a:rPr>
            </a:br>
            <a:r>
              <a:rPr lang="th-TH" sz="2000" dirty="0">
                <a:latin typeface="FreesiaUPC" pitchFamily="34" charset="-34"/>
                <a:cs typeface="FreesiaUPC" pitchFamily="34" charset="-34"/>
              </a:rPr>
              <a:t>ที่เบิกจ่ายจริง และจำนวนเงินคงเหลือจากการเบิกจ่าย (ถ้ามี)</a:t>
            </a:r>
          </a:p>
        </p:txBody>
      </p:sp>
      <p:sp>
        <p:nvSpPr>
          <p:cNvPr id="10" name="Rectangle 1"/>
          <p:cNvSpPr/>
          <p:nvPr/>
        </p:nvSpPr>
        <p:spPr>
          <a:xfrm>
            <a:off x="5264263" y="1199409"/>
            <a:ext cx="3301340" cy="3075709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30"/>
          <p:cNvSpPr txBox="1"/>
          <p:nvPr/>
        </p:nvSpPr>
        <p:spPr>
          <a:xfrm>
            <a:off x="956187" y="4591716"/>
            <a:ext cx="4150201" cy="70788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B05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000" dirty="0">
                <a:latin typeface="FreesiaUPC" pitchFamily="34" charset="-34"/>
                <a:cs typeface="FreesiaUPC" pitchFamily="34" charset="-34"/>
              </a:rPr>
              <a:t>ระบุชื่อหลักสูตร จำนวนเงินกู้ และจำนวน</a:t>
            </a: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คน</a:t>
            </a:r>
            <a:br>
              <a:rPr lang="th-TH" sz="2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เข้า</a:t>
            </a:r>
            <a:r>
              <a:rPr lang="th-TH" sz="2000" dirty="0">
                <a:latin typeface="FreesiaUPC" pitchFamily="34" charset="-34"/>
                <a:cs typeface="FreesiaUPC" pitchFamily="34" charset="-34"/>
              </a:rPr>
              <a:t>ฝึกอบรมตามสัญญากู้ยืมเงิน</a:t>
            </a:r>
          </a:p>
        </p:txBody>
      </p:sp>
      <p:sp>
        <p:nvSpPr>
          <p:cNvPr id="12" name="Rectangle 1"/>
          <p:cNvSpPr/>
          <p:nvPr/>
        </p:nvSpPr>
        <p:spPr>
          <a:xfrm>
            <a:off x="956189" y="1235034"/>
            <a:ext cx="4150201" cy="307570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881163" y="4326697"/>
            <a:ext cx="0" cy="2248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638089" y="4281794"/>
            <a:ext cx="0" cy="2248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5688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1226635" y="86366"/>
            <a:ext cx="7895063" cy="646331"/>
          </a:xfrm>
          <a:prstGeom prst="rect">
            <a:avLst/>
          </a:prstGeom>
          <a:solidFill>
            <a:srgbClr val="99FF66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ตัวอย่าง</a:t>
            </a: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เอกสารแนบท้าย แบบ กย. </a:t>
            </a:r>
            <a:r>
              <a:rPr lang="en-US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6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655" y="979535"/>
            <a:ext cx="8139113" cy="234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50540" y="577245"/>
            <a:ext cx="805649" cy="461665"/>
          </a:xfrm>
          <a:prstGeom prst="rect">
            <a:avLst/>
          </a:prstGeom>
          <a:solidFill>
            <a:srgbClr val="E8B0AC"/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</a:rPr>
              <a:t>ตัวอย่าง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30"/>
          <p:cNvSpPr txBox="1"/>
          <p:nvPr/>
        </p:nvSpPr>
        <p:spPr>
          <a:xfrm>
            <a:off x="691655" y="3361836"/>
            <a:ext cx="8127238" cy="193899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B050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177800" indent="-177800" algn="thaiDist"/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- การ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รายงานผลตามแบบติดตามการให้กู้ยืมเงินกองทุนฯ</a:t>
            </a:r>
            <a:r>
              <a:rPr lang="th-TH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ผู้ประกอบกิจการจะต้องดำเนินการฝึกอบรม</a:t>
            </a:r>
            <a:r>
              <a:rPr lang="th-TH" sz="24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ให้ครบทุกหลักสูตร </a:t>
            </a:r>
            <a:r>
              <a:rPr lang="th-TH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จำนวนรุ่น และจำนวนคน </a:t>
            </a:r>
            <a:r>
              <a:rPr lang="th-TH" sz="24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ตามที่ได้รับอนุมัติเงินกู้ยืม</a:t>
            </a:r>
          </a:p>
          <a:p>
            <a:pPr marL="177800" indent="-177800" algn="thaiDist"/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- การ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ใช้จ่ายเงินกู้ยืมตามที่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เบิกจ่ายจริง ควรสอดคล้องกับวงเงินกู้ยืมตามสัญญา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กู้ยืมเงิน หากมีการปรับเปลี่ยนที่ทำ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ให้การ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ใช้</a:t>
            </a: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จ่ายเงินน้อยลง ให้ชี้แจงด้วย เพื่อเป็นข้อมูลประกอบการชี้แจ้งสตง.</a:t>
            </a:r>
            <a:endParaRPr lang="th-TH" sz="2400" dirty="0"/>
          </a:p>
        </p:txBody>
      </p:sp>
      <p:sp>
        <p:nvSpPr>
          <p:cNvPr id="10" name="Rectangle 1"/>
          <p:cNvSpPr/>
          <p:nvPr/>
        </p:nvSpPr>
        <p:spPr>
          <a:xfrm>
            <a:off x="5407931" y="1059784"/>
            <a:ext cx="3376500" cy="226346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"/>
          <p:cNvSpPr/>
          <p:nvPr/>
        </p:nvSpPr>
        <p:spPr>
          <a:xfrm>
            <a:off x="3519580" y="1059784"/>
            <a:ext cx="1803534" cy="226346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50701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1226635" y="86366"/>
            <a:ext cx="7895063" cy="646331"/>
          </a:xfrm>
          <a:prstGeom prst="rect">
            <a:avLst/>
          </a:prstGeom>
          <a:solidFill>
            <a:srgbClr val="99FF66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ตัวอย่าง</a:t>
            </a: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เอกสารแนบท้าย แบบ กย. </a:t>
            </a:r>
            <a:r>
              <a:rPr lang="en-US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540" y="577245"/>
            <a:ext cx="805649" cy="461665"/>
          </a:xfrm>
          <a:prstGeom prst="rect">
            <a:avLst/>
          </a:prstGeom>
          <a:solidFill>
            <a:srgbClr val="E8B0AC"/>
          </a:solidFill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</a:rPr>
              <a:t>ตัวอย่าง</a:t>
            </a:r>
            <a:endParaRPr 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2231868"/>
              </p:ext>
            </p:extLst>
          </p:nvPr>
        </p:nvGraphicFramePr>
        <p:xfrm>
          <a:off x="553364" y="838020"/>
          <a:ext cx="8378969" cy="122985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29152"/>
                <a:gridCol w="840025"/>
                <a:gridCol w="2041576"/>
                <a:gridCol w="808123"/>
                <a:gridCol w="1999043"/>
                <a:gridCol w="1361050"/>
              </a:tblGrid>
              <a:tr h="310129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เอกสารแนบท้าย</a:t>
                      </a:r>
                      <a:r>
                        <a:rPr lang="th-TH" sz="2000" b="1" u="none" strike="noStrike" dirty="0">
                          <a:effectLst/>
                        </a:rPr>
                        <a:t> แบบติดตามประเมินผลการให้กู้ยืมเงินกองทุนพัฒนาฝีมือแรงงาน (แบบ กย.6)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0129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</a:rPr>
                        <a:t>สรุปค่าใช้จ่ายในการ</a:t>
                      </a:r>
                      <a:r>
                        <a:rPr lang="th-TH" sz="2000" b="1" u="none" strike="noStrike" dirty="0" smtClean="0">
                          <a:effectLst/>
                        </a:rPr>
                        <a:t>ดำเนินการ            ฝึกอบรม</a:t>
                      </a:r>
                      <a:r>
                        <a:rPr lang="th-TH" sz="2000" b="1" u="none" strike="noStrike" dirty="0">
                          <a:effectLst/>
                        </a:rPr>
                        <a:t>ฝีมือ</a:t>
                      </a:r>
                      <a:r>
                        <a:rPr lang="th-TH" sz="2000" b="1" u="none" strike="noStrike" dirty="0" smtClean="0">
                          <a:effectLst/>
                        </a:rPr>
                        <a:t>แรงงาน           ทดสอบ</a:t>
                      </a:r>
                      <a:r>
                        <a:rPr lang="th-TH" sz="2000" b="1" u="none" strike="noStrike" dirty="0">
                          <a:effectLst/>
                        </a:rPr>
                        <a:t>มาตรฐานฝีมือ</a:t>
                      </a:r>
                      <a:r>
                        <a:rPr lang="th-TH" sz="2000" b="1" u="none" strike="noStrike" dirty="0" smtClean="0">
                          <a:effectLst/>
                        </a:rPr>
                        <a:t>แรงงาน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0399">
                <a:tc gridSpan="6"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ชื่อผู้กู้ยืม</a:t>
                      </a:r>
                      <a:r>
                        <a:rPr lang="th-TH" sz="2000" b="1" u="none" strike="noStrike" dirty="0">
                          <a:effectLst/>
                        </a:rPr>
                        <a:t>.............................................................................................................................................................................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94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เลขที่สัญญา 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IT๙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3" name="สี่เหลี่ยมผืนผ้า 15"/>
          <p:cNvSpPr/>
          <p:nvPr/>
        </p:nvSpPr>
        <p:spPr>
          <a:xfrm>
            <a:off x="3617949" y="1167355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4" name="สี่เหลี่ยมผืนผ้า 15"/>
          <p:cNvSpPr/>
          <p:nvPr/>
        </p:nvSpPr>
        <p:spPr>
          <a:xfrm>
            <a:off x="5607029" y="1167354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5" name="สี่เหลี่ยมผืนผ้า 15"/>
          <p:cNvSpPr/>
          <p:nvPr/>
        </p:nvSpPr>
        <p:spPr>
          <a:xfrm>
            <a:off x="2171678" y="1772727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2578078" y="1770916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cxnSp>
        <p:nvCxnSpPr>
          <p:cNvPr id="17" name="ตัวเชื่อมต่อตรง 60"/>
          <p:cNvCxnSpPr/>
          <p:nvPr/>
        </p:nvCxnSpPr>
        <p:spPr>
          <a:xfrm flipV="1">
            <a:off x="2887089" y="1877501"/>
            <a:ext cx="203200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สี่เหลี่ยมผืนผ้า 9"/>
          <p:cNvSpPr/>
          <p:nvPr/>
        </p:nvSpPr>
        <p:spPr>
          <a:xfrm>
            <a:off x="3128954" y="1792973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19" name="สี่เหลี่ยมผืนผ้า 9"/>
          <p:cNvSpPr/>
          <p:nvPr/>
        </p:nvSpPr>
        <p:spPr>
          <a:xfrm>
            <a:off x="3471899" y="1792973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0" name="สี่เหลี่ยมผืนผ้า 9"/>
          <p:cNvSpPr/>
          <p:nvPr/>
        </p:nvSpPr>
        <p:spPr>
          <a:xfrm>
            <a:off x="3837495" y="1798950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1" name="สี่เหลี่ยมผืนผ้า 9"/>
          <p:cNvSpPr/>
          <p:nvPr/>
        </p:nvSpPr>
        <p:spPr>
          <a:xfrm>
            <a:off x="4210571" y="1802437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3" name="สี่เหลี่ยมผืนผ้า 9"/>
          <p:cNvSpPr/>
          <p:nvPr/>
        </p:nvSpPr>
        <p:spPr>
          <a:xfrm>
            <a:off x="4731293" y="1815884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4" name="สี่เหลี่ยมผืนผ้า 9"/>
          <p:cNvSpPr/>
          <p:nvPr/>
        </p:nvSpPr>
        <p:spPr>
          <a:xfrm>
            <a:off x="5051453" y="1814607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5" name="สี่เหลี่ยมผืนผ้า 9"/>
          <p:cNvSpPr/>
          <p:nvPr/>
        </p:nvSpPr>
        <p:spPr>
          <a:xfrm>
            <a:off x="5388546" y="1810904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sp>
        <p:nvSpPr>
          <p:cNvPr id="26" name="สี่เหลี่ยมผืนผ้า 9"/>
          <p:cNvSpPr/>
          <p:nvPr/>
        </p:nvSpPr>
        <p:spPr>
          <a:xfrm>
            <a:off x="5727678" y="1815884"/>
            <a:ext cx="292100" cy="2190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1100">
              <a:ln w="6350">
                <a:solidFill>
                  <a:schemeClr val="tx1"/>
                </a:solidFill>
              </a:ln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11488266"/>
              </p:ext>
            </p:extLst>
          </p:nvPr>
        </p:nvGraphicFramePr>
        <p:xfrm>
          <a:off x="553364" y="2178369"/>
          <a:ext cx="8378969" cy="2886828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97603"/>
                <a:gridCol w="1034529"/>
                <a:gridCol w="839668"/>
                <a:gridCol w="1544090"/>
                <a:gridCol w="1304407"/>
                <a:gridCol w="1464297"/>
                <a:gridCol w="1894375"/>
              </a:tblGrid>
              <a:tr h="4067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ที่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ชื่อหลักสูตร/สาขาอาชีพ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วงเงินกู้ตามสัญญากู้ยืมเงิน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การใช้จ่ายเงินกู้ยืมตามที่เบิกจ่ายจริง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จำนวนเงินกู้ยืม</a:t>
                      </a:r>
                      <a: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คงเหลือ</a:t>
                      </a:r>
                      <a:b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จาก</a:t>
                      </a:r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การเบิกจ่ายจริง </a:t>
                      </a:r>
                    </a:p>
                    <a:p>
                      <a:pPr algn="ctr" fontAlgn="ctr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(ถ้ามี)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</a:tr>
              <a:tr h="5381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จำนวนเงิน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จำนวนคนเข้าฝึกอบรม</a:t>
                      </a:r>
                      <a: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/</a:t>
                      </a:r>
                      <a:b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15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ทด</a:t>
                      </a:r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สอบฯ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จำนวนเงิน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จำนวนคนเข้าฝึกอบรม/ทดสอบฯ</a:t>
                      </a:r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77027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ภาษาอังกฤษ</a:t>
                      </a:r>
                      <a:b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เพื่อ</a:t>
                      </a:r>
                      <a:r>
                        <a:rPr lang="th-TH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การทำงาน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20,000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18,000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2,000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</a:tr>
              <a:tr h="705166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</a:t>
                      </a:r>
                      <a:r>
                        <a:rPr lang="th-TH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ลดการสูญ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เปล่าในระบวน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การผลิต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150,000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120,000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30,000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</a:tr>
              <a:tr h="487196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</a:t>
                      </a:r>
                      <a:r>
                        <a:rPr lang="th-TH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บริการสู่ความเป็นเลิศ</a:t>
                      </a:r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30,000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30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5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ไม่จัดฝึกอบรม</a:t>
                      </a:r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ไม่จัดฝึกอบรม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5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30,000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ctr">
                    <a:solidFill>
                      <a:schemeClr val="bg1"/>
                    </a:solidFill>
                  </a:tcPr>
                </a:tc>
              </a:tr>
              <a:tr h="27253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รวม</a:t>
                      </a:r>
                      <a:endParaRPr lang="th-TH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7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200,000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7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100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7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138,000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7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60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u="none" strike="noStrike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r>
                        <a:rPr lang="th-TH" sz="1700" b="1" u="none" strike="noStrike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62,000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9222" marR="9222" marT="6917" marB="0" anchor="b"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129475" y="4731862"/>
            <a:ext cx="747206" cy="3693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5899129" y="4735052"/>
            <a:ext cx="747206" cy="3693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909214" y="4731862"/>
            <a:ext cx="854064" cy="369332"/>
          </a:xfrm>
          <a:prstGeom prst="rect">
            <a:avLst/>
          </a:prstGeom>
          <a:noFill/>
          <a:ln w="28575">
            <a:solidFill>
              <a:srgbClr val="0000CC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502671" y="4735052"/>
            <a:ext cx="854064" cy="369332"/>
          </a:xfrm>
          <a:prstGeom prst="rect">
            <a:avLst/>
          </a:prstGeom>
          <a:noFill/>
          <a:ln w="28575">
            <a:solidFill>
              <a:srgbClr val="0000CC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7578199" y="4745649"/>
            <a:ext cx="854064" cy="369332"/>
          </a:xfrm>
          <a:prstGeom prst="rect">
            <a:avLst/>
          </a:prstGeom>
          <a:noFill/>
          <a:ln w="28575">
            <a:solidFill>
              <a:srgbClr val="0000CC"/>
            </a:solidFill>
            <a:prstDash val="sysDash"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38" name="ตัวเชื่อมต่อตรง 60"/>
          <p:cNvCxnSpPr/>
          <p:nvPr/>
        </p:nvCxnSpPr>
        <p:spPr>
          <a:xfrm flipV="1">
            <a:off x="4528093" y="1897747"/>
            <a:ext cx="203200" cy="47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02150" y="5221565"/>
            <a:ext cx="8308941" cy="369332"/>
          </a:xfrm>
          <a:prstGeom prst="rect">
            <a:avLst/>
          </a:prstGeom>
          <a:solidFill>
            <a:srgbClr val="FFCCCC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กอง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ส่งเสริม</a:t>
            </a:r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ฯ ได้แก้ไขเพิ่มเติม เอกสารแนบท้ายแบบ </a:t>
            </a:r>
            <a:r>
              <a:rPr lang="th-TH" sz="1600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6 ส่งให้</a:t>
            </a:r>
            <a:r>
              <a:rPr lang="th-TH" sz="1600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1600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 ตามหนังสือกรมฯ ที่ รง 0406/ว. 07844 </a:t>
            </a:r>
            <a:r>
              <a:rPr lang="th-TH" sz="1600" dirty="0" err="1" smtClean="0">
                <a:latin typeface="FreesiaUPC" pitchFamily="34" charset="-34"/>
                <a:cs typeface="FreesiaUPC" pitchFamily="34" charset="-34"/>
              </a:rPr>
              <a:t>ลว.</a:t>
            </a:r>
            <a:r>
              <a:rPr lang="th-TH" sz="1600" dirty="0" smtClean="0">
                <a:latin typeface="FreesiaUPC" pitchFamily="34" charset="-34"/>
                <a:cs typeface="FreesiaUPC" pitchFamily="34" charset="-34"/>
              </a:rPr>
              <a:t> 29 มิ.ย. 2561</a:t>
            </a:r>
            <a:endParaRPr lang="th-TH" sz="1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46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4"/>
          <p:cNvSpPr/>
          <p:nvPr/>
        </p:nvSpPr>
        <p:spPr>
          <a:xfrm>
            <a:off x="1745919" y="282376"/>
            <a:ext cx="7144100" cy="58477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r"/>
            <a:r>
              <a:rPr lang="th-TH" sz="32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สรุปการรายงานติดตามประเมินผลการให้กู้ยืมเงิน 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th-TH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30"/>
          <p:cNvSpPr txBox="1"/>
          <p:nvPr/>
        </p:nvSpPr>
        <p:spPr>
          <a:xfrm>
            <a:off x="762781" y="3997699"/>
            <a:ext cx="7662082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B05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/>
              <a:t>ผู้ประกอบกิจการที่กู้ยืมเงินกองทุนพัฒนาฝีมือแรงงานต้องรายงานผลการกู้ยืมเงินตามแบบ กย.6 </a:t>
            </a:r>
            <a:r>
              <a:rPr lang="th-TH" sz="2400" b="1" dirty="0" smtClean="0"/>
              <a:t/>
            </a:r>
            <a:br>
              <a:rPr lang="th-TH" sz="2400" b="1" dirty="0" smtClean="0"/>
            </a:br>
            <a:r>
              <a:rPr lang="th-TH" sz="2400" b="1" dirty="0" smtClean="0"/>
              <a:t>ส่ง</a:t>
            </a:r>
            <a:r>
              <a:rPr lang="th-TH" sz="2400" b="1" dirty="0"/>
              <a:t>ให้หน่วยงานที่ทำสัญญา (สพร. หรือ </a:t>
            </a:r>
            <a:r>
              <a:rPr lang="th-TH" sz="2400" b="1" dirty="0" smtClean="0"/>
              <a:t>สนพ.</a:t>
            </a:r>
            <a:r>
              <a:rPr lang="th-TH" sz="2400" b="1" dirty="0"/>
              <a:t>) </a:t>
            </a:r>
            <a:r>
              <a:rPr lang="th-TH" sz="2400" b="1" u="sng" dirty="0"/>
              <a:t>ทราบภายใน 30 วัน นับแต่วันที่ดำเนินการพัฒนาฝีมือแรงงานแล้วเสร็จ ในกรณีที่มีการ</a:t>
            </a:r>
            <a:r>
              <a:rPr lang="th-TH" sz="2400" b="1" u="sng" dirty="0" smtClean="0"/>
              <a:t>เลื่อนเวลาการฝึกอบรมให้</a:t>
            </a:r>
            <a:r>
              <a:rPr lang="th-TH" sz="2400" b="1" u="sng" dirty="0"/>
              <a:t>ผู้ประกอบกิจการทำหนังสือแจ้ง</a:t>
            </a:r>
            <a:r>
              <a:rPr lang="th-TH" sz="2400" b="1" u="sng" dirty="0" smtClean="0"/>
              <a:t>หน่วยงานที่ทำสัญญาด้วย </a:t>
            </a:r>
            <a:endParaRPr lang="th-TH" sz="2400" b="1" u="sng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7680" y="895813"/>
            <a:ext cx="5668160" cy="313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69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30628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4"/>
          <p:cNvSpPr/>
          <p:nvPr/>
        </p:nvSpPr>
        <p:spPr>
          <a:xfrm>
            <a:off x="1282535" y="528040"/>
            <a:ext cx="7600207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สรุปรายชื่อผู้ประกอบกิจการที่มีแผนการฝึกอบรมจบแล้ว แต่ยังไม่ส่ง กย.6</a:t>
            </a:r>
            <a:endParaRPr lang="th-TH" sz="2400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535" y="1142365"/>
            <a:ext cx="7343305" cy="437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212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4"/>
          <p:cNvSpPr/>
          <p:nvPr/>
        </p:nvSpPr>
        <p:spPr>
          <a:xfrm>
            <a:off x="1282535" y="528040"/>
            <a:ext cx="7600207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สรุปรายชื่อผู้ประกอบกิจการที่มีแผนการฝึกอบรมจบแล้ว แต่ยังไม่ส่ง กย.6</a:t>
            </a:r>
            <a:endParaRPr lang="th-TH" sz="2400" dirty="0">
              <a:solidFill>
                <a:srgbClr val="7030A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535" y="1126424"/>
            <a:ext cx="7042758" cy="397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47937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425563" y="1238807"/>
            <a:ext cx="7358868" cy="769441"/>
          </a:xfrm>
          <a:prstGeom prst="rect">
            <a:avLst/>
          </a:prstGeom>
          <a:solidFill>
            <a:srgbClr val="CCCC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44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ปัญหาที่พบ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457" y="4564050"/>
            <a:ext cx="904406" cy="680071"/>
          </a:xfrm>
          <a:prstGeom prst="rect">
            <a:avLst/>
          </a:prstGeom>
        </p:spPr>
      </p:pic>
      <p:pic>
        <p:nvPicPr>
          <p:cNvPr id="2050" name="Picture 2" descr="C:\Users\sudarat\Desktop\กู้ใหม่\รูปนู๋ดี\ผู้หญิง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0" y="2186819"/>
            <a:ext cx="2339236" cy="31505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6281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188967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501AF6C1-8148-4992-B044-0DB9BFD6F2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73009025"/>
              </p:ext>
            </p:extLst>
          </p:nvPr>
        </p:nvGraphicFramePr>
        <p:xfrm>
          <a:off x="436728" y="1169041"/>
          <a:ext cx="8347703" cy="43900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426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907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142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6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เรื่อง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6545" marR="6654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6545" marR="6654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6545" marR="66545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33313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1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. 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สัญญา</a:t>
                      </a:r>
                      <a:endParaRPr lang="en-US" sz="2400" dirty="0">
                        <a:effectLst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1. ระบุเลขที่สัญญาไม่ถูกต้อง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การกำหนดเลขที่สัญญากู้ยืม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เงินและสัญญา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ค้ำ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ประกัน </a:t>
                      </a:r>
                      <a:r>
                        <a:rPr kumimoji="0" lang="th-TH" sz="2400" kern="1200" dirty="0" smtClean="0">
                          <a:effectLst/>
                          <a:cs typeface="+mn-cs"/>
                        </a:rPr>
                        <a:t>เมื่อเริ่มปีงบประมาณให้กำหนดเลขที่ใหม่ แล้วตามด้วย พ.ศ. ของปีงบประมาณนั้น (คู่มือ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หน้า 35)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014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2. ระบุคำสั่งผู้รับมอบอำนาจจากอธิบดีกรมพัฒนาฝีมือแรงงานไม่ถูกต้อง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ระบุคำสั่งกรมฯ ที่เป็นปัจจุบัน สำหรับ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สัญญา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ที่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ทำตั้งแต่วันที่ 7 ก.ค. 2560 ให้ใช้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คำสั่ง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กรม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พัฒนาฝีมือ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แรงงาน ที่ 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1155/2560 ลง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วันที่ 7 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กรกฎาคม 2560 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316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3. ระบุวันที่เริ่มชำระหนี้ไม่ถูกต้อง</a:t>
                      </a:r>
                      <a:endParaRPr lang="en-US" sz="2400" dirty="0">
                        <a:effectLst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วันที่เริ่มชำระหนี้ให้เริ่มชำระหนี้ภายในวันที่ 5 ของทุกเดือน </a:t>
                      </a:r>
                      <a:r>
                        <a:rPr lang="th-TH" sz="2400" u="sng" dirty="0">
                          <a:effectLst/>
                          <a:cs typeface="+mn-cs"/>
                        </a:rPr>
                        <a:t>โดยเริ่ม</a:t>
                      </a:r>
                      <a:r>
                        <a:rPr lang="th-TH" sz="2400" u="sng" dirty="0" smtClean="0">
                          <a:effectLst/>
                          <a:cs typeface="+mn-cs"/>
                        </a:rPr>
                        <a:t>ชำระใน</a:t>
                      </a:r>
                      <a:r>
                        <a:rPr lang="th-TH" sz="2400" u="sng" dirty="0">
                          <a:effectLst/>
                          <a:cs typeface="+mn-cs"/>
                        </a:rPr>
                        <a:t>เดือนถัดไปหลังจากเดือนที่ทำสัญญา</a:t>
                      </a:r>
                      <a:endParaRPr lang="en-US" sz="2400" u="sng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66545" marR="66545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72" y="4862095"/>
            <a:ext cx="904406" cy="680071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25073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4969C22D-405A-411C-9260-3F07147B46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25248704"/>
              </p:ext>
            </p:extLst>
          </p:nvPr>
        </p:nvGraphicFramePr>
        <p:xfrm>
          <a:off x="251113" y="1210064"/>
          <a:ext cx="8628318" cy="40898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6065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609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066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81431">
                <a:tc rowSpan="2">
                  <a:txBody>
                    <a:bodyPr/>
                    <a:lstStyle/>
                    <a:p>
                      <a:pPr marL="273050" marR="0" indent="-273050" algn="thaiDist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spc="-100" dirty="0" smtClean="0">
                          <a:effectLst/>
                        </a:rPr>
                        <a:t> </a:t>
                      </a:r>
                      <a:r>
                        <a:rPr lang="en-US" sz="2400" spc="-100" dirty="0" smtClean="0"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spc="-100" dirty="0" smtClean="0"/>
                        <a:t>. ข้อสังเกตจากการ</a:t>
                      </a:r>
                      <a:r>
                        <a:rPr lang="th-TH" sz="2400" spc="-100" baseline="0" dirty="0" smtClean="0"/>
                        <a:t>ประชุม</a:t>
                      </a:r>
                      <a:r>
                        <a:rPr lang="th-TH" sz="2400" spc="0" baseline="0" dirty="0" smtClean="0"/>
                        <a:t>คณะอนุกรรมการ</a:t>
                      </a:r>
                      <a:r>
                        <a:rPr lang="th-TH" sz="2400" spc="0" dirty="0" smtClean="0"/>
                        <a:t>พิจารณา</a:t>
                      </a:r>
                      <a:r>
                        <a:rPr lang="th-TH" sz="2400" spc="-90" baseline="0" dirty="0" smtClean="0"/>
                        <a:t>การให้กู้ยืมเงินกองทุน</a:t>
                      </a:r>
                      <a:r>
                        <a:rPr lang="th-TH" sz="2400" spc="0" dirty="0" smtClean="0"/>
                        <a:t>พัฒนาฝีมือแรงงาน</a:t>
                      </a:r>
                    </a:p>
                    <a:p>
                      <a:pPr marL="360363" indent="-360363"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/>
                </a:tc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1. </a:t>
                      </a:r>
                      <a:r>
                        <a:rPr lang="th-TH" sz="2400" dirty="0" smtClean="0">
                          <a:effectLst/>
                        </a:rPr>
                        <a:t>ระบุ</a:t>
                      </a:r>
                      <a:r>
                        <a:rPr lang="th-TH" sz="2400" dirty="0">
                          <a:effectLst/>
                        </a:rPr>
                        <a:t>จำนวนผู้เข้ารับการฝึกอบรมต่อหลักสูตร/ต่อรุ่น มากกว่าจำนวนลูกจ้างทั้งหมดของ</a:t>
                      </a:r>
                      <a:r>
                        <a:rPr lang="th-TH" sz="2400" dirty="0" smtClean="0">
                          <a:effectLst/>
                        </a:rPr>
                        <a:t>สถานประกอบ</a:t>
                      </a:r>
                      <a:r>
                        <a:rPr lang="th-TH" sz="2400" dirty="0">
                          <a:effectLst/>
                        </a:rPr>
                        <a:t>กิจการ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จำนวนผู้เข้ารับการ</a:t>
                      </a:r>
                      <a:r>
                        <a:rPr lang="th-TH" sz="2400" dirty="0" smtClean="0">
                          <a:effectLst/>
                        </a:rPr>
                        <a:t>ฝึกอบรมต่อ</a:t>
                      </a:r>
                      <a:r>
                        <a:rPr lang="th-TH" sz="2400" dirty="0">
                          <a:effectLst/>
                        </a:rPr>
                        <a:t>หลักสูตร</a:t>
                      </a:r>
                      <a:r>
                        <a:rPr lang="th-TH" sz="2400" dirty="0" smtClean="0">
                          <a:effectLst/>
                        </a:rPr>
                        <a:t>/ต่อ</a:t>
                      </a:r>
                      <a:r>
                        <a:rPr lang="th-TH" sz="2400" dirty="0">
                          <a:effectLst/>
                        </a:rPr>
                        <a:t>รุ่น จะต้องไม่มากกว่าจำนวนลูกจ้างทั้งหมดของสถานประกอบกิจการ ตามข้อ 1 ของคำขอกู้ยืม</a:t>
                      </a: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1074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2.  สถาน</a:t>
                      </a:r>
                      <a:r>
                        <a:rPr lang="th-TH" sz="2400" dirty="0">
                          <a:effectLst/>
                        </a:rPr>
                        <a:t>ประกอบกิจการฝึกอบรม</a:t>
                      </a:r>
                      <a:r>
                        <a:rPr lang="th-TH" sz="2400" dirty="0" smtClean="0">
                          <a:effectLst/>
                        </a:rPr>
                        <a:t>ลูกจ้างทุกคนทุก</a:t>
                      </a:r>
                      <a:r>
                        <a:rPr lang="th-TH" sz="2400" dirty="0">
                          <a:effectLst/>
                        </a:rPr>
                        <a:t>หลักสูตร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ให้ระบุรายละเอียด</a:t>
                      </a:r>
                      <a:endParaRPr lang="en-US" sz="2400" dirty="0">
                        <a:effectLst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1</a:t>
                      </a:r>
                      <a:r>
                        <a:rPr lang="th-TH" sz="2400" dirty="0">
                          <a:effectLst/>
                        </a:rPr>
                        <a:t>. เหตุผลความจำเป็น เหตุใดในแต่ละหลักสูตรต้องฝึกอบรมลูกจ้างทุกคน</a:t>
                      </a:r>
                      <a:endParaRPr lang="en-US" sz="2400" dirty="0">
                        <a:effectLst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2</a:t>
                      </a:r>
                      <a:r>
                        <a:rPr lang="th-TH" sz="2400" dirty="0">
                          <a:effectLst/>
                        </a:rPr>
                        <a:t>. จัดทำเอกสารข้อมูลตำแหน่ง</a:t>
                      </a:r>
                      <a:r>
                        <a:rPr lang="th-TH" sz="2400" dirty="0" smtClean="0">
                          <a:effectLst/>
                        </a:rPr>
                        <a:t>ลูกจ้างที่</a:t>
                      </a:r>
                      <a:r>
                        <a:rPr lang="th-TH" sz="2400" dirty="0">
                          <a:effectLst/>
                        </a:rPr>
                        <a:t>เข้ารับการฝึกอบรมในแต่ละ</a:t>
                      </a:r>
                      <a:r>
                        <a:rPr lang="th-TH" sz="2400" dirty="0" smtClean="0">
                          <a:effectLst/>
                        </a:rPr>
                        <a:t>หลักสูตร เพื่อ</a:t>
                      </a:r>
                      <a:r>
                        <a:rPr lang="th-TH" sz="2400" dirty="0">
                          <a:effectLst/>
                        </a:rPr>
                        <a:t>เป็นข้อมูลประกอบการพิจารณา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87910" marR="8791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1450" y="5034928"/>
            <a:ext cx="904406" cy="680071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50940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604391"/>
            <a:ext cx="904406" cy="680071"/>
          </a:xfrm>
          <a:prstGeom prst="rect">
            <a:avLst/>
          </a:prstGeom>
        </p:spPr>
      </p:pic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8C52D02A-CDBB-4DC7-A940-B1DDA3739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50514537"/>
              </p:ext>
            </p:extLst>
          </p:nvPr>
        </p:nvGraphicFramePr>
        <p:xfrm>
          <a:off x="227364" y="1235765"/>
          <a:ext cx="8716953" cy="323868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449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788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9311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21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เรื่อง         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9039" marR="6903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9039" marR="6903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9039" marR="69039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86530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spc="-100" baseline="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spc="-100" baseline="0" dirty="0" smtClean="0">
                          <a:effectLst/>
                          <a:cs typeface="+mj-cs"/>
                        </a:rPr>
                        <a:t>. </a:t>
                      </a:r>
                      <a:r>
                        <a:rPr lang="th-TH" sz="2400" spc="-100" baseline="0" dirty="0">
                          <a:effectLst/>
                          <a:cs typeface="+mj-cs"/>
                        </a:rPr>
                        <a:t>ข้อสังเกตจากการประชุม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คณะอนุกรรมการ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พิจารณา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การให้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กู้ยืม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เงินกองทุนพัฒนาฝีมือแรงงาน (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ต่อ)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9039" marR="69039" marT="0" marB="0"/>
                </a:tc>
                <a:tc>
                  <a:txBody>
                    <a:bodyPr/>
                    <a:lstStyle/>
                    <a:p>
                      <a:pPr marL="180975" indent="-18097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3.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วันที่เริ่มฝึกอบรมในเอกสารคำขอกู้ยืมเงินเริ่มฝึก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ก่อนวันที่ได้รับอนุมัติคำขอกู้ยืมเงิน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9039" marR="69039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ตรวจสอบวันที่เริ่ม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ฝึกอบรมต้อง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ไม่เริ่มฝึกอบรม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ก่อนได้รับอนุมัติคำ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ขอ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กู้ยืมเงินหรือ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ทำสัญญา 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9039" marR="69039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16872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C0814713-DC89-4FA8-BFA5-DEEBC95E42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97186594"/>
              </p:ext>
            </p:extLst>
          </p:nvPr>
        </p:nvGraphicFramePr>
        <p:xfrm>
          <a:off x="156114" y="835388"/>
          <a:ext cx="8628318" cy="411208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797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552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932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82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9240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. ข้อสังเกต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จากการประชุมคณะอนุกรรมการพิจารณาการให้กู้ยืมเงินกองทุนพัฒนาฝีมือแรงงาน (ต่อ)</a:t>
                      </a:r>
                      <a:endParaRPr lang="en-US" sz="2400" dirty="0" smtClean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4.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 สถาน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ประกอบกิจการที่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ยื่น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คำ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ขอกู้ครั้งที่ 2 หรือครั้งที่ 3 ฝึกอบรมหลักสูตร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ซ้ำ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กับครั้ง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ที่ 1 ทุกหลักสูตร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หลักสูตรการฝึกอบรมที่ยื่นคำขอ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กู้ ครั้ง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ที่ 2 หรือครั้งที่ 3 ควรเป็นหลักสูตรใหม่ หรือถ้า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มี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ความ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จำเป็นต้องฝึกอบรมหลักสูตรเดิมก็ไม่ควรซ้ำ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เหมือนเดิมทุกหลักสูตรเพราะคณะอนุกรรมการ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ฯ จะพิจารณาข้อมูลการขอ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กู้ที่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ผ่าน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มาทุกครั้ง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เป็น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ข้อมูลประกอบการพิจารณาครั้งปัจจุบัน เช่น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 marL="273050" indent="-273050" algn="thaiDist">
                        <a:lnSpc>
                          <a:spcPts val="24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th-TH" sz="2400" dirty="0" smtClean="0">
                          <a:effectLst/>
                          <a:cs typeface="+mj-cs"/>
                        </a:rPr>
                        <a:t>1. จำนวน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ลูกจ้างที่มีอยู่ของสถานประกอบ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กิจการ</a:t>
                      </a:r>
                    </a:p>
                    <a:p>
                      <a:pPr marL="273050" indent="-273050" algn="thaiDist">
                        <a:lnSpc>
                          <a:spcPts val="2400"/>
                        </a:lnSpc>
                        <a:spcAft>
                          <a:spcPts val="0"/>
                        </a:spcAft>
                        <a:tabLst>
                          <a:tab pos="273050" algn="l"/>
                        </a:tabLst>
                      </a:pPr>
                      <a:r>
                        <a:rPr lang="th-TH" sz="2400" dirty="0" smtClean="0">
                          <a:effectLst/>
                        </a:rPr>
                        <a:t>2.  จำนวนลูกจ้างทั้งหมดที่เข้ารับการฝึกอบรม (นับซ้ำคนที่ฝึกอบรมมากกว่า 1 หลักสูตร)</a:t>
                      </a:r>
                      <a:endParaRPr lang="en-US" sz="2400" dirty="0" smtClean="0">
                        <a:effectLst/>
                      </a:endParaRPr>
                    </a:p>
                    <a:p>
                      <a:pPr marL="0" indent="0" algn="thaiDist">
                        <a:lnSpc>
                          <a:spcPts val="2400"/>
                        </a:lnSpc>
                        <a:spcAft>
                          <a:spcPts val="0"/>
                        </a:spcAft>
                        <a:tabLst>
                          <a:tab pos="355600" algn="l"/>
                        </a:tabLst>
                      </a:pPr>
                      <a:r>
                        <a:rPr lang="th-TH" sz="2400" dirty="0" smtClean="0">
                          <a:effectLst/>
                        </a:rPr>
                        <a:t>3.  หลักสูตรการฝึกอบรม</a:t>
                      </a:r>
                      <a:endParaRPr lang="en-US" sz="2400" dirty="0" smtClean="0">
                        <a:effectLst/>
                      </a:endParaRPr>
                    </a:p>
                    <a:p>
                      <a:pPr algn="thaiDi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4.  ข้อมูลการชำระหนี้คืนที่ผ่านมา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14" y="4944426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C0814713-DC89-4FA8-BFA5-DEEBC95E42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63099990"/>
              </p:ext>
            </p:extLst>
          </p:nvPr>
        </p:nvGraphicFramePr>
        <p:xfrm>
          <a:off x="549979" y="1371385"/>
          <a:ext cx="8348361" cy="27685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090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69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701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980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81742" marR="81742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02776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. </a:t>
                      </a:r>
                      <a:r>
                        <a:rPr lang="th-TH" sz="2400" spc="-50" baseline="0" dirty="0" smtClean="0">
                          <a:effectLst/>
                          <a:cs typeface="+mj-cs"/>
                        </a:rPr>
                        <a:t>ข้อสังเกตจากการประชุม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คณะอนุกรรมการพิจารณาการให้กู้ยืมเงินกองทุนพัฒนาฝีมือแรงงาน (ต่อ)</a:t>
                      </a:r>
                      <a:endParaRPr lang="en-US" sz="2400" dirty="0" smtClean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L="81742" marR="81742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5. ตำแหน่งลูกจ้างที่เข้า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รับ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การฝึกอบรมไม่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สอดคล้องกับหลักสูตร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n-cs"/>
                        </a:rPr>
                        <a:t>สถานประกอบกิจการที่จำเป็นต้องฝึกอบรมลูกจ้างในหลักสูตรที่ไม่สอดคล้องกับ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ตำแหน่ง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ให้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ระบุเหตุผลความจำเป็นด้วยว่าเหตุ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ใดจึง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ต้องฝึกอบรมลูกจ้างตำแหน่งนั้นๆ ใน</a:t>
                      </a:r>
                      <a:r>
                        <a:rPr lang="th-TH" sz="2400" dirty="0" smtClean="0">
                          <a:effectLst/>
                          <a:cs typeface="+mn-cs"/>
                        </a:rPr>
                        <a:t>หลักสูตร</a:t>
                      </a:r>
                      <a:br>
                        <a:rPr lang="th-TH" sz="2400" dirty="0" smtClean="0">
                          <a:effectLst/>
                          <a:cs typeface="+mn-cs"/>
                        </a:rPr>
                      </a:br>
                      <a:r>
                        <a:rPr lang="th-TH" sz="2400" dirty="0" smtClean="0">
                          <a:effectLst/>
                          <a:cs typeface="+mn-cs"/>
                        </a:rPr>
                        <a:t>ที่</a:t>
                      </a:r>
                      <a:r>
                        <a:rPr lang="th-TH" sz="2400" dirty="0">
                          <a:effectLst/>
                          <a:cs typeface="+mn-cs"/>
                        </a:rPr>
                        <a:t>ยื่นขอกู้ เพื่อเป็นข้อมูลประกอบการพิจารณาของคณะอนุกรรมการฯ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n-cs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1535" y="4604391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400" y="16872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D1721323-8866-4D2C-9431-589676F19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94834430"/>
              </p:ext>
            </p:extLst>
          </p:nvPr>
        </p:nvGraphicFramePr>
        <p:xfrm>
          <a:off x="239239" y="860375"/>
          <a:ext cx="8658049" cy="4754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687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971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640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เรื่อง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ปัญหา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71215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spc="-100" baseline="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spc="-100" baseline="0" dirty="0" smtClean="0">
                          <a:effectLst/>
                          <a:cs typeface="+mn-cs"/>
                        </a:rPr>
                        <a:t>. </a:t>
                      </a:r>
                      <a:r>
                        <a:rPr lang="th-TH" sz="2400" spc="-100" baseline="0" dirty="0" smtClean="0">
                          <a:effectLst/>
                          <a:cs typeface="+mj-cs"/>
                        </a:rPr>
                        <a:t>ข้อสังเกตจากการประชุม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คณะอนุกรรมการพิจารณาการให้กู้ยืมเงินกองทุนพัฒนาฝีมือแรงงาน (ต่อ)</a:t>
                      </a:r>
                      <a:endParaRPr lang="en-US" sz="2400" dirty="0" smtClean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6.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 สถาน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ประกอบกิจการบางแห่งจัดทำเอกสารคำขอกู้ โดยใช้วงเงินกู้ 1,000,000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บาท เป็น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ตัวตั้ง ไม่ได้ยื่นขอกู้ตามความจำเป็นและเหมาะสมกับหลักสูตรและจำนวน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ลูกจ้างที่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ต้องการพัฒนาฝีมือแรงงาน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/>
                </a:tc>
                <a:tc>
                  <a:txBody>
                    <a:bodyPr/>
                    <a:lstStyle/>
                    <a:p>
                      <a:pPr marL="0" indent="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ให้สถานประกอบกิจการยื่นคำขอกู้ตามความเป็นจริง ในหลักสูตรที่ต้องการพัฒนาฝีมือแรงงานให้แก่ลูกจ้าง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ไม่จำเป็นต้อง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กู้ใน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วงเงิน 1,000,000 บาท ถ้าใช้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เงินกู้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ไม่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เป็นไปตามความเป็น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จริงจะ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มีปัญหาเวลา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สตง. เข้า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ตรวจ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เพราะจะ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ขอดู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หลักฐานการ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ใช้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จ่ายเงินจริง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ในแต่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ละหลักสูตร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เนื่องจาก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การตรวจสอบงบการเงินกองทุนพัฒนาฝีมือแรงงาน สำหรับปี 2559 สตง. มีข้อสังเกตและข้อเสนอแนะให้เพิ่มข้อกำหนดให้ผู้กู้ยืมเงินต้องรวบรวมหลักฐานที่เกี่ยวกับค่าใช้จ่ายในการฝึกอบรมไว้ให้ตรวจสอบ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5188" marR="75188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209" y="4757427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082D9D23-A768-41D0-8992-7F55E9A6C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6577024"/>
              </p:ext>
            </p:extLst>
          </p:nvPr>
        </p:nvGraphicFramePr>
        <p:xfrm>
          <a:off x="427512" y="1198425"/>
          <a:ext cx="8270893" cy="4389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760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103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1844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46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เรื่อง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5561" marR="655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5561" marR="6556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แนวการ</a:t>
                      </a:r>
                      <a:r>
                        <a:rPr lang="th-TH" sz="2400" dirty="0">
                          <a:effectLst/>
                        </a:rPr>
                        <a:t>แก้ไข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5561" marR="65561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02046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.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ข้อสังเกตจากการประชุมคณะอนุกรรมการพิจารณาการให้กู้ยืมเงินกองทุนพัฒนาฝีมือแรงงาน (ต่อ)</a:t>
                      </a:r>
                      <a:endParaRPr lang="en-US" sz="2400" dirty="0" smtClean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5561" marR="65561" marT="0" marB="0"/>
                </a:tc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cs typeface="+mj-cs"/>
                        </a:rPr>
                        <a:t> 7. จำนวน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ลูกจ้างที่เข้า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รับ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การ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ฝึกอบรมทั้งหมดในทุก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หลักสูตรที่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ยื่นคำขอกู้มากกว่าจำนวนลูกจ้าง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ที่สถาน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ประกอบ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กิจการมี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อยู่จริงหลาย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เท่า เช่น 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มี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ลูกจ้างจำนวน 30 คน ยื่นคำขอกู้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ฝึกอบรม 5 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หลักสูตรๆ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ละ 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2 รุ่น รวม 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10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รุ่นๆ ละ 20 คน รวม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จำนวน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ลูกจ้างที่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เข้า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รับ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การ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ฝึกอบรม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ทั้งหมด จำนวน 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200 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คน </a:t>
                      </a:r>
                      <a:r>
                        <a:rPr lang="en-US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5561" marR="65561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สถานประกอบกิจการมี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ลูกจ้าง จำนวน </a:t>
                      </a:r>
                      <a:r>
                        <a:rPr lang="en-US" sz="2400" dirty="0" smtClean="0">
                          <a:effectLst/>
                          <a:cs typeface="+mj-cs"/>
                        </a:rPr>
                        <a:t/>
                      </a:r>
                      <a:br>
                        <a:rPr lang="en-US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30 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คน ยื่นคำขอกู้ 5 หลักสูตร ฝึกอบรมลูกจ้างซ้ำถึง 200 คน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คณะ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อนุกรรมการฯ จะตั้งข้อสังเกตว่า การฝึกอบรม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ลูกจ้าง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ซ้ำ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ถึง 200 คน สอดคล้องกับ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ความ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เป็น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จริงหรือไม่ ฝึกอบรม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ต่อเนื่องกัน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ทกเดือนจะ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เอาเวลาที่ไหนทำงาน</a:t>
                      </a:r>
                      <a:endParaRPr lang="en-US" sz="2400" dirty="0">
                        <a:effectLst/>
                        <a:cs typeface="+mj-cs"/>
                      </a:endParaRPr>
                    </a:p>
                    <a:p>
                      <a:pPr marL="177800" lvl="0" indent="-177800" algn="thaiDist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32715" algn="l"/>
                        </a:tabLs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จัดทำเอกสารคำขอกู้ในแต่ละ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หลักสูตรให้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สอดคล้องกับจำนวน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ลูกจ้าง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ที่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ต้องการพัฒนาฝีมือแรงงานตามความเป็นจริง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65561" marR="65561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14" y="4862095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79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3D2CA830-412A-42D7-860A-AE33BF109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37611058"/>
              </p:ext>
            </p:extLst>
          </p:nvPr>
        </p:nvGraphicFramePr>
        <p:xfrm>
          <a:off x="391887" y="1261102"/>
          <a:ext cx="8221852" cy="3291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234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636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3473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694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03283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. </a:t>
                      </a:r>
                      <a:r>
                        <a:rPr lang="th-TH" sz="2400" spc="-100" baseline="0" dirty="0" smtClean="0">
                          <a:effectLst/>
                        </a:rPr>
                        <a:t>ข้อสังเกตจากการประชุม</a:t>
                      </a:r>
                      <a:r>
                        <a:rPr lang="th-TH" sz="2400" dirty="0" smtClean="0">
                          <a:effectLst/>
                        </a:rPr>
                        <a:t>คณะอนุกรรมการพิจารณาการให้กู้ยืมเงินกองทุนพัฒนาฝีมือแรงงาน (ต่อ)</a:t>
                      </a:r>
                    </a:p>
                    <a:p>
                      <a:pPr marL="263525" indent="-263525" algn="thaiDist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8. </a:t>
                      </a:r>
                      <a:r>
                        <a:rPr lang="th-TH" sz="2400" dirty="0" smtClean="0">
                          <a:effectLst/>
                        </a:rPr>
                        <a:t> ระยะเวล</a:t>
                      </a:r>
                      <a:r>
                        <a:rPr lang="th-TH" sz="2400" dirty="0">
                          <a:effectLst/>
                        </a:rPr>
                        <a:t>การฝึกอบรมในแต่ละหลักสูตรไม่สอดคล้องกับความเป็นจริง เช่น </a:t>
                      </a:r>
                      <a:r>
                        <a:rPr lang="th-TH" sz="2400" dirty="0" smtClean="0">
                          <a:effectLst/>
                        </a:rPr>
                        <a:t>ฝึกอบรม 1 </a:t>
                      </a:r>
                      <a:r>
                        <a:rPr lang="th-TH" sz="2400" dirty="0">
                          <a:effectLst/>
                        </a:rPr>
                        <a:t>วัน จำนวน 18 ชั่วโมง</a:t>
                      </a:r>
                      <a:endParaRPr lang="en-US" sz="2400" dirty="0">
                        <a:effectLst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1. </a:t>
                      </a:r>
                      <a:r>
                        <a:rPr lang="th-TH" sz="2400" dirty="0" smtClean="0">
                          <a:effectLst/>
                        </a:rPr>
                        <a:t> ระยะเวลา</a:t>
                      </a:r>
                      <a:r>
                        <a:rPr lang="th-TH" sz="2400" dirty="0">
                          <a:effectLst/>
                        </a:rPr>
                        <a:t>การฝึกอบรมในแต่ละหลักสูตร</a:t>
                      </a:r>
                      <a:r>
                        <a:rPr lang="th-TH" sz="2400" dirty="0" smtClean="0">
                          <a:effectLst/>
                        </a:rPr>
                        <a:t>ต้องสอดคล้อง</a:t>
                      </a:r>
                      <a:r>
                        <a:rPr lang="th-TH" sz="2400" dirty="0">
                          <a:effectLst/>
                        </a:rPr>
                        <a:t>กับความเป็นจริง</a:t>
                      </a:r>
                      <a:endParaRPr lang="en-US" sz="2400" dirty="0">
                        <a:effectLst/>
                      </a:endParaRPr>
                    </a:p>
                    <a:p>
                      <a:pPr marL="177800" indent="-17780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2. </a:t>
                      </a:r>
                      <a:r>
                        <a:rPr lang="th-TH" sz="2400" dirty="0" smtClean="0">
                          <a:effectLst/>
                        </a:rPr>
                        <a:t>ตรวจสอบ</a:t>
                      </a:r>
                      <a:r>
                        <a:rPr lang="th-TH" sz="2400" dirty="0">
                          <a:effectLst/>
                        </a:rPr>
                        <a:t>เอกสารรายละเอียด</a:t>
                      </a:r>
                      <a:r>
                        <a:rPr lang="th-TH" sz="2400" dirty="0" smtClean="0">
                          <a:effectLst/>
                        </a:rPr>
                        <a:t>ประกอบ</a:t>
                      </a:r>
                      <a:br>
                        <a:rPr lang="th-TH" sz="2400" dirty="0" smtClean="0">
                          <a:effectLst/>
                        </a:rPr>
                      </a:br>
                      <a:r>
                        <a:rPr lang="th-TH" sz="2400" dirty="0" smtClean="0">
                          <a:effectLst/>
                        </a:rPr>
                        <a:t>การ</a:t>
                      </a:r>
                      <a:r>
                        <a:rPr lang="th-TH" sz="2400" dirty="0">
                          <a:effectLst/>
                        </a:rPr>
                        <a:t>ขอกู้ยืมเงินกองทุนพัฒนาฝีมือแรงงาน </a:t>
                      </a:r>
                      <a:r>
                        <a:rPr lang="th-TH" sz="2400" dirty="0" smtClean="0">
                          <a:effectLst/>
                        </a:rPr>
                        <a:t/>
                      </a:r>
                      <a:br>
                        <a:rPr lang="th-TH" sz="2400" dirty="0" smtClean="0">
                          <a:effectLst/>
                        </a:rPr>
                      </a:br>
                      <a:r>
                        <a:rPr lang="th-TH" sz="2400" dirty="0" smtClean="0">
                          <a:effectLst/>
                        </a:rPr>
                        <a:t>ข้อ </a:t>
                      </a:r>
                      <a:r>
                        <a:rPr lang="th-TH" sz="2400" dirty="0">
                          <a:effectLst/>
                        </a:rPr>
                        <a:t>5 ระยะเวลาการฝึกอบรม จำนวน.....ชั่วโมง/หลักสูตร หากเห็น</a:t>
                      </a:r>
                      <a:r>
                        <a:rPr lang="th-TH" sz="2400" dirty="0" smtClean="0">
                          <a:effectLst/>
                        </a:rPr>
                        <a:t>ว่าไม่</a:t>
                      </a:r>
                      <a:r>
                        <a:rPr lang="th-TH" sz="2400" dirty="0">
                          <a:effectLst/>
                        </a:rPr>
                        <a:t>เป็นไปตาม</a:t>
                      </a:r>
                      <a:r>
                        <a:rPr lang="th-TH" sz="2400" dirty="0" smtClean="0">
                          <a:effectLst/>
                        </a:rPr>
                        <a:t>ความเป็น</a:t>
                      </a:r>
                      <a:r>
                        <a:rPr lang="th-TH" sz="2400" dirty="0">
                          <a:effectLst/>
                        </a:rPr>
                        <a:t>จริงให้แจ้งสถานประกอบกิจการ</a:t>
                      </a:r>
                      <a:r>
                        <a:rPr lang="th-TH" sz="2400" dirty="0" smtClean="0">
                          <a:effectLst/>
                        </a:rPr>
                        <a:t>แก้ไขให้</a:t>
                      </a:r>
                      <a:r>
                        <a:rPr lang="th-TH" sz="2400" dirty="0">
                          <a:effectLst/>
                        </a:rPr>
                        <a:t>ถูกต้องก่อนส่ง</a:t>
                      </a:r>
                      <a:r>
                        <a:rPr lang="th-TH" sz="2400" dirty="0" smtClean="0">
                          <a:effectLst/>
                        </a:rPr>
                        <a:t>ให้กอง</a:t>
                      </a:r>
                      <a:r>
                        <a:rPr lang="th-TH" sz="2400" dirty="0">
                          <a:effectLst/>
                        </a:rPr>
                        <a:t>ส่งเสริมฯ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1535" y="4604391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481355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604391"/>
            <a:ext cx="904406" cy="680071"/>
          </a:xfrm>
          <a:prstGeom prst="rect">
            <a:avLst/>
          </a:prstGeom>
        </p:spPr>
      </p:pic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B745D4F0-9ED8-4AD6-ABE2-54C332C46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38565440"/>
              </p:ext>
            </p:extLst>
          </p:nvPr>
        </p:nvGraphicFramePr>
        <p:xfrm>
          <a:off x="415636" y="1315708"/>
          <a:ext cx="8499764" cy="274565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360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734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9023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0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95459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2</a:t>
                      </a:r>
                      <a:r>
                        <a:rPr lang="th-TH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. ข้อสังเกต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จากการประชุมคณะอนุกรรมการพิจารณาการให้กู้ยืมเงินกองทุนพัฒนาฝีมือแรงงาน (ต่อ)</a:t>
                      </a:r>
                      <a:endParaRPr lang="en-US" sz="2400" dirty="0" smtClean="0">
                        <a:effectLst/>
                        <a:cs typeface="+mj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9.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 ค่าใช้จ่าย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ในการ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ฝึกอบรมต่อคน</a:t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ต่อ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หลักสูตรสูงเกินความเป็นจริง เช่น หลักสูตรการสร้างจิตสำนึกในการให้บริการรักษาความปลอดภัย จำนวน 6 ชั่วโมง ค่าใช้จ่าย 7,550 บาทต่อ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คน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cs typeface="+mj-cs"/>
                        </a:rPr>
                        <a:t>ให้สถานประกอบกิจการประมาณการค่าใช้จ่ายในการฝึกอบรมแต่ละหลักสูตรตามความเป็นจริง เพื่อให้ได้รับการพิจารณาอนุมัติ ไม่ต้องเสียเวลานำไปปรับแก้ และนำกลับมาเสนอที่ประชุมใหม่ 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/>
                      </a:r>
                      <a:br>
                        <a:rPr lang="th-TH" sz="2400" dirty="0" smtClean="0">
                          <a:effectLst/>
                          <a:cs typeface="+mj-cs"/>
                        </a:rPr>
                      </a:br>
                      <a:r>
                        <a:rPr lang="th-TH" sz="2400" dirty="0" smtClean="0">
                          <a:effectLst/>
                          <a:cs typeface="+mj-cs"/>
                        </a:rPr>
                        <a:t>ทำ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ให้สถานประกอบกิจการ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เสียเวลา</a:t>
                      </a:r>
                      <a:r>
                        <a:rPr lang="th-TH" sz="2400" dirty="0">
                          <a:effectLst/>
                          <a:cs typeface="+mj-cs"/>
                        </a:rPr>
                        <a:t> 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+mj-cs"/>
                      </a:endParaRPr>
                    </a:p>
                  </a:txBody>
                  <a:tcPr marL="74529" marR="74529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930399" y="188967"/>
            <a:ext cx="7135541" cy="58477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ปัญหาที่</a:t>
            </a:r>
            <a:r>
              <a:rPr lang="th-TH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พบจากการให้กู้ยืมเงินกองทุนพัฒนาฝีมือแรงงาน</a:t>
            </a:r>
            <a:endParaRPr lang="th-TH" sz="3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902386" y="499279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D81040A5-15E2-4B10-8B35-E710878C05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7977127"/>
              </p:ext>
            </p:extLst>
          </p:nvPr>
        </p:nvGraphicFramePr>
        <p:xfrm>
          <a:off x="439388" y="950026"/>
          <a:ext cx="8372103" cy="4389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414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919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386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81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เรื่อง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70389" marR="703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70389" marR="703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แนวทางการแก้ไข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70389" marR="70389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95820">
                <a:tc>
                  <a:txBody>
                    <a:bodyPr/>
                    <a:lstStyle/>
                    <a:p>
                      <a:pPr marL="263525" indent="-263525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DilleniaUPC" panose="02020603050405020304" pitchFamily="18" charset="-34"/>
                          <a:cs typeface="DilleniaUPC" panose="02020603050405020304" pitchFamily="18" charset="-34"/>
                        </a:rPr>
                        <a:t>3</a:t>
                      </a:r>
                      <a:r>
                        <a:rPr lang="th-TH" sz="2400" dirty="0" smtClean="0">
                          <a:effectLst/>
                          <a:cs typeface="+mj-cs"/>
                        </a:rPr>
                        <a:t>.  แบบ</a:t>
                      </a:r>
                      <a:r>
                        <a:rPr lang="th-TH" sz="2400" baseline="0" dirty="0" smtClean="0">
                          <a:effectLst/>
                          <a:cs typeface="+mj-cs"/>
                        </a:rPr>
                        <a:t> กย.6 รายงานผล</a:t>
                      </a: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การฝึกอบรม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ไม่ตรงตามสัญญากู้ยืมเงิน</a:t>
                      </a:r>
                      <a:endParaRPr lang="th-TH" sz="2400" b="1" dirty="0" smtClean="0">
                        <a:effectLst/>
                        <a:latin typeface="FreesiaUPC" pitchFamily="34" charset="-34"/>
                        <a:cs typeface="+mj-cs"/>
                      </a:endParaRPr>
                    </a:p>
                  </a:txBody>
                  <a:tcPr marL="70389" marR="70389" marT="0" marB="0"/>
                </a:tc>
                <a:tc>
                  <a:txBody>
                    <a:bodyPr/>
                    <a:lstStyle/>
                    <a:p>
                      <a:pPr marL="273050" indent="-273050" algn="thaiDist"/>
                      <a:r>
                        <a:rPr lang="th-TH" sz="2400" dirty="0" smtClean="0">
                          <a:cs typeface="+mj-cs"/>
                        </a:rPr>
                        <a:t>1. ฝึกอบรมในหลักสูตรที่กู้ยืมเงิน</a:t>
                      </a:r>
                      <a:br>
                        <a:rPr lang="th-TH" sz="2400" dirty="0" smtClean="0">
                          <a:cs typeface="+mj-cs"/>
                        </a:rPr>
                      </a:br>
                      <a:r>
                        <a:rPr lang="th-TH" sz="2400" u="sng" dirty="0" smtClean="0">
                          <a:cs typeface="+mj-cs"/>
                        </a:rPr>
                        <a:t>ครบทุกหลักสูตร</a:t>
                      </a:r>
                      <a:r>
                        <a:rPr lang="th-TH" sz="2400" dirty="0" smtClean="0">
                          <a:cs typeface="+mj-cs"/>
                        </a:rPr>
                        <a:t> แต่</a:t>
                      </a:r>
                      <a:r>
                        <a:rPr lang="th-TH" sz="2400" u="sng" dirty="0" smtClean="0">
                          <a:cs typeface="+mj-cs"/>
                        </a:rPr>
                        <a:t>จำนวนลูกจ้าง</a:t>
                      </a:r>
                      <a:br>
                        <a:rPr lang="th-TH" sz="2400" u="sng" dirty="0" smtClean="0">
                          <a:cs typeface="+mj-cs"/>
                        </a:rPr>
                      </a:br>
                      <a:r>
                        <a:rPr lang="th-TH" sz="2400" u="sng" dirty="0" smtClean="0">
                          <a:cs typeface="+mj-cs"/>
                        </a:rPr>
                        <a:t>ที่เข้ารับการฝึกอบรมไม่ครบจำนวนตามสัญญากู้ยืมเงิน</a:t>
                      </a:r>
                    </a:p>
                    <a:p>
                      <a:pPr marL="273050" indent="-273050" algn="thaiDist"/>
                      <a:r>
                        <a:rPr lang="th-TH" sz="2400" dirty="0" smtClean="0">
                          <a:cs typeface="+mj-cs"/>
                        </a:rPr>
                        <a:t>2. </a:t>
                      </a:r>
                      <a:r>
                        <a:rPr lang="th-TH" sz="2400" u="sng" dirty="0" smtClean="0">
                          <a:cs typeface="+mj-cs"/>
                        </a:rPr>
                        <a:t>ฝึกอบรมไม่ตรงกับหลักสูตร</a:t>
                      </a:r>
                      <a:br>
                        <a:rPr lang="th-TH" sz="2400" u="sng" dirty="0" smtClean="0">
                          <a:cs typeface="+mj-cs"/>
                        </a:rPr>
                      </a:br>
                      <a:r>
                        <a:rPr lang="th-TH" sz="2400" u="sng" dirty="0" smtClean="0">
                          <a:cs typeface="+mj-cs"/>
                        </a:rPr>
                        <a:t>ที่ทำสัญญากู้ยืมเงิน และจำนวนเงิน</a:t>
                      </a:r>
                      <a:br>
                        <a:rPr lang="th-TH" sz="2400" u="sng" dirty="0" smtClean="0">
                          <a:cs typeface="+mj-cs"/>
                        </a:rPr>
                      </a:br>
                      <a:r>
                        <a:rPr lang="th-TH" sz="2400" u="sng" dirty="0" smtClean="0">
                          <a:cs typeface="+mj-cs"/>
                        </a:rPr>
                        <a:t>ที่ใช้จ่ายในการฝึกอบรมไม่ตรงกับ</a:t>
                      </a:r>
                      <a:br>
                        <a:rPr lang="th-TH" sz="2400" u="sng" dirty="0" smtClean="0">
                          <a:cs typeface="+mj-cs"/>
                        </a:rPr>
                      </a:br>
                      <a:r>
                        <a:rPr lang="th-TH" sz="2400" dirty="0" smtClean="0">
                          <a:cs typeface="+mj-cs"/>
                        </a:rPr>
                        <a:t>ที่กู้ยืมเงิน  </a:t>
                      </a:r>
                      <a:endParaRPr lang="en-US" sz="2400" dirty="0">
                        <a:latin typeface="FreesiaUPC" pitchFamily="34" charset="-34"/>
                        <a:cs typeface="+mj-cs"/>
                      </a:endParaRPr>
                    </a:p>
                  </a:txBody>
                  <a:tcPr marL="70389" marR="70389" marT="0" marB="0"/>
                </a:tc>
                <a:tc>
                  <a:txBody>
                    <a:bodyPr/>
                    <a:lstStyle/>
                    <a:p>
                      <a:pPr marL="177800" indent="-177800" algn="thaiDist">
                        <a:spcAft>
                          <a:spcPts val="0"/>
                        </a:spcAft>
                        <a:buNone/>
                      </a:pP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1. ตรวจเยี่ยม ติดตามและให้คำปรึกษา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 แนะนำผู้ประกอบกิจการ ให้นำเงินกู้ยืม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 ไปใช้ฝึกอบรมให้เป็นไปตามที่ระบุ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 ในสัญญากู้ยืมเงิน </a:t>
                      </a:r>
                    </a:p>
                    <a:p>
                      <a:pPr marL="273050" indent="-273050" algn="thaiDist">
                        <a:spcAft>
                          <a:spcPts val="0"/>
                        </a:spcAft>
                        <a:buNone/>
                      </a:pP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2. บริษัทฯ สามารถแจ้งขอเลื่อนเวลา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การฝึกอบรมได้แต่ต้องไม่กระทบกับวงเงินกู้ยืมตามสัญญา และต้องฝึกอบรมให้ครบตามที่ระบุในสัญญากู้ยืมเงิน 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โดยให้กู้ยืมเงินแจ้งเหตุผล พร้อมระบุ</a:t>
                      </a:r>
                      <a:br>
                        <a:rPr kumimoji="0" lang="th-TH" sz="2400" kern="1200" dirty="0" smtClean="0">
                          <a:effectLst/>
                          <a:cs typeface="+mj-cs"/>
                        </a:rPr>
                      </a:br>
                      <a:r>
                        <a:rPr kumimoji="0" lang="th-TH" sz="2400" kern="1200" dirty="0" smtClean="0">
                          <a:effectLst/>
                          <a:cs typeface="+mj-cs"/>
                        </a:rPr>
                        <a:t>วันเริ่ม – จบฝึกอบรม/ทดสอบฯ แนบไว้กับสัญญากู้ยืมเงิน</a:t>
                      </a:r>
                    </a:p>
                  </a:txBody>
                  <a:tcPr marL="70389" marR="70389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209" y="4862095"/>
            <a:ext cx="904406" cy="680071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4847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160060" y="1258010"/>
            <a:ext cx="7699650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5400" b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ผลการดำเนินงาน ปีงบประมาณ </a:t>
            </a:r>
            <a:r>
              <a:rPr lang="th-TH" sz="54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พ.ศ. 2563</a:t>
            </a:r>
            <a:endParaRPr lang="th-TH" sz="5400" b="1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FB1B333-8CE4-42D7-9312-9DA091CC4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3" y="2181340"/>
            <a:ext cx="2453931" cy="3533660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85998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81355"/>
            <a:ext cx="7846990" cy="646331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ผลการดำเนินงาน </a:t>
            </a:r>
            <a:r>
              <a:rPr lang="th-TH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ปีงบประมาณ พ.ศ. 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2563</a:t>
            </a:r>
            <a:endParaRPr lang="th-TH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604391"/>
            <a:ext cx="904406" cy="680071"/>
          </a:xfrm>
          <a:prstGeom prst="rect">
            <a:avLst/>
          </a:prstGeom>
        </p:spPr>
      </p:pic>
      <p:graphicFrame>
        <p:nvGraphicFramePr>
          <p:cNvPr id="9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51913041"/>
              </p:ext>
            </p:extLst>
          </p:nvPr>
        </p:nvGraphicFramePr>
        <p:xfrm>
          <a:off x="361951" y="2287173"/>
          <a:ext cx="8457625" cy="21580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84916"/>
                <a:gridCol w="992449"/>
                <a:gridCol w="724191"/>
                <a:gridCol w="1324398"/>
                <a:gridCol w="1188107"/>
                <a:gridCol w="1489719"/>
                <a:gridCol w="953845"/>
              </a:tblGrid>
              <a:tr h="727075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เป้าหมายและผลการดำเนินงาน </a:t>
                      </a:r>
                      <a:b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 พ.ศ. 2563 (ต.ค. 2562 – ก.พ. 2563)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7356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986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ให้กู้ยืม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อนุมัติและทำสัญญา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32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คงเหลือ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29867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(บริษัท)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30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30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98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30</a:t>
                      </a:r>
                      <a:r>
                        <a:rPr lang="en-US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000</a:t>
                      </a:r>
                      <a:r>
                        <a:rPr lang="en-US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en-US" sz="24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575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  <a:endParaRPr lang="th-TH" sz="2400" dirty="0"/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8.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58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27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425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91.</a:t>
                      </a:r>
                      <a:r>
                        <a:rPr lang="en-US" sz="2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42 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92" marR="7492" marT="749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Content Placeholder 2"/>
          <p:cNvSpPr txBox="1">
            <a:spLocks/>
          </p:cNvSpPr>
          <p:nvPr/>
        </p:nvSpPr>
        <p:spPr>
          <a:xfrm>
            <a:off x="361951" y="1239254"/>
            <a:ext cx="8782050" cy="799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450" algn="thaiDist">
              <a:spcAft>
                <a:spcPts val="0"/>
              </a:spcAft>
              <a:buFont typeface="Georgia" pitchFamily="18" charset="0"/>
              <a:buNone/>
            </a:pPr>
            <a:r>
              <a:rPr lang="th-TH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พิจารณาจากจำนวนเงินที่มีการทำสัญญาและจ่ายเงินให้แก่ผู้กู้ยืม</a:t>
            </a:r>
          </a:p>
          <a:p>
            <a:pPr marL="0" indent="44450" algn="thaiDist">
              <a:spcAft>
                <a:spcPts val="0"/>
              </a:spcAft>
              <a:buFont typeface="Georgia" pitchFamily="18" charset="0"/>
              <a:buNone/>
            </a:pPr>
            <a:r>
              <a:rPr lang="th-TH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               ในปีงบประมาณ พ.ศ. 2563</a:t>
            </a:r>
          </a:p>
          <a:p>
            <a:pPr marL="0" indent="44450" algn="thaiDist">
              <a:spcAft>
                <a:spcPts val="0"/>
              </a:spcAft>
              <a:buFont typeface="Georgia" pitchFamily="18" charset="0"/>
              <a:buNone/>
            </a:pPr>
            <a:r>
              <a:rPr lang="th-TH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endParaRPr lang="th-TH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6"/>
          <p:cNvSpPr/>
          <p:nvPr/>
        </p:nvSpPr>
        <p:spPr>
          <a:xfrm>
            <a:off x="713075" y="4604391"/>
            <a:ext cx="78165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อัตราดอกเบี้ย 0</a:t>
            </a:r>
            <a:r>
              <a:rPr lang="en-US" sz="2400" b="1" i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%</a:t>
            </a:r>
            <a:r>
              <a:rPr lang="th-TH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จะสิ้นสุดวันที่ 3</a:t>
            </a:r>
            <a:r>
              <a:rPr lang="en-US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สิงหาคม 256</a:t>
            </a:r>
            <a:r>
              <a:rPr lang="en-US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r>
              <a:rPr lang="th-TH" sz="2400" b="1" i="1" dirty="0" smtClean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เหลือเวลาอีกประมาณ 6 เดือน </a:t>
            </a:r>
            <a:endParaRPr lang="th-TH" sz="2400" b="1" i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12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35" y="1739920"/>
            <a:ext cx="1141080" cy="1094505"/>
          </a:xfrm>
          <a:prstGeom prst="rect">
            <a:avLst/>
          </a:prstGeom>
        </p:spPr>
      </p:pic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05461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รูปภาพประกอบด้วย วัตถุ&#10;&#10;คำอธิบายที่สร้างขึ้นโดยอัตโนมัติ">
            <a:extLst>
              <a:ext uri="{FF2B5EF4-FFF2-40B4-BE49-F238E27FC236}">
                <a16:creationId xmlns:a16="http://schemas.microsoft.com/office/drawing/2014/main" xmlns="" id="{861EEF0D-0B24-F548-8666-75E58A9B77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1669" y="3455579"/>
            <a:ext cx="1582331" cy="2151069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114" y="0"/>
            <a:ext cx="746272" cy="753500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351983" y="425535"/>
            <a:ext cx="7690793" cy="646331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ผลการดำเนินงาน ปีงบประมาณ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2563</a:t>
            </a:r>
            <a:endParaRPr lang="th-TH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1983" y="1956375"/>
            <a:ext cx="6302427" cy="2574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013426" y="1215692"/>
            <a:ext cx="7770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หน่วยงานที่ดำเนินการให้กู้ยืมเงิน ปีงบประมาณ </a:t>
            </a:r>
            <a:r>
              <a:rPr lang="th-TH" sz="3200" b="1" dirty="0" smtClean="0"/>
              <a:t>พ.ศ. 2563 </a:t>
            </a:r>
            <a:r>
              <a:rPr lang="th-TH" sz="3200" b="1" dirty="0"/>
              <a:t>จำนวน 4 แห่ง</a:t>
            </a:r>
          </a:p>
        </p:txBody>
      </p:sp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63976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0" y="1089025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95166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089026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1027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089024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09792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214" y="1069976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89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3343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089025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2019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012826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8576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089026"/>
            <a:ext cx="7650163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8363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>
            <a:extLst>
              <a:ext uri="{FF2B5EF4-FFF2-40B4-BE49-F238E27FC236}">
                <a16:creationId xmlns:a16="http://schemas.microsoft.com/office/drawing/2014/main" xmlns="" id="{02A2CC6E-E7A6-7841-9CEE-0EC3A509A14C}"/>
              </a:ext>
            </a:extLst>
          </p:cNvPr>
          <p:cNvSpPr txBox="1"/>
          <p:nvPr/>
        </p:nvSpPr>
        <p:spPr>
          <a:xfrm>
            <a:off x="1218951" y="414680"/>
            <a:ext cx="7846990" cy="523220"/>
          </a:xfrm>
          <a:prstGeom prst="rect">
            <a:avLst/>
          </a:prstGeom>
          <a:solidFill>
            <a:srgbClr val="C5F6F7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จัดสรรเป้าหมายการให้กู้ยืมเงินกองทุนฯ ปีงบประมาณ พ.ศ. </a:t>
            </a:r>
            <a:r>
              <a:rPr lang="th-TH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83" y="51020"/>
            <a:ext cx="746272" cy="753500"/>
          </a:xfrm>
          <a:prstGeom prst="rect">
            <a:avLst/>
          </a:prstGeom>
        </p:spPr>
      </p:pic>
      <p:sp>
        <p:nvSpPr>
          <p:cNvPr id="13" name="สี่เหลี่ยมผืนผ้า 11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1057275" y="5255234"/>
            <a:ext cx="6357356" cy="150997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1" name="รูปภาพ 4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745" y="5097463"/>
            <a:ext cx="544080" cy="409123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951" y="1112838"/>
            <a:ext cx="7650163" cy="346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90744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6"/>
          <p:cNvSpPr/>
          <p:nvPr/>
        </p:nvSpPr>
        <p:spPr>
          <a:xfrm>
            <a:off x="1371598" y="185633"/>
            <a:ext cx="7433101" cy="1754326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>
            <a:spAutoFit/>
          </a:bodyPr>
          <a:lstStyle/>
          <a:p>
            <a:pPr algn="ctr"/>
            <a:r>
              <a:rPr lang="th-TH" sz="5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การติดตามการให้กู้ยืมเงิน</a:t>
            </a:r>
          </a:p>
          <a:p>
            <a:pPr algn="ctr"/>
            <a:r>
              <a:rPr lang="th-TH" sz="5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th-TH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104" y="1497375"/>
            <a:ext cx="1141080" cy="1094505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2967199" y="2047141"/>
            <a:ext cx="5837500" cy="646331"/>
          </a:xfrm>
          <a:prstGeom prst="rect">
            <a:avLst/>
          </a:prstGeom>
          <a:solidFill>
            <a:srgbClr val="99FF66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การบริหารความเสี่ยง ปีงบประมาณ พ.ศ.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2563</a:t>
            </a: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166" y="2800654"/>
            <a:ext cx="2430481" cy="2016224"/>
          </a:xfrm>
          <a:prstGeom prst="rect">
            <a:avLst/>
          </a:prstGeom>
        </p:spPr>
      </p:pic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86056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782951" y="534686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6900492-9AB4-4A11-A46C-CAE5AA3E78C8}"/>
              </a:ext>
            </a:extLst>
          </p:cNvPr>
          <p:cNvSpPr/>
          <p:nvPr/>
        </p:nvSpPr>
        <p:spPr>
          <a:xfrm>
            <a:off x="-150986" y="538697"/>
            <a:ext cx="1948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ความเป็นมา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สี่เหลี่ยมผืนผ้ามุมมน 4"/>
          <p:cNvSpPr/>
          <p:nvPr/>
        </p:nvSpPr>
        <p:spPr>
          <a:xfrm>
            <a:off x="982638" y="1255594"/>
            <a:ext cx="7801793" cy="3988527"/>
          </a:xfrm>
          <a:prstGeom prst="roundRect">
            <a:avLst/>
          </a:prstGeom>
          <a:ln w="3810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indent="-450850"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(1) หน่วยงานที่ทำสัญญากู้ยืมเงินบางแห่งยังไม่มีการตรวจเยี่ยมติดตาม</a:t>
            </a:r>
            <a:br>
              <a:rPr lang="th-TH" sz="26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การฝึกอบรมหรือทดสอบฯ ของสถานประกอบกิจการที่กู้ยืมเงินกองทุนพัฒนาฝีมือแรงงาน </a:t>
            </a:r>
            <a:endParaRPr lang="en-US" sz="2600" dirty="0" smtClean="0">
              <a:latin typeface="FreesiaUPC" pitchFamily="34" charset="-34"/>
              <a:cs typeface="FreesiaUPC" pitchFamily="34" charset="-34"/>
            </a:endParaRPr>
          </a:p>
          <a:p>
            <a:pPr marL="723900" indent="-723900"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(2) บางหน่วยงานยังไม่ส่งภาพถ่ายกิจกรรมการฝึกอบรมหรือทดสอบฯ </a:t>
            </a:r>
            <a:endParaRPr lang="en-US" sz="2600" dirty="0" smtClean="0">
              <a:latin typeface="FreesiaUPC" pitchFamily="34" charset="-34"/>
              <a:cs typeface="FreesiaUPC" pitchFamily="34" charset="-34"/>
            </a:endParaRPr>
          </a:p>
          <a:p>
            <a:pPr marL="450850" indent="-450850"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(3) จากการสรุปรายงานการติดตามประเมินผลการให้กู้ยืมเงินกองทุนพัฒนาฝีมือแรงงาน (แบบ </a:t>
            </a:r>
            <a:r>
              <a:rPr lang="th-TH" sz="2600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6) พบว่ามีผู้ประกอบกิจการบางแห่งใช้จ่าย</a:t>
            </a:r>
            <a:br>
              <a:rPr lang="th-TH" sz="26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เงินกู้ยืมไม่เป็นไปตามสัญญากู้ยืมเงิน เช่น ฝึกอบรมไม่ครบหลักสูตรที่กู้ยืม หลักสูตรการฝึกอบรมไม่ตรงกับที่กู้ยืม จำนวนลูกจ้างที่เข้ารับการฝึกอบรมน้อยกว่าที่กู้ยืม ค่าใช้จ่ายในการฝึกอบรมน้อยกว่าที่กู้ยืม และไม่แจ้ง</a:t>
            </a:r>
            <a:br>
              <a:rPr lang="th-TH" sz="26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วันเลื่อนฝึกอบรม เป็นต้น</a:t>
            </a:r>
            <a:endParaRPr lang="th-TH" sz="2600" b="1" dirty="0">
              <a:solidFill>
                <a:schemeClr val="accent4">
                  <a:lumMod val="50000"/>
                </a:schemeClr>
              </a:solidFill>
              <a:latin typeface="FreesiaUPC" pitchFamily="34" charset="-34"/>
              <a:ea typeface="Calibri" panose="020F0502020204030204" pitchFamily="34" charset="0"/>
              <a:cs typeface="FreesiaUPC" pitchFamily="34" charset="-34"/>
            </a:endParaRPr>
          </a:p>
        </p:txBody>
      </p:sp>
      <p:pic>
        <p:nvPicPr>
          <p:cNvPr id="14" name="รูปภาพ 6">
            <a:extLst>
              <a:ext uri="{FF2B5EF4-FFF2-40B4-BE49-F238E27FC236}">
                <a16:creationId xmlns:a16="http://schemas.microsoft.com/office/drawing/2014/main" xmlns="" id="{F7FFB14B-C754-4A49-9118-C794E5FFA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1" y="4314943"/>
            <a:ext cx="1229351" cy="124125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1167063" y="778614"/>
            <a:ext cx="19800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7675" indent="-447675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3600" b="1" dirty="0" smtClean="0">
                <a:solidFill>
                  <a:srgbClr val="D60093"/>
                </a:solidFill>
                <a:latin typeface="FreesiaUPC" pitchFamily="34" charset="-34"/>
                <a:ea typeface="Calibri" panose="020F0502020204030204" pitchFamily="34" charset="0"/>
                <a:cs typeface="FreesiaUPC" pitchFamily="34" charset="-34"/>
              </a:rPr>
              <a:t>สภาพปัญหา </a:t>
            </a:r>
            <a:endParaRPr lang="th-TH" sz="3600" b="1" dirty="0">
              <a:solidFill>
                <a:srgbClr val="D60093"/>
              </a:solidFill>
              <a:latin typeface="FreesiaUPC" pitchFamily="34" charset="-34"/>
              <a:ea typeface="Calibri" panose="020F0502020204030204" pitchFamily="34" charset="0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167063" y="70728"/>
            <a:ext cx="7976937" cy="707886"/>
          </a:xfrm>
          <a:prstGeom prst="rect">
            <a:avLst/>
          </a:prstGeom>
          <a:solidFill>
            <a:srgbClr val="CCFF33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การติดตามการให้กู้ยืมเงินกองทุนพัฒนาฝีมือแรงงาน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95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05800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782951" y="534686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6900492-9AB4-4A11-A46C-CAE5AA3E78C8}"/>
              </a:ext>
            </a:extLst>
          </p:cNvPr>
          <p:cNvSpPr/>
          <p:nvPr/>
        </p:nvSpPr>
        <p:spPr>
          <a:xfrm>
            <a:off x="-150986" y="538697"/>
            <a:ext cx="1948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7675" indent="-283210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ความเป็นมา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สี่เหลี่ยมผืนผ้ามุมมน 4"/>
          <p:cNvSpPr/>
          <p:nvPr/>
        </p:nvSpPr>
        <p:spPr>
          <a:xfrm>
            <a:off x="764270" y="1424945"/>
            <a:ext cx="7801793" cy="3139106"/>
          </a:xfrm>
          <a:prstGeom prst="roundRect">
            <a:avLst/>
          </a:prstGeom>
          <a:ln w="3810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คณะอนุกรรมการพิจารณาการให้กู้ยืมเงินกองทุนพัฒนาฝีมือแรงงาน ให้</a:t>
            </a:r>
            <a:r>
              <a:rPr lang="th-TH" sz="3200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3200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เข้าไปตรวจเยี่ยมติดตามการฝึกอบรมหรือทดสอบฯ ของสถานประกอบกิจการที่กู้ยืมเงินกองทุนพัฒนาฝีมือแรงงานได้ดำเนินการตามแผนหรือไม่</a:t>
            </a:r>
            <a:endParaRPr lang="th-TH" sz="3200" b="1" dirty="0">
              <a:solidFill>
                <a:schemeClr val="accent4">
                  <a:lumMod val="50000"/>
                </a:schemeClr>
              </a:solidFill>
              <a:latin typeface="FreesiaUPC" pitchFamily="34" charset="-34"/>
              <a:ea typeface="Calibri" panose="020F0502020204030204" pitchFamily="34" charset="0"/>
              <a:cs typeface="FreesiaUPC" pitchFamily="34" charset="-34"/>
            </a:endParaRPr>
          </a:p>
        </p:txBody>
      </p:sp>
      <p:pic>
        <p:nvPicPr>
          <p:cNvPr id="14" name="รูปภาพ 6">
            <a:extLst>
              <a:ext uri="{FF2B5EF4-FFF2-40B4-BE49-F238E27FC236}">
                <a16:creationId xmlns:a16="http://schemas.microsoft.com/office/drawing/2014/main" xmlns="" id="{F7FFB14B-C754-4A49-9118-C794E5FFA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1" y="4314943"/>
            <a:ext cx="1229351" cy="124125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1158486" y="915094"/>
            <a:ext cx="13147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7675" indent="-447675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3600" b="1" dirty="0" smtClean="0">
                <a:solidFill>
                  <a:srgbClr val="D60093"/>
                </a:solidFill>
                <a:latin typeface="FreesiaUPC" pitchFamily="34" charset="-34"/>
                <a:ea typeface="Calibri" panose="020F0502020204030204" pitchFamily="34" charset="0"/>
                <a:cs typeface="FreesiaUPC" pitchFamily="34" charset="-34"/>
              </a:rPr>
              <a:t>นโยบาย</a:t>
            </a:r>
            <a:endParaRPr lang="th-TH" sz="3600" b="1" dirty="0">
              <a:solidFill>
                <a:srgbClr val="D60093"/>
              </a:solidFill>
              <a:latin typeface="FreesiaUPC" pitchFamily="34" charset="-34"/>
              <a:ea typeface="Calibri" panose="020F0502020204030204" pitchFamily="34" charset="0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167063" y="70728"/>
            <a:ext cx="7976937" cy="707886"/>
          </a:xfrm>
          <a:prstGeom prst="rect">
            <a:avLst/>
          </a:prstGeom>
          <a:solidFill>
            <a:srgbClr val="CCFF33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การติดตามการให้กู้ยืมเงินกองทุนพัฒนาฝีมือแรงงาน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96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05800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167063" y="452872"/>
            <a:ext cx="7976937" cy="707886"/>
          </a:xfrm>
          <a:prstGeom prst="rect">
            <a:avLst/>
          </a:prstGeom>
          <a:solidFill>
            <a:srgbClr val="CCFF33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การติดตามการให้กู้ยืมเงินกองทุนพัฒนาฝีมือแรงงาน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839511" y="2355771"/>
            <a:ext cx="7660399" cy="1815882"/>
          </a:xfrm>
          <a:prstGeom prst="rect">
            <a:avLst/>
          </a:prstGeom>
          <a:gradFill flip="none" rotWithShape="1">
            <a:gsLst>
              <a:gs pos="0">
                <a:srgbClr val="CCFF33">
                  <a:tint val="66000"/>
                  <a:satMod val="160000"/>
                </a:srgbClr>
              </a:gs>
              <a:gs pos="50000">
                <a:srgbClr val="CCFF33">
                  <a:tint val="44500"/>
                  <a:satMod val="160000"/>
                </a:srgbClr>
              </a:gs>
              <a:gs pos="100000">
                <a:srgbClr val="CCFF33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 wrap="square">
            <a:spAutoFit/>
          </a:bodyPr>
          <a:lstStyle/>
          <a:p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สถานประกอบกิจการฝึกอบรมฝีมือแรงงานหรือทดสอบมาตรฐานฝีมือแรงงาน</a:t>
            </a:r>
          </a:p>
          <a:p>
            <a:pPr algn="thaiDist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ไม่เป็นไปตามสัญญากู้ยืมเงิน ประจำปีงบประมาณ พ.ศ. 2563 (ดำเนินการฝึกอบรมฝีมือแรงงานหรือทดสอบมาตรฐานฝีมือแรงงาน ใน</a:t>
            </a: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</a:t>
            </a:r>
            <a:b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พ.ศ.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2563)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1967" y="1256908"/>
            <a:ext cx="5837500" cy="646331"/>
          </a:xfrm>
          <a:prstGeom prst="rect">
            <a:avLst/>
          </a:prstGeom>
          <a:solidFill>
            <a:srgbClr val="FFDEDB"/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การบริหารความเสี่ยง ปีงบประมาณ พ.ศ.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2563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535" y="4564050"/>
            <a:ext cx="904406" cy="680071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842294" y="1903239"/>
            <a:ext cx="14095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 algn="thaiDist">
              <a:spcAft>
                <a:spcPts val="0"/>
              </a:spcAft>
              <a:tabLst>
                <a:tab pos="900430" algn="l"/>
              </a:tabLst>
            </a:pPr>
            <a:r>
              <a:rPr lang="th-TH" sz="2800" b="1" dirty="0" smtClean="0">
                <a:solidFill>
                  <a:srgbClr val="D60093"/>
                </a:solidFill>
                <a:latin typeface="TH SarabunPSK" pitchFamily="34" charset="-34"/>
                <a:ea typeface="Calibri" panose="020F0502020204030204" pitchFamily="34" charset="0"/>
                <a:cs typeface="TH SarabunPSK" pitchFamily="34" charset="-34"/>
              </a:rPr>
              <a:t>ปัจจัยเสี่ยง</a:t>
            </a:r>
            <a:endParaRPr lang="th-TH" sz="2800" b="1" dirty="0">
              <a:solidFill>
                <a:srgbClr val="D60093"/>
              </a:solidFill>
              <a:latin typeface="TH SarabunPSK" pitchFamily="34" charset="-34"/>
              <a:ea typeface="Calibri" panose="020F0502020204030204" pitchFamily="34" charset="0"/>
              <a:cs typeface="TH SarabunPSK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902103" y="4388454"/>
            <a:ext cx="7118413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ตัวชี้วัดที่ 4.1 การบริหารความเสี่ยงและการควบคุมภายใน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97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0253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167063" y="452872"/>
            <a:ext cx="7976937" cy="584775"/>
          </a:xfrm>
          <a:prstGeom prst="rect">
            <a:avLst/>
          </a:prstGeom>
          <a:solidFill>
            <a:srgbClr val="CCFF33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CC29A86E-E3A4-A34B-9963-FE1C98490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309" y="3077262"/>
            <a:ext cx="1103795" cy="2216866"/>
          </a:xfrm>
          <a:prstGeom prst="rect">
            <a:avLst/>
          </a:prstGeom>
        </p:spPr>
      </p:pic>
      <p:sp>
        <p:nvSpPr>
          <p:cNvPr id="6" name="สี่เหลี่ยมผืนผ้า 5"/>
          <p:cNvSpPr/>
          <p:nvPr/>
        </p:nvSpPr>
        <p:spPr>
          <a:xfrm>
            <a:off x="188040" y="1337138"/>
            <a:ext cx="2819855" cy="584775"/>
          </a:xfrm>
          <a:prstGeom prst="rect">
            <a:avLst/>
          </a:prstGeom>
          <a:solidFill>
            <a:srgbClr val="FFDEDB"/>
          </a:solidFill>
        </p:spPr>
        <p:txBody>
          <a:bodyPr wrap="square">
            <a:spAutoFit/>
          </a:bodyPr>
          <a:lstStyle/>
          <a:p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การจัดการความเสี่ยง</a:t>
            </a: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721892" y="2393575"/>
            <a:ext cx="1287377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</a:t>
            </a:r>
          </a:p>
        </p:txBody>
      </p:sp>
      <p:sp>
        <p:nvSpPr>
          <p:cNvPr id="8" name="คำบรรยายภาพแบบเส้น 2 7"/>
          <p:cNvSpPr/>
          <p:nvPr/>
        </p:nvSpPr>
        <p:spPr>
          <a:xfrm>
            <a:off x="4001983" y="1267673"/>
            <a:ext cx="4580041" cy="104216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86387"/>
              <a:gd name="adj6" fmla="val -52673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ชี้แจงทำความเข้าใจและให้คำปรึกษาแนะนำแก่ผู้กู้ยืม</a:t>
            </a:r>
            <a: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เงิน</a:t>
            </a:r>
            <a:b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กองทุน</a:t>
            </a:r>
            <a:r>
              <a:rPr lang="th-TH" sz="20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 เรื่อง การใช้จ่ายเงิน</a:t>
            </a:r>
            <a: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กู้ยืม</a:t>
            </a:r>
            <a:b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และการ</a:t>
            </a:r>
            <a:r>
              <a:rPr lang="th-TH" sz="20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รายงานผลการให้กู้ยืมเงินกองทุนพัฒนาฝีมือแรงงาน</a:t>
            </a:r>
          </a:p>
        </p:txBody>
      </p:sp>
      <p:sp>
        <p:nvSpPr>
          <p:cNvPr id="9" name="คำบรรยายภาพแบบเส้น 2 8"/>
          <p:cNvSpPr/>
          <p:nvPr/>
        </p:nvSpPr>
        <p:spPr>
          <a:xfrm>
            <a:off x="4001984" y="2389889"/>
            <a:ext cx="4580040" cy="104216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5574"/>
              <a:gd name="adj6" fmla="val -53874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33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การติดตามประเมินผลการให้กู้ยืมเงินกองทุนพัฒนาฝีมือแรงงาน</a:t>
            </a:r>
          </a:p>
        </p:txBody>
      </p:sp>
      <p:sp>
        <p:nvSpPr>
          <p:cNvPr id="10" name="คำบรรยายภาพแบบเส้น 2 9"/>
          <p:cNvSpPr/>
          <p:nvPr/>
        </p:nvSpPr>
        <p:spPr>
          <a:xfrm>
            <a:off x="4001984" y="3528099"/>
            <a:ext cx="4580040" cy="104216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134"/>
              <a:gd name="adj6" fmla="val -54174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rgbClr val="0033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0033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ติดตามการให้กู้ยืมเงินกองทุนพัฒนาฝีมือแรงงาน </a:t>
            </a:r>
          </a:p>
        </p:txBody>
      </p:sp>
      <p:sp>
        <p:nvSpPr>
          <p:cNvPr id="11" name="คำบรรยายภาพแบบเส้น 2 10"/>
          <p:cNvSpPr/>
          <p:nvPr/>
        </p:nvSpPr>
        <p:spPr>
          <a:xfrm>
            <a:off x="4001984" y="4672834"/>
            <a:ext cx="4580040" cy="94115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95305"/>
              <a:gd name="adj6" fmla="val -54474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33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การรายงานผลการติดตาม</a:t>
            </a:r>
          </a:p>
          <a:p>
            <a:pPr algn="ctr"/>
            <a:r>
              <a:rPr lang="th-TH" sz="2000" b="1" dirty="0">
                <a:solidFill>
                  <a:srgbClr val="0033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การให้กู้ยืมเงินกองทุนพัฒนาฝีมือแรงงาน</a:t>
            </a:r>
          </a:p>
        </p:txBody>
      </p:sp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98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0531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068074" y="57561"/>
            <a:ext cx="7716357" cy="553998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  <a:endParaRPr lang="en-US" sz="3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68" y="130844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6E9CA388-6D71-4DBF-B3B0-11BD3ABE2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99983936"/>
              </p:ext>
            </p:extLst>
          </p:nvPr>
        </p:nvGraphicFramePr>
        <p:xfrm>
          <a:off x="372653" y="504684"/>
          <a:ext cx="8411778" cy="47548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976189">
                  <a:extLst>
                    <a:ext uri="{9D8B030D-6E8A-4147-A177-3AD203B41FA5}">
                      <a16:colId xmlns:a16="http://schemas.microsoft.com/office/drawing/2014/main" xmlns="" val="3464183424"/>
                    </a:ext>
                  </a:extLst>
                </a:gridCol>
                <a:gridCol w="5435589">
                  <a:extLst>
                    <a:ext uri="{9D8B030D-6E8A-4147-A177-3AD203B41FA5}">
                      <a16:colId xmlns:a16="http://schemas.microsoft.com/office/drawing/2014/main" xmlns="" val="28723003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เรื่อง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แนวปฏิบัติ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755731705"/>
                  </a:ext>
                </a:extLst>
              </a:tr>
              <a:tr h="3957258">
                <a:tc>
                  <a:txBody>
                    <a:bodyPr/>
                    <a:lstStyle/>
                    <a:p>
                      <a:pPr marL="180340" indent="-180340" algn="thaiDist">
                        <a:spcAft>
                          <a:spcPts val="0"/>
                        </a:spcAft>
                      </a:pPr>
                      <a:endParaRPr lang="en-US" sz="400" dirty="0" smtClean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ชี้แจงทำความเข้าใจและให้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คำปรึกษาแนะนำแก่ผู้กู้ยืมเงินกองทุนพัฒนาฝีมือแรงงาน เรื่อง การใช้จ่ายเงินกู้ยืมและการรายงานผลการให้กู้ยืมเงินกองทุนพัฒนาฝีมือแรงงาน</a:t>
                      </a:r>
                      <a:endParaRPr lang="th-TH" sz="240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tabLst>
                          <a:tab pos="-4520565" algn="l"/>
                        </a:tabLst>
                      </a:pP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 การใช้จ่ายเงินกู้ยืมต้องเป็นไปตามสัญญากู้ยืมเงิน เนื่องจากสำนักงานการตรวจเงินแผ่นดินจะตรวจสอบหลักฐาน</a:t>
                      </a:r>
                      <a:b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ที่เกี่ยวกับค่าใช้จ่ายในการฝึกอบรมฝีมือแรงงานหรือทดสอบมาตรฐานฝีมือแรงงาน</a:t>
                      </a:r>
                      <a:endParaRPr lang="en-US" sz="2200" dirty="0" smtClean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marR="0" indent="-273050" algn="thaiDist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19613" algn="l"/>
                          <a:tab pos="273050" algn="l"/>
                        </a:tabLst>
                        <a:defRPr/>
                      </a:pP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2. การฝึกอบรมฝีมือแรงงานหรือการทดสอบมาตรฐานฝีมือแรงงานต้องเป็นไปตามที่ระบุในเอกสารผนวก 1 รายละเอียดแนบท้ายสัญญากู้ยืมเงินกองทุนพัฒนาฝีมือแรงงาน</a:t>
                      </a:r>
                      <a:endParaRPr lang="en-US" sz="2400" dirty="0" smtClean="0"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marR="0" indent="-273050" algn="thaiDist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20565" algn="l"/>
                        </a:tabLst>
                        <a:defRPr/>
                      </a:pPr>
                      <a:r>
                        <a:rPr lang="en-US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การ</a:t>
                      </a:r>
                      <a:r>
                        <a:rPr lang="th-TH" sz="2400" spc="-3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รายงานติดตามประเมินผลการให้กู้ยืมเงินกองทุนพัฒนาฝีมือแรงงาน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ตามแบบ </a:t>
                      </a:r>
                      <a:r>
                        <a:rPr lang="th-TH" sz="240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 และเอกสารแนบท้ายแบบ </a:t>
                      </a:r>
                      <a:r>
                        <a:rPr lang="th-TH" sz="240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 ให้ผู้กู้ยืมเงินรายงานเมื่อดำเนินการฝึกอบรมเสร็จสิ้นแล้ว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ทุกหลักสูตร หรือทดสอบฯ เสร็จสิ้นแล้วทุกสาขาอาชีพ 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และให้ผู้กู้ยืมเงินรวบรวมหลักฐานค่าใช้จ่ายไว้ให้ตรวจสอบ</a:t>
                      </a:r>
                      <a:endParaRPr lang="en-US" sz="2200" dirty="0">
                        <a:solidFill>
                          <a:srgbClr val="002060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1765975069"/>
                  </a:ext>
                </a:extLst>
              </a:tr>
            </a:tbl>
          </a:graphicData>
        </a:graphic>
      </p:graphicFrame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72" y="4550210"/>
            <a:ext cx="1141080" cy="1094505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617870" y="5171724"/>
            <a:ext cx="526130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99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72457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6E9CA388-6D71-4DBF-B3B0-11BD3ABE2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1623272"/>
              </p:ext>
            </p:extLst>
          </p:nvPr>
        </p:nvGraphicFramePr>
        <p:xfrm>
          <a:off x="365794" y="670934"/>
          <a:ext cx="8581258" cy="497663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519910">
                  <a:extLst>
                    <a:ext uri="{9D8B030D-6E8A-4147-A177-3AD203B41FA5}">
                      <a16:colId xmlns:a16="http://schemas.microsoft.com/office/drawing/2014/main" xmlns="" val="3464183424"/>
                    </a:ext>
                  </a:extLst>
                </a:gridCol>
                <a:gridCol w="6061348">
                  <a:extLst>
                    <a:ext uri="{9D8B030D-6E8A-4147-A177-3AD203B41FA5}">
                      <a16:colId xmlns:a16="http://schemas.microsoft.com/office/drawing/2014/main" xmlns="" val="2872300378"/>
                    </a:ext>
                  </a:extLst>
                </a:gridCol>
              </a:tblGrid>
              <a:tr h="382818"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เรื่อง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แนวปฏิบัติ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755731705"/>
                  </a:ext>
                </a:extLst>
              </a:tr>
              <a:tr h="4593812">
                <a:tc>
                  <a:txBody>
                    <a:bodyPr/>
                    <a:lstStyle/>
                    <a:p>
                      <a:pPr marL="152400" indent="-152400"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2. การติดตาม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ประเมินผล</a:t>
                      </a:r>
                    </a:p>
                    <a:p>
                      <a:pPr marL="273050" indent="-273050" algn="l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   การให้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กู้ยืมเงินกองทุน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พัฒนาฝีมือ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แรงงาน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1. ติดตามผู้กู้ยืมเงินที่ดำเนินการฝึกอบรมหรือทดสอบฯ เสร็จสิ้นแล้วทุกหลักสูตร หรือทดสอบฯ เสร็จสิ้นแล้วทุกสาขาอาชีพ ให้ส่งรายงานติดตามประเมินผลการให้กู้ยืมเงินกองทุนพัฒนาฝีมือแรงงาน ตามแบบ </a:t>
                      </a:r>
                      <a:r>
                        <a:rPr lang="th-TH" sz="2400" dirty="0" err="1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 และเอกสารแนบท้ายแบบ </a:t>
                      </a:r>
                      <a:r>
                        <a:rPr lang="th-TH" sz="2400" dirty="0" err="1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</a:t>
                      </a:r>
                    </a:p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2. ตรวจสอบความถูกต้องข้อมูลการรายงานตามแบบ </a:t>
                      </a:r>
                      <a:r>
                        <a:rPr lang="th-TH" sz="2400" dirty="0" err="1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 และเอกสารแนบท้ายแบบ </a:t>
                      </a:r>
                      <a:r>
                        <a:rPr lang="th-TH" sz="2400" dirty="0" err="1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๖ โดยหลักสูตรที่ดำเนินการฝึกอบรม</a:t>
                      </a:r>
                      <a:b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หรือสาขาอาชีพที่ทดสอบฯ จำนวนลูกจ้างที่เข้ารับการฝึกอบรม</a:t>
                      </a:r>
                      <a:b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หรือทดสอบฯ และค่าใช้จ่ายที่ใช้ในการฝึกอบรมหรือทดสอบ</a:t>
                      </a:r>
                      <a:b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ต้องเป็นไปตามที่ระบุในเอกสารผนวก 1 รายละเอียดแนบท้ายสัญญากู้ยืมเงิน ทั้งนี้ หากพบว่าข้อมูลการรายงานไม่ตรงตามสัญญากู้ยืมเงิน ให้ประสานกับสถานประกอบกิจการที่กู้ยืมเงินตรวจสอบ</a:t>
                      </a:r>
                      <a:b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ความถูกต้องก่อนส่งให้กองส่งเสริมฯ</a:t>
                      </a:r>
                      <a:endParaRPr lang="en-US" sz="2400" dirty="0">
                        <a:solidFill>
                          <a:srgbClr val="002060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65975069"/>
                  </a:ext>
                </a:extLst>
              </a:tr>
            </a:tbl>
          </a:graphicData>
        </a:graphic>
      </p:graphicFrame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72" y="4550210"/>
            <a:ext cx="1141080" cy="109450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72" y="147796"/>
            <a:ext cx="904406" cy="680071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1133209" y="116936"/>
            <a:ext cx="7651222" cy="553998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  <a:endParaRPr lang="en-US" sz="3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455231" y="5171724"/>
            <a:ext cx="688769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100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68812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72" y="144751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6E9CA388-6D71-4DBF-B3B0-11BD3ABE2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70363548"/>
              </p:ext>
            </p:extLst>
          </p:nvPr>
        </p:nvGraphicFramePr>
        <p:xfrm>
          <a:off x="453257" y="549666"/>
          <a:ext cx="8451592" cy="47548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729330">
                  <a:extLst>
                    <a:ext uri="{9D8B030D-6E8A-4147-A177-3AD203B41FA5}">
                      <a16:colId xmlns:a16="http://schemas.microsoft.com/office/drawing/2014/main" xmlns="" val="3464183424"/>
                    </a:ext>
                  </a:extLst>
                </a:gridCol>
                <a:gridCol w="5722262">
                  <a:extLst>
                    <a:ext uri="{9D8B030D-6E8A-4147-A177-3AD203B41FA5}">
                      <a16:colId xmlns:a16="http://schemas.microsoft.com/office/drawing/2014/main" xmlns="" val="2872300378"/>
                    </a:ext>
                  </a:extLst>
                </a:gridCol>
              </a:tblGrid>
              <a:tr h="284599"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เรื่อง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แนวปฏิบัติ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755731705"/>
                  </a:ext>
                </a:extLst>
              </a:tr>
              <a:tr h="4362751"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 </a:t>
                      </a:r>
                      <a:r>
                        <a:rPr lang="th-TH" sz="2400" spc="-4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การติดตาม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การให้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กู้ยืม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เงินกองทุน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พัฒนา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ฝีมือ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แรงงาน 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52413" algn="thaiDist">
                        <a:spcAft>
                          <a:spcPts val="0"/>
                        </a:spcAft>
                        <a:buAutoNum type="arabicPeriod"/>
                        <a:tabLst>
                          <a:tab pos="186690" algn="l"/>
                        </a:tabLst>
                      </a:pPr>
                      <a:r>
                        <a:rPr lang="th-TH" sz="2400" spc="-2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จัดทำ</a:t>
                      </a:r>
                      <a:r>
                        <a:rPr lang="th-TH" sz="2400" spc="-2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ทะเบียนข้อมูลการฝึกอบรมหรือทดสอบฯ ของสถานประกอบ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กิจการที่กู้ยืม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เงิน (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วันเริ่ม-จบ) กรณีผู้กู้ยืมเงินขอเลื่อน</a:t>
                      </a:r>
                      <a:r>
                        <a:rPr lang="th-TH" sz="2400" spc="-60" baseline="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เวลาการฝึกอบรมหรือทดสอบฯ ให้บันทึกข้อมูลไว้ในทะเบียน</a:t>
                      </a:r>
                      <a:r>
                        <a:rPr lang="th-TH" sz="2400" spc="-6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ด้วย</a:t>
                      </a:r>
                    </a:p>
                    <a:p>
                      <a:pPr marL="273050" indent="-252413" algn="thaiDist">
                        <a:spcAft>
                          <a:spcPts val="0"/>
                        </a:spcAft>
                        <a:buAutoNum type="arabicPeriod"/>
                        <a:tabLst>
                          <a:tab pos="186690" algn="l"/>
                        </a:tabLst>
                      </a:pPr>
                      <a:r>
                        <a:rPr lang="th-TH" sz="2400" spc="-6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แนบหลักฐานการขอเลื่อนเวลาการฝึกอบรมหรือทดสอบฯ ไว้กับสัญญากู้ยืมเงิน และส่งสำเนาให้กองส่งเสริมฯ ทราบด้วย </a:t>
                      </a:r>
                      <a:endParaRPr lang="en-US" sz="2400" spc="-60" baseline="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indent="-252413" algn="thaiDist">
                        <a:spcAft>
                          <a:spcPts val="0"/>
                        </a:spcAft>
                        <a:buAutoNum type="arabicPeriod"/>
                        <a:tabLst>
                          <a:tab pos="186690" algn="l"/>
                        </a:tabLst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วาง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แผนการตรวจเยี่ยมติดตามการฝึกอบรมหรือทดสอบ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ฯ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สถาน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ประกอบกิจการที่กู้ยืมเงิน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indent="-252413" algn="thaiDist">
                        <a:spcAft>
                          <a:spcPts val="0"/>
                        </a:spcAft>
                        <a:tabLst>
                          <a:tab pos="273050" algn="l"/>
                        </a:tabLs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4. ติดตามการ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ฝึกอบรมหรือทดสอบฯ สถานประกอบ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กิจการที่กู้ยืมเงินกองทุนฯ เช่น 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450850" indent="-290513" algn="thaiDist">
                        <a:spcAft>
                          <a:spcPts val="0"/>
                        </a:spcAft>
                        <a:tabLst>
                          <a:tab pos="250825" algn="l"/>
                          <a:tab pos="273050" algn="l"/>
                        </a:tabLst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- การ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เข้าตรวจเยี่ยมและให้คำปรึกษาแนะนำผู้กู้ยืมเงิน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ระหว่าง 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ดำเนินการ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ฝึกอบรมหรือทดสอบฯ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01295" indent="-40640" algn="thaiDist">
                        <a:spcAft>
                          <a:spcPts val="0"/>
                        </a:spcAft>
                        <a:tabLst>
                          <a:tab pos="186690" algn="l"/>
                        </a:tabLst>
                      </a:pPr>
                      <a:r>
                        <a:rPr lang="en-US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 </a:t>
                      </a:r>
                      <a:endParaRPr lang="en-US" sz="2400" dirty="0">
                        <a:solidFill>
                          <a:srgbClr val="003399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65975069"/>
                  </a:ext>
                </a:extLst>
              </a:tr>
            </a:tbl>
          </a:graphicData>
        </a:graphic>
      </p:graphicFrame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72" y="4550210"/>
            <a:ext cx="1141080" cy="1094505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1133209" y="21936"/>
            <a:ext cx="7651222" cy="553998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  <a:endParaRPr lang="en-US" sz="3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455231" y="5171724"/>
            <a:ext cx="688769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101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44695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1133209" y="116936"/>
            <a:ext cx="7651222" cy="553998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  <a:endParaRPr lang="en-US" sz="3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03" y="130844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196" y="3405561"/>
            <a:ext cx="1141080" cy="1094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884" y="3382629"/>
            <a:ext cx="1141080" cy="1094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693" y="3382629"/>
            <a:ext cx="1141080" cy="109450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6E9CA388-6D71-4DBF-B3B0-11BD3ABE2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7120091"/>
              </p:ext>
            </p:extLst>
          </p:nvPr>
        </p:nvGraphicFramePr>
        <p:xfrm>
          <a:off x="453257" y="670934"/>
          <a:ext cx="8237485" cy="48310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919087">
                  <a:extLst>
                    <a:ext uri="{9D8B030D-6E8A-4147-A177-3AD203B41FA5}">
                      <a16:colId xmlns:a16="http://schemas.microsoft.com/office/drawing/2014/main" xmlns="" val="3464183424"/>
                    </a:ext>
                  </a:extLst>
                </a:gridCol>
                <a:gridCol w="5318398">
                  <a:extLst>
                    <a:ext uri="{9D8B030D-6E8A-4147-A177-3AD203B41FA5}">
                      <a16:colId xmlns:a16="http://schemas.microsoft.com/office/drawing/2014/main" xmlns="" val="2872300378"/>
                    </a:ext>
                  </a:extLst>
                </a:gridCol>
              </a:tblGrid>
              <a:tr h="259462"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เรื่อง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แนวปฏิบัติ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755731705"/>
                  </a:ext>
                </a:extLst>
              </a:tr>
              <a:tr h="3368626"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 </a:t>
                      </a:r>
                      <a:r>
                        <a:rPr lang="th-TH" sz="2400" spc="-4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การติดตาม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การให้กู้ยืมเงินกองทุนพัฒนาฝีมือแรงงาน 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(ต่อ)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55600" indent="-195263" algn="thaiDist">
                        <a:spcAft>
                          <a:spcPts val="0"/>
                        </a:spcAft>
                        <a:tabLst>
                          <a:tab pos="355600" algn="l"/>
                        </a:tabLst>
                      </a:pP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 การติดตามโดยผ่าน</a:t>
                      </a:r>
                      <a:r>
                        <a:rPr lang="th-TH" sz="2400" spc="-70" baseline="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โซเชียล</a:t>
                      </a: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มิ</a:t>
                      </a:r>
                      <a:r>
                        <a:rPr lang="th-TH" sz="2400" spc="-70" baseline="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เดีย</a:t>
                      </a: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เช่น </a:t>
                      </a:r>
                      <a:r>
                        <a:rPr lang="th-TH" sz="2400" spc="-70" baseline="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เฟซบุ๊กไลฟ์</a:t>
                      </a: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ยู</a:t>
                      </a:r>
                      <a:r>
                        <a:rPr lang="th-TH" sz="2400" spc="-70" baseline="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ทูป</a:t>
                      </a: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</a:t>
                      </a:r>
                      <a:r>
                        <a:rPr lang="th-TH" sz="2400" spc="-70" baseline="0" dirty="0" err="1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สไกป์</a:t>
                      </a:r>
                      <a:r>
                        <a:rPr lang="th-TH" sz="2400" spc="-70" baseline="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 ฯลฯ</a:t>
                      </a:r>
                      <a:endParaRPr lang="en-US" sz="2400" spc="-70" baseline="0" dirty="0" smtClean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450850" indent="-273050" algn="thaiDist">
                        <a:spcAft>
                          <a:spcPts val="0"/>
                        </a:spcAft>
                        <a:tabLst>
                          <a:tab pos="355600" algn="l"/>
                        </a:tabLst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 การติดตามโดยใช้ภาพถ่ายหรือวิดีโอกิจกรรมการฝึกอบรมหรือทดสอบฯ </a:t>
                      </a:r>
                      <a:endParaRPr lang="en-US" sz="2400" dirty="0" smtClean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00025" indent="-22225" algn="thaiDist">
                        <a:spcAft>
                          <a:spcPts val="600"/>
                        </a:spcAft>
                        <a:tabLst>
                          <a:tab pos="186690" algn="l"/>
                        </a:tabLst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- อื่นๆ</a:t>
                      </a:r>
                      <a:endParaRPr lang="en-US" sz="2400" dirty="0" smtClean="0">
                        <a:solidFill>
                          <a:srgbClr val="003399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  <a:p>
                      <a:pPr marL="273050" indent="-273050" algn="thaiDist">
                        <a:spcAft>
                          <a:spcPts val="0"/>
                        </a:spcAft>
                        <a:tabLst/>
                      </a:pP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5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. บันทึกการติดตามการฝึกอบรมหรือทดสอบฯ 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/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สถาน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ประกอบ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กิจการที่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กู้ยืมเงิน ตามแบบ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รายงาน</a:t>
                      </a:r>
                      <a:b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ติดตามการให้กู้ยืมเงินกองทุนพัฒนาฝีมือแรงงาน (แบบ </a:t>
                      </a:r>
                      <a:r>
                        <a:rPr lang="th-TH" sz="2400" dirty="0" err="1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8)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cs typeface="FreesiaUPC" panose="020B0604020202020204" pitchFamily="34" charset="-34"/>
                      </a:endParaRPr>
                    </a:p>
                    <a:p>
                      <a:pPr marL="273050" indent="-273050" algn="thaiDist">
                        <a:spcAft>
                          <a:spcPts val="600"/>
                        </a:spcAft>
                        <a:tabLst/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6. ส่งแบบ </a:t>
                      </a:r>
                      <a:r>
                        <a:rPr lang="th-TH" sz="2400" dirty="0" err="1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8 พร้อม</a:t>
                      </a:r>
                      <a:r>
                        <a:rPr lang="th-TH" sz="2400" spc="-4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ภาพถ่ายหรือวิดีโอหรือ</a:t>
                      </a:r>
                      <a:r>
                        <a:rPr lang="th-TH" sz="2400" spc="-40" dirty="0" err="1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โซเชียลมีเดีย</a:t>
                      </a:r>
                      <a:r>
                        <a:rPr lang="th-TH" sz="2400" spc="-4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กิจกรรมการ</a:t>
                      </a:r>
                      <a:r>
                        <a:rPr lang="th-TH" sz="2400" spc="-4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ฝึกอบรม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หรือทดสอบฯ ให้กองส่งเสริมฯ ภายในวันที่ 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10 ของ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เดือนถัดไป</a:t>
                      </a:r>
                      <a:endParaRPr lang="en-US" sz="2400" dirty="0">
                        <a:solidFill>
                          <a:srgbClr val="003399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65975069"/>
                  </a:ext>
                </a:extLst>
              </a:tr>
            </a:tbl>
          </a:graphicData>
        </a:graphic>
      </p:graphicFrame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03" y="4149616"/>
            <a:ext cx="1141080" cy="1094505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455231" y="5171724"/>
            <a:ext cx="688769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102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61797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3" y="0"/>
            <a:ext cx="904406" cy="680071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823469" y="5034785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6E9CA388-6D71-4DBF-B3B0-11BD3ABE2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84687613"/>
              </p:ext>
            </p:extLst>
          </p:nvPr>
        </p:nvGraphicFramePr>
        <p:xfrm>
          <a:off x="453257" y="1097062"/>
          <a:ext cx="8237485" cy="219456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287470">
                  <a:extLst>
                    <a:ext uri="{9D8B030D-6E8A-4147-A177-3AD203B41FA5}">
                      <a16:colId xmlns:a16="http://schemas.microsoft.com/office/drawing/2014/main" xmlns="" val="3464183424"/>
                    </a:ext>
                  </a:extLst>
                </a:gridCol>
                <a:gridCol w="4950015">
                  <a:extLst>
                    <a:ext uri="{9D8B030D-6E8A-4147-A177-3AD203B41FA5}">
                      <a16:colId xmlns:a16="http://schemas.microsoft.com/office/drawing/2014/main" xmlns="" val="2872300378"/>
                    </a:ext>
                  </a:extLst>
                </a:gridCol>
              </a:tblGrid>
              <a:tr h="293182"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เรื่อง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tc>
                  <a:txBody>
                    <a:bodyPr/>
                    <a:lstStyle/>
                    <a:p>
                      <a:pPr marL="447675" indent="-283210" algn="ctr">
                        <a:spcAft>
                          <a:spcPts val="600"/>
                        </a:spcAft>
                      </a:pPr>
                      <a:r>
                        <a:rPr lang="th-TH" sz="240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แนวปฏิบัติ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29382" marR="29382" marT="0" marB="0"/>
                </a:tc>
                <a:extLst>
                  <a:ext uri="{0D108BD9-81ED-4DB2-BD59-A6C34878D82A}">
                    <a16:rowId xmlns:a16="http://schemas.microsoft.com/office/drawing/2014/main" xmlns="" val="755731705"/>
                  </a:ext>
                </a:extLst>
              </a:tr>
              <a:tr h="1522290">
                <a:tc>
                  <a:txBody>
                    <a:bodyPr/>
                    <a:lstStyle/>
                    <a:p>
                      <a:pPr marL="355600" indent="-35560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4. การรายงานผลการ</a:t>
                      </a: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ติดตาม</a:t>
                      </a:r>
                      <a:r>
                        <a:rPr lang="en-US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การให้</a:t>
                      </a:r>
                      <a:r>
                        <a:rPr lang="th-TH" sz="2400" dirty="0"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กู้ยืมเงินกองทุนพัฒนาฝีมือแรงงาน</a:t>
                      </a:r>
                      <a:endParaRPr lang="en-US" sz="2400" dirty="0"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กองส่งเสริมฯ สรุปรายงานผลการติดตามการฝึกอบรมฝีมือแรงงานหรือทดสอบมาตรฐานฝีมือของสถานประกอบกิจการที่กู้ยืมเงินกองทุนพัฒนาฝีมือแรงงาน ตามแบบ </a:t>
                      </a:r>
                      <a:r>
                        <a:rPr lang="th-TH" sz="2400" dirty="0" err="1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กย.</a:t>
                      </a:r>
                      <a:r>
                        <a:rPr lang="th-TH" sz="2400" dirty="0" smtClean="0"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8 เสนอคณะอนุกรรมการทุนหมุนเวียนทราบ</a:t>
                      </a:r>
                    </a:p>
                    <a:p>
                      <a:pPr marL="447675" indent="-447675" algn="thaiDist">
                        <a:spcAft>
                          <a:spcPts val="600"/>
                        </a:spcAft>
                      </a:pPr>
                      <a:endParaRPr lang="en-US" sz="2400" dirty="0">
                        <a:solidFill>
                          <a:srgbClr val="003399"/>
                        </a:solidFill>
                        <a:effectLst/>
                        <a:latin typeface="FreesiaUPC" panose="020B0604020202020204" pitchFamily="34" charset="-34"/>
                        <a:ea typeface="Calibri" panose="020F0502020204030204" pitchFamily="34" charset="0"/>
                        <a:cs typeface="FreesiaUPC" panose="020B06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65975069"/>
                  </a:ext>
                </a:extLst>
              </a:tr>
            </a:tbl>
          </a:graphicData>
        </a:graphic>
      </p:graphicFrame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83" y="4311725"/>
            <a:ext cx="1141080" cy="1094505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1188889" y="126073"/>
            <a:ext cx="7651222" cy="553998"/>
          </a:xfrm>
          <a:prstGeom prst="rect">
            <a:avLst/>
          </a:prstGeom>
          <a:gradFill flip="none" rotWithShape="1">
            <a:gsLst>
              <a:gs pos="0">
                <a:srgbClr val="E8B0AC">
                  <a:tint val="66000"/>
                  <a:satMod val="160000"/>
                </a:srgbClr>
              </a:gs>
              <a:gs pos="50000">
                <a:srgbClr val="E8B0AC">
                  <a:tint val="44500"/>
                  <a:satMod val="160000"/>
                </a:srgbClr>
              </a:gs>
              <a:gs pos="100000">
                <a:srgbClr val="E8B0A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แนวปฏิบัติการ</a:t>
            </a:r>
            <a:r>
              <a:rPr lang="th-TH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ติดตามการให้กู้ยืมเงินกองทุนพัฒนาฝีมือแรงงาน</a:t>
            </a:r>
            <a:endParaRPr lang="en-US" sz="3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455231" y="5171724"/>
            <a:ext cx="688769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103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99870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451478" y="1436416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24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 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163293" y="3159374"/>
            <a:ext cx="2536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www.dsd.go.th/sdpaa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456536" y="2267413"/>
            <a:ext cx="3278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โทรศัพท์/โทรสาร </a:t>
            </a:r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  <a:endParaRPr lang="th-TH" sz="2400" dirty="0">
              <a:solidFill>
                <a:srgbClr val="0000CC"/>
              </a:solidFill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5147770" y="2680172"/>
            <a:ext cx="3578815" cy="479202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E-mail: </a:t>
            </a:r>
            <a:r>
              <a:rPr lang="en-US" sz="2400" b="1" dirty="0" smtClean="0">
                <a:solidFill>
                  <a:srgbClr val="0000CC"/>
                </a:solidFill>
                <a:latin typeface="FreesiaUPC" pitchFamily="34" charset="-34"/>
                <a:cs typeface="FreesiaUPC" pitchFamily="34" charset="-34"/>
              </a:rPr>
              <a:t>contact.dsd421@gmail.com</a:t>
            </a:r>
            <a:endParaRPr lang="en-US" sz="2400" b="1" dirty="0">
              <a:solidFill>
                <a:srgbClr val="0000CC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E06375EE-0CFD-CD46-B342-8C76A37BC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801" y="4438997"/>
            <a:ext cx="904406" cy="680071"/>
          </a:xfrm>
          <a:prstGeom prst="rect">
            <a:avLst/>
          </a:prstGeom>
        </p:spPr>
      </p:pic>
      <p:sp>
        <p:nvSpPr>
          <p:cNvPr id="10" name="TextBox 5"/>
          <p:cNvSpPr txBox="1"/>
          <p:nvPr/>
        </p:nvSpPr>
        <p:spPr>
          <a:xfrm>
            <a:off x="3272633" y="150374"/>
            <a:ext cx="308610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จบการนำเสนอ</a:t>
            </a: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="" xmlns:a16="http://schemas.microsoft.com/office/drawing/2014/main" id="{4FEE5EE7-E247-BA44-8BC7-DEF13D0911DE}"/>
              </a:ext>
            </a:extLst>
          </p:cNvPr>
          <p:cNvSpPr/>
          <p:nvPr/>
        </p:nvSpPr>
        <p:spPr>
          <a:xfrm>
            <a:off x="1217159" y="5047176"/>
            <a:ext cx="7197048" cy="209336"/>
          </a:xfrm>
          <a:prstGeom prst="rect">
            <a:avLst/>
          </a:prstGeom>
          <a:solidFill>
            <a:srgbClr val="E8B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2" name="รูปภาพ 11">
            <a:extLst>
              <a:ext uri="{FF2B5EF4-FFF2-40B4-BE49-F238E27FC236}">
                <a16:creationId xmlns="" xmlns:a16="http://schemas.microsoft.com/office/drawing/2014/main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260" y="71532"/>
            <a:ext cx="1141080" cy="1094505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2770" y="114453"/>
            <a:ext cx="1141080" cy="1094505"/>
          </a:xfrm>
          <a:prstGeom prst="rect">
            <a:avLst/>
          </a:prstGeom>
        </p:spPr>
      </p:pic>
      <p:pic>
        <p:nvPicPr>
          <p:cNvPr id="8194" name="Picture 2" descr="ผลการค้นหารูปภาพสำหรับ ขอบคุน 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6876" y="3792218"/>
            <a:ext cx="435292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se\Downloads\เอกสารดาวน์โหลด กู้ใหม่ 5-6 มี.ค.6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18425" y="1915918"/>
            <a:ext cx="1120914" cy="112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013340" y="3084332"/>
            <a:ext cx="22537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แบบฟอร์มการให้กู้ยืมเงิน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กองทุนพัฒนาฝีมือแรงงาน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8" name="Picture 3" descr="C:\Users\Use\Downloads\คู่มือปฏิบัติงาน กู้ใหม่ 5-6 มี.ค.6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7263" y="1939668"/>
            <a:ext cx="1080442" cy="112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5187" y="3088124"/>
            <a:ext cx="3227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คู่มือการให้กู้ยืมเงินกองทุน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พัฒนาฝีมือแรงงาน ตาม พ.ร.บ. พ.ศ. 2545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4" descr="C:\Users\Use\Downloads\zip-lin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568" y="2108409"/>
            <a:ext cx="652065" cy="65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รูปภาพ 7">
            <a:extLst>
              <a:ext uri="{FF2B5EF4-FFF2-40B4-BE49-F238E27FC236}">
                <a16:creationId xmlns:a16="http://schemas.microsoft.com/office/drawing/2014/main" xmlns="" id="{CC29A86E-E3A4-A34B-9963-FE1C98490F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5314" y="3792218"/>
            <a:ext cx="1026608" cy="1922782"/>
          </a:xfrm>
          <a:prstGeom prst="rect">
            <a:avLst/>
          </a:prstGeom>
        </p:spPr>
      </p:pic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8455231" y="5171724"/>
            <a:ext cx="688769" cy="543275"/>
          </a:xfrm>
        </p:spPr>
        <p:txBody>
          <a:bodyPr/>
          <a:lstStyle/>
          <a:p>
            <a:pPr algn="ctr"/>
            <a:fld id="{A4434B88-D0B1-4613-8D45-B9457C3E98C9}" type="slidenum">
              <a:rPr lang="th-TH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 algn="ctr"/>
              <a:t>104</a:t>
            </a:fld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066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10" name="applause.wav"/>
          </p:stSnd>
        </p:sndAc>
      </p:transition>
    </mc:Choice>
    <mc:Fallback>
      <p:transition spd="slow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ช่อ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4759</TotalTime>
  <Words>5478</Words>
  <Application>Microsoft Office PowerPoint</Application>
  <PresentationFormat>นำเสนอทางหน้าจอ (16:10)</PresentationFormat>
  <Paragraphs>761</Paragraphs>
  <Slides>104</Slides>
  <Notes>5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104</vt:i4>
      </vt:variant>
    </vt:vector>
  </HeadingPairs>
  <TitlesOfParts>
    <vt:vector size="106" baseType="lpstr">
      <vt:lpstr>ช่อ</vt:lpstr>
      <vt:lpstr>Worksheet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การพิจารณาคำขอกู้ยืมเงินและการอนุมัติให้กู้ยืมเงิน</vt:lpstr>
      <vt:lpstr>ภาพนิ่ง 23</vt:lpstr>
      <vt:lpstr>ภาพนิ่ง 24</vt:lpstr>
      <vt:lpstr>ภาพนิ่ง 25</vt:lpstr>
      <vt:lpstr>ภาพนิ่ง 26</vt:lpstr>
      <vt:lpstr>ตัวอย่างหนังสือรับรองการจดทะเบียนนิติบุคคล</vt:lpstr>
      <vt:lpstr>ตัวอย่างการกรอกข้อมูลหนังสือรับรองการจดทะเบียนนิติบุคคลในสัญญากู้ยืมเงิน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การชำระหนี้เงินกู้ยืม </vt:lpstr>
      <vt:lpstr>วันเริ่มชำระหนี้ </vt:lpstr>
      <vt:lpstr>กรณีชำระเงินผ่านธนาคาร</vt:lpstr>
      <vt:lpstr>  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ภาพนิ่ง 83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  <vt:lpstr>ภาพนิ่ง 90</vt:lpstr>
      <vt:lpstr>ภาพนิ่ง 91</vt:lpstr>
      <vt:lpstr>ภาพนิ่ง 92</vt:lpstr>
      <vt:lpstr>ภาพนิ่ง 93</vt:lpstr>
      <vt:lpstr>ภาพนิ่ง 94</vt:lpstr>
      <vt:lpstr>ภาพนิ่ง 95</vt:lpstr>
      <vt:lpstr>ภาพนิ่ง 96</vt:lpstr>
      <vt:lpstr>ภาพนิ่ง 97</vt:lpstr>
      <vt:lpstr>ภาพนิ่ง 98</vt:lpstr>
      <vt:lpstr>ภาพนิ่ง 99</vt:lpstr>
      <vt:lpstr>ภาพนิ่ง 100</vt:lpstr>
      <vt:lpstr>ภาพนิ่ง 101</vt:lpstr>
      <vt:lpstr>ภาพนิ่ง 102</vt:lpstr>
      <vt:lpstr>ภาพนิ่ง 103</vt:lpstr>
      <vt:lpstr>ภาพนิ่ง 104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คเณศ อธิรัตนกรัณฑ์</dc:creator>
  <cp:lastModifiedBy>DSD-001</cp:lastModifiedBy>
  <cp:revision>671</cp:revision>
  <cp:lastPrinted>2020-02-19T04:30:12Z</cp:lastPrinted>
  <dcterms:created xsi:type="dcterms:W3CDTF">2019-02-28T13:23:29Z</dcterms:created>
  <dcterms:modified xsi:type="dcterms:W3CDTF">2020-02-25T09:13:03Z</dcterms:modified>
</cp:coreProperties>
</file>