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theme/theme5.xml" ContentType="application/vnd.openxmlformats-officedocument.theme+xml"/>
  <Override PartName="/ppt/slideLayouts/slideLayout307.xml" ContentType="application/vnd.openxmlformats-officedocument.presentationml.slideLayout+xml"/>
  <Override PartName="/ppt/slides/slide120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69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50.xml" ContentType="application/vnd.openxmlformats-officedocument.presentationml.slide+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310.xml" ContentType="application/vnd.openxmlformats-officedocument.presentationml.slideLayout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58.xml" ContentType="application/vnd.openxmlformats-officedocument.presentationml.slide+xml"/>
  <Override PartName="/ppt/slideLayouts/slideLayout225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s/slide136.xml" ContentType="application/vnd.openxmlformats-officedocument.presentationml.slide+xml"/>
  <Override PartName="/ppt/slideLayouts/slideLayout203.xml" ContentType="application/vnd.openxmlformats-officedocument.presentationml.slideLayout+xml"/>
  <Override PartName="/ppt/slideLayouts/slideLayout250.xml" ContentType="application/vnd.openxmlformats-officedocument.presentationml.slide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88.xml" ContentType="application/vnd.openxmlformats-officedocument.presentationml.slide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Layouts/slideLayout326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14.xml" ContentType="application/vnd.openxmlformats-officedocument.presentationml.slide+xml"/>
  <Override PartName="/ppt/slides/slide161.xml" ContentType="application/vnd.openxmlformats-officedocument.presentationml.slide+xml"/>
  <Default Extension="png" ContentType="image/png"/>
  <Override PartName="/ppt/slideLayouts/slideLayout118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304.xml" ContentType="application/vnd.openxmlformats-officedocument.presentationml.slideLayout+xml"/>
  <Override PartName="/ppt/diagrams/quickStyle3.xml" ContentType="application/vnd.openxmlformats-officedocument.drawingml.diagramStyle+xml"/>
  <Override PartName="/ppt/slideMasters/slideMaster27.xml" ContentType="application/vnd.openxmlformats-officedocument.presentationml.slideMaster+xml"/>
  <Override PartName="/ppt/slides/slide44.xml" ContentType="application/vnd.openxmlformats-officedocument.presentationml.slide+xml"/>
  <Override PartName="/ppt/slides/slide91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288.xml" ContentType="application/vnd.openxmlformats-officedocument.presentationml.slideLayout+xml"/>
  <Default Extension="emf" ContentType="image/x-emf"/>
  <Override PartName="/ppt/slides/slide22.xml" ContentType="application/vnd.openxmlformats-officedocument.presentationml.slide+xml"/>
  <Override PartName="/ppt/slideLayouts/slideLayout219.xml" ContentType="application/vnd.openxmlformats-officedocument.presentationml.slideLayout+xml"/>
  <Override PartName="/ppt/slideLayouts/slideLayout266.xml" ContentType="application/vnd.openxmlformats-officedocument.presentationml.slideLayout+xml"/>
  <Override PartName="/ppt/diagrams/layout6.xml" ContentType="application/vnd.openxmlformats-officedocument.drawingml.diagramLayout+xml"/>
  <Override PartName="/ppt/slideLayouts/slideLayout21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slides/slide177.xml" ContentType="application/vnd.openxmlformats-officedocument.presentationml.slide+xml"/>
  <Override PartName="/ppt/slideLayouts/slideLayout244.xml" ContentType="application/vnd.openxmlformats-officedocument.presentationml.slideLayout+xml"/>
  <Override PartName="/ppt/slideLayouts/slideLayout291.xml" ContentType="application/vnd.openxmlformats-officedocument.presentationml.slideLayout+xml"/>
  <Override PartName="/ppt/diagrams/drawing8.xml" ContentType="application/vnd.ms-office.drawingml.diagramDrawing+xml"/>
  <Override PartName="/ppt/slides/slide108.xml" ContentType="application/vnd.openxmlformats-officedocument.presentationml.slide+xml"/>
  <Override PartName="/ppt/slides/slide155.xml" ContentType="application/vnd.openxmlformats-officedocument.presentationml.slide+xml"/>
  <Override PartName="/ppt/slideLayouts/slideLayout222.xml" ContentType="application/vnd.openxmlformats-officedocument.presentationml.slideLayout+xml"/>
  <Override PartName="/ppt/diagrams/layout14.xml" ContentType="application/vnd.openxmlformats-officedocument.drawingml.diagram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slideLayouts/slideLayout159.xml" ContentType="application/vnd.openxmlformats-officedocument.presentationml.slideLayout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s/slide133.xml" ContentType="application/vnd.openxmlformats-officedocument.presentationml.slide+xml"/>
  <Override PartName="/ppt/slideLayouts/slideLayout137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200.xml" ContentType="application/vnd.openxmlformats-officedocument.presentationml.slideLayout+xml"/>
  <Override PartName="/ppt/diagrams/colors1.xml" ContentType="application/vnd.openxmlformats-officedocument.drawingml.diagramColors+xml"/>
  <Override PartName="/ppt/slides/slide111.xml" ContentType="application/vnd.openxmlformats-officedocument.presentationml.slide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s/slide16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s/slide41.xml" ContentType="application/vnd.openxmlformats-officedocument.presentationml.slide+xml"/>
  <Override PartName="/ppt/slideLayouts/slideLayout140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s/slide149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63.xml" ContentType="application/vnd.openxmlformats-officedocument.presentationml.slideLayout+xml"/>
  <Override PartName="/ppt/theme/theme23.xml" ContentType="application/vnd.openxmlformats-officedocument.theme+xml"/>
  <Override PartName="/ppt/diagrams/layout3.xml" ContentType="application/vnd.openxmlformats-officedocument.drawingml.diagramLayout+xml"/>
  <Override PartName="/ppt/slides/slide79.xml" ContentType="application/vnd.openxmlformats-officedocument.presentationml.slide+xml"/>
  <Override PartName="/ppt/slides/slide127.xml" ContentType="application/vnd.openxmlformats-officedocument.presentationml.slide+xml"/>
  <Override PartName="/ppt/slides/slide174.xml" ContentType="application/vnd.openxmlformats-officedocument.presentationml.slide+xml"/>
  <Override PartName="/ppt/slideLayouts/slideLayout241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317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Masters/slideMaster2.xml" ContentType="application/vnd.openxmlformats-officedocument.presentationml.slideMaster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slides/slide152.xml" ContentType="application/vnd.openxmlformats-officedocument.presentationml.slide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130.xml" ContentType="application/vnd.openxmlformats-officedocument.presentationml.slide+xml"/>
  <Override PartName="/ppt/slideLayouts/slideLayout56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35.xml" ContentType="application/vnd.openxmlformats-officedocument.presentationml.slide+xml"/>
  <Override PartName="/ppt/slides/slide82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320.xml" ContentType="application/vnd.openxmlformats-officedocument.presentationml.slide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12.xml" ContentType="application/vnd.openxmlformats-officedocument.presentationml.slideLayout+xml"/>
  <Override PartName="/ppt/slideLayouts/slideLayout257.xml" ContentType="application/vnd.openxmlformats-officedocument.presentationml.slideLayout+xml"/>
  <Override PartName="/ppt/diagrams/data9.xml" ContentType="application/vnd.openxmlformats-officedocument.drawingml.diagramData+xml"/>
  <Override PartName="/ppt/slides/slide168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82.xml" ContentType="application/vnd.openxmlformats-officedocument.presentationml.slideLayout+xml"/>
  <Override PartName="/ppt/slides/slide98.xml" ContentType="application/vnd.openxmlformats-officedocument.presentationml.slide+xml"/>
  <Override PartName="/ppt/slides/slide146.xml" ContentType="application/vnd.openxmlformats-officedocument.presentationml.slide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s/slide124.xml" ContentType="application/vnd.openxmlformats-officedocument.presentationml.slide+xml"/>
  <Override PartName="/ppt/slides/slide171.xml" ContentType="application/vnd.openxmlformats-officedocument.presentationml.slide+xml"/>
  <Override PartName="/ppt/slideLayouts/slideLayout97.xml" ContentType="application/vnd.openxmlformats-officedocument.presentationml.slideLayout+xml"/>
  <Override PartName="/ppt/slideLayouts/slideLayout197.xml" ContentType="application/vnd.openxmlformats-officedocument.presentationml.slideLayout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54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Layouts/slideLayout31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54.xml" ContentType="application/vnd.openxmlformats-officedocument.presentationml.slide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theme/theme14.xml" ContentType="application/vnd.openxmlformats-officedocument.them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slides/slide118.xml" ContentType="application/vnd.openxmlformats-officedocument.presentationml.slide+xml"/>
  <Override PartName="/ppt/slides/slide165.xml" ContentType="application/vnd.openxmlformats-officedocument.presentationml.slide+xml"/>
  <Override PartName="/ppt/slideLayouts/slideLayout232.xml" ContentType="application/vnd.openxmlformats-officedocument.presentationml.slideLayout+xml"/>
  <Override PartName="/ppt/slides/slide143.xml" ContentType="application/vnd.openxmlformats-officedocument.presentationml.slide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308.xml" ContentType="application/vnd.openxmlformats-officedocument.presentationml.slideLayout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slides/slide73.xml" ContentType="application/vnd.openxmlformats-officedocument.presentationml.slide+xml"/>
  <Override PartName="/ppt/slides/slide121.xml" ContentType="application/vnd.openxmlformats-officedocument.presentationml.slide+xml"/>
  <Override PartName="/ppt/slideLayouts/slideLayout47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311.xml" ContentType="application/vnd.openxmlformats-officedocument.presentationml.slideLayout+xml"/>
  <Override PartName="/ppt/notesSlides/notesSlide17.xml" ContentType="application/vnd.openxmlformats-officedocument.presentationml.notesSlide+xml"/>
  <Override PartName="/ppt/slides/slide51.xml" ContentType="application/vnd.openxmlformats-officedocument.presentationml.slide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s/slide159.xml" ContentType="application/vnd.openxmlformats-officedocument.presentationml.slide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slides/slide89.xml" ContentType="application/vnd.openxmlformats-officedocument.presentationml.slide+xml"/>
  <Override PartName="/ppt/slides/slide137.xml" ContentType="application/vnd.openxmlformats-officedocument.presentationml.slide+xml"/>
  <Override PartName="/ppt/slideLayouts/slideLayout188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51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115.xml" ContentType="application/vnd.openxmlformats-officedocument.presentationml.slide+xml"/>
  <Override PartName="/ppt/slides/slide162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327.xml" ContentType="application/vnd.openxmlformats-officedocument.presentationml.slideLayout+xml"/>
  <Override PartName="/ppt/slides/slide67.xml" ContentType="application/vnd.openxmlformats-officedocument.presentationml.slide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slides/slide140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Masters/slideMaster28.xml" ContentType="application/vnd.openxmlformats-officedocument.presentationml.slideMaster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330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178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slides/slide167.xml" ContentType="application/vnd.openxmlformats-officedocument.presentationml.slide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81.xml" ContentType="application/vnd.openxmlformats-officedocument.presentationml.slideLayout+xml"/>
  <Override PartName="/ppt/diagrams/drawing9.xml" ContentType="application/vnd.ms-office.drawingml.diagramDrawing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09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70.xml" ContentType="application/vnd.openxmlformats-officedocument.presentationml.slideLayout+xml"/>
  <Override PartName="/ppt/diagrams/quickStyle9.xml" ContentType="application/vnd.openxmlformats-officedocument.drawingml.diagramStyle+xml"/>
  <Override PartName="/ppt/slides/slide97.xml" ContentType="application/vnd.openxmlformats-officedocument.presentationml.slide+xml"/>
  <Override PartName="/ppt/slides/slide134.xml" ContentType="application/vnd.openxmlformats-officedocument.presentationml.slide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30.xml" ContentType="application/vnd.openxmlformats-officedocument.theme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23.xml" ContentType="application/vnd.openxmlformats-officedocument.presentationml.slide+xml"/>
  <Override PartName="/ppt/slides/slide170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324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313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302.xml" ContentType="application/vnd.openxmlformats-officedocument.presentationml.slideLayout+xml"/>
  <Override PartName="/ppt/diagrams/quickStyle1.xml" ContentType="application/vnd.openxmlformats-officedocument.drawingml.diagramStyle+xml"/>
  <Override PartName="/ppt/slideMasters/slideMaster25.xml" ContentType="application/vnd.openxmlformats-officedocument.presentationml.slideMaster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64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slides/slide139.xml" ContentType="application/vnd.openxmlformats-officedocument.presentationml.slide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4.xml" ContentType="application/vnd.openxmlformats-officedocument.them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329.xml" ContentType="application/vnd.openxmlformats-officedocument.presentationml.slide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106.xml" ContentType="application/vnd.openxmlformats-officedocument.presentationml.slide+xml"/>
  <Override PartName="/ppt/slides/slide153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318.xml" ContentType="application/vnd.openxmlformats-officedocument.presentationml.slideLayou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slideMasters/slideMaster3.xml" ContentType="application/vnd.openxmlformats-officedocument.presentationml.slideMaster+xml"/>
  <Override PartName="/ppt/slides/slide58.xml" ContentType="application/vnd.openxmlformats-officedocument.presentationml.slid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31.xml" ContentType="application/vnd.openxmlformats-officedocument.presentationml.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321.xml" ContentType="application/vnd.openxmlformats-officedocument.presentationml.slideLayout+xml"/>
  <Override PartName="/ppt/diagrams/data13.xml" ContentType="application/vnd.openxmlformats-officedocument.drawingml.diagramData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slides/slide169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Masters/slideMaster22.xml" ContentType="application/vnd.openxmlformats-officedocument.presentationml.slideMaster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Layouts/slideLayout198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slideLayouts/slideLayout261.xml" ContentType="application/vnd.openxmlformats-officedocument.presentationml.slideLayout+xml"/>
  <Override PartName="/ppt/diagrams/layout1.xml" ContentType="application/vnd.openxmlformats-officedocument.drawingml.diagramLayout+xml"/>
  <Override PartName="/ppt/slides/slide77.xml" ContentType="application/vnd.openxmlformats-officedocument.presentationml.slide+xml"/>
  <Override PartName="/ppt/slides/slide125.xml" ContentType="application/vnd.openxmlformats-officedocument.presentationml.slide+xml"/>
  <Override PartName="/ppt/slides/slide172.xml" ContentType="application/vnd.openxmlformats-officedocument.presentationml.slide+xml"/>
  <Override PartName="/ppt/slideLayouts/slideLayout98.xml" ContentType="application/vnd.openxmlformats-officedocument.presentationml.slideLayout+xml"/>
  <Override PartName="/ppt/slides/slide5.xml" ContentType="application/vnd.openxmlformats-officedocument.presentationml.slide+xml"/>
  <Override PartName="/ppt/slides/slide103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315.xml" ContentType="application/vnd.openxmlformats-officedocument.presentationml.slideLayout+xml"/>
  <Override PartName="/ppt/diagrams/drawing3.xml" ContentType="application/vnd.ms-office.drawingml.diagramDrawing+xml"/>
  <Override PartName="/ppt/slides/slide55.xml" ContentType="application/vnd.openxmlformats-officedocument.presentationml.slide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s/slide33.xml" ContentType="application/vnd.openxmlformats-officedocument.presentationml.slide+xml"/>
  <Override PartName="/ppt/slides/slide80.xml" ContentType="application/vnd.openxmlformats-officedocument.presentationml.slide+xml"/>
  <Override PartName="/ppt/slideLayouts/slideLayout54.xml" ContentType="application/vnd.openxmlformats-officedocument.presentationml.slideLayout+xml"/>
  <Override PartName="/ppt/slideLayouts/slideLayout277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data10.xml" ContentType="application/vnd.openxmlformats-officedocument.drawingml.diagramData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10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s/slide119.xml" ContentType="application/vnd.openxmlformats-officedocument.presentationml.slide+xml"/>
  <Override PartName="/ppt/slides/slide166.xml" ContentType="application/vnd.openxmlformats-officedocument.presentationml.slide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80.xml" ContentType="application/vnd.openxmlformats-officedocument.presentationml.slideLayout+xml"/>
  <Override PartName="/ppt/diagrams/quickStyle8.xml" ContentType="application/vnd.openxmlformats-officedocument.drawingml.diagramStyl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slides/slide144.xml" ContentType="application/vnd.openxmlformats-officedocument.presentationml.slide+xml"/>
  <Override PartName="/ppt/theme/theme7.xml" ContentType="application/vnd.openxmlformats-officedocument.theme+xml"/>
  <Override PartName="/ppt/slideLayouts/slideLayout211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s/slide122.xml" ContentType="application/vnd.openxmlformats-officedocument.presentationml.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95.xml" ContentType="application/vnd.openxmlformats-officedocument.presentationml.slideLayout+xml"/>
  <Override PartName="/ppt/diagrams/colors13.xml" ContentType="application/vnd.openxmlformats-officedocument.drawingml.diagramColors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s/slide100.xml" ContentType="application/vnd.openxmlformats-officedocument.presentationml.slide+xml"/>
  <Override PartName="/ppt/slideLayouts/slideLayout26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312.xml" ContentType="application/vnd.openxmlformats-officedocument.presentationml.slideLayout+xml"/>
  <Override PartName="/ppt/notesSlides/notesSlide18.xml" ContentType="application/vnd.openxmlformats-officedocument.presentationml.notesSlide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s/slide30.xml" ContentType="application/vnd.openxmlformats-officedocument.presentationml.slide+xml"/>
  <Override PartName="/ppt/slideLayouts/slideLayout227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s/slide138.xml" ContentType="application/vnd.openxmlformats-officedocument.presentationml.slide+xml"/>
  <Override PartName="/ppt/slideLayouts/slideLayout205.xml" ContentType="application/vnd.openxmlformats-officedocument.presentationml.slideLayout+xml"/>
  <Override PartName="/ppt/slideLayouts/slideLayout252.xml" ContentType="application/vnd.openxmlformats-officedocument.presentationml.slide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diagrams/colors6.xml" ContentType="application/vnd.openxmlformats-officedocument.drawingml.diagramColors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slides/slide163.xml" ContentType="application/vnd.openxmlformats-officedocument.presentationml.slide+xml"/>
  <Override PartName="/ppt/slideLayouts/slideLayout230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s/slide141.xml" ContentType="application/vnd.openxmlformats-officedocument.presentationml.slide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306.xml" ContentType="application/vnd.openxmlformats-officedocument.presentationml.slideLayout+xml"/>
  <Override PartName="/ppt/diagrams/quickStyle5.xml" ContentType="application/vnd.openxmlformats-officedocument.drawingml.diagramStyl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71.xml" ContentType="application/vnd.openxmlformats-officedocument.presentationml.slide+xml"/>
  <Override PartName="/ppt/slideLayouts/slideLayout92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331.xml" ContentType="application/vnd.openxmlformats-officedocument.presentationml.slideLayout+xml"/>
  <Override PartName="/ppt/diagrams/layout8.xml" ContentType="application/vnd.openxmlformats-officedocument.drawingml.diagram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28.xml" ContentType="application/vnd.openxmlformats-officedocument.theme+xml"/>
  <Override PartName="/ppt/notesSlides/notesSlide15.xml" ContentType="application/vnd.openxmlformats-officedocument.presentationml.notesSlide+xml"/>
  <Override PartName="/ppt/slides/slide179.xml" ContentType="application/vnd.openxmlformats-officedocument.presentationml.slide+xml"/>
  <Override PartName="/ppt/slideLayouts/slideLayout101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s/slide157.xml" ContentType="application/vnd.openxmlformats-officedocument.presentationml.slide+xml"/>
  <Override PartName="/ppt/slideLayouts/slideLayout224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notesSlides/notesSlide6.xml" ContentType="application/vnd.openxmlformats-officedocument.presentationml.notesSlide+xml"/>
  <Override PartName="/ppt/slides/slide87.xml" ContentType="application/vnd.openxmlformats-officedocument.presentationml.slide+xml"/>
  <Override PartName="/ppt/slides/slide135.xml" ContentType="application/vnd.openxmlformats-officedocument.presentationml.slide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202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s/slide18.xml" ContentType="application/vnd.openxmlformats-officedocument.presentationml.slide+xml"/>
  <Override PartName="/ppt/slides/slide65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303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Masters/slideMaster26.xml" ContentType="application/vnd.openxmlformats-officedocument.presentationml.slideMaster+xml"/>
  <Override PartName="/ppt/slideLayouts/slideLayout42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65.xml" ContentType="application/vnd.openxmlformats-officedocument.presentationml.slideLayout+xml"/>
  <Override PartName="/ppt/diagrams/layout5.xml" ContentType="application/vnd.openxmlformats-officedocument.drawingml.diagramLayout+xml"/>
  <Override PartName="/ppt/slides/slide129.xml" ContentType="application/vnd.openxmlformats-officedocument.presentationml.slide+xml"/>
  <Override PartName="/ppt/slides/slide176.xml" ContentType="application/vnd.openxmlformats-officedocument.presentationml.slide+xml"/>
  <Override PartName="/ppt/slideLayouts/slideLayout243.xml" ContentType="application/vnd.openxmlformats-officedocument.presentationml.slideLayout+xml"/>
  <Override PartName="/ppt/slideLayouts/slideLayout290.xml" ContentType="application/vnd.openxmlformats-officedocument.presentationml.slideLayout+xml"/>
  <Override PartName="/ppt/theme/theme25.xml" ContentType="application/vnd.openxmlformats-officedocument.theme+xml"/>
  <Override PartName="/ppt/notesSlides/notesSlide12.xml" ContentType="application/vnd.openxmlformats-officedocument.presentationml.notesSlide+xml"/>
  <Override PartName="/ppt/slideLayouts/slideLayout319.xml" ContentType="application/vnd.openxmlformats-officedocument.presentationml.slideLayout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Layouts/slideLayout158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s/slide132.xml" ContentType="application/vnd.openxmlformats-officedocument.presentationml.slid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37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322.xml" ContentType="application/vnd.openxmlformats-officedocument.presentationml.slideLayout+xml"/>
  <Override PartName="/ppt/diagrams/data14.xml" ContentType="application/vnd.openxmlformats-officedocument.drawingml.diagramData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114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19.xml" ContentType="application/vnd.openxmlformats-officedocument.theme+xml"/>
  <Override PartName="/ppt/slideLayouts/slideLayout300.xml" ContentType="application/vnd.openxmlformats-officedocument.presentationml.slideLayout+xml"/>
  <Override PartName="/ppt/slideMasters/slideMaster23.xml" ContentType="application/vnd.openxmlformats-officedocument.presentationml.slideMaster+xml"/>
  <Override PartName="/ppt/slides/slide40.xml" ContentType="application/vnd.openxmlformats-officedocument.presentationml.slide+xml"/>
  <Override PartName="/ppt/slideLayouts/slideLayout237.xml" ContentType="application/vnd.openxmlformats-officedocument.presentationml.slideLayout+xml"/>
  <Override PartName="/ppt/slideLayouts/slideLayout284.xml" ContentType="application/vnd.openxmlformats-officedocument.presentationml.slideLayout+xml"/>
  <Default Extension="wdp" ContentType="image/vnd.ms-photo"/>
  <Override PartName="/ppt/slides/slide148.xml" ContentType="application/vnd.openxmlformats-officedocument.presentationml.slide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diagrams/layout2.xml" ContentType="application/vnd.openxmlformats-officedocument.drawingml.diagramLayout+xml"/>
  <Override PartName="/ppt/slides/slide126.xml" ContentType="application/vnd.openxmlformats-officedocument.presentationml.slide+xml"/>
  <Override PartName="/ppt/slides/slide173.xml" ContentType="application/vnd.openxmlformats-officedocument.presentationml.slide+xml"/>
  <Override PartName="/ppt/slideLayouts/slideLayout99.xml" ContentType="application/vnd.openxmlformats-officedocument.presentationml.slideLayout+xml"/>
  <Override PartName="/ppt/slideLayouts/slideLayout199.xml" ContentType="application/vnd.openxmlformats-officedocument.presentationml.slideLayout+xml"/>
  <Override PartName="/ppt/theme/theme22.xml" ContentType="application/vnd.openxmlformats-officedocument.theme+xml"/>
  <Override PartName="/ppt/slides/slide78.xml" ContentType="application/vnd.openxmlformats-officedocument.presentationml.slid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104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316.xml" ContentType="application/vnd.openxmlformats-officedocument.presentationml.slideLayout+xml"/>
  <Override PartName="/ppt/diagrams/layout10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87" r:id="rId4"/>
    <p:sldMasterId id="2147483699" r:id="rId5"/>
    <p:sldMasterId id="2147483711" r:id="rId6"/>
    <p:sldMasterId id="2147483748" r:id="rId7"/>
    <p:sldMasterId id="2147483773" r:id="rId8"/>
    <p:sldMasterId id="2147483786" r:id="rId9"/>
    <p:sldMasterId id="2147483799" r:id="rId10"/>
    <p:sldMasterId id="2147483812" r:id="rId11"/>
    <p:sldMasterId id="2147483825" r:id="rId12"/>
    <p:sldMasterId id="2147483838" r:id="rId13"/>
    <p:sldMasterId id="2147483851" r:id="rId14"/>
    <p:sldMasterId id="2147483864" r:id="rId15"/>
    <p:sldMasterId id="2147483877" r:id="rId16"/>
    <p:sldMasterId id="2147483890" r:id="rId17"/>
    <p:sldMasterId id="2147483929" r:id="rId18"/>
    <p:sldMasterId id="2147483942" r:id="rId19"/>
    <p:sldMasterId id="2147483968" r:id="rId20"/>
    <p:sldMasterId id="2147483994" r:id="rId21"/>
    <p:sldMasterId id="2147484020" r:id="rId22"/>
    <p:sldMasterId id="2147484033" r:id="rId23"/>
    <p:sldMasterId id="2147484046" r:id="rId24"/>
    <p:sldMasterId id="2147484058" r:id="rId25"/>
    <p:sldMasterId id="2147484071" r:id="rId26"/>
    <p:sldMasterId id="2147484084" r:id="rId27"/>
    <p:sldMasterId id="2147484097" r:id="rId28"/>
  </p:sldMasterIdLst>
  <p:notesMasterIdLst>
    <p:notesMasterId r:id="rId208"/>
  </p:notesMasterIdLst>
  <p:handoutMasterIdLst>
    <p:handoutMasterId r:id="rId209"/>
  </p:handoutMasterIdLst>
  <p:sldIdLst>
    <p:sldId id="560" r:id="rId29"/>
    <p:sldId id="353" r:id="rId30"/>
    <p:sldId id="365" r:id="rId31"/>
    <p:sldId id="274" r:id="rId32"/>
    <p:sldId id="355" r:id="rId33"/>
    <p:sldId id="730" r:id="rId34"/>
    <p:sldId id="363" r:id="rId35"/>
    <p:sldId id="364" r:id="rId36"/>
    <p:sldId id="361" r:id="rId37"/>
    <p:sldId id="497" r:id="rId38"/>
    <p:sldId id="498" r:id="rId39"/>
    <p:sldId id="597" r:id="rId40"/>
    <p:sldId id="495" r:id="rId41"/>
    <p:sldId id="496" r:id="rId42"/>
    <p:sldId id="366" r:id="rId43"/>
    <p:sldId id="413" r:id="rId44"/>
    <p:sldId id="395" r:id="rId45"/>
    <p:sldId id="367" r:id="rId46"/>
    <p:sldId id="500" r:id="rId47"/>
    <p:sldId id="501" r:id="rId48"/>
    <p:sldId id="599" r:id="rId49"/>
    <p:sldId id="502" r:id="rId50"/>
    <p:sldId id="503" r:id="rId51"/>
    <p:sldId id="368" r:id="rId52"/>
    <p:sldId id="397" r:id="rId53"/>
    <p:sldId id="598" r:id="rId54"/>
    <p:sldId id="415" r:id="rId55"/>
    <p:sldId id="399" r:id="rId56"/>
    <p:sldId id="504" r:id="rId57"/>
    <p:sldId id="505" r:id="rId58"/>
    <p:sldId id="600" r:id="rId59"/>
    <p:sldId id="506" r:id="rId60"/>
    <p:sldId id="507" r:id="rId61"/>
    <p:sldId id="371" r:id="rId62"/>
    <p:sldId id="401" r:id="rId63"/>
    <p:sldId id="615" r:id="rId64"/>
    <p:sldId id="616" r:id="rId65"/>
    <p:sldId id="416" r:id="rId66"/>
    <p:sldId id="683" r:id="rId67"/>
    <p:sldId id="608" r:id="rId68"/>
    <p:sldId id="606" r:id="rId69"/>
    <p:sldId id="607" r:id="rId70"/>
    <p:sldId id="408" r:id="rId71"/>
    <p:sldId id="409" r:id="rId72"/>
    <p:sldId id="410" r:id="rId73"/>
    <p:sldId id="515" r:id="rId74"/>
    <p:sldId id="411" r:id="rId75"/>
    <p:sldId id="523" r:id="rId76"/>
    <p:sldId id="524" r:id="rId77"/>
    <p:sldId id="609" r:id="rId78"/>
    <p:sldId id="513" r:id="rId79"/>
    <p:sldId id="514" r:id="rId80"/>
    <p:sldId id="377" r:id="rId81"/>
    <p:sldId id="417" r:id="rId82"/>
    <p:sldId id="618" r:id="rId83"/>
    <p:sldId id="641" r:id="rId84"/>
    <p:sldId id="627" r:id="rId85"/>
    <p:sldId id="628" r:id="rId86"/>
    <p:sldId id="419" r:id="rId87"/>
    <p:sldId id="620" r:id="rId88"/>
    <p:sldId id="420" r:id="rId89"/>
    <p:sldId id="422" r:id="rId90"/>
    <p:sldId id="630" r:id="rId91"/>
    <p:sldId id="629" r:id="rId92"/>
    <p:sldId id="622" r:id="rId93"/>
    <p:sldId id="623" r:id="rId94"/>
    <p:sldId id="624" r:id="rId95"/>
    <p:sldId id="525" r:id="rId96"/>
    <p:sldId id="631" r:id="rId97"/>
    <p:sldId id="610" r:id="rId98"/>
    <p:sldId id="528" r:id="rId99"/>
    <p:sldId id="529" r:id="rId100"/>
    <p:sldId id="381" r:id="rId101"/>
    <p:sldId id="424" r:id="rId102"/>
    <p:sldId id="428" r:id="rId103"/>
    <p:sldId id="530" r:id="rId104"/>
    <p:sldId id="531" r:id="rId105"/>
    <p:sldId id="532" r:id="rId106"/>
    <p:sldId id="632" r:id="rId107"/>
    <p:sldId id="535" r:id="rId108"/>
    <p:sldId id="536" r:id="rId109"/>
    <p:sldId id="383" r:id="rId110"/>
    <p:sldId id="429" r:id="rId111"/>
    <p:sldId id="430" r:id="rId112"/>
    <p:sldId id="385" r:id="rId113"/>
    <p:sldId id="537" r:id="rId114"/>
    <p:sldId id="538" r:id="rId115"/>
    <p:sldId id="633" r:id="rId116"/>
    <p:sldId id="540" r:id="rId117"/>
    <p:sldId id="386" r:id="rId118"/>
    <p:sldId id="433" r:id="rId119"/>
    <p:sldId id="634" r:id="rId120"/>
    <p:sldId id="435" r:id="rId121"/>
    <p:sldId id="484" r:id="rId122"/>
    <p:sldId id="432" r:id="rId123"/>
    <p:sldId id="542" r:id="rId124"/>
    <p:sldId id="543" r:id="rId125"/>
    <p:sldId id="544" r:id="rId126"/>
    <p:sldId id="437" r:id="rId127"/>
    <p:sldId id="389" r:id="rId128"/>
    <p:sldId id="545" r:id="rId129"/>
    <p:sldId id="546" r:id="rId130"/>
    <p:sldId id="547" r:id="rId131"/>
    <p:sldId id="635" r:id="rId132"/>
    <p:sldId id="548" r:id="rId133"/>
    <p:sldId id="549" r:id="rId134"/>
    <p:sldId id="439" r:id="rId135"/>
    <p:sldId id="441" r:id="rId136"/>
    <p:sldId id="445" r:id="rId137"/>
    <p:sldId id="550" r:id="rId138"/>
    <p:sldId id="551" r:id="rId139"/>
    <p:sldId id="636" r:id="rId140"/>
    <p:sldId id="552" r:id="rId141"/>
    <p:sldId id="553" r:id="rId142"/>
    <p:sldId id="440" r:id="rId143"/>
    <p:sldId id="554" r:id="rId144"/>
    <p:sldId id="555" r:id="rId145"/>
    <p:sldId id="446" r:id="rId146"/>
    <p:sldId id="729" r:id="rId147"/>
    <p:sldId id="573" r:id="rId148"/>
    <p:sldId id="574" r:id="rId149"/>
    <p:sldId id="728" r:id="rId150"/>
    <p:sldId id="575" r:id="rId151"/>
    <p:sldId id="704" r:id="rId152"/>
    <p:sldId id="451" r:id="rId153"/>
    <p:sldId id="452" r:id="rId154"/>
    <p:sldId id="577" r:id="rId155"/>
    <p:sldId id="578" r:id="rId156"/>
    <p:sldId id="579" r:id="rId157"/>
    <p:sldId id="581" r:id="rId158"/>
    <p:sldId id="582" r:id="rId159"/>
    <p:sldId id="583" r:id="rId160"/>
    <p:sldId id="584" r:id="rId161"/>
    <p:sldId id="585" r:id="rId162"/>
    <p:sldId id="586" r:id="rId163"/>
    <p:sldId id="588" r:id="rId164"/>
    <p:sldId id="727" r:id="rId165"/>
    <p:sldId id="589" r:id="rId166"/>
    <p:sldId id="726" r:id="rId167"/>
    <p:sldId id="724" r:id="rId168"/>
    <p:sldId id="591" r:id="rId169"/>
    <p:sldId id="592" r:id="rId170"/>
    <p:sldId id="593" r:id="rId171"/>
    <p:sldId id="594" r:id="rId172"/>
    <p:sldId id="595" r:id="rId173"/>
    <p:sldId id="487" r:id="rId174"/>
    <p:sldId id="488" r:id="rId175"/>
    <p:sldId id="489" r:id="rId176"/>
    <p:sldId id="490" r:id="rId177"/>
    <p:sldId id="491" r:id="rId178"/>
    <p:sldId id="653" r:id="rId179"/>
    <p:sldId id="715" r:id="rId180"/>
    <p:sldId id="716" r:id="rId181"/>
    <p:sldId id="717" r:id="rId182"/>
    <p:sldId id="722" r:id="rId183"/>
    <p:sldId id="719" r:id="rId184"/>
    <p:sldId id="720" r:id="rId185"/>
    <p:sldId id="660" r:id="rId186"/>
    <p:sldId id="661" r:id="rId187"/>
    <p:sldId id="685" r:id="rId188"/>
    <p:sldId id="721" r:id="rId189"/>
    <p:sldId id="642" r:id="rId190"/>
    <p:sldId id="731" r:id="rId191"/>
    <p:sldId id="732" r:id="rId192"/>
    <p:sldId id="733" r:id="rId193"/>
    <p:sldId id="734" r:id="rId194"/>
    <p:sldId id="735" r:id="rId195"/>
    <p:sldId id="664" r:id="rId196"/>
    <p:sldId id="706" r:id="rId197"/>
    <p:sldId id="707" r:id="rId198"/>
    <p:sldId id="708" r:id="rId199"/>
    <p:sldId id="709" r:id="rId200"/>
    <p:sldId id="710" r:id="rId201"/>
    <p:sldId id="711" r:id="rId202"/>
    <p:sldId id="712" r:id="rId203"/>
    <p:sldId id="713" r:id="rId204"/>
    <p:sldId id="714" r:id="rId205"/>
    <p:sldId id="662" r:id="rId206"/>
    <p:sldId id="663" r:id="rId207"/>
  </p:sldIdLst>
  <p:sldSz cx="12169775" cy="6858000"/>
  <p:notesSz cx="6797675" cy="9926638"/>
  <p:defaultTextStyle>
    <a:defPPr>
      <a:defRPr lang="th-TH"/>
    </a:defPPr>
    <a:lvl1pPr marL="0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6731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3460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0189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6922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3651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0379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197108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3840" algn="l" defTabSz="91346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3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66FF66"/>
    <a:srgbClr val="FFCCFF"/>
    <a:srgbClr val="66FFFF"/>
    <a:srgbClr val="66FF33"/>
    <a:srgbClr val="CCFF33"/>
    <a:srgbClr val="CC99FF"/>
    <a:srgbClr val="FF0000"/>
    <a:srgbClr val="FF5050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ลักษณะ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ลักษณะสีอ่อน 2 - เน้น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327F97BB-C833-4FB7-BDE5-3F7075034690}" styleName="ลักษณะชุดรูปแบบ 2 - เน้น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ลักษณะสีอ่อน 3 - เน้น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84E427A-3D55-4303-BF80-6455036E1DE7}" styleName="ลักษณะชุดรูปแบบ 1 - เน้น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ลักษณะชุดรูปแบบ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8603FDC-E32A-4AB5-989C-0864C3EAD2B8}" styleName="ลักษณะชุดรูปแบบ 2 - เน้น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0" autoAdjust="0"/>
    <p:restoredTop sz="91039" autoAdjust="0"/>
  </p:normalViewPr>
  <p:slideViewPr>
    <p:cSldViewPr>
      <p:cViewPr>
        <p:scale>
          <a:sx n="60" d="100"/>
          <a:sy n="60" d="100"/>
        </p:scale>
        <p:origin x="-1170" y="-138"/>
      </p:cViewPr>
      <p:guideLst>
        <p:guide orient="horz" pos="2161"/>
        <p:guide pos="38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48048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89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4.xml"/><Relationship Id="rId63" Type="http://schemas.openxmlformats.org/officeDocument/2006/relationships/slide" Target="slides/slide35.xml"/><Relationship Id="rId84" Type="http://schemas.openxmlformats.org/officeDocument/2006/relationships/slide" Target="slides/slide56.xml"/><Relationship Id="rId138" Type="http://schemas.openxmlformats.org/officeDocument/2006/relationships/slide" Target="slides/slide110.xml"/><Relationship Id="rId159" Type="http://schemas.openxmlformats.org/officeDocument/2006/relationships/slide" Target="slides/slide131.xml"/><Relationship Id="rId170" Type="http://schemas.openxmlformats.org/officeDocument/2006/relationships/slide" Target="slides/slide142.xml"/><Relationship Id="rId191" Type="http://schemas.openxmlformats.org/officeDocument/2006/relationships/slide" Target="slides/slide163.xml"/><Relationship Id="rId205" Type="http://schemas.openxmlformats.org/officeDocument/2006/relationships/slide" Target="slides/slide177.xml"/><Relationship Id="rId107" Type="http://schemas.openxmlformats.org/officeDocument/2006/relationships/slide" Target="slides/slide79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4.xml"/><Relationship Id="rId37" Type="http://schemas.openxmlformats.org/officeDocument/2006/relationships/slide" Target="slides/slide9.xml"/><Relationship Id="rId53" Type="http://schemas.openxmlformats.org/officeDocument/2006/relationships/slide" Target="slides/slide25.xml"/><Relationship Id="rId58" Type="http://schemas.openxmlformats.org/officeDocument/2006/relationships/slide" Target="slides/slide30.xml"/><Relationship Id="rId74" Type="http://schemas.openxmlformats.org/officeDocument/2006/relationships/slide" Target="slides/slide46.xml"/><Relationship Id="rId79" Type="http://schemas.openxmlformats.org/officeDocument/2006/relationships/slide" Target="slides/slide51.xml"/><Relationship Id="rId102" Type="http://schemas.openxmlformats.org/officeDocument/2006/relationships/slide" Target="slides/slide74.xml"/><Relationship Id="rId123" Type="http://schemas.openxmlformats.org/officeDocument/2006/relationships/slide" Target="slides/slide95.xml"/><Relationship Id="rId128" Type="http://schemas.openxmlformats.org/officeDocument/2006/relationships/slide" Target="slides/slide100.xml"/><Relationship Id="rId144" Type="http://schemas.openxmlformats.org/officeDocument/2006/relationships/slide" Target="slides/slide116.xml"/><Relationship Id="rId149" Type="http://schemas.openxmlformats.org/officeDocument/2006/relationships/slide" Target="slides/slide121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62.xml"/><Relationship Id="rId95" Type="http://schemas.openxmlformats.org/officeDocument/2006/relationships/slide" Target="slides/slide67.xml"/><Relationship Id="rId160" Type="http://schemas.openxmlformats.org/officeDocument/2006/relationships/slide" Target="slides/slide132.xml"/><Relationship Id="rId165" Type="http://schemas.openxmlformats.org/officeDocument/2006/relationships/slide" Target="slides/slide137.xml"/><Relationship Id="rId181" Type="http://schemas.openxmlformats.org/officeDocument/2006/relationships/slide" Target="slides/slide153.xml"/><Relationship Id="rId186" Type="http://schemas.openxmlformats.org/officeDocument/2006/relationships/slide" Target="slides/slide158.xml"/><Relationship Id="rId211" Type="http://schemas.openxmlformats.org/officeDocument/2006/relationships/viewProps" Target="viewProps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" Target="slides/slide15.xml"/><Relationship Id="rId48" Type="http://schemas.openxmlformats.org/officeDocument/2006/relationships/slide" Target="slides/slide20.xml"/><Relationship Id="rId64" Type="http://schemas.openxmlformats.org/officeDocument/2006/relationships/slide" Target="slides/slide36.xml"/><Relationship Id="rId69" Type="http://schemas.openxmlformats.org/officeDocument/2006/relationships/slide" Target="slides/slide41.xml"/><Relationship Id="rId113" Type="http://schemas.openxmlformats.org/officeDocument/2006/relationships/slide" Target="slides/slide85.xml"/><Relationship Id="rId118" Type="http://schemas.openxmlformats.org/officeDocument/2006/relationships/slide" Target="slides/slide90.xml"/><Relationship Id="rId134" Type="http://schemas.openxmlformats.org/officeDocument/2006/relationships/slide" Target="slides/slide106.xml"/><Relationship Id="rId139" Type="http://schemas.openxmlformats.org/officeDocument/2006/relationships/slide" Target="slides/slide111.xml"/><Relationship Id="rId80" Type="http://schemas.openxmlformats.org/officeDocument/2006/relationships/slide" Target="slides/slide52.xml"/><Relationship Id="rId85" Type="http://schemas.openxmlformats.org/officeDocument/2006/relationships/slide" Target="slides/slide57.xml"/><Relationship Id="rId150" Type="http://schemas.openxmlformats.org/officeDocument/2006/relationships/slide" Target="slides/slide122.xml"/><Relationship Id="rId155" Type="http://schemas.openxmlformats.org/officeDocument/2006/relationships/slide" Target="slides/slide127.xml"/><Relationship Id="rId171" Type="http://schemas.openxmlformats.org/officeDocument/2006/relationships/slide" Target="slides/slide143.xml"/><Relationship Id="rId176" Type="http://schemas.openxmlformats.org/officeDocument/2006/relationships/slide" Target="slides/slide148.xml"/><Relationship Id="rId192" Type="http://schemas.openxmlformats.org/officeDocument/2006/relationships/slide" Target="slides/slide164.xml"/><Relationship Id="rId197" Type="http://schemas.openxmlformats.org/officeDocument/2006/relationships/slide" Target="slides/slide169.xml"/><Relationship Id="rId206" Type="http://schemas.openxmlformats.org/officeDocument/2006/relationships/slide" Target="slides/slide178.xml"/><Relationship Id="rId201" Type="http://schemas.openxmlformats.org/officeDocument/2006/relationships/slide" Target="slides/slide17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" Target="slides/slide5.xml"/><Relationship Id="rId38" Type="http://schemas.openxmlformats.org/officeDocument/2006/relationships/slide" Target="slides/slide10.xml"/><Relationship Id="rId59" Type="http://schemas.openxmlformats.org/officeDocument/2006/relationships/slide" Target="slides/slide31.xml"/><Relationship Id="rId103" Type="http://schemas.openxmlformats.org/officeDocument/2006/relationships/slide" Target="slides/slide75.xml"/><Relationship Id="rId108" Type="http://schemas.openxmlformats.org/officeDocument/2006/relationships/slide" Target="slides/slide80.xml"/><Relationship Id="rId124" Type="http://schemas.openxmlformats.org/officeDocument/2006/relationships/slide" Target="slides/slide96.xml"/><Relationship Id="rId129" Type="http://schemas.openxmlformats.org/officeDocument/2006/relationships/slide" Target="slides/slide101.xml"/><Relationship Id="rId54" Type="http://schemas.openxmlformats.org/officeDocument/2006/relationships/slide" Target="slides/slide26.xml"/><Relationship Id="rId70" Type="http://schemas.openxmlformats.org/officeDocument/2006/relationships/slide" Target="slides/slide42.xml"/><Relationship Id="rId75" Type="http://schemas.openxmlformats.org/officeDocument/2006/relationships/slide" Target="slides/slide47.xml"/><Relationship Id="rId91" Type="http://schemas.openxmlformats.org/officeDocument/2006/relationships/slide" Target="slides/slide63.xml"/><Relationship Id="rId96" Type="http://schemas.openxmlformats.org/officeDocument/2006/relationships/slide" Target="slides/slide68.xml"/><Relationship Id="rId140" Type="http://schemas.openxmlformats.org/officeDocument/2006/relationships/slide" Target="slides/slide112.xml"/><Relationship Id="rId145" Type="http://schemas.openxmlformats.org/officeDocument/2006/relationships/slide" Target="slides/slide117.xml"/><Relationship Id="rId161" Type="http://schemas.openxmlformats.org/officeDocument/2006/relationships/slide" Target="slides/slide133.xml"/><Relationship Id="rId166" Type="http://schemas.openxmlformats.org/officeDocument/2006/relationships/slide" Target="slides/slide138.xml"/><Relationship Id="rId182" Type="http://schemas.openxmlformats.org/officeDocument/2006/relationships/slide" Target="slides/slide154.xml"/><Relationship Id="rId187" Type="http://schemas.openxmlformats.org/officeDocument/2006/relationships/slide" Target="slides/slide15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12" Type="http://schemas.openxmlformats.org/officeDocument/2006/relationships/theme" Target="theme/theme1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" Target="slides/slide21.xml"/><Relationship Id="rId114" Type="http://schemas.openxmlformats.org/officeDocument/2006/relationships/slide" Target="slides/slide86.xml"/><Relationship Id="rId119" Type="http://schemas.openxmlformats.org/officeDocument/2006/relationships/slide" Target="slides/slide91.xml"/><Relationship Id="rId44" Type="http://schemas.openxmlformats.org/officeDocument/2006/relationships/slide" Target="slides/slide16.xml"/><Relationship Id="rId60" Type="http://schemas.openxmlformats.org/officeDocument/2006/relationships/slide" Target="slides/slide32.xml"/><Relationship Id="rId65" Type="http://schemas.openxmlformats.org/officeDocument/2006/relationships/slide" Target="slides/slide37.xml"/><Relationship Id="rId81" Type="http://schemas.openxmlformats.org/officeDocument/2006/relationships/slide" Target="slides/slide53.xml"/><Relationship Id="rId86" Type="http://schemas.openxmlformats.org/officeDocument/2006/relationships/slide" Target="slides/slide58.xml"/><Relationship Id="rId130" Type="http://schemas.openxmlformats.org/officeDocument/2006/relationships/slide" Target="slides/slide102.xml"/><Relationship Id="rId135" Type="http://schemas.openxmlformats.org/officeDocument/2006/relationships/slide" Target="slides/slide107.xml"/><Relationship Id="rId151" Type="http://schemas.openxmlformats.org/officeDocument/2006/relationships/slide" Target="slides/slide123.xml"/><Relationship Id="rId156" Type="http://schemas.openxmlformats.org/officeDocument/2006/relationships/slide" Target="slides/slide128.xml"/><Relationship Id="rId177" Type="http://schemas.openxmlformats.org/officeDocument/2006/relationships/slide" Target="slides/slide149.xml"/><Relationship Id="rId198" Type="http://schemas.openxmlformats.org/officeDocument/2006/relationships/slide" Target="slides/slide170.xml"/><Relationship Id="rId172" Type="http://schemas.openxmlformats.org/officeDocument/2006/relationships/slide" Target="slides/slide144.xml"/><Relationship Id="rId193" Type="http://schemas.openxmlformats.org/officeDocument/2006/relationships/slide" Target="slides/slide165.xml"/><Relationship Id="rId202" Type="http://schemas.openxmlformats.org/officeDocument/2006/relationships/slide" Target="slides/slide174.xml"/><Relationship Id="rId207" Type="http://schemas.openxmlformats.org/officeDocument/2006/relationships/slide" Target="slides/slide17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1.xml"/><Relationship Id="rId109" Type="http://schemas.openxmlformats.org/officeDocument/2006/relationships/slide" Target="slides/slide81.xml"/><Relationship Id="rId34" Type="http://schemas.openxmlformats.org/officeDocument/2006/relationships/slide" Target="slides/slide6.xml"/><Relationship Id="rId50" Type="http://schemas.openxmlformats.org/officeDocument/2006/relationships/slide" Target="slides/slide22.xml"/><Relationship Id="rId55" Type="http://schemas.openxmlformats.org/officeDocument/2006/relationships/slide" Target="slides/slide27.xml"/><Relationship Id="rId76" Type="http://schemas.openxmlformats.org/officeDocument/2006/relationships/slide" Target="slides/slide48.xml"/><Relationship Id="rId97" Type="http://schemas.openxmlformats.org/officeDocument/2006/relationships/slide" Target="slides/slide69.xml"/><Relationship Id="rId104" Type="http://schemas.openxmlformats.org/officeDocument/2006/relationships/slide" Target="slides/slide76.xml"/><Relationship Id="rId120" Type="http://schemas.openxmlformats.org/officeDocument/2006/relationships/slide" Target="slides/slide92.xml"/><Relationship Id="rId125" Type="http://schemas.openxmlformats.org/officeDocument/2006/relationships/slide" Target="slides/slide97.xml"/><Relationship Id="rId141" Type="http://schemas.openxmlformats.org/officeDocument/2006/relationships/slide" Target="slides/slide113.xml"/><Relationship Id="rId146" Type="http://schemas.openxmlformats.org/officeDocument/2006/relationships/slide" Target="slides/slide118.xml"/><Relationship Id="rId167" Type="http://schemas.openxmlformats.org/officeDocument/2006/relationships/slide" Target="slides/slide139.xml"/><Relationship Id="rId188" Type="http://schemas.openxmlformats.org/officeDocument/2006/relationships/slide" Target="slides/slide160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3.xml"/><Relationship Id="rId92" Type="http://schemas.openxmlformats.org/officeDocument/2006/relationships/slide" Target="slides/slide64.xml"/><Relationship Id="rId162" Type="http://schemas.openxmlformats.org/officeDocument/2006/relationships/slide" Target="slides/slide134.xml"/><Relationship Id="rId183" Type="http://schemas.openxmlformats.org/officeDocument/2006/relationships/slide" Target="slides/slide155.xml"/><Relationship Id="rId21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12.xml"/><Relationship Id="rId45" Type="http://schemas.openxmlformats.org/officeDocument/2006/relationships/slide" Target="slides/slide17.xml"/><Relationship Id="rId66" Type="http://schemas.openxmlformats.org/officeDocument/2006/relationships/slide" Target="slides/slide38.xml"/><Relationship Id="rId87" Type="http://schemas.openxmlformats.org/officeDocument/2006/relationships/slide" Target="slides/slide59.xml"/><Relationship Id="rId110" Type="http://schemas.openxmlformats.org/officeDocument/2006/relationships/slide" Target="slides/slide82.xml"/><Relationship Id="rId115" Type="http://schemas.openxmlformats.org/officeDocument/2006/relationships/slide" Target="slides/slide87.xml"/><Relationship Id="rId131" Type="http://schemas.openxmlformats.org/officeDocument/2006/relationships/slide" Target="slides/slide103.xml"/><Relationship Id="rId136" Type="http://schemas.openxmlformats.org/officeDocument/2006/relationships/slide" Target="slides/slide108.xml"/><Relationship Id="rId157" Type="http://schemas.openxmlformats.org/officeDocument/2006/relationships/slide" Target="slides/slide129.xml"/><Relationship Id="rId178" Type="http://schemas.openxmlformats.org/officeDocument/2006/relationships/slide" Target="slides/slide150.xml"/><Relationship Id="rId61" Type="http://schemas.openxmlformats.org/officeDocument/2006/relationships/slide" Target="slides/slide33.xml"/><Relationship Id="rId82" Type="http://schemas.openxmlformats.org/officeDocument/2006/relationships/slide" Target="slides/slide54.xml"/><Relationship Id="rId152" Type="http://schemas.openxmlformats.org/officeDocument/2006/relationships/slide" Target="slides/slide124.xml"/><Relationship Id="rId173" Type="http://schemas.openxmlformats.org/officeDocument/2006/relationships/slide" Target="slides/slide145.xml"/><Relationship Id="rId194" Type="http://schemas.openxmlformats.org/officeDocument/2006/relationships/slide" Target="slides/slide166.xml"/><Relationship Id="rId199" Type="http://schemas.openxmlformats.org/officeDocument/2006/relationships/slide" Target="slides/slide171.xml"/><Relationship Id="rId203" Type="http://schemas.openxmlformats.org/officeDocument/2006/relationships/slide" Target="slides/slide175.xml"/><Relationship Id="rId208" Type="http://schemas.openxmlformats.org/officeDocument/2006/relationships/notesMaster" Target="notesMasters/notesMaster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" Target="slides/slide2.xml"/><Relationship Id="rId35" Type="http://schemas.openxmlformats.org/officeDocument/2006/relationships/slide" Target="slides/slide7.xml"/><Relationship Id="rId56" Type="http://schemas.openxmlformats.org/officeDocument/2006/relationships/slide" Target="slides/slide28.xml"/><Relationship Id="rId77" Type="http://schemas.openxmlformats.org/officeDocument/2006/relationships/slide" Target="slides/slide49.xml"/><Relationship Id="rId100" Type="http://schemas.openxmlformats.org/officeDocument/2006/relationships/slide" Target="slides/slide72.xml"/><Relationship Id="rId105" Type="http://schemas.openxmlformats.org/officeDocument/2006/relationships/slide" Target="slides/slide77.xml"/><Relationship Id="rId126" Type="http://schemas.openxmlformats.org/officeDocument/2006/relationships/slide" Target="slides/slide98.xml"/><Relationship Id="rId147" Type="http://schemas.openxmlformats.org/officeDocument/2006/relationships/slide" Target="slides/slide119.xml"/><Relationship Id="rId168" Type="http://schemas.openxmlformats.org/officeDocument/2006/relationships/slide" Target="slides/slide140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3.xml"/><Relationship Id="rId72" Type="http://schemas.openxmlformats.org/officeDocument/2006/relationships/slide" Target="slides/slide44.xml"/><Relationship Id="rId93" Type="http://schemas.openxmlformats.org/officeDocument/2006/relationships/slide" Target="slides/slide65.xml"/><Relationship Id="rId98" Type="http://schemas.openxmlformats.org/officeDocument/2006/relationships/slide" Target="slides/slide70.xml"/><Relationship Id="rId121" Type="http://schemas.openxmlformats.org/officeDocument/2006/relationships/slide" Target="slides/slide93.xml"/><Relationship Id="rId142" Type="http://schemas.openxmlformats.org/officeDocument/2006/relationships/slide" Target="slides/slide114.xml"/><Relationship Id="rId163" Type="http://schemas.openxmlformats.org/officeDocument/2006/relationships/slide" Target="slides/slide135.xml"/><Relationship Id="rId184" Type="http://schemas.openxmlformats.org/officeDocument/2006/relationships/slide" Target="slides/slide156.xml"/><Relationship Id="rId189" Type="http://schemas.openxmlformats.org/officeDocument/2006/relationships/slide" Target="slides/slide161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18.xml"/><Relationship Id="rId67" Type="http://schemas.openxmlformats.org/officeDocument/2006/relationships/slide" Target="slides/slide39.xml"/><Relationship Id="rId116" Type="http://schemas.openxmlformats.org/officeDocument/2006/relationships/slide" Target="slides/slide88.xml"/><Relationship Id="rId137" Type="http://schemas.openxmlformats.org/officeDocument/2006/relationships/slide" Target="slides/slide109.xml"/><Relationship Id="rId158" Type="http://schemas.openxmlformats.org/officeDocument/2006/relationships/slide" Target="slides/slide130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3.xml"/><Relationship Id="rId62" Type="http://schemas.openxmlformats.org/officeDocument/2006/relationships/slide" Target="slides/slide34.xml"/><Relationship Id="rId83" Type="http://schemas.openxmlformats.org/officeDocument/2006/relationships/slide" Target="slides/slide55.xml"/><Relationship Id="rId88" Type="http://schemas.openxmlformats.org/officeDocument/2006/relationships/slide" Target="slides/slide60.xml"/><Relationship Id="rId111" Type="http://schemas.openxmlformats.org/officeDocument/2006/relationships/slide" Target="slides/slide83.xml"/><Relationship Id="rId132" Type="http://schemas.openxmlformats.org/officeDocument/2006/relationships/slide" Target="slides/slide104.xml"/><Relationship Id="rId153" Type="http://schemas.openxmlformats.org/officeDocument/2006/relationships/slide" Target="slides/slide125.xml"/><Relationship Id="rId174" Type="http://schemas.openxmlformats.org/officeDocument/2006/relationships/slide" Target="slides/slide146.xml"/><Relationship Id="rId179" Type="http://schemas.openxmlformats.org/officeDocument/2006/relationships/slide" Target="slides/slide151.xml"/><Relationship Id="rId195" Type="http://schemas.openxmlformats.org/officeDocument/2006/relationships/slide" Target="slides/slide167.xml"/><Relationship Id="rId209" Type="http://schemas.openxmlformats.org/officeDocument/2006/relationships/handoutMaster" Target="handoutMasters/handoutMaster1.xml"/><Relationship Id="rId190" Type="http://schemas.openxmlformats.org/officeDocument/2006/relationships/slide" Target="slides/slide162.xml"/><Relationship Id="rId204" Type="http://schemas.openxmlformats.org/officeDocument/2006/relationships/slide" Target="slides/slide176.xml"/><Relationship Id="rId15" Type="http://schemas.openxmlformats.org/officeDocument/2006/relationships/slideMaster" Target="slideMasters/slideMaster15.xml"/><Relationship Id="rId36" Type="http://schemas.openxmlformats.org/officeDocument/2006/relationships/slide" Target="slides/slide8.xml"/><Relationship Id="rId57" Type="http://schemas.openxmlformats.org/officeDocument/2006/relationships/slide" Target="slides/slide29.xml"/><Relationship Id="rId106" Type="http://schemas.openxmlformats.org/officeDocument/2006/relationships/slide" Target="slides/slide78.xml"/><Relationship Id="rId127" Type="http://schemas.openxmlformats.org/officeDocument/2006/relationships/slide" Target="slides/slide99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3.xml"/><Relationship Id="rId52" Type="http://schemas.openxmlformats.org/officeDocument/2006/relationships/slide" Target="slides/slide24.xml"/><Relationship Id="rId73" Type="http://schemas.openxmlformats.org/officeDocument/2006/relationships/slide" Target="slides/slide45.xml"/><Relationship Id="rId78" Type="http://schemas.openxmlformats.org/officeDocument/2006/relationships/slide" Target="slides/slide50.xml"/><Relationship Id="rId94" Type="http://schemas.openxmlformats.org/officeDocument/2006/relationships/slide" Target="slides/slide66.xml"/><Relationship Id="rId99" Type="http://schemas.openxmlformats.org/officeDocument/2006/relationships/slide" Target="slides/slide71.xml"/><Relationship Id="rId101" Type="http://schemas.openxmlformats.org/officeDocument/2006/relationships/slide" Target="slides/slide73.xml"/><Relationship Id="rId122" Type="http://schemas.openxmlformats.org/officeDocument/2006/relationships/slide" Target="slides/slide94.xml"/><Relationship Id="rId143" Type="http://schemas.openxmlformats.org/officeDocument/2006/relationships/slide" Target="slides/slide115.xml"/><Relationship Id="rId148" Type="http://schemas.openxmlformats.org/officeDocument/2006/relationships/slide" Target="slides/slide120.xml"/><Relationship Id="rId164" Type="http://schemas.openxmlformats.org/officeDocument/2006/relationships/slide" Target="slides/slide136.xml"/><Relationship Id="rId169" Type="http://schemas.openxmlformats.org/officeDocument/2006/relationships/slide" Target="slides/slide141.xml"/><Relationship Id="rId185" Type="http://schemas.openxmlformats.org/officeDocument/2006/relationships/slide" Target="slides/slide15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152.xml"/><Relationship Id="rId210" Type="http://schemas.openxmlformats.org/officeDocument/2006/relationships/presProps" Target="presProps.xml"/><Relationship Id="rId26" Type="http://schemas.openxmlformats.org/officeDocument/2006/relationships/slideMaster" Target="slideMasters/slideMaster26.xml"/><Relationship Id="rId47" Type="http://schemas.openxmlformats.org/officeDocument/2006/relationships/slide" Target="slides/slide19.xml"/><Relationship Id="rId68" Type="http://schemas.openxmlformats.org/officeDocument/2006/relationships/slide" Target="slides/slide40.xml"/><Relationship Id="rId89" Type="http://schemas.openxmlformats.org/officeDocument/2006/relationships/slide" Target="slides/slide61.xml"/><Relationship Id="rId112" Type="http://schemas.openxmlformats.org/officeDocument/2006/relationships/slide" Target="slides/slide84.xml"/><Relationship Id="rId133" Type="http://schemas.openxmlformats.org/officeDocument/2006/relationships/slide" Target="slides/slide105.xml"/><Relationship Id="rId154" Type="http://schemas.openxmlformats.org/officeDocument/2006/relationships/slide" Target="slides/slide126.xml"/><Relationship Id="rId175" Type="http://schemas.openxmlformats.org/officeDocument/2006/relationships/slide" Target="slides/slide147.xml"/><Relationship Id="rId196" Type="http://schemas.openxmlformats.org/officeDocument/2006/relationships/slide" Target="slides/slide168.xml"/><Relationship Id="rId200" Type="http://schemas.openxmlformats.org/officeDocument/2006/relationships/slide" Target="slides/slide172.xml"/><Relationship Id="rId16" Type="http://schemas.openxmlformats.org/officeDocument/2006/relationships/slideMaster" Target="slideMasters/slideMaster1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3352E2-63F8-44A0-8378-08BCA97A401B}" type="doc">
      <dgm:prSet loTypeId="urn:microsoft.com/office/officeart/2005/8/layout/radial3" loCatId="cycle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FC81FAF2-91EF-4812-ADA1-4641EB62AC11}">
      <dgm:prSet phldrT="[ข้อความ]"/>
      <dgm:spPr>
        <a:solidFill>
          <a:srgbClr val="FF66CC">
            <a:alpha val="50000"/>
          </a:srgbClr>
        </a:solidFill>
      </dgm:spPr>
      <dgm:t>
        <a:bodyPr/>
        <a:lstStyle/>
        <a:p>
          <a:r>
            <a:rPr lang="th-TH" b="1" u="sng" cap="smal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ea typeface="+mj-ea"/>
              <a:cs typeface="FreesiaUPC" pitchFamily="34" charset="-34"/>
            </a:rPr>
            <a:t>ผู้มีสิทธิขอรับเงินช่วยเหลือหรืออุดหนุน</a:t>
          </a:r>
          <a:endParaRPr lang="th-TH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580D1AC-BD94-4E21-8B3B-1D6F159A2487}" type="parTrans" cxnId="{251A2656-A321-4612-B3B4-DAECACBA6BC3}">
      <dgm:prSet/>
      <dgm:spPr/>
      <dgm:t>
        <a:bodyPr/>
        <a:lstStyle/>
        <a:p>
          <a:endParaRPr lang="th-TH"/>
        </a:p>
      </dgm:t>
    </dgm:pt>
    <dgm:pt modelId="{00BEADFD-3CDF-437F-8750-C7AA4EBD8338}" type="sibTrans" cxnId="{251A2656-A321-4612-B3B4-DAECACBA6BC3}">
      <dgm:prSet/>
      <dgm:spPr/>
      <dgm:t>
        <a:bodyPr/>
        <a:lstStyle/>
        <a:p>
          <a:endParaRPr lang="th-TH"/>
        </a:p>
      </dgm:t>
    </dgm:pt>
    <dgm:pt modelId="{C7DE4793-DA33-41AB-AD4F-FE0B1493710C}">
      <dgm:prSet phldrT="[ข้อความ]"/>
      <dgm:spPr>
        <a:solidFill>
          <a:srgbClr val="66FF33">
            <a:alpha val="50000"/>
          </a:srgbClr>
        </a:solidFill>
      </dgm:spPr>
      <dgm:t>
        <a:bodyPr/>
        <a:lstStyle/>
        <a:p>
          <a:r>
            <a:rPr lang="th-TH" b="1" dirty="0" smtClean="0"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ศูนย์ประเมินความรู้ความสามารถกลาง</a:t>
          </a:r>
          <a:endParaRPr lang="th-TH" dirty="0"/>
        </a:p>
      </dgm:t>
    </dgm:pt>
    <dgm:pt modelId="{D01B610A-08B6-49C2-9B49-374B0C6F5EBA}" type="parTrans" cxnId="{B3BA62BE-AD9D-4C3D-AC7C-832E2CB52596}">
      <dgm:prSet/>
      <dgm:spPr/>
      <dgm:t>
        <a:bodyPr/>
        <a:lstStyle/>
        <a:p>
          <a:endParaRPr lang="th-TH"/>
        </a:p>
      </dgm:t>
    </dgm:pt>
    <dgm:pt modelId="{FD6C4B78-299A-4B21-AA22-57BE3D7A6360}" type="sibTrans" cxnId="{B3BA62BE-AD9D-4C3D-AC7C-832E2CB52596}">
      <dgm:prSet/>
      <dgm:spPr/>
      <dgm:t>
        <a:bodyPr/>
        <a:lstStyle/>
        <a:p>
          <a:endParaRPr lang="th-TH"/>
        </a:p>
      </dgm:t>
    </dgm:pt>
    <dgm:pt modelId="{2CE56B0C-4F4B-4D44-A120-BE07AB4161E1}">
      <dgm:prSet phldrT="[ข้อความ]"/>
      <dgm:spPr>
        <a:solidFill>
          <a:srgbClr val="FFCCFF">
            <a:alpha val="50000"/>
          </a:srgbClr>
        </a:solidFill>
      </dgm:spPr>
      <dgm:t>
        <a:bodyPr/>
        <a:lstStyle/>
        <a:p>
          <a:pPr>
            <a:spcAft>
              <a:spcPts val="0"/>
            </a:spcAft>
          </a:pPr>
          <a:r>
            <a:rPr lang="th-TH" b="1" dirty="0" smtClean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th-TH" dirty="0"/>
        </a:p>
      </dgm:t>
    </dgm:pt>
    <dgm:pt modelId="{8EF70416-E077-480C-824A-3B435CF86E5C}" type="parTrans" cxnId="{E83BCC48-1207-488C-9B65-418BB4925B9B}">
      <dgm:prSet/>
      <dgm:spPr/>
      <dgm:t>
        <a:bodyPr/>
        <a:lstStyle/>
        <a:p>
          <a:endParaRPr lang="th-TH"/>
        </a:p>
      </dgm:t>
    </dgm:pt>
    <dgm:pt modelId="{48AE764C-E71D-4687-9D7B-B14A62AF3854}" type="sibTrans" cxnId="{E83BCC48-1207-488C-9B65-418BB4925B9B}">
      <dgm:prSet/>
      <dgm:spPr/>
      <dgm:t>
        <a:bodyPr/>
        <a:lstStyle/>
        <a:p>
          <a:endParaRPr lang="th-TH"/>
        </a:p>
      </dgm:t>
    </dgm:pt>
    <dgm:pt modelId="{CB7DF41C-6F7C-4B61-9A33-7F6B4DC2633B}">
      <dgm:prSet phldrT="[ข้อความ]"/>
      <dgm:spPr>
        <a:solidFill>
          <a:srgbClr val="66FFFF">
            <a:alpha val="50000"/>
          </a:srgbClr>
        </a:solidFill>
      </dgm:spPr>
      <dgm:t>
        <a:bodyPr/>
        <a:lstStyle/>
        <a:p>
          <a:pPr>
            <a:spcAft>
              <a:spcPts val="0"/>
            </a:spcAft>
          </a:pPr>
          <a:r>
            <a:rPr lang="th-TH" b="1" dirty="0" smtClean="0">
              <a:latin typeface="FreesiaUPC" pitchFamily="34" charset="-34"/>
              <a:cs typeface="FreesiaUPC" pitchFamily="34" charset="-34"/>
            </a:rPr>
            <a:t>ผู้ประกอบอาชีพ/</a:t>
          </a:r>
        </a:p>
        <a:p>
          <a:pPr>
            <a:spcAft>
              <a:spcPts val="0"/>
            </a:spcAft>
          </a:pPr>
          <a:r>
            <a:rPr lang="th-TH" b="1" dirty="0" smtClean="0">
              <a:latin typeface="FreesiaUPC" pitchFamily="34" charset="-34"/>
              <a:cs typeface="FreesiaUPC" pitchFamily="34" charset="-34"/>
            </a:rPr>
            <a:t>ผู้ประกอบกิจการ/</a:t>
          </a:r>
        </a:p>
        <a:p>
          <a:pPr>
            <a:spcAft>
              <a:spcPts val="0"/>
            </a:spcAft>
          </a:pPr>
          <a:r>
            <a:rPr lang="th-TH" b="1" dirty="0" smtClean="0"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th-TH" dirty="0"/>
        </a:p>
      </dgm:t>
    </dgm:pt>
    <dgm:pt modelId="{11E75295-8295-453E-B580-0D285C8985D5}" type="parTrans" cxnId="{56E9915E-891E-4E77-A712-004B1A79ECAB}">
      <dgm:prSet/>
      <dgm:spPr/>
      <dgm:t>
        <a:bodyPr/>
        <a:lstStyle/>
        <a:p>
          <a:endParaRPr lang="th-TH"/>
        </a:p>
      </dgm:t>
    </dgm:pt>
    <dgm:pt modelId="{2BEEF9DA-94F6-4DD5-B841-2A934F2C07AC}" type="sibTrans" cxnId="{56E9915E-891E-4E77-A712-004B1A79ECAB}">
      <dgm:prSet/>
      <dgm:spPr/>
      <dgm:t>
        <a:bodyPr/>
        <a:lstStyle/>
        <a:p>
          <a:endParaRPr lang="th-TH"/>
        </a:p>
      </dgm:t>
    </dgm:pt>
    <dgm:pt modelId="{70F6B69B-746A-494F-9D67-8F774EF7D584}">
      <dgm:prSet phldrT="[ข้อความ]"/>
      <dgm:spPr>
        <a:solidFill>
          <a:srgbClr val="9966FF">
            <a:alpha val="50000"/>
          </a:srgbClr>
        </a:solidFill>
      </dgm:spPr>
      <dgm:t>
        <a:bodyPr/>
        <a:lstStyle/>
        <a:p>
          <a:pPr>
            <a:spcAft>
              <a:spcPts val="0"/>
            </a:spcAft>
          </a:pPr>
          <a:r>
            <a:rPr lang="th-TH" b="1" kern="100" spc="10" baseline="0" dirty="0" smtClean="0">
              <a:latin typeface="FreesiaUPC" pitchFamily="34" charset="-34"/>
              <a:cs typeface="FreesiaUPC" pitchFamily="34" charset="-34"/>
            </a:rPr>
            <a:t>ศูนย์ประเมินความรู้</a:t>
          </a:r>
          <a:r>
            <a:rPr lang="th-TH" b="1" kern="100" spc="0" baseline="0" dirty="0" smtClean="0">
              <a:latin typeface="FreesiaUPC" pitchFamily="34" charset="-34"/>
              <a:cs typeface="FreesiaUPC" pitchFamily="34" charset="-34"/>
            </a:rPr>
            <a:t>ความสามารถ </a:t>
          </a:r>
        </a:p>
        <a:p>
          <a:pPr>
            <a:spcAft>
              <a:spcPts val="0"/>
            </a:spcAft>
          </a:pPr>
          <a:r>
            <a:rPr lang="th-TH" b="1" kern="100" spc="0" baseline="0" dirty="0" smtClean="0">
              <a:latin typeface="FreesiaUPC" pitchFamily="34" charset="-34"/>
              <a:cs typeface="FreesiaUPC" pitchFamily="34" charset="-34"/>
            </a:rPr>
            <a:t>ตามม</a:t>
          </a:r>
          <a:r>
            <a:rPr lang="th-TH" b="1" kern="100" spc="10" baseline="0" dirty="0" smtClean="0">
              <a:latin typeface="FreesiaUPC" pitchFamily="34" charset="-34"/>
              <a:cs typeface="FreesiaUPC" pitchFamily="34" charset="-34"/>
            </a:rPr>
            <a:t>าตรา 26/4(2</a:t>
          </a:r>
          <a:r>
            <a:rPr lang="th-TH" b="1" kern="1200" dirty="0" smtClean="0">
              <a:latin typeface="FreesiaUPC" pitchFamily="34" charset="-34"/>
              <a:cs typeface="FreesiaUPC" pitchFamily="34" charset="-34"/>
            </a:rPr>
            <a:t>) ที่เป็นหน่วยงานของรัฐ</a:t>
          </a:r>
          <a:endParaRPr lang="th-TH" kern="1200" dirty="0"/>
        </a:p>
      </dgm:t>
    </dgm:pt>
    <dgm:pt modelId="{D8D67DBF-B254-44B7-9F98-54CC8D2934E3}" type="parTrans" cxnId="{1FE35979-3793-4017-A552-EC9C2BC0701D}">
      <dgm:prSet/>
      <dgm:spPr/>
      <dgm:t>
        <a:bodyPr/>
        <a:lstStyle/>
        <a:p>
          <a:endParaRPr lang="th-TH"/>
        </a:p>
      </dgm:t>
    </dgm:pt>
    <dgm:pt modelId="{122C1DAE-B289-4AAD-A0B1-B07559D35CC2}" type="sibTrans" cxnId="{1FE35979-3793-4017-A552-EC9C2BC0701D}">
      <dgm:prSet/>
      <dgm:spPr/>
      <dgm:t>
        <a:bodyPr/>
        <a:lstStyle/>
        <a:p>
          <a:endParaRPr lang="th-TH"/>
        </a:p>
      </dgm:t>
    </dgm:pt>
    <dgm:pt modelId="{BAA5EF95-0944-43EC-A83D-E0675B8EA3B5}">
      <dgm:prSet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th-TH" b="1" dirty="0" smtClean="0">
              <a:latin typeface="FreesiaUPC" pitchFamily="34" charset="-34"/>
              <a:cs typeface="FreesiaUPC" pitchFamily="34" charset="-34"/>
            </a:rPr>
            <a:t>กรมพัฒนาฝีมือแรงงาน</a:t>
          </a:r>
          <a:endParaRPr lang="th-TH" dirty="0"/>
        </a:p>
      </dgm:t>
    </dgm:pt>
    <dgm:pt modelId="{DE4E8208-4196-471E-9A26-65C610D25BD0}" type="parTrans" cxnId="{C5F319F8-8AD0-47E9-8A92-D7762D7463BE}">
      <dgm:prSet/>
      <dgm:spPr/>
      <dgm:t>
        <a:bodyPr/>
        <a:lstStyle/>
        <a:p>
          <a:endParaRPr lang="th-TH"/>
        </a:p>
      </dgm:t>
    </dgm:pt>
    <dgm:pt modelId="{B5D1CC86-A7B9-43C4-A033-FD36D0BD0DD4}" type="sibTrans" cxnId="{C5F319F8-8AD0-47E9-8A92-D7762D7463BE}">
      <dgm:prSet/>
      <dgm:spPr/>
      <dgm:t>
        <a:bodyPr/>
        <a:lstStyle/>
        <a:p>
          <a:endParaRPr lang="th-TH"/>
        </a:p>
      </dgm:t>
    </dgm:pt>
    <dgm:pt modelId="{4FF853DA-7DC2-4EDD-BB4E-735962ABFBDB}">
      <dgm:prSet/>
      <dgm:spPr/>
      <dgm:t>
        <a:bodyPr/>
        <a:lstStyle/>
        <a:p>
          <a:endParaRPr lang="th-TH" dirty="0"/>
        </a:p>
      </dgm:t>
    </dgm:pt>
    <dgm:pt modelId="{5A9D2E80-27DA-40CA-8D04-D004D8474C9C}" type="parTrans" cxnId="{08C2EB40-77D7-4ABA-A30C-78F2D6909CE7}">
      <dgm:prSet/>
      <dgm:spPr/>
      <dgm:t>
        <a:bodyPr/>
        <a:lstStyle/>
        <a:p>
          <a:endParaRPr lang="th-TH"/>
        </a:p>
      </dgm:t>
    </dgm:pt>
    <dgm:pt modelId="{8DB22585-9AE8-4E69-9505-135D26B31F45}" type="sibTrans" cxnId="{08C2EB40-77D7-4ABA-A30C-78F2D6909CE7}">
      <dgm:prSet/>
      <dgm:spPr/>
      <dgm:t>
        <a:bodyPr/>
        <a:lstStyle/>
        <a:p>
          <a:endParaRPr lang="th-TH"/>
        </a:p>
      </dgm:t>
    </dgm:pt>
    <dgm:pt modelId="{07D8EE26-88F3-4731-9054-153746956030}" type="pres">
      <dgm:prSet presAssocID="{3B3352E2-63F8-44A0-8378-08BCA97A401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69676453-DC80-49A4-9D22-1E3AD7EEB5C7}" type="pres">
      <dgm:prSet presAssocID="{3B3352E2-63F8-44A0-8378-08BCA97A401B}" presName="radial" presStyleCnt="0">
        <dgm:presLayoutVars>
          <dgm:animLvl val="ctr"/>
        </dgm:presLayoutVars>
      </dgm:prSet>
      <dgm:spPr/>
      <dgm:t>
        <a:bodyPr/>
        <a:lstStyle/>
        <a:p>
          <a:endParaRPr lang="th-TH"/>
        </a:p>
      </dgm:t>
    </dgm:pt>
    <dgm:pt modelId="{F8555B82-F228-4D1D-8776-B7619C0F694E}" type="pres">
      <dgm:prSet presAssocID="{FC81FAF2-91EF-4812-ADA1-4641EB62AC11}" presName="centerShape" presStyleLbl="vennNode1" presStyleIdx="0" presStyleCnt="6" custScaleX="70350" custScaleY="66649" custLinFactNeighborY="-2456"/>
      <dgm:spPr/>
      <dgm:t>
        <a:bodyPr/>
        <a:lstStyle/>
        <a:p>
          <a:endParaRPr lang="th-TH"/>
        </a:p>
      </dgm:t>
    </dgm:pt>
    <dgm:pt modelId="{3AF0363C-4FB9-44DF-938C-DF38104D34CA}" type="pres">
      <dgm:prSet presAssocID="{C7DE4793-DA33-41AB-AD4F-FE0B1493710C}" presName="node" presStyleLbl="vennNode1" presStyleIdx="1" presStyleCnt="6" custScaleX="119180" custScaleY="117134" custRadScaleRad="84827" custRadScaleInc="-20015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F61EDA9-D639-442D-8643-A10C5E662EB7}" type="pres">
      <dgm:prSet presAssocID="{BAA5EF95-0944-43EC-A83D-E0675B8EA3B5}" presName="node" presStyleLbl="vennNode1" presStyleIdx="2" presStyleCnt="6" custScaleX="113178" custScaleY="115298" custRadScaleRad="89673" custRadScaleInc="-21219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A151003-4FE3-4F3A-AF17-CF1A3E91CEA0}" type="pres">
      <dgm:prSet presAssocID="{2CE56B0C-4F4B-4D44-A120-BE07AB4161E1}" presName="node" presStyleLbl="vennNode1" presStyleIdx="3" presStyleCnt="6" custScaleX="114575" custScaleY="116189" custRadScaleRad="93788" custRadScaleInc="-19862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089A5F1-0472-4571-BF40-57AF49D7E0B1}" type="pres">
      <dgm:prSet presAssocID="{CB7DF41C-6F7C-4B61-9A33-7F6B4DC2633B}" presName="node" presStyleLbl="vennNode1" presStyleIdx="4" presStyleCnt="6" custScaleX="120199" custScaleY="114471" custRadScaleRad="89991" custRadScaleInc="-18658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94F64B5-D3A4-4DD9-9FF5-C6E907E4C780}" type="pres">
      <dgm:prSet presAssocID="{70F6B69B-746A-494F-9D67-8F774EF7D584}" presName="node" presStyleLbl="vennNode1" presStyleIdx="5" presStyleCnt="6" custScaleX="121082" custScaleY="117468" custRadScaleRad="85984" custRadScaleInc="-19633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FE35979-3793-4017-A552-EC9C2BC0701D}" srcId="{FC81FAF2-91EF-4812-ADA1-4641EB62AC11}" destId="{70F6B69B-746A-494F-9D67-8F774EF7D584}" srcOrd="4" destOrd="0" parTransId="{D8D67DBF-B254-44B7-9F98-54CC8D2934E3}" sibTransId="{122C1DAE-B289-4AAD-A0B1-B07559D35CC2}"/>
    <dgm:cxn modelId="{80329C71-3A69-4459-9B3E-F45B51E75B37}" type="presOf" srcId="{70F6B69B-746A-494F-9D67-8F774EF7D584}" destId="{E94F64B5-D3A4-4DD9-9FF5-C6E907E4C780}" srcOrd="0" destOrd="0" presId="urn:microsoft.com/office/officeart/2005/8/layout/radial3"/>
    <dgm:cxn modelId="{56E9915E-891E-4E77-A712-004B1A79ECAB}" srcId="{FC81FAF2-91EF-4812-ADA1-4641EB62AC11}" destId="{CB7DF41C-6F7C-4B61-9A33-7F6B4DC2633B}" srcOrd="3" destOrd="0" parTransId="{11E75295-8295-453E-B580-0D285C8985D5}" sibTransId="{2BEEF9DA-94F6-4DD5-B841-2A934F2C07AC}"/>
    <dgm:cxn modelId="{107620A2-C9F8-4FE4-9599-20D1E198462F}" type="presOf" srcId="{FC81FAF2-91EF-4812-ADA1-4641EB62AC11}" destId="{F8555B82-F228-4D1D-8776-B7619C0F694E}" srcOrd="0" destOrd="0" presId="urn:microsoft.com/office/officeart/2005/8/layout/radial3"/>
    <dgm:cxn modelId="{20996005-674A-4255-B63A-7AE141C51E9E}" type="presOf" srcId="{CB7DF41C-6F7C-4B61-9A33-7F6B4DC2633B}" destId="{E089A5F1-0472-4571-BF40-57AF49D7E0B1}" srcOrd="0" destOrd="0" presId="urn:microsoft.com/office/officeart/2005/8/layout/radial3"/>
    <dgm:cxn modelId="{E83BCC48-1207-488C-9B65-418BB4925B9B}" srcId="{FC81FAF2-91EF-4812-ADA1-4641EB62AC11}" destId="{2CE56B0C-4F4B-4D44-A120-BE07AB4161E1}" srcOrd="2" destOrd="0" parTransId="{8EF70416-E077-480C-824A-3B435CF86E5C}" sibTransId="{48AE764C-E71D-4687-9D7B-B14A62AF3854}"/>
    <dgm:cxn modelId="{71ABE07D-A791-4194-9331-A72D3AA8626C}" type="presOf" srcId="{3B3352E2-63F8-44A0-8378-08BCA97A401B}" destId="{07D8EE26-88F3-4731-9054-153746956030}" srcOrd="0" destOrd="0" presId="urn:microsoft.com/office/officeart/2005/8/layout/radial3"/>
    <dgm:cxn modelId="{251A2656-A321-4612-B3B4-DAECACBA6BC3}" srcId="{3B3352E2-63F8-44A0-8378-08BCA97A401B}" destId="{FC81FAF2-91EF-4812-ADA1-4641EB62AC11}" srcOrd="0" destOrd="0" parTransId="{2580D1AC-BD94-4E21-8B3B-1D6F159A2487}" sibTransId="{00BEADFD-3CDF-437F-8750-C7AA4EBD8338}"/>
    <dgm:cxn modelId="{C5F319F8-8AD0-47E9-8A92-D7762D7463BE}" srcId="{FC81FAF2-91EF-4812-ADA1-4641EB62AC11}" destId="{BAA5EF95-0944-43EC-A83D-E0675B8EA3B5}" srcOrd="1" destOrd="0" parTransId="{DE4E8208-4196-471E-9A26-65C610D25BD0}" sibTransId="{B5D1CC86-A7B9-43C4-A033-FD36D0BD0DD4}"/>
    <dgm:cxn modelId="{AD81B8D2-94D2-4B46-B969-5FC81CB610C7}" type="presOf" srcId="{BAA5EF95-0944-43EC-A83D-E0675B8EA3B5}" destId="{4F61EDA9-D639-442D-8643-A10C5E662EB7}" srcOrd="0" destOrd="0" presId="urn:microsoft.com/office/officeart/2005/8/layout/radial3"/>
    <dgm:cxn modelId="{08C2EB40-77D7-4ABA-A30C-78F2D6909CE7}" srcId="{3B3352E2-63F8-44A0-8378-08BCA97A401B}" destId="{4FF853DA-7DC2-4EDD-BB4E-735962ABFBDB}" srcOrd="1" destOrd="0" parTransId="{5A9D2E80-27DA-40CA-8D04-D004D8474C9C}" sibTransId="{8DB22585-9AE8-4E69-9505-135D26B31F45}"/>
    <dgm:cxn modelId="{01E46F42-E827-4989-BF37-8A4657704117}" type="presOf" srcId="{C7DE4793-DA33-41AB-AD4F-FE0B1493710C}" destId="{3AF0363C-4FB9-44DF-938C-DF38104D34CA}" srcOrd="0" destOrd="0" presId="urn:microsoft.com/office/officeart/2005/8/layout/radial3"/>
    <dgm:cxn modelId="{AF95A43D-36D0-4F1E-8E1C-D1A0BEAB2C5A}" type="presOf" srcId="{2CE56B0C-4F4B-4D44-A120-BE07AB4161E1}" destId="{BA151003-4FE3-4F3A-AF17-CF1A3E91CEA0}" srcOrd="0" destOrd="0" presId="urn:microsoft.com/office/officeart/2005/8/layout/radial3"/>
    <dgm:cxn modelId="{B3BA62BE-AD9D-4C3D-AC7C-832E2CB52596}" srcId="{FC81FAF2-91EF-4812-ADA1-4641EB62AC11}" destId="{C7DE4793-DA33-41AB-AD4F-FE0B1493710C}" srcOrd="0" destOrd="0" parTransId="{D01B610A-08B6-49C2-9B49-374B0C6F5EBA}" sibTransId="{FD6C4B78-299A-4B21-AA22-57BE3D7A6360}"/>
    <dgm:cxn modelId="{400CFAC8-A749-41C5-800C-5A5744F8DA11}" type="presParOf" srcId="{07D8EE26-88F3-4731-9054-153746956030}" destId="{69676453-DC80-49A4-9D22-1E3AD7EEB5C7}" srcOrd="0" destOrd="0" presId="urn:microsoft.com/office/officeart/2005/8/layout/radial3"/>
    <dgm:cxn modelId="{397159D3-67FC-4B02-9F94-59AD4835E620}" type="presParOf" srcId="{69676453-DC80-49A4-9D22-1E3AD7EEB5C7}" destId="{F8555B82-F228-4D1D-8776-B7619C0F694E}" srcOrd="0" destOrd="0" presId="urn:microsoft.com/office/officeart/2005/8/layout/radial3"/>
    <dgm:cxn modelId="{ADAF616F-0C98-4F4F-9656-33D72FB12531}" type="presParOf" srcId="{69676453-DC80-49A4-9D22-1E3AD7EEB5C7}" destId="{3AF0363C-4FB9-44DF-938C-DF38104D34CA}" srcOrd="1" destOrd="0" presId="urn:microsoft.com/office/officeart/2005/8/layout/radial3"/>
    <dgm:cxn modelId="{02E22B53-B477-4517-BAA6-57E1BF5733FE}" type="presParOf" srcId="{69676453-DC80-49A4-9D22-1E3AD7EEB5C7}" destId="{4F61EDA9-D639-442D-8643-A10C5E662EB7}" srcOrd="2" destOrd="0" presId="urn:microsoft.com/office/officeart/2005/8/layout/radial3"/>
    <dgm:cxn modelId="{F792BBFD-7782-49D2-A429-945F82DEDEDA}" type="presParOf" srcId="{69676453-DC80-49A4-9D22-1E3AD7EEB5C7}" destId="{BA151003-4FE3-4F3A-AF17-CF1A3E91CEA0}" srcOrd="3" destOrd="0" presId="urn:microsoft.com/office/officeart/2005/8/layout/radial3"/>
    <dgm:cxn modelId="{92BC7054-D675-4512-A141-F022926E87D5}" type="presParOf" srcId="{69676453-DC80-49A4-9D22-1E3AD7EEB5C7}" destId="{E089A5F1-0472-4571-BF40-57AF49D7E0B1}" srcOrd="4" destOrd="0" presId="urn:microsoft.com/office/officeart/2005/8/layout/radial3"/>
    <dgm:cxn modelId="{B1029318-8285-40E6-9EFC-506E2679F980}" type="presParOf" srcId="{69676453-DC80-49A4-9D22-1E3AD7EEB5C7}" destId="{E94F64B5-D3A4-4DD9-9FF5-C6E907E4C780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endParaRPr lang="en-US" sz="24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</a:t>
          </a:r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>
            <a:spcAft>
              <a:spcPts val="0"/>
            </a:spcAft>
          </a:pP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</a:t>
          </a: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มาตรา 24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ScaleY="100000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7B39FF-3417-410E-93AB-2BFC85D04C94}" type="presOf" srcId="{7E76F51D-1A6B-4890-8AB2-6429FD3D6E38}" destId="{C3EC4274-36EF-4F0F-9ADD-D15A38E651D9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4D7E4D37-FB24-46E8-9AB9-80AAC2DAA779}" type="presOf" srcId="{F4796FB9-5698-4183-B215-7A50201A7615}" destId="{21C10DE3-CD28-45C7-9C77-9461C1D9F453}" srcOrd="0" destOrd="0" presId="urn:microsoft.com/office/officeart/2005/8/layout/process1"/>
    <dgm:cxn modelId="{8AE5E9D4-E485-45A9-8982-6A61C1D84CCD}" type="presOf" srcId="{8116BA30-116F-408E-8A3F-1D0083F6690C}" destId="{508DABA0-D751-44BB-B344-D74EC788DCFC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25391AA6-6A43-4C7F-91BB-6F46C2C82E93}" type="presOf" srcId="{F8410939-CF6B-42F4-81D6-2A40B46C4637}" destId="{025017EA-F28C-45A6-B0D6-7E1B3FF1B0F5}" srcOrd="0" destOrd="0" presId="urn:microsoft.com/office/officeart/2005/8/layout/process1"/>
    <dgm:cxn modelId="{A378B047-E667-4973-A06D-2607ACFD5B5F}" type="presOf" srcId="{517E32EC-23DD-4371-903E-5951B81AFB0C}" destId="{2B84ACF0-5BA1-46EB-8CA9-81B4C03E2AA9}" srcOrd="0" destOrd="0" presId="urn:microsoft.com/office/officeart/2005/8/layout/process1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82CF57DE-0230-4EED-B2F0-29EA0EB7AEFF}" type="presOf" srcId="{8116BA30-116F-408E-8A3F-1D0083F6690C}" destId="{99C02F06-B6BA-4485-A207-974690316DEA}" srcOrd="0" destOrd="0" presId="urn:microsoft.com/office/officeart/2005/8/layout/process1"/>
    <dgm:cxn modelId="{49B691B4-80BF-4DDF-AFE9-0A826685C339}" type="presOf" srcId="{517E32EC-23DD-4371-903E-5951B81AFB0C}" destId="{1C7731FE-A9A5-48FB-B2CB-CBC5EBD4E956}" srcOrd="1" destOrd="0" presId="urn:microsoft.com/office/officeart/2005/8/layout/process1"/>
    <dgm:cxn modelId="{79108238-A21C-464C-90D8-1B833EAFA758}" type="presOf" srcId="{339E7BF2-D1BE-4768-8E60-136EC3C4C5F9}" destId="{BF330597-58CD-4F9B-920A-1933B7BADA8A}" srcOrd="0" destOrd="0" presId="urn:microsoft.com/office/officeart/2005/8/layout/process1"/>
    <dgm:cxn modelId="{C899BDAC-B83F-41F5-BBCA-FFF3AEBA6317}" type="presOf" srcId="{7D046B28-9EF5-4FD9-A2A0-65D25B1C23D3}" destId="{A2E2A8B2-D699-4134-8F29-65046C579564}" srcOrd="0" destOrd="0" presId="urn:microsoft.com/office/officeart/2005/8/layout/process1"/>
    <dgm:cxn modelId="{15C51775-B07C-4333-BE26-15ADD43AD38D}" type="presOf" srcId="{EA3523A9-A85A-48DD-9DEF-923ED6B967CF}" destId="{AAADF07B-812A-483A-836A-3902DDF2321B}" srcOrd="0" destOrd="0" presId="urn:microsoft.com/office/officeart/2005/8/layout/process1"/>
    <dgm:cxn modelId="{EE56FCE5-1374-4C91-8794-B47F46E4ADEF}" type="presOf" srcId="{339E7BF2-D1BE-4768-8E60-136EC3C4C5F9}" destId="{1C215CE1-148C-4F71-8F14-180391838C23}" srcOrd="1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0784F67B-F982-45EE-AE58-32980380C677}" type="presParOf" srcId="{025017EA-F28C-45A6-B0D6-7E1B3FF1B0F5}" destId="{AAADF07B-812A-483A-836A-3902DDF2321B}" srcOrd="0" destOrd="0" presId="urn:microsoft.com/office/officeart/2005/8/layout/process1"/>
    <dgm:cxn modelId="{AC74AEEB-E930-4659-9650-BD838378A1F0}" type="presParOf" srcId="{025017EA-F28C-45A6-B0D6-7E1B3FF1B0F5}" destId="{BF330597-58CD-4F9B-920A-1933B7BADA8A}" srcOrd="1" destOrd="0" presId="urn:microsoft.com/office/officeart/2005/8/layout/process1"/>
    <dgm:cxn modelId="{50095061-CB92-4BC5-BA28-BD3CD5861DFB}" type="presParOf" srcId="{BF330597-58CD-4F9B-920A-1933B7BADA8A}" destId="{1C215CE1-148C-4F71-8F14-180391838C23}" srcOrd="0" destOrd="0" presId="urn:microsoft.com/office/officeart/2005/8/layout/process1"/>
    <dgm:cxn modelId="{E2FBBEC1-284D-4BC6-A82B-B1ACA429FA5D}" type="presParOf" srcId="{025017EA-F28C-45A6-B0D6-7E1B3FF1B0F5}" destId="{21C10DE3-CD28-45C7-9C77-9461C1D9F453}" srcOrd="2" destOrd="0" presId="urn:microsoft.com/office/officeart/2005/8/layout/process1"/>
    <dgm:cxn modelId="{0BADF796-CAEF-4C5B-A682-F12005344237}" type="presParOf" srcId="{025017EA-F28C-45A6-B0D6-7E1B3FF1B0F5}" destId="{2B84ACF0-5BA1-46EB-8CA9-81B4C03E2AA9}" srcOrd="3" destOrd="0" presId="urn:microsoft.com/office/officeart/2005/8/layout/process1"/>
    <dgm:cxn modelId="{796C3F8A-937D-4073-A1CF-30E3438FC26C}" type="presParOf" srcId="{2B84ACF0-5BA1-46EB-8CA9-81B4C03E2AA9}" destId="{1C7731FE-A9A5-48FB-B2CB-CBC5EBD4E956}" srcOrd="0" destOrd="0" presId="urn:microsoft.com/office/officeart/2005/8/layout/process1"/>
    <dgm:cxn modelId="{EDCBD0A1-96BC-4DE0-A994-3E299D14AE64}" type="presParOf" srcId="{025017EA-F28C-45A6-B0D6-7E1B3FF1B0F5}" destId="{C3EC4274-36EF-4F0F-9ADD-D15A38E651D9}" srcOrd="4" destOrd="0" presId="urn:microsoft.com/office/officeart/2005/8/layout/process1"/>
    <dgm:cxn modelId="{923CE218-8AA6-44CB-A4D9-1EB5D3E32786}" type="presParOf" srcId="{025017EA-F28C-45A6-B0D6-7E1B3FF1B0F5}" destId="{99C02F06-B6BA-4485-A207-974690316DEA}" srcOrd="5" destOrd="0" presId="urn:microsoft.com/office/officeart/2005/8/layout/process1"/>
    <dgm:cxn modelId="{B9B996DD-61C2-4799-8FC8-EA44A66C48F9}" type="presParOf" srcId="{99C02F06-B6BA-4485-A207-974690316DEA}" destId="{508DABA0-D751-44BB-B344-D74EC788DCFC}" srcOrd="0" destOrd="0" presId="urn:microsoft.com/office/officeart/2005/8/layout/process1"/>
    <dgm:cxn modelId="{86EB3C59-C894-4ECC-9048-A3CD9DEBECB8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8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 custLinFactNeighborX="-41398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 custLinFactNeighborX="-42151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950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 custLinFactNeighborX="-42850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X="-1687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D9C977D2-0606-4AC7-9BAB-5B468E382DC7}" type="presOf" srcId="{74D6ACEB-2C41-4530-BA33-D75C8FA8DACE}" destId="{79ECDFA4-B17E-4068-A867-B9DBDD1F73FC}" srcOrd="1" destOrd="0" presId="urn:microsoft.com/office/officeart/2005/8/layout/process1"/>
    <dgm:cxn modelId="{487A1EE5-3225-4870-BE6A-6D2876099428}" type="presOf" srcId="{5A9754EC-F231-4DA8-99A9-DB37454B7AB7}" destId="{80E35B5E-65C4-4BA8-9B2E-D0812DCB808C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5704EE0B-A8C2-4623-A942-C164DDE54E14}" type="presOf" srcId="{517E32EC-23DD-4371-903E-5951B81AFB0C}" destId="{2B84ACF0-5BA1-46EB-8CA9-81B4C03E2AA9}" srcOrd="0" destOrd="0" presId="urn:microsoft.com/office/officeart/2005/8/layout/process1"/>
    <dgm:cxn modelId="{3A95C320-304E-42B3-AD1F-B0F65BD829C1}" type="presOf" srcId="{DFE0C83A-9D09-46F2-8DD1-6D09A0AB55B1}" destId="{6F0F3455-5AB6-43F2-939C-4BA9EF17B651}" srcOrd="0" destOrd="0" presId="urn:microsoft.com/office/officeart/2005/8/layout/process1"/>
    <dgm:cxn modelId="{F9420030-9060-4B28-A0A1-56A82879A9FA}" type="presOf" srcId="{7D046B28-9EF5-4FD9-A2A0-65D25B1C23D3}" destId="{A2E2A8B2-D699-4134-8F29-65046C579564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27A9E762-340D-4A35-BBC1-A8A241530BAB}" type="presOf" srcId="{F8410939-CF6B-42F4-81D6-2A40B46C4637}" destId="{025017EA-F28C-45A6-B0D6-7E1B3FF1B0F5}" srcOrd="0" destOrd="0" presId="urn:microsoft.com/office/officeart/2005/8/layout/process1"/>
    <dgm:cxn modelId="{32122751-A762-4102-92EF-2939AB7B6378}" type="presOf" srcId="{517E32EC-23DD-4371-903E-5951B81AFB0C}" destId="{1C7731FE-A9A5-48FB-B2CB-CBC5EBD4E956}" srcOrd="1" destOrd="0" presId="urn:microsoft.com/office/officeart/2005/8/layout/process1"/>
    <dgm:cxn modelId="{C42D0E8C-8026-45B7-8016-FD7CB0FC2CDD}" type="presOf" srcId="{DFE0C83A-9D09-46F2-8DD1-6D09A0AB55B1}" destId="{34275A6E-7026-457C-9B4C-8D51E28AEE5B}" srcOrd="1" destOrd="0" presId="urn:microsoft.com/office/officeart/2005/8/layout/process1"/>
    <dgm:cxn modelId="{CE706164-3678-45BC-8BC9-2C36A9DA1B21}" type="presOf" srcId="{74D6ACEB-2C41-4530-BA33-D75C8FA8DACE}" destId="{1695593E-EE7A-451C-8795-3EBA4E45EC0B}" srcOrd="0" destOrd="0" presId="urn:microsoft.com/office/officeart/2005/8/layout/process1"/>
    <dgm:cxn modelId="{7668E359-332B-447C-B237-B8197A10C07B}" type="presOf" srcId="{F4796FB9-5698-4183-B215-7A50201A7615}" destId="{21C10DE3-CD28-45C7-9C77-9461C1D9F453}" srcOrd="0" destOrd="0" presId="urn:microsoft.com/office/officeart/2005/8/layout/process1"/>
    <dgm:cxn modelId="{C72F4DB6-479F-4DB2-B10B-A4DD0D257E43}" type="presOf" srcId="{03782A1B-A435-4F10-803C-D029D3D30B28}" destId="{180ED129-2CC5-47DD-AE15-89EF3013291B}" srcOrd="0" destOrd="0" presId="urn:microsoft.com/office/officeart/2005/8/layout/process1"/>
    <dgm:cxn modelId="{C109229E-5D0F-4A7F-B206-54DCEBF00C81}" type="presParOf" srcId="{025017EA-F28C-45A6-B0D6-7E1B3FF1B0F5}" destId="{80E35B5E-65C4-4BA8-9B2E-D0812DCB808C}" srcOrd="0" destOrd="0" presId="urn:microsoft.com/office/officeart/2005/8/layout/process1"/>
    <dgm:cxn modelId="{267735BC-D5C1-4AF8-A67B-2B5694CE9247}" type="presParOf" srcId="{025017EA-F28C-45A6-B0D6-7E1B3FF1B0F5}" destId="{1695593E-EE7A-451C-8795-3EBA4E45EC0B}" srcOrd="1" destOrd="0" presId="urn:microsoft.com/office/officeart/2005/8/layout/process1"/>
    <dgm:cxn modelId="{C50B545A-E66A-4109-8144-687A844C1F64}" type="presParOf" srcId="{1695593E-EE7A-451C-8795-3EBA4E45EC0B}" destId="{79ECDFA4-B17E-4068-A867-B9DBDD1F73FC}" srcOrd="0" destOrd="0" presId="urn:microsoft.com/office/officeart/2005/8/layout/process1"/>
    <dgm:cxn modelId="{1259825A-BFC3-4E3D-8437-EE0510B26758}" type="presParOf" srcId="{025017EA-F28C-45A6-B0D6-7E1B3FF1B0F5}" destId="{21C10DE3-CD28-45C7-9C77-9461C1D9F453}" srcOrd="2" destOrd="0" presId="urn:microsoft.com/office/officeart/2005/8/layout/process1"/>
    <dgm:cxn modelId="{054B1C8C-B10B-4177-B4C3-BE330EDB7219}" type="presParOf" srcId="{025017EA-F28C-45A6-B0D6-7E1B3FF1B0F5}" destId="{2B84ACF0-5BA1-46EB-8CA9-81B4C03E2AA9}" srcOrd="3" destOrd="0" presId="urn:microsoft.com/office/officeart/2005/8/layout/process1"/>
    <dgm:cxn modelId="{604CA33A-5C60-472F-9D04-84E582F71A65}" type="presParOf" srcId="{2B84ACF0-5BA1-46EB-8CA9-81B4C03E2AA9}" destId="{1C7731FE-A9A5-48FB-B2CB-CBC5EBD4E956}" srcOrd="0" destOrd="0" presId="urn:microsoft.com/office/officeart/2005/8/layout/process1"/>
    <dgm:cxn modelId="{FFCC9941-D44B-4B91-8ED9-24FE9D602D46}" type="presParOf" srcId="{025017EA-F28C-45A6-B0D6-7E1B3FF1B0F5}" destId="{180ED129-2CC5-47DD-AE15-89EF3013291B}" srcOrd="4" destOrd="0" presId="urn:microsoft.com/office/officeart/2005/8/layout/process1"/>
    <dgm:cxn modelId="{935EF0B4-CA1E-4981-9CCF-288384A211F0}" type="presParOf" srcId="{025017EA-F28C-45A6-B0D6-7E1B3FF1B0F5}" destId="{6F0F3455-5AB6-43F2-939C-4BA9EF17B651}" srcOrd="5" destOrd="0" presId="urn:microsoft.com/office/officeart/2005/8/layout/process1"/>
    <dgm:cxn modelId="{1F9ABA40-5501-4910-BF7D-731F22A98D7B}" type="presParOf" srcId="{6F0F3455-5AB6-43F2-939C-4BA9EF17B651}" destId="{34275A6E-7026-457C-9B4C-8D51E28AEE5B}" srcOrd="0" destOrd="0" presId="urn:microsoft.com/office/officeart/2005/8/layout/process1"/>
    <dgm:cxn modelId="{9FBFB57A-7D4F-4584-9115-BD5EFACFB784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D60516-1654-4802-91B4-2CAE4374E6B8}" type="doc">
      <dgm:prSet loTypeId="urn:microsoft.com/office/officeart/2005/8/layout/radial1" loCatId="cycle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th-TH"/>
        </a:p>
      </dgm:t>
    </dgm:pt>
    <dgm:pt modelId="{E2AD519F-1DFA-4489-AD15-8F42A536F753}">
      <dgm:prSet phldrT="[ข้อความ]" custT="1"/>
      <dgm:spPr>
        <a:solidFill>
          <a:srgbClr val="FFFF00"/>
        </a:solidFill>
      </dgm:spPr>
      <dgm:t>
        <a:bodyPr/>
        <a:lstStyle/>
        <a:p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สาขาอาชีพอุตสาหกรรมศิลป์ 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F61FE72C-B619-43C6-89CA-AC3EBAFECCA0}" type="parTrans" cxnId="{526B85FC-AD73-48A5-BC7C-6D9EC2802DAB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88B3784-55BB-4E29-9D7B-F21B2ADE007A}" type="sibTrans" cxnId="{526B85FC-AD73-48A5-BC7C-6D9EC2802DAB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A5153E4-8951-4613-B8CD-2C1E23E76AF7}">
      <dgm:prSet phldrT="[ข้อความ]" custT="1"/>
      <dgm:spPr>
        <a:solidFill>
          <a:srgbClr val="66FF33"/>
        </a:solidFill>
      </dgm:spPr>
      <dgm:t>
        <a:bodyPr/>
        <a:lstStyle/>
        <a:p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สาขาช่างเครื่องประดับ </a:t>
          </a:r>
          <a:b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(ประดับอัญมณี) 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E111E7C-33E2-4222-A5B6-59D81D0177D7}" type="parTrans" cxnId="{F26DB677-3CB8-4C1D-8A15-1CAA94371DE3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F8A5006-79A5-4E93-BE99-80A20F519AB1}" type="sibTrans" cxnId="{F26DB677-3CB8-4C1D-8A15-1CAA94371DE3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A22C9F1-8CC6-4A58-A90C-C1BE57652AB3}">
      <dgm:prSet phldrT="[ข้อความ]" custT="1"/>
      <dgm:spPr>
        <a:solidFill>
          <a:srgbClr val="66FFFF"/>
        </a:solidFill>
      </dgm:spPr>
      <dgm:t>
        <a:bodyPr/>
        <a:lstStyle/>
        <a:p>
          <a:r>
            <a:rPr lang="th-TH" sz="28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สาขาช่างเครื่องประดับ (รูปพรรณ) 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33103B29-A2B7-4150-9A0C-F3B60EE590D6}" type="parTrans" cxnId="{D3E2C3E3-F3E0-48DF-BC05-4C7223CFA437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7171640-0E99-4F57-8D1B-1B133A53DB69}" type="sibTrans" cxnId="{D3E2C3E3-F3E0-48DF-BC05-4C7223CFA437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822543B-1481-4446-85EA-D8729BD55409}">
      <dgm:prSet phldrT="[ข้อความ]" custT="1"/>
      <dgm:spPr>
        <a:solidFill>
          <a:srgbClr val="FFCCFF"/>
        </a:solidFill>
      </dgm:spPr>
      <dgm:t>
        <a:bodyPr/>
        <a:lstStyle/>
        <a:p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3. สาขาช่างเจียระไนพลอย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8A5EED6D-C633-452E-AA8C-921DA8868754}" type="parTrans" cxnId="{9F97A2DD-A777-4675-A9C2-68AFAEF7B166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23E5DE6-C067-4D65-A1DC-9F703A874ABB}" type="sibTrans" cxnId="{9F97A2DD-A777-4675-A9C2-68AFAEF7B166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F574E44-6632-48EE-BAEF-BCCC0DF097E7}">
      <dgm:prSet custT="1"/>
      <dgm:spPr>
        <a:solidFill>
          <a:srgbClr val="CC99FF"/>
        </a:solidFill>
      </dgm:spPr>
      <dgm:t>
        <a:bodyPr/>
        <a:lstStyle/>
        <a:p>
          <a:r>
            <a:rPr lang="en-US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</a:t>
          </a: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. สาขาช่าง</a:t>
          </a:r>
          <a:b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ฝัง</a:t>
          </a:r>
          <a:r>
            <a:rPr lang="th-TH" sz="28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อัญมณี</a:t>
          </a: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บนเครื่องประดับ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D5BCB9BF-AA20-42C0-B39F-F09CA6604BD0}" type="parTrans" cxnId="{A115A6D3-6189-4B21-B196-7C5F60BF7929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6351173-DBC5-49CD-98CB-1155DD117D94}" type="sibTrans" cxnId="{A115A6D3-6189-4B21-B196-7C5F60BF7929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26FB5C4-CED5-4D35-864E-F814D269CDB3}">
      <dgm:prSet custT="1"/>
      <dgm:spPr/>
      <dgm:t>
        <a:bodyPr/>
        <a:lstStyle/>
        <a:p>
          <a:r>
            <a:rPr lang="en-US" sz="28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5</a:t>
          </a:r>
          <a:r>
            <a:rPr lang="th-TH" sz="28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. สาขาช่างตกแต่งเครื่องประดับ 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9DCA7E6-15DE-477E-BBE6-D29D231A6112}" type="parTrans" cxnId="{C52C169E-C820-4A7E-9251-267803BD3BEA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97E4903-7088-4540-9D75-28C54B251367}" type="sibTrans" cxnId="{C52C169E-C820-4A7E-9251-267803BD3BEA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3C5160F-78F9-4598-B9B3-5BC85963EC11}">
      <dgm:prSet custT="1"/>
      <dgm:spPr/>
      <dgm:t>
        <a:bodyPr/>
        <a:lstStyle/>
        <a:p>
          <a:r>
            <a:rPr lang="en-US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สาขาช่างหล่อเครื่องประดับ </a:t>
          </a:r>
          <a:endParaRPr lang="th-TH" sz="28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3E684A81-9971-493C-BE53-D5CC281F6DAD}" type="parTrans" cxnId="{746987F5-FE2D-4158-AD03-DB0AC65EE349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DB09C38-E2E1-49C0-9A6A-DA971DAF9A98}" type="sibTrans" cxnId="{746987F5-FE2D-4158-AD03-DB0AC65EE349}">
      <dgm:prSet/>
      <dgm:spPr/>
      <dgm:t>
        <a:bodyPr/>
        <a:lstStyle/>
        <a:p>
          <a:endParaRPr lang="th-TH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3F85C08-4CD1-4487-AADF-1CF0BFAA5E0D}" type="pres">
      <dgm:prSet presAssocID="{13D60516-1654-4802-91B4-2CAE4374E6B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86FCA6F-A2B8-4FC7-A3DF-958F2CA3E150}" type="pres">
      <dgm:prSet presAssocID="{E2AD519F-1DFA-4489-AD15-8F42A536F753}" presName="centerShape" presStyleLbl="node0" presStyleIdx="0" presStyleCnt="1" custScaleX="164321" custScaleY="120382"/>
      <dgm:spPr/>
      <dgm:t>
        <a:bodyPr/>
        <a:lstStyle/>
        <a:p>
          <a:endParaRPr lang="th-TH"/>
        </a:p>
      </dgm:t>
    </dgm:pt>
    <dgm:pt modelId="{92B1E8F4-8CA6-447C-A2AE-8CE8B5DC347E}" type="pres">
      <dgm:prSet presAssocID="{7E111E7C-33E2-4222-A5B6-59D81D0177D7}" presName="Name9" presStyleLbl="parChTrans1D2" presStyleIdx="0" presStyleCnt="6"/>
      <dgm:spPr/>
      <dgm:t>
        <a:bodyPr/>
        <a:lstStyle/>
        <a:p>
          <a:endParaRPr lang="th-TH"/>
        </a:p>
      </dgm:t>
    </dgm:pt>
    <dgm:pt modelId="{214325B4-69B2-4CD2-9D9B-2BA2FB4A42DE}" type="pres">
      <dgm:prSet presAssocID="{7E111E7C-33E2-4222-A5B6-59D81D0177D7}" presName="connTx" presStyleLbl="parChTrans1D2" presStyleIdx="0" presStyleCnt="6"/>
      <dgm:spPr/>
      <dgm:t>
        <a:bodyPr/>
        <a:lstStyle/>
        <a:p>
          <a:endParaRPr lang="th-TH"/>
        </a:p>
      </dgm:t>
    </dgm:pt>
    <dgm:pt modelId="{E7961489-3CFA-46C7-949E-C4CC60BD753E}" type="pres">
      <dgm:prSet presAssocID="{9A5153E4-8951-4613-B8CD-2C1E23E76AF7}" presName="node" presStyleLbl="node1" presStyleIdx="0" presStyleCnt="6" custScaleX="197450" custScaleY="115137" custRadScaleRad="186413" custRadScaleInc="19395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5B0DE6-AD80-4663-B6E9-929F5954BFDF}" type="pres">
      <dgm:prSet presAssocID="{33103B29-A2B7-4150-9A0C-F3B60EE590D6}" presName="Name9" presStyleLbl="parChTrans1D2" presStyleIdx="1" presStyleCnt="6"/>
      <dgm:spPr/>
      <dgm:t>
        <a:bodyPr/>
        <a:lstStyle/>
        <a:p>
          <a:endParaRPr lang="th-TH"/>
        </a:p>
      </dgm:t>
    </dgm:pt>
    <dgm:pt modelId="{3C84BBAD-1292-4E6F-8969-1F0510101B41}" type="pres">
      <dgm:prSet presAssocID="{33103B29-A2B7-4150-9A0C-F3B60EE590D6}" presName="connTx" presStyleLbl="parChTrans1D2" presStyleIdx="1" presStyleCnt="6"/>
      <dgm:spPr/>
      <dgm:t>
        <a:bodyPr/>
        <a:lstStyle/>
        <a:p>
          <a:endParaRPr lang="th-TH"/>
        </a:p>
      </dgm:t>
    </dgm:pt>
    <dgm:pt modelId="{627CEE4B-BBF9-4191-A7F7-AB78D839A621}" type="pres">
      <dgm:prSet presAssocID="{5A22C9F1-8CC6-4A58-A90C-C1BE57652AB3}" presName="node" presStyleLbl="node1" presStyleIdx="1" presStyleCnt="6" custScaleX="159732" custScaleY="115137" custRadScaleRad="229671" custRadScaleInc="9878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D9902FF-0458-480B-B9EE-451980AE3066}" type="pres">
      <dgm:prSet presAssocID="{8A5EED6D-C633-452E-AA8C-921DA8868754}" presName="Name9" presStyleLbl="parChTrans1D2" presStyleIdx="2" presStyleCnt="6"/>
      <dgm:spPr/>
      <dgm:t>
        <a:bodyPr/>
        <a:lstStyle/>
        <a:p>
          <a:endParaRPr lang="th-TH"/>
        </a:p>
      </dgm:t>
    </dgm:pt>
    <dgm:pt modelId="{84E8C429-ECE2-44F4-9382-440E845640CF}" type="pres">
      <dgm:prSet presAssocID="{8A5EED6D-C633-452E-AA8C-921DA8868754}" presName="connTx" presStyleLbl="parChTrans1D2" presStyleIdx="2" presStyleCnt="6"/>
      <dgm:spPr/>
      <dgm:t>
        <a:bodyPr/>
        <a:lstStyle/>
        <a:p>
          <a:endParaRPr lang="th-TH"/>
        </a:p>
      </dgm:t>
    </dgm:pt>
    <dgm:pt modelId="{1EB0699B-60B3-4BD3-88F5-65D60553D2B7}" type="pres">
      <dgm:prSet presAssocID="{1822543B-1481-4446-85EA-D8729BD55409}" presName="node" presStyleLbl="node1" presStyleIdx="2" presStyleCnt="6" custScaleX="166748" custScaleY="113063" custRadScaleRad="185859" custRadScaleInc="-383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0AFF153-F73A-4FF7-988C-59B69A31502A}" type="pres">
      <dgm:prSet presAssocID="{3E684A81-9971-493C-BE53-D5CC281F6DAD}" presName="Name9" presStyleLbl="parChTrans1D2" presStyleIdx="3" presStyleCnt="6"/>
      <dgm:spPr/>
      <dgm:t>
        <a:bodyPr/>
        <a:lstStyle/>
        <a:p>
          <a:endParaRPr lang="th-TH"/>
        </a:p>
      </dgm:t>
    </dgm:pt>
    <dgm:pt modelId="{1CF889C2-AC91-4593-A9D5-B440DE8D17D2}" type="pres">
      <dgm:prSet presAssocID="{3E684A81-9971-493C-BE53-D5CC281F6DAD}" presName="connTx" presStyleLbl="parChTrans1D2" presStyleIdx="3" presStyleCnt="6"/>
      <dgm:spPr/>
      <dgm:t>
        <a:bodyPr/>
        <a:lstStyle/>
        <a:p>
          <a:endParaRPr lang="th-TH"/>
        </a:p>
      </dgm:t>
    </dgm:pt>
    <dgm:pt modelId="{B48E4C53-03E1-449A-AA99-93FA5358BF52}" type="pres">
      <dgm:prSet presAssocID="{B3C5160F-78F9-4598-B9B3-5BC85963EC11}" presName="node" presStyleLbl="node1" presStyleIdx="3" presStyleCnt="6" custScaleX="164924" custRadScaleRad="185721" custRadScaleInc="20502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C23CC8A-C25E-4BE4-9E1F-70FECBC2595C}" type="pres">
      <dgm:prSet presAssocID="{59DCA7E6-15DE-477E-BBE6-D29D231A6112}" presName="Name9" presStyleLbl="parChTrans1D2" presStyleIdx="4" presStyleCnt="6"/>
      <dgm:spPr/>
      <dgm:t>
        <a:bodyPr/>
        <a:lstStyle/>
        <a:p>
          <a:endParaRPr lang="th-TH"/>
        </a:p>
      </dgm:t>
    </dgm:pt>
    <dgm:pt modelId="{CC5F72CA-742E-41A9-90BE-1AEE5898A9B8}" type="pres">
      <dgm:prSet presAssocID="{59DCA7E6-15DE-477E-BBE6-D29D231A6112}" presName="connTx" presStyleLbl="parChTrans1D2" presStyleIdx="4" presStyleCnt="6"/>
      <dgm:spPr/>
      <dgm:t>
        <a:bodyPr/>
        <a:lstStyle/>
        <a:p>
          <a:endParaRPr lang="th-TH"/>
        </a:p>
      </dgm:t>
    </dgm:pt>
    <dgm:pt modelId="{722ED4C7-9684-4A5D-8ED1-D6EE11690241}" type="pres">
      <dgm:prSet presAssocID="{826FB5C4-CED5-4D35-864E-F814D269CDB3}" presName="node" presStyleLbl="node1" presStyleIdx="4" presStyleCnt="6" custScaleX="159630" custRadScaleRad="249003" custRadScaleInc="9840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935D4A-2408-4D06-95A8-48C5A2E14763}" type="pres">
      <dgm:prSet presAssocID="{D5BCB9BF-AA20-42C0-B39F-F09CA6604BD0}" presName="Name9" presStyleLbl="parChTrans1D2" presStyleIdx="5" presStyleCnt="6"/>
      <dgm:spPr/>
      <dgm:t>
        <a:bodyPr/>
        <a:lstStyle/>
        <a:p>
          <a:endParaRPr lang="th-TH"/>
        </a:p>
      </dgm:t>
    </dgm:pt>
    <dgm:pt modelId="{B7422782-F02A-4F3F-80C5-08D4386D1A7E}" type="pres">
      <dgm:prSet presAssocID="{D5BCB9BF-AA20-42C0-B39F-F09CA6604BD0}" presName="connTx" presStyleLbl="parChTrans1D2" presStyleIdx="5" presStyleCnt="6"/>
      <dgm:spPr/>
      <dgm:t>
        <a:bodyPr/>
        <a:lstStyle/>
        <a:p>
          <a:endParaRPr lang="th-TH"/>
        </a:p>
      </dgm:t>
    </dgm:pt>
    <dgm:pt modelId="{21E29C9F-6CF6-4F23-8CA8-F7948AB1B3C0}" type="pres">
      <dgm:prSet presAssocID="{FF574E44-6632-48EE-BAEF-BCCC0DF097E7}" presName="node" presStyleLbl="node1" presStyleIdx="5" presStyleCnt="6" custScaleX="175893" custRadScaleRad="190058" custRadScaleInc="-74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FD0712C-AF24-4DF3-83FB-A4D9D2E31AD7}" type="presOf" srcId="{7E111E7C-33E2-4222-A5B6-59D81D0177D7}" destId="{92B1E8F4-8CA6-447C-A2AE-8CE8B5DC347E}" srcOrd="0" destOrd="0" presId="urn:microsoft.com/office/officeart/2005/8/layout/radial1"/>
    <dgm:cxn modelId="{5AB0FF65-9CEE-490D-8693-C66E9BDD70DD}" type="presOf" srcId="{E2AD519F-1DFA-4489-AD15-8F42A536F753}" destId="{386FCA6F-A2B8-4FC7-A3DF-958F2CA3E150}" srcOrd="0" destOrd="0" presId="urn:microsoft.com/office/officeart/2005/8/layout/radial1"/>
    <dgm:cxn modelId="{7474476A-7B09-4F45-86F0-D2501D02E3E9}" type="presOf" srcId="{826FB5C4-CED5-4D35-864E-F814D269CDB3}" destId="{722ED4C7-9684-4A5D-8ED1-D6EE11690241}" srcOrd="0" destOrd="0" presId="urn:microsoft.com/office/officeart/2005/8/layout/radial1"/>
    <dgm:cxn modelId="{12858ACF-42F4-4295-94C3-665AEC056C12}" type="presOf" srcId="{33103B29-A2B7-4150-9A0C-F3B60EE590D6}" destId="{4C5B0DE6-AD80-4663-B6E9-929F5954BFDF}" srcOrd="0" destOrd="0" presId="urn:microsoft.com/office/officeart/2005/8/layout/radial1"/>
    <dgm:cxn modelId="{F0B63BFF-AFC1-478E-99D6-629F05938642}" type="presOf" srcId="{D5BCB9BF-AA20-42C0-B39F-F09CA6604BD0}" destId="{B7422782-F02A-4F3F-80C5-08D4386D1A7E}" srcOrd="1" destOrd="0" presId="urn:microsoft.com/office/officeart/2005/8/layout/radial1"/>
    <dgm:cxn modelId="{3743754A-DDDC-4032-9690-25B7791B32B9}" type="presOf" srcId="{FF574E44-6632-48EE-BAEF-BCCC0DF097E7}" destId="{21E29C9F-6CF6-4F23-8CA8-F7948AB1B3C0}" srcOrd="0" destOrd="0" presId="urn:microsoft.com/office/officeart/2005/8/layout/radial1"/>
    <dgm:cxn modelId="{9F97A2DD-A777-4675-A9C2-68AFAEF7B166}" srcId="{E2AD519F-1DFA-4489-AD15-8F42A536F753}" destId="{1822543B-1481-4446-85EA-D8729BD55409}" srcOrd="2" destOrd="0" parTransId="{8A5EED6D-C633-452E-AA8C-921DA8868754}" sibTransId="{423E5DE6-C067-4D65-A1DC-9F703A874ABB}"/>
    <dgm:cxn modelId="{95C52943-D47A-4916-BB4F-74B1D4052B29}" type="presOf" srcId="{33103B29-A2B7-4150-9A0C-F3B60EE590D6}" destId="{3C84BBAD-1292-4E6F-8969-1F0510101B41}" srcOrd="1" destOrd="0" presId="urn:microsoft.com/office/officeart/2005/8/layout/radial1"/>
    <dgm:cxn modelId="{746987F5-FE2D-4158-AD03-DB0AC65EE349}" srcId="{E2AD519F-1DFA-4489-AD15-8F42A536F753}" destId="{B3C5160F-78F9-4598-B9B3-5BC85963EC11}" srcOrd="3" destOrd="0" parTransId="{3E684A81-9971-493C-BE53-D5CC281F6DAD}" sibTransId="{5DB09C38-E2E1-49C0-9A6A-DA971DAF9A98}"/>
    <dgm:cxn modelId="{E5B4953F-6269-4D9D-AFC8-5874417247D7}" type="presOf" srcId="{7E111E7C-33E2-4222-A5B6-59D81D0177D7}" destId="{214325B4-69B2-4CD2-9D9B-2BA2FB4A42DE}" srcOrd="1" destOrd="0" presId="urn:microsoft.com/office/officeart/2005/8/layout/radial1"/>
    <dgm:cxn modelId="{E0862DD3-CEAB-41D0-982B-0CE8F9BEFABE}" type="presOf" srcId="{13D60516-1654-4802-91B4-2CAE4374E6B8}" destId="{43F85C08-4CD1-4487-AADF-1CF0BFAA5E0D}" srcOrd="0" destOrd="0" presId="urn:microsoft.com/office/officeart/2005/8/layout/radial1"/>
    <dgm:cxn modelId="{C52C169E-C820-4A7E-9251-267803BD3BEA}" srcId="{E2AD519F-1DFA-4489-AD15-8F42A536F753}" destId="{826FB5C4-CED5-4D35-864E-F814D269CDB3}" srcOrd="4" destOrd="0" parTransId="{59DCA7E6-15DE-477E-BBE6-D29D231A6112}" sibTransId="{097E4903-7088-4540-9D75-28C54B251367}"/>
    <dgm:cxn modelId="{55EDD4E2-1FEB-427E-9D73-01C5C2ECEB34}" type="presOf" srcId="{59DCA7E6-15DE-477E-BBE6-D29D231A6112}" destId="{9C23CC8A-C25E-4BE4-9E1F-70FECBC2595C}" srcOrd="0" destOrd="0" presId="urn:microsoft.com/office/officeart/2005/8/layout/radial1"/>
    <dgm:cxn modelId="{AD0995E8-CB20-42F0-B556-6910C0A81E4E}" type="presOf" srcId="{59DCA7E6-15DE-477E-BBE6-D29D231A6112}" destId="{CC5F72CA-742E-41A9-90BE-1AEE5898A9B8}" srcOrd="1" destOrd="0" presId="urn:microsoft.com/office/officeart/2005/8/layout/radial1"/>
    <dgm:cxn modelId="{526B85FC-AD73-48A5-BC7C-6D9EC2802DAB}" srcId="{13D60516-1654-4802-91B4-2CAE4374E6B8}" destId="{E2AD519F-1DFA-4489-AD15-8F42A536F753}" srcOrd="0" destOrd="0" parTransId="{F61FE72C-B619-43C6-89CA-AC3EBAFECCA0}" sibTransId="{F88B3784-55BB-4E29-9D7B-F21B2ADE007A}"/>
    <dgm:cxn modelId="{505C1CD2-C2B3-4A38-958A-41304E5D36D9}" type="presOf" srcId="{9A5153E4-8951-4613-B8CD-2C1E23E76AF7}" destId="{E7961489-3CFA-46C7-949E-C4CC60BD753E}" srcOrd="0" destOrd="0" presId="urn:microsoft.com/office/officeart/2005/8/layout/radial1"/>
    <dgm:cxn modelId="{F26DB677-3CB8-4C1D-8A15-1CAA94371DE3}" srcId="{E2AD519F-1DFA-4489-AD15-8F42A536F753}" destId="{9A5153E4-8951-4613-B8CD-2C1E23E76AF7}" srcOrd="0" destOrd="0" parTransId="{7E111E7C-33E2-4222-A5B6-59D81D0177D7}" sibTransId="{8F8A5006-79A5-4E93-BE99-80A20F519AB1}"/>
    <dgm:cxn modelId="{F234CC19-BD18-4A02-AD1C-28D563F72A4B}" type="presOf" srcId="{1822543B-1481-4446-85EA-D8729BD55409}" destId="{1EB0699B-60B3-4BD3-88F5-65D60553D2B7}" srcOrd="0" destOrd="0" presId="urn:microsoft.com/office/officeart/2005/8/layout/radial1"/>
    <dgm:cxn modelId="{D3E2C3E3-F3E0-48DF-BC05-4C7223CFA437}" srcId="{E2AD519F-1DFA-4489-AD15-8F42A536F753}" destId="{5A22C9F1-8CC6-4A58-A90C-C1BE57652AB3}" srcOrd="1" destOrd="0" parTransId="{33103B29-A2B7-4150-9A0C-F3B60EE590D6}" sibTransId="{17171640-0E99-4F57-8D1B-1B133A53DB69}"/>
    <dgm:cxn modelId="{A115A6D3-6189-4B21-B196-7C5F60BF7929}" srcId="{E2AD519F-1DFA-4489-AD15-8F42A536F753}" destId="{FF574E44-6632-48EE-BAEF-BCCC0DF097E7}" srcOrd="5" destOrd="0" parTransId="{D5BCB9BF-AA20-42C0-B39F-F09CA6604BD0}" sibTransId="{36351173-DBC5-49CD-98CB-1155DD117D94}"/>
    <dgm:cxn modelId="{18F97540-93C2-4A53-BCD3-0BAC766EFD89}" type="presOf" srcId="{3E684A81-9971-493C-BE53-D5CC281F6DAD}" destId="{00AFF153-F73A-4FF7-988C-59B69A31502A}" srcOrd="0" destOrd="0" presId="urn:microsoft.com/office/officeart/2005/8/layout/radial1"/>
    <dgm:cxn modelId="{48C3B246-6E55-440B-B170-36A47ECF4D5C}" type="presOf" srcId="{8A5EED6D-C633-452E-AA8C-921DA8868754}" destId="{AD9902FF-0458-480B-B9EE-451980AE3066}" srcOrd="0" destOrd="0" presId="urn:microsoft.com/office/officeart/2005/8/layout/radial1"/>
    <dgm:cxn modelId="{8F2446AB-BF97-4991-B6B7-24C8F8EAB484}" type="presOf" srcId="{3E684A81-9971-493C-BE53-D5CC281F6DAD}" destId="{1CF889C2-AC91-4593-A9D5-B440DE8D17D2}" srcOrd="1" destOrd="0" presId="urn:microsoft.com/office/officeart/2005/8/layout/radial1"/>
    <dgm:cxn modelId="{18948BE8-8D7A-4BBC-95DD-0553A8B380E5}" type="presOf" srcId="{B3C5160F-78F9-4598-B9B3-5BC85963EC11}" destId="{B48E4C53-03E1-449A-AA99-93FA5358BF52}" srcOrd="0" destOrd="0" presId="urn:microsoft.com/office/officeart/2005/8/layout/radial1"/>
    <dgm:cxn modelId="{5413695A-89BE-40A5-91DF-22220362DB97}" type="presOf" srcId="{D5BCB9BF-AA20-42C0-B39F-F09CA6604BD0}" destId="{A7935D4A-2408-4D06-95A8-48C5A2E14763}" srcOrd="0" destOrd="0" presId="urn:microsoft.com/office/officeart/2005/8/layout/radial1"/>
    <dgm:cxn modelId="{352A9684-A3B9-45E8-AD5C-1D80C1B4ACBF}" type="presOf" srcId="{8A5EED6D-C633-452E-AA8C-921DA8868754}" destId="{84E8C429-ECE2-44F4-9382-440E845640CF}" srcOrd="1" destOrd="0" presId="urn:microsoft.com/office/officeart/2005/8/layout/radial1"/>
    <dgm:cxn modelId="{8CEFE5BB-482B-4CE6-B3DE-C9ED3D31C287}" type="presOf" srcId="{5A22C9F1-8CC6-4A58-A90C-C1BE57652AB3}" destId="{627CEE4B-BBF9-4191-A7F7-AB78D839A621}" srcOrd="0" destOrd="0" presId="urn:microsoft.com/office/officeart/2005/8/layout/radial1"/>
    <dgm:cxn modelId="{F8A1B526-FA2F-4DD0-A010-CD932525164E}" type="presParOf" srcId="{43F85C08-4CD1-4487-AADF-1CF0BFAA5E0D}" destId="{386FCA6F-A2B8-4FC7-A3DF-958F2CA3E150}" srcOrd="0" destOrd="0" presId="urn:microsoft.com/office/officeart/2005/8/layout/radial1"/>
    <dgm:cxn modelId="{4778826D-5CEE-4E9A-B320-1C5EF72302A5}" type="presParOf" srcId="{43F85C08-4CD1-4487-AADF-1CF0BFAA5E0D}" destId="{92B1E8F4-8CA6-447C-A2AE-8CE8B5DC347E}" srcOrd="1" destOrd="0" presId="urn:microsoft.com/office/officeart/2005/8/layout/radial1"/>
    <dgm:cxn modelId="{E92CEFB1-D1B2-4B39-AB98-D1966C6D0A32}" type="presParOf" srcId="{92B1E8F4-8CA6-447C-A2AE-8CE8B5DC347E}" destId="{214325B4-69B2-4CD2-9D9B-2BA2FB4A42DE}" srcOrd="0" destOrd="0" presId="urn:microsoft.com/office/officeart/2005/8/layout/radial1"/>
    <dgm:cxn modelId="{ACD3D3C2-37A4-4BAC-A141-6AFD26A62886}" type="presParOf" srcId="{43F85C08-4CD1-4487-AADF-1CF0BFAA5E0D}" destId="{E7961489-3CFA-46C7-949E-C4CC60BD753E}" srcOrd="2" destOrd="0" presId="urn:microsoft.com/office/officeart/2005/8/layout/radial1"/>
    <dgm:cxn modelId="{C648ED2E-4B70-4517-905E-39F6590A3394}" type="presParOf" srcId="{43F85C08-4CD1-4487-AADF-1CF0BFAA5E0D}" destId="{4C5B0DE6-AD80-4663-B6E9-929F5954BFDF}" srcOrd="3" destOrd="0" presId="urn:microsoft.com/office/officeart/2005/8/layout/radial1"/>
    <dgm:cxn modelId="{3FFA658B-E93F-48C3-A29E-2359880E8608}" type="presParOf" srcId="{4C5B0DE6-AD80-4663-B6E9-929F5954BFDF}" destId="{3C84BBAD-1292-4E6F-8969-1F0510101B41}" srcOrd="0" destOrd="0" presId="urn:microsoft.com/office/officeart/2005/8/layout/radial1"/>
    <dgm:cxn modelId="{0ADE3761-43B6-4296-A197-23E129A1D711}" type="presParOf" srcId="{43F85C08-4CD1-4487-AADF-1CF0BFAA5E0D}" destId="{627CEE4B-BBF9-4191-A7F7-AB78D839A621}" srcOrd="4" destOrd="0" presId="urn:microsoft.com/office/officeart/2005/8/layout/radial1"/>
    <dgm:cxn modelId="{7905FD92-7072-44D6-BF53-549C220BD9F0}" type="presParOf" srcId="{43F85C08-4CD1-4487-AADF-1CF0BFAA5E0D}" destId="{AD9902FF-0458-480B-B9EE-451980AE3066}" srcOrd="5" destOrd="0" presId="urn:microsoft.com/office/officeart/2005/8/layout/radial1"/>
    <dgm:cxn modelId="{D0CE3632-FD03-4E58-93D1-957E0A90A785}" type="presParOf" srcId="{AD9902FF-0458-480B-B9EE-451980AE3066}" destId="{84E8C429-ECE2-44F4-9382-440E845640CF}" srcOrd="0" destOrd="0" presId="urn:microsoft.com/office/officeart/2005/8/layout/radial1"/>
    <dgm:cxn modelId="{78D4ED05-4557-4AF2-BF9E-E5A01A725D7B}" type="presParOf" srcId="{43F85C08-4CD1-4487-AADF-1CF0BFAA5E0D}" destId="{1EB0699B-60B3-4BD3-88F5-65D60553D2B7}" srcOrd="6" destOrd="0" presId="urn:microsoft.com/office/officeart/2005/8/layout/radial1"/>
    <dgm:cxn modelId="{1ACFEC16-21BC-4182-89EC-33FF26A81A61}" type="presParOf" srcId="{43F85C08-4CD1-4487-AADF-1CF0BFAA5E0D}" destId="{00AFF153-F73A-4FF7-988C-59B69A31502A}" srcOrd="7" destOrd="0" presId="urn:microsoft.com/office/officeart/2005/8/layout/radial1"/>
    <dgm:cxn modelId="{C1CF0AED-3D92-4C13-AA19-3D5F14432CD5}" type="presParOf" srcId="{00AFF153-F73A-4FF7-988C-59B69A31502A}" destId="{1CF889C2-AC91-4593-A9D5-B440DE8D17D2}" srcOrd="0" destOrd="0" presId="urn:microsoft.com/office/officeart/2005/8/layout/radial1"/>
    <dgm:cxn modelId="{86844C3A-732F-46FA-AB61-FAE2C4789F08}" type="presParOf" srcId="{43F85C08-4CD1-4487-AADF-1CF0BFAA5E0D}" destId="{B48E4C53-03E1-449A-AA99-93FA5358BF52}" srcOrd="8" destOrd="0" presId="urn:microsoft.com/office/officeart/2005/8/layout/radial1"/>
    <dgm:cxn modelId="{31679796-F3BB-4522-82AB-CC61A6045EFC}" type="presParOf" srcId="{43F85C08-4CD1-4487-AADF-1CF0BFAA5E0D}" destId="{9C23CC8A-C25E-4BE4-9E1F-70FECBC2595C}" srcOrd="9" destOrd="0" presId="urn:microsoft.com/office/officeart/2005/8/layout/radial1"/>
    <dgm:cxn modelId="{CBAD78F4-41C1-4F40-ABF6-4A7EF37559A5}" type="presParOf" srcId="{9C23CC8A-C25E-4BE4-9E1F-70FECBC2595C}" destId="{CC5F72CA-742E-41A9-90BE-1AEE5898A9B8}" srcOrd="0" destOrd="0" presId="urn:microsoft.com/office/officeart/2005/8/layout/radial1"/>
    <dgm:cxn modelId="{CAB11B3C-9F27-4C42-9C61-0FCA2A5FC29D}" type="presParOf" srcId="{43F85C08-4CD1-4487-AADF-1CF0BFAA5E0D}" destId="{722ED4C7-9684-4A5D-8ED1-D6EE11690241}" srcOrd="10" destOrd="0" presId="urn:microsoft.com/office/officeart/2005/8/layout/radial1"/>
    <dgm:cxn modelId="{72C8BA9C-923C-469C-A27E-891B89B74727}" type="presParOf" srcId="{43F85C08-4CD1-4487-AADF-1CF0BFAA5E0D}" destId="{A7935D4A-2408-4D06-95A8-48C5A2E14763}" srcOrd="11" destOrd="0" presId="urn:microsoft.com/office/officeart/2005/8/layout/radial1"/>
    <dgm:cxn modelId="{2CD7C7FA-F8FF-4682-9D93-EECE98B73FCD}" type="presParOf" srcId="{A7935D4A-2408-4D06-95A8-48C5A2E14763}" destId="{B7422782-F02A-4F3F-80C5-08D4386D1A7E}" srcOrd="0" destOrd="0" presId="urn:microsoft.com/office/officeart/2005/8/layout/radial1"/>
    <dgm:cxn modelId="{F2619D06-962B-44D9-A002-0874986BEA4A}" type="presParOf" srcId="{43F85C08-4CD1-4487-AADF-1CF0BFAA5E0D}" destId="{21E29C9F-6CF6-4F23-8CA8-F7948AB1B3C0}" srcOrd="12" destOrd="0" presId="urn:microsoft.com/office/officeart/2005/8/layout/radial1"/>
  </dgm:cxnLst>
  <dgm:bg>
    <a:noFill/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(31 มี.ค.62)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 พ.ศ. 2562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ScaleX="12063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C99E64-D793-409E-BF98-667E5CB2ACC9}" type="presOf" srcId="{517E32EC-23DD-4371-903E-5951B81AFB0C}" destId="{1C7731FE-A9A5-48FB-B2CB-CBC5EBD4E956}" srcOrd="1" destOrd="0" presId="urn:microsoft.com/office/officeart/2005/8/layout/process1"/>
    <dgm:cxn modelId="{E8BAF489-3927-49DA-8FBF-4AAB34C13323}" type="presOf" srcId="{5A9754EC-F231-4DA8-99A9-DB37454B7AB7}" destId="{80E35B5E-65C4-4BA8-9B2E-D0812DCB808C}" srcOrd="0" destOrd="0" presId="urn:microsoft.com/office/officeart/2005/8/layout/process1"/>
    <dgm:cxn modelId="{EA0AD099-2D07-4DF2-85DB-A8851B861232}" type="presOf" srcId="{517E32EC-23DD-4371-903E-5951B81AFB0C}" destId="{2B84ACF0-5BA1-46EB-8CA9-81B4C03E2AA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DEC331AB-3E76-43F6-8D43-AF1E1F856DBE}" type="presOf" srcId="{DFE0C83A-9D09-46F2-8DD1-6D09A0AB55B1}" destId="{34275A6E-7026-457C-9B4C-8D51E28AEE5B}" srcOrd="1" destOrd="0" presId="urn:microsoft.com/office/officeart/2005/8/layout/process1"/>
    <dgm:cxn modelId="{6E1B52E6-D0FA-423A-A6C7-A99D9A36D34A}" type="presOf" srcId="{F4796FB9-5698-4183-B215-7A50201A7615}" destId="{21C10DE3-CD28-45C7-9C77-9461C1D9F453}" srcOrd="0" destOrd="0" presId="urn:microsoft.com/office/officeart/2005/8/layout/process1"/>
    <dgm:cxn modelId="{35306CD9-3B65-4DD8-A565-413EAEEA0632}" type="presOf" srcId="{74D6ACEB-2C41-4530-BA33-D75C8FA8DACE}" destId="{79ECDFA4-B17E-4068-A867-B9DBDD1F73FC}" srcOrd="1" destOrd="0" presId="urn:microsoft.com/office/officeart/2005/8/layout/process1"/>
    <dgm:cxn modelId="{7DED5EEA-197F-4CF8-AB9E-A490D6E662E0}" type="presOf" srcId="{03782A1B-A435-4F10-803C-D029D3D30B28}" destId="{180ED129-2CC5-47DD-AE15-89EF3013291B}" srcOrd="0" destOrd="0" presId="urn:microsoft.com/office/officeart/2005/8/layout/process1"/>
    <dgm:cxn modelId="{C28203A3-C873-4081-91FE-16C69A4CB0FF}" type="presOf" srcId="{DFE0C83A-9D09-46F2-8DD1-6D09A0AB55B1}" destId="{6F0F3455-5AB6-43F2-939C-4BA9EF17B651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D24C63A-1757-4B1A-9932-93AD2EBCD258}" type="presOf" srcId="{74D6ACEB-2C41-4530-BA33-D75C8FA8DACE}" destId="{1695593E-EE7A-451C-8795-3EBA4E45EC0B}" srcOrd="0" destOrd="0" presId="urn:microsoft.com/office/officeart/2005/8/layout/process1"/>
    <dgm:cxn modelId="{6E1145DF-2ED9-4FAD-B2A2-B4E4B7939D15}" type="presOf" srcId="{F8410939-CF6B-42F4-81D6-2A40B46C4637}" destId="{025017EA-F28C-45A6-B0D6-7E1B3FF1B0F5}" srcOrd="0" destOrd="0" presId="urn:microsoft.com/office/officeart/2005/8/layout/process1"/>
    <dgm:cxn modelId="{CEF221AA-5DA0-47B6-976B-42BF670DCBE6}" type="presOf" srcId="{7D046B28-9EF5-4FD9-A2A0-65D25B1C23D3}" destId="{A2E2A8B2-D699-4134-8F29-65046C579564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A29EE192-E675-463F-BCB4-CB3286AFB532}" type="presParOf" srcId="{025017EA-F28C-45A6-B0D6-7E1B3FF1B0F5}" destId="{80E35B5E-65C4-4BA8-9B2E-D0812DCB808C}" srcOrd="0" destOrd="0" presId="urn:microsoft.com/office/officeart/2005/8/layout/process1"/>
    <dgm:cxn modelId="{229137E7-8D5A-4231-90D5-A53F4E4FABB5}" type="presParOf" srcId="{025017EA-F28C-45A6-B0D6-7E1B3FF1B0F5}" destId="{1695593E-EE7A-451C-8795-3EBA4E45EC0B}" srcOrd="1" destOrd="0" presId="urn:microsoft.com/office/officeart/2005/8/layout/process1"/>
    <dgm:cxn modelId="{86343740-5EE7-477B-BECF-51C198EBEF5A}" type="presParOf" srcId="{1695593E-EE7A-451C-8795-3EBA4E45EC0B}" destId="{79ECDFA4-B17E-4068-A867-B9DBDD1F73FC}" srcOrd="0" destOrd="0" presId="urn:microsoft.com/office/officeart/2005/8/layout/process1"/>
    <dgm:cxn modelId="{23FFF9DA-3D5C-491E-83E6-F1CAF842AD15}" type="presParOf" srcId="{025017EA-F28C-45A6-B0D6-7E1B3FF1B0F5}" destId="{21C10DE3-CD28-45C7-9C77-9461C1D9F453}" srcOrd="2" destOrd="0" presId="urn:microsoft.com/office/officeart/2005/8/layout/process1"/>
    <dgm:cxn modelId="{920E1329-44E2-471C-BAEA-234DBD7E9725}" type="presParOf" srcId="{025017EA-F28C-45A6-B0D6-7E1B3FF1B0F5}" destId="{2B84ACF0-5BA1-46EB-8CA9-81B4C03E2AA9}" srcOrd="3" destOrd="0" presId="urn:microsoft.com/office/officeart/2005/8/layout/process1"/>
    <dgm:cxn modelId="{7EAFD6A6-BC7D-43B8-8C77-B6F22F29835D}" type="presParOf" srcId="{2B84ACF0-5BA1-46EB-8CA9-81B4C03E2AA9}" destId="{1C7731FE-A9A5-48FB-B2CB-CBC5EBD4E956}" srcOrd="0" destOrd="0" presId="urn:microsoft.com/office/officeart/2005/8/layout/process1"/>
    <dgm:cxn modelId="{60480A46-F441-40CC-BBDD-DAA0517B16D8}" type="presParOf" srcId="{025017EA-F28C-45A6-B0D6-7E1B3FF1B0F5}" destId="{180ED129-2CC5-47DD-AE15-89EF3013291B}" srcOrd="4" destOrd="0" presId="urn:microsoft.com/office/officeart/2005/8/layout/process1"/>
    <dgm:cxn modelId="{5F727D34-97EB-4D5D-ACA7-7DF1FDCD1332}" type="presParOf" srcId="{025017EA-F28C-45A6-B0D6-7E1B3FF1B0F5}" destId="{6F0F3455-5AB6-43F2-939C-4BA9EF17B651}" srcOrd="5" destOrd="0" presId="urn:microsoft.com/office/officeart/2005/8/layout/process1"/>
    <dgm:cxn modelId="{676E52E2-6961-4FA0-84D1-EF6F86CD6792}" type="presParOf" srcId="{6F0F3455-5AB6-43F2-939C-4BA9EF17B651}" destId="{34275A6E-7026-457C-9B4C-8D51E28AEE5B}" srcOrd="0" destOrd="0" presId="urn:microsoft.com/office/officeart/2005/8/layout/process1"/>
    <dgm:cxn modelId="{8D009895-C096-4EB1-9653-B5740405B11A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3d1" qsCatId="3D" csTypeId="urn:microsoft.com/office/officeart/2005/8/colors/colorful2" csCatId="colorful" phldr="1"/>
      <dgm:spPr/>
    </dgm:pt>
    <dgm:pt modelId="{7D046B28-9EF5-4FD9-A2A0-65D25B1C23D3}">
      <dgm:prSet phldrT="[ข้อความ]" custT="1"/>
      <dgm:spPr>
        <a:solidFill>
          <a:srgbClr val="0070C0"/>
        </a:solidFill>
      </dgm:spPr>
      <dgm:t>
        <a:bodyPr/>
        <a:lstStyle/>
        <a:p>
          <a:pPr>
            <a:spcAft>
              <a:spcPts val="0"/>
            </a:spcAft>
          </a:pP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</a:p>
        <a:p>
          <a:pPr>
            <a:spcAft>
              <a:spcPts val="0"/>
            </a:spcAft>
          </a:pPr>
          <a: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2562 ส่วนที่เกินกว่าร้อยละ 70 </a:t>
          </a:r>
          <a:r>
            <a:rPr kumimoji="0" lang="en-US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  <a:endParaRPr kumimoji="0" lang="th-TH" sz="2400" b="1" i="0" u="none" strike="noStrike" cap="none" normalizeH="0" baseline="0" dirty="0">
            <a:ln/>
            <a:solidFill>
              <a:srgbClr val="FFFF00"/>
            </a:solidFill>
            <a:effectLst/>
            <a:latin typeface="FreesiaUPC" pitchFamily="34" charset="-34"/>
            <a:ea typeface="Arial" pitchFamily="34" charset="0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rgbClr val="FF0000"/>
        </a:solidFill>
      </dgm:spPr>
      <dgm:t>
        <a:bodyPr/>
        <a:lstStyle/>
        <a:p>
          <a:pPr algn="thaiDist"/>
          <a:r>
            <a:rPr lang="th-TH" sz="2800" b="1" smtClean="0"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algn="thaiDist"/>
          <a:r>
            <a:rPr lang="th-TH" sz="2800" b="1" smtClean="0"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rgbClr val="7030A0"/>
        </a:solidFill>
      </dgm:spPr>
      <dgm:t>
        <a:bodyPr/>
        <a:lstStyle/>
        <a:p>
          <a:pPr algn="thaiDist">
            <a:spcAft>
              <a:spcPts val="0"/>
            </a:spcAft>
          </a:pP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 ประจำปี พ.ศ. 2562</a:t>
          </a:r>
        </a:p>
        <a:p>
          <a:pPr algn="thaiDist">
            <a:spcAft>
              <a:spcPct val="35000"/>
            </a:spcAft>
          </a:pP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ฝีมือแรงงาน ในปี พ.ศ. 2562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) นำมาขอรับเงิน 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42706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1" presStyleCnt="3" custScaleX="203877" custLinFactNeighborX="-404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X="17030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1" destOrd="0" parTransId="{AEF0A880-8D0C-440F-8A02-0147C8571D05}" sibTransId="{DFE0C83A-9D09-46F2-8DD1-6D09A0AB55B1}"/>
    <dgm:cxn modelId="{74A2D2E9-BB1D-48AF-86E6-371F7357CD33}" type="presOf" srcId="{DFE0C83A-9D09-46F2-8DD1-6D09A0AB55B1}" destId="{6F0F3455-5AB6-43F2-939C-4BA9EF17B651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9823A790-882B-4798-A11F-D5F51FA14907}" type="presOf" srcId="{5A9754EC-F231-4DA8-99A9-DB37454B7AB7}" destId="{80E35B5E-65C4-4BA8-9B2E-D0812DCB808C}" srcOrd="0" destOrd="0" presId="urn:microsoft.com/office/officeart/2005/8/layout/process1"/>
    <dgm:cxn modelId="{EDE6E040-AD00-4C57-A8E9-9F74FD48EF0B}" type="presOf" srcId="{74D6ACEB-2C41-4530-BA33-D75C8FA8DACE}" destId="{1695593E-EE7A-451C-8795-3EBA4E45EC0B}" srcOrd="0" destOrd="0" presId="urn:microsoft.com/office/officeart/2005/8/layout/process1"/>
    <dgm:cxn modelId="{D874C2D3-D44D-4F8A-B991-F19CC05C7949}" type="presOf" srcId="{F8410939-CF6B-42F4-81D6-2A40B46C4637}" destId="{025017EA-F28C-45A6-B0D6-7E1B3FF1B0F5}" srcOrd="0" destOrd="0" presId="urn:microsoft.com/office/officeart/2005/8/layout/process1"/>
    <dgm:cxn modelId="{E1623AF0-9518-47E5-9F48-B350EECFE46C}" type="presOf" srcId="{DFE0C83A-9D09-46F2-8DD1-6D09A0AB55B1}" destId="{34275A6E-7026-457C-9B4C-8D51E28AEE5B}" srcOrd="1" destOrd="0" presId="urn:microsoft.com/office/officeart/2005/8/layout/process1"/>
    <dgm:cxn modelId="{7FD49CA3-0585-438B-9F12-8CE82575BBB4}" type="presOf" srcId="{7D046B28-9EF5-4FD9-A2A0-65D25B1C23D3}" destId="{A2E2A8B2-D699-4134-8F29-65046C579564}" srcOrd="0" destOrd="0" presId="urn:microsoft.com/office/officeart/2005/8/layout/process1"/>
    <dgm:cxn modelId="{683E80C3-1EF4-4FD6-8795-F6A45ADC24E4}" type="presOf" srcId="{03782A1B-A435-4F10-803C-D029D3D30B28}" destId="{180ED129-2CC5-47DD-AE15-89EF3013291B}" srcOrd="0" destOrd="0" presId="urn:microsoft.com/office/officeart/2005/8/layout/process1"/>
    <dgm:cxn modelId="{C603907C-BD07-4297-AAC4-332AB60BBA2B}" type="presOf" srcId="{74D6ACEB-2C41-4530-BA33-D75C8FA8DACE}" destId="{79ECDFA4-B17E-4068-A867-B9DBDD1F73FC}" srcOrd="1" destOrd="0" presId="urn:microsoft.com/office/officeart/2005/8/layout/process1"/>
    <dgm:cxn modelId="{B62AFDC4-7BCC-41B7-B90E-F7EB9B01ADD6}" type="presParOf" srcId="{025017EA-F28C-45A6-B0D6-7E1B3FF1B0F5}" destId="{80E35B5E-65C4-4BA8-9B2E-D0812DCB808C}" srcOrd="0" destOrd="0" presId="urn:microsoft.com/office/officeart/2005/8/layout/process1"/>
    <dgm:cxn modelId="{CA674063-97E6-4C49-A2B7-E6EEC22F97B2}" type="presParOf" srcId="{025017EA-F28C-45A6-B0D6-7E1B3FF1B0F5}" destId="{1695593E-EE7A-451C-8795-3EBA4E45EC0B}" srcOrd="1" destOrd="0" presId="urn:microsoft.com/office/officeart/2005/8/layout/process1"/>
    <dgm:cxn modelId="{E84C759E-CFDA-4026-9561-FA154FBEA032}" type="presParOf" srcId="{1695593E-EE7A-451C-8795-3EBA4E45EC0B}" destId="{79ECDFA4-B17E-4068-A867-B9DBDD1F73FC}" srcOrd="0" destOrd="0" presId="urn:microsoft.com/office/officeart/2005/8/layout/process1"/>
    <dgm:cxn modelId="{0A974ED1-383E-4459-8CD0-8DFFF6BCC36B}" type="presParOf" srcId="{025017EA-F28C-45A6-B0D6-7E1B3FF1B0F5}" destId="{180ED129-2CC5-47DD-AE15-89EF3013291B}" srcOrd="2" destOrd="0" presId="urn:microsoft.com/office/officeart/2005/8/layout/process1"/>
    <dgm:cxn modelId="{5C61FD5D-5DAF-4CDC-A1E1-16741F2AB611}" type="presParOf" srcId="{025017EA-F28C-45A6-B0D6-7E1B3FF1B0F5}" destId="{6F0F3455-5AB6-43F2-939C-4BA9EF17B651}" srcOrd="3" destOrd="0" presId="urn:microsoft.com/office/officeart/2005/8/layout/process1"/>
    <dgm:cxn modelId="{35284E42-0052-4B90-84C2-3CB47E3E7CC4}" type="presParOf" srcId="{6F0F3455-5AB6-43F2-939C-4BA9EF17B651}" destId="{34275A6E-7026-457C-9B4C-8D51E28AEE5B}" srcOrd="0" destOrd="0" presId="urn:microsoft.com/office/officeart/2005/8/layout/process1"/>
    <dgm:cxn modelId="{9BC422F1-C66F-4C03-9213-E8574789C0EE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1#3" csCatId="colorful" phldr="1"/>
      <dgm:spPr/>
    </dgm:pt>
    <dgm:pt modelId="{F4796FB9-5698-4183-B215-7A50201A7615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Y="88486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Y="90462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Y="92982" custLinFactNeighborX="9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8F14EB13-F57E-442D-B103-2A92A71A932E}" type="presOf" srcId="{5A9754EC-F231-4DA8-99A9-DB37454B7AB7}" destId="{80E35B5E-65C4-4BA8-9B2E-D0812DCB808C}" srcOrd="0" destOrd="0" presId="urn:microsoft.com/office/officeart/2005/8/layout/process1"/>
    <dgm:cxn modelId="{0E739BF3-1CB6-4C78-A3FA-C1B30C9F5AC3}" type="presOf" srcId="{517E32EC-23DD-4371-903E-5951B81AFB0C}" destId="{1C7731FE-A9A5-48FB-B2CB-CBC5EBD4E956}" srcOrd="1" destOrd="0" presId="urn:microsoft.com/office/officeart/2005/8/layout/process1"/>
    <dgm:cxn modelId="{601BDAF2-B055-470B-B0BB-C5D2312DDC68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BE4D9991-6F8C-4ABE-B839-1E847CC664B4}" type="presOf" srcId="{F8410939-CF6B-42F4-81D6-2A40B46C4637}" destId="{025017EA-F28C-45A6-B0D6-7E1B3FF1B0F5}" srcOrd="0" destOrd="0" presId="urn:microsoft.com/office/officeart/2005/8/layout/process1"/>
    <dgm:cxn modelId="{D1C20E64-186F-4387-A607-47C595E43876}" type="presOf" srcId="{74D6ACEB-2C41-4530-BA33-D75C8FA8DACE}" destId="{79ECDFA4-B17E-4068-A867-B9DBDD1F73FC}" srcOrd="1" destOrd="0" presId="urn:microsoft.com/office/officeart/2005/8/layout/process1"/>
    <dgm:cxn modelId="{87475DBD-C7C9-4FB2-9A6B-1B86CFBFB94A}" type="presOf" srcId="{7D046B28-9EF5-4FD9-A2A0-65D25B1C23D3}" destId="{A2E2A8B2-D699-4134-8F29-65046C579564}" srcOrd="0" destOrd="0" presId="urn:microsoft.com/office/officeart/2005/8/layout/process1"/>
    <dgm:cxn modelId="{E8D395C5-279D-4DDF-9793-000391BA44E8}" type="presOf" srcId="{517E32EC-23DD-4371-903E-5951B81AFB0C}" destId="{2B84ACF0-5BA1-46EB-8CA9-81B4C03E2AA9}" srcOrd="0" destOrd="0" presId="urn:microsoft.com/office/officeart/2005/8/layout/process1"/>
    <dgm:cxn modelId="{07AED6DF-9834-45B3-A421-A9CAB6B54AA5}" type="presOf" srcId="{74D6ACEB-2C41-4530-BA33-D75C8FA8DACE}" destId="{1695593E-EE7A-451C-8795-3EBA4E45EC0B}" srcOrd="0" destOrd="0" presId="urn:microsoft.com/office/officeart/2005/8/layout/process1"/>
    <dgm:cxn modelId="{268EEE84-9FD2-49B9-AB9F-C65DEA06F4C6}" type="presParOf" srcId="{025017EA-F28C-45A6-B0D6-7E1B3FF1B0F5}" destId="{80E35B5E-65C4-4BA8-9B2E-D0812DCB808C}" srcOrd="0" destOrd="0" presId="urn:microsoft.com/office/officeart/2005/8/layout/process1"/>
    <dgm:cxn modelId="{EA27E7E0-4DAF-4327-8467-BFDF57CF82DE}" type="presParOf" srcId="{025017EA-F28C-45A6-B0D6-7E1B3FF1B0F5}" destId="{1695593E-EE7A-451C-8795-3EBA4E45EC0B}" srcOrd="1" destOrd="0" presId="urn:microsoft.com/office/officeart/2005/8/layout/process1"/>
    <dgm:cxn modelId="{40B8A39B-CC2E-4E97-827C-84BAA521D1F5}" type="presParOf" srcId="{1695593E-EE7A-451C-8795-3EBA4E45EC0B}" destId="{79ECDFA4-B17E-4068-A867-B9DBDD1F73FC}" srcOrd="0" destOrd="0" presId="urn:microsoft.com/office/officeart/2005/8/layout/process1"/>
    <dgm:cxn modelId="{AE69EF90-0FB0-4BB4-B4D8-142C2DBC1689}" type="presParOf" srcId="{025017EA-F28C-45A6-B0D6-7E1B3FF1B0F5}" destId="{21C10DE3-CD28-45C7-9C77-9461C1D9F453}" srcOrd="2" destOrd="0" presId="urn:microsoft.com/office/officeart/2005/8/layout/process1"/>
    <dgm:cxn modelId="{6F82B037-8413-4A72-AB22-C5DE2AE493F3}" type="presParOf" srcId="{025017EA-F28C-45A6-B0D6-7E1B3FF1B0F5}" destId="{2B84ACF0-5BA1-46EB-8CA9-81B4C03E2AA9}" srcOrd="3" destOrd="0" presId="urn:microsoft.com/office/officeart/2005/8/layout/process1"/>
    <dgm:cxn modelId="{A3488673-569F-4369-A162-5E617577F2C2}" type="presParOf" srcId="{2B84ACF0-5BA1-46EB-8CA9-81B4C03E2AA9}" destId="{1C7731FE-A9A5-48FB-B2CB-CBC5EBD4E956}" srcOrd="0" destOrd="0" presId="urn:microsoft.com/office/officeart/2005/8/layout/process1"/>
    <dgm:cxn modelId="{988D7E3A-3754-41CF-90B4-2F3C883A9D12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LinFactNeighborX="-54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B0470B-5936-40BC-9A5A-E9E01096113C}" type="presOf" srcId="{5A9754EC-F231-4DA8-99A9-DB37454B7AB7}" destId="{80E35B5E-65C4-4BA8-9B2E-D0812DCB808C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576E0D63-9757-4673-B255-23D7D40F4273}" type="presOf" srcId="{DFC5FDEB-1ADB-4F1E-8FC3-7D044A1123BB}" destId="{A59C6428-F22C-4911-B01E-FC65684B2482}" srcOrd="0" destOrd="0" presId="urn:microsoft.com/office/officeart/2005/8/layout/process1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0D78F8C7-9D03-4C68-8E84-49ED3DC4B927}" type="presOf" srcId="{F8410939-CF6B-42F4-81D6-2A40B46C4637}" destId="{025017EA-F28C-45A6-B0D6-7E1B3FF1B0F5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5917B3F3-33AF-4282-BBEE-8596DF1BC2E8}" type="presOf" srcId="{74D6ACEB-2C41-4530-BA33-D75C8FA8DACE}" destId="{1695593E-EE7A-451C-8795-3EBA4E45EC0B}" srcOrd="0" destOrd="0" presId="urn:microsoft.com/office/officeart/2005/8/layout/process1"/>
    <dgm:cxn modelId="{8D9A60C1-7C6B-45EB-A865-EDC9BD678BA5}" type="presOf" srcId="{517E32EC-23DD-4371-903E-5951B81AFB0C}" destId="{2B84ACF0-5BA1-46EB-8CA9-81B4C03E2AA9}" srcOrd="0" destOrd="0" presId="urn:microsoft.com/office/officeart/2005/8/layout/process1"/>
    <dgm:cxn modelId="{0F063B01-3758-4945-B9AC-03D75AD093B9}" type="presOf" srcId="{517E32EC-23DD-4371-903E-5951B81AFB0C}" destId="{1C7731FE-A9A5-48FB-B2CB-CBC5EBD4E956}" srcOrd="1" destOrd="0" presId="urn:microsoft.com/office/officeart/2005/8/layout/process1"/>
    <dgm:cxn modelId="{787D97A6-CCE9-448F-B590-3951942B691E}" type="presOf" srcId="{74D6ACEB-2C41-4530-BA33-D75C8FA8DACE}" destId="{79ECDFA4-B17E-4068-A867-B9DBDD1F73FC}" srcOrd="1" destOrd="0" presId="urn:microsoft.com/office/officeart/2005/8/layout/process1"/>
    <dgm:cxn modelId="{FE39AF39-6A90-44D6-94F5-B1175F4B1E3D}" type="presOf" srcId="{F4796FB9-5698-4183-B215-7A50201A7615}" destId="{21C10DE3-CD28-45C7-9C77-9461C1D9F453}" srcOrd="0" destOrd="0" presId="urn:microsoft.com/office/officeart/2005/8/layout/process1"/>
    <dgm:cxn modelId="{54ACA453-93BC-4E8F-97E6-79C345CEACB5}" type="presParOf" srcId="{025017EA-F28C-45A6-B0D6-7E1B3FF1B0F5}" destId="{80E35B5E-65C4-4BA8-9B2E-D0812DCB808C}" srcOrd="0" destOrd="0" presId="urn:microsoft.com/office/officeart/2005/8/layout/process1"/>
    <dgm:cxn modelId="{A14C7358-00A4-4594-9FCE-215C3068CAB6}" type="presParOf" srcId="{025017EA-F28C-45A6-B0D6-7E1B3FF1B0F5}" destId="{1695593E-EE7A-451C-8795-3EBA4E45EC0B}" srcOrd="1" destOrd="0" presId="urn:microsoft.com/office/officeart/2005/8/layout/process1"/>
    <dgm:cxn modelId="{61F12283-14BE-4B8C-A61E-96075344F5CE}" type="presParOf" srcId="{1695593E-EE7A-451C-8795-3EBA4E45EC0B}" destId="{79ECDFA4-B17E-4068-A867-B9DBDD1F73FC}" srcOrd="0" destOrd="0" presId="urn:microsoft.com/office/officeart/2005/8/layout/process1"/>
    <dgm:cxn modelId="{B1CDB05F-0BB2-45F7-997A-D1079FDA0831}" type="presParOf" srcId="{025017EA-F28C-45A6-B0D6-7E1B3FF1B0F5}" destId="{21C10DE3-CD28-45C7-9C77-9461C1D9F453}" srcOrd="2" destOrd="0" presId="urn:microsoft.com/office/officeart/2005/8/layout/process1"/>
    <dgm:cxn modelId="{24660627-13C3-40EA-9778-36BCBC6B0796}" type="presParOf" srcId="{025017EA-F28C-45A6-B0D6-7E1B3FF1B0F5}" destId="{2B84ACF0-5BA1-46EB-8CA9-81B4C03E2AA9}" srcOrd="3" destOrd="0" presId="urn:microsoft.com/office/officeart/2005/8/layout/process1"/>
    <dgm:cxn modelId="{7B95C7B5-0114-4539-B86A-531641C96A7E}" type="presParOf" srcId="{2B84ACF0-5BA1-46EB-8CA9-81B4C03E2AA9}" destId="{1C7731FE-A9A5-48FB-B2CB-CBC5EBD4E956}" srcOrd="0" destOrd="0" presId="urn:microsoft.com/office/officeart/2005/8/layout/process1"/>
    <dgm:cxn modelId="{35AD1552-BC0F-444A-A93C-6221F486C357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หลักสูตรการฝึกอบรมเพื่อนำเทคโนโลยีมาใช้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ในการผลิตสินค้า</a:t>
          </a:r>
        </a:p>
        <a:p>
          <a:pPr algn="ctr"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หรือบริการ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ตามแบบ ขร.1</a:t>
          </a:r>
          <a:endParaRPr lang="th-TH" sz="2400" b="1" u="sng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FC5FDEB-1ADB-4F1E-8FC3-7D044A1123BB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>
            <a:spcAft>
              <a:spcPct val="35000"/>
            </a:spcAft>
          </a:pPr>
          <a:endParaRPr lang="th-TH" sz="2400" b="1" dirty="0" smtClean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  <a:p>
          <a:pPr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นับแต่วันเสร็จสิ้นการฝึกอบรม</a:t>
          </a:r>
        </a:p>
        <a:p>
          <a:pPr>
            <a:spcAft>
              <a:spcPts val="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แต่ไม่เกินวันที่ 31 มีนาคม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>
            <a:spcAft>
              <a:spcPct val="35000"/>
            </a:spcAft>
          </a:pP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30302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X="117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ScaleX="177761" custLinFactNeighborX="-54484" custLinFactNeighborY="2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FCCCA7-DB3B-48BD-B694-69FAFC150756}" type="presOf" srcId="{DFC5FDEB-1ADB-4F1E-8FC3-7D044A1123BB}" destId="{A59C6428-F22C-4911-B01E-FC65684B2482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C4B6A4AD-DBE1-4545-9782-F8C9ED976D53}" type="presOf" srcId="{74D6ACEB-2C41-4530-BA33-D75C8FA8DACE}" destId="{1695593E-EE7A-451C-8795-3EBA4E45EC0B}" srcOrd="0" destOrd="0" presId="urn:microsoft.com/office/officeart/2005/8/layout/process1"/>
    <dgm:cxn modelId="{9C87D39B-0A62-4862-AAA2-DBB8AB85BB42}" type="presOf" srcId="{517E32EC-23DD-4371-903E-5951B81AFB0C}" destId="{1C7731FE-A9A5-48FB-B2CB-CBC5EBD4E956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1B057D0A-C7F5-4F4D-9B98-4EE71D5DD7CD}" type="presOf" srcId="{5A9754EC-F231-4DA8-99A9-DB37454B7AB7}" destId="{80E35B5E-65C4-4BA8-9B2E-D0812DCB808C}" srcOrd="0" destOrd="0" presId="urn:microsoft.com/office/officeart/2005/8/layout/process1"/>
    <dgm:cxn modelId="{0F2BA311-0E2E-4EB5-AA21-E11510D37D71}" type="presOf" srcId="{F8410939-CF6B-42F4-81D6-2A40B46C4637}" destId="{025017EA-F28C-45A6-B0D6-7E1B3FF1B0F5}" srcOrd="0" destOrd="0" presId="urn:microsoft.com/office/officeart/2005/8/layout/process1"/>
    <dgm:cxn modelId="{9BF8ABBF-9FCA-4671-914A-0E13E756CDB5}" type="presOf" srcId="{F4796FB9-5698-4183-B215-7A50201A7615}" destId="{21C10DE3-CD28-45C7-9C77-9461C1D9F453}" srcOrd="0" destOrd="0" presId="urn:microsoft.com/office/officeart/2005/8/layout/process1"/>
    <dgm:cxn modelId="{D8315AD7-C0DB-4F87-A365-99215AA3BCF2}" type="presOf" srcId="{517E32EC-23DD-4371-903E-5951B81AFB0C}" destId="{2B84ACF0-5BA1-46EB-8CA9-81B4C03E2AA9}" srcOrd="0" destOrd="0" presId="urn:microsoft.com/office/officeart/2005/8/layout/process1"/>
    <dgm:cxn modelId="{15011490-72C3-4E03-BB03-4C6EC22CAD47}" type="presOf" srcId="{74D6ACEB-2C41-4530-BA33-D75C8FA8DACE}" destId="{79ECDFA4-B17E-4068-A867-B9DBDD1F73FC}" srcOrd="1" destOrd="0" presId="urn:microsoft.com/office/officeart/2005/8/layout/process1"/>
    <dgm:cxn modelId="{280C46E7-C3BF-46F4-BCD5-567D0A8AA7B4}" type="presParOf" srcId="{025017EA-F28C-45A6-B0D6-7E1B3FF1B0F5}" destId="{80E35B5E-65C4-4BA8-9B2E-D0812DCB808C}" srcOrd="0" destOrd="0" presId="urn:microsoft.com/office/officeart/2005/8/layout/process1"/>
    <dgm:cxn modelId="{35903A31-08EA-4D44-90E6-F7CCDB6F9887}" type="presParOf" srcId="{025017EA-F28C-45A6-B0D6-7E1B3FF1B0F5}" destId="{1695593E-EE7A-451C-8795-3EBA4E45EC0B}" srcOrd="1" destOrd="0" presId="urn:microsoft.com/office/officeart/2005/8/layout/process1"/>
    <dgm:cxn modelId="{E6BDEB50-12EF-41D6-8792-2D1D5D83C2C5}" type="presParOf" srcId="{1695593E-EE7A-451C-8795-3EBA4E45EC0B}" destId="{79ECDFA4-B17E-4068-A867-B9DBDD1F73FC}" srcOrd="0" destOrd="0" presId="urn:microsoft.com/office/officeart/2005/8/layout/process1"/>
    <dgm:cxn modelId="{DF5A4A09-E6E3-4288-A8C0-838B37FAAECF}" type="presParOf" srcId="{025017EA-F28C-45A6-B0D6-7E1B3FF1B0F5}" destId="{21C10DE3-CD28-45C7-9C77-9461C1D9F453}" srcOrd="2" destOrd="0" presId="urn:microsoft.com/office/officeart/2005/8/layout/process1"/>
    <dgm:cxn modelId="{561A023B-7466-46CD-A0F1-C5FB914A4DD2}" type="presParOf" srcId="{025017EA-F28C-45A6-B0D6-7E1B3FF1B0F5}" destId="{2B84ACF0-5BA1-46EB-8CA9-81B4C03E2AA9}" srcOrd="3" destOrd="0" presId="urn:microsoft.com/office/officeart/2005/8/layout/process1"/>
    <dgm:cxn modelId="{24D6C4D9-6686-4A85-B0E7-A2F92A751BB9}" type="presParOf" srcId="{2B84ACF0-5BA1-46EB-8CA9-81B4C03E2AA9}" destId="{1C7731FE-A9A5-48FB-B2CB-CBC5EBD4E956}" srcOrd="0" destOrd="0" presId="urn:microsoft.com/office/officeart/2005/8/layout/process1"/>
    <dgm:cxn modelId="{60315861-2EE4-4F15-82C0-47A6C9CD0A02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1#2" csCatId="colorful" phldr="1"/>
      <dgm:spPr/>
    </dgm:pt>
    <dgm:pt modelId="{F4796FB9-5698-4183-B215-7A50201A7615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ของรัฐ 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ส่งเงินค่าธรรมเนียม</a:t>
          </a:r>
          <a:b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046B28-9EF5-4FD9-A2A0-65D25B1C23D3}">
      <dgm:prSet phldrT="[ข้อความ]" custT="1"/>
      <dgm:spPr>
        <a:solidFill>
          <a:srgbClr val="FFFF00"/>
        </a:solidFill>
      </dgm:spPr>
      <dgm:t>
        <a:bodyPr/>
        <a:lstStyle/>
        <a:p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ส่งเงิน</a:t>
          </a:r>
          <a:r>
            <a:rPr lang="th-TH" sz="24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ค่าทดสอบเข้ากองทุน</a:t>
          </a:r>
          <a:endParaRPr lang="en-US" sz="24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3782A1B-A435-4F10-803C-D029D3D30B28}">
      <dgm:prSet phldrT="[ข้อความ]" custT="1"/>
      <dgm:spPr>
        <a:solidFill>
          <a:srgbClr val="CC99FF"/>
        </a:solidFill>
      </dgm:spPr>
      <dgm:t>
        <a:bodyPr/>
        <a:lstStyle/>
        <a:p>
          <a:r>
            <a:rPr lang="th-TH" sz="2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</a:t>
          </a:r>
          <a:r>
            <a:rPr lang="th-TH" sz="20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เท่ากับจำนวนเงิน</a:t>
          </a:r>
          <a:br>
            <a:rPr lang="th-TH" sz="20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u="sng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3ED689-012F-4537-B224-AFDB8F40A355}" type="presOf" srcId="{74D6ACEB-2C41-4530-BA33-D75C8FA8DACE}" destId="{1695593E-EE7A-451C-8795-3EBA4E45EC0B}" srcOrd="0" destOrd="0" presId="urn:microsoft.com/office/officeart/2005/8/layout/process1"/>
    <dgm:cxn modelId="{416E18EA-5053-4B1E-8ECD-B79ECAB9A6D3}" type="presOf" srcId="{DFE0C83A-9D09-46F2-8DD1-6D09A0AB55B1}" destId="{34275A6E-7026-457C-9B4C-8D51E28AEE5B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AC1A4DF3-7D1C-4076-A5BD-18710532A701}" type="presOf" srcId="{5A9754EC-F231-4DA8-99A9-DB37454B7AB7}" destId="{80E35B5E-65C4-4BA8-9B2E-D0812DCB808C}" srcOrd="0" destOrd="0" presId="urn:microsoft.com/office/officeart/2005/8/layout/process1"/>
    <dgm:cxn modelId="{F1E19D5B-4193-40FC-BC45-0B99F7D0650E}" type="presOf" srcId="{517E32EC-23DD-4371-903E-5951B81AFB0C}" destId="{2B84ACF0-5BA1-46EB-8CA9-81B4C03E2AA9}" srcOrd="0" destOrd="0" presId="urn:microsoft.com/office/officeart/2005/8/layout/process1"/>
    <dgm:cxn modelId="{1A4FECF4-E606-4880-9BE6-C4FC0EA0E759}" type="presOf" srcId="{F8410939-CF6B-42F4-81D6-2A40B46C4637}" destId="{025017EA-F28C-45A6-B0D6-7E1B3FF1B0F5}" srcOrd="0" destOrd="0" presId="urn:microsoft.com/office/officeart/2005/8/layout/process1"/>
    <dgm:cxn modelId="{DC8826BA-C0AB-4CA9-B1FA-910EC4C9FDC1}" type="presOf" srcId="{7D046B28-9EF5-4FD9-A2A0-65D25B1C23D3}" destId="{A2E2A8B2-D699-4134-8F29-65046C579564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17357A99-EE6A-4287-98DD-E0B8CFFD7274}" type="presOf" srcId="{03782A1B-A435-4F10-803C-D029D3D30B28}" destId="{180ED129-2CC5-47DD-AE15-89EF3013291B}" srcOrd="0" destOrd="0" presId="urn:microsoft.com/office/officeart/2005/8/layout/process1"/>
    <dgm:cxn modelId="{0E92BA24-05E2-42B6-B3FC-C23256CEDA65}" type="presOf" srcId="{DFE0C83A-9D09-46F2-8DD1-6D09A0AB55B1}" destId="{6F0F3455-5AB6-43F2-939C-4BA9EF17B651}" srcOrd="0" destOrd="0" presId="urn:microsoft.com/office/officeart/2005/8/layout/process1"/>
    <dgm:cxn modelId="{15594384-F76A-494F-8A31-2730E19B4A9D}" type="presOf" srcId="{74D6ACEB-2C41-4530-BA33-D75C8FA8DACE}" destId="{79ECDFA4-B17E-4068-A867-B9DBDD1F73FC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80F1B085-17CC-4FEE-AD51-CDC556BFA713}" type="presOf" srcId="{F4796FB9-5698-4183-B215-7A50201A7615}" destId="{21C10DE3-CD28-45C7-9C77-9461C1D9F453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D10DA58D-3399-4D49-B465-1256FC9B8C02}" type="presOf" srcId="{517E32EC-23DD-4371-903E-5951B81AFB0C}" destId="{1C7731FE-A9A5-48FB-B2CB-CBC5EBD4E956}" srcOrd="1" destOrd="0" presId="urn:microsoft.com/office/officeart/2005/8/layout/process1"/>
    <dgm:cxn modelId="{011E59C1-454C-4F05-8119-1C0A29672ECD}" type="presParOf" srcId="{025017EA-F28C-45A6-B0D6-7E1B3FF1B0F5}" destId="{80E35B5E-65C4-4BA8-9B2E-D0812DCB808C}" srcOrd="0" destOrd="0" presId="urn:microsoft.com/office/officeart/2005/8/layout/process1"/>
    <dgm:cxn modelId="{DB494D52-5BA7-4D26-9DDF-EA7CB2EF090E}" type="presParOf" srcId="{025017EA-F28C-45A6-B0D6-7E1B3FF1B0F5}" destId="{1695593E-EE7A-451C-8795-3EBA4E45EC0B}" srcOrd="1" destOrd="0" presId="urn:microsoft.com/office/officeart/2005/8/layout/process1"/>
    <dgm:cxn modelId="{9AA9292F-76CE-49E5-9363-EA1E6C424109}" type="presParOf" srcId="{1695593E-EE7A-451C-8795-3EBA4E45EC0B}" destId="{79ECDFA4-B17E-4068-A867-B9DBDD1F73FC}" srcOrd="0" destOrd="0" presId="urn:microsoft.com/office/officeart/2005/8/layout/process1"/>
    <dgm:cxn modelId="{B2AF4A06-C555-4506-B50E-B772061B5C68}" type="presParOf" srcId="{025017EA-F28C-45A6-B0D6-7E1B3FF1B0F5}" destId="{21C10DE3-CD28-45C7-9C77-9461C1D9F453}" srcOrd="2" destOrd="0" presId="urn:microsoft.com/office/officeart/2005/8/layout/process1"/>
    <dgm:cxn modelId="{150F8D4D-FBF4-43B9-8CCF-21D29ED53EFB}" type="presParOf" srcId="{025017EA-F28C-45A6-B0D6-7E1B3FF1B0F5}" destId="{2B84ACF0-5BA1-46EB-8CA9-81B4C03E2AA9}" srcOrd="3" destOrd="0" presId="urn:microsoft.com/office/officeart/2005/8/layout/process1"/>
    <dgm:cxn modelId="{5BE9E81A-2CB4-428B-BD90-09D3ABB18E64}" type="presParOf" srcId="{2B84ACF0-5BA1-46EB-8CA9-81B4C03E2AA9}" destId="{1C7731FE-A9A5-48FB-B2CB-CBC5EBD4E956}" srcOrd="0" destOrd="0" presId="urn:microsoft.com/office/officeart/2005/8/layout/process1"/>
    <dgm:cxn modelId="{4B8CCB37-37D3-48EF-8DB4-EE8972C52DC6}" type="presParOf" srcId="{025017EA-F28C-45A6-B0D6-7E1B3FF1B0F5}" destId="{180ED129-2CC5-47DD-AE15-89EF3013291B}" srcOrd="4" destOrd="0" presId="urn:microsoft.com/office/officeart/2005/8/layout/process1"/>
    <dgm:cxn modelId="{C201678E-90AC-4771-A6F9-842DC96736EE}" type="presParOf" srcId="{025017EA-F28C-45A6-B0D6-7E1B3FF1B0F5}" destId="{6F0F3455-5AB6-43F2-939C-4BA9EF17B651}" srcOrd="5" destOrd="0" presId="urn:microsoft.com/office/officeart/2005/8/layout/process1"/>
    <dgm:cxn modelId="{471EAC04-03CE-426F-941D-DF4A8B2AF382}" type="presParOf" srcId="{6F0F3455-5AB6-43F2-939C-4BA9EF17B651}" destId="{34275A6E-7026-457C-9B4C-8D51E28AEE5B}" srcOrd="0" destOrd="0" presId="urn:microsoft.com/office/officeart/2005/8/layout/process1"/>
    <dgm:cxn modelId="{81BA6C77-3765-4D66-B2A5-BE17AABCF13D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สพร./สนพ./สรร. </a:t>
          </a: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ช่วยเหลือหรือ</a:t>
          </a: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สรร.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 กองส่งเสริมฯ จัดสรรงบประมาณให้สพร./สนพ.</a:t>
          </a:r>
          <a:endParaRPr lang="en-US" sz="2400" b="1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31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51" custLinFactNeighborY="-27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D2E1EA18-E498-4F68-AA31-46C257155738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82C848CD-8EB8-4CE2-B41C-9FF5CEFB498E}" type="presOf" srcId="{03782A1B-A435-4F10-803C-D029D3D30B28}" destId="{180ED129-2CC5-47DD-AE15-89EF3013291B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8DCFCF9D-FF8C-42E8-9855-DE95EA16F3CE}" type="presOf" srcId="{F4796FB9-5698-4183-B215-7A50201A7615}" destId="{21C10DE3-CD28-45C7-9C77-9461C1D9F453}" srcOrd="0" destOrd="0" presId="urn:microsoft.com/office/officeart/2005/8/layout/process1"/>
    <dgm:cxn modelId="{432F2ED9-15E1-4FF8-8990-5C96DB85EA15}" type="presOf" srcId="{74D6ACEB-2C41-4530-BA33-D75C8FA8DACE}" destId="{79ECDFA4-B17E-4068-A867-B9DBDD1F73FC}" srcOrd="1" destOrd="0" presId="urn:microsoft.com/office/officeart/2005/8/layout/process1"/>
    <dgm:cxn modelId="{4DFA3F8C-9EA1-438F-A3E0-F903471B890D}" type="presOf" srcId="{5A9754EC-F231-4DA8-99A9-DB37454B7AB7}" destId="{80E35B5E-65C4-4BA8-9B2E-D0812DCB808C}" srcOrd="0" destOrd="0" presId="urn:microsoft.com/office/officeart/2005/8/layout/process1"/>
    <dgm:cxn modelId="{0C6419A2-EDC1-4772-818C-3F67B65ADE06}" type="presOf" srcId="{7D046B28-9EF5-4FD9-A2A0-65D25B1C23D3}" destId="{A2E2A8B2-D699-4134-8F29-65046C579564}" srcOrd="0" destOrd="0" presId="urn:microsoft.com/office/officeart/2005/8/layout/process1"/>
    <dgm:cxn modelId="{6605D435-EA33-4B64-905B-ECC3308E8F91}" type="presOf" srcId="{DFE0C83A-9D09-46F2-8DD1-6D09A0AB55B1}" destId="{34275A6E-7026-457C-9B4C-8D51E28AEE5B}" srcOrd="1" destOrd="0" presId="urn:microsoft.com/office/officeart/2005/8/layout/process1"/>
    <dgm:cxn modelId="{B4FA09DA-7A5B-46CE-81F1-51414E64B3C1}" type="presOf" srcId="{DFE0C83A-9D09-46F2-8DD1-6D09A0AB55B1}" destId="{6F0F3455-5AB6-43F2-939C-4BA9EF17B651}" srcOrd="0" destOrd="0" presId="urn:microsoft.com/office/officeart/2005/8/layout/process1"/>
    <dgm:cxn modelId="{FE8C1A22-77E5-4F2A-8181-911CE8CB81A6}" type="presOf" srcId="{74D6ACEB-2C41-4530-BA33-D75C8FA8DACE}" destId="{1695593E-EE7A-451C-8795-3EBA4E45EC0B}" srcOrd="0" destOrd="0" presId="urn:microsoft.com/office/officeart/2005/8/layout/process1"/>
    <dgm:cxn modelId="{95C5BA3C-DEDF-4F4A-8BAB-8AA898C36151}" type="presOf" srcId="{F8410939-CF6B-42F4-81D6-2A40B46C4637}" destId="{025017EA-F28C-45A6-B0D6-7E1B3FF1B0F5}" srcOrd="0" destOrd="0" presId="urn:microsoft.com/office/officeart/2005/8/layout/process1"/>
    <dgm:cxn modelId="{9C4AD169-E664-49DA-94E2-7EE382652BB9}" type="presOf" srcId="{517E32EC-23DD-4371-903E-5951B81AFB0C}" destId="{2B84ACF0-5BA1-46EB-8CA9-81B4C03E2AA9}" srcOrd="0" destOrd="0" presId="urn:microsoft.com/office/officeart/2005/8/layout/process1"/>
    <dgm:cxn modelId="{C0046DA9-8610-40BA-B3B6-C5B92F4F23F6}" type="presParOf" srcId="{025017EA-F28C-45A6-B0D6-7E1B3FF1B0F5}" destId="{80E35B5E-65C4-4BA8-9B2E-D0812DCB808C}" srcOrd="0" destOrd="0" presId="urn:microsoft.com/office/officeart/2005/8/layout/process1"/>
    <dgm:cxn modelId="{78641048-A554-4300-8089-50B48AB33DE4}" type="presParOf" srcId="{025017EA-F28C-45A6-B0D6-7E1B3FF1B0F5}" destId="{1695593E-EE7A-451C-8795-3EBA4E45EC0B}" srcOrd="1" destOrd="0" presId="urn:microsoft.com/office/officeart/2005/8/layout/process1"/>
    <dgm:cxn modelId="{977AC549-0F49-4EDA-9621-EA360C976C0C}" type="presParOf" srcId="{1695593E-EE7A-451C-8795-3EBA4E45EC0B}" destId="{79ECDFA4-B17E-4068-A867-B9DBDD1F73FC}" srcOrd="0" destOrd="0" presId="urn:microsoft.com/office/officeart/2005/8/layout/process1"/>
    <dgm:cxn modelId="{BE5B0756-6973-42E0-BB5B-C9217F8E894D}" type="presParOf" srcId="{025017EA-F28C-45A6-B0D6-7E1B3FF1B0F5}" destId="{21C10DE3-CD28-45C7-9C77-9461C1D9F453}" srcOrd="2" destOrd="0" presId="urn:microsoft.com/office/officeart/2005/8/layout/process1"/>
    <dgm:cxn modelId="{D5F993A9-F80C-400F-90F7-3A80988E834E}" type="presParOf" srcId="{025017EA-F28C-45A6-B0D6-7E1B3FF1B0F5}" destId="{2B84ACF0-5BA1-46EB-8CA9-81B4C03E2AA9}" srcOrd="3" destOrd="0" presId="urn:microsoft.com/office/officeart/2005/8/layout/process1"/>
    <dgm:cxn modelId="{D2CB1501-15EF-4C0F-A270-BE7F136B2B26}" type="presParOf" srcId="{2B84ACF0-5BA1-46EB-8CA9-81B4C03E2AA9}" destId="{1C7731FE-A9A5-48FB-B2CB-CBC5EBD4E956}" srcOrd="0" destOrd="0" presId="urn:microsoft.com/office/officeart/2005/8/layout/process1"/>
    <dgm:cxn modelId="{A6EDDFA6-08CD-43B4-B235-8726A67B9514}" type="presParOf" srcId="{025017EA-F28C-45A6-B0D6-7E1B3FF1B0F5}" destId="{180ED129-2CC5-47DD-AE15-89EF3013291B}" srcOrd="4" destOrd="0" presId="urn:microsoft.com/office/officeart/2005/8/layout/process1"/>
    <dgm:cxn modelId="{9F08C0F2-F10E-4C05-8639-07C2DAA3FC27}" type="presParOf" srcId="{025017EA-F28C-45A6-B0D6-7E1B3FF1B0F5}" destId="{6F0F3455-5AB6-43F2-939C-4BA9EF17B651}" srcOrd="5" destOrd="0" presId="urn:microsoft.com/office/officeart/2005/8/layout/process1"/>
    <dgm:cxn modelId="{1811416D-EAEC-4175-9611-2769CE503363}" type="presParOf" srcId="{6F0F3455-5AB6-43F2-939C-4BA9EF17B651}" destId="{34275A6E-7026-457C-9B4C-8D51E28AEE5B}" srcOrd="0" destOrd="0" presId="urn:microsoft.com/office/officeart/2005/8/layout/process1"/>
    <dgm:cxn modelId="{99DF65CA-0953-4C86-B347-19BF22858876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bg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bg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kumimoji="0" lang="th-TH" sz="2400" b="1" i="0" u="none" strike="noStrike" cap="none" normalizeH="0" dirty="0" smtClean="0">
              <a:ln/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ช่วยเหลือหรือ</a:t>
          </a:r>
          <a:r>
            <a:rPr kumimoji="0" lang="th-TH" sz="2400" b="1" i="0" u="none" strike="noStrike" cap="none" normalizeH="0" dirty="0" smtClean="0">
              <a:ln/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bg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bg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rgbClr val="CC99FF"/>
        </a:solidFill>
      </dgm:spPr>
      <dgm:t>
        <a:bodyPr/>
        <a:lstStyle/>
        <a:p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สมฐ.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สำรวจและรวบรวมคำขอรับการจัดสรรงบประมาณเงินช่วยเหลือหรืออุดหนุน จาก</a:t>
          </a:r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ส่งให้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bg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pPr>
            <a:spcBef>
              <a:spcPts val="1200"/>
            </a:spcBef>
          </a:pP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พิจารณาให้ความเห็นชอบกองส่งเสริมฯ จัดสรรงบประมาณให้</a:t>
          </a:r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./</a:t>
          </a:r>
          <a:r>
            <a:rPr lang="th-TH" sz="24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97A8F324-FA1E-4AFB-BC8F-7055C2D2B471}" type="presOf" srcId="{517E32EC-23DD-4371-903E-5951B81AFB0C}" destId="{1C7731FE-A9A5-48FB-B2CB-CBC5EBD4E956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5ADD012-9ECF-46DC-B2E8-7DCAF44284F1}" type="presOf" srcId="{517E32EC-23DD-4371-903E-5951B81AFB0C}" destId="{2B84ACF0-5BA1-46EB-8CA9-81B4C03E2AA9}" srcOrd="0" destOrd="0" presId="urn:microsoft.com/office/officeart/2005/8/layout/process1"/>
    <dgm:cxn modelId="{30EC8523-3EDA-4A2D-BC6F-994D5BEA9122}" type="presOf" srcId="{5A9754EC-F231-4DA8-99A9-DB37454B7AB7}" destId="{80E35B5E-65C4-4BA8-9B2E-D0812DCB808C}" srcOrd="0" destOrd="0" presId="urn:microsoft.com/office/officeart/2005/8/layout/process1"/>
    <dgm:cxn modelId="{F20EBCF2-3E88-490D-9CB6-37F59AE28C0C}" type="presOf" srcId="{03782A1B-A435-4F10-803C-D029D3D30B28}" destId="{180ED129-2CC5-47DD-AE15-89EF3013291B}" srcOrd="0" destOrd="0" presId="urn:microsoft.com/office/officeart/2005/8/layout/process1"/>
    <dgm:cxn modelId="{DB1B9B6E-3C88-4B6B-9F0B-96D47BAEF5CD}" type="presOf" srcId="{7D046B28-9EF5-4FD9-A2A0-65D25B1C23D3}" destId="{A2E2A8B2-D699-4134-8F29-65046C579564}" srcOrd="0" destOrd="0" presId="urn:microsoft.com/office/officeart/2005/8/layout/process1"/>
    <dgm:cxn modelId="{23C4EF40-D4E3-487A-9485-BBD7CD617414}" type="presOf" srcId="{74D6ACEB-2C41-4530-BA33-D75C8FA8DACE}" destId="{1695593E-EE7A-451C-8795-3EBA4E45EC0B}" srcOrd="0" destOrd="0" presId="urn:microsoft.com/office/officeart/2005/8/layout/process1"/>
    <dgm:cxn modelId="{B705410B-BF84-4202-8F49-9C0EAE849B90}" type="presOf" srcId="{DFE0C83A-9D09-46F2-8DD1-6D09A0AB55B1}" destId="{34275A6E-7026-457C-9B4C-8D51E28AEE5B}" srcOrd="1" destOrd="0" presId="urn:microsoft.com/office/officeart/2005/8/layout/process1"/>
    <dgm:cxn modelId="{7AF422F5-2241-44F9-815C-12466C3A7FBA}" type="presOf" srcId="{F8410939-CF6B-42F4-81D6-2A40B46C4637}" destId="{025017EA-F28C-45A6-B0D6-7E1B3FF1B0F5}" srcOrd="0" destOrd="0" presId="urn:microsoft.com/office/officeart/2005/8/layout/process1"/>
    <dgm:cxn modelId="{B74F9484-44DC-4185-83DD-ECFDA35E80AA}" type="presOf" srcId="{DFE0C83A-9D09-46F2-8DD1-6D09A0AB55B1}" destId="{6F0F3455-5AB6-43F2-939C-4BA9EF17B651}" srcOrd="0" destOrd="0" presId="urn:microsoft.com/office/officeart/2005/8/layout/process1"/>
    <dgm:cxn modelId="{E7B9B903-A0CB-4DE0-8160-5EC508900019}" type="presOf" srcId="{F4796FB9-5698-4183-B215-7A50201A7615}" destId="{21C10DE3-CD28-45C7-9C77-9461C1D9F453}" srcOrd="0" destOrd="0" presId="urn:microsoft.com/office/officeart/2005/8/layout/process1"/>
    <dgm:cxn modelId="{3817B972-2365-4451-8F92-DBCEA555AACE}" type="presOf" srcId="{74D6ACEB-2C41-4530-BA33-D75C8FA8DACE}" destId="{79ECDFA4-B17E-4068-A867-B9DBDD1F73FC}" srcOrd="1" destOrd="0" presId="urn:microsoft.com/office/officeart/2005/8/layout/process1"/>
    <dgm:cxn modelId="{CCD4A45F-F55F-4434-B4E0-405571FDA990}" type="presParOf" srcId="{025017EA-F28C-45A6-B0D6-7E1B3FF1B0F5}" destId="{80E35B5E-65C4-4BA8-9B2E-D0812DCB808C}" srcOrd="0" destOrd="0" presId="urn:microsoft.com/office/officeart/2005/8/layout/process1"/>
    <dgm:cxn modelId="{C0B1610C-ACC2-4404-9323-0277BB599C8E}" type="presParOf" srcId="{025017EA-F28C-45A6-B0D6-7E1B3FF1B0F5}" destId="{1695593E-EE7A-451C-8795-3EBA4E45EC0B}" srcOrd="1" destOrd="0" presId="urn:microsoft.com/office/officeart/2005/8/layout/process1"/>
    <dgm:cxn modelId="{9F801B0F-99B5-49C5-8218-1DBFA83C2F75}" type="presParOf" srcId="{1695593E-EE7A-451C-8795-3EBA4E45EC0B}" destId="{79ECDFA4-B17E-4068-A867-B9DBDD1F73FC}" srcOrd="0" destOrd="0" presId="urn:microsoft.com/office/officeart/2005/8/layout/process1"/>
    <dgm:cxn modelId="{8C2F0ECE-7EC0-4596-8425-16C4DA3A164A}" type="presParOf" srcId="{025017EA-F28C-45A6-B0D6-7E1B3FF1B0F5}" destId="{21C10DE3-CD28-45C7-9C77-9461C1D9F453}" srcOrd="2" destOrd="0" presId="urn:microsoft.com/office/officeart/2005/8/layout/process1"/>
    <dgm:cxn modelId="{D34C7643-6E56-40ED-A9FF-437E3563E279}" type="presParOf" srcId="{025017EA-F28C-45A6-B0D6-7E1B3FF1B0F5}" destId="{2B84ACF0-5BA1-46EB-8CA9-81B4C03E2AA9}" srcOrd="3" destOrd="0" presId="urn:microsoft.com/office/officeart/2005/8/layout/process1"/>
    <dgm:cxn modelId="{15B8A895-FD52-43B8-95A5-DF29A26D7EB2}" type="presParOf" srcId="{2B84ACF0-5BA1-46EB-8CA9-81B4C03E2AA9}" destId="{1C7731FE-A9A5-48FB-B2CB-CBC5EBD4E956}" srcOrd="0" destOrd="0" presId="urn:microsoft.com/office/officeart/2005/8/layout/process1"/>
    <dgm:cxn modelId="{61EC0F18-5B2C-4228-9A62-138304EC0BEE}" type="presParOf" srcId="{025017EA-F28C-45A6-B0D6-7E1B3FF1B0F5}" destId="{180ED129-2CC5-47DD-AE15-89EF3013291B}" srcOrd="4" destOrd="0" presId="urn:microsoft.com/office/officeart/2005/8/layout/process1"/>
    <dgm:cxn modelId="{A191656F-D0BB-4EEC-8970-F2CD05CCB91A}" type="presParOf" srcId="{025017EA-F28C-45A6-B0D6-7E1B3FF1B0F5}" destId="{6F0F3455-5AB6-43F2-939C-4BA9EF17B651}" srcOrd="5" destOrd="0" presId="urn:microsoft.com/office/officeart/2005/8/layout/process1"/>
    <dgm:cxn modelId="{58B15A9B-FEEF-4A6E-A3AA-348CDC304252}" type="presParOf" srcId="{6F0F3455-5AB6-43F2-939C-4BA9EF17B651}" destId="{34275A6E-7026-457C-9B4C-8D51E28AEE5B}" srcOrd="0" destOrd="0" presId="urn:microsoft.com/office/officeart/2005/8/layout/process1"/>
    <dgm:cxn modelId="{C43260E7-E096-431F-A072-D4C2D58D85B3}" type="presParOf" srcId="{025017EA-F28C-45A6-B0D6-7E1B3FF1B0F5}" destId="{A2E2A8B2-D699-4134-8F29-65046C579564}" srcOrd="6" destOrd="0" presId="urn:microsoft.com/office/officeart/2005/8/layout/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13  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 </a:t>
          </a: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1- 5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67296" custLinFactNeighborX="-1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67670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03DAE11-A635-4EAF-B2FE-C98BF1DE6328}" type="presOf" srcId="{8C0FD829-47F3-479A-A222-6DE9C3EDA3D7}" destId="{0652FE6A-9186-4E07-AB68-88003CC4C504}" srcOrd="0" destOrd="0" presId="urn:microsoft.com/office/officeart/2005/8/layout/default#1"/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F46B586F-1116-4617-9B8E-1B7CE41D71BA}" type="presOf" srcId="{64CA0FE2-6833-4C18-9077-D4FD0D428C3D}" destId="{B681CF3B-4E7E-45BC-B9C9-9424CE00C691}" srcOrd="0" destOrd="0" presId="urn:microsoft.com/office/officeart/2005/8/layout/default#1"/>
    <dgm:cxn modelId="{7F78AFF8-1FC2-4F9E-A9E3-FA1CA8CE5F95}" type="presOf" srcId="{82DAA30C-8116-438A-BC6D-923738F32EA9}" destId="{D31BA57C-2B57-4E61-8D2B-7C2F7F31B424}" srcOrd="0" destOrd="1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161B2A45-1EA8-45D1-AD85-8595CFA398CD}" type="presOf" srcId="{44EDD3EF-1A50-4AF6-8158-C490030B7557}" destId="{0652FE6A-9186-4E07-AB68-88003CC4C504}" srcOrd="0" destOrd="1" presId="urn:microsoft.com/office/officeart/2005/8/layout/default#1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D61A371F-630A-4708-9B64-45FBEC4C193A}" type="presOf" srcId="{AC07D216-EC9B-4E39-A00D-FF36CC804FFE}" destId="{D31BA57C-2B57-4E61-8D2B-7C2F7F31B424}" srcOrd="0" destOrd="0" presId="urn:microsoft.com/office/officeart/2005/8/layout/default#1"/>
    <dgm:cxn modelId="{B98F7F91-A798-4BF3-B3D8-80D1569A75F0}" type="presParOf" srcId="{B681CF3B-4E7E-45BC-B9C9-9424CE00C691}" destId="{D31BA57C-2B57-4E61-8D2B-7C2F7F31B424}" srcOrd="0" destOrd="0" presId="urn:microsoft.com/office/officeart/2005/8/layout/default#1"/>
    <dgm:cxn modelId="{18C4EEFB-B11C-49EE-95C0-CC47625BCFB2}" type="presParOf" srcId="{B681CF3B-4E7E-45BC-B9C9-9424CE00C691}" destId="{05EBC6B2-5F43-4C3E-A0B0-3B5F05A560FA}" srcOrd="1" destOrd="0" presId="urn:microsoft.com/office/officeart/2005/8/layout/default#1"/>
    <dgm:cxn modelId="{3410496D-2B8A-4E03-AEC0-220DF9A77E22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0B8C450-EACE-4B20-A2F4-BC372727B710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3E683AF7-CAEE-4AFB-A3A9-F03327668C41}">
      <dgm:prSet phldrT="[ข้อความ]"/>
      <dgm:spPr>
        <a:solidFill>
          <a:srgbClr val="00FF00"/>
        </a:solidFill>
      </dgm:spPr>
      <dgm:t>
        <a:bodyPr/>
        <a:lstStyle/>
        <a:p>
          <a:r>
            <a:rPr lang="th-TH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rPr>
            <a:t>ร่างการปรับแก้หลักเกณฑ์การให้เงินช่วยเหลือ</a:t>
          </a:r>
        </a:p>
        <a:p>
          <a:r>
            <a:rPr lang="th-TH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rPr>
            <a:t>หรืออุดหนุนกองทุนพัฒนาฝีมือแรงงาน</a:t>
          </a:r>
          <a:endParaRPr lang="th-TH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84B3833-A31E-418D-9731-4F19BBBB9570}" type="parTrans" cxnId="{DFE59C9C-EF7C-4C3E-819E-DF163677E71F}">
      <dgm:prSet/>
      <dgm:spPr/>
      <dgm:t>
        <a:bodyPr/>
        <a:lstStyle/>
        <a:p>
          <a:endParaRPr lang="th-TH"/>
        </a:p>
      </dgm:t>
    </dgm:pt>
    <dgm:pt modelId="{7ABFCD46-6616-44ED-95C4-EE4EBFD079FB}" type="sibTrans" cxnId="{DFE59C9C-EF7C-4C3E-819E-DF163677E71F}">
      <dgm:prSet/>
      <dgm:spPr/>
      <dgm:t>
        <a:bodyPr/>
        <a:lstStyle/>
        <a:p>
          <a:endParaRPr lang="th-TH"/>
        </a:p>
      </dgm:t>
    </dgm:pt>
    <dgm:pt modelId="{510C8620-AE2C-4EEA-919D-03EFBBE1E9ED}">
      <dgm:prSet phldrT="[ข้อความ]"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KodchiangUPC" pitchFamily="18" charset="-34"/>
              <a:cs typeface="KodchiangUPC" pitchFamily="18" charset="-34"/>
            </a:rPr>
            <a:t>1. แก้ไขเพิ่มเติมหลักเกณฑ์เดิม จำนวน 6 เรื่อง</a:t>
          </a:r>
          <a:endParaRPr lang="th-TH" dirty="0">
            <a:solidFill>
              <a:schemeClr val="tx1"/>
            </a:solidFill>
          </a:endParaRPr>
        </a:p>
      </dgm:t>
    </dgm:pt>
    <dgm:pt modelId="{4D8EC3D6-76B6-445B-ABC1-BB7C435E10F5}" type="parTrans" cxnId="{C60C5781-F8A2-449C-B0E8-BC8918EAF9DC}">
      <dgm:prSet/>
      <dgm:spPr/>
      <dgm:t>
        <a:bodyPr/>
        <a:lstStyle/>
        <a:p>
          <a:endParaRPr lang="th-TH"/>
        </a:p>
      </dgm:t>
    </dgm:pt>
    <dgm:pt modelId="{3F552FE4-9CC2-4336-908A-C8AC31B37F88}" type="sibTrans" cxnId="{C60C5781-F8A2-449C-B0E8-BC8918EAF9DC}">
      <dgm:prSet/>
      <dgm:spPr/>
      <dgm:t>
        <a:bodyPr/>
        <a:lstStyle/>
        <a:p>
          <a:endParaRPr lang="th-TH"/>
        </a:p>
      </dgm:t>
    </dgm:pt>
    <dgm:pt modelId="{926F2489-649B-4AFC-BC7C-83C53D9997DC}">
      <dgm:prSet phldrT="[ข้อความ]"/>
      <dgm:spPr/>
      <dgm:t>
        <a:bodyPr/>
        <a:lstStyle/>
        <a:p>
          <a:pPr algn="l"/>
          <a:r>
            <a:rPr lang="th-TH" b="1" dirty="0" smtClean="0">
              <a:solidFill>
                <a:schemeClr val="tx1"/>
              </a:solidFill>
              <a:latin typeface="KodchiangUPC" pitchFamily="18" charset="-34"/>
              <a:cs typeface="KodchiangUPC" pitchFamily="18" charset="-34"/>
            </a:rPr>
            <a:t>2. เพิ่มเติมหลักเกณฑ์ใหม่ จำนวน 9 เรื่อง</a:t>
          </a:r>
          <a:endParaRPr lang="th-TH" dirty="0">
            <a:solidFill>
              <a:schemeClr val="tx1"/>
            </a:solidFill>
          </a:endParaRPr>
        </a:p>
      </dgm:t>
    </dgm:pt>
    <dgm:pt modelId="{4C38FA40-8219-4F30-AA1B-23DB22BBF176}" type="parTrans" cxnId="{9FFEBBBE-2B69-4E25-A7BB-CEE4F7D89C29}">
      <dgm:prSet/>
      <dgm:spPr/>
      <dgm:t>
        <a:bodyPr/>
        <a:lstStyle/>
        <a:p>
          <a:endParaRPr lang="th-TH"/>
        </a:p>
      </dgm:t>
    </dgm:pt>
    <dgm:pt modelId="{76E97979-D2A8-44EF-8AAB-75AAB5E1E6E8}" type="sibTrans" cxnId="{9FFEBBBE-2B69-4E25-A7BB-CEE4F7D89C29}">
      <dgm:prSet/>
      <dgm:spPr/>
      <dgm:t>
        <a:bodyPr/>
        <a:lstStyle/>
        <a:p>
          <a:endParaRPr lang="th-TH"/>
        </a:p>
      </dgm:t>
    </dgm:pt>
    <dgm:pt modelId="{737C37E2-09F5-4764-917A-BBDBD2E219CA}" type="pres">
      <dgm:prSet presAssocID="{E0B8C450-EACE-4B20-A2F4-BC372727B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3D9E2D0D-1674-4021-808F-90326F6A6F75}" type="pres">
      <dgm:prSet presAssocID="{3E683AF7-CAEE-4AFB-A3A9-F03327668C41}" presName="root" presStyleCnt="0"/>
      <dgm:spPr/>
    </dgm:pt>
    <dgm:pt modelId="{A7717E40-6A8D-4091-90FB-1B8CC041B6DE}" type="pres">
      <dgm:prSet presAssocID="{3E683AF7-CAEE-4AFB-A3A9-F03327668C41}" presName="rootComposite" presStyleCnt="0"/>
      <dgm:spPr/>
    </dgm:pt>
    <dgm:pt modelId="{F569BD69-E787-4447-86A7-8658A9A66086}" type="pres">
      <dgm:prSet presAssocID="{3E683AF7-CAEE-4AFB-A3A9-F03327668C41}" presName="rootText" presStyleLbl="node1" presStyleIdx="0" presStyleCnt="1" custScaleX="351399" custScaleY="122062"/>
      <dgm:spPr/>
      <dgm:t>
        <a:bodyPr/>
        <a:lstStyle/>
        <a:p>
          <a:endParaRPr lang="th-TH"/>
        </a:p>
      </dgm:t>
    </dgm:pt>
    <dgm:pt modelId="{5795D643-130E-47BE-8728-66CD2F52867D}" type="pres">
      <dgm:prSet presAssocID="{3E683AF7-CAEE-4AFB-A3A9-F03327668C41}" presName="rootConnector" presStyleLbl="node1" presStyleIdx="0" presStyleCnt="1"/>
      <dgm:spPr/>
      <dgm:t>
        <a:bodyPr/>
        <a:lstStyle/>
        <a:p>
          <a:endParaRPr lang="th-TH"/>
        </a:p>
      </dgm:t>
    </dgm:pt>
    <dgm:pt modelId="{FD964FBC-35B4-4E1A-A348-FC980011ED5B}" type="pres">
      <dgm:prSet presAssocID="{3E683AF7-CAEE-4AFB-A3A9-F03327668C41}" presName="childShape" presStyleCnt="0"/>
      <dgm:spPr/>
    </dgm:pt>
    <dgm:pt modelId="{211212B2-25E0-49E6-B489-DF9F0CCF8905}" type="pres">
      <dgm:prSet presAssocID="{4D8EC3D6-76B6-445B-ABC1-BB7C435E10F5}" presName="Name13" presStyleLbl="parChTrans1D2" presStyleIdx="0" presStyleCnt="2"/>
      <dgm:spPr/>
      <dgm:t>
        <a:bodyPr/>
        <a:lstStyle/>
        <a:p>
          <a:endParaRPr lang="th-TH"/>
        </a:p>
      </dgm:t>
    </dgm:pt>
    <dgm:pt modelId="{B9504288-56C3-4697-A3A7-50292484F48A}" type="pres">
      <dgm:prSet presAssocID="{510C8620-AE2C-4EEA-919D-03EFBBE1E9ED}" presName="childText" presStyleLbl="bgAcc1" presStyleIdx="0" presStyleCnt="2" custScaleX="35610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F10C996-7B91-4F12-AE93-FBAE875FB147}" type="pres">
      <dgm:prSet presAssocID="{4C38FA40-8219-4F30-AA1B-23DB22BBF176}" presName="Name13" presStyleLbl="parChTrans1D2" presStyleIdx="1" presStyleCnt="2"/>
      <dgm:spPr/>
      <dgm:t>
        <a:bodyPr/>
        <a:lstStyle/>
        <a:p>
          <a:endParaRPr lang="th-TH"/>
        </a:p>
      </dgm:t>
    </dgm:pt>
    <dgm:pt modelId="{2EFEED9B-D221-45E4-BE1C-559525B2F9C7}" type="pres">
      <dgm:prSet presAssocID="{926F2489-649B-4AFC-BC7C-83C53D9997DC}" presName="childText" presStyleLbl="bgAcc1" presStyleIdx="1" presStyleCnt="2" custScaleX="35529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3C193C7-997E-4CFD-8515-DEE43F205A52}" type="presOf" srcId="{926F2489-649B-4AFC-BC7C-83C53D9997DC}" destId="{2EFEED9B-D221-45E4-BE1C-559525B2F9C7}" srcOrd="0" destOrd="0" presId="urn:microsoft.com/office/officeart/2005/8/layout/hierarchy3"/>
    <dgm:cxn modelId="{77ECD7B7-2064-4386-9A31-53098C9C03C0}" type="presOf" srcId="{3E683AF7-CAEE-4AFB-A3A9-F03327668C41}" destId="{F569BD69-E787-4447-86A7-8658A9A66086}" srcOrd="0" destOrd="0" presId="urn:microsoft.com/office/officeart/2005/8/layout/hierarchy3"/>
    <dgm:cxn modelId="{6C9380A2-5DB7-4393-8BC3-376EB1F64289}" type="presOf" srcId="{E0B8C450-EACE-4B20-A2F4-BC372727B710}" destId="{737C37E2-09F5-4764-917A-BBDBD2E219CA}" srcOrd="0" destOrd="0" presId="urn:microsoft.com/office/officeart/2005/8/layout/hierarchy3"/>
    <dgm:cxn modelId="{C60C5781-F8A2-449C-B0E8-BC8918EAF9DC}" srcId="{3E683AF7-CAEE-4AFB-A3A9-F03327668C41}" destId="{510C8620-AE2C-4EEA-919D-03EFBBE1E9ED}" srcOrd="0" destOrd="0" parTransId="{4D8EC3D6-76B6-445B-ABC1-BB7C435E10F5}" sibTransId="{3F552FE4-9CC2-4336-908A-C8AC31B37F88}"/>
    <dgm:cxn modelId="{FBB9D734-46DB-4912-8085-C5E758F0493F}" type="presOf" srcId="{4C38FA40-8219-4F30-AA1B-23DB22BBF176}" destId="{0F10C996-7B91-4F12-AE93-FBAE875FB147}" srcOrd="0" destOrd="0" presId="urn:microsoft.com/office/officeart/2005/8/layout/hierarchy3"/>
    <dgm:cxn modelId="{112AE998-DF5A-4FE0-9AFA-9443D5A7D400}" type="presOf" srcId="{4D8EC3D6-76B6-445B-ABC1-BB7C435E10F5}" destId="{211212B2-25E0-49E6-B489-DF9F0CCF8905}" srcOrd="0" destOrd="0" presId="urn:microsoft.com/office/officeart/2005/8/layout/hierarchy3"/>
    <dgm:cxn modelId="{16DB784B-0E2D-4436-B69C-AD266FE91523}" type="presOf" srcId="{510C8620-AE2C-4EEA-919D-03EFBBE1E9ED}" destId="{B9504288-56C3-4697-A3A7-50292484F48A}" srcOrd="0" destOrd="0" presId="urn:microsoft.com/office/officeart/2005/8/layout/hierarchy3"/>
    <dgm:cxn modelId="{DFE59C9C-EF7C-4C3E-819E-DF163677E71F}" srcId="{E0B8C450-EACE-4B20-A2F4-BC372727B710}" destId="{3E683AF7-CAEE-4AFB-A3A9-F03327668C41}" srcOrd="0" destOrd="0" parTransId="{884B3833-A31E-418D-9731-4F19BBBB9570}" sibTransId="{7ABFCD46-6616-44ED-95C4-EE4EBFD079FB}"/>
    <dgm:cxn modelId="{AED60168-7F63-4C50-B795-FF8DC4CE393F}" type="presOf" srcId="{3E683AF7-CAEE-4AFB-A3A9-F03327668C41}" destId="{5795D643-130E-47BE-8728-66CD2F52867D}" srcOrd="1" destOrd="0" presId="urn:microsoft.com/office/officeart/2005/8/layout/hierarchy3"/>
    <dgm:cxn modelId="{9FFEBBBE-2B69-4E25-A7BB-CEE4F7D89C29}" srcId="{3E683AF7-CAEE-4AFB-A3A9-F03327668C41}" destId="{926F2489-649B-4AFC-BC7C-83C53D9997DC}" srcOrd="1" destOrd="0" parTransId="{4C38FA40-8219-4F30-AA1B-23DB22BBF176}" sibTransId="{76E97979-D2A8-44EF-8AAB-75AAB5E1E6E8}"/>
    <dgm:cxn modelId="{669EF1AF-F5E0-4219-8702-5E97549C634C}" type="presParOf" srcId="{737C37E2-09F5-4764-917A-BBDBD2E219CA}" destId="{3D9E2D0D-1674-4021-808F-90326F6A6F75}" srcOrd="0" destOrd="0" presId="urn:microsoft.com/office/officeart/2005/8/layout/hierarchy3"/>
    <dgm:cxn modelId="{45C29484-6C83-42FC-8DCD-1F58BCC1F0B9}" type="presParOf" srcId="{3D9E2D0D-1674-4021-808F-90326F6A6F75}" destId="{A7717E40-6A8D-4091-90FB-1B8CC041B6DE}" srcOrd="0" destOrd="0" presId="urn:microsoft.com/office/officeart/2005/8/layout/hierarchy3"/>
    <dgm:cxn modelId="{70DF68E3-E38F-4BC6-A355-582ED58D5B87}" type="presParOf" srcId="{A7717E40-6A8D-4091-90FB-1B8CC041B6DE}" destId="{F569BD69-E787-4447-86A7-8658A9A66086}" srcOrd="0" destOrd="0" presId="urn:microsoft.com/office/officeart/2005/8/layout/hierarchy3"/>
    <dgm:cxn modelId="{A40DA865-059B-40C2-AECC-7BAF1DB821CC}" type="presParOf" srcId="{A7717E40-6A8D-4091-90FB-1B8CC041B6DE}" destId="{5795D643-130E-47BE-8728-66CD2F52867D}" srcOrd="1" destOrd="0" presId="urn:microsoft.com/office/officeart/2005/8/layout/hierarchy3"/>
    <dgm:cxn modelId="{EC131CF4-5E8C-46A7-9074-61D603827AB8}" type="presParOf" srcId="{3D9E2D0D-1674-4021-808F-90326F6A6F75}" destId="{FD964FBC-35B4-4E1A-A348-FC980011ED5B}" srcOrd="1" destOrd="0" presId="urn:microsoft.com/office/officeart/2005/8/layout/hierarchy3"/>
    <dgm:cxn modelId="{DB28157C-DF66-4D91-9326-5560C033F199}" type="presParOf" srcId="{FD964FBC-35B4-4E1A-A348-FC980011ED5B}" destId="{211212B2-25E0-49E6-B489-DF9F0CCF8905}" srcOrd="0" destOrd="0" presId="urn:microsoft.com/office/officeart/2005/8/layout/hierarchy3"/>
    <dgm:cxn modelId="{81D8F485-156D-48A0-8310-6A2485C5114F}" type="presParOf" srcId="{FD964FBC-35B4-4E1A-A348-FC980011ED5B}" destId="{B9504288-56C3-4697-A3A7-50292484F48A}" srcOrd="1" destOrd="0" presId="urn:microsoft.com/office/officeart/2005/8/layout/hierarchy3"/>
    <dgm:cxn modelId="{52B1258C-EA42-49D6-BFAE-04488731F736}" type="presParOf" srcId="{FD964FBC-35B4-4E1A-A348-FC980011ED5B}" destId="{0F10C996-7B91-4F12-AE93-FBAE875FB147}" srcOrd="2" destOrd="0" presId="urn:microsoft.com/office/officeart/2005/8/layout/hierarchy3"/>
    <dgm:cxn modelId="{EF9ED9AD-0EA6-4287-87E8-D3444ED752E5}" type="presParOf" srcId="{FD964FBC-35B4-4E1A-A348-FC980011ED5B}" destId="{2EFEED9B-D221-45E4-BE1C-559525B2F9C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555B82-F228-4D1D-8776-B7619C0F694E}">
      <dsp:nvSpPr>
        <dsp:cNvPr id="0" name=""/>
        <dsp:cNvSpPr/>
      </dsp:nvSpPr>
      <dsp:spPr>
        <a:xfrm>
          <a:off x="4736316" y="2238108"/>
          <a:ext cx="2775089" cy="2629096"/>
        </a:xfrm>
        <a:prstGeom prst="ellipse">
          <a:avLst/>
        </a:prstGeom>
        <a:solidFill>
          <a:srgbClr val="FF66CC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700" b="1" u="sng" kern="1200" cap="smal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ea typeface="+mj-ea"/>
              <a:cs typeface="FreesiaUPC" pitchFamily="34" charset="-34"/>
            </a:rPr>
            <a:t>ผู้มีสิทธิขอรับเงินช่วยเหลือหรืออุดหนุน</a:t>
          </a:r>
          <a:endParaRPr lang="th-TH" sz="3700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36316" y="2238108"/>
        <a:ext cx="2775089" cy="2629096"/>
      </dsp:txXfrm>
    </dsp:sp>
    <dsp:sp modelId="{3AF0363C-4FB9-44DF-938C-DF38104D34CA}">
      <dsp:nvSpPr>
        <dsp:cNvPr id="0" name=""/>
        <dsp:cNvSpPr/>
      </dsp:nvSpPr>
      <dsp:spPr>
        <a:xfrm>
          <a:off x="3672411" y="4287078"/>
          <a:ext cx="2350640" cy="2310286"/>
        </a:xfrm>
        <a:prstGeom prst="ellipse">
          <a:avLst/>
        </a:prstGeom>
        <a:solidFill>
          <a:srgbClr val="66FF33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ศูนย์ประเมินความรู้ความสามารถกลาง</a:t>
          </a:r>
          <a:endParaRPr lang="th-TH" sz="2100" kern="1200" dirty="0"/>
        </a:p>
      </dsp:txBody>
      <dsp:txXfrm>
        <a:off x="3672411" y="4287078"/>
        <a:ext cx="2350640" cy="2310286"/>
      </dsp:txXfrm>
    </dsp:sp>
    <dsp:sp modelId="{4F61EDA9-D639-442D-8643-A10C5E662EB7}">
      <dsp:nvSpPr>
        <dsp:cNvPr id="0" name=""/>
        <dsp:cNvSpPr/>
      </dsp:nvSpPr>
      <dsp:spPr>
        <a:xfrm>
          <a:off x="2736308" y="2172894"/>
          <a:ext cx="2232260" cy="2274074"/>
        </a:xfrm>
        <a:prstGeom prst="ellipse">
          <a:avLst/>
        </a:prstGeom>
        <a:solidFill>
          <a:schemeClr val="accent2">
            <a:lumMod val="60000"/>
            <a:lumOff val="40000"/>
            <a:alpha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กรมพัฒนาฝีมือแรงงาน</a:t>
          </a:r>
          <a:endParaRPr lang="th-TH" sz="2100" kern="1200" dirty="0"/>
        </a:p>
      </dsp:txBody>
      <dsp:txXfrm>
        <a:off x="2736308" y="2172894"/>
        <a:ext cx="2232260" cy="2274074"/>
      </dsp:txXfrm>
    </dsp:sp>
    <dsp:sp modelId="{BA151003-4FE3-4F3A-AF17-CF1A3E91CEA0}">
      <dsp:nvSpPr>
        <dsp:cNvPr id="0" name=""/>
        <dsp:cNvSpPr/>
      </dsp:nvSpPr>
      <dsp:spPr>
        <a:xfrm>
          <a:off x="5035598" y="126482"/>
          <a:ext cx="2259813" cy="2291647"/>
        </a:xfrm>
        <a:prstGeom prst="ellipse">
          <a:avLst/>
        </a:prstGeom>
        <a:solidFill>
          <a:srgbClr val="FFCCFF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th-TH" sz="2100" kern="1200" dirty="0"/>
        </a:p>
      </dsp:txBody>
      <dsp:txXfrm>
        <a:off x="5035598" y="126482"/>
        <a:ext cx="2259813" cy="2291647"/>
      </dsp:txXfrm>
    </dsp:sp>
    <dsp:sp modelId="{E089A5F1-0472-4571-BF40-57AF49D7E0B1}">
      <dsp:nvSpPr>
        <dsp:cNvPr id="0" name=""/>
        <dsp:cNvSpPr/>
      </dsp:nvSpPr>
      <dsp:spPr>
        <a:xfrm>
          <a:off x="7223370" y="2214702"/>
          <a:ext cx="2370738" cy="2257762"/>
        </a:xfrm>
        <a:prstGeom prst="ellipse">
          <a:avLst/>
        </a:prstGeom>
        <a:solidFill>
          <a:srgbClr val="66FFFF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ผู้ประกอบอาชีพ/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ผู้ประกอบกิจการ/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th-TH" sz="2100" kern="1200" dirty="0"/>
        </a:p>
      </dsp:txBody>
      <dsp:txXfrm>
        <a:off x="7223370" y="2214702"/>
        <a:ext cx="2370738" cy="2257762"/>
      </dsp:txXfrm>
    </dsp:sp>
    <dsp:sp modelId="{E94F64B5-D3A4-4DD9-9FF5-C6E907E4C780}">
      <dsp:nvSpPr>
        <dsp:cNvPr id="0" name=""/>
        <dsp:cNvSpPr/>
      </dsp:nvSpPr>
      <dsp:spPr>
        <a:xfrm>
          <a:off x="6143239" y="4363136"/>
          <a:ext cx="2388154" cy="2316873"/>
        </a:xfrm>
        <a:prstGeom prst="ellipse">
          <a:avLst/>
        </a:prstGeom>
        <a:solidFill>
          <a:srgbClr val="9966FF">
            <a:alpha val="50000"/>
          </a:srgb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00" spc="10" baseline="0" dirty="0" smtClean="0">
              <a:latin typeface="FreesiaUPC" pitchFamily="34" charset="-34"/>
              <a:cs typeface="FreesiaUPC" pitchFamily="34" charset="-34"/>
            </a:rPr>
            <a:t>ศูนย์ประเมินความรู้</a:t>
          </a:r>
          <a:r>
            <a:rPr lang="th-TH" sz="2100" b="1" kern="100" spc="0" baseline="0" dirty="0" smtClean="0">
              <a:latin typeface="FreesiaUPC" pitchFamily="34" charset="-34"/>
              <a:cs typeface="FreesiaUPC" pitchFamily="34" charset="-34"/>
            </a:rPr>
            <a:t>ความสามารถ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100" b="1" kern="100" spc="0" baseline="0" dirty="0" smtClean="0">
              <a:latin typeface="FreesiaUPC" pitchFamily="34" charset="-34"/>
              <a:cs typeface="FreesiaUPC" pitchFamily="34" charset="-34"/>
            </a:rPr>
            <a:t>ตามม</a:t>
          </a:r>
          <a:r>
            <a:rPr lang="th-TH" sz="2100" b="1" kern="100" spc="10" baseline="0" dirty="0" smtClean="0">
              <a:latin typeface="FreesiaUPC" pitchFamily="34" charset="-34"/>
              <a:cs typeface="FreesiaUPC" pitchFamily="34" charset="-34"/>
            </a:rPr>
            <a:t>าตรา 26/4(2</a:t>
          </a:r>
          <a:r>
            <a:rPr lang="th-TH" sz="2100" b="1" kern="1200" dirty="0" smtClean="0">
              <a:latin typeface="FreesiaUPC" pitchFamily="34" charset="-34"/>
              <a:cs typeface="FreesiaUPC" pitchFamily="34" charset="-34"/>
            </a:rPr>
            <a:t>) ที่เป็นหน่วยงานของรัฐ</a:t>
          </a:r>
          <a:endParaRPr lang="th-TH" sz="2100" kern="1200" dirty="0"/>
        </a:p>
      </dsp:txBody>
      <dsp:txXfrm>
        <a:off x="6143239" y="4363136"/>
        <a:ext cx="2388154" cy="231687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33" y="0"/>
          <a:ext cx="2014859" cy="269416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</a:t>
          </a:r>
          <a:endParaRPr lang="th-TH" sz="28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</a:t>
          </a: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มาตรา 24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33" y="0"/>
        <a:ext cx="2014859" cy="2694163"/>
      </dsp:txXfrm>
    </dsp:sp>
    <dsp:sp modelId="{BF330597-58CD-4F9B-920A-1933B7BADA8A}">
      <dsp:nvSpPr>
        <dsp:cNvPr id="0" name=""/>
        <dsp:cNvSpPr/>
      </dsp:nvSpPr>
      <dsp:spPr>
        <a:xfrm>
          <a:off x="2226079" y="1097238"/>
          <a:ext cx="427150" cy="4996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6079" y="1097238"/>
        <a:ext cx="427150" cy="499685"/>
      </dsp:txXfrm>
    </dsp:sp>
    <dsp:sp modelId="{21C10DE3-CD28-45C7-9C77-9461C1D9F453}">
      <dsp:nvSpPr>
        <dsp:cNvPr id="0" name=""/>
        <dsp:cNvSpPr/>
      </dsp:nvSpPr>
      <dsp:spPr>
        <a:xfrm>
          <a:off x="2830537" y="0"/>
          <a:ext cx="2014859" cy="2694163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30537" y="0"/>
        <a:ext cx="2014859" cy="2694163"/>
      </dsp:txXfrm>
    </dsp:sp>
    <dsp:sp modelId="{2B84ACF0-5BA1-46EB-8CA9-81B4C03E2AA9}">
      <dsp:nvSpPr>
        <dsp:cNvPr id="0" name=""/>
        <dsp:cNvSpPr/>
      </dsp:nvSpPr>
      <dsp:spPr>
        <a:xfrm>
          <a:off x="5047670" y="1097238"/>
          <a:ext cx="428820" cy="4996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47670" y="1097238"/>
        <a:ext cx="428820" cy="499685"/>
      </dsp:txXfrm>
    </dsp:sp>
    <dsp:sp modelId="{C3EC4274-36EF-4F0F-9ADD-D15A38E651D9}">
      <dsp:nvSpPr>
        <dsp:cNvPr id="0" name=""/>
        <dsp:cNvSpPr/>
      </dsp:nvSpPr>
      <dsp:spPr>
        <a:xfrm>
          <a:off x="5654491" y="0"/>
          <a:ext cx="2014859" cy="2694163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endParaRPr lang="en-US" sz="2400" b="1" kern="1200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54491" y="0"/>
        <a:ext cx="2014859" cy="2694163"/>
      </dsp:txXfrm>
    </dsp:sp>
    <dsp:sp modelId="{99C02F06-B6BA-4485-A207-974690316DEA}">
      <dsp:nvSpPr>
        <dsp:cNvPr id="0" name=""/>
        <dsp:cNvSpPr/>
      </dsp:nvSpPr>
      <dsp:spPr>
        <a:xfrm>
          <a:off x="7870049" y="1097238"/>
          <a:ext cx="425480" cy="4996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70049" y="1097238"/>
        <a:ext cx="425480" cy="499685"/>
      </dsp:txXfrm>
    </dsp:sp>
    <dsp:sp modelId="{A2E2A8B2-D699-4134-8F29-65046C579564}">
      <dsp:nvSpPr>
        <dsp:cNvPr id="0" name=""/>
        <dsp:cNvSpPr/>
      </dsp:nvSpPr>
      <dsp:spPr>
        <a:xfrm>
          <a:off x="8472143" y="0"/>
          <a:ext cx="2014859" cy="2694163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72143" y="0"/>
        <a:ext cx="2014859" cy="269416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771" y="249885"/>
          <a:ext cx="2086170" cy="242517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kern="1200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771" y="249885"/>
        <a:ext cx="2086170" cy="2425172"/>
      </dsp:txXfrm>
    </dsp:sp>
    <dsp:sp modelId="{1695593E-EE7A-451C-8795-3EBA4E45EC0B}">
      <dsp:nvSpPr>
        <dsp:cNvPr id="0" name=""/>
        <dsp:cNvSpPr/>
      </dsp:nvSpPr>
      <dsp:spPr>
        <a:xfrm>
          <a:off x="2106347" y="1203786"/>
          <a:ext cx="266908" cy="5173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106347" y="1203786"/>
        <a:ext cx="266908" cy="517370"/>
      </dsp:txXfrm>
    </dsp:sp>
    <dsp:sp modelId="{21C10DE3-CD28-45C7-9C77-9461C1D9F453}">
      <dsp:nvSpPr>
        <dsp:cNvPr id="0" name=""/>
        <dsp:cNvSpPr/>
      </dsp:nvSpPr>
      <dsp:spPr>
        <a:xfrm>
          <a:off x="2594543" y="249885"/>
          <a:ext cx="2086170" cy="2425172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2594543" y="249885"/>
        <a:ext cx="2086170" cy="2425172"/>
      </dsp:txXfrm>
    </dsp:sp>
    <dsp:sp modelId="{2B84ACF0-5BA1-46EB-8CA9-81B4C03E2AA9}">
      <dsp:nvSpPr>
        <dsp:cNvPr id="0" name=""/>
        <dsp:cNvSpPr/>
      </dsp:nvSpPr>
      <dsp:spPr>
        <a:xfrm>
          <a:off x="4690621" y="1203786"/>
          <a:ext cx="197415" cy="5173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4690621" y="1203786"/>
        <a:ext cx="197415" cy="517370"/>
      </dsp:txXfrm>
    </dsp:sp>
    <dsp:sp modelId="{180ED129-2CC5-47DD-AE15-89EF3013291B}">
      <dsp:nvSpPr>
        <dsp:cNvPr id="0" name=""/>
        <dsp:cNvSpPr/>
      </dsp:nvSpPr>
      <dsp:spPr>
        <a:xfrm>
          <a:off x="5053194" y="249885"/>
          <a:ext cx="2086170" cy="2425172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5053194" y="249885"/>
        <a:ext cx="2086170" cy="2425172"/>
      </dsp:txXfrm>
    </dsp:sp>
    <dsp:sp modelId="{6F0F3455-5AB6-43F2-939C-4BA9EF17B651}">
      <dsp:nvSpPr>
        <dsp:cNvPr id="0" name=""/>
        <dsp:cNvSpPr/>
      </dsp:nvSpPr>
      <dsp:spPr>
        <a:xfrm>
          <a:off x="7149456" y="1203786"/>
          <a:ext cx="233608" cy="51737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149456" y="1203786"/>
        <a:ext cx="233608" cy="517370"/>
      </dsp:txXfrm>
    </dsp:sp>
    <dsp:sp modelId="{A2E2A8B2-D699-4134-8F29-65046C579564}">
      <dsp:nvSpPr>
        <dsp:cNvPr id="0" name=""/>
        <dsp:cNvSpPr/>
      </dsp:nvSpPr>
      <dsp:spPr>
        <a:xfrm>
          <a:off x="7580135" y="249885"/>
          <a:ext cx="2086170" cy="242517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7580135" y="249885"/>
        <a:ext cx="2086170" cy="242517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6FCA6F-A2B8-4FC7-A3DF-958F2CA3E150}">
      <dsp:nvSpPr>
        <dsp:cNvPr id="0" name=""/>
        <dsp:cNvSpPr/>
      </dsp:nvSpPr>
      <dsp:spPr>
        <a:xfrm>
          <a:off x="4870844" y="1762575"/>
          <a:ext cx="2312187" cy="1693914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สาขาอาชีพอุตสาหกรรมศิลป์ 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870844" y="1762575"/>
        <a:ext cx="2312187" cy="1693914"/>
      </dsp:txXfrm>
    </dsp:sp>
    <dsp:sp modelId="{92B1E8F4-8CA6-447C-A2AE-8CE8B5DC347E}">
      <dsp:nvSpPr>
        <dsp:cNvPr id="0" name=""/>
        <dsp:cNvSpPr/>
      </dsp:nvSpPr>
      <dsp:spPr>
        <a:xfrm rot="19691136">
          <a:off x="6814677" y="1719973"/>
          <a:ext cx="1258283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1258283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19691136">
        <a:off x="7412361" y="1699079"/>
        <a:ext cx="62914" cy="62914"/>
      </dsp:txXfrm>
    </dsp:sp>
    <dsp:sp modelId="{E7961489-3CFA-46C7-949E-C4CC60BD753E}">
      <dsp:nvSpPr>
        <dsp:cNvPr id="0" name=""/>
        <dsp:cNvSpPr/>
      </dsp:nvSpPr>
      <dsp:spPr>
        <a:xfrm>
          <a:off x="7540695" y="-1427"/>
          <a:ext cx="2778350" cy="1620111"/>
        </a:xfrm>
        <a:prstGeom prst="ellipse">
          <a:avLst/>
        </a:prstGeom>
        <a:solidFill>
          <a:srgbClr val="66FF3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สาขาช่างเครื่องประดับ </a:t>
          </a:r>
          <a:b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(ประดับอัญมณี) 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7540695" y="-1427"/>
        <a:ext cx="2778350" cy="1620111"/>
      </dsp:txXfrm>
    </dsp:sp>
    <dsp:sp modelId="{4C5B0DE6-AD80-4663-B6E9-929F5954BFDF}">
      <dsp:nvSpPr>
        <dsp:cNvPr id="0" name=""/>
        <dsp:cNvSpPr/>
      </dsp:nvSpPr>
      <dsp:spPr>
        <a:xfrm rot="21578166">
          <a:off x="7182968" y="2585501"/>
          <a:ext cx="1929059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1929059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21578166">
        <a:off x="8099272" y="2547837"/>
        <a:ext cx="96452" cy="96452"/>
      </dsp:txXfrm>
    </dsp:sp>
    <dsp:sp modelId="{627CEE4B-BBF9-4191-A7F7-AB78D839A621}">
      <dsp:nvSpPr>
        <dsp:cNvPr id="0" name=""/>
        <dsp:cNvSpPr/>
      </dsp:nvSpPr>
      <dsp:spPr>
        <a:xfrm>
          <a:off x="9111964" y="1772745"/>
          <a:ext cx="2247614" cy="1620111"/>
        </a:xfrm>
        <a:prstGeom prst="ellipse">
          <a:avLst/>
        </a:prstGeom>
        <a:solidFill>
          <a:srgbClr val="66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สาขาช่างเครื่องประดับ (รูปพรรณ) 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9111964" y="1772745"/>
        <a:ext cx="2247614" cy="1620111"/>
      </dsp:txXfrm>
    </dsp:sp>
    <dsp:sp modelId="{AD9902FF-0458-480B-B9EE-451980AE3066}">
      <dsp:nvSpPr>
        <dsp:cNvPr id="0" name=""/>
        <dsp:cNvSpPr/>
      </dsp:nvSpPr>
      <dsp:spPr>
        <a:xfrm rot="1731024">
          <a:off x="6869542" y="3424427"/>
          <a:ext cx="1311546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1311546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1731024">
        <a:off x="7492527" y="3402201"/>
        <a:ext cx="65577" cy="65577"/>
      </dsp:txXfrm>
    </dsp:sp>
    <dsp:sp modelId="{1EB0699B-60B3-4BD3-88F5-65D60553D2B7}">
      <dsp:nvSpPr>
        <dsp:cNvPr id="0" name=""/>
        <dsp:cNvSpPr/>
      </dsp:nvSpPr>
      <dsp:spPr>
        <a:xfrm>
          <a:off x="7837048" y="3457559"/>
          <a:ext cx="2346338" cy="1590927"/>
        </a:xfrm>
        <a:prstGeom prst="ellipse">
          <a:avLst/>
        </a:prstGeom>
        <a:solidFill>
          <a:srgbClr val="FF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3. สาขาช่างเจียระไนพลอย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7837048" y="3457559"/>
        <a:ext cx="2346338" cy="1590927"/>
      </dsp:txXfrm>
    </dsp:sp>
    <dsp:sp modelId="{00AFF153-F73A-4FF7-988C-59B69A31502A}">
      <dsp:nvSpPr>
        <dsp:cNvPr id="0" name=""/>
        <dsp:cNvSpPr/>
      </dsp:nvSpPr>
      <dsp:spPr>
        <a:xfrm rot="9090486">
          <a:off x="3817671" y="3428234"/>
          <a:ext cx="1362874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1362874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9090486">
        <a:off x="4465037" y="3404724"/>
        <a:ext cx="68143" cy="68143"/>
      </dsp:txXfrm>
    </dsp:sp>
    <dsp:sp modelId="{B48E4C53-03E1-449A-AA99-93FA5358BF52}">
      <dsp:nvSpPr>
        <dsp:cNvPr id="0" name=""/>
        <dsp:cNvSpPr/>
      </dsp:nvSpPr>
      <dsp:spPr>
        <a:xfrm>
          <a:off x="1875320" y="3529560"/>
          <a:ext cx="2320672" cy="140711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สาขาช่างหล่อเครื่องประดับ 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1875320" y="3529560"/>
        <a:ext cx="2320672" cy="1407116"/>
      </dsp:txXfrm>
    </dsp:sp>
    <dsp:sp modelId="{9C23CC8A-C25E-4BE4-9E1F-70FECBC2595C}">
      <dsp:nvSpPr>
        <dsp:cNvPr id="0" name=""/>
        <dsp:cNvSpPr/>
      </dsp:nvSpPr>
      <dsp:spPr>
        <a:xfrm rot="10771218">
          <a:off x="2586852" y="2618210"/>
          <a:ext cx="2284107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2284107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7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10771218">
        <a:off x="3671803" y="2571670"/>
        <a:ext cx="114205" cy="114205"/>
      </dsp:txXfrm>
    </dsp:sp>
    <dsp:sp modelId="{722ED4C7-9684-4A5D-8ED1-D6EE11690241}">
      <dsp:nvSpPr>
        <dsp:cNvPr id="0" name=""/>
        <dsp:cNvSpPr/>
      </dsp:nvSpPr>
      <dsp:spPr>
        <a:xfrm>
          <a:off x="340813" y="1944178"/>
          <a:ext cx="2246179" cy="1407116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5</a:t>
          </a:r>
          <a:r>
            <a:rPr lang="th-TH" sz="2800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. สาขาช่างตกแต่งเครื่องประดับ 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340813" y="1944178"/>
        <a:ext cx="2246179" cy="1407116"/>
      </dsp:txXfrm>
    </dsp:sp>
    <dsp:sp modelId="{A7935D4A-2408-4D06-95A8-48C5A2E14763}">
      <dsp:nvSpPr>
        <dsp:cNvPr id="0" name=""/>
        <dsp:cNvSpPr/>
      </dsp:nvSpPr>
      <dsp:spPr>
        <a:xfrm rot="12466512">
          <a:off x="3772656" y="1779301"/>
          <a:ext cx="1396016" cy="21125"/>
        </a:xfrm>
        <a:custGeom>
          <a:avLst/>
          <a:gdLst/>
          <a:ahLst/>
          <a:cxnLst/>
          <a:rect l="0" t="0" r="0" b="0"/>
          <a:pathLst>
            <a:path>
              <a:moveTo>
                <a:pt x="0" y="10562"/>
              </a:moveTo>
              <a:lnTo>
                <a:pt x="1396016" y="105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12466512">
        <a:off x="4435764" y="1754963"/>
        <a:ext cx="69800" cy="69800"/>
      </dsp:txXfrm>
    </dsp:sp>
    <dsp:sp modelId="{21E29C9F-6CF6-4F23-8CA8-F7948AB1B3C0}">
      <dsp:nvSpPr>
        <dsp:cNvPr id="0" name=""/>
        <dsp:cNvSpPr/>
      </dsp:nvSpPr>
      <dsp:spPr>
        <a:xfrm>
          <a:off x="1707750" y="282894"/>
          <a:ext cx="2475018" cy="1407116"/>
        </a:xfrm>
        <a:prstGeom prst="ellipse">
          <a:avLst/>
        </a:prstGeom>
        <a:solidFill>
          <a:srgbClr val="CC99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</a:t>
          </a: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. สาขาช่าง</a:t>
          </a:r>
          <a:b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ฝัง</a:t>
          </a:r>
          <a:r>
            <a:rPr lang="th-TH" sz="28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อัญมณี</a:t>
          </a: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บนเครื่องประดับ</a:t>
          </a:r>
          <a:endParaRPr lang="th-TH" sz="2800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1707750" y="282894"/>
        <a:ext cx="2475018" cy="140711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412256"/>
          <a:ext cx="2110895" cy="20997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12256"/>
        <a:ext cx="2110895" cy="2099752"/>
      </dsp:txXfrm>
    </dsp:sp>
    <dsp:sp modelId="{1695593E-EE7A-451C-8795-3EBA4E45EC0B}">
      <dsp:nvSpPr>
        <dsp:cNvPr id="0" name=""/>
        <dsp:cNvSpPr/>
      </dsp:nvSpPr>
      <dsp:spPr>
        <a:xfrm>
          <a:off x="2240949" y="1200381"/>
          <a:ext cx="275713" cy="5235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240949" y="1200381"/>
        <a:ext cx="275713" cy="523502"/>
      </dsp:txXfrm>
    </dsp:sp>
    <dsp:sp modelId="{21C10DE3-CD28-45C7-9C77-9461C1D9F453}">
      <dsp:nvSpPr>
        <dsp:cNvPr id="0" name=""/>
        <dsp:cNvSpPr/>
      </dsp:nvSpPr>
      <dsp:spPr>
        <a:xfrm>
          <a:off x="2631110" y="412256"/>
          <a:ext cx="2110895" cy="2099752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(31 มี.ค.62)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31110" y="412256"/>
        <a:ext cx="2110895" cy="2099752"/>
      </dsp:txXfrm>
    </dsp:sp>
    <dsp:sp modelId="{2B84ACF0-5BA1-46EB-8CA9-81B4C03E2AA9}">
      <dsp:nvSpPr>
        <dsp:cNvPr id="0" name=""/>
        <dsp:cNvSpPr/>
      </dsp:nvSpPr>
      <dsp:spPr>
        <a:xfrm>
          <a:off x="4905245" y="1200381"/>
          <a:ext cx="346068" cy="5235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905245" y="1200381"/>
        <a:ext cx="346068" cy="523502"/>
      </dsp:txXfrm>
    </dsp:sp>
    <dsp:sp modelId="{180ED129-2CC5-47DD-AE15-89EF3013291B}">
      <dsp:nvSpPr>
        <dsp:cNvPr id="0" name=""/>
        <dsp:cNvSpPr/>
      </dsp:nvSpPr>
      <dsp:spPr>
        <a:xfrm>
          <a:off x="5394964" y="412256"/>
          <a:ext cx="2110895" cy="2099752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394964" y="412256"/>
        <a:ext cx="2110895" cy="2099752"/>
      </dsp:txXfrm>
    </dsp:sp>
    <dsp:sp modelId="{6F0F3455-5AB6-43F2-939C-4BA9EF17B651}">
      <dsp:nvSpPr>
        <dsp:cNvPr id="0" name=""/>
        <dsp:cNvSpPr/>
      </dsp:nvSpPr>
      <dsp:spPr>
        <a:xfrm>
          <a:off x="7669099" y="1200381"/>
          <a:ext cx="346068" cy="5235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669099" y="1200381"/>
        <a:ext cx="346068" cy="523502"/>
      </dsp:txXfrm>
    </dsp:sp>
    <dsp:sp modelId="{A2E2A8B2-D699-4134-8F29-65046C579564}">
      <dsp:nvSpPr>
        <dsp:cNvPr id="0" name=""/>
        <dsp:cNvSpPr/>
      </dsp:nvSpPr>
      <dsp:spPr>
        <a:xfrm>
          <a:off x="8158819" y="412256"/>
          <a:ext cx="2546542" cy="209975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 พ.ศ. 2562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158819" y="412256"/>
        <a:ext cx="2546542" cy="209975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204459"/>
          <a:ext cx="2729839" cy="3017848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204459"/>
        <a:ext cx="2729839" cy="3017848"/>
      </dsp:txXfrm>
    </dsp:sp>
    <dsp:sp modelId="{1695593E-EE7A-451C-8795-3EBA4E45EC0B}">
      <dsp:nvSpPr>
        <dsp:cNvPr id="0" name=""/>
        <dsp:cNvSpPr/>
      </dsp:nvSpPr>
      <dsp:spPr>
        <a:xfrm>
          <a:off x="2845577" y="1476182"/>
          <a:ext cx="245364" cy="47440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845577" y="1476182"/>
        <a:ext cx="245364" cy="474402"/>
      </dsp:txXfrm>
    </dsp:sp>
    <dsp:sp modelId="{180ED129-2CC5-47DD-AE15-89EF3013291B}">
      <dsp:nvSpPr>
        <dsp:cNvPr id="0" name=""/>
        <dsp:cNvSpPr/>
      </dsp:nvSpPr>
      <dsp:spPr>
        <a:xfrm>
          <a:off x="3192791" y="204459"/>
          <a:ext cx="3899987" cy="301784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 ประจำปี พ.ศ. 2562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ฝีมือแรงงาน ในปี พ.ศ. 2562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) นำมาขอรับเงิน </a:t>
          </a:r>
          <a:br>
            <a:rPr lang="th-TH" sz="24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192791" y="204459"/>
        <a:ext cx="3899987" cy="3017848"/>
      </dsp:txXfrm>
    </dsp:sp>
    <dsp:sp modelId="{6F0F3455-5AB6-43F2-939C-4BA9EF17B651}">
      <dsp:nvSpPr>
        <dsp:cNvPr id="0" name=""/>
        <dsp:cNvSpPr/>
      </dsp:nvSpPr>
      <dsp:spPr>
        <a:xfrm>
          <a:off x="7198993" y="1476182"/>
          <a:ext cx="225174" cy="47440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7198993" y="1476182"/>
        <a:ext cx="225174" cy="474402"/>
      </dsp:txXfrm>
    </dsp:sp>
    <dsp:sp modelId="{A2E2A8B2-D699-4134-8F29-65046C579564}">
      <dsp:nvSpPr>
        <dsp:cNvPr id="0" name=""/>
        <dsp:cNvSpPr/>
      </dsp:nvSpPr>
      <dsp:spPr>
        <a:xfrm>
          <a:off x="7517636" y="204459"/>
          <a:ext cx="3257841" cy="3017848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 smtClean="0">
              <a:ln/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2562 ส่วนที่เกินกว่าร้อยละ 70 </a:t>
          </a:r>
          <a:r>
            <a:rPr kumimoji="0" lang="en-US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  <a:endParaRPr kumimoji="0" lang="th-TH" sz="2400" b="1" i="0" u="none" strike="noStrike" kern="1200" cap="none" normalizeH="0" baseline="0" dirty="0">
            <a:ln/>
            <a:solidFill>
              <a:srgbClr val="FFFF00"/>
            </a:solidFill>
            <a:effectLst/>
            <a:latin typeface="FreesiaUPC" pitchFamily="34" charset="-34"/>
            <a:ea typeface="Arial" pitchFamily="34" charset="0"/>
            <a:cs typeface="FreesiaUPC" pitchFamily="34" charset="-34"/>
          </a:endParaRPr>
        </a:p>
      </dsp:txBody>
      <dsp:txXfrm>
        <a:off x="7517636" y="204459"/>
        <a:ext cx="3257841" cy="3017848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35074" y="558874"/>
          <a:ext cx="3000427" cy="180651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135074" y="558874"/>
        <a:ext cx="3000427" cy="1806516"/>
      </dsp:txXfrm>
    </dsp:sp>
    <dsp:sp modelId="{1695593E-EE7A-451C-8795-3EBA4E45EC0B}">
      <dsp:nvSpPr>
        <dsp:cNvPr id="0" name=""/>
        <dsp:cNvSpPr/>
      </dsp:nvSpPr>
      <dsp:spPr>
        <a:xfrm>
          <a:off x="3435544" y="1090080"/>
          <a:ext cx="636090" cy="744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435544" y="1090080"/>
        <a:ext cx="636090" cy="744105"/>
      </dsp:txXfrm>
    </dsp:sp>
    <dsp:sp modelId="{21C10DE3-CD28-45C7-9C77-9461C1D9F453}">
      <dsp:nvSpPr>
        <dsp:cNvPr id="0" name=""/>
        <dsp:cNvSpPr/>
      </dsp:nvSpPr>
      <dsp:spPr>
        <a:xfrm>
          <a:off x="4335672" y="538703"/>
          <a:ext cx="3000427" cy="1846858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335672" y="538703"/>
        <a:ext cx="3000427" cy="1846858"/>
      </dsp:txXfrm>
    </dsp:sp>
    <dsp:sp modelId="{2B84ACF0-5BA1-46EB-8CA9-81B4C03E2AA9}">
      <dsp:nvSpPr>
        <dsp:cNvPr id="0" name=""/>
        <dsp:cNvSpPr/>
      </dsp:nvSpPr>
      <dsp:spPr>
        <a:xfrm>
          <a:off x="7610184" y="1090080"/>
          <a:ext cx="581059" cy="744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7610184" y="1090080"/>
        <a:ext cx="581059" cy="744105"/>
      </dsp:txXfrm>
    </dsp:sp>
    <dsp:sp modelId="{A2E2A8B2-D699-4134-8F29-65046C579564}">
      <dsp:nvSpPr>
        <dsp:cNvPr id="0" name=""/>
        <dsp:cNvSpPr/>
      </dsp:nvSpPr>
      <dsp:spPr>
        <a:xfrm>
          <a:off x="8432438" y="512354"/>
          <a:ext cx="3000427" cy="189955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8432438" y="512354"/>
        <a:ext cx="3000427" cy="189955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591090" y="392185"/>
          <a:ext cx="3003360" cy="213989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sp:txBody>
      <dsp:txXfrm>
        <a:off x="591090" y="392185"/>
        <a:ext cx="3003360" cy="2139894"/>
      </dsp:txXfrm>
    </dsp:sp>
    <dsp:sp modelId="{1695593E-EE7A-451C-8795-3EBA4E45EC0B}">
      <dsp:nvSpPr>
        <dsp:cNvPr id="0" name=""/>
        <dsp:cNvSpPr/>
      </dsp:nvSpPr>
      <dsp:spPr>
        <a:xfrm>
          <a:off x="3749526" y="1089716"/>
          <a:ext cx="328760" cy="744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749526" y="1089716"/>
        <a:ext cx="328760" cy="744833"/>
      </dsp:txXfrm>
    </dsp:sp>
    <dsp:sp modelId="{21C10DE3-CD28-45C7-9C77-9461C1D9F453}">
      <dsp:nvSpPr>
        <dsp:cNvPr id="0" name=""/>
        <dsp:cNvSpPr/>
      </dsp:nvSpPr>
      <dsp:spPr>
        <a:xfrm>
          <a:off x="4214752" y="392185"/>
          <a:ext cx="3003360" cy="213989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14752" y="392185"/>
        <a:ext cx="3003360" cy="2139894"/>
      </dsp:txXfrm>
    </dsp:sp>
    <dsp:sp modelId="{2B84ACF0-5BA1-46EB-8CA9-81B4C03E2AA9}">
      <dsp:nvSpPr>
        <dsp:cNvPr id="0" name=""/>
        <dsp:cNvSpPr/>
      </dsp:nvSpPr>
      <dsp:spPr>
        <a:xfrm>
          <a:off x="7354814" y="1089716"/>
          <a:ext cx="289806" cy="7448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354814" y="1089716"/>
        <a:ext cx="289806" cy="744833"/>
      </dsp:txXfrm>
    </dsp:sp>
    <dsp:sp modelId="{A59C6428-F22C-4911-B01E-FC65684B2482}">
      <dsp:nvSpPr>
        <dsp:cNvPr id="0" name=""/>
        <dsp:cNvSpPr/>
      </dsp:nvSpPr>
      <dsp:spPr>
        <a:xfrm>
          <a:off x="7764916" y="392185"/>
          <a:ext cx="3003360" cy="2139894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64916" y="392185"/>
        <a:ext cx="3003360" cy="213989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43923" y="0"/>
          <a:ext cx="2943113" cy="26363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kern="120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ตามแบบ ขร.1</a:t>
          </a:r>
          <a:endParaRPr lang="th-TH" sz="2400" b="1" u="sng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443923" y="0"/>
        <a:ext cx="2943113" cy="2636302"/>
      </dsp:txXfrm>
    </dsp:sp>
    <dsp:sp modelId="{1695593E-EE7A-451C-8795-3EBA4E45EC0B}">
      <dsp:nvSpPr>
        <dsp:cNvPr id="0" name=""/>
        <dsp:cNvSpPr/>
      </dsp:nvSpPr>
      <dsp:spPr>
        <a:xfrm>
          <a:off x="3503661" y="1038073"/>
          <a:ext cx="247244" cy="56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503661" y="1038073"/>
        <a:ext cx="247244" cy="560154"/>
      </dsp:txXfrm>
    </dsp:sp>
    <dsp:sp modelId="{21C10DE3-CD28-45C7-9C77-9461C1D9F453}">
      <dsp:nvSpPr>
        <dsp:cNvPr id="0" name=""/>
        <dsp:cNvSpPr/>
      </dsp:nvSpPr>
      <dsp:spPr>
        <a:xfrm>
          <a:off x="3853536" y="0"/>
          <a:ext cx="2653843" cy="2636302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2. หลักสูตรการฝึกอบรมเพื่อนำเทคโนโลยีมาใช้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ในการผลิตสินค้า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หรือบริการ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3853536" y="0"/>
        <a:ext cx="2653843" cy="2636302"/>
      </dsp:txXfrm>
    </dsp:sp>
    <dsp:sp modelId="{2B84ACF0-5BA1-46EB-8CA9-81B4C03E2AA9}">
      <dsp:nvSpPr>
        <dsp:cNvPr id="0" name=""/>
        <dsp:cNvSpPr/>
      </dsp:nvSpPr>
      <dsp:spPr>
        <a:xfrm>
          <a:off x="6610186" y="1038073"/>
          <a:ext cx="217949" cy="56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TH Kodchasal" pitchFamily="2" charset="-34"/>
            <a:cs typeface="TH Kodchasal" pitchFamily="2" charset="-34"/>
          </a:endParaRPr>
        </a:p>
      </dsp:txBody>
      <dsp:txXfrm>
        <a:off x="6610186" y="1038073"/>
        <a:ext cx="217949" cy="560154"/>
      </dsp:txXfrm>
    </dsp:sp>
    <dsp:sp modelId="{A59C6428-F22C-4911-B01E-FC65684B2482}">
      <dsp:nvSpPr>
        <dsp:cNvPr id="0" name=""/>
        <dsp:cNvSpPr/>
      </dsp:nvSpPr>
      <dsp:spPr>
        <a:xfrm>
          <a:off x="6918605" y="0"/>
          <a:ext cx="4015062" cy="2636302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นับแต่วันเสร็จสิ้นการฝึกอบรม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แต่ไม่เกินวันที่ 31 มีนาคม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6918605" y="0"/>
        <a:ext cx="4015062" cy="2636302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5600"/>
          <a:ext cx="2196695" cy="279306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ส่งเงิน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ค่าทดสอบเข้ากองทุน</a:t>
          </a:r>
          <a:endParaRPr lang="en-US" sz="24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65600"/>
        <a:ext cx="2196695" cy="2793064"/>
      </dsp:txXfrm>
    </dsp:sp>
    <dsp:sp modelId="{1695593E-EE7A-451C-8795-3EBA4E45EC0B}">
      <dsp:nvSpPr>
        <dsp:cNvPr id="0" name=""/>
        <dsp:cNvSpPr/>
      </dsp:nvSpPr>
      <dsp:spPr>
        <a:xfrm>
          <a:off x="2330616" y="1189742"/>
          <a:ext cx="283912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0616" y="1189742"/>
        <a:ext cx="283912" cy="544780"/>
      </dsp:txXfrm>
    </dsp:sp>
    <dsp:sp modelId="{21C10DE3-CD28-45C7-9C77-9461C1D9F453}">
      <dsp:nvSpPr>
        <dsp:cNvPr id="0" name=""/>
        <dsp:cNvSpPr/>
      </dsp:nvSpPr>
      <dsp:spPr>
        <a:xfrm>
          <a:off x="2732380" y="65600"/>
          <a:ext cx="2196695" cy="2793064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ของรัฐ </a:t>
          </a: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ส่งเงินค่าธรรมเนียม</a:t>
          </a:r>
          <a:b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2380" y="65600"/>
        <a:ext cx="2196695" cy="2793064"/>
      </dsp:txXfrm>
    </dsp:sp>
    <dsp:sp modelId="{2B84ACF0-5BA1-46EB-8CA9-81B4C03E2AA9}">
      <dsp:nvSpPr>
        <dsp:cNvPr id="0" name=""/>
        <dsp:cNvSpPr/>
      </dsp:nvSpPr>
      <dsp:spPr>
        <a:xfrm>
          <a:off x="5098950" y="1189742"/>
          <a:ext cx="360134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98950" y="1189742"/>
        <a:ext cx="360134" cy="544780"/>
      </dsp:txXfrm>
    </dsp:sp>
    <dsp:sp modelId="{180ED129-2CC5-47DD-AE15-89EF3013291B}">
      <dsp:nvSpPr>
        <dsp:cNvPr id="0" name=""/>
        <dsp:cNvSpPr/>
      </dsp:nvSpPr>
      <dsp:spPr>
        <a:xfrm>
          <a:off x="5608575" y="65600"/>
          <a:ext cx="2196695" cy="2793064"/>
        </a:xfrm>
        <a:prstGeom prst="roundRect">
          <a:avLst>
            <a:gd name="adj" fmla="val 10000"/>
          </a:avLst>
        </a:prstGeom>
        <a:solidFill>
          <a:srgbClr val="CC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</a:t>
          </a:r>
          <a:r>
            <a:rPr lang="th-TH" sz="20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เท่ากับจำนวนเงิน</a:t>
          </a:r>
          <a:br>
            <a:rPr lang="th-TH" sz="20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u="sng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u="sng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08575" y="65600"/>
        <a:ext cx="2196695" cy="2793064"/>
      </dsp:txXfrm>
    </dsp:sp>
    <dsp:sp modelId="{6F0F3455-5AB6-43F2-939C-4BA9EF17B651}">
      <dsp:nvSpPr>
        <dsp:cNvPr id="0" name=""/>
        <dsp:cNvSpPr/>
      </dsp:nvSpPr>
      <dsp:spPr>
        <a:xfrm>
          <a:off x="7975145" y="1189742"/>
          <a:ext cx="360134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975145" y="1189742"/>
        <a:ext cx="360134" cy="544780"/>
      </dsp:txXfrm>
    </dsp:sp>
    <dsp:sp modelId="{A2E2A8B2-D699-4134-8F29-65046C579564}">
      <dsp:nvSpPr>
        <dsp:cNvPr id="0" name=""/>
        <dsp:cNvSpPr/>
      </dsp:nvSpPr>
      <dsp:spPr>
        <a:xfrm>
          <a:off x="8484770" y="65600"/>
          <a:ext cx="2196695" cy="2793064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84770" y="65600"/>
        <a:ext cx="2196695" cy="2793064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37901" y="0"/>
          <a:ext cx="2194550" cy="266429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สรร.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37901" y="0"/>
        <a:ext cx="2194550" cy="2664295"/>
      </dsp:txXfrm>
    </dsp:sp>
    <dsp:sp modelId="{1695593E-EE7A-451C-8795-3EBA4E45EC0B}">
      <dsp:nvSpPr>
        <dsp:cNvPr id="0" name=""/>
        <dsp:cNvSpPr/>
      </dsp:nvSpPr>
      <dsp:spPr>
        <a:xfrm>
          <a:off x="2358162" y="1060023"/>
          <a:ext cx="266506" cy="5442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2358162" y="1060023"/>
        <a:ext cx="266506" cy="544248"/>
      </dsp:txXfrm>
    </dsp:sp>
    <dsp:sp modelId="{21C10DE3-CD28-45C7-9C77-9461C1D9F453}">
      <dsp:nvSpPr>
        <dsp:cNvPr id="0" name=""/>
        <dsp:cNvSpPr/>
      </dsp:nvSpPr>
      <dsp:spPr>
        <a:xfrm>
          <a:off x="2735294" y="0"/>
          <a:ext cx="2194550" cy="266429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2735294" y="0"/>
        <a:ext cx="2194550" cy="2664295"/>
      </dsp:txXfrm>
    </dsp:sp>
    <dsp:sp modelId="{2B84ACF0-5BA1-46EB-8CA9-81B4C03E2AA9}">
      <dsp:nvSpPr>
        <dsp:cNvPr id="0" name=""/>
        <dsp:cNvSpPr/>
      </dsp:nvSpPr>
      <dsp:spPr>
        <a:xfrm>
          <a:off x="5099606" y="1060023"/>
          <a:ext cx="359894" cy="5442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5099606" y="1060023"/>
        <a:ext cx="359894" cy="544248"/>
      </dsp:txXfrm>
    </dsp:sp>
    <dsp:sp modelId="{180ED129-2CC5-47DD-AE15-89EF3013291B}">
      <dsp:nvSpPr>
        <dsp:cNvPr id="0" name=""/>
        <dsp:cNvSpPr/>
      </dsp:nvSpPr>
      <dsp:spPr>
        <a:xfrm>
          <a:off x="5608891" y="0"/>
          <a:ext cx="2194550" cy="2664295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 กองส่งเสริมฯ จัดสรรงบประมาณให้สพร./สนพ.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5608891" y="0"/>
        <a:ext cx="2194550" cy="2664295"/>
      </dsp:txXfrm>
    </dsp:sp>
    <dsp:sp modelId="{6F0F3455-5AB6-43F2-939C-4BA9EF17B651}">
      <dsp:nvSpPr>
        <dsp:cNvPr id="0" name=""/>
        <dsp:cNvSpPr/>
      </dsp:nvSpPr>
      <dsp:spPr>
        <a:xfrm>
          <a:off x="7973098" y="1060023"/>
          <a:ext cx="359671" cy="5442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7973098" y="1060023"/>
        <a:ext cx="359671" cy="544248"/>
      </dsp:txXfrm>
    </dsp:sp>
    <dsp:sp modelId="{A2E2A8B2-D699-4134-8F29-65046C579564}">
      <dsp:nvSpPr>
        <dsp:cNvPr id="0" name=""/>
        <dsp:cNvSpPr/>
      </dsp:nvSpPr>
      <dsp:spPr>
        <a:xfrm>
          <a:off x="8482066" y="0"/>
          <a:ext cx="2194550" cy="2664295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สพร./สนพ./สรร. </a:t>
          </a: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rPr>
            <a:t>ช่วยเหลือหรือ</a:t>
          </a: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latin typeface="FreesiaUPC" pitchFamily="34" charset="-34"/>
            <a:cs typeface="FreesiaUPC" pitchFamily="34" charset="-34"/>
          </a:endParaRPr>
        </a:p>
      </dsp:txBody>
      <dsp:txXfrm>
        <a:off x="8482066" y="0"/>
        <a:ext cx="2194550" cy="2664295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1739"/>
          <a:ext cx="2196695" cy="2800787"/>
        </a:xfrm>
        <a:prstGeom prst="roundRect">
          <a:avLst>
            <a:gd name="adj" fmla="val 10000"/>
          </a:avLst>
        </a:prstGeom>
        <a:solidFill>
          <a:srgbClr val="CC99FF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สมฐ.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สำรวจและรวบรวมคำขอรับการจัดสรรงบประมาณเงินช่วยเหลือหรืออุดหนุน จาก</a:t>
          </a: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ส่งให้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61739"/>
        <a:ext cx="2196695" cy="2800787"/>
      </dsp:txXfrm>
    </dsp:sp>
    <dsp:sp modelId="{1695593E-EE7A-451C-8795-3EBA4E45EC0B}">
      <dsp:nvSpPr>
        <dsp:cNvPr id="0" name=""/>
        <dsp:cNvSpPr/>
      </dsp:nvSpPr>
      <dsp:spPr>
        <a:xfrm>
          <a:off x="2330616" y="1189742"/>
          <a:ext cx="283912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bg1"/>
            </a:solidFill>
          </a:endParaRPr>
        </a:p>
      </dsp:txBody>
      <dsp:txXfrm>
        <a:off x="2330616" y="1189742"/>
        <a:ext cx="283912" cy="544780"/>
      </dsp:txXfrm>
    </dsp:sp>
    <dsp:sp modelId="{21C10DE3-CD28-45C7-9C77-9461C1D9F453}">
      <dsp:nvSpPr>
        <dsp:cNvPr id="0" name=""/>
        <dsp:cNvSpPr/>
      </dsp:nvSpPr>
      <dsp:spPr>
        <a:xfrm>
          <a:off x="2732380" y="61739"/>
          <a:ext cx="2196695" cy="2800787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2380" y="61739"/>
        <a:ext cx="2196695" cy="2800787"/>
      </dsp:txXfrm>
    </dsp:sp>
    <dsp:sp modelId="{2B84ACF0-5BA1-46EB-8CA9-81B4C03E2AA9}">
      <dsp:nvSpPr>
        <dsp:cNvPr id="0" name=""/>
        <dsp:cNvSpPr/>
      </dsp:nvSpPr>
      <dsp:spPr>
        <a:xfrm>
          <a:off x="5098950" y="1189742"/>
          <a:ext cx="360134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bg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98950" y="1189742"/>
        <a:ext cx="360134" cy="544780"/>
      </dsp:txXfrm>
    </dsp:sp>
    <dsp:sp modelId="{180ED129-2CC5-47DD-AE15-89EF3013291B}">
      <dsp:nvSpPr>
        <dsp:cNvPr id="0" name=""/>
        <dsp:cNvSpPr/>
      </dsp:nvSpPr>
      <dsp:spPr>
        <a:xfrm>
          <a:off x="5608575" y="61739"/>
          <a:ext cx="2196695" cy="2800787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พิจารณาให้ความเห็นชอบกองส่งเสริมฯ จัดสรรงบประมาณให้</a:t>
          </a: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./</a:t>
          </a: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.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08575" y="61739"/>
        <a:ext cx="2196695" cy="2800787"/>
      </dsp:txXfrm>
    </dsp:sp>
    <dsp:sp modelId="{6F0F3455-5AB6-43F2-939C-4BA9EF17B651}">
      <dsp:nvSpPr>
        <dsp:cNvPr id="0" name=""/>
        <dsp:cNvSpPr/>
      </dsp:nvSpPr>
      <dsp:spPr>
        <a:xfrm>
          <a:off x="7975145" y="1189742"/>
          <a:ext cx="360134" cy="544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bg1"/>
            </a:solidFill>
          </a:endParaRPr>
        </a:p>
      </dsp:txBody>
      <dsp:txXfrm>
        <a:off x="7975145" y="1189742"/>
        <a:ext cx="360134" cy="544780"/>
      </dsp:txXfrm>
    </dsp:sp>
    <dsp:sp modelId="{A2E2A8B2-D699-4134-8F29-65046C579564}">
      <dsp:nvSpPr>
        <dsp:cNvPr id="0" name=""/>
        <dsp:cNvSpPr/>
      </dsp:nvSpPr>
      <dsp:spPr>
        <a:xfrm>
          <a:off x="8484770" y="61739"/>
          <a:ext cx="2196695" cy="2800787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24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kumimoji="0" lang="th-TH" sz="2400" b="1" i="0" u="none" strike="noStrike" kern="1200" cap="none" normalizeH="0" dirty="0" smtClean="0">
              <a:ln/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ช่วยเหลือหรือ</a:t>
          </a:r>
          <a:r>
            <a:rPr kumimoji="0" lang="th-TH" sz="2400" b="1" i="0" u="none" strike="noStrike" kern="1200" cap="none" normalizeH="0" dirty="0" smtClean="0">
              <a:ln/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84770" y="61739"/>
        <a:ext cx="2196695" cy="2800787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865118"/>
          <a:ext cx="5065680" cy="2045400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13  </a:t>
          </a: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 </a:t>
          </a:r>
          <a: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1- 5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865118"/>
        <a:ext cx="5065680" cy="2045400"/>
      </dsp:txXfrm>
    </dsp:sp>
    <dsp:sp modelId="{0652FE6A-9186-4E07-AB68-88003CC4C504}">
      <dsp:nvSpPr>
        <dsp:cNvPr id="0" name=""/>
        <dsp:cNvSpPr/>
      </dsp:nvSpPr>
      <dsp:spPr>
        <a:xfrm>
          <a:off x="5574846" y="853751"/>
          <a:ext cx="5065680" cy="2056767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74846" y="853751"/>
        <a:ext cx="5065680" cy="2056767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69BD69-E787-4447-86A7-8658A9A66086}">
      <dsp:nvSpPr>
        <dsp:cNvPr id="0" name=""/>
        <dsp:cNvSpPr/>
      </dsp:nvSpPr>
      <dsp:spPr>
        <a:xfrm>
          <a:off x="6189" y="174824"/>
          <a:ext cx="11173094" cy="1940543"/>
        </a:xfrm>
        <a:prstGeom prst="roundRect">
          <a:avLst>
            <a:gd name="adj" fmla="val 10000"/>
          </a:avLst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300" b="1" kern="12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rPr>
            <a:t>ร่างการปรับแก้หลักเกณฑ์การให้เงินช่วยเหลือ</a:t>
          </a:r>
        </a:p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300" b="1" kern="12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rPr>
            <a:t>หรืออุดหนุนกองทุนพัฒนาฝีมือแรงงาน</a:t>
          </a:r>
          <a:endParaRPr lang="th-TH" sz="53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89" y="174824"/>
        <a:ext cx="11173094" cy="1940543"/>
      </dsp:txXfrm>
    </dsp:sp>
    <dsp:sp modelId="{211212B2-25E0-49E6-B489-DF9F0CCF8905}">
      <dsp:nvSpPr>
        <dsp:cNvPr id="0" name=""/>
        <dsp:cNvSpPr/>
      </dsp:nvSpPr>
      <dsp:spPr>
        <a:xfrm>
          <a:off x="1123499" y="2115367"/>
          <a:ext cx="1117309" cy="11923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2351"/>
              </a:lnTo>
              <a:lnTo>
                <a:pt x="1117309" y="11923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504288-56C3-4697-A3A7-50292484F48A}">
      <dsp:nvSpPr>
        <dsp:cNvPr id="0" name=""/>
        <dsp:cNvSpPr/>
      </dsp:nvSpPr>
      <dsp:spPr>
        <a:xfrm>
          <a:off x="2240808" y="2512818"/>
          <a:ext cx="9058257" cy="15898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73660" rIns="110490" bIns="7366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800" b="1" kern="1200" dirty="0" smtClean="0">
              <a:solidFill>
                <a:schemeClr val="tx1"/>
              </a:solidFill>
              <a:latin typeface="KodchiangUPC" pitchFamily="18" charset="-34"/>
              <a:cs typeface="KodchiangUPC" pitchFamily="18" charset="-34"/>
            </a:rPr>
            <a:t>1. แก้ไขเพิ่มเติมหลักเกณฑ์เดิม จำนวน 6 เรื่อง</a:t>
          </a:r>
          <a:endParaRPr lang="th-TH" sz="5800" kern="1200" dirty="0">
            <a:solidFill>
              <a:schemeClr val="tx1"/>
            </a:solidFill>
          </a:endParaRPr>
        </a:p>
      </dsp:txBody>
      <dsp:txXfrm>
        <a:off x="2240808" y="2512818"/>
        <a:ext cx="9058257" cy="1589801"/>
      </dsp:txXfrm>
    </dsp:sp>
    <dsp:sp modelId="{0F10C996-7B91-4F12-AE93-FBAE875FB147}">
      <dsp:nvSpPr>
        <dsp:cNvPr id="0" name=""/>
        <dsp:cNvSpPr/>
      </dsp:nvSpPr>
      <dsp:spPr>
        <a:xfrm>
          <a:off x="1123499" y="2115367"/>
          <a:ext cx="1117309" cy="31796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9603"/>
              </a:lnTo>
              <a:lnTo>
                <a:pt x="1117309" y="31796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FEED9B-D221-45E4-BE1C-559525B2F9C7}">
      <dsp:nvSpPr>
        <dsp:cNvPr id="0" name=""/>
        <dsp:cNvSpPr/>
      </dsp:nvSpPr>
      <dsp:spPr>
        <a:xfrm>
          <a:off x="2240808" y="4500070"/>
          <a:ext cx="9037526" cy="15898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73660" rIns="110490" bIns="7366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800" b="1" kern="1200" dirty="0" smtClean="0">
              <a:solidFill>
                <a:schemeClr val="tx1"/>
              </a:solidFill>
              <a:latin typeface="KodchiangUPC" pitchFamily="18" charset="-34"/>
              <a:cs typeface="KodchiangUPC" pitchFamily="18" charset="-34"/>
            </a:rPr>
            <a:t>2. เพิ่มเติมหลักเกณฑ์ใหม่ จำนวน 9 เรื่อง</a:t>
          </a:r>
          <a:endParaRPr lang="th-TH" sz="5800" kern="1200" dirty="0">
            <a:solidFill>
              <a:schemeClr val="tx1"/>
            </a:solidFill>
          </a:endParaRPr>
        </a:p>
      </dsp:txBody>
      <dsp:txXfrm>
        <a:off x="2240808" y="4500070"/>
        <a:ext cx="9037526" cy="15898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/>
          <a:lstStyle>
            <a:lvl1pPr algn="r">
              <a:defRPr sz="1200"/>
            </a:lvl1pPr>
          </a:lstStyle>
          <a:p>
            <a:fld id="{3D754C3D-AE15-4F0E-9BC5-C42A228BCA5D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4" y="9428587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7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 anchor="b"/>
          <a:lstStyle>
            <a:lvl1pPr algn="r">
              <a:defRPr sz="1200"/>
            </a:lvl1pPr>
          </a:lstStyle>
          <a:p>
            <a:fld id="{3062A025-5E6D-425B-B7E9-CAC823CA3B6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35936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/>
          <a:lstStyle>
            <a:lvl1pPr algn="r">
              <a:defRPr sz="1200"/>
            </a:lvl1pPr>
          </a:lstStyle>
          <a:p>
            <a:fld id="{1B9E0468-1191-423F-9C4A-E69F8F382ECD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6838" y="744538"/>
            <a:ext cx="66040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4" tIns="45700" rIns="91404" bIns="4570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04" tIns="45700" rIns="91404" bIns="4570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4" y="9428587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7"/>
            <a:ext cx="2945659" cy="496332"/>
          </a:xfrm>
          <a:prstGeom prst="rect">
            <a:avLst/>
          </a:prstGeom>
        </p:spPr>
        <p:txBody>
          <a:bodyPr vert="horz" lIns="91404" tIns="45700" rIns="91404" bIns="45700" rtlCol="0" anchor="b"/>
          <a:lstStyle>
            <a:lvl1pPr algn="r">
              <a:defRPr sz="1200"/>
            </a:lvl1pPr>
          </a:lstStyle>
          <a:p>
            <a:fld id="{EB9E06ED-2F13-4658-98F1-F19089E1C76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893406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6731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3460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0189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6922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3651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0379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7108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3840" algn="l" defTabSz="91346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7232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21497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4323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44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26024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5251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57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>
                <a:solidFill>
                  <a:prstClr val="black"/>
                </a:solidFill>
              </a:rPr>
              <a:pPr/>
              <a:t>70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8910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13720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75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33175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043471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74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9.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ศูนย์ประเมินความรู้ความสามารถกลาง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เป็นค่าตอบแทนและค่าใช้จ่ายอื่นของผู้ประเมิน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และค่าใช้จ่ายในการดำเนินการรับรองความรู้ความสามารถ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13/03/63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113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2757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13/03/63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425" y="747713"/>
            <a:ext cx="6600825" cy="3721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10. กรมพัฒนาฝีมือแรงงาน เป็นค่าใช้จ่ายในการดำเนินการทดสอบมาตรฐานฝีมือแรงงานแห่งชาติ ในสาขาอาชีพ ตำแหน่งงาน หรือลักษณะงาน 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ที่อาจเป็นอันตรายต่อสาธารณะหรือต้องใช้ผู้มีความรู้ความสามารถ ในกรณีที่งบประมาณมีจำนวนไม่เพียงพอและจำเป็นต้องดำเนินการเพิ่มเติม</a:t>
            </a:r>
          </a:p>
          <a:p>
            <a:pPr defTabSz="12260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จากเป้าหมายที่ได้รับงบประมาณรายจ่ายประจำปี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 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13/03/63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116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26079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838" y="744538"/>
            <a:ext cx="66040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>
                <a:solidFill>
                  <a:prstClr val="black"/>
                </a:solidFill>
              </a:rPr>
              <a:pPr/>
              <a:t>13/03/63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>
                <a:solidFill>
                  <a:prstClr val="black"/>
                </a:solidFill>
              </a:rPr>
              <a:pPr/>
              <a:t>117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128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0249052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8425" y="744538"/>
            <a:ext cx="6600825" cy="37211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07EE7-47FD-4AAC-BDFF-C839C125F074}" type="slidenum">
              <a:rPr lang="th-TH" smtClean="0"/>
              <a:pPr/>
              <a:t>155</a:t>
            </a:fld>
            <a:endParaRPr lang="th-TH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156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9122544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158</a:t>
            </a:fld>
            <a:endParaRPr lang="th-TH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E06ED-2F13-4658-98F1-F19089E1C762}" type="slidenum">
              <a:rPr lang="th-TH" smtClean="0"/>
              <a:pPr/>
              <a:t>167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12001" y="680477"/>
            <a:ext cx="6084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2763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95160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6978" y="4343410"/>
            <a:ext cx="10344308" cy="1975104"/>
          </a:xfrm>
        </p:spPr>
        <p:txBody>
          <a:bodyPr/>
          <a:lstStyle>
            <a:lvl1pPr marR="10860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6978" y="2834651"/>
            <a:ext cx="10344308" cy="1508760"/>
          </a:xfrm>
        </p:spPr>
        <p:txBody>
          <a:bodyPr lIns="119459" tIns="54296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3002" indent="0" algn="ctr">
              <a:buNone/>
            </a:lvl2pPr>
            <a:lvl3pPr marL="1086004" indent="0" algn="ctr">
              <a:buNone/>
            </a:lvl3pPr>
            <a:lvl4pPr marL="1629007" indent="0" algn="ctr">
              <a:buNone/>
            </a:lvl4pPr>
            <a:lvl5pPr marL="2172009" indent="0" algn="ctr">
              <a:buNone/>
            </a:lvl5pPr>
            <a:lvl6pPr marL="2715011" indent="0" algn="ctr">
              <a:buNone/>
            </a:lvl6pPr>
            <a:lvl7pPr marL="3258013" indent="0" algn="ctr">
              <a:buNone/>
            </a:lvl7pPr>
            <a:lvl8pPr marL="3801015" indent="0" algn="ctr">
              <a:buNone/>
            </a:lvl8pPr>
            <a:lvl9pPr marL="4344016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9768" y="4796829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39768" y="4542570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26876" y="1073898"/>
            <a:ext cx="5752343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7724" y="1"/>
            <a:ext cx="7339310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19459" y="1286935"/>
            <a:ext cx="4114800" cy="15820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10364" y="0"/>
            <a:ext cx="3650932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10364" y="4267210"/>
            <a:ext cx="4259422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10364" y="0"/>
            <a:ext cx="1825467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16703" y="4246574"/>
            <a:ext cx="2782568" cy="261143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10364" y="4267200"/>
            <a:ext cx="2129711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10364" y="1371601"/>
            <a:ext cx="4259422" cy="28955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10364" y="1752600"/>
            <a:ext cx="4259422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18402" y="4267200"/>
            <a:ext cx="6591963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09904" y="4267200"/>
            <a:ext cx="7099035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208" y="2438411"/>
            <a:ext cx="7504694" cy="18287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208" y="2133600"/>
            <a:ext cx="7504694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84888" y="4267200"/>
            <a:ext cx="1825467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00" tIns="54296" rIns="108600" bIns="54296" anchor="t" compatLnSpc="1"/>
          <a:lstStyle/>
          <a:p>
            <a:pPr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0819" y="1351673"/>
            <a:ext cx="7610166" cy="977486"/>
          </a:xfrm>
        </p:spPr>
        <p:txBody>
          <a:bodyPr lIns="97739" tIns="54296" bIns="0" anchor="t"/>
          <a:lstStyle>
            <a:lvl1pPr marL="6515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330" y="402274"/>
            <a:ext cx="1131789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827" y="512065"/>
            <a:ext cx="10855439" cy="777240"/>
          </a:xfrm>
        </p:spPr>
        <p:txBody>
          <a:bodyPr tIns="76018"/>
          <a:lstStyle>
            <a:lvl1pPr algn="l">
              <a:buNone/>
              <a:defRPr sz="4500" b="0" cap="none" spc="-178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448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547146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596853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H="1">
            <a:off x="634454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098" y="680477"/>
            <a:ext cx="4867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500" y="512063"/>
            <a:ext cx="10952797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007" y="1770512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821" y="1770512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76"/>
            <a:ext cx="11801222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873" y="512063"/>
            <a:ext cx="10344308" cy="914400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99" y="1809749"/>
            <a:ext cx="5377097" cy="639762"/>
          </a:xfrm>
        </p:spPr>
        <p:txBody>
          <a:bodyPr anchor="ctr"/>
          <a:lstStyle>
            <a:lvl1pPr marL="86879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82079" y="1809749"/>
            <a:ext cx="5379208" cy="639762"/>
          </a:xfrm>
        </p:spPr>
        <p:txBody>
          <a:bodyPr anchor="ctr"/>
          <a:lstStyle>
            <a:lvl1pPr marL="86879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8499" y="2459038"/>
            <a:ext cx="5377097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9" y="2459038"/>
            <a:ext cx="5379208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6841" y="680477"/>
            <a:ext cx="6084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59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60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flipH="1">
            <a:off x="199330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flipH="1">
            <a:off x="251995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flipH="1">
            <a:off x="30169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339292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70946" y="680477"/>
            <a:ext cx="4867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734" y="273051"/>
            <a:ext cx="10952797" cy="1162051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2733" y="1435100"/>
            <a:ext cx="3346689" cy="4572000"/>
          </a:xfrm>
        </p:spPr>
        <p:txBody>
          <a:bodyPr/>
          <a:lstStyle>
            <a:lvl1pPr marL="65156" indent="0">
              <a:buNone/>
              <a:defRPr sz="2100"/>
            </a:lvl1pPr>
            <a:lvl2pPr>
              <a:buNone/>
              <a:defRPr sz="15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63676" y="1435100"/>
            <a:ext cx="7301865" cy="4572000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9815" y="0"/>
            <a:ext cx="11682983" cy="1878038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3388" y="1885027"/>
            <a:ext cx="11688816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54056" y="1197955"/>
            <a:ext cx="132763" cy="170975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6978" y="441261"/>
            <a:ext cx="9127333" cy="701749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9815" y="1893781"/>
            <a:ext cx="11682983" cy="4960145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9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6978" y="1150144"/>
            <a:ext cx="9127333" cy="685800"/>
          </a:xfrm>
        </p:spPr>
        <p:txBody>
          <a:bodyPr/>
          <a:lstStyle>
            <a:lvl1pPr marL="32583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5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56887" y="1350356"/>
            <a:ext cx="132763" cy="170975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095197" y="1453519"/>
            <a:ext cx="132763" cy="170975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20259" y="55500"/>
            <a:ext cx="2839613" cy="365125"/>
          </a:xfrm>
        </p:spPr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6978" y="55500"/>
            <a:ext cx="7403280" cy="365125"/>
          </a:xfrm>
        </p:spPr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9881" y="5550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23087" y="274640"/>
            <a:ext cx="2636784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1330" y="274640"/>
            <a:ext cx="7808939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11999" y="680477"/>
            <a:ext cx="6084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2759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95158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6978" y="4343407"/>
            <a:ext cx="10344308" cy="1975104"/>
          </a:xfrm>
        </p:spPr>
        <p:txBody>
          <a:bodyPr/>
          <a:lstStyle>
            <a:lvl1pPr marR="10864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6978" y="2834648"/>
            <a:ext cx="10344308" cy="1508760"/>
          </a:xfrm>
        </p:spPr>
        <p:txBody>
          <a:bodyPr lIns="119497" tIns="54313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3166" indent="0" algn="ctr">
              <a:buNone/>
            </a:lvl2pPr>
            <a:lvl3pPr marL="1086335" indent="0" algn="ctr">
              <a:buNone/>
            </a:lvl3pPr>
            <a:lvl4pPr marL="1629499" indent="0" algn="ctr">
              <a:buNone/>
            </a:lvl4pPr>
            <a:lvl5pPr marL="2172668" indent="0" algn="ctr">
              <a:buNone/>
            </a:lvl5pPr>
            <a:lvl6pPr marL="2715834" indent="0" algn="ctr">
              <a:buNone/>
            </a:lvl6pPr>
            <a:lvl7pPr marL="3259001" indent="0" algn="ctr">
              <a:buNone/>
            </a:lvl7pPr>
            <a:lvl8pPr marL="3802168" indent="0" algn="ctr">
              <a:buNone/>
            </a:lvl8pPr>
            <a:lvl9pPr marL="4345334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9768" y="4796826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39768" y="4542566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26874" y="1073896"/>
            <a:ext cx="5752343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7721" y="1"/>
            <a:ext cx="7339310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19459" y="1286932"/>
            <a:ext cx="4114800" cy="15820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10361" y="0"/>
            <a:ext cx="3650932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10361" y="4267207"/>
            <a:ext cx="4259422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10361" y="0"/>
            <a:ext cx="1825467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16701" y="4246570"/>
            <a:ext cx="2782568" cy="261143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10361" y="4267200"/>
            <a:ext cx="2129711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10361" y="1371601"/>
            <a:ext cx="4259422" cy="28955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10361" y="1752600"/>
            <a:ext cx="4259422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18399" y="4267200"/>
            <a:ext cx="6591963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09904" y="4267200"/>
            <a:ext cx="7099035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208" y="2438408"/>
            <a:ext cx="7504694" cy="18287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208" y="2133600"/>
            <a:ext cx="7504694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84888" y="4267200"/>
            <a:ext cx="1825467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33" tIns="54313" rIns="108633" bIns="54313" anchor="t" compatLnSpc="1"/>
          <a:lstStyle/>
          <a:p>
            <a:pPr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0819" y="1351673"/>
            <a:ext cx="7610166" cy="977486"/>
          </a:xfrm>
        </p:spPr>
        <p:txBody>
          <a:bodyPr lIns="97770" tIns="54313" bIns="0" anchor="t"/>
          <a:lstStyle>
            <a:lvl1pPr marL="6517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330" y="402272"/>
            <a:ext cx="1131789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825" y="512065"/>
            <a:ext cx="10855439" cy="777240"/>
          </a:xfrm>
        </p:spPr>
        <p:txBody>
          <a:bodyPr tIns="76042"/>
          <a:lstStyle>
            <a:lvl1pPr algn="l">
              <a:buNone/>
              <a:defRPr sz="4500" b="0" cap="none" spc="-178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448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547146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596850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H="1">
            <a:off x="634451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094" y="680477"/>
            <a:ext cx="4867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496" y="512063"/>
            <a:ext cx="10952797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005" y="1770508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819" y="1770508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73"/>
            <a:ext cx="11801222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873" y="512063"/>
            <a:ext cx="10344308" cy="914400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97" y="1809749"/>
            <a:ext cx="5377097" cy="639762"/>
          </a:xfrm>
        </p:spPr>
        <p:txBody>
          <a:bodyPr anchor="ctr"/>
          <a:lstStyle>
            <a:lvl1pPr marL="86906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82079" y="1809749"/>
            <a:ext cx="5379208" cy="639762"/>
          </a:xfrm>
        </p:spPr>
        <p:txBody>
          <a:bodyPr anchor="ctr"/>
          <a:lstStyle>
            <a:lvl1pPr marL="86906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8497" y="2459038"/>
            <a:ext cx="5377097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9" y="2459038"/>
            <a:ext cx="5379208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6841" y="680477"/>
            <a:ext cx="6084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59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60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flipH="1">
            <a:off x="199330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flipH="1">
            <a:off x="251995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flipH="1">
            <a:off x="30169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339292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70942" y="680477"/>
            <a:ext cx="4867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734" y="273051"/>
            <a:ext cx="10952797" cy="1162051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2733" y="1435100"/>
            <a:ext cx="3346689" cy="4572000"/>
          </a:xfrm>
        </p:spPr>
        <p:txBody>
          <a:bodyPr/>
          <a:lstStyle>
            <a:lvl1pPr marL="65177" indent="0">
              <a:buNone/>
              <a:defRPr sz="2100"/>
            </a:lvl1pPr>
            <a:lvl2pPr>
              <a:buNone/>
              <a:defRPr sz="15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63674" y="1435100"/>
            <a:ext cx="7301865" cy="4572000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9815" y="0"/>
            <a:ext cx="11682983" cy="1878038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3384" y="1885027"/>
            <a:ext cx="11688816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54054" y="1197952"/>
            <a:ext cx="132763" cy="170975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6978" y="441258"/>
            <a:ext cx="9127333" cy="701749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9815" y="1893781"/>
            <a:ext cx="11682983" cy="4960145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9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6978" y="1150144"/>
            <a:ext cx="9127333" cy="685800"/>
          </a:xfrm>
        </p:spPr>
        <p:txBody>
          <a:bodyPr/>
          <a:lstStyle>
            <a:lvl1pPr marL="32593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5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56883" y="1350352"/>
            <a:ext cx="132763" cy="170975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095197" y="1453516"/>
            <a:ext cx="132763" cy="170975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20259" y="55500"/>
            <a:ext cx="2839613" cy="365125"/>
          </a:xfrm>
        </p:spPr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6978" y="55500"/>
            <a:ext cx="7403280" cy="365125"/>
          </a:xfrm>
        </p:spPr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9877" y="5550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23087" y="274640"/>
            <a:ext cx="2636784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1326" y="274640"/>
            <a:ext cx="7808939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11996" y="680477"/>
            <a:ext cx="6084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2756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95155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6978" y="4343405"/>
            <a:ext cx="10344308" cy="1975104"/>
          </a:xfrm>
        </p:spPr>
        <p:txBody>
          <a:bodyPr/>
          <a:lstStyle>
            <a:lvl1pPr marR="10867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6978" y="2834645"/>
            <a:ext cx="10344308" cy="1508760"/>
          </a:xfrm>
        </p:spPr>
        <p:txBody>
          <a:bodyPr lIns="119533" tIns="54332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3331" indent="0" algn="ctr">
              <a:buNone/>
            </a:lvl2pPr>
            <a:lvl3pPr marL="1086663" indent="0" algn="ctr">
              <a:buNone/>
            </a:lvl3pPr>
            <a:lvl4pPr marL="1629994" indent="0" algn="ctr">
              <a:buNone/>
            </a:lvl4pPr>
            <a:lvl5pPr marL="2173327" indent="0" algn="ctr">
              <a:buNone/>
            </a:lvl5pPr>
            <a:lvl6pPr marL="2716658" indent="0" algn="ctr">
              <a:buNone/>
            </a:lvl6pPr>
            <a:lvl7pPr marL="3259990" indent="0" algn="ctr">
              <a:buNone/>
            </a:lvl7pPr>
            <a:lvl8pPr marL="3803321" indent="0" algn="ctr">
              <a:buNone/>
            </a:lvl8pPr>
            <a:lvl9pPr marL="4346652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9768" y="4796824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39768" y="4542564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26870" y="1073893"/>
            <a:ext cx="5752343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7717" y="1"/>
            <a:ext cx="7339310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19459" y="1286930"/>
            <a:ext cx="4114800" cy="15820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10357" y="0"/>
            <a:ext cx="3650932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10359" y="4267205"/>
            <a:ext cx="4259422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10358" y="0"/>
            <a:ext cx="1825467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16697" y="4246568"/>
            <a:ext cx="2782568" cy="261143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10359" y="4267200"/>
            <a:ext cx="2129711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10359" y="1371601"/>
            <a:ext cx="4259422" cy="28955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10359" y="1752600"/>
            <a:ext cx="4259422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18397" y="4267200"/>
            <a:ext cx="6591963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09904" y="4267200"/>
            <a:ext cx="7099035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208" y="2438405"/>
            <a:ext cx="7504694" cy="18287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208" y="2133600"/>
            <a:ext cx="7504694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84888" y="4267200"/>
            <a:ext cx="1825467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66" tIns="54332" rIns="108666" bIns="54332" anchor="t" compatLnSpc="1"/>
          <a:lstStyle/>
          <a:p>
            <a:pPr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0819" y="1351673"/>
            <a:ext cx="7610166" cy="977486"/>
          </a:xfrm>
        </p:spPr>
        <p:txBody>
          <a:bodyPr lIns="97799" tIns="54332" bIns="0" anchor="t"/>
          <a:lstStyle>
            <a:lvl1pPr marL="6519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330" y="402269"/>
            <a:ext cx="1131789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822" y="512065"/>
            <a:ext cx="10855439" cy="777240"/>
          </a:xfrm>
        </p:spPr>
        <p:txBody>
          <a:bodyPr tIns="76066"/>
          <a:lstStyle>
            <a:lvl1pPr algn="l">
              <a:buNone/>
              <a:defRPr sz="4500" b="0" cap="none" spc="-178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448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547146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596848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H="1">
            <a:off x="634448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091" y="680477"/>
            <a:ext cx="4867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493" y="512063"/>
            <a:ext cx="10952797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001" y="1770505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815" y="1770505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9"/>
            <a:ext cx="11801222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873" y="512063"/>
            <a:ext cx="10344308" cy="914400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93" y="1809749"/>
            <a:ext cx="5377097" cy="639762"/>
          </a:xfrm>
        </p:spPr>
        <p:txBody>
          <a:bodyPr anchor="ctr"/>
          <a:lstStyle>
            <a:lvl1pPr marL="86932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82079" y="1809749"/>
            <a:ext cx="5379208" cy="639762"/>
          </a:xfrm>
        </p:spPr>
        <p:txBody>
          <a:bodyPr anchor="ctr"/>
          <a:lstStyle>
            <a:lvl1pPr marL="86932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8493" y="2459038"/>
            <a:ext cx="5377097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9" y="2459038"/>
            <a:ext cx="5379208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6841" y="680477"/>
            <a:ext cx="6084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59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60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flipH="1">
            <a:off x="199330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flipH="1">
            <a:off x="251995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flipH="1">
            <a:off x="30169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339292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70939" y="680477"/>
            <a:ext cx="4867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734" y="273051"/>
            <a:ext cx="10952797" cy="1162051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2733" y="1435100"/>
            <a:ext cx="3346689" cy="4572000"/>
          </a:xfrm>
        </p:spPr>
        <p:txBody>
          <a:bodyPr/>
          <a:lstStyle>
            <a:lvl1pPr marL="65199" indent="0">
              <a:buNone/>
              <a:defRPr sz="2100"/>
            </a:lvl1pPr>
            <a:lvl2pPr>
              <a:buNone/>
              <a:defRPr sz="15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63670" y="1435100"/>
            <a:ext cx="7301865" cy="4572000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9815" y="0"/>
            <a:ext cx="11682983" cy="1878038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3382" y="1885027"/>
            <a:ext cx="11688816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54050" y="1197950"/>
            <a:ext cx="132763" cy="170975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6978" y="441256"/>
            <a:ext cx="9127333" cy="701749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9815" y="1893781"/>
            <a:ext cx="11682983" cy="4960145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9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6978" y="1150144"/>
            <a:ext cx="9127333" cy="685800"/>
          </a:xfrm>
        </p:spPr>
        <p:txBody>
          <a:bodyPr/>
          <a:lstStyle>
            <a:lvl1pPr marL="32601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5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56880" y="1350349"/>
            <a:ext cx="132763" cy="170975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095197" y="1453512"/>
            <a:ext cx="132763" cy="170975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20259" y="55500"/>
            <a:ext cx="2839613" cy="365125"/>
          </a:xfrm>
        </p:spPr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6978" y="55500"/>
            <a:ext cx="7403280" cy="365125"/>
          </a:xfrm>
        </p:spPr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9875" y="5550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23087" y="274640"/>
            <a:ext cx="2636784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1323" y="274640"/>
            <a:ext cx="7808939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709908" y="1371604"/>
            <a:ext cx="10449779" cy="1828799"/>
          </a:xfrm>
          <a:ln>
            <a:noFill/>
          </a:ln>
        </p:spPr>
        <p:txBody>
          <a:bodyPr vert="horz" tIns="0" rIns="1828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709904" y="3228535"/>
            <a:ext cx="10453837" cy="1752600"/>
          </a:xfrm>
        </p:spPr>
        <p:txBody>
          <a:bodyPr lIns="0" rIns="18280"/>
          <a:lstStyle>
            <a:lvl1pPr marL="0" marR="45703" indent="0" algn="r">
              <a:buNone/>
              <a:defRPr>
                <a:solidFill>
                  <a:schemeClr val="tx1"/>
                </a:solidFill>
              </a:defRPr>
            </a:lvl1pPr>
            <a:lvl2pPr marL="457008" indent="0" algn="ctr">
              <a:buNone/>
            </a:lvl2pPr>
            <a:lvl3pPr marL="914013" indent="0" algn="ctr">
              <a:buNone/>
            </a:lvl3pPr>
            <a:lvl4pPr marL="1371021" indent="0" algn="ctr">
              <a:buNone/>
            </a:lvl4pPr>
            <a:lvl5pPr marL="1828030" indent="0" algn="ctr">
              <a:buNone/>
            </a:lvl5pPr>
            <a:lvl6pPr marL="2285037" indent="0" algn="ctr">
              <a:buNone/>
            </a:lvl6pPr>
            <a:lvl7pPr marL="2742042" indent="0" algn="ctr">
              <a:buNone/>
            </a:lvl7pPr>
            <a:lvl8pPr marL="3199049" indent="0" algn="ctr">
              <a:buNone/>
            </a:lvl8pPr>
            <a:lvl9pPr marL="3656058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05851" y="1316737"/>
            <a:ext cx="10344309" cy="1362455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05851" y="2704663"/>
            <a:ext cx="10344309" cy="1509713"/>
          </a:xfrm>
        </p:spPr>
        <p:txBody>
          <a:bodyPr lIns="45703" rIns="45703" anchor="t"/>
          <a:lstStyle>
            <a:lvl1pPr marL="0" indent="0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88" y="704092"/>
            <a:ext cx="10952799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920089"/>
            <a:ext cx="5374983" cy="443484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06" y="1920089"/>
            <a:ext cx="5374983" cy="443484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88" y="704092"/>
            <a:ext cx="10952799" cy="1143000"/>
          </a:xfrm>
        </p:spPr>
        <p:txBody>
          <a:bodyPr tIns="45703"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93" y="1855248"/>
            <a:ext cx="5377097" cy="659352"/>
          </a:xfrm>
        </p:spPr>
        <p:txBody>
          <a:bodyPr lIns="45703" tIns="0" rIns="45703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9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6182080" y="1859762"/>
            <a:ext cx="5379210" cy="654843"/>
          </a:xfrm>
        </p:spPr>
        <p:txBody>
          <a:bodyPr lIns="45703" tIns="0" rIns="45703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9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8493" y="2514601"/>
            <a:ext cx="5377097" cy="3845719"/>
          </a:xfrm>
        </p:spPr>
        <p:txBody>
          <a:bodyPr tIns="0"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0" y="2514601"/>
            <a:ext cx="5379210" cy="3845719"/>
          </a:xfrm>
        </p:spPr>
        <p:txBody>
          <a:bodyPr tIns="0"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89" y="704092"/>
            <a:ext cx="11054212" cy="1143000"/>
          </a:xfrm>
        </p:spPr>
        <p:txBody>
          <a:bodyPr vert="horz" tIns="45703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1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2734" y="514352"/>
            <a:ext cx="3650933" cy="1162051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7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2734" y="1676401"/>
            <a:ext cx="3650933" cy="4572000"/>
          </a:xfrm>
        </p:spPr>
        <p:txBody>
          <a:bodyPr lIns="18280" rIns="18280"/>
          <a:lstStyle>
            <a:lvl1pPr marL="0" indent="0" algn="l">
              <a:buNone/>
              <a:defRPr sz="1500"/>
            </a:lvl1pPr>
            <a:lvl2pPr indent="0" algn="l">
              <a:buNone/>
              <a:defRPr sz="1200"/>
            </a:lvl2pPr>
            <a:lvl3pPr indent="0" algn="l">
              <a:buNone/>
              <a:defRPr sz="11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4758044" y="1676401"/>
            <a:ext cx="6803243" cy="4572000"/>
          </a:xfrm>
        </p:spPr>
        <p:txBody>
          <a:bodyPr tIns="0"/>
          <a:lstStyle>
            <a:lvl1pPr>
              <a:defRPr sz="28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19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ดและมนมุมสี่เหลี่ยมหนึ่งมุม 8"/>
          <p:cNvSpPr/>
          <p:nvPr/>
        </p:nvSpPr>
        <p:spPr>
          <a:xfrm rot="420000" flipV="1">
            <a:off x="4213311" y="1108077"/>
            <a:ext cx="699762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ามเหลี่ยมมุมฉาก 11"/>
          <p:cNvSpPr/>
          <p:nvPr/>
        </p:nvSpPr>
        <p:spPr>
          <a:xfrm rot="420000" flipV="1">
            <a:off x="10652725" y="5359769"/>
            <a:ext cx="206886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11318" y="1177000"/>
            <a:ext cx="2945086" cy="1582621"/>
          </a:xfrm>
        </p:spPr>
        <p:txBody>
          <a:bodyPr vert="horz" lIns="45703" tIns="45703" rIns="45703" bIns="45703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811321" y="2828789"/>
            <a:ext cx="2941029" cy="2179320"/>
          </a:xfrm>
        </p:spPr>
        <p:txBody>
          <a:bodyPr lIns="63982" rIns="45703" bIns="45703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0749968" y="6356352"/>
            <a:ext cx="811319" cy="365125"/>
          </a:xfrm>
        </p:spPr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 rot="420000">
            <a:off x="4639255" y="1199518"/>
            <a:ext cx="6145736" cy="3931919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10" name="รูปแบบอิสระ 9"/>
          <p:cNvSpPr>
            <a:spLocks/>
          </p:cNvSpPr>
          <p:nvPr/>
        </p:nvSpPr>
        <p:spPr bwMode="auto">
          <a:xfrm flipV="1">
            <a:off x="-12674" y="5816603"/>
            <a:ext cx="1219513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9" tIns="45703" rIns="91399" bIns="45703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รูปแบบอิสระ 10"/>
          <p:cNvSpPr>
            <a:spLocks/>
          </p:cNvSpPr>
          <p:nvPr/>
        </p:nvSpPr>
        <p:spPr bwMode="auto">
          <a:xfrm flipV="1">
            <a:off x="5831354" y="6219830"/>
            <a:ext cx="6338424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9" tIns="45703" rIns="91399" bIns="45703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914402"/>
            <a:ext cx="2738199" cy="52117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2" y="914402"/>
            <a:ext cx="8011769" cy="5211763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27" y="848283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37" y="2130431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0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2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2" y="2906718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0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20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90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60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06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94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494" y="2174879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2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2" y="2174879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56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07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66" y="4800604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66" y="612778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08" indent="0">
              <a:buNone/>
              <a:defRPr sz="2800"/>
            </a:lvl2pPr>
            <a:lvl3pPr marL="914013" indent="0">
              <a:buNone/>
              <a:defRPr sz="2400"/>
            </a:lvl3pPr>
            <a:lvl4pPr marL="1371021" indent="0">
              <a:buNone/>
              <a:defRPr sz="2000"/>
            </a:lvl4pPr>
            <a:lvl5pPr marL="1828030" indent="0">
              <a:buNone/>
              <a:defRPr sz="2000"/>
            </a:lvl5pPr>
            <a:lvl6pPr marL="2285037" indent="0">
              <a:buNone/>
              <a:defRPr sz="2000"/>
            </a:lvl6pPr>
            <a:lvl7pPr marL="2742042" indent="0">
              <a:buNone/>
              <a:defRPr sz="2000"/>
            </a:lvl7pPr>
            <a:lvl8pPr marL="3199049" indent="0">
              <a:buNone/>
              <a:defRPr sz="2000"/>
            </a:lvl8pPr>
            <a:lvl9pPr marL="3656058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66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2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27" y="848283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37" y="2130431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0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2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2" y="2906718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0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20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90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60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06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94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494" y="2174879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2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2" y="2174879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56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07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66" y="4800604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66" y="612778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08" indent="0">
              <a:buNone/>
              <a:defRPr sz="2800"/>
            </a:lvl2pPr>
            <a:lvl3pPr marL="914013" indent="0">
              <a:buNone/>
              <a:defRPr sz="2400"/>
            </a:lvl3pPr>
            <a:lvl4pPr marL="1371021" indent="0">
              <a:buNone/>
              <a:defRPr sz="2000"/>
            </a:lvl4pPr>
            <a:lvl5pPr marL="1828030" indent="0">
              <a:buNone/>
              <a:defRPr sz="2000"/>
            </a:lvl5pPr>
            <a:lvl6pPr marL="2285037" indent="0">
              <a:buNone/>
              <a:defRPr sz="2000"/>
            </a:lvl6pPr>
            <a:lvl7pPr marL="2742042" indent="0">
              <a:buNone/>
              <a:defRPr sz="2000"/>
            </a:lvl7pPr>
            <a:lvl8pPr marL="3199049" indent="0">
              <a:buNone/>
              <a:defRPr sz="2000"/>
            </a:lvl8pPr>
            <a:lvl9pPr marL="3656058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66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2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27" y="848283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37" y="2130431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0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2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2" y="2906718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0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20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90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60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06" y="1600206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94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494" y="2174879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2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08" indent="0">
              <a:buNone/>
              <a:defRPr sz="2000" b="1"/>
            </a:lvl2pPr>
            <a:lvl3pPr marL="914013" indent="0">
              <a:buNone/>
              <a:defRPr sz="1900" b="1"/>
            </a:lvl3pPr>
            <a:lvl4pPr marL="1371021" indent="0">
              <a:buNone/>
              <a:defRPr sz="1600" b="1"/>
            </a:lvl4pPr>
            <a:lvl5pPr marL="1828030" indent="0">
              <a:buNone/>
              <a:defRPr sz="1600" b="1"/>
            </a:lvl5pPr>
            <a:lvl6pPr marL="2285037" indent="0">
              <a:buNone/>
              <a:defRPr sz="1600" b="1"/>
            </a:lvl6pPr>
            <a:lvl7pPr marL="2742042" indent="0">
              <a:buNone/>
              <a:defRPr sz="1600" b="1"/>
            </a:lvl7pPr>
            <a:lvl8pPr marL="3199049" indent="0">
              <a:buNone/>
              <a:defRPr sz="1600" b="1"/>
            </a:lvl8pPr>
            <a:lvl9pPr marL="3656058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2" y="2174879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56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07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66" y="4800604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66" y="612778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08" indent="0">
              <a:buNone/>
              <a:defRPr sz="2800"/>
            </a:lvl2pPr>
            <a:lvl3pPr marL="914013" indent="0">
              <a:buNone/>
              <a:defRPr sz="2400"/>
            </a:lvl3pPr>
            <a:lvl4pPr marL="1371021" indent="0">
              <a:buNone/>
              <a:defRPr sz="2000"/>
            </a:lvl4pPr>
            <a:lvl5pPr marL="1828030" indent="0">
              <a:buNone/>
              <a:defRPr sz="2000"/>
            </a:lvl5pPr>
            <a:lvl6pPr marL="2285037" indent="0">
              <a:buNone/>
              <a:defRPr sz="2000"/>
            </a:lvl6pPr>
            <a:lvl7pPr marL="2742042" indent="0">
              <a:buNone/>
              <a:defRPr sz="2000"/>
            </a:lvl7pPr>
            <a:lvl8pPr marL="3199049" indent="0">
              <a:buNone/>
              <a:defRPr sz="2000"/>
            </a:lvl8pPr>
            <a:lvl9pPr marL="3656058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66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7008" indent="0">
              <a:buNone/>
              <a:defRPr sz="1200"/>
            </a:lvl2pPr>
            <a:lvl3pPr marL="914013" indent="0">
              <a:buNone/>
              <a:defRPr sz="1100"/>
            </a:lvl3pPr>
            <a:lvl4pPr marL="1371021" indent="0">
              <a:buNone/>
              <a:defRPr sz="900"/>
            </a:lvl4pPr>
            <a:lvl5pPr marL="1828030" indent="0">
              <a:buNone/>
              <a:defRPr sz="900"/>
            </a:lvl5pPr>
            <a:lvl6pPr marL="2285037" indent="0">
              <a:buNone/>
              <a:defRPr sz="900"/>
            </a:lvl6pPr>
            <a:lvl7pPr marL="2742042" indent="0">
              <a:buNone/>
              <a:defRPr sz="900"/>
            </a:lvl7pPr>
            <a:lvl8pPr marL="3199049" indent="0">
              <a:buNone/>
              <a:defRPr sz="900"/>
            </a:lvl8pPr>
            <a:lvl9pPr marL="3656058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2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27" y="848283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948315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044543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948061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952560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308847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691806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05874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323935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643554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63788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55219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300825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60071649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148619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50992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678265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689825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025417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89009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08887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942659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150460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984457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384254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147905255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056793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75351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661362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931554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7546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133442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427844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441994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505656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80556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037499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2903464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501645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561763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380772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959215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07715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829925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218051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707215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500987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76408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34665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52183788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014368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77062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306345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5589826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978216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3109985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941599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32999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390592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624937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68674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1521470104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55742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508694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299824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590381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97295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898482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319670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195853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4976578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985417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229099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06837941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951683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138920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259358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356347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235761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703145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692389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463326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6513442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1730725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093437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567946225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7103037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895538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6166206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66130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8874193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671993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9190426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4844434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950743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595497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490935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4604650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3248274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131103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417034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72014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208910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79639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0330519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669221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0759380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759327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2097415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113686266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52070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7611200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872973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9722659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660404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6135735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0620497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9380212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0713175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258956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7659226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37208280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5953565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795896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364625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2243708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7387424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1072781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8278551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8050400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7953202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222428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5263712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1333033465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421324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8632148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03957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198070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3171507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506524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9950588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9635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963574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4550224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1975250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547931859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4704994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758510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6351915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853750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48756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961978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3341601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66000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649849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8597869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1827252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966916237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11992" y="680477"/>
            <a:ext cx="6084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2753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95152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6978" y="4343402"/>
            <a:ext cx="10344308" cy="1975104"/>
          </a:xfrm>
        </p:spPr>
        <p:txBody>
          <a:bodyPr/>
          <a:lstStyle>
            <a:lvl1pPr marR="10870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6978" y="2834641"/>
            <a:ext cx="10344308" cy="1508760"/>
          </a:xfrm>
        </p:spPr>
        <p:txBody>
          <a:bodyPr lIns="119569" tIns="54349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3496" indent="0" algn="ctr">
              <a:buNone/>
            </a:lvl2pPr>
            <a:lvl3pPr marL="1086994" indent="0" algn="ctr">
              <a:buNone/>
            </a:lvl3pPr>
            <a:lvl4pPr marL="1630488" indent="0" algn="ctr">
              <a:buNone/>
            </a:lvl4pPr>
            <a:lvl5pPr marL="2173986" indent="0" algn="ctr">
              <a:buNone/>
            </a:lvl5pPr>
            <a:lvl6pPr marL="2717482" indent="0" algn="ctr">
              <a:buNone/>
            </a:lvl6pPr>
            <a:lvl7pPr marL="3260979" indent="0" algn="ctr">
              <a:buNone/>
            </a:lvl7pPr>
            <a:lvl8pPr marL="3804474" indent="0" algn="ctr">
              <a:buNone/>
            </a:lvl8pPr>
            <a:lvl9pPr marL="4347972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9768" y="4796821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39768" y="4542561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5287101"/>
      </p:ext>
    </p:extLst>
  </p:cSld>
  <p:clrMapOvr>
    <a:masterClrMapping/>
  </p:clrMapOvr>
  <p:hf hdr="0" ftr="0" dt="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7651334"/>
      </p:ext>
    </p:extLst>
  </p:cSld>
  <p:clrMapOvr>
    <a:masterClrMapping/>
  </p:clrMapOvr>
  <p:hf hdr="0" ftr="0" dt="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26867" y="1073889"/>
            <a:ext cx="5752343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7715" y="1"/>
            <a:ext cx="7339310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19459" y="1286926"/>
            <a:ext cx="4114800" cy="15820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10355" y="0"/>
            <a:ext cx="3650932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10355" y="4267202"/>
            <a:ext cx="4259422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10356" y="0"/>
            <a:ext cx="1825467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16694" y="4246565"/>
            <a:ext cx="2782568" cy="261143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10356" y="4267200"/>
            <a:ext cx="2129711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10355" y="1371601"/>
            <a:ext cx="4259422" cy="28955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10355" y="1752600"/>
            <a:ext cx="4259422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18393" y="4267200"/>
            <a:ext cx="6591963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09904" y="4267200"/>
            <a:ext cx="7099035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208" y="2438403"/>
            <a:ext cx="7504694" cy="182879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208" y="2133600"/>
            <a:ext cx="7504694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84888" y="4267200"/>
            <a:ext cx="1825467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699" tIns="54349" rIns="108699" bIns="54349" anchor="t" compatLnSpc="1"/>
          <a:lstStyle/>
          <a:p>
            <a:pPr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0819" y="1351673"/>
            <a:ext cx="7610166" cy="977486"/>
          </a:xfrm>
        </p:spPr>
        <p:txBody>
          <a:bodyPr lIns="97830" tIns="54349" bIns="0" anchor="t"/>
          <a:lstStyle>
            <a:lvl1pPr marL="6521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330" y="402265"/>
            <a:ext cx="1131789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818" y="512065"/>
            <a:ext cx="10855439" cy="777240"/>
          </a:xfrm>
        </p:spPr>
        <p:txBody>
          <a:bodyPr tIns="76090"/>
          <a:lstStyle>
            <a:lvl1pPr algn="l">
              <a:buNone/>
              <a:defRPr sz="4500" b="0" cap="none" spc="-178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4481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flipH="1">
            <a:off x="547146" y="680477"/>
            <a:ext cx="3651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596844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H="1">
            <a:off x="634444" y="680477"/>
            <a:ext cx="1217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66089" y="680477"/>
            <a:ext cx="48679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8341261"/>
      </p:ext>
    </p:extLst>
  </p:cSld>
  <p:clrMapOvr>
    <a:masterClrMapping/>
  </p:clrMapOvr>
  <p:hf hdr="0" ftr="0" dt="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490" y="512063"/>
            <a:ext cx="10952797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998" y="1770503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812" y="1770503"/>
            <a:ext cx="5374983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7952492"/>
      </p:ext>
    </p:extLst>
  </p:cSld>
  <p:clrMapOvr>
    <a:masterClrMapping/>
  </p:clrMapOvr>
  <p:hf hdr="0" ftr="0" dt="0"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6"/>
            <a:ext cx="11801222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873" y="512063"/>
            <a:ext cx="10344308" cy="914400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90" y="1809749"/>
            <a:ext cx="5377097" cy="639762"/>
          </a:xfrm>
        </p:spPr>
        <p:txBody>
          <a:bodyPr anchor="ctr"/>
          <a:lstStyle>
            <a:lvl1pPr marL="86959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82079" y="1809749"/>
            <a:ext cx="5379208" cy="639762"/>
          </a:xfrm>
        </p:spPr>
        <p:txBody>
          <a:bodyPr anchor="ctr"/>
          <a:lstStyle>
            <a:lvl1pPr marL="86959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8490" y="2459038"/>
            <a:ext cx="5377097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9" y="2459038"/>
            <a:ext cx="5379208" cy="39593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6841" y="680477"/>
            <a:ext cx="6084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959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60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flipH="1">
            <a:off x="199330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flipH="1">
            <a:off x="251995" y="680477"/>
            <a:ext cx="3651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flipH="1">
            <a:off x="301691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339292" y="680477"/>
            <a:ext cx="1217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70937" y="680477"/>
            <a:ext cx="48679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5827884"/>
      </p:ext>
    </p:extLst>
  </p:cSld>
  <p:clrMapOvr>
    <a:masterClrMapping/>
  </p:clrMapOvr>
  <p:hf hdr="0" ftr="0" dt="0"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8220788"/>
      </p:ext>
    </p:extLst>
  </p:cSld>
  <p:clrMapOvr>
    <a:masterClrMapping/>
  </p:clrMapOvr>
  <p:hf hdr="0" ftr="0" dt="0"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5039244"/>
      </p:ext>
    </p:extLst>
  </p:cSld>
  <p:clrMapOvr>
    <a:masterClrMapping/>
  </p:clrMapOvr>
  <p:hf hdr="0" ftr="0" dt="0"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734" y="273051"/>
            <a:ext cx="10952797" cy="1162051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2733" y="1435100"/>
            <a:ext cx="3346689" cy="4572000"/>
          </a:xfrm>
        </p:spPr>
        <p:txBody>
          <a:bodyPr/>
          <a:lstStyle>
            <a:lvl1pPr marL="65219" indent="0">
              <a:buNone/>
              <a:defRPr sz="2100"/>
            </a:lvl1pPr>
            <a:lvl2pPr>
              <a:buNone/>
              <a:defRPr sz="15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63667" y="1435100"/>
            <a:ext cx="7301865" cy="4572000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3135957"/>
      </p:ext>
    </p:extLst>
  </p:cSld>
  <p:clrMapOvr>
    <a:masterClrMapping/>
  </p:clrMapOvr>
  <p:hf hdr="0" ftr="0" dt="0"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9815" y="0"/>
            <a:ext cx="11682983" cy="1878038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3379" y="1885027"/>
            <a:ext cx="11688816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54047" y="1197947"/>
            <a:ext cx="132763" cy="170975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6978" y="441253"/>
            <a:ext cx="9127333" cy="701749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9815" y="1893781"/>
            <a:ext cx="11682983" cy="4960145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9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6978" y="1150144"/>
            <a:ext cx="9127333" cy="685800"/>
          </a:xfrm>
        </p:spPr>
        <p:txBody>
          <a:bodyPr/>
          <a:lstStyle>
            <a:lvl1pPr marL="32610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5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56877" y="1350347"/>
            <a:ext cx="132763" cy="170975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095197" y="1453509"/>
            <a:ext cx="132763" cy="170975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20259" y="55500"/>
            <a:ext cx="2839613" cy="365125"/>
          </a:xfrm>
        </p:spPr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6978" y="55500"/>
            <a:ext cx="7403280" cy="365125"/>
          </a:xfrm>
        </p:spPr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9872" y="5550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6782587"/>
      </p:ext>
    </p:extLst>
  </p:cSld>
  <p:clrMapOvr>
    <a:masterClrMapping/>
  </p:clrMapOvr>
  <p:hf hdr="0" ftr="0" dt="0"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2094128"/>
      </p:ext>
    </p:extLst>
  </p:cSld>
  <p:clrMapOvr>
    <a:masterClrMapping/>
  </p:clrMapOvr>
  <p:hf hdr="0" ftr="0" dt="0"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23087" y="274640"/>
            <a:ext cx="2636784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1321" y="274640"/>
            <a:ext cx="7808939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6587363"/>
      </p:ext>
    </p:extLst>
  </p:cSld>
  <p:clrMapOvr>
    <a:masterClrMapping/>
  </p:clrMapOvr>
  <p:hf hdr="0" ftr="0" dt="0"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6311760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9302221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4721992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99577627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05124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20603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5997468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757173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722316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3962565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4261676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895119627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9055757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8727523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1481392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952385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1607082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564199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0991186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8220866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940708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184525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7504584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68202428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138781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491527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314623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5544032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469954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730986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375325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246074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3890274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5572192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6192700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142052969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2742" y="2130437"/>
            <a:ext cx="10344309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5475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194611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5213825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1337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61337" y="2906724"/>
            <a:ext cx="10344309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7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34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1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69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3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03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7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3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4911323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08490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186312" y="1600211"/>
            <a:ext cx="53749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6599641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501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08501" y="217488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182088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31" indent="0">
              <a:buNone/>
              <a:defRPr sz="2000" b="1"/>
            </a:lvl2pPr>
            <a:lvl3pPr marL="913460" indent="0">
              <a:buNone/>
              <a:defRPr sz="1900" b="1"/>
            </a:lvl3pPr>
            <a:lvl4pPr marL="1370189" indent="0">
              <a:buNone/>
              <a:defRPr sz="1600" b="1"/>
            </a:lvl4pPr>
            <a:lvl5pPr marL="1826922" indent="0">
              <a:buNone/>
              <a:defRPr sz="1600" b="1"/>
            </a:lvl5pPr>
            <a:lvl6pPr marL="2283651" indent="0">
              <a:buNone/>
              <a:defRPr sz="1600" b="1"/>
            </a:lvl6pPr>
            <a:lvl7pPr marL="2740379" indent="0">
              <a:buNone/>
              <a:defRPr sz="1600" b="1"/>
            </a:lvl7pPr>
            <a:lvl8pPr marL="3197108" indent="0">
              <a:buNone/>
              <a:defRPr sz="1600" b="1"/>
            </a:lvl8pPr>
            <a:lvl9pPr marL="365384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182088" y="217488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2959471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5708726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3155373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8491" y="273051"/>
            <a:ext cx="400377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758045" y="273061"/>
            <a:ext cx="68032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8491" y="1435112"/>
            <a:ext cx="400377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4437272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5371" y="4800611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385371" y="61278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731" indent="0">
              <a:buNone/>
              <a:defRPr sz="2800"/>
            </a:lvl2pPr>
            <a:lvl3pPr marL="913460" indent="0">
              <a:buNone/>
              <a:defRPr sz="2400"/>
            </a:lvl3pPr>
            <a:lvl4pPr marL="1370189" indent="0">
              <a:buNone/>
              <a:defRPr sz="2000"/>
            </a:lvl4pPr>
            <a:lvl5pPr marL="1826922" indent="0">
              <a:buNone/>
              <a:defRPr sz="2000"/>
            </a:lvl5pPr>
            <a:lvl6pPr marL="2283651" indent="0">
              <a:buNone/>
              <a:defRPr sz="2000"/>
            </a:lvl6pPr>
            <a:lvl7pPr marL="2740379" indent="0">
              <a:buNone/>
              <a:defRPr sz="2000"/>
            </a:lvl7pPr>
            <a:lvl8pPr marL="3197108" indent="0">
              <a:buNone/>
              <a:defRPr sz="2000"/>
            </a:lvl8pPr>
            <a:lvl9pPr marL="365384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385371" y="5367340"/>
            <a:ext cx="7301865" cy="804862"/>
          </a:xfrm>
        </p:spPr>
        <p:txBody>
          <a:bodyPr/>
          <a:lstStyle>
            <a:lvl1pPr marL="0" indent="0">
              <a:buNone/>
              <a:defRPr sz="1500"/>
            </a:lvl1pPr>
            <a:lvl2pPr marL="456731" indent="0">
              <a:buNone/>
              <a:defRPr sz="1200"/>
            </a:lvl2pPr>
            <a:lvl3pPr marL="913460" indent="0">
              <a:buNone/>
              <a:defRPr sz="1100"/>
            </a:lvl3pPr>
            <a:lvl4pPr marL="1370189" indent="0">
              <a:buNone/>
              <a:defRPr sz="900"/>
            </a:lvl4pPr>
            <a:lvl5pPr marL="1826922" indent="0">
              <a:buNone/>
              <a:defRPr sz="900"/>
            </a:lvl5pPr>
            <a:lvl6pPr marL="2283651" indent="0">
              <a:buNone/>
              <a:defRPr sz="900"/>
            </a:lvl6pPr>
            <a:lvl7pPr marL="2740379" indent="0">
              <a:buNone/>
              <a:defRPr sz="900"/>
            </a:lvl7pPr>
            <a:lvl8pPr marL="3197108" indent="0">
              <a:buNone/>
              <a:defRPr sz="900"/>
            </a:lvl8pPr>
            <a:lvl9pPr marL="365384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3013336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539496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823088" y="274640"/>
            <a:ext cx="2738199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8499" y="274640"/>
            <a:ext cx="8011769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5956827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632" y="848288"/>
            <a:ext cx="6195649" cy="5269023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" y="2948948"/>
            <a:ext cx="12169775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717034"/>
            <a:ext cx="1216977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9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637493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2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0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2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2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4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43.xml"/><Relationship Id="rId12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38.xml"/><Relationship Id="rId1" Type="http://schemas.openxmlformats.org/officeDocument/2006/relationships/slideLayout" Target="../slideLayouts/slideLayout237.xml"/><Relationship Id="rId6" Type="http://schemas.openxmlformats.org/officeDocument/2006/relationships/slideLayout" Target="../slideLayouts/slideLayout242.xml"/><Relationship Id="rId11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41.xml"/><Relationship Id="rId10" Type="http://schemas.openxmlformats.org/officeDocument/2006/relationships/slideLayout" Target="../slideLayouts/slideLayout246.xml"/><Relationship Id="rId4" Type="http://schemas.openxmlformats.org/officeDocument/2006/relationships/slideLayout" Target="../slideLayouts/slideLayout240.xml"/><Relationship Id="rId9" Type="http://schemas.openxmlformats.org/officeDocument/2006/relationships/slideLayout" Target="../slideLayouts/slideLayout24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slideLayout" Target="../slideLayouts/slideLayout260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3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62.xml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0" Type="http://schemas.openxmlformats.org/officeDocument/2006/relationships/slideLayout" Target="../slideLayouts/slideLayout270.xml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1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86.xml"/><Relationship Id="rId7" Type="http://schemas.openxmlformats.org/officeDocument/2006/relationships/slideLayout" Target="../slideLayouts/slideLayout290.xml"/><Relationship Id="rId12" Type="http://schemas.openxmlformats.org/officeDocument/2006/relationships/slideLayout" Target="../slideLayouts/slideLayout295.xml"/><Relationship Id="rId2" Type="http://schemas.openxmlformats.org/officeDocument/2006/relationships/slideLayout" Target="../slideLayouts/slideLayout285.xml"/><Relationship Id="rId1" Type="http://schemas.openxmlformats.org/officeDocument/2006/relationships/slideLayout" Target="../slideLayouts/slideLayout284.xml"/><Relationship Id="rId6" Type="http://schemas.openxmlformats.org/officeDocument/2006/relationships/slideLayout" Target="../slideLayouts/slideLayout289.xml"/><Relationship Id="rId11" Type="http://schemas.openxmlformats.org/officeDocument/2006/relationships/slideLayout" Target="../slideLayouts/slideLayout294.xml"/><Relationship Id="rId5" Type="http://schemas.openxmlformats.org/officeDocument/2006/relationships/slideLayout" Target="../slideLayouts/slideLayout288.xml"/><Relationship Id="rId10" Type="http://schemas.openxmlformats.org/officeDocument/2006/relationships/slideLayout" Target="../slideLayouts/slideLayout293.xml"/><Relationship Id="rId4" Type="http://schemas.openxmlformats.org/officeDocument/2006/relationships/slideLayout" Target="../slideLayouts/slideLayout287.xml"/><Relationship Id="rId9" Type="http://schemas.openxmlformats.org/officeDocument/2006/relationships/slideLayout" Target="../slideLayouts/slideLayout29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3.xml"/><Relationship Id="rId13" Type="http://schemas.openxmlformats.org/officeDocument/2006/relationships/theme" Target="../theme/theme26.xml"/><Relationship Id="rId3" Type="http://schemas.openxmlformats.org/officeDocument/2006/relationships/slideLayout" Target="../slideLayouts/slideLayout298.xml"/><Relationship Id="rId7" Type="http://schemas.openxmlformats.org/officeDocument/2006/relationships/slideLayout" Target="../slideLayouts/slideLayout302.xml"/><Relationship Id="rId12" Type="http://schemas.openxmlformats.org/officeDocument/2006/relationships/slideLayout" Target="../slideLayouts/slideLayout307.xml"/><Relationship Id="rId2" Type="http://schemas.openxmlformats.org/officeDocument/2006/relationships/slideLayout" Target="../slideLayouts/slideLayout297.xml"/><Relationship Id="rId1" Type="http://schemas.openxmlformats.org/officeDocument/2006/relationships/slideLayout" Target="../slideLayouts/slideLayout296.xml"/><Relationship Id="rId6" Type="http://schemas.openxmlformats.org/officeDocument/2006/relationships/slideLayout" Target="../slideLayouts/slideLayout301.xml"/><Relationship Id="rId11" Type="http://schemas.openxmlformats.org/officeDocument/2006/relationships/slideLayout" Target="../slideLayouts/slideLayout306.xml"/><Relationship Id="rId5" Type="http://schemas.openxmlformats.org/officeDocument/2006/relationships/slideLayout" Target="../slideLayouts/slideLayout300.xml"/><Relationship Id="rId10" Type="http://schemas.openxmlformats.org/officeDocument/2006/relationships/slideLayout" Target="../slideLayouts/slideLayout305.xml"/><Relationship Id="rId4" Type="http://schemas.openxmlformats.org/officeDocument/2006/relationships/slideLayout" Target="../slideLayouts/slideLayout299.xml"/><Relationship Id="rId9" Type="http://schemas.openxmlformats.org/officeDocument/2006/relationships/slideLayout" Target="../slideLayouts/slideLayout30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5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10.xml"/><Relationship Id="rId7" Type="http://schemas.openxmlformats.org/officeDocument/2006/relationships/slideLayout" Target="../slideLayouts/slideLayout314.xml"/><Relationship Id="rId12" Type="http://schemas.openxmlformats.org/officeDocument/2006/relationships/slideLayout" Target="../slideLayouts/slideLayout319.xml"/><Relationship Id="rId2" Type="http://schemas.openxmlformats.org/officeDocument/2006/relationships/slideLayout" Target="../slideLayouts/slideLayout309.xml"/><Relationship Id="rId1" Type="http://schemas.openxmlformats.org/officeDocument/2006/relationships/slideLayout" Target="../slideLayouts/slideLayout308.xml"/><Relationship Id="rId6" Type="http://schemas.openxmlformats.org/officeDocument/2006/relationships/slideLayout" Target="../slideLayouts/slideLayout313.xml"/><Relationship Id="rId11" Type="http://schemas.openxmlformats.org/officeDocument/2006/relationships/slideLayout" Target="../slideLayouts/slideLayout318.xml"/><Relationship Id="rId5" Type="http://schemas.openxmlformats.org/officeDocument/2006/relationships/slideLayout" Target="../slideLayouts/slideLayout312.xml"/><Relationship Id="rId10" Type="http://schemas.openxmlformats.org/officeDocument/2006/relationships/slideLayout" Target="../slideLayouts/slideLayout317.xml"/><Relationship Id="rId4" Type="http://schemas.openxmlformats.org/officeDocument/2006/relationships/slideLayout" Target="../slideLayouts/slideLayout311.xml"/><Relationship Id="rId9" Type="http://schemas.openxmlformats.org/officeDocument/2006/relationships/slideLayout" Target="../slideLayouts/slideLayout31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13" Type="http://schemas.openxmlformats.org/officeDocument/2006/relationships/theme" Target="../theme/theme28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slideLayout" Target="../slideLayouts/slideLayout331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9768" y="4796829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9768" y="4542570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2001" y="680477"/>
            <a:ext cx="60849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2763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60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00" tIns="54296" rIns="108600" bIns="54296" anchor="ctr"/>
          <a:lstStyle/>
          <a:p>
            <a:pPr algn="ctr" defTabSz="1215705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  <a:prstGeom prst="rect">
            <a:avLst/>
          </a:prstGeom>
        </p:spPr>
        <p:txBody>
          <a:bodyPr vert="horz" lIns="108600" tIns="54296" rIns="108600" bIns="54296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6978" y="1783570"/>
            <a:ext cx="10344308" cy="4572000"/>
          </a:xfrm>
          <a:prstGeom prst="rect">
            <a:avLst/>
          </a:prstGeom>
        </p:spPr>
        <p:txBody>
          <a:bodyPr vert="horz" lIns="108600" tIns="54296" rIns="108600" bIns="54296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20259" y="6416676"/>
            <a:ext cx="2839613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lvl1pPr algn="l" defTabSz="1215705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6978" y="6416676"/>
            <a:ext cx="740328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lvl1pPr algn="r" defTabSz="1215705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59881" y="6416676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lvl1pPr algn="l" defTabSz="1215705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8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8702" indent="-407250" algn="l" rtl="0" eaLnBrk="1" latinLnBrk="0" hangingPunct="1">
        <a:spcBef>
          <a:spcPts val="832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63" indent="-339378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45" indent="-271506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498684" indent="-271506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9328" indent="-249784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0827" indent="-249784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58888" indent="-217201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86950" indent="-217201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15011" indent="-217201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30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60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290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20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1501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580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10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44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9768" y="4796826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9768" y="4542566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999" y="680477"/>
            <a:ext cx="60849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2759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58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33" tIns="54313" rIns="108633" bIns="54313" anchor="ctr"/>
          <a:lstStyle/>
          <a:p>
            <a:pPr algn="ctr" defTabSz="121607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  <a:prstGeom prst="rect">
            <a:avLst/>
          </a:prstGeom>
        </p:spPr>
        <p:txBody>
          <a:bodyPr vert="horz" lIns="108633" tIns="54313" rIns="108633" bIns="54313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6978" y="1783568"/>
            <a:ext cx="10344308" cy="4572000"/>
          </a:xfrm>
          <a:prstGeom prst="rect">
            <a:avLst/>
          </a:prstGeom>
        </p:spPr>
        <p:txBody>
          <a:bodyPr vert="horz" lIns="108633" tIns="54313" rIns="108633" bIns="54313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20259" y="6416676"/>
            <a:ext cx="2839613" cy="365125"/>
          </a:xfrm>
          <a:prstGeom prst="rect">
            <a:avLst/>
          </a:prstGeom>
        </p:spPr>
        <p:txBody>
          <a:bodyPr vert="horz" lIns="108633" tIns="54313" rIns="108633" bIns="54313" anchor="b"/>
          <a:lstStyle>
            <a:lvl1pPr algn="l" defTabSz="1216074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6978" y="6416676"/>
            <a:ext cx="7403280" cy="365125"/>
          </a:xfrm>
          <a:prstGeom prst="rect">
            <a:avLst/>
          </a:prstGeom>
        </p:spPr>
        <p:txBody>
          <a:bodyPr vert="horz" lIns="108633" tIns="54313" rIns="108633" bIns="54313" anchor="b"/>
          <a:lstStyle>
            <a:lvl1pPr algn="r" defTabSz="1216074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59877" y="6416676"/>
            <a:ext cx="608490" cy="365125"/>
          </a:xfrm>
          <a:prstGeom prst="rect">
            <a:avLst/>
          </a:prstGeom>
        </p:spPr>
        <p:txBody>
          <a:bodyPr vert="horz" lIns="108633" tIns="54313" rIns="108633" bIns="54313" anchor="b"/>
          <a:lstStyle>
            <a:lvl1pPr algn="l" defTabSz="1216074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8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8849" indent="-407375" algn="l" rtl="0" eaLnBrk="1" latinLnBrk="0" hangingPunct="1">
        <a:spcBef>
          <a:spcPts val="832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79930" indent="-339482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105" indent="-271587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140" indent="-271587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9862" indent="-249859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1443" indent="-249859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59574" indent="-217267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705" indent="-217267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15834" indent="-217267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31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266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158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590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216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453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9768" y="4796824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9768" y="4542564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996" y="680477"/>
            <a:ext cx="60849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2756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55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66" tIns="54332" rIns="108666" bIns="54332" anchor="ctr"/>
          <a:lstStyle/>
          <a:p>
            <a:pPr algn="ctr" defTabSz="1216444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  <a:prstGeom prst="rect">
            <a:avLst/>
          </a:prstGeom>
        </p:spPr>
        <p:txBody>
          <a:bodyPr vert="horz" lIns="108666" tIns="54332" rIns="108666" bIns="54332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6978" y="1783565"/>
            <a:ext cx="10344308" cy="4572000"/>
          </a:xfrm>
          <a:prstGeom prst="rect">
            <a:avLst/>
          </a:prstGeom>
        </p:spPr>
        <p:txBody>
          <a:bodyPr vert="horz" lIns="108666" tIns="54332" rIns="108666" bIns="54332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20259" y="6416676"/>
            <a:ext cx="2839613" cy="365125"/>
          </a:xfrm>
          <a:prstGeom prst="rect">
            <a:avLst/>
          </a:prstGeom>
        </p:spPr>
        <p:txBody>
          <a:bodyPr vert="horz" lIns="108666" tIns="54332" rIns="108666" bIns="54332" anchor="b"/>
          <a:lstStyle>
            <a:lvl1pPr algn="l" defTabSz="1216444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6978" y="6416676"/>
            <a:ext cx="7403280" cy="365125"/>
          </a:xfrm>
          <a:prstGeom prst="rect">
            <a:avLst/>
          </a:prstGeom>
        </p:spPr>
        <p:txBody>
          <a:bodyPr vert="horz" lIns="108666" tIns="54332" rIns="108666" bIns="54332" anchor="b"/>
          <a:lstStyle>
            <a:lvl1pPr algn="r" defTabSz="1216444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59875" y="6416676"/>
            <a:ext cx="608490" cy="365125"/>
          </a:xfrm>
          <a:prstGeom prst="rect">
            <a:avLst/>
          </a:prstGeom>
        </p:spPr>
        <p:txBody>
          <a:bodyPr vert="horz" lIns="108666" tIns="54332" rIns="108666" bIns="54332" anchor="b"/>
          <a:lstStyle>
            <a:lvl1pPr algn="l" defTabSz="1216444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8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8997" indent="-407500" algn="l" rtl="0" eaLnBrk="1" latinLnBrk="0" hangingPunct="1">
        <a:spcBef>
          <a:spcPts val="832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0197" indent="-339584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71668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594" indent="-271668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0396" indent="-24993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2061" indent="-24993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0259" indent="-21733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458" indent="-21733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16658" indent="-21733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33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66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299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33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166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599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33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4665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-12674" y="-7144"/>
            <a:ext cx="1219513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9" tIns="45703" rIns="91399" bIns="45703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5831354" y="-7138"/>
            <a:ext cx="6338424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9" tIns="45703" rIns="91399" bIns="45703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608488" y="704092"/>
            <a:ext cx="10952799" cy="1143000"/>
          </a:xfrm>
          <a:prstGeom prst="rect">
            <a:avLst/>
          </a:prstGeom>
        </p:spPr>
        <p:txBody>
          <a:bodyPr vert="horz" lIns="0" tIns="45703" rIns="0" bIns="0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608488" y="1935480"/>
            <a:ext cx="10952799" cy="4389120"/>
          </a:xfrm>
          <a:prstGeom prst="rect">
            <a:avLst/>
          </a:prstGeom>
        </p:spPr>
        <p:txBody>
          <a:bodyPr vert="horz" lIns="91399" tIns="45703" rIns="91399" bIns="45703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/>
              <a:pPr/>
              <a:t>13/03/63</a:t>
            </a:fld>
            <a:endParaRPr lang="th-TH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549522" y="6356352"/>
            <a:ext cx="446225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10547141" y="6356352"/>
            <a:ext cx="1014147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2" name="กลุ่ม 1"/>
          <p:cNvGrpSpPr/>
          <p:nvPr/>
        </p:nvGrpSpPr>
        <p:grpSpPr>
          <a:xfrm>
            <a:off x="-25309" y="202408"/>
            <a:ext cx="12218416" cy="649224"/>
            <a:chOff x="-19045" y="216550"/>
            <a:chExt cx="9180548" cy="649224"/>
          </a:xfrm>
        </p:grpSpPr>
        <p:sp>
          <p:nvSpPr>
            <p:cNvPr id="12" name="รูปแบบอิสระ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รูปแบบอิสระ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47" r:id="rId12"/>
  </p:sldLayoutIdLst>
  <p:txStyles>
    <p:titleStyle>
      <a:lvl1pPr algn="l" rtl="0" eaLnBrk="1" latinLnBrk="0" hangingPunct="1">
        <a:spcBef>
          <a:spcPct val="0"/>
        </a:spcBef>
        <a:buNone/>
        <a:defRPr kumimoji="0" sz="51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203" indent="-274203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9810" indent="-24678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13" indent="-24678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219" indent="-210221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23" indent="-210221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6626" indent="-210221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1919430" indent="-182804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3635" indent="-182804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7839" indent="-182804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0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0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03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0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04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60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99" tIns="45703" rIns="91399" bIns="45703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06"/>
            <a:ext cx="10952799" cy="4525963"/>
          </a:xfrm>
          <a:prstGeom prst="rect">
            <a:avLst/>
          </a:prstGeom>
        </p:spPr>
        <p:txBody>
          <a:bodyPr vert="horz" lIns="91399" tIns="45703" rIns="91399" bIns="45703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l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ct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</p:sldLayoutIdLst>
  <p:txStyles>
    <p:titleStyle>
      <a:lvl1pPr algn="ctr" defTabSz="91401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56" indent="-342756" algn="l" defTabSz="91401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636" indent="-285629" algn="l" defTabSz="91401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518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24" indent="-228504" algn="l" defTabSz="91401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532" indent="-228504" algn="l" defTabSz="91401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539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546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553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561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0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13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21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03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037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042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049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05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99" tIns="45703" rIns="91399" bIns="45703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06"/>
            <a:ext cx="10952799" cy="4525963"/>
          </a:xfrm>
          <a:prstGeom prst="rect">
            <a:avLst/>
          </a:prstGeom>
        </p:spPr>
        <p:txBody>
          <a:bodyPr vert="horz" lIns="91399" tIns="45703" rIns="91399" bIns="45703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l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ct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</p:sldLayoutIdLst>
  <p:txStyles>
    <p:titleStyle>
      <a:lvl1pPr algn="ctr" defTabSz="91401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56" indent="-342756" algn="l" defTabSz="91401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636" indent="-285629" algn="l" defTabSz="91401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518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24" indent="-228504" algn="l" defTabSz="91401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532" indent="-228504" algn="l" defTabSz="91401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539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546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553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561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0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13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21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03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037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042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049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05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99" tIns="45703" rIns="91399" bIns="45703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06"/>
            <a:ext cx="10952799" cy="4525963"/>
          </a:xfrm>
          <a:prstGeom prst="rect">
            <a:avLst/>
          </a:prstGeom>
        </p:spPr>
        <p:txBody>
          <a:bodyPr vert="horz" lIns="91399" tIns="45703" rIns="91399" bIns="45703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l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ct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99" tIns="45703" rIns="91399" bIns="45703" rtlCol="0" anchor="ctr"/>
          <a:lstStyle>
            <a:lvl1pPr algn="r" defTabSz="91401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</p:sldLayoutIdLst>
  <p:txStyles>
    <p:titleStyle>
      <a:lvl1pPr algn="ctr" defTabSz="91401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56" indent="-342756" algn="l" defTabSz="91401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636" indent="-285629" algn="l" defTabSz="91401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518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24" indent="-228504" algn="l" defTabSz="91401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532" indent="-228504" algn="l" defTabSz="91401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539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546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553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561" indent="-228504" algn="l" defTabSz="91401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0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13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21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030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037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042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049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058" algn="l" defTabSz="91401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9933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511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319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251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3919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101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889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1475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656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883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351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80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87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  <p:sldLayoutId id="2147484032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8438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4" r:id="rId1"/>
    <p:sldLayoutId id="2147484035" r:id="rId2"/>
    <p:sldLayoutId id="2147484036" r:id="rId3"/>
    <p:sldLayoutId id="2147484037" r:id="rId4"/>
    <p:sldLayoutId id="2147484038" r:id="rId5"/>
    <p:sldLayoutId id="2147484039" r:id="rId6"/>
    <p:sldLayoutId id="2147484040" r:id="rId7"/>
    <p:sldLayoutId id="2147484041" r:id="rId8"/>
    <p:sldLayoutId id="2147484042" r:id="rId9"/>
    <p:sldLayoutId id="2147484043" r:id="rId10"/>
    <p:sldLayoutId id="2147484044" r:id="rId11"/>
    <p:sldLayoutId id="2147484045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679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9768" y="5047394"/>
            <a:ext cx="97359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9768" y="4796821"/>
            <a:ext cx="97359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9768" y="4637686"/>
            <a:ext cx="97359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9768" y="4542561"/>
            <a:ext cx="97359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992" y="680477"/>
            <a:ext cx="60849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8111" y="680477"/>
            <a:ext cx="3651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2753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52" y="680477"/>
            <a:ext cx="1217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699" tIns="54349" rIns="108699" bIns="54349" anchor="ctr"/>
          <a:lstStyle/>
          <a:p>
            <a:pPr algn="ctr" defTabSz="1216813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6978" y="512063"/>
            <a:ext cx="10344308" cy="914400"/>
          </a:xfrm>
          <a:prstGeom prst="rect">
            <a:avLst/>
          </a:prstGeom>
        </p:spPr>
        <p:txBody>
          <a:bodyPr vert="horz" lIns="108699" tIns="54349" rIns="108699" bIns="54349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6978" y="1783562"/>
            <a:ext cx="10344308" cy="4572000"/>
          </a:xfrm>
          <a:prstGeom prst="rect">
            <a:avLst/>
          </a:prstGeom>
        </p:spPr>
        <p:txBody>
          <a:bodyPr vert="horz" lIns="108699" tIns="54349" rIns="108699" bIns="54349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20259" y="6416676"/>
            <a:ext cx="2839613" cy="365125"/>
          </a:xfrm>
          <a:prstGeom prst="rect">
            <a:avLst/>
          </a:prstGeom>
        </p:spPr>
        <p:txBody>
          <a:bodyPr vert="horz" lIns="108699" tIns="54349" rIns="108699" bIns="54349" anchor="b"/>
          <a:lstStyle>
            <a:lvl1pPr algn="l" defTabSz="1216813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>
                <a:solidFill>
                  <a:srgbClr val="EEECE1"/>
                </a:solidFill>
              </a:rPr>
              <a:pPr/>
              <a:t>3/13/2020</a:t>
            </a:fld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6978" y="6416676"/>
            <a:ext cx="7403280" cy="365125"/>
          </a:xfrm>
          <a:prstGeom prst="rect">
            <a:avLst/>
          </a:prstGeom>
        </p:spPr>
        <p:txBody>
          <a:bodyPr vert="horz" lIns="108699" tIns="54349" rIns="108699" bIns="54349" anchor="b"/>
          <a:lstStyle>
            <a:lvl1pPr algn="r" defTabSz="1216813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59872" y="6416676"/>
            <a:ext cx="608490" cy="365125"/>
          </a:xfrm>
          <a:prstGeom prst="rect">
            <a:avLst/>
          </a:prstGeom>
        </p:spPr>
        <p:txBody>
          <a:bodyPr vert="horz" lIns="108699" tIns="54349" rIns="108699" bIns="54349" anchor="b"/>
          <a:lstStyle>
            <a:lvl1pPr algn="l" defTabSz="1216813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>
                <a:solidFill>
                  <a:srgbClr val="EEECE1"/>
                </a:solidFill>
              </a:rPr>
              <a:pPr/>
              <a:t>‹#›</a:t>
            </a:fld>
            <a:endParaRPr lang="en-US" dirty="0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7414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8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9146" indent="-407623" algn="l" rtl="0" eaLnBrk="1" latinLnBrk="0" hangingPunct="1">
        <a:spcBef>
          <a:spcPts val="832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0464" indent="-339685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822" indent="-271749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0050" indent="-271749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0930" indent="-250009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2676" indent="-250009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0945" indent="-217399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89213" indent="-217399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17482" indent="-217399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349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69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04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39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1748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09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44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47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601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9" r:id="rId1"/>
    <p:sldLayoutId id="2147484060" r:id="rId2"/>
    <p:sldLayoutId id="2147484061" r:id="rId3"/>
    <p:sldLayoutId id="2147484062" r:id="rId4"/>
    <p:sldLayoutId id="2147484063" r:id="rId5"/>
    <p:sldLayoutId id="2147484064" r:id="rId6"/>
    <p:sldLayoutId id="2147484065" r:id="rId7"/>
    <p:sldLayoutId id="2147484066" r:id="rId8"/>
    <p:sldLayoutId id="2147484067" r:id="rId9"/>
    <p:sldLayoutId id="2147484068" r:id="rId10"/>
    <p:sldLayoutId id="2147484069" r:id="rId11"/>
    <p:sldLayoutId id="2147484070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87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  <p:sldLayoutId id="2147484083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310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  <p:sldLayoutId id="2147484086" r:id="rId2"/>
    <p:sldLayoutId id="2147484087" r:id="rId3"/>
    <p:sldLayoutId id="2147484088" r:id="rId4"/>
    <p:sldLayoutId id="2147484089" r:id="rId5"/>
    <p:sldLayoutId id="2147484090" r:id="rId6"/>
    <p:sldLayoutId id="2147484091" r:id="rId7"/>
    <p:sldLayoutId id="2147484092" r:id="rId8"/>
    <p:sldLayoutId id="2147484093" r:id="rId9"/>
    <p:sldLayoutId id="2147484094" r:id="rId10"/>
    <p:sldLayoutId id="2147484095" r:id="rId11"/>
    <p:sldLayoutId id="2147484096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08488" y="274639"/>
            <a:ext cx="10952799" cy="1143000"/>
          </a:xfrm>
          <a:prstGeom prst="rect">
            <a:avLst/>
          </a:prstGeom>
        </p:spPr>
        <p:txBody>
          <a:bodyPr vert="horz" lIns="91339" tIns="45679" rIns="91339" bIns="45679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8488" y="1600211"/>
            <a:ext cx="10952799" cy="4525963"/>
          </a:xfrm>
          <a:prstGeom prst="rect">
            <a:avLst/>
          </a:prstGeom>
        </p:spPr>
        <p:txBody>
          <a:bodyPr vert="horz" lIns="91339" tIns="45679" rIns="91339" bIns="4567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08490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BF1C-CBAF-40DA-9916-F1BC6698CBAC}" type="datetimeFigureOut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13/03/63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158008" y="6356352"/>
            <a:ext cx="3853762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8721672" y="6356352"/>
            <a:ext cx="2839613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930B-75DA-4401-8A3C-679162E1D571}" type="slidenum">
              <a:rPr lang="th-TH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9748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9" r:id="rId2"/>
    <p:sldLayoutId id="2147484100" r:id="rId3"/>
    <p:sldLayoutId id="2147484101" r:id="rId4"/>
    <p:sldLayoutId id="2147484102" r:id="rId5"/>
    <p:sldLayoutId id="2147484103" r:id="rId6"/>
    <p:sldLayoutId id="2147484104" r:id="rId7"/>
    <p:sldLayoutId id="2147484105" r:id="rId8"/>
    <p:sldLayoutId id="2147484106" r:id="rId9"/>
    <p:sldLayoutId id="2147484107" r:id="rId10"/>
    <p:sldLayoutId id="2147484108" r:id="rId11"/>
    <p:sldLayoutId id="2147484109" r:id="rId12"/>
  </p:sldLayoutIdLst>
  <p:txStyles>
    <p:titleStyle>
      <a:lvl1pPr algn="ctr" defTabSz="9134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552" indent="-342552" algn="l" defTabSz="91346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188" indent="-285459" algn="l" defTabSz="9134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82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55" indent="-228362" algn="l" defTabSz="91346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285" indent="-228362" algn="l" defTabSz="91346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01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74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5475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04" indent="-228362" algn="l" defTabSz="91346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3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6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8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922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51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79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108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840" algn="l" defTabSz="91346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5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12.jpe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17.png"/><Relationship Id="rId9" Type="http://schemas.microsoft.com/office/2007/relationships/diagramDrawing" Target="../diagrams/drawing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1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2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6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4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4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79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0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1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28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17.png"/><Relationship Id="rId9" Type="http://schemas.microsoft.com/office/2007/relationships/diagramDrawing" Target="../diagrams/drawing10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0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321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3.xml"/></Relationships>
</file>

<file path=ppt/slides/_rels/slide1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7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4.xml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10.jpe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4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17.png"/><Relationship Id="rId9" Type="http://schemas.microsoft.com/office/2007/relationships/diagramDrawing" Target="../diagrams/drawing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6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9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9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99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9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9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9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9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9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8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9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98.xml"/><Relationship Id="rId4" Type="http://schemas.openxmlformats.org/officeDocument/2006/relationships/image" Target="../media/image65.jpeg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1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5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8.xml"/><Relationship Id="rId5" Type="http://schemas.microsoft.com/office/2007/relationships/hdphoto" Target="../media/hdphoto1.wdp"/><Relationship Id="rId4" Type="http://schemas.openxmlformats.org/officeDocument/2006/relationships/image" Target="../media/image68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71.png"/><Relationship Id="rId5" Type="http://schemas.microsoft.com/office/2007/relationships/hdphoto" Target="../media/hdphoto2.wdp"/><Relationship Id="rId4" Type="http://schemas.openxmlformats.org/officeDocument/2006/relationships/image" Target="../media/image70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microsoft.com/office/2007/relationships/hdphoto" Target="../media/hdphoto5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74.png"/><Relationship Id="rId5" Type="http://schemas.microsoft.com/office/2007/relationships/hdphoto" Target="../media/hdphoto4.wdp"/><Relationship Id="rId4" Type="http://schemas.openxmlformats.org/officeDocument/2006/relationships/image" Target="../media/image73.png"/></Relationships>
</file>

<file path=ppt/slides/_rels/slide15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7.jpe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9.xml"/><Relationship Id="rId6" Type="http://schemas.microsoft.com/office/2007/relationships/hdphoto" Target="../media/hdphoto6.wdp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56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27.jpe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9.xml"/><Relationship Id="rId6" Type="http://schemas.microsoft.com/office/2007/relationships/hdphoto" Target="../media/hdphoto8.wdp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microsoft.com/office/2007/relationships/hdphoto" Target="../media/hdphoto1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microsoft.com/office/2007/relationships/hdphoto" Target="../media/hdphoto10.wdp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8.xml"/><Relationship Id="rId5" Type="http://schemas.openxmlformats.org/officeDocument/2006/relationships/image" Target="../media/image86.png"/><Relationship Id="rId4" Type="http://schemas.openxmlformats.org/officeDocument/2006/relationships/image" Target="../media/image85.emf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0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0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106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110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10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110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slideLayout" Target="../slideLayouts/slideLayout110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2" Type="http://schemas.openxmlformats.org/officeDocument/2006/relationships/image" Target="../media/image96.emf"/><Relationship Id="rId1" Type="http://schemas.openxmlformats.org/officeDocument/2006/relationships/slideLayout" Target="../slideLayouts/slideLayout110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0.xml"/><Relationship Id="rId4" Type="http://schemas.openxmlformats.org/officeDocument/2006/relationships/image" Target="../media/image99.emf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10.xml"/><Relationship Id="rId4" Type="http://schemas.openxmlformats.org/officeDocument/2006/relationships/hyperlink" Target="http://www.dsd.go.th/sdpaa" TargetMode="Externa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ชื่อเรื่องรอง 2"/>
          <p:cNvSpPr txBox="1">
            <a:spLocks/>
          </p:cNvSpPr>
          <p:nvPr/>
        </p:nvSpPr>
        <p:spPr>
          <a:xfrm>
            <a:off x="979645" y="981911"/>
            <a:ext cx="10354294" cy="5111385"/>
          </a:xfrm>
          <a:prstGeom prst="rect">
            <a:avLst/>
          </a:prstGeom>
          <a:noFill/>
        </p:spPr>
        <p:txBody>
          <a:bodyPr vert="horz" lIns="91298" tIns="45652" rIns="91298" bIns="45652">
            <a:noAutofit/>
          </a:bodyPr>
          <a:lstStyle/>
          <a:p>
            <a:pPr algn="ctr" defTabSz="913006">
              <a:spcBef>
                <a:spcPts val="599"/>
              </a:spcBef>
              <a:buClr>
                <a:srgbClr val="C0504D"/>
              </a:buClr>
              <a:buSzPct val="85000"/>
              <a:defRPr/>
            </a:pPr>
            <a:r>
              <a:rPr lang="th-TH" sz="60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โครงการสัมมนา</a:t>
            </a:r>
          </a:p>
          <a:p>
            <a:pPr algn="ctr" defTabSz="913006">
              <a:spcBef>
                <a:spcPts val="599"/>
              </a:spcBef>
              <a:buClr>
                <a:srgbClr val="C0504D"/>
              </a:buClr>
              <a:buSzPct val="85000"/>
              <a:defRPr/>
            </a:pPr>
            <a:r>
              <a:rPr lang="th-TH" sz="6000" b="1" spc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การดำเนินงานกองทุนพัฒนาฝีมือแรงงาน</a:t>
            </a:r>
          </a:p>
          <a:p>
            <a:pPr algn="ctr" defTabSz="913006">
              <a:spcBef>
                <a:spcPts val="599"/>
              </a:spcBef>
              <a:buClr>
                <a:srgbClr val="C0504D"/>
              </a:buClr>
              <a:buSzPct val="85000"/>
              <a:defRPr/>
            </a:pPr>
            <a:r>
              <a:rPr lang="th-TH" sz="6000" b="1" spc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ระหว่าง</a:t>
            </a:r>
            <a:r>
              <a:rPr lang="th-TH" sz="60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วันที่ </a:t>
            </a:r>
            <a:r>
              <a:rPr lang="th-TH" sz="6000" b="1" spc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5 - 6 </a:t>
            </a:r>
            <a:r>
              <a:rPr lang="th-TH" sz="60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มีนาคม </a:t>
            </a:r>
            <a:r>
              <a:rPr lang="th-TH" sz="6000" b="1" spc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256</a:t>
            </a:r>
            <a:r>
              <a:rPr lang="th-TH" sz="60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3</a:t>
            </a:r>
            <a:br>
              <a:rPr lang="th-TH" sz="6000" b="1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</a:br>
            <a:r>
              <a:rPr lang="th-TH" sz="6000" b="1" dirty="0" smtClean="0">
                <a:latin typeface="KodchiangUPC" pitchFamily="18" charset="-34"/>
                <a:cs typeface="KodchiangUPC" pitchFamily="18" charset="-34"/>
              </a:rPr>
              <a:t>ณ </a:t>
            </a:r>
            <a:r>
              <a:rPr lang="th-TH" sz="6000" b="1" dirty="0" err="1" smtClean="0">
                <a:latin typeface="KodchiangUPC" pitchFamily="18" charset="-34"/>
                <a:cs typeface="KodchiangUPC" pitchFamily="18" charset="-34"/>
              </a:rPr>
              <a:t>โรงแรมดิ</a:t>
            </a:r>
            <a:r>
              <a:rPr lang="th-TH" sz="6000" b="1" dirty="0" smtClean="0">
                <a:latin typeface="KodchiangUPC" pitchFamily="18" charset="-34"/>
                <a:cs typeface="KodchiangUPC" pitchFamily="18" charset="-34"/>
              </a:rPr>
              <a:t>เอม</a:t>
            </a:r>
            <a:r>
              <a:rPr lang="th-TH" sz="6000" b="1" dirty="0" err="1" smtClean="0">
                <a:latin typeface="KodchiangUPC" pitchFamily="18" charset="-34"/>
                <a:cs typeface="KodchiangUPC" pitchFamily="18" charset="-34"/>
              </a:rPr>
              <a:t>เมอรัลด์</a:t>
            </a:r>
            <a:r>
              <a:rPr lang="th-TH" sz="6000" b="1" dirty="0" smtClean="0">
                <a:latin typeface="KodchiangUPC" pitchFamily="18" charset="-34"/>
                <a:cs typeface="KodchiangUPC" pitchFamily="18" charset="-34"/>
              </a:rPr>
              <a:t> กรุงเทพมหานคร</a:t>
            </a:r>
            <a:endParaRPr lang="en-US" sz="6000" b="1" spc="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algn="ctr" defTabSz="913006">
              <a:spcBef>
                <a:spcPts val="599"/>
              </a:spcBef>
              <a:buClr>
                <a:srgbClr val="C0504D"/>
              </a:buClr>
              <a:buSzPct val="85000"/>
              <a:defRPr/>
            </a:pPr>
            <a:endParaRPr lang="en-US" sz="5500" b="1" spc="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3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3" cy="1682357"/>
          </a:xfrm>
          <a:prstGeom prst="rect">
            <a:avLst/>
          </a:prstGeom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79" y="5948698"/>
            <a:ext cx="811319" cy="521208"/>
          </a:xfrm>
          <a:prstGeom prst="rect">
            <a:avLst/>
          </a:prstGeom>
        </p:spPr>
        <p:txBody>
          <a:bodyPr vert="horz" lIns="121647" tIns="60824" rIns="121647" bIns="60824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 descr="D:\ก. งานรุ่ง\กาตูน\ผุ้ชาย 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29303" y="764704"/>
            <a:ext cx="2556496" cy="6275036"/>
          </a:xfrm>
          <a:prstGeom prst="rect">
            <a:avLst/>
          </a:prstGeom>
          <a:noFill/>
        </p:spPr>
      </p:pic>
      <p:pic>
        <p:nvPicPr>
          <p:cNvPr id="1027" name="Picture 3" descr="D:\ก. งานรุ่ง\กาตูน\ผู้หญิง 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20057" y="3244040"/>
            <a:ext cx="2780207" cy="3744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7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16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0" y="1"/>
            <a:ext cx="12169775" cy="20608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193" tIns="45600" rIns="91193" bIns="45600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พ.ศ. 2545</a:t>
            </a:r>
            <a:endParaRPr lang="en-US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1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86" y="5948698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7" name="Picture 3" descr="F:\หัวข้อบรรยายเงินอุดหนุน 27-28 ก.พ. 63\343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3" y="5199923"/>
            <a:ext cx="1260353" cy="16580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8504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27"/>
          <p:cNvSpPr>
            <a:spLocks noChangeArrowheads="1"/>
          </p:cNvSpPr>
          <p:nvPr/>
        </p:nvSpPr>
        <p:spPr bwMode="auto">
          <a:xfrm>
            <a:off x="1116335" y="1124744"/>
            <a:ext cx="9937104" cy="511172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</a:bodyPr>
          <a:lstStyle/>
          <a:p>
            <a:pPr marL="513821" indent="-513821" algn="thaiDist" fontAlgn="base">
              <a:spcBef>
                <a:spcPct val="0"/>
              </a:spcBef>
              <a:spcAft>
                <a:spcPct val="0"/>
              </a:spcAft>
            </a:pPr>
            <a:endPara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หลักเกณฑ์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การให้เงินช่วยเหลือหรือ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อุดหนุน</a:t>
            </a: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อุดหนุน</a:t>
            </a: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ออกเลขที่คำขอรับเงินช่วยเหลือหรืออุดหนุน</a:t>
            </a:r>
            <a:endParaRPr lang="th-TH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AutoNum type="arabicPeriod" startAt="4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รายงานผลการพิจารณา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อนุมัติการให้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เงินช่วยเหลือหรือ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อุดหนุน</a:t>
            </a: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AutoNum type="arabicPeriod" startAt="4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ายงานผลการดำเนินงานการพัฒนาฝีมือแรงงานของผู้ได้รับเงินช่วยเหลือหรืออุดหนุนจากกองทุนพัฒนาฝีมือ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AutoNum type="arabicPeriod" startAt="4"/>
            </a:pP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ปัญหา</a:t>
            </a: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พบ</a:t>
            </a: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AutoNum type="arabicPeriod" startAt="4"/>
            </a:pPr>
            <a:r>
              <a:rPr lang="th-TH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ร่าง</a:t>
            </a:r>
            <a:r>
              <a:rPr lang="th-TH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การปรับแก้หลักเกณฑ์การให้เงินช่วยเหลือหรืออุดหนุนกองทุนพัฒนาฝีมือ</a:t>
            </a:r>
            <a:r>
              <a:rPr lang="th-TH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แรงงาน</a:t>
            </a:r>
            <a:endPara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marL="742950" indent="-742950" algn="thaiDist" fontAlgn="base">
              <a:spcBef>
                <a:spcPct val="0"/>
              </a:spcBef>
              <a:spcAft>
                <a:spcPct val="0"/>
              </a:spcAft>
              <a:buAutoNum type="arabicPeriod" startAt="6"/>
              <a:tabLst>
                <a:tab pos="536512" algn="l"/>
                <a:tab pos="4115899" algn="l"/>
              </a:tabLst>
            </a:pPr>
            <a:endParaRPr lang="th-TH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" y="0"/>
            <a:ext cx="12169774" cy="908720"/>
          </a:xfrm>
          <a:prstGeom prst="rect">
            <a:avLst/>
          </a:prstGeom>
          <a:solidFill>
            <a:srgbClr val="92D050"/>
          </a:solidFill>
        </p:spPr>
        <p:txBody>
          <a:bodyPr lIns="121575" tIns="60788" rIns="121575" bIns="60788"/>
          <a:lstStyle/>
          <a:p>
            <a:pPr algn="ctr">
              <a:spcBef>
                <a:spcPct val="0"/>
              </a:spcBef>
            </a:pPr>
            <a:r>
              <a:rPr lang="th-TH" sz="4800" b="1" cap="small" dirty="0" smtClean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หัวข้อ</a:t>
            </a:r>
            <a:r>
              <a:rPr lang="th-TH" sz="48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บรรยาย</a:t>
            </a:r>
            <a:endParaRPr lang="en-US" sz="48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1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028824"/>
            <a:ext cx="811319" cy="495674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22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40272" y="1844833"/>
            <a:ext cx="11028936" cy="326526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มีวัตถุประสงค์เพื่อเป็นทุนหมุนเวียน   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มาตรา 28(3) บัญญัติให้ใช้จ่ายเงินกองทุนเพื่อช่วยเหลือหรืออุดหนุนกิจการใดๆ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1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12279" y="908720"/>
            <a:ext cx="11034948" cy="705526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th-TH" sz="4800" dirty="0"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220160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585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6822" y="337791"/>
            <a:ext cx="3982445" cy="830939"/>
          </a:xfrm>
          <a:prstGeom prst="rect">
            <a:avLst/>
          </a:prstGeom>
          <a:noFill/>
        </p:spPr>
        <p:txBody>
          <a:bodyPr wrap="square" lIns="91287" tIns="45651" rIns="91287" bIns="45651" rtlCol="0">
            <a:spAutoFit/>
          </a:bodyPr>
          <a:lstStyle/>
          <a:p>
            <a:r>
              <a:rPr lang="th-TH" sz="4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กฎหมายที่เกี่ยวข้อง</a:t>
            </a:r>
            <a:endParaRPr lang="en-US" sz="4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1449" y="1269563"/>
            <a:ext cx="10224344" cy="2826151"/>
          </a:xfrm>
          <a:prstGeom prst="round2DiagRect">
            <a:avLst/>
          </a:prstGeom>
          <a:solidFill>
            <a:srgbClr val="CCCCFF"/>
          </a:solidFill>
        </p:spPr>
        <p:txBody>
          <a:bodyPr wrap="square" lIns="91287" tIns="45651" rIns="91287" bIns="45651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การดำเนินการของศูนย์ประเมินความรู้ความสามารถกลาง ลงวันที่ 9 มิถุนายน 2560 มีผลใช้บังคับ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ตั้งแต่วันที่ 7 กรกฎาคม 2560 เป็นต้นไป</a:t>
            </a:r>
            <a:endParaRPr lang="th-TH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051" y="4244735"/>
            <a:ext cx="10224344" cy="2281413"/>
          </a:xfrm>
          <a:prstGeom prst="round2DiagRect">
            <a:avLst/>
          </a:prstGeom>
          <a:solidFill>
            <a:srgbClr val="CCCCFF"/>
          </a:solidFill>
        </p:spPr>
        <p:txBody>
          <a:bodyPr wrap="square" lIns="91287" tIns="45651" rIns="91287" bIns="45651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spc="210" dirty="0">
                <a:latin typeface="FreesiaUPC" pitchFamily="34" charset="-34"/>
                <a:cs typeface="FreesiaUPC" pitchFamily="34" charset="-34"/>
              </a:rPr>
              <a:t>การพิจารณาหลักสูตรการฝึกอบรมฝีมือแรงงานเพื่อพัฒนาทักษะ</a:t>
            </a:r>
            <a:r>
              <a:rPr lang="th-TH" sz="3200" b="1" spc="210" dirty="0" smtClean="0">
                <a:latin typeface="FreesiaUPC" pitchFamily="34" charset="-34"/>
                <a:cs typeface="FreesiaUPC" pitchFamily="34" charset="-34"/>
              </a:rPr>
              <a:t>ความรู้</a:t>
            </a:r>
          </a:p>
          <a:p>
            <a:pPr algn="thaiDist"/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ให้แก่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1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5948698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12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="" xmlns:p14="http://schemas.microsoft.com/office/powerpoint/2010/main" val="2692808164"/>
              </p:ext>
            </p:extLst>
          </p:nvPr>
        </p:nvGraphicFramePr>
        <p:xfrm>
          <a:off x="36215" y="0"/>
          <a:ext cx="12169775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251950" y="63065"/>
            <a:ext cx="1944216" cy="2246769"/>
          </a:xfrm>
          <a:prstGeom prst="rect">
            <a:avLst/>
          </a:prstGeom>
          <a:noFill/>
        </p:spPr>
        <p:txBody>
          <a:bodyPr wrap="square" lIns="91429" tIns="45715" rIns="91429" bIns="45715" rtlCol="0">
            <a:spAutoFit/>
          </a:bodyPr>
          <a:lstStyle/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  <a:b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4 </a:t>
            </a:r>
          </a:p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5 </a:t>
            </a:r>
          </a:p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11</a:t>
            </a:r>
            <a:endParaRPr lang="th-TH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" name="ตัวเชื่อมต่อหักมุม 5"/>
          <p:cNvCxnSpPr/>
          <p:nvPr/>
        </p:nvCxnSpPr>
        <p:spPr>
          <a:xfrm>
            <a:off x="7165007" y="620688"/>
            <a:ext cx="1008112" cy="792087"/>
          </a:xfrm>
          <a:prstGeom prst="bentConnector3">
            <a:avLst>
              <a:gd name="adj1" fmla="val 50000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261352" y="2204865"/>
            <a:ext cx="986145" cy="2739201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marL="0" lvl="1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</a:p>
          <a:p>
            <a:pPr marL="0" lvl="1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6 </a:t>
            </a:r>
          </a:p>
          <a:p>
            <a:pPr marL="0" lvl="1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7 </a:t>
            </a:r>
          </a:p>
          <a:p>
            <a:pPr marL="0" lvl="1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8 </a:t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9 </a:t>
            </a:r>
          </a:p>
          <a:p>
            <a:pPr marL="0" lvl="1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10</a:t>
            </a:r>
            <a:endParaRPr lang="th-TH" sz="2400" dirty="0" smtClean="0">
              <a:solidFill>
                <a:srgbClr val="FF0000"/>
              </a:solidFill>
            </a:endParaRPr>
          </a:p>
          <a:p>
            <a:endParaRPr lang="th-TH" dirty="0"/>
          </a:p>
        </p:txBody>
      </p:sp>
      <p:sp>
        <p:nvSpPr>
          <p:cNvPr id="18" name="TextBox 17"/>
          <p:cNvSpPr txBox="1"/>
          <p:nvPr/>
        </p:nvSpPr>
        <p:spPr>
          <a:xfrm>
            <a:off x="8893200" y="4941170"/>
            <a:ext cx="1120819" cy="1384995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</a:p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11</a:t>
            </a:r>
            <a:endParaRPr lang="th-TH" dirty="0" smtClean="0">
              <a:solidFill>
                <a:srgbClr val="FF0000"/>
              </a:solidFill>
            </a:endParaRPr>
          </a:p>
          <a:p>
            <a:endParaRPr lang="th-TH" dirty="0"/>
          </a:p>
        </p:txBody>
      </p:sp>
      <p:sp>
        <p:nvSpPr>
          <p:cNvPr id="20" name="TextBox 19"/>
          <p:cNvSpPr txBox="1"/>
          <p:nvPr/>
        </p:nvSpPr>
        <p:spPr>
          <a:xfrm>
            <a:off x="1642706" y="4869161"/>
            <a:ext cx="1120819" cy="1384995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marL="0" lvl="1" algn="r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</a:p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 12</a:t>
            </a:r>
            <a:endParaRPr lang="th-TH" dirty="0" smtClean="0">
              <a:solidFill>
                <a:srgbClr val="FF0000"/>
              </a:solidFill>
            </a:endParaRPr>
          </a:p>
          <a:p>
            <a:pPr algn="r"/>
            <a:endParaRPr lang="th-TH" dirty="0"/>
          </a:p>
        </p:txBody>
      </p:sp>
      <p:sp>
        <p:nvSpPr>
          <p:cNvPr id="21" name="TextBox 20"/>
          <p:cNvSpPr txBox="1"/>
          <p:nvPr/>
        </p:nvSpPr>
        <p:spPr>
          <a:xfrm>
            <a:off x="1188343" y="1844824"/>
            <a:ext cx="1071105" cy="1384984"/>
          </a:xfrm>
          <a:prstGeom prst="rect">
            <a:avLst/>
          </a:prstGeom>
          <a:noFill/>
        </p:spPr>
        <p:txBody>
          <a:bodyPr wrap="none" lIns="91429" tIns="45715" rIns="91429" bIns="45715" rtlCol="0">
            <a:spAutoFit/>
          </a:bodyPr>
          <a:lstStyle/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</a:p>
          <a:p>
            <a:pPr marL="0" lvl="1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ข้อ13</a:t>
            </a:r>
            <a:endParaRPr lang="th-TH" dirty="0" smtClean="0">
              <a:solidFill>
                <a:srgbClr val="FF0000"/>
              </a:solidFill>
            </a:endParaRPr>
          </a:p>
          <a:p>
            <a:endParaRPr lang="th-TH" dirty="0"/>
          </a:p>
        </p:txBody>
      </p:sp>
      <p:sp>
        <p:nvSpPr>
          <p:cNvPr id="36" name="สี่เหลี่ยมผืนผ้า 35"/>
          <p:cNvSpPr/>
          <p:nvPr/>
        </p:nvSpPr>
        <p:spPr>
          <a:xfrm>
            <a:off x="8281343" y="548681"/>
            <a:ext cx="1368151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8173119" y="548680"/>
            <a:ext cx="1224136" cy="1368152"/>
          </a:xfrm>
          <a:prstGeom prst="rect">
            <a:avLst/>
          </a:prstGeom>
          <a:noFill/>
          <a:ln>
            <a:solidFill>
              <a:srgbClr val="66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10117335" y="2636911"/>
            <a:ext cx="1368151" cy="1872209"/>
          </a:xfrm>
          <a:prstGeom prst="rect">
            <a:avLst/>
          </a:prstGeom>
          <a:noFill/>
          <a:ln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8965207" y="5366395"/>
            <a:ext cx="1080120" cy="576063"/>
          </a:xfrm>
          <a:prstGeom prst="rect">
            <a:avLst/>
          </a:prstGeom>
          <a:noFill/>
          <a:ln>
            <a:solidFill>
              <a:srgbClr val="FF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1548383" y="5301208"/>
            <a:ext cx="1152127" cy="504056"/>
          </a:xfrm>
          <a:prstGeom prst="rect">
            <a:avLst/>
          </a:prstGeom>
          <a:noFill/>
          <a:ln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1161512" y="2213808"/>
            <a:ext cx="1224135" cy="504056"/>
          </a:xfrm>
          <a:prstGeom prst="rect">
            <a:avLst/>
          </a:prstGeom>
          <a:noFill/>
          <a:ln>
            <a:solidFill>
              <a:srgbClr val="9900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/>
              <a:t> </a:t>
            </a:r>
            <a:endParaRPr lang="th-TH" dirty="0"/>
          </a:p>
        </p:txBody>
      </p:sp>
      <p:cxnSp>
        <p:nvCxnSpPr>
          <p:cNvPr id="45" name="ตัวเชื่อมต่อหักมุม 44"/>
          <p:cNvCxnSpPr/>
          <p:nvPr/>
        </p:nvCxnSpPr>
        <p:spPr>
          <a:xfrm flipV="1">
            <a:off x="9541271" y="3284984"/>
            <a:ext cx="504056" cy="216024"/>
          </a:xfrm>
          <a:prstGeom prst="bentConnector3">
            <a:avLst>
              <a:gd name="adj1" fmla="val 50000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หักมุม 46"/>
          <p:cNvCxnSpPr>
            <a:endCxn id="18" idx="1"/>
          </p:cNvCxnSpPr>
          <p:nvPr/>
        </p:nvCxnSpPr>
        <p:spPr>
          <a:xfrm flipV="1">
            <a:off x="8389142" y="5633666"/>
            <a:ext cx="504056" cy="315615"/>
          </a:xfrm>
          <a:prstGeom prst="bentConnector3">
            <a:avLst>
              <a:gd name="adj1" fmla="val 50000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ตัวเชื่อมต่อหักมุม 48"/>
          <p:cNvCxnSpPr/>
          <p:nvPr/>
        </p:nvCxnSpPr>
        <p:spPr>
          <a:xfrm rot="10800000" flipV="1">
            <a:off x="2820997" y="5301208"/>
            <a:ext cx="887626" cy="252028"/>
          </a:xfrm>
          <a:prstGeom prst="bentConnector3">
            <a:avLst>
              <a:gd name="adj1" fmla="val 50000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ตัวเชื่อมต่อหักมุม 52"/>
          <p:cNvCxnSpPr/>
          <p:nvPr/>
        </p:nvCxnSpPr>
        <p:spPr>
          <a:xfrm rot="10800000">
            <a:off x="2412478" y="2348881"/>
            <a:ext cx="504056" cy="360040"/>
          </a:xfrm>
          <a:prstGeom prst="bentConnector3">
            <a:avLst>
              <a:gd name="adj1" fmla="val 50000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15" y="6431325"/>
            <a:ext cx="25411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" name="ตัวยึดหมายเลขภาพนิ่ง 1"/>
          <p:cNvSpPr txBox="1">
            <a:spLocks/>
          </p:cNvSpPr>
          <p:nvPr/>
        </p:nvSpPr>
        <p:spPr bwMode="auto">
          <a:xfrm>
            <a:off x="11313586" y="5948698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33"/>
          <p:cNvSpPr/>
          <p:nvPr/>
        </p:nvSpPr>
        <p:spPr>
          <a:xfrm>
            <a:off x="612279" y="4149080"/>
            <a:ext cx="3046605" cy="174835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ทดสอบครบ 100 คน </a:t>
            </a: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 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10,000 บาท</a:t>
            </a:r>
          </a:p>
          <a:p>
            <a:pPr algn="ctr"/>
            <a:r>
              <a:rPr lang="th-TH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4</a:t>
            </a:r>
            <a:endParaRPr lang="en-US" sz="32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4167967" y="4152848"/>
            <a:ext cx="3153080" cy="1773764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กรมฯ ส่งไปทดสอบ อุดหนุนค่าทดสอบ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5</a:t>
            </a:r>
            <a:endParaRPr lang="en-US" sz="3200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7741071" y="4084608"/>
            <a:ext cx="3872130" cy="1750719"/>
            <a:chOff x="4507953" y="63240"/>
            <a:chExt cx="1929308" cy="1502317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125604"/>
              <a:ext cx="1929308" cy="143995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อุดหนุนเท่ากับจำนวนเงินที่ส่ง</a:t>
              </a:r>
              <a:b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11</a:t>
              </a:r>
              <a:endParaRPr lang="en-US" sz="3200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3636615" y="1972848"/>
            <a:ext cx="4615637" cy="1237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ผู้ดำเนินการทดสอบฯ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5796855" y="3212976"/>
            <a:ext cx="33407" cy="9425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2810614" y="3140968"/>
            <a:ext cx="1690097" cy="9522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092999" y="3140968"/>
            <a:ext cx="1800200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41550" y="6431325"/>
            <a:ext cx="2592081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2052439" y="548680"/>
            <a:ext cx="78215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th-TH" sz="4800" b="1" cap="small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800" cap="small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425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392112" y="1214209"/>
            <a:ext cx="3932235" cy="2906152"/>
            <a:chOff x="5988835" y="1795548"/>
            <a:chExt cx="2771526" cy="2381474"/>
          </a:xfrm>
        </p:grpSpPr>
        <p:sp>
          <p:nvSpPr>
            <p:cNvPr id="32" name="Rounded Rectangle 31"/>
            <p:cNvSpPr/>
            <p:nvPr/>
          </p:nvSpPr>
          <p:spPr>
            <a:xfrm>
              <a:off x="5988835" y="292297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b="1" dirty="0" smtClean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6</a:t>
              </a:r>
              <a:endParaRPr lang="en-US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8101111" y="4591008"/>
            <a:ext cx="3530526" cy="1816303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ฝึกอบรมหลักสูตร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นวัตกรรม</a:t>
            </a:r>
          </a:p>
          <a:p>
            <a:pPr algn="ctr"/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หรือ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เทคโนโลยี 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7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อุดหนุนไม่เกินปีละ 100,000 บาท</a:t>
            </a:r>
            <a:br>
              <a:rPr lang="th-TH" sz="27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endParaRPr lang="en-US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7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40281" y="4564464"/>
            <a:ext cx="3449685" cy="184284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ได้รับการรับรองมาตรฐานฝีมือแรงงานของตน 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อุดหนุนสาขาละ 10,000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en-US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7020992" y="2632655"/>
            <a:ext cx="3615553" cy="1487715"/>
            <a:chOff x="4354993" y="2022"/>
            <a:chExt cx="2021050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354993" y="2022"/>
              <a:ext cx="1929308" cy="125405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พัฒนาฝีมือแรงงานส่วนที่เกิน 70</a:t>
              </a:r>
              <a:r>
                <a:rPr lang="en-US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</a:t>
              </a:r>
              <a: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  <a:br>
                <a:rPr lang="th-TH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ประกาศข้อ </a:t>
              </a:r>
              <a:r>
                <a:rPr lang="th-TH" b="1" dirty="0" smtClean="0">
                  <a:solidFill>
                    <a:srgbClr val="99FF66"/>
                  </a:solidFill>
                  <a:latin typeface="TH SarabunPSK" pitchFamily="34" charset="-34"/>
                  <a:cs typeface="TH SarabunPSK" pitchFamily="34" charset="-34"/>
                </a:rPr>
                <a:t>7</a:t>
              </a:r>
              <a:endParaRPr lang="en-US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algn="ctr" defTabSz="20847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5" name="Rounded Rectangle 54"/>
          <p:cNvSpPr/>
          <p:nvPr/>
        </p:nvSpPr>
        <p:spPr>
          <a:xfrm>
            <a:off x="4284697" y="4573740"/>
            <a:ext cx="3472876" cy="181746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จ่ายค่าจ้างตามมาตรฐานฝีมือ อุดหนุน 1,000 บาทต่อคน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ไม่เกินปีละ 100,000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ประกาศข้อ </a:t>
            </a:r>
            <a:r>
              <a:rPr lang="th-TH" b="1" dirty="0" smtClean="0">
                <a:solidFill>
                  <a:srgbClr val="99FF66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b="1" dirty="0">
              <a:solidFill>
                <a:srgbClr val="99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4253623" y="1126454"/>
            <a:ext cx="3747850" cy="89202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ผู้ประกอบกิจการ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H="1">
            <a:off x="8746717" y="2364128"/>
            <a:ext cx="1" cy="2685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265114" y="4230968"/>
            <a:ext cx="7601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3772201" y="2327569"/>
            <a:ext cx="4974506" cy="92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42661" y="116634"/>
            <a:ext cx="12169774" cy="711080"/>
          </a:xfrm>
          <a:prstGeom prst="rect">
            <a:avLst/>
          </a:prstGeom>
          <a:noFill/>
        </p:spPr>
        <p:txBody>
          <a:bodyPr lIns="121575" tIns="60788" rIns="121575" bIns="60788"/>
          <a:lstStyle/>
          <a:p>
            <a:pPr algn="ctr">
              <a:spcBef>
                <a:spcPct val="0"/>
              </a:spcBef>
            </a:pPr>
            <a:r>
              <a:rPr lang="th-TH" sz="4400" b="1" cap="small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400" cap="small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cxnSp>
        <p:nvCxnSpPr>
          <p:cNvPr id="9" name="Elbow Connector 8"/>
          <p:cNvCxnSpPr/>
          <p:nvPr/>
        </p:nvCxnSpPr>
        <p:spPr>
          <a:xfrm rot="5400000">
            <a:off x="4802486" y="3296045"/>
            <a:ext cx="2614409" cy="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19162" y="6431325"/>
            <a:ext cx="2490025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2265113" y="4217329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3772210" y="2353324"/>
            <a:ext cx="1" cy="2685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866374" y="4244625"/>
            <a:ext cx="0" cy="333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0946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1710" y="3898183"/>
            <a:ext cx="3540931" cy="214521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ส่งเงิน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ค่าธรรมเนียม</a:t>
            </a:r>
          </a:p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เข้า</a:t>
            </a:r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กองทุน อุดหนุนเท่ากับจำนวนเงินที่ส่ง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11</a:t>
            </a:r>
            <a:endParaRPr lang="en-US" sz="32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373911" y="1681969"/>
            <a:ext cx="3451432" cy="15212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ศูนย์ประเมินฯ ม.26/4(2)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257061" y="3911535"/>
            <a:ext cx="3676038" cy="2131858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อุดหนุนเป็นค่าใช้จ่ายในการรับรองความรู้ความสามารถ</a:t>
            </a:r>
            <a:br>
              <a:rPr lang="th-TH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12</a:t>
            </a:r>
            <a:endParaRPr lang="en-US" sz="32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45562" y="1681980"/>
            <a:ext cx="3508472" cy="15838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 ศูนย์ประเมินฯกลาง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337068" y="3862863"/>
            <a:ext cx="3508527" cy="2180529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339" tIns="45679" rIns="91339" bIns="45679"/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อุดหนุนเป็น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ค่าใช้จ่ายในการ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ทดสอบมาตรฐานฝีมือ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แรงงานแห่งชาติ ในสาขาอาชีพ</a:t>
            </a:r>
          </a:p>
          <a:p>
            <a:pPr algn="ctr"/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ที่อาจเป็นอันตราย</a:t>
            </a:r>
            <a:b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solidFill>
                  <a:srgbClr val="66FF66"/>
                </a:solidFill>
                <a:latin typeface="TH SarabunPSK" pitchFamily="34" charset="-34"/>
                <a:cs typeface="TH SarabunPSK" pitchFamily="34" charset="-34"/>
              </a:rPr>
              <a:t>ประกาศข้อ 13</a:t>
            </a:r>
            <a:endParaRPr lang="en-US" sz="2400" b="1" dirty="0">
              <a:solidFill>
                <a:srgbClr val="66FF66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8337057" y="1753986"/>
            <a:ext cx="3508470" cy="146633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5. กรมพัฒนา</a:t>
            </a:r>
          </a:p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endParaRPr lang="en-US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Straight Connector 28"/>
          <p:cNvCxnSpPr>
            <a:endCxn id="15" idx="0"/>
          </p:cNvCxnSpPr>
          <p:nvPr/>
        </p:nvCxnSpPr>
        <p:spPr>
          <a:xfrm>
            <a:off x="6095071" y="3307098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2078972" y="3280089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102392" y="3230490"/>
            <a:ext cx="0" cy="6044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สี่เหลี่ยมผืนผ้า 1"/>
          <p:cNvSpPr/>
          <p:nvPr/>
        </p:nvSpPr>
        <p:spPr>
          <a:xfrm>
            <a:off x="16831" y="379712"/>
            <a:ext cx="121697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th-TH" sz="4800" b="1" cap="small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800" cap="small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80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5000"/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95370" y="1269261"/>
            <a:ext cx="9922865" cy="25543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“สิทธิขอรับเงินช่วยเหลือหรืออุดหนุนเกิดมีขึ้นในปีใด”</a:t>
            </a:r>
          </a:p>
          <a:p>
            <a:pPr algn="thaiDist"/>
            <a:r>
              <a: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หมายความว่า  ปี พ.ศ. ที่สามารถยื่นคำขอรับเงินช่วยเหลือหรืออุดหนุนจากกองทุนพัฒนาฝีมือแรงงานได้ เมื่อดำเนินการตามหลักเกณฑ์ประกาศกำหนด </a:t>
            </a:r>
            <a:endPara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5370" y="4220915"/>
            <a:ext cx="9922865" cy="132325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</a:t>
            </a:r>
            <a:r>
              <a:rPr lang="th-TH" sz="40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เกิดขึ้นในปีใด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ให้ยื่นคำขอรับเงินช่วยเหลือหรืออุดหนุนในปีนั้น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ทั้งนี้ ไม่เกินวันที่ 31 มีนาคมของปีถัดไป</a:t>
            </a:r>
            <a:endParaRPr lang="en-US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36319" y="6431325"/>
            <a:ext cx="244476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148783" y="260648"/>
            <a:ext cx="16081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013">
              <a:spcBef>
                <a:spcPct val="0"/>
              </a:spcBef>
            </a:pPr>
            <a:r>
              <a:rPr lang="th-TH" sz="4400" b="1" cap="small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คำนิยาม</a:t>
            </a:r>
            <a:endParaRPr lang="en-US" sz="4400" cap="small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002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7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09643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36319" y="6431325"/>
            <a:ext cx="244476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2128" y="1736224"/>
            <a:ext cx="10713818" cy="2061917"/>
          </a:xfrm>
          <a:prstGeom prst="rect">
            <a:avLst/>
          </a:prstGeom>
          <a:solidFill>
            <a:srgbClr val="FFC000"/>
          </a:solidFill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ประกาศข้อ 4 “ผู้ดำเนินการทดสอบมาตรฐานฝีมือแรงงานที่ได้รับอนุญาตตามมาตรา 24 </a:t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ซึ่งดำเนินการทดสอบมาตรฐานฝีมือแรงงาน และมีผู้ผ่านการทดสอบ</a:t>
            </a: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ในปีที่ผ่านม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า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ตั้งแต่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 100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คนขึ้นไป ให้เงินอุดหนุนปีละ 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10,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000 บาทต่อผู้ผ่านการทดสอบทุก 100 คน </a:t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ส่วนที่เกิน 100 คน ถ้ามีจำนวนตั้งแต่ 75 คนขึ้นไปให้ปัดเป็น 100 คน”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7935" y="4096640"/>
            <a:ext cx="10713818" cy="2061917"/>
          </a:xfrm>
          <a:prstGeom prst="rect">
            <a:avLst/>
          </a:prstGeom>
          <a:solidFill>
            <a:srgbClr val="009999"/>
          </a:solidFill>
          <a:ln cmpd="dbl">
            <a:solidFill>
              <a:schemeClr val="tx1"/>
            </a:solidFill>
            <a:prstDash val="solid"/>
          </a:ln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(ม.ค.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62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– 31 ธ.ค.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62)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ดำเนินการทดสอบมาตรฐานฝีมือแรงงานแห่งชาติ จำนวน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350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และมีผู้ผ่านการทดสอบ จำนวน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250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 พ.ศ. </a:t>
            </a: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r>
              <a:rPr lang="en-US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เนื่องจากใช้จำนวนผู้ผ่าน</a:t>
            </a:r>
            <a:b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การทดสอบฯ ของปีท่านผ่านมา คือ ปี พ.ศ. 2562)   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ibbon ลง 8"/>
          <p:cNvSpPr/>
          <p:nvPr/>
        </p:nvSpPr>
        <p:spPr>
          <a:xfrm>
            <a:off x="4220215" y="362296"/>
            <a:ext cx="3528392" cy="936104"/>
          </a:xfrm>
          <a:prstGeom prst="ribbon">
            <a:avLst/>
          </a:prstGeom>
          <a:solidFill>
            <a:srgbClr val="FF3300"/>
          </a:solidFill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th-TH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650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" y="221749"/>
            <a:ext cx="12156126" cy="830997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หลักเกณฑ์การให้เงินช่วยเหลือหรืออุดหนุน</a:t>
            </a: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24060" t="48414" r="38787" b="20171"/>
          <a:stretch>
            <a:fillRect/>
          </a:stretch>
        </p:blipFill>
        <p:spPr bwMode="auto">
          <a:xfrm>
            <a:off x="1188344" y="1124744"/>
            <a:ext cx="957706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418171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96000"/>
            <a:lum/>
          </a:blip>
          <a:srcRect/>
          <a:stretch>
            <a:fillRect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914870" y="261397"/>
            <a:ext cx="1013857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18939" y="5734065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/>
          <a:p>
            <a:pPr algn="ctr"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2" name="กลุ่ม 9"/>
          <p:cNvGrpSpPr/>
          <p:nvPr/>
        </p:nvGrpSpPr>
        <p:grpSpPr>
          <a:xfrm>
            <a:off x="914870" y="1588557"/>
            <a:ext cx="10138579" cy="3991284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0660">
                <a:spcBef>
                  <a:spcPct val="20000"/>
                </a:spcBef>
                <a:defRPr/>
              </a:pP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อุดหนุนแก่ผู้ดำเนินการทดสอบมาตรฐานฝีมือแรงงานที่ได้รับอนุญาตตามมาตรา 24 ซึ่งดำเนินการทดสอบมาตรฐานฝีมือแรงงาน และ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อุดหนุนปีละ </a:t>
              </a:r>
              <a:r>
                <a:rPr lang="en-US" sz="3600" b="1" u="sng" dirty="0"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,000 บาทต่อผู้ผ่านการทดสอบ</a:t>
              </a:r>
              <a:br>
                <a:rPr lang="th-TH" sz="3600" b="1" u="sng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ทุก 100 คน</a:t>
              </a: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5" dirty="0"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5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5" dirty="0">
                  <a:latin typeface="FreesiaUPC" pitchFamily="34" charset="-34"/>
                  <a:cs typeface="FreesiaUPC" pitchFamily="34" charset="-34"/>
                </a:rPr>
                <a:t>100 คน ถ้ามีจำนวนตั้งแต่ 75 คนขึ้นไป</a:t>
              </a:r>
              <a:br>
                <a:rPr lang="th-TH" sz="3600" b="1" spc="-55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5" dirty="0">
                  <a:latin typeface="FreesiaUPC" pitchFamily="34" charset="-34"/>
                  <a:cs typeface="FreesiaUPC" pitchFamily="34" charset="-34"/>
                </a:rPr>
                <a:t>ให้ปัดเป็น 100 คน</a:t>
              </a:r>
              <a:endParaRPr lang="th-TH" sz="36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0926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914863" y="1557227"/>
            <a:ext cx="79095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</a:t>
            </a: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608669" y="5516749"/>
            <a:ext cx="2157144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76796" y="6431325"/>
            <a:ext cx="2804288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76796" y="6431325"/>
            <a:ext cx="28042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226765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6707" y="116642"/>
            <a:ext cx="9751555" cy="707785"/>
          </a:xfrm>
          <a:prstGeom prst="rect">
            <a:avLst/>
          </a:prstGeom>
          <a:solidFill>
            <a:srgbClr val="0070C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3187" y="1022520"/>
            <a:ext cx="8268380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4 (ลว. 9 มิ.ย. 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     √ ปีละ 10,000 บาท ต่อผู้ผ่านการทดสอบทุก 100 คน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="" xmlns:p14="http://schemas.microsoft.com/office/powerpoint/2010/main" val="977552116"/>
              </p:ext>
            </p:extLst>
          </p:nvPr>
        </p:nvGraphicFramePr>
        <p:xfrm>
          <a:off x="907750" y="2133167"/>
          <a:ext cx="10496737" cy="2694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วงเล็บปีกกาขวา 5"/>
          <p:cNvSpPr/>
          <p:nvPr/>
        </p:nvSpPr>
        <p:spPr>
          <a:xfrm rot="16200000" flipH="1">
            <a:off x="4431077" y="1777557"/>
            <a:ext cx="288032" cy="6470591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68482" y="5228785"/>
            <a:ext cx="2013072" cy="523098"/>
          </a:xfrm>
          <a:prstGeom prst="rect">
            <a:avLst/>
          </a:prstGeom>
          <a:solidFill>
            <a:srgbClr val="6666FF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04890" y="5012820"/>
            <a:ext cx="2444765" cy="830689"/>
          </a:xfrm>
          <a:prstGeom prst="rect">
            <a:avLst/>
          </a:prstGeom>
          <a:solidFill>
            <a:srgbClr val="6666FF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995346" y="5805264"/>
            <a:ext cx="6959068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2563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6" name="กลุ่ม 13"/>
          <p:cNvGrpSpPr/>
          <p:nvPr/>
        </p:nvGrpSpPr>
        <p:grpSpPr>
          <a:xfrm>
            <a:off x="620913" y="765331"/>
            <a:ext cx="1293495" cy="1367835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6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427318" y="1772816"/>
            <a:ext cx="11312791" cy="936104"/>
          </a:xfrm>
          <a:prstGeom prst="rect">
            <a:avLst/>
          </a:prstGeom>
          <a:solidFill>
            <a:srgbClr val="CCFFCC"/>
          </a:solidFill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6255" y="1340776"/>
            <a:ext cx="11373496" cy="5284004"/>
          </a:xfrm>
          <a:ln>
            <a:solidFill>
              <a:schemeClr val="tx1"/>
            </a:solidFill>
            <a:prstDash val="dash"/>
          </a:ln>
        </p:spPr>
        <p:txBody>
          <a:bodyPr>
            <a:noAutofit/>
          </a:bodyPr>
          <a:lstStyle/>
          <a:p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ผู้ดำเนินการทดสอบมาตรฐานฝีมือแรงงานที่ได้รับอนุญาต ตามมาตรา 24</a:t>
            </a:r>
          </a:p>
          <a:p>
            <a:pPr algn="thaiDist">
              <a:buNone/>
            </a:pP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   กรณีใบอนุญาตดำเนินการทดสอบมาตรฐานฝีมือแรงงานแห่งชาติ (แบบ มฐ.4) หมดอายุ (อายุ 2 ปี) </a:t>
            </a:r>
            <a:b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ให้ดำเนินการต่อใบอนุญาตก่อนจึงจะขอรับเงินช่วยเหลือหรืออุดหนุนได้</a:t>
            </a:r>
          </a:p>
          <a:p>
            <a:pPr algn="thaiDist"/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ปีที่ผ่านมาดำเนินการทดสอบมาตรฐานฝีมือแรงงานแห่งชาติ และมีผู้ผ่านการทดสอบตั้งแต่ </a:t>
            </a:r>
            <a:r>
              <a:rPr lang="en-US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100 </a:t>
            </a: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คนขึ้นไป</a:t>
            </a:r>
          </a:p>
          <a:p>
            <a:pPr algn="thaiDist"/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ให้เงินช่วยเหลือหรืออุดหนุนปีละ 10</a:t>
            </a:r>
            <a:r>
              <a:rPr lang="en-US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sz="27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บาทต่อ</a:t>
            </a: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ผู้ผ่านการทดสอบทุก 100</a:t>
            </a:r>
            <a:r>
              <a:rPr lang="en-US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คน ส่วนที่เกิน 100 คน </a:t>
            </a:r>
            <a:b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ถ้ามีจำนวนตั้งแต่ 75 คนขึ้นไป ให้ปัดเป็น 100 คน</a:t>
            </a:r>
          </a:p>
          <a:p>
            <a:pPr algn="thaiDist">
              <a:spcBef>
                <a:spcPts val="0"/>
              </a:spcBef>
            </a:pPr>
            <a:r>
              <a:rPr lang="th-TH" sz="2700" b="1" spc="140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ชอ.1 ภายในวันที่ </a:t>
            </a:r>
            <a:endParaRPr lang="th-TH" sz="2700" b="1" spc="140" dirty="0" smtClean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spcBef>
                <a:spcPts val="0"/>
              </a:spcBef>
              <a:buNone/>
            </a:pPr>
            <a:r>
              <a:rPr lang="th-TH" sz="27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	30 </a:t>
            </a: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</a:t>
            </a:r>
            <a:b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  <a:br>
              <a:rPr lang="th-TH" sz="27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endParaRPr lang="th-TH" sz="27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endParaRPr lang="th-TH" sz="27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7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-27374"/>
            <a:ext cx="12156126" cy="13234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91339" tIns="45679" rIns="91339" bIns="45679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b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ที่มีผู้ผ่านการทดสอบ 100 คน (ประกาศข้อ 4)</a:t>
            </a:r>
            <a:endParaRPr lang="th-TH" sz="4000" b="1" dirty="0">
              <a:solidFill>
                <a:srgbClr val="FF0000"/>
              </a:solidFill>
              <a:latin typeface="KodchiangUPC" pitchFamily="18" charset="-34"/>
              <a:ea typeface="Times New Roman" pitchFamily="18" charset="0"/>
              <a:cs typeface="KodchiangUPC" pitchFamily="18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27319" y="5517232"/>
            <a:ext cx="11377264" cy="936104"/>
          </a:xfrm>
          <a:prstGeom prst="rect">
            <a:avLst/>
          </a:prstGeom>
          <a:solidFill>
            <a:srgbClr val="FFFF00"/>
          </a:solidFill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thaiDist"/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ยื่นคำขอเกินเวลาที่กำหนด ไม่สามารถอนุมัติให้เงินช่วยเหลือหรืออุดหนุนได้ เช่น สิทธิขอรับเงินช่วยเหลือหรืออุดหนุนเกิดมีขึ้นในปี พ.ศ. 256</a:t>
            </a:r>
            <a:r>
              <a:rPr lang="en-US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ยื่นคำขอได้ไม่เกินวันที่ 31 มีนาคม 256</a:t>
            </a:r>
            <a:r>
              <a:rPr lang="en-US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th-TH" i="1" dirty="0">
              <a:solidFill>
                <a:srgbClr val="FF0000"/>
              </a:solidFill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518306" y="6364176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72560" y="6513213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22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540272" y="1716821"/>
            <a:ext cx="11017224" cy="2554463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536022"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ผู้ดำเนินการทดสอบฯ ดำเนินการทดสอบมาตรฐานฝีมือแรงงานแห่งชาติและมีผู้ผ่านการทดสอบ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ตั้งแต่ 100 คนขึ้นไป สิทธิขอรับเงินช่วยเหลือหรืออุดหนุนเกิดขึ้น</a:t>
            </a:r>
            <a:r>
              <a:rPr lang="th-TH" sz="3200" b="1" u="sng" kern="1900" spc="120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ในปีถัดมา</a:t>
            </a:r>
            <a:r>
              <a:rPr lang="th-TH" sz="3200" b="1" kern="1900" spc="120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kern="1900" spc="12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โดยนำ</a:t>
            </a:r>
            <a:r>
              <a:rPr lang="th-TH" sz="3200" b="1" kern="1900" spc="120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จำนวนผู้ผ่าน</a:t>
            </a:r>
            <a:r>
              <a:rPr lang="th-TH" sz="3200" b="1" kern="1900" spc="12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การทดสอบฯ </a:t>
            </a:r>
            <a:r>
              <a:rPr lang="th-TH" sz="3200" b="1" u="sng" kern="1900" spc="120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lang="th-TH" sz="3200" b="1" kern="1900" spc="120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kern="1900" spc="12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</a:t>
            </a:r>
            <a:r>
              <a:rPr lang="th-TH" sz="3200" b="1" kern="1900" spc="120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ช่วยเหลือ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หรือ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อุดหนุน ปีละ 10,000 บาทต่อผู้ผ่านการทดสอบทุก 100 คน ส่วนที่เกิน 100 คน </a:t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ตั้งแต่ 75 คนขึ้นไป ให้ปัดเป็น 100 คน ทั้งนี้ ไม่เกินวันที่ 31 มีนาคมของ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สี่เหลี่ยมผืนผ้า 2"/>
          <p:cNvSpPr/>
          <p:nvPr/>
        </p:nvSpPr>
        <p:spPr>
          <a:xfrm>
            <a:off x="2722871" y="476673"/>
            <a:ext cx="6563773" cy="76935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5039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</a:p>
        </p:txBody>
      </p:sp>
      <p:pic>
        <p:nvPicPr>
          <p:cNvPr id="1026" name="Picture 2" descr="H:\หัวข้อบรรยายเงินอุดหนุน 27-28 ก.พ. 63\343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4" y="4437112"/>
            <a:ext cx="6518039" cy="2420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หัวข้อบรรยายเงินอุดหนุน 27-28 ก.พ. 63\343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361" y="75688"/>
            <a:ext cx="1623488" cy="16001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1996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6103" y="6446107"/>
            <a:ext cx="230095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779493" y="756471"/>
            <a:ext cx="10694108" cy="2895591"/>
            <a:chOff x="2512662" y="1374686"/>
            <a:chExt cx="9141496" cy="2896261"/>
          </a:xfrm>
        </p:grpSpPr>
        <p:cxnSp>
          <p:nvCxnSpPr>
            <p:cNvPr id="5" name="ตัวเชื่อมต่อตรง 6"/>
            <p:cNvCxnSpPr/>
            <p:nvPr/>
          </p:nvCxnSpPr>
          <p:spPr>
            <a:xfrm>
              <a:off x="2562792" y="3260480"/>
              <a:ext cx="90913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7"/>
            <p:cNvCxnSpPr/>
            <p:nvPr/>
          </p:nvCxnSpPr>
          <p:spPr>
            <a:xfrm rot="5400000">
              <a:off x="5441509" y="3131673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6147363" y="1374686"/>
              <a:ext cx="1922223" cy="1287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defTabSz="912455" fontAlgn="base">
                <a:spcBef>
                  <a:spcPct val="0"/>
                </a:spcBef>
              </a:pP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ยื่น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คำขอรับเงิน</a:t>
              </a:r>
              <a:b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ช่วยเหลือ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หรืออุดหนุน </a:t>
              </a:r>
              <a:b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</a:p>
            <a:p>
              <a:pPr algn="ctr" defTabSz="912455" fontAlgn="base">
                <a:spcBef>
                  <a:spcPct val="0"/>
                </a:spcBef>
              </a:pP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algn="ctr"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วงเล็บปีกกาขวา 9"/>
            <p:cNvSpPr/>
            <p:nvPr/>
          </p:nvSpPr>
          <p:spPr>
            <a:xfrm rot="16200000">
              <a:off x="4099549" y="1080658"/>
              <a:ext cx="371137" cy="3461448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9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11"/>
            <p:cNvCxnSpPr/>
            <p:nvPr/>
          </p:nvCxnSpPr>
          <p:spPr>
            <a:xfrm>
              <a:off x="9325290" y="2697705"/>
              <a:ext cx="0" cy="10362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662359" y="3022078"/>
              <a:ext cx="1143008" cy="400203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069942" y="2967473"/>
              <a:ext cx="1270490" cy="46177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2563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4"/>
            <p:cNvSpPr/>
            <p:nvPr/>
          </p:nvSpPr>
          <p:spPr>
            <a:xfrm rot="16200000">
              <a:off x="7107736" y="1601198"/>
              <a:ext cx="197743" cy="2390757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2512662" y="3399621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 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4731236" y="3399622"/>
              <a:ext cx="1284606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auto">
            <a:xfrm>
              <a:off x="5971479" y="3399622"/>
              <a:ext cx="1499036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402677" y="3399622"/>
              <a:ext cx="1353488" cy="60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605166" y="188640"/>
            <a:ext cx="2736305" cy="184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ช่วยเหลือ</a:t>
            </a:r>
          </a:p>
          <a:p>
            <a:pPr algn="ctr"/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หรือ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อุดหนุนเกิดขึ้นในปีใด </a:t>
            </a:r>
            <a:endParaRPr lang="th-TH" sz="2400" b="1" dirty="0" smtClean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ctr"/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ให้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ช่วยเหลือ</a:t>
            </a:r>
          </a:p>
          <a:p>
            <a:pPr algn="ctr"/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หรือ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อุดหนุนภายใน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</a:t>
            </a:r>
          </a:p>
          <a:p>
            <a:pPr algn="ctr"/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31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มีนาคมของปี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ถัดไป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5" name="ตัวเชื่อมต่อตรง 11"/>
          <p:cNvCxnSpPr/>
          <p:nvPr/>
        </p:nvCxnSpPr>
        <p:spPr>
          <a:xfrm>
            <a:off x="11465289" y="2204875"/>
            <a:ext cx="0" cy="7778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273510" y="2780929"/>
            <a:ext cx="1351549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325256" y="2348889"/>
            <a:ext cx="1357086" cy="4614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14"/>
          <p:cNvSpPr/>
          <p:nvPr/>
        </p:nvSpPr>
        <p:spPr>
          <a:xfrm rot="5400000" flipH="1">
            <a:off x="9468327" y="279919"/>
            <a:ext cx="197700" cy="3796225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920"/>
          <p:cNvSpPr>
            <a:spLocks noChangeArrowheads="1"/>
          </p:cNvSpPr>
          <p:nvPr/>
        </p:nvSpPr>
        <p:spPr bwMode="auto">
          <a:xfrm>
            <a:off x="5076785" y="3284984"/>
            <a:ext cx="3456382" cy="86409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endParaRPr lang="en-US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8621771" y="2780929"/>
            <a:ext cx="1351549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" y="4278585"/>
            <a:ext cx="12169775" cy="2246769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txBody>
          <a:bodyPr wrap="square" lIns="91339" tIns="45679" rIns="91339" bIns="45679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นำจำนวนผู้ผ่านการทดสอบมาตรฐานฝีมือแรงงานแห่งชาติในปี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(ปีที่ผ่านมา) ยื่นคำขอรับเงินช่วยเหลือ</a:t>
            </a:r>
          </a:p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หรืออุดหนุนใน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  <a:sym typeface="Wingdings 2"/>
              </a:rPr>
              <a:t>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จำนวนผู้ผ่านการทดสอบฯ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474 คน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		=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   ทุก 100 คน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10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บาท 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                        จำนวน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ผู้ผ่านการทดสอบฯ ส่วนที่เกิน 100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คน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	= 7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ไม่ถึง 75 คน ไม่ได้รับเงินอุดหนุน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  <a:sym typeface="Wingdings 2"/>
              </a:rPr>
              <a:t>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จำนวนเงินช่วยเหลือหรืออุดหนุนที่มีสิทธิยื่นคำ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ขอ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	=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0,000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บาท</a:t>
            </a:r>
          </a:p>
        </p:txBody>
      </p:sp>
      <p:cxnSp>
        <p:nvCxnSpPr>
          <p:cNvPr id="33" name="ตัวเชื่อมต่อตรง 11"/>
          <p:cNvCxnSpPr/>
          <p:nvPr/>
        </p:nvCxnSpPr>
        <p:spPr>
          <a:xfrm>
            <a:off x="7669063" y="2104925"/>
            <a:ext cx="0" cy="10360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6517754" y="2820759"/>
            <a:ext cx="1583368" cy="60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6" name="กลุ่ม 13"/>
          <p:cNvGrpSpPr/>
          <p:nvPr/>
        </p:nvGrpSpPr>
        <p:grpSpPr>
          <a:xfrm>
            <a:off x="5724848" y="188649"/>
            <a:ext cx="1293495" cy="504056"/>
            <a:chOff x="-1250404" y="-216024"/>
            <a:chExt cx="2736304" cy="1944216"/>
          </a:xfrm>
        </p:grpSpPr>
        <p:pic>
          <p:nvPicPr>
            <p:cNvPr id="37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8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39" name="Ribbon ลง 38"/>
          <p:cNvSpPr/>
          <p:nvPr/>
        </p:nvSpPr>
        <p:spPr>
          <a:xfrm>
            <a:off x="32914" y="24865"/>
            <a:ext cx="2304256" cy="737840"/>
          </a:xfrm>
          <a:prstGeom prst="ribbon">
            <a:avLst/>
          </a:prstGeom>
          <a:solidFill>
            <a:srgbClr val="66FFF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1003079" y="830945"/>
            <a:ext cx="36492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ดำเนินการทดสอบมาตรฐานฝีมือแรงงาน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แห่งชาติ จำนวน 480 คน</a:t>
            </a:r>
          </a:p>
          <a:p>
            <a:pPr algn="ctr"/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มี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ผู้ผ่านการทดสอบ จำนวน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474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คน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th-TH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3601" y="6160229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468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ตัวเชื่อมต่อตรง 10"/>
          <p:cNvCxnSpPr/>
          <p:nvPr/>
        </p:nvCxnSpPr>
        <p:spPr>
          <a:xfrm>
            <a:off x="8800007" y="1994953"/>
            <a:ext cx="21184" cy="1146016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37376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01934160"/>
              </p:ext>
            </p:extLst>
          </p:nvPr>
        </p:nvGraphicFramePr>
        <p:xfrm>
          <a:off x="1764409" y="1412776"/>
          <a:ext cx="8856982" cy="391328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{35758FB7-9AC5-4552-8A53-C91805E547FA}</a:tableStyleId>
              </a:tblPr>
              <a:tblGrid>
                <a:gridCol w="44284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284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จำนวนผู้ผ่านการทดสอบ</a:t>
                      </a:r>
                      <a:r>
                        <a:rPr lang="th-TH" sz="2800" baseline="0" dirty="0"/>
                        <a:t> (คน)</a:t>
                      </a:r>
                      <a:endParaRPr lang="en-US" sz="2800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จำนวนเงินอุดหนุนที่ได้รับ (บาท)</a:t>
                      </a:r>
                      <a:endParaRPr lang="en-US" sz="2800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07808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100 - 174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10,000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175 - 274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20,000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275 - 374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30,000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6368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375 - 474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40,000</a:t>
                      </a:r>
                      <a:endParaRPr lang="en-US" sz="3200" b="1" dirty="0"/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Ribbon ลง 6"/>
          <p:cNvSpPr/>
          <p:nvPr/>
        </p:nvSpPr>
        <p:spPr>
          <a:xfrm rot="20361786">
            <a:off x="82706" y="633314"/>
            <a:ext cx="3517815" cy="986856"/>
          </a:xfrm>
          <a:prstGeom prst="ribbon">
            <a:avLst/>
          </a:prstGeom>
          <a:solidFill>
            <a:srgbClr val="00B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b="1" dirty="0">
                <a:ln>
                  <a:solidFill>
                    <a:schemeClr val="bg1"/>
                  </a:solidFill>
                </a:ln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หลักการคำนวณ</a:t>
            </a:r>
          </a:p>
        </p:txBody>
      </p:sp>
    </p:spTree>
    <p:extLst>
      <p:ext uri="{BB962C8B-B14F-4D97-AF65-F5344CB8AC3E}">
        <p14:creationId xmlns="" xmlns:p14="http://schemas.microsoft.com/office/powerpoint/2010/main" val="349664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51559" y="1947790"/>
            <a:ext cx="10066675" cy="3785466"/>
          </a:xfrm>
          <a:prstGeom prst="rect">
            <a:avLst/>
          </a:prstGeom>
          <a:solidFill>
            <a:srgbClr val="FF7C80"/>
          </a:solidFill>
        </p:spPr>
        <p:txBody>
          <a:bodyPr wrap="square" lIns="91241" tIns="45628" rIns="91241" bIns="45628">
            <a:spAutoFit/>
          </a:bodyPr>
          <a:lstStyle/>
          <a:p>
            <a:pPr indent="541769" algn="thaiDist"/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ดำเนินการทดสอบมาตรฐานฝีมือแรงงานแห่งชาติและมีผู้ผ่านการทดสอบในปี พ.ศ. </a:t>
            </a:r>
            <a:r>
              <a:rPr lang="th-TH" sz="4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4000" b="1" u="sng" dirty="0">
                <a:latin typeface="FreesiaUPC" pitchFamily="34" charset="-34"/>
                <a:cs typeface="FreesiaUPC" pitchFamily="34" charset="-34"/>
              </a:rPr>
              <a:t>ปีที่ผ่านมา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) </a:t>
            </a:r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ตั้งแต่ 100 คนขึ้นไป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  <a:p>
            <a:pPr indent="541769" algn="thaiDist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 ในปี พ.ศ. 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4000" b="1" u="sng" dirty="0"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)</a:t>
            </a:r>
            <a:r>
              <a:rPr lang="th-TH" sz="40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ยื่นคำขอรับเงินช่วยเหลือหรืออุดหนุนในปี พ.ศ. </a:t>
            </a:r>
            <a:r>
              <a:rPr lang="th-TH" sz="4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40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2564 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(ปีถัดไป)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4287" y="359952"/>
            <a:ext cx="10945216" cy="1323338"/>
          </a:xfrm>
          <a:prstGeom prst="rect">
            <a:avLst/>
          </a:prstGeom>
          <a:solidFill>
            <a:srgbClr val="66FFFF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4 (จากตัวอย่าง)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80130" y="6431325"/>
            <a:ext cx="230095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72" y="6165314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023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3940" y="1052741"/>
            <a:ext cx="10570010" cy="4939628"/>
          </a:xfrm>
          <a:prstGeom prst="rect">
            <a:avLst/>
          </a:prstGeom>
          <a:solidFill>
            <a:srgbClr val="FFCC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5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500" dirty="0">
                <a:latin typeface="FreesiaUPC" pitchFamily="34" charset="-34"/>
                <a:cs typeface="FreesiaUPC" pitchFamily="34" charset="-34"/>
              </a:rPr>
              <a:t>เมื่อผู้ดำเนินการทดสอบฯ </a:t>
            </a:r>
            <a:r>
              <a:rPr lang="th-TH" sz="3500" u="sng" dirty="0">
                <a:latin typeface="FreesiaUPC" pitchFamily="34" charset="-34"/>
                <a:cs typeface="FreesiaUPC" pitchFamily="34" charset="-34"/>
              </a:rPr>
              <a:t>ยื่นคำขอ แบบ ชอ.1 หลังจากวันที่ 31 มีนาคม</a:t>
            </a:r>
            <a:r>
              <a:rPr lang="th-TH" sz="3500" dirty="0"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500" dirty="0">
                <a:latin typeface="FreesiaUPC" pitchFamily="34" charset="-34"/>
                <a:cs typeface="FreesiaUPC" pitchFamily="34" charset="-34"/>
              </a:rPr>
            </a:br>
            <a:r>
              <a:rPr lang="th-TH" sz="3500" dirty="0">
                <a:latin typeface="FreesiaUPC" pitchFamily="34" charset="-34"/>
                <a:cs typeface="FreesiaUPC" pitchFamily="34" charset="-34"/>
              </a:rPr>
              <a:t>ให้ตรวจสอบด้วยว่าสิทธิขอรับเงินช่วยเหลือหรืออุดหนุนเกิดขึ้นในปีใด </a:t>
            </a:r>
            <a:endParaRPr lang="en-US" sz="35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500" dirty="0">
                <a:latin typeface="FreesiaUPC" pitchFamily="34" charset="-34"/>
                <a:cs typeface="FreesiaUPC" pitchFamily="34" charset="-34"/>
              </a:rPr>
              <a:t>        เช่น ในวันที่ 1 เมษายน </a:t>
            </a:r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5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</a:t>
            </a:r>
            <a:br>
              <a:rPr lang="th-TH" sz="3500" dirty="0">
                <a:latin typeface="FreesiaUPC" pitchFamily="34" charset="-34"/>
                <a:cs typeface="FreesiaUPC" pitchFamily="34" charset="-34"/>
              </a:rPr>
            </a:br>
            <a:r>
              <a:rPr lang="th-TH" sz="3500" dirty="0">
                <a:latin typeface="FreesiaUPC" pitchFamily="34" charset="-34"/>
                <a:cs typeface="FreesiaUPC" pitchFamily="34" charset="-34"/>
              </a:rPr>
              <a:t>กรณีดำเนินการทดสอบมาตรฐานฝีมือแรงงานแห่งชาติและมีผู้ผ่านการทดสอบ</a:t>
            </a:r>
            <a:br>
              <a:rPr lang="th-TH" sz="3500" dirty="0">
                <a:latin typeface="FreesiaUPC" pitchFamily="34" charset="-34"/>
                <a:cs typeface="FreesiaUPC" pitchFamily="34" charset="-34"/>
              </a:rPr>
            </a:br>
            <a:r>
              <a:rPr lang="th-TH" sz="3500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2561 </a:t>
            </a:r>
            <a:endParaRPr lang="en-US" sz="35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500" dirty="0">
                <a:latin typeface="FreesiaUPC" pitchFamily="34" charset="-34"/>
                <a:cs typeface="FreesiaUPC" pitchFamily="34" charset="-34"/>
              </a:rPr>
              <a:t>         กรณีนี้ผู้ดำเนินการทดสอบยื่นคำขอวันที่ 1 เมษายน </a:t>
            </a:r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500" dirty="0">
                <a:latin typeface="FreesiaUPC" pitchFamily="34" charset="-34"/>
                <a:cs typeface="FreesiaUPC" pitchFamily="34" charset="-34"/>
              </a:rPr>
              <a:t>แต่เป็นการทดสอบฯ ของปี พ.ศ. </a:t>
            </a:r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25</a:t>
            </a:r>
            <a:r>
              <a:rPr lang="en-US" sz="3500" dirty="0" smtClean="0">
                <a:latin typeface="FreesiaUPC" pitchFamily="34" charset="-34"/>
                <a:cs typeface="FreesiaUPC" pitchFamily="34" charset="-34"/>
              </a:rPr>
              <a:t>61</a:t>
            </a:r>
            <a:r>
              <a:rPr lang="th-TH" sz="3500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500" dirty="0">
                <a:latin typeface="FreesiaUPC" pitchFamily="34" charset="-34"/>
                <a:cs typeface="FreesiaUPC" pitchFamily="34" charset="-34"/>
              </a:rPr>
              <a:t>ไม่สามารถอนุมัติให้เงินช่วยเหลือหรืออุดหนุนได้ เนื่องจากยื่นคำขอเกินเวลาที่กำหนด </a:t>
            </a:r>
            <a:r>
              <a:rPr lang="th-TH" sz="35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ต้องยื่นคำขอฯ ในปี พ.ศ. </a:t>
            </a:r>
            <a:r>
              <a:rPr lang="th-TH" sz="35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5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5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endParaRPr lang="en-US" sz="35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5531" y="343271"/>
            <a:ext cx="7779292" cy="707700"/>
          </a:xfrm>
          <a:prstGeom prst="rect">
            <a:avLst/>
          </a:prstGeom>
        </p:spPr>
        <p:txBody>
          <a:bodyPr wrap="none" lIns="91241" tIns="45628" rIns="91241" bIns="45628">
            <a:sp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76796" y="6431325"/>
            <a:ext cx="28042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881" y="6308653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756295" y="5877275"/>
            <a:ext cx="10585177" cy="564134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thaiDist"/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ทดสอบ ปี พ.ศ.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ขอฯ ในปี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 31 มี.ค.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31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930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431325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3985" y="1136985"/>
            <a:ext cx="11305256" cy="4524233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lIns="91339" tIns="45679" rIns="91339" bIns="45679">
            <a:spAutoFit/>
          </a:bodyPr>
          <a:lstStyle/>
          <a:p>
            <a:pPr marL="361797" indent="-361797" algn="thaiDist">
              <a:tabLst>
                <a:tab pos="899188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หรือสำเนาบัตรประจำตัวประชาชน (กรณีเป็นบุคคลธรรมดา)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355235" indent="-355235" algn="thaiDist">
              <a:tabLst>
                <a:tab pos="899188" algn="l"/>
                <a:tab pos="1254421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อำนาจ)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355235" indent="-355235" algn="thaiDist">
              <a:tabLst>
                <a:tab pos="899188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3. สำเนาบัตรประจำตัวประชาชนของผู้มอบอำนาจและผู้รับมอบอำนาจ (กรณีมีการมอบ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อำนาจ)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355235" indent="-355235"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4. สำเนาใบอนุญาตดำเนินการทดสอบมาตรฐานฝีมือแรงงานแห่งชาติ (แบบ มฐ. 4)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355235" indent="-355235" algn="thaiDist">
              <a:tabLst>
                <a:tab pos="899188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5. สำเนาแบบบัญชีรายชื่อผู้สมัครเข้ารับการทดสอบและผลการทดสอบมาตรฐานฝีมือ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แรงงานแห่งชาติและ 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File </a:t>
            </a: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Excel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13507"/>
            <a:ext cx="12169775" cy="707837"/>
          </a:xfrm>
          <a:prstGeom prst="rect">
            <a:avLst/>
          </a:prstGeom>
          <a:solidFill>
            <a:srgbClr val="FF99FF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765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56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1123868" y="621716"/>
            <a:ext cx="10066675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1044327" y="1772816"/>
            <a:ext cx="10210485" cy="310132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699106" y="2199829"/>
            <a:ext cx="9275722" cy="2741370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lvl="0" algn="thaiDist">
              <a:defRPr/>
            </a:pPr>
            <a:r>
              <a:rPr lang="th-TH" b="1" spc="60" dirty="0"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อุดหนุนเป็นค่าทดสอบแก่ผู้ดำเนินการทดสอบมาตรฐานฝีมือแรงงานที่ได้รับ</a:t>
            </a:r>
            <a:r>
              <a:rPr lang="th-TH" b="1" spc="60" dirty="0" smtClean="0">
                <a:latin typeface="FreesiaUPC" pitchFamily="34" charset="-34"/>
                <a:cs typeface="FreesiaUPC" pitchFamily="34" charset="-34"/>
              </a:rPr>
              <a:t>อนุญาต</a:t>
            </a:r>
          </a:p>
          <a:p>
            <a:pPr lvl="0" algn="thaiDist">
              <a:defRPr/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ตาม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มาตรา 24 ซึ่ง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ทดสอบที่กรมพัฒนาฝีมือแรงงานส่งไปทดสอบมาตรฐานฝีมือแรงงานแห่งชาติ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1051972" y="1629602"/>
            <a:ext cx="79095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321019" y="4509120"/>
            <a:ext cx="1941435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31325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248710" y="6431325"/>
            <a:ext cx="273238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7275" y="45419"/>
            <a:ext cx="9751555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="" xmlns:p14="http://schemas.microsoft.com/office/powerpoint/2010/main" val="683208164"/>
              </p:ext>
            </p:extLst>
          </p:nvPr>
        </p:nvGraphicFramePr>
        <p:xfrm>
          <a:off x="979646" y="2454839"/>
          <a:ext cx="10857628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92409" y="693339"/>
            <a:ext cx="9649072" cy="181578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ตามประกาศ ข้อ 5 (ลว. 9 มิ.ย. 60)</a:t>
            </a:r>
            <a:b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√ เป็นค่าทดสอบตามที่ผู้ดำเนินการทดสอบกำหนดต่อจำนวนผู้เข้ารับการทดสอบ 1 คน </a:t>
            </a:r>
          </a:p>
          <a:p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(ไม่เกินอัตราค่าทดสอบมาตรฐานฝีมือแรงงานตามประกาศคณะกรรมการส่งเสริม</a:t>
            </a:r>
            <a:b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เรื่อง กำหนดอัตราค่าทดสอบมาตรฐานฝีมือแรงงาน)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 rot="16200000" flipH="1">
            <a:off x="4394919" y="1813833"/>
            <a:ext cx="288031" cy="6974769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7" name="กลุ่ม 13"/>
          <p:cNvGrpSpPr/>
          <p:nvPr/>
        </p:nvGrpSpPr>
        <p:grpSpPr>
          <a:xfrm>
            <a:off x="468264" y="1125071"/>
            <a:ext cx="1293495" cy="1367835"/>
            <a:chOff x="-1250404" y="-216024"/>
            <a:chExt cx="2736304" cy="1944216"/>
          </a:xfrm>
        </p:grpSpPr>
        <p:pic>
          <p:nvPicPr>
            <p:cNvPr id="10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1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3509972" y="5406474"/>
            <a:ext cx="2013072" cy="523098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5842" y="5262501"/>
            <a:ext cx="2444765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16336" y="5877272"/>
            <a:ext cx="7125698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2563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แผนผังลำดับงาน: กระบวนการ 3"/>
          <p:cNvSpPr/>
          <p:nvPr/>
        </p:nvSpPr>
        <p:spPr>
          <a:xfrm>
            <a:off x="324247" y="1700817"/>
            <a:ext cx="11593288" cy="936104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" y="-27373"/>
            <a:ext cx="12169775" cy="1224135"/>
          </a:xfr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กรมฯ ส่งไปทดสอบ (ประกาศข้อ </a:t>
            </a:r>
            <a:r>
              <a:rPr lang="en-US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599" y="1268760"/>
            <a:ext cx="11093022" cy="5328592"/>
          </a:xfrm>
        </p:spPr>
        <p:txBody>
          <a:bodyPr>
            <a:noAutofit/>
          </a:bodyPr>
          <a:lstStyle/>
          <a:p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ผู้ดำเนินการทดสอบมาตรฐานฝีมือแรงงานที่ได้รับอนุญาต ตามมาตรา 24 </a:t>
            </a:r>
          </a:p>
          <a:p>
            <a:pPr indent="12690" algn="thaiDist">
              <a:buNone/>
            </a:pP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กรณีใบอนุญาตดำเนินการทดสอบมาตรฐานฝีมือแรงงานแห่งชาติ (แบบ มฐ.4) หมดอายุ (อายุ 2 ปี) </a:t>
            </a:r>
            <a:br>
              <a:rPr lang="th-TH" sz="2700" b="1" dirty="0"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ให้ดำเนินการต่อใบอนุญาตก่อนจึงจะขอรับเงินช่วยเหลือหรืออุดหนุนได้</a:t>
            </a:r>
          </a:p>
          <a:p>
            <a:pPr algn="thaiDist"/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ดำเนินการทดสอบมาตรฐานฝีมือแรงงานแห่งชาติให้แก่ผู้เข้ารับการทดสอบที่กรมพัฒนาฝีมือแรงงานส่งไปทดสอบ ในสาขาอาชีพที่จำเป็นต้องให้การส่งเสริมหรือสนับสนุน และกรมฯ ไม่สามารถดำเนินการทดสอบฯ ได้</a:t>
            </a:r>
            <a:endParaRPr lang="en-US" sz="27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ให้เงินช่วยเหลือหรืออุดหนุนเป็นค่าทดสอบตามจำนวนผู้เข้ารับการทดสอบที่กรมฯ ส่งไปทดสอบ </a:t>
            </a:r>
            <a:br>
              <a:rPr lang="th-TH" sz="2700" b="1" dirty="0"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แต่ไม่เกินอัตราค่าทดสอบมาตรฐานฝีมือแรงงานตามประกาศคณะกรรมการส่งเสริมการพัฒนาฝีมือแรงงาน เรื่อง กำหนดอัตราค่าทดสอบมาตรฐานฝีมือแรงงาน</a:t>
            </a:r>
          </a:p>
          <a:p>
            <a:pPr algn="thaiDist">
              <a:spcBef>
                <a:spcPts val="0"/>
              </a:spcBef>
            </a:pPr>
            <a:r>
              <a:rPr lang="th-TH" sz="2700" b="1" spc="1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ชอ.1 ภายในวันที่ </a:t>
            </a:r>
            <a:endParaRPr lang="th-TH" sz="2700" b="1" spc="100" dirty="0" smtClean="0">
              <a:latin typeface="FreesiaUPC" pitchFamily="34" charset="-34"/>
              <a:cs typeface="FreesiaUPC" pitchFamily="34" charset="-34"/>
            </a:endParaRPr>
          </a:p>
          <a:p>
            <a:pPr algn="thaiDist">
              <a:spcBef>
                <a:spcPts val="0"/>
              </a:spcBef>
              <a:buNone/>
            </a:pP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700" b="1" spc="90" dirty="0" smtClean="0">
                <a:latin typeface="FreesiaUPC" pitchFamily="34" charset="-34"/>
                <a:cs typeface="FreesiaUPC" pitchFamily="34" charset="-34"/>
              </a:rPr>
              <a:t>30 กันยายน</a:t>
            </a:r>
            <a:r>
              <a:rPr lang="th-TH" sz="2700" b="1" spc="90" dirty="0">
                <a:latin typeface="FreesiaUPC" pitchFamily="34" charset="-34"/>
                <a:cs typeface="FreesiaUPC" pitchFamily="34" charset="-34"/>
              </a:rPr>
              <a:t>ของปีที่สิทธิขอรับเงินช่วยเหลือหรืออุดหนุนเกิดมีขึ้น ทั้งนี้ สิทธิขอรับเงิน</a:t>
            </a:r>
            <a:r>
              <a:rPr lang="th-TH" sz="2700" b="1" spc="90" dirty="0" smtClean="0">
                <a:latin typeface="FreesiaUPC" pitchFamily="34" charset="-34"/>
                <a:cs typeface="FreesiaUPC" pitchFamily="34" charset="-34"/>
              </a:rPr>
              <a:t>ช่วยเหลือ</a:t>
            </a:r>
          </a:p>
          <a:p>
            <a:pPr algn="thaiDist">
              <a:spcBef>
                <a:spcPts val="0"/>
              </a:spcBef>
              <a:buNone/>
            </a:pP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700" b="1" spc="-50" dirty="0" smtClean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700" b="1" spc="-50" dirty="0">
                <a:latin typeface="FreesiaUPC" pitchFamily="34" charset="-34"/>
                <a:cs typeface="FreesiaUPC" pitchFamily="34" charset="-34"/>
              </a:rPr>
              <a:t>อุดหนุนเกิดมีขึ้นในปีใด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  <a:endParaRPr lang="en-US" sz="2700" b="1" spc="-50" dirty="0">
              <a:latin typeface="FreesiaUPC" pitchFamily="34" charset="-34"/>
              <a:cs typeface="FreesiaUPC" pitchFamily="34" charset="-34"/>
            </a:endParaRPr>
          </a:p>
          <a:p>
            <a:pPr>
              <a:buNone/>
            </a:pP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453346"/>
            <a:ext cx="2157145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020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:\หัวข้อบรรยายเงินอุดหนุน 27-28 ก.พ. 63\343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87" y="2132856"/>
            <a:ext cx="1143892" cy="11388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:\หัวข้อบรรยายเงินอุดหนุน 27-28 ก.พ. 63\343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4" y="4713438"/>
            <a:ext cx="1956097" cy="2131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" y="-27375"/>
            <a:ext cx="12169775" cy="1368152"/>
          </a:xfrm>
          <a:solidFill>
            <a:srgbClr val="FF7C80"/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สาขาอาชีพที่จำเป็นต้องให้การส่งเสริมหรือสนับสนุน </a:t>
            </a:r>
            <a:b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กรมพัฒนาฝีมือแรงงานไม่สามารถดำเนินการทดสอบได้ </a:t>
            </a: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="" xmlns:p14="http://schemas.microsoft.com/office/powerpoint/2010/main" val="1626331164"/>
              </p:ext>
            </p:extLst>
          </p:nvPr>
        </p:nvGraphicFramePr>
        <p:xfrm>
          <a:off x="108223" y="1491702"/>
          <a:ext cx="1198953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0012631" y="6346499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190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9" y="-27385"/>
            <a:ext cx="12169775" cy="648067"/>
          </a:xfrm>
          <a:solidFill>
            <a:schemeClr val="bg1">
              <a:lumMod val="6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สถานที่ตั้งศูนย์ทดสอบมาตรฐานฝีมือแรงงาน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160220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757299" y="6448252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white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white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51607628"/>
              </p:ext>
            </p:extLst>
          </p:nvPr>
        </p:nvGraphicFramePr>
        <p:xfrm>
          <a:off x="667295" y="764707"/>
          <a:ext cx="10818194" cy="56561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409097"/>
                <a:gridCol w="5409097"/>
              </a:tblGrid>
              <a:tr h="687289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สาขาอาชีพ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ศูนย์ทดสอบมาตรฐานฝีมือแรงงาน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</a:tr>
              <a:tr h="687289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สาขาช่างเครื่องประดับ (ประดับอัญมณี)</a:t>
                      </a:r>
                      <a:endParaRPr lang="en-US" sz="32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rowSpan="2">
                  <a:txBody>
                    <a:bodyPr/>
                    <a:lstStyle/>
                    <a:p>
                      <a:pPr marL="0" marR="0" indent="0" algn="l" defTabSz="9138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/>
                        <a:t>สมาคมช่างทองไทย </a:t>
                      </a:r>
                    </a:p>
                    <a:p>
                      <a:r>
                        <a:rPr lang="th-TH" sz="3200" dirty="0" smtClean="0"/>
                        <a:t>ที่อยู่ 250/36 ซ.เจริญนคร 34 แขวงบางลำพูล่าง เขตคลองสาน กรุงเทพฯ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</a:tr>
              <a:tr h="1157540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สาขาช่างเครื่องประดับ (รูปพรรณ)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vMerge="1">
                  <a:txBody>
                    <a:bodyPr/>
                    <a:lstStyle/>
                    <a:p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687289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สาขาช่างเจียระไนพลอย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rowSpan="4">
                  <a:txBody>
                    <a:bodyPr/>
                    <a:lstStyle/>
                    <a:p>
                      <a:pPr marL="0" indent="1588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/>
                        <a:t>ศูนย์ยกระดับมาตรฐานอุตสาหกรรมอัญมณี</a:t>
                      </a:r>
                      <a:br>
                        <a:rPr lang="th-TH" sz="3200" dirty="0" smtClean="0"/>
                      </a:br>
                      <a:r>
                        <a:rPr lang="th-TH" sz="3200" dirty="0" smtClean="0"/>
                        <a:t>และเครื่องประดับไทย     </a:t>
                      </a:r>
                    </a:p>
                    <a:p>
                      <a:pPr marL="0" indent="1588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/>
                        <a:t>(มหาวิทยาลัยศรีนครินทรวิโรฒ) </a:t>
                      </a:r>
                    </a:p>
                    <a:p>
                      <a:r>
                        <a:rPr lang="th-TH" sz="3200" dirty="0" smtClean="0"/>
                        <a:t>ที่อยู่ 114 ซ.สุขุมวิท 23 แขวงคลองเตยเหนือ เขตวัฒนา กรุงเทพฯ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</a:tr>
              <a:tr h="687289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สาขาช่างหล่อเครื่องประดับ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vMerge="1">
                  <a:txBody>
                    <a:bodyPr/>
                    <a:lstStyle/>
                    <a:p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687289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สาขาช่างตกแต่งเครื่องประดับ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vMerge="1">
                  <a:txBody>
                    <a:bodyPr/>
                    <a:lstStyle/>
                    <a:p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62133">
                <a:tc>
                  <a:txBody>
                    <a:bodyPr/>
                    <a:lstStyle/>
                    <a:p>
                      <a:r>
                        <a:rPr lang="th-TH" sz="3200" kern="1200" dirty="0" smtClean="0">
                          <a:effectLst/>
                        </a:rPr>
                        <a:t>สาขาช่างฝังอัญมณีบนเครื่องประดับ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T="45721" marB="45721"/>
                </a:tc>
                <a:tc vMerge="1">
                  <a:txBody>
                    <a:bodyPr/>
                    <a:lstStyle/>
                    <a:p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36032" y="6179351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 txBox="1">
            <a:spLocks/>
          </p:cNvSpPr>
          <p:nvPr/>
        </p:nvSpPr>
        <p:spPr>
          <a:xfrm>
            <a:off x="9734865" y="6467383"/>
            <a:ext cx="2157145" cy="365125"/>
          </a:xfrm>
          <a:prstGeom prst="rect">
            <a:avLst/>
          </a:prstGeom>
        </p:spPr>
        <p:txBody>
          <a:bodyPr vert="horz" lIns="91339" tIns="45679" rIns="91339" bIns="45679" rtlCol="0" anchor="ctr"/>
          <a:lstStyle>
            <a:defPPr>
              <a:defRPr lang="th-TH"/>
            </a:defPPr>
            <a:lvl1pPr marL="0" algn="ctr" defTabSz="91346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6731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3460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0189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6922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3651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0379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7108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3840" algn="l" defTabSz="91346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898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>
            <a:spLocks noChangeArrowheads="1"/>
          </p:cNvSpPr>
          <p:nvPr/>
        </p:nvSpPr>
        <p:spPr bwMode="auto">
          <a:xfrm>
            <a:off x="479504" y="1839662"/>
            <a:ext cx="11161240" cy="25544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899188"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ผู้ดำเนินการทดสอบฯ ดำเนินการทดสอบให้แก่ผู้เข้ารับการทดสอบที่กรมฯ ส่งไปทดสอบมาตรฐานฝีมือแรงงานแห่งชาติ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แล้วเสร็จในปีใด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โดยนำบัญชีรายชื่อผู้สมัครเข้ารับการทดสอบและผลการทดสอบมาตรฐานฝีมือแรงงานแห่งชาติยื่นคำขอรับเงินช่วยเหลือหรืออุดหนุนเป็นค่าทดสอบตามที่ผู้ดำเนินการทดสอบกำหนด ทั้งนี้ ไม่เกินวันที่ 31 มีนาคมของ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r>
              <a:rPr lang="en-US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132559" y="830574"/>
            <a:ext cx="6031575" cy="707803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5039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t="-113000" b="-1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903461" y="3076631"/>
            <a:ext cx="3458728" cy="1500729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                                                                                  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051550" y="2348716"/>
            <a:ext cx="98509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เล็บปีกกาขวา 9"/>
          <p:cNvSpPr/>
          <p:nvPr/>
        </p:nvSpPr>
        <p:spPr>
          <a:xfrm rot="5400000">
            <a:off x="3568260" y="263872"/>
            <a:ext cx="287967" cy="5321367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วงเล็บปีกกาขวา 9"/>
          <p:cNvSpPr/>
          <p:nvPr/>
        </p:nvSpPr>
        <p:spPr>
          <a:xfrm rot="16200000" flipH="1">
            <a:off x="8493743" y="659759"/>
            <a:ext cx="287964" cy="4529593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2" name="ตัวเชื่อมต่อตรง 11"/>
          <p:cNvCxnSpPr/>
          <p:nvPr/>
        </p:nvCxnSpPr>
        <p:spPr>
          <a:xfrm flipH="1">
            <a:off x="1051560" y="2205158"/>
            <a:ext cx="1" cy="7199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451079" y="2205148"/>
            <a:ext cx="0" cy="5759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10902510" y="2060764"/>
            <a:ext cx="0" cy="5759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6372919" y="2132751"/>
            <a:ext cx="0" cy="5759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476375" y="2924953"/>
            <a:ext cx="4854298" cy="93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ยื่นคำขอรับเงินช่วยเหลือหรืออุดหนุน</a:t>
            </a:r>
          </a:p>
          <a:p>
            <a:pPr algn="ctr"/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30,000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(20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คน </a:t>
            </a:r>
            <a:r>
              <a:rPr lang="en-US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x 1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,500)</a:t>
            </a:r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 </a:t>
            </a:r>
            <a:endParaRPr kumimoji="0" lang="en-US" sz="2400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052951" y="2060857"/>
            <a:ext cx="1797620" cy="5759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8247716" y="1988759"/>
            <a:ext cx="1797620" cy="5759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th-TH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วงเล็บปีกกาขวา 18"/>
          <p:cNvSpPr/>
          <p:nvPr/>
        </p:nvSpPr>
        <p:spPr>
          <a:xfrm rot="16200000">
            <a:off x="3963349" y="-1282997"/>
            <a:ext cx="575933" cy="6399527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890432" y="384213"/>
            <a:ext cx="6687148" cy="1439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ดำเนินการทดสอบมาตรฐานฝีมือแรงงานแห่งชาติ</a:t>
            </a:r>
          </a:p>
          <a:p>
            <a:pPr algn="ctr"/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ให้แก่ผู้เข้ารับการทดสอบที่กรมฯ ส่งไปทดสอบสาขาช่างเจียระไนพลอย ระดับ 1 จำนวน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20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คน (ค่าทดสอบคนละ 1,500 บาท)</a:t>
            </a:r>
            <a:r>
              <a:rPr kumimoji="0" lang="th-TH" sz="2400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</a:t>
            </a:r>
            <a:endParaRPr kumimoji="0" lang="en-US" sz="2400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051550" y="2348516"/>
            <a:ext cx="1222382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 ม.ค.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004768" y="2492699"/>
            <a:ext cx="1438095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30 ก.ย.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6300912" y="2348881"/>
            <a:ext cx="1368874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31 ธ.ค.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9670145" y="2492996"/>
            <a:ext cx="1373413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31 มี.ค.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64</a:t>
            </a:r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75556" y="6405164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920"/>
          <p:cNvSpPr>
            <a:spLocks noChangeArrowheads="1"/>
          </p:cNvSpPr>
          <p:nvPr/>
        </p:nvSpPr>
        <p:spPr bwMode="auto">
          <a:xfrm>
            <a:off x="1981162" y="3861283"/>
            <a:ext cx="3887710" cy="100787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sz="25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2563</a:t>
            </a:r>
            <a:endParaRPr kumimoji="0" lang="en-US" sz="2500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ตัวเชื่อมต่อตรง 11"/>
          <p:cNvCxnSpPr/>
          <p:nvPr/>
        </p:nvCxnSpPr>
        <p:spPr>
          <a:xfrm flipH="1">
            <a:off x="7451088" y="1933495"/>
            <a:ext cx="1" cy="7199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0" y="4996334"/>
            <a:ext cx="12169775" cy="1384995"/>
          </a:xfrm>
          <a:prstGeom prst="rect">
            <a:avLst/>
          </a:prstGeom>
          <a:solidFill>
            <a:srgbClr val="66FFFF"/>
          </a:solidFill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lIns="91339" tIns="45679" rIns="91339" bIns="45679" rtlCol="0">
            <a:spAutoFit/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2563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จำนวนผู้เข้ารับการทดสอบที่กรมฯ ส่งไปทดสอบ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ฯ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	=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                              ค่า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ทดสอบคน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ละ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	= 1,500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บาท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2563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จำนวนเงินช่วยเหลือหรืออุดหนุนที่มีสิทธิยื่นคำ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ขอ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	=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x 1,500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บาท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30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บาท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สี่เหลี่ยมผืนผ้า 23"/>
          <p:cNvSpPr/>
          <p:nvPr/>
        </p:nvSpPr>
        <p:spPr>
          <a:xfrm>
            <a:off x="7381031" y="2458235"/>
            <a:ext cx="1222382" cy="431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 ม.ค. 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64</a:t>
            </a:r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2" name="กลุ่ม 13"/>
          <p:cNvGrpSpPr/>
          <p:nvPr/>
        </p:nvGrpSpPr>
        <p:grpSpPr>
          <a:xfrm>
            <a:off x="1260351" y="2996952"/>
            <a:ext cx="792088" cy="791388"/>
            <a:chOff x="-1250404" y="-216024"/>
            <a:chExt cx="2736304" cy="1944216"/>
          </a:xfrm>
        </p:grpSpPr>
        <p:pic>
          <p:nvPicPr>
            <p:cNvPr id="33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4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35" name="Ribbon ลง 34"/>
          <p:cNvSpPr/>
          <p:nvPr/>
        </p:nvSpPr>
        <p:spPr>
          <a:xfrm>
            <a:off x="9613279" y="52160"/>
            <a:ext cx="2556497" cy="792654"/>
          </a:xfrm>
          <a:prstGeom prst="ribbon">
            <a:avLst/>
          </a:prstGeom>
          <a:solidFill>
            <a:srgbClr val="FF00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13479" y="608958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3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8000"/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80130" y="6431325"/>
            <a:ext cx="230095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4288" y="596445"/>
            <a:ext cx="10801200" cy="1323133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สิทธิขอรับเงินช่วยเหลือหรืออุดหนุนเกิดมีขึ้นในปีใด ตามประกาศข้อ 5 (จากตัวอย่าง)</a:t>
            </a:r>
            <a:endParaRPr lang="en-US" sz="40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7740" y="2205158"/>
            <a:ext cx="10426199" cy="316991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indent="541769"/>
            <a:r>
              <a:rPr lang="th-TH" sz="4000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ผู้ดำเนินการทดสอบฯ ดำเนินการทดสอบให้แก่ผู้เข้ารับการทดสอบที่กรมฯ ส่งไปทดสอบมาตรฐานฝีมือแรงงานแห่งชาติ</a:t>
            </a:r>
            <a:r>
              <a:rPr lang="th-TH" sz="4000" u="sng" dirty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แล้วเสร็จในปี พ.ศ. </a:t>
            </a:r>
            <a:r>
              <a:rPr lang="th-TH" sz="4000" u="sng" dirty="0" smtClean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r>
              <a:rPr lang="th-TH" sz="4000" dirty="0" smtClean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4000" dirty="0">
              <a:solidFill>
                <a:srgbClr val="66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4000" b="1" u="sng" dirty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ในปี พ.ศ. </a:t>
            </a:r>
            <a:r>
              <a:rPr lang="th-TH" sz="4000" b="1" u="sng" dirty="0" smtClean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r>
              <a:rPr lang="th-TH" sz="4000" b="1" dirty="0" smtClean="0">
                <a:solidFill>
                  <a:srgbClr val="66FF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i="1" spc="130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ยื่นคำขอรับเงินช่วยเหลือหรืออุดหนุน ในปี พ.ศ. </a:t>
            </a:r>
            <a:r>
              <a:rPr lang="th-TH" sz="4000" i="1" spc="13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2563 </a:t>
            </a:r>
            <a:r>
              <a:rPr lang="th-TH" sz="4000" i="1" spc="130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ทั้งนี้ ไม่เกินวันที่ </a:t>
            </a:r>
          </a:p>
          <a:p>
            <a:pPr algn="thaiDist"/>
            <a:r>
              <a:rPr lang="th-TH" sz="4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31 </a:t>
            </a:r>
            <a:r>
              <a:rPr lang="th-TH" sz="40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มีนาคม </a:t>
            </a:r>
            <a:r>
              <a:rPr lang="th-TH" sz="4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2564 </a:t>
            </a:r>
            <a:r>
              <a:rPr lang="th-TH" sz="40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(ปีถัดไป)</a:t>
            </a:r>
            <a:endParaRPr lang="en-US" sz="4000" dirty="0">
              <a:solidFill>
                <a:schemeClr val="accent2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144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08233" y="6431325"/>
            <a:ext cx="23728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44727" y="452454"/>
            <a:ext cx="7123462" cy="707721"/>
          </a:xfrm>
          <a:prstGeom prst="rect">
            <a:avLst/>
          </a:prstGeom>
        </p:spPr>
        <p:txBody>
          <a:bodyPr wrap="none" lIns="91241" tIns="45628" rIns="91241" bIns="45628">
            <a:sp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6295" y="1163272"/>
            <a:ext cx="10945217" cy="4036304"/>
          </a:xfrm>
          <a:prstGeom prst="rect">
            <a:avLst/>
          </a:prstGeom>
          <a:solidFill>
            <a:srgbClr val="CC99FF"/>
          </a:solidFill>
        </p:spPr>
        <p:txBody>
          <a:bodyPr wrap="square" lIns="91241" tIns="45628" rIns="91241" bIns="45628">
            <a:spAutoFit/>
          </a:bodyPr>
          <a:lstStyle/>
          <a:p>
            <a:pPr indent="714443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เมื่อผู้ดำเนินการทดสอบฯ 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ยื่นคำขอ แบบ ชอ.1 หลังจากวันที่ 31 มีนาคม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ให้ตรวจสอบด้วยว่าสิทธิขอรับเงินช่วยเหลือหรืออุดหนุนเกิดขึ้นในปีใด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628895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 เช่น ในวันที่ 10 เมษายน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กรณีดำเนินการ</a:t>
            </a:r>
            <a:r>
              <a:rPr lang="th-TH" sz="3230" spc="80" dirty="0">
                <a:latin typeface="FreesiaUPC" pitchFamily="34" charset="-34"/>
                <a:cs typeface="FreesiaUPC" pitchFamily="34" charset="-34"/>
              </a:rPr>
              <a:t>ทดสอบให้แก่ผู้เข้ารับการทดสอบที่กรมฯ ส่งไปทดสอบมาตรฐานฝีมือแรงงาน</a:t>
            </a:r>
            <a:r>
              <a:rPr lang="th-TH" sz="3230" spc="80" dirty="0" smtClean="0">
                <a:latin typeface="FreesiaUPC" pitchFamily="34" charset="-34"/>
                <a:cs typeface="FreesiaUPC" pitchFamily="34" charset="-34"/>
              </a:rPr>
              <a:t>แห่งชาติใน</a:t>
            </a:r>
            <a:r>
              <a:rPr lang="th-TH" sz="3230" spc="80" dirty="0">
                <a:latin typeface="FreesiaUPC" pitchFamily="34" charset="-34"/>
                <a:cs typeface="FreesiaUPC" pitchFamily="34" charset="-34"/>
              </a:rPr>
              <a:t>ปี </a:t>
            </a:r>
            <a:endParaRPr lang="th-TH" sz="3230" spc="8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พ.ศ. 2562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801565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กรณีนี้ผู้ดำเนินการทดสอบฯ ยื่นคำขอวันที่ 10 เมษายน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แต่เป็นการทดสอบฯ </a:t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ไม่สามารถอนุมัติให้เงินช่วยเหลือหรืออุดหนุนได้ เนื่องจากยื่นคำขอฯ เกิน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เวลาที่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กำหนด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ต้องยื่นคำขอฯ ในปี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2563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756296" y="5194959"/>
            <a:ext cx="10945216" cy="954025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thaiDist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ดำเนินการทดสอบฯ เสร็จในปี พ.ศ. 2562</a:t>
            </a: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ยื่นคำขอฯ ในปี พ.ศ. 2562 </a:t>
            </a:r>
            <a:b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 31 มี.ค. 2563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118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8223" y="1014101"/>
            <a:ext cx="11593287" cy="5339841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 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    หรือสำเนาบัตรประจำตัวประชาชน (กรณีเป็นบุคคลธรรมดา)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(กรณีมีการมอบอำนาจ)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 marL="899188" indent="-899188"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3.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4. สำเนาใบอนุญาตดำเนินการทดสอบมาตรฐานฝีมือแรงงานแห่งชาติ (แบบ มฐ. 4)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 marL="899188" indent="-899188"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5. สำเนาหนังสือกรมพัฒนาฝีมือแรงงาน เรื่อง ขอส่งผู้เข้ารับการทดสอบมาตรฐานฝีมือแรงงานแห่งชาติ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 marL="899188" indent="-899188"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6. สำเนาแบบบัญชีรายชื่อผู้สมัครเข้ารับการทดสอบและผลการทดสอบมาตรฐานฝีมือแรงงานแห่งชาติ และ </a:t>
            </a:r>
            <a:r>
              <a:rPr lang="en-US" sz="3100" b="1" dirty="0">
                <a:latin typeface="FreesiaUPC" pitchFamily="34" charset="-34"/>
                <a:cs typeface="FreesiaUPC" pitchFamily="34" charset="-34"/>
              </a:rPr>
              <a:t>File Excel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1269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7. สำเนาประกาศอัตราค่าทดสอบตามที่ผู้ดำเนินการทดสอบมาตรฐานฝีมือแรงงานกำหนด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" y="251937"/>
            <a:ext cx="12169775" cy="707885"/>
          </a:xfrm>
          <a:prstGeom prst="rect">
            <a:avLst/>
          </a:prstGeom>
          <a:solidFill>
            <a:srgbClr val="FF0066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82141" y="6473694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85488" y="6141776"/>
            <a:ext cx="576063" cy="437251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62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5845" y="117409"/>
            <a:ext cx="10066675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5852" y="1451500"/>
            <a:ext cx="10138579" cy="2865198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7275" y="1701209"/>
            <a:ext cx="9491435" cy="3095627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และได้ดำเนินการพัฒนาฝีมือแรงงานตามมาตรา 29 วรรค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สอง</a:t>
            </a: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ครบ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ตามสัดส่วนที่กฎหมาย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ให้เงินอุดหนุน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7726" y="1097253"/>
            <a:ext cx="78526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39207" y="5180594"/>
            <a:ext cx="9582184" cy="1384894"/>
          </a:xfrm>
          <a:prstGeom prst="rect">
            <a:avLst/>
          </a:prstGeom>
          <a:solidFill>
            <a:srgbClr val="FF0000"/>
          </a:solidFill>
          <a:ln w="15875">
            <a:solidFill>
              <a:srgbClr val="FF0000"/>
            </a:solidFill>
            <a:prstDash val="dash"/>
          </a:ln>
        </p:spPr>
        <p:txBody>
          <a:bodyPr wrap="square" lIns="91241" tIns="45628" rIns="91241" bIns="45628" rtlCol="0">
            <a:spAutoFit/>
          </a:bodyPr>
          <a:lstStyle/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9307" y="4634083"/>
            <a:ext cx="6269716" cy="5231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52423" y="4220905"/>
            <a:ext cx="2222003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20605" y="6485917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122" name="Picture 2" descr="H:\หัวข้อบรรยายเงินอุดหนุน 27-28 ก.พ. 63\34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7207" y="-32765"/>
            <a:ext cx="1130506" cy="14872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8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33" y="6447468"/>
            <a:ext cx="224579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881" y="6129511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88934" y="3926678"/>
            <a:ext cx="77755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lvl="0" algn="thaiDist">
              <a:spcBef>
                <a:spcPct val="20000"/>
              </a:spcBef>
            </a:pPr>
            <a:endParaRPr lang="en-US" sz="31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692" y="190535"/>
            <a:ext cx="11720486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1385883553"/>
              </p:ext>
            </p:extLst>
          </p:nvPr>
        </p:nvGraphicFramePr>
        <p:xfrm>
          <a:off x="620122" y="1728874"/>
          <a:ext cx="11432866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4419" y="909338"/>
            <a:ext cx="8125245" cy="9538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6 (ลว. 9 มิ.ย.60)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√ ร้อยละ 10 ของเงินสมทบที่นำส่งเข้ากองทุนพัฒนาฝีมือแรงงาน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0601" y="4364929"/>
            <a:ext cx="1653812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007" y="549384"/>
            <a:ext cx="1293495" cy="1367835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835836" y="4403038"/>
            <a:ext cx="1653812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80612" y="4393752"/>
            <a:ext cx="2137222" cy="523118"/>
          </a:xfrm>
          <a:prstGeom prst="rect">
            <a:avLst/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ภายในมี.ค.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175" y="4398023"/>
            <a:ext cx="2444765" cy="830689"/>
          </a:xfrm>
          <a:prstGeom prst="rect">
            <a:avLst/>
          </a:prstGeom>
          <a:solidFill>
            <a:srgbClr val="FF0000"/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1382971" y="5300809"/>
            <a:ext cx="7002870" cy="1080520"/>
          </a:xfrm>
          <a:prstGeom prst="rect">
            <a:avLst/>
          </a:prstGeom>
          <a:noFill/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2563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82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4000"/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" y="5"/>
            <a:ext cx="12169772" cy="1124738"/>
          </a:xfrm>
          <a:solidFill>
            <a:srgbClr val="FFFF00"/>
          </a:solidFill>
          <a:ln>
            <a:noFill/>
          </a:ln>
        </p:spPr>
        <p:txBody>
          <a:bodyPr>
            <a:no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ส่งเงินสมทบเข้ากองทุน (ประกาศ ข้อ 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95" y="1124744"/>
            <a:ext cx="10952799" cy="4581216"/>
          </a:xfrm>
        </p:spPr>
        <p:txBody>
          <a:bodyPr>
            <a:noAutofit/>
          </a:bodyPr>
          <a:lstStyle/>
          <a:p>
            <a:r>
              <a:rPr lang="th-TH" sz="2700" dirty="0">
                <a:latin typeface="FreesiaUPC" pitchFamily="34" charset="-34"/>
                <a:cs typeface="FreesiaUPC" pitchFamily="34" charset="-34"/>
              </a:rPr>
              <a:t>ผู้ประกอบกิจการที่มีลูกจ้างตั้งแต่ 100 คนขึ้นไป อยู่ในข่ายบังคับเงินสมทบกองทุนพัฒนาฝีมือแรงงาน </a:t>
            </a:r>
            <a:endParaRPr lang="en-US" sz="27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2700" b="1" u="sng" dirty="0">
                <a:latin typeface="FreesiaUPC" pitchFamily="34" charset="-34"/>
                <a:cs typeface="FreesiaUPC" pitchFamily="34" charset="-34"/>
              </a:rPr>
              <a:t>ไม่ครบ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ตามสัดส่วนตามที่กฎหมายกำหนด (ร้อยละ 50 </a:t>
            </a:r>
            <a:br>
              <a:rPr lang="th-TH" sz="2700" dirty="0">
                <a:latin typeface="FreesiaUPC" pitchFamily="34" charset="-34"/>
                <a:cs typeface="FreesiaUPC" pitchFamily="34" charset="-34"/>
              </a:rPr>
            </a:br>
            <a:r>
              <a:rPr lang="th-TH" sz="2700" dirty="0">
                <a:latin typeface="FreesiaUPC" pitchFamily="34" charset="-34"/>
                <a:cs typeface="FreesiaUPC" pitchFamily="34" charset="-34"/>
              </a:rPr>
              <a:t>ของลูกจ้างทั้งหมด) ส่งเงินสมทบเข้ากองทุนพัฒนาฝีมือแรงงานภายในเวลาที่กำหนด</a:t>
            </a:r>
            <a:r>
              <a:rPr lang="th-TH" sz="2700" b="1" u="sng" dirty="0"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 </a:t>
            </a:r>
            <a:endParaRPr lang="th-TH" sz="2700" b="1" dirty="0" smtClean="0">
              <a:latin typeface="FreesiaUPC" pitchFamily="34" charset="-34"/>
              <a:cs typeface="FreesiaUPC" pitchFamily="34" charset="-34"/>
            </a:endParaRPr>
          </a:p>
          <a:p>
            <a:pPr algn="thaiDist">
              <a:buNone/>
            </a:pPr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	(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ภายในเดือนมีนาคม)</a:t>
            </a:r>
            <a:endParaRPr lang="en-US" sz="27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700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2700" b="1" u="sng" dirty="0">
                <a:latin typeface="FreesiaUPC" pitchFamily="34" charset="-34"/>
                <a:cs typeface="FreesiaUPC" pitchFamily="34" charset="-34"/>
              </a:rPr>
              <a:t>ครบ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ตามสัดส่วนที่กฎหมายกำหนด</a:t>
            </a:r>
            <a:r>
              <a:rPr lang="th-TH" sz="2700" b="1" u="sng" dirty="0"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(ครบร้อยละ 50 </a:t>
            </a:r>
            <a:br>
              <a:rPr lang="th-TH" sz="2700" dirty="0">
                <a:latin typeface="FreesiaUPC" pitchFamily="34" charset="-34"/>
                <a:cs typeface="FreesiaUPC" pitchFamily="34" charset="-34"/>
              </a:rPr>
            </a:br>
            <a:r>
              <a:rPr lang="th-TH" sz="2700" dirty="0">
                <a:latin typeface="FreesiaUPC" pitchFamily="34" charset="-34"/>
                <a:cs typeface="FreesiaUPC" pitchFamily="34" charset="-34"/>
              </a:rPr>
              <a:t>ของลูกจ้างทั้งหมด) (ฝึกอบรม หรือ ผ่านการทดสอบฯ หรือผ่านการรับรองความรู้ความสามารถ)</a:t>
            </a:r>
          </a:p>
          <a:p>
            <a:r>
              <a:rPr lang="th-TH" sz="2700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ให้เงินช่วยเหลือหรืออุดหนุนร้อยละ 10 ของเงินสมทบที่นำส่งเข้ากองทุนพัฒนาฝีมือแรงงาน</a:t>
            </a:r>
          </a:p>
          <a:p>
            <a:pPr algn="thaiDist"/>
            <a:r>
              <a:rPr lang="th-TH" sz="27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ชอ.2 ภายในวันที่ 30 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</a:t>
            </a:r>
            <a:br>
              <a:rPr lang="th-TH" sz="2700" dirty="0">
                <a:latin typeface="FreesiaUPC" pitchFamily="34" charset="-34"/>
                <a:cs typeface="FreesiaUPC" pitchFamily="34" charset="-34"/>
              </a:rPr>
            </a:br>
            <a:r>
              <a:rPr lang="th-TH" sz="2700" dirty="0">
                <a:latin typeface="FreesiaUPC" pitchFamily="34" charset="-34"/>
                <a:cs typeface="FreesiaUPC" pitchFamily="34" charset="-34"/>
              </a:rPr>
              <a:t>เกิดมีขึ้นในปีใด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  <a:endParaRPr lang="en-US" sz="27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965206" y="6520260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59881" y="652026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AutoShape 19"/>
          <p:cNvSpPr>
            <a:spLocks noChangeArrowheads="1"/>
          </p:cNvSpPr>
          <p:nvPr/>
        </p:nvSpPr>
        <p:spPr bwMode="auto">
          <a:xfrm>
            <a:off x="0" y="5589241"/>
            <a:ext cx="12169775" cy="936104"/>
          </a:xfrm>
          <a:prstGeom prst="flowChartAlternateProcess">
            <a:avLst/>
          </a:prstGeom>
          <a:solidFill>
            <a:srgbClr val="FF0000"/>
          </a:solidFill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dash"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algn="thaiDist" fontAlgn="base">
              <a:spcBef>
                <a:spcPct val="0"/>
              </a:spcBef>
              <a:spcAft>
                <a:spcPts val="1000"/>
              </a:spcAft>
            </a:pPr>
            <a:r>
              <a:rPr lang="th-TH" sz="27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ผู้ประกอบกิจการที่ส่งเงินสมทบเข้ากองทุนฯ ภายในเวลาที่กำหนดใน</a:t>
            </a:r>
            <a:r>
              <a:rPr lang="th-TH" sz="2700" b="1" u="sng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ปีที่ผ่านมา</a:t>
            </a:r>
            <a:r>
              <a:rPr lang="th-TH" sz="27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700" b="1" u="sng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ปีถัดมา</a:t>
            </a:r>
            <a:r>
              <a:rPr lang="th-TH" sz="27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มีลูกจ้างเฉลี่ยไม่ถึง 100 คน </a:t>
            </a:r>
            <a:br>
              <a:rPr lang="th-TH" sz="27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7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ไม่เข้าข่ายบังคับเงินสมทบกองทุนพัฒนาฝีมือแรงงาน </a:t>
            </a:r>
            <a:r>
              <a:rPr lang="th-TH" sz="2700" b="1" u="sng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ไม่สามารถขอรับเงินช่วยเหลือหรืออุดหนุนจากกองทุนฯ</a:t>
            </a:r>
            <a:endParaRPr lang="en-US" sz="27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728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827108" y="2405642"/>
            <a:ext cx="2181862" cy="1749766"/>
            <a:chOff x="4320497" y="1656174"/>
            <a:chExt cx="2181862" cy="1749767"/>
          </a:xfrm>
        </p:grpSpPr>
        <p:sp>
          <p:nvSpPr>
            <p:cNvPr id="19" name="Rounded Rectangle 18"/>
            <p:cNvSpPr/>
            <p:nvPr/>
          </p:nvSpPr>
          <p:spPr>
            <a:xfrm>
              <a:off x="4320497" y="1656174"/>
              <a:ext cx="2181862" cy="1749767"/>
            </a:xfrm>
            <a:prstGeom prst="roundRect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/>
            <p:nvPr/>
          </p:nvSpPr>
          <p:spPr>
            <a:xfrm>
              <a:off x="4405914" y="1741591"/>
              <a:ext cx="2011028" cy="1578933"/>
            </a:xfrm>
            <a:prstGeom prst="rect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ผู้ประกอบกิจการดำเนินการพัฒนาฝีมือแรงงานให้แก่ลูกจ้าง</a:t>
              </a:r>
            </a:p>
          </p:txBody>
        </p:sp>
      </p:grpSp>
      <p:sp>
        <p:nvSpPr>
          <p:cNvPr id="7" name="Straight Connector 5"/>
          <p:cNvSpPr/>
          <p:nvPr/>
        </p:nvSpPr>
        <p:spPr>
          <a:xfrm rot="16189274">
            <a:off x="5637736" y="2124452"/>
            <a:ext cx="562361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562361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Group 7"/>
          <p:cNvGrpSpPr/>
          <p:nvPr/>
        </p:nvGrpSpPr>
        <p:grpSpPr>
          <a:xfrm>
            <a:off x="4490201" y="821462"/>
            <a:ext cx="2870819" cy="1021810"/>
            <a:chOff x="3969940" y="72004"/>
            <a:chExt cx="2870819" cy="1021810"/>
          </a:xfrm>
        </p:grpSpPr>
        <p:sp>
          <p:nvSpPr>
            <p:cNvPr id="17" name="Rounded Rectangle 16"/>
            <p:cNvSpPr/>
            <p:nvPr/>
          </p:nvSpPr>
          <p:spPr>
            <a:xfrm>
              <a:off x="3969940" y="72004"/>
              <a:ext cx="2870819" cy="102181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0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7"/>
            <p:cNvSpPr/>
            <p:nvPr/>
          </p:nvSpPr>
          <p:spPr>
            <a:xfrm>
              <a:off x="4019821" y="121885"/>
              <a:ext cx="2771057" cy="922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1.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จัดให้มีการฝึกอบรมฝีมือแรงงาน</a:t>
              </a:r>
            </a:p>
          </p:txBody>
        </p:sp>
      </p:grpSp>
      <p:sp>
        <p:nvSpPr>
          <p:cNvPr id="9" name="Straight Connector 8"/>
          <p:cNvSpPr/>
          <p:nvPr/>
        </p:nvSpPr>
        <p:spPr>
          <a:xfrm rot="528765">
            <a:off x="7020269" y="3415068"/>
            <a:ext cx="1221618" cy="4571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440008" y="0"/>
                </a:lnTo>
              </a:path>
            </a:pathLst>
          </a:custGeom>
          <a:noFill/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Group 9"/>
          <p:cNvGrpSpPr/>
          <p:nvPr/>
        </p:nvGrpSpPr>
        <p:grpSpPr>
          <a:xfrm>
            <a:off x="8213613" y="3061245"/>
            <a:ext cx="2875830" cy="1663900"/>
            <a:chOff x="7925368" y="2311787"/>
            <a:chExt cx="2875831" cy="1663899"/>
          </a:xfrm>
        </p:grpSpPr>
        <p:sp>
          <p:nvSpPr>
            <p:cNvPr id="15" name="Rounded Rectangle 14"/>
            <p:cNvSpPr/>
            <p:nvPr/>
          </p:nvSpPr>
          <p:spPr>
            <a:xfrm>
              <a:off x="7925368" y="2311787"/>
              <a:ext cx="2875831" cy="166389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0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10"/>
            <p:cNvSpPr/>
            <p:nvPr/>
          </p:nvSpPr>
          <p:spPr>
            <a:xfrm>
              <a:off x="8006593" y="2393012"/>
              <a:ext cx="2713381" cy="15014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ส่งลูกจ้าง</a:t>
              </a:r>
              <a:r>
                <a:rPr lang="th-TH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เข้าการทดสอบและ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ผ่านการ</a:t>
              </a:r>
              <a:r>
                <a:rPr lang="th-TH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ทดสอบมาตรฐานฝีมือ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แรงงานแห่งชาติ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080331" y="2981711"/>
            <a:ext cx="2710057" cy="1711404"/>
            <a:chOff x="792088" y="2232243"/>
            <a:chExt cx="2710056" cy="1711403"/>
          </a:xfrm>
        </p:grpSpPr>
        <p:sp>
          <p:nvSpPr>
            <p:cNvPr id="13" name="Rounded Rectangle 12"/>
            <p:cNvSpPr/>
            <p:nvPr/>
          </p:nvSpPr>
          <p:spPr>
            <a:xfrm>
              <a:off x="792088" y="2232243"/>
              <a:ext cx="2710056" cy="171140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13"/>
            <p:cNvSpPr/>
            <p:nvPr/>
          </p:nvSpPr>
          <p:spPr>
            <a:xfrm>
              <a:off x="875632" y="2315787"/>
              <a:ext cx="2542968" cy="15443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3. </a:t>
              </a:r>
              <a:r>
                <a:rPr lang="th-TH" b="1" kern="1200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ลูกจ้างผ่านการรับรองความรู้ความสามารถ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40271" y="5013177"/>
            <a:ext cx="11161240" cy="138499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339" tIns="45679" rIns="91339" bIns="45679" rtlCol="0">
            <a:spAutoFit/>
          </a:bodyPr>
          <a:lstStyle/>
          <a:p>
            <a:pPr algn="thaiDist"/>
            <a:r>
              <a:rPr lang="th-TH" dirty="0">
                <a:latin typeface="FreesiaUPC" pitchFamily="34" charset="-34"/>
                <a:cs typeface="FreesiaUPC" pitchFamily="34" charset="-34"/>
              </a:rPr>
              <a:t>ผู้ประกอบกิจการสามารถ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นำจำนวนลูกจ้าง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ที่ได้รับ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การฝึกอบรมฝีมือ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แรงงาน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หรือผ่าน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การทดสอบมาตรฐาน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ฝีมือแรงงาน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แห่งชาติ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หรือผ่านการรับรอง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ความรู้ความสามารถ อย่างใดอย่างหนึ่งหรือรวมกันในแต่ละ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ปีปฏิทิน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ไปประเมิน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สมทบกองทุนพัฒนาฝีมือแรงงาน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ไม่นับซ้ำคน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602" y="116632"/>
            <a:ext cx="12061551" cy="707885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การพัฒนาฝีมือแรงงานให้แก่ลูกจ้างของตน ตามมาตรา 29 วรรคสอง</a:t>
            </a:r>
            <a:endParaRPr lang="en-US" sz="4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36502" y="6492875"/>
            <a:ext cx="266047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9154" y="6256553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" name="ตัวเชื่อมต่อตรง 2"/>
          <p:cNvCxnSpPr>
            <a:endCxn id="19" idx="1"/>
          </p:cNvCxnSpPr>
          <p:nvPr/>
        </p:nvCxnSpPr>
        <p:spPr>
          <a:xfrm flipV="1">
            <a:off x="3790388" y="3280525"/>
            <a:ext cx="1036720" cy="2735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8165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804779" y="1556795"/>
            <a:ext cx="10725420" cy="161277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339" tIns="45679" rIns="91339" bIns="4567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thaiDist">
              <a:buNone/>
            </a:pPr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ผู้ประกอบกิจการที่มีลูกจ้างตั้งแต่ 100 คนขึ้นไป อยู่ในข่ายบังคับเงินสมทบกองทุนพัฒนาฝีมือแรงงาน ต้องดำเนินการพัฒนาฝีมือแรงงานให้แก่ลูกจ้างในสัดส่วนร้อยละ 50 ของลูกจ้างทั้งหมด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44" y="6447468"/>
            <a:ext cx="222904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963591" y="260648"/>
            <a:ext cx="6192688" cy="1091343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หน้าที่ผู้ประกอบกิจการที่อยู่ในข่ายบังคับ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เงินสมทบกองทุนพัฒนาฝีมือแรงงาน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818427" y="3194713"/>
            <a:ext cx="10729188" cy="3000780"/>
          </a:xfrm>
          <a:prstGeom prst="rect">
            <a:avLst/>
          </a:prstGeom>
          <a:ln/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การคำนวณจำนวนลูกจ้างที่ต้องดำเนินการพัฒนาฝีมือแรงงานตามสัดส่วน</a:t>
            </a:r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ที่กฎหมาย</a:t>
            </a: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กำหนดในรอบปี (ร้อยละ 50) ของผู้ประกอบกิจการที่อยู่ในข่ายบังคับเงินสมทบกองทุนพัฒนาฝีมือแรงงาน 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ขั้นตอน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คำนวณจำนวน</a:t>
            </a:r>
            <a:r>
              <a:rPr lang="th-TH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2. คำนวณร้อยละ 50 ของลูกจ้างเฉลี่ยในรอบปี 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25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44" y="6447468"/>
            <a:ext cx="222904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white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white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69"/>
          <p:cNvSpPr txBox="1">
            <a:spLocks noChangeArrowheads="1"/>
          </p:cNvSpPr>
          <p:nvPr/>
        </p:nvSpPr>
        <p:spPr bwMode="auto">
          <a:xfrm>
            <a:off x="2736516" y="3334190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th-TH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Line 1"/>
          <p:cNvSpPr>
            <a:spLocks noChangeShapeType="1"/>
          </p:cNvSpPr>
          <p:nvPr/>
        </p:nvSpPr>
        <p:spPr bwMode="auto">
          <a:xfrm>
            <a:off x="3069284" y="3656680"/>
            <a:ext cx="820891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5229525" y="1936214"/>
            <a:ext cx="3951706" cy="5231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การคำนวณลูกจ้างเฉลี่ยในรอบปี</a:t>
            </a:r>
            <a:endParaRPr lang="en-US" sz="31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Rectangle 13"/>
          <p:cNvSpPr/>
          <p:nvPr/>
        </p:nvSpPr>
        <p:spPr>
          <a:xfrm>
            <a:off x="2919975" y="2720586"/>
            <a:ext cx="8709527" cy="923247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 ณ วันสิ้นเดือนของทุกเดือน (ลูกจ้างตามกฎหมายว่าด้วยการคุ้มครองแรงงาน)</a:t>
            </a:r>
            <a:endParaRPr lang="en-US" sz="27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นับตั้งแต่เดือนที่มีลูกจ้าง 100 คนขึ้นไป ถึงเดือนธันวาคม</a:t>
            </a:r>
            <a:endParaRPr lang="th-TH" sz="27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4"/>
          <p:cNvSpPr/>
          <p:nvPr/>
        </p:nvSpPr>
        <p:spPr>
          <a:xfrm>
            <a:off x="3312037" y="3701399"/>
            <a:ext cx="7252102" cy="50774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จำนวนเดือนนับตั้งแต่เดือนที่มีลูกจ้าง 100 คนขึ้นไป ถึงเดือนธันวาคม</a:t>
            </a:r>
            <a:endParaRPr lang="th-TH" sz="27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Rectangle 15"/>
          <p:cNvSpPr/>
          <p:nvPr/>
        </p:nvSpPr>
        <p:spPr>
          <a:xfrm>
            <a:off x="1061662" y="3134622"/>
            <a:ext cx="1657706" cy="954059"/>
          </a:xfrm>
          <a:prstGeom prst="rect">
            <a:avLst/>
          </a:prstGeom>
          <a:ln>
            <a:solidFill>
              <a:srgbClr val="FFFF00"/>
            </a:solidFill>
            <a:prstDash val="dash"/>
          </a:ln>
        </p:spPr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ลูกจ้าง</a:t>
            </a:r>
            <a:b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เฉลี่ย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ในรอบปี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 Box 69"/>
          <p:cNvSpPr txBox="1">
            <a:spLocks noChangeArrowheads="1"/>
          </p:cNvSpPr>
          <p:nvPr/>
        </p:nvSpPr>
        <p:spPr bwMode="auto">
          <a:xfrm>
            <a:off x="3558430" y="5422420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th-TH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Line 1"/>
          <p:cNvSpPr>
            <a:spLocks noChangeShapeType="1"/>
          </p:cNvSpPr>
          <p:nvPr/>
        </p:nvSpPr>
        <p:spPr bwMode="auto">
          <a:xfrm>
            <a:off x="3941768" y="5744912"/>
            <a:ext cx="682364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4464881" y="4554307"/>
            <a:ext cx="5796470" cy="5231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การคำนวณร้อยละ 50 ของลูกจ้างเฉลี่ยในรอบปี</a:t>
            </a:r>
            <a:endParaRPr lang="en-US" sz="31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ectangle 13"/>
          <p:cNvSpPr/>
          <p:nvPr/>
        </p:nvSpPr>
        <p:spPr>
          <a:xfrm>
            <a:off x="4872577" y="5229201"/>
            <a:ext cx="3865706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จำนวนลูกจ้างเฉลี่ยในรอบปี</a:t>
            </a:r>
            <a:endParaRPr lang="th-TH" sz="27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14"/>
          <p:cNvSpPr/>
          <p:nvPr/>
        </p:nvSpPr>
        <p:spPr>
          <a:xfrm>
            <a:off x="8194157" y="5847201"/>
            <a:ext cx="660554" cy="50774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100</a:t>
            </a:r>
            <a:endParaRPr lang="th-TH" sz="27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Rectangle 15"/>
          <p:cNvSpPr/>
          <p:nvPr/>
        </p:nvSpPr>
        <p:spPr>
          <a:xfrm>
            <a:off x="1044332" y="5222857"/>
            <a:ext cx="2529739" cy="954059"/>
          </a:xfrm>
          <a:prstGeom prst="rect">
            <a:avLst/>
          </a:prstGeom>
          <a:ln>
            <a:solidFill>
              <a:srgbClr val="FFFF00"/>
            </a:solidFill>
            <a:prstDash val="dash"/>
          </a:ln>
        </p:spPr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ร้อยละ 50 ของลูกจ้าง</a:t>
            </a:r>
            <a:b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เฉลี่ย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ในรอบปี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Rectangle 13"/>
          <p:cNvSpPr/>
          <p:nvPr/>
        </p:nvSpPr>
        <p:spPr>
          <a:xfrm>
            <a:off x="8389147" y="5229201"/>
            <a:ext cx="437341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x</a:t>
            </a:r>
            <a:endParaRPr lang="th-TH" sz="27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Rectangle 13"/>
          <p:cNvSpPr/>
          <p:nvPr/>
        </p:nvSpPr>
        <p:spPr>
          <a:xfrm>
            <a:off x="8605171" y="5229201"/>
            <a:ext cx="1207019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50</a:t>
            </a:r>
            <a:endParaRPr lang="th-TH" sz="27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6296" y="116636"/>
            <a:ext cx="10638700" cy="1200294"/>
          </a:xfrm>
          <a:prstGeom prst="rect">
            <a:avLst/>
          </a:prstGeom>
        </p:spPr>
        <p:txBody>
          <a:bodyPr wrap="square" lIns="91399" tIns="45703" rIns="91399" bIns="45703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การคำนวณร้อยละ 50 ของจำนวนลูกจ้างเฉลี่ยในรอบปี</a:t>
            </a:r>
          </a:p>
          <a:p>
            <a:pPr algn="ctr"/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จำนวนลูกจ้างที่ต้องดำเนินการพัฒนาฝีมือแรงงานตามสัดส่วนที่กฎหมายกำหนด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28" name="Rectangle 15"/>
          <p:cNvSpPr/>
          <p:nvPr/>
        </p:nvSpPr>
        <p:spPr>
          <a:xfrm>
            <a:off x="1042809" y="1412776"/>
            <a:ext cx="2338982" cy="646282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  <a:prstDash val="dash"/>
          </a:ln>
        </p:spPr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สูตรการคำนวณ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427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29000" b="-1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684287" y="1617237"/>
            <a:ext cx="10873208" cy="403179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63074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ปีแรก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ผู้ประกอบกิจการดำเนินการพัฒนาฝีมือแรงงานตามมาตรา 29 วรรคสอง </a:t>
            </a:r>
            <a:b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ไม่ครบ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ส่งเงินสมทบเข้ากองทุนภายในเวลาที่กำหนด (ภายในเดือนมีนาคม)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indent="463074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ปีที่ 2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ดำเนินการพัฒนาฝีมือแรงงาน</a:t>
            </a: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ครบ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ตามสัดส่วนที่กฎหมายกำหนด (ร้อยละ 50 ของลูกจ้างทั้งหมด)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indent="463074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 3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โดยนำจำนวนเงินสมทบที่ส่งเข้ากองทุน </a:t>
            </a:r>
            <a:r>
              <a:rPr lang="th-TH" sz="3200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</a:t>
            </a: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ช่วยเหลือหรืออุดหนุน อัตราร้อยละ 10 ของเงินสมทบที่นำส่ง </a:t>
            </a:r>
            <a:b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lang="th-TH" sz="3200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098691" y="620688"/>
            <a:ext cx="6044399" cy="707803"/>
          </a:xfrm>
          <a:prstGeom prst="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339" tIns="45679" rIns="91339" bIns="45679">
            <a:spAutoFit/>
          </a:bodyPr>
          <a:lstStyle/>
          <a:p>
            <a:pPr indent="463074" fontAlgn="base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4000" b="1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1000"/>
            <a:lum/>
          </a:blip>
          <a:srcRect/>
          <a:stretch>
            <a:fillRect t="-7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ตัวเชื่อมต่อตรง 2"/>
          <p:cNvCxnSpPr/>
          <p:nvPr/>
        </p:nvCxnSpPr>
        <p:spPr>
          <a:xfrm flipV="1">
            <a:off x="540271" y="3212976"/>
            <a:ext cx="1082583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540271" y="3068960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/>
          <p:nvPr/>
        </p:nvCxnSpPr>
        <p:spPr>
          <a:xfrm>
            <a:off x="11373370" y="2876625"/>
            <a:ext cx="0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6156895" y="2852936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2991664" y="310328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3317519" y="2777160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ตรง 15"/>
          <p:cNvCxnSpPr/>
          <p:nvPr/>
        </p:nvCxnSpPr>
        <p:spPr>
          <a:xfrm>
            <a:off x="8122326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5796855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188343" y="2987072"/>
            <a:ext cx="1224136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1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925580" y="3332362"/>
            <a:ext cx="145822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62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5684738" y="3293194"/>
            <a:ext cx="145822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569747" y="3303827"/>
            <a:ext cx="108012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ม.ค.61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0333359" y="3212976"/>
            <a:ext cx="124012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31 มี.ค. 64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992409" y="3338149"/>
            <a:ext cx="122413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ธ.ค.61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4753480" y="3306250"/>
            <a:ext cx="122413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ธ.ค.62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7097551" y="3284984"/>
            <a:ext cx="145822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 63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9397255" y="3212976"/>
            <a:ext cx="1080120" cy="47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>
            <a:off x="9492952" y="299695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8500319" y="3212976"/>
            <a:ext cx="122413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ธ.ค.63 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2700511" y="4005064"/>
            <a:ext cx="3096345" cy="1152128"/>
          </a:xfrm>
          <a:prstGeom prst="rect">
            <a:avLst/>
          </a:prstGeom>
          <a:noFill/>
          <a:ln w="9525">
            <a:solidFill>
              <a:srgbClr val="CC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2563" fontAlgn="base">
              <a:spcBef>
                <a:spcPct val="0"/>
              </a:spcBef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2562 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ดำเนินการพัฒนาฝีมือแรงงานให้ลูกจ้าง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ครบ</a:t>
            </a:r>
            <a:b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ตาม</a:t>
            </a: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สัดส่วนที่กฎหมายกำหนด						</a:t>
            </a:r>
            <a:endParaRPr lang="en-US" sz="24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endParaRPr lang="en-US" sz="24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วงเล็บปีกกาขวา 32"/>
          <p:cNvSpPr/>
          <p:nvPr/>
        </p:nvSpPr>
        <p:spPr>
          <a:xfrm rot="16200000">
            <a:off x="1404369" y="1412776"/>
            <a:ext cx="720079" cy="2448272"/>
          </a:xfrm>
          <a:prstGeom prst="rightBrace">
            <a:avLst>
              <a:gd name="adj1" fmla="val 8333"/>
              <a:gd name="adj2" fmla="val 5046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สี่เหลี่ยมผืนผ้า 33"/>
          <p:cNvSpPr/>
          <p:nvPr/>
        </p:nvSpPr>
        <p:spPr>
          <a:xfrm>
            <a:off x="3204567" y="2129088"/>
            <a:ext cx="2660478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51" tIns="45634" rIns="91251" bIns="45634" rtlCol="0" anchor="ctr"/>
          <a:lstStyle/>
          <a:p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1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en-US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62</a:t>
            </a:r>
            <a:endParaRPr lang="en-US" sz="1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96655" y="2996952"/>
            <a:ext cx="1224136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1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3204567" y="44624"/>
            <a:ext cx="3003070" cy="1938992"/>
          </a:xfrm>
          <a:prstGeom prst="rect">
            <a:avLst/>
          </a:prstGeom>
          <a:solidFill>
            <a:srgbClr val="99FFCC"/>
          </a:solidFill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 defTabSz="912563" fontAlgn="base">
              <a:spcBef>
                <a:spcPct val="0"/>
              </a:spcBef>
            </a:pP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ส่งเงินสมทบของปี พ.ศ. 2561 </a:t>
            </a:r>
          </a:p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ภายในเวลาที่กฎหมายกำหนด </a:t>
            </a:r>
            <a:b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(ภายในมี.ค.2562)</a:t>
            </a:r>
            <a:b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18</a:t>
            </a:r>
            <a:r>
              <a:rPr lang="en-US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,849.60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</a:t>
            </a:r>
            <a:b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(17 คน</a:t>
            </a:r>
            <a:r>
              <a:rPr lang="en-US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X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1</a:t>
            </a:r>
            <a:r>
              <a:rPr lang="en-US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,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108.80 บาท)</a:t>
            </a:r>
            <a:endParaRPr lang="th-TH" sz="24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252240" y="476672"/>
            <a:ext cx="2664295" cy="1938992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 defTabSz="912563" fontAlgn="base">
              <a:spcBef>
                <a:spcPct val="0"/>
              </a:spcBef>
            </a:pP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2561 ดำเนินการพัฒนาฝีมือแรงงานให้แก่ลูกจ้างไม่ครบตามสัดส่วนที่กฎหมายกำหนด</a:t>
            </a:r>
            <a:r>
              <a:rPr lang="en-US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17 คน</a:t>
            </a:r>
            <a:endParaRPr lang="th-TH" sz="24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</p:txBody>
      </p:sp>
      <p:sp>
        <p:nvSpPr>
          <p:cNvPr id="39" name="วงเล็บปีกกาขวา 38"/>
          <p:cNvSpPr/>
          <p:nvPr/>
        </p:nvSpPr>
        <p:spPr>
          <a:xfrm rot="5400000">
            <a:off x="4212679" y="2420888"/>
            <a:ext cx="360040" cy="280831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วงเล็บปีกกาขวา 39"/>
          <p:cNvSpPr/>
          <p:nvPr/>
        </p:nvSpPr>
        <p:spPr>
          <a:xfrm rot="5400000">
            <a:off x="9423379" y="2086972"/>
            <a:ext cx="613240" cy="322294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วงเล็บปีกกาขวา 40"/>
          <p:cNvSpPr/>
          <p:nvPr/>
        </p:nvSpPr>
        <p:spPr>
          <a:xfrm rot="5400000">
            <a:off x="6642363" y="2546316"/>
            <a:ext cx="613240" cy="230425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6012879" y="4005064"/>
            <a:ext cx="2592288" cy="1333320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2563" fontAlgn="base">
              <a:spcBef>
                <a:spcPct val="0"/>
              </a:spcBef>
            </a:pP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ปี พ.ศ. </a:t>
            </a:r>
            <a:r>
              <a:rPr lang="th-TH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2563 </a:t>
            </a: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</a:t>
            </a:r>
            <a:r>
              <a:rPr lang="en-US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200" b="1" spc="130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1</a:t>
            </a:r>
            <a:r>
              <a:rPr lang="en-US" sz="2200" b="1" spc="130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,884.96 </a:t>
            </a:r>
            <a:r>
              <a:rPr lang="th-TH" sz="2200" b="1" spc="130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</a:t>
            </a:r>
            <a:r>
              <a:rPr lang="th-TH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(18</a:t>
            </a:r>
            <a:r>
              <a:rPr lang="en-US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,849.60</a:t>
            </a:r>
            <a:r>
              <a:rPr lang="th-TH" sz="22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x </a:t>
            </a: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10</a:t>
            </a:r>
            <a:r>
              <a:rPr lang="en-US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%</a:t>
            </a: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)</a:t>
            </a:r>
          </a:p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22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2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 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8965207" y="4005064"/>
            <a:ext cx="2315119" cy="1607704"/>
          </a:xfrm>
          <a:prstGeom prst="rect">
            <a:avLst/>
          </a:prstGeom>
          <a:solidFill>
            <a:srgbClr val="FF0066"/>
          </a:solidFill>
          <a:ln w="9525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 vert="horz" wrap="square" lIns="91251" tIns="45634" rIns="91251" bIns="45634" numCol="1" anchor="t" anchorCtr="0" compatLnSpc="1">
            <a:prstTxWarp prst="textNoShape">
              <a:avLst/>
            </a:prstTxWarp>
          </a:bodyPr>
          <a:lstStyle/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ถัดไป</a:t>
            </a:r>
            <a:r>
              <a:rPr lang="th-TH" sz="2000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</a:t>
            </a:r>
            <a:endParaRPr lang="en-US" sz="2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4" name="Rectangle 920"/>
          <p:cNvSpPr>
            <a:spLocks noChangeArrowheads="1"/>
          </p:cNvSpPr>
          <p:nvPr/>
        </p:nvSpPr>
        <p:spPr bwMode="auto">
          <a:xfrm>
            <a:off x="252239" y="5517241"/>
            <a:ext cx="6048672" cy="1150963"/>
          </a:xfrm>
          <a:prstGeom prst="rect">
            <a:avLst/>
          </a:prstGeom>
          <a:solidFill>
            <a:srgbClr val="CC0099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51" tIns="45634" rIns="91251" bIns="45634" numCol="1" anchor="ctr" anchorCtr="0" compatLnSpc="1">
            <a:prstTxWarp prst="textNoShape">
              <a:avLst/>
            </a:prstTxWarp>
          </a:bodyPr>
          <a:lstStyle/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ประกาศคณะกรรมการค่าจ้าง เรื่อง อัตราค่าจ้างขั้นต่ำ (ฉบับที่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9) </a:t>
            </a:r>
            <a:r>
              <a:rPr lang="th-TH" sz="2000" b="1" dirty="0" err="1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ลว.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19 ม.ค. 2561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อัตราค่าจ้างขั้นต่ำสุด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308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ใช้เป็นฐานในการคำนวณเงิน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สมทบ </a:t>
            </a:r>
          </a:p>
          <a:p>
            <a:pPr algn="thaiDist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สมทบร้อยละ 1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308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30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วัน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x 12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เดือน / 100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1,108.80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บาท </a:t>
            </a:r>
            <a:endParaRPr lang="en-US" sz="20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24439" y="2969656"/>
            <a:ext cx="1224136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1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สี่เหลี่ยมผืนผ้า 45"/>
          <p:cNvSpPr/>
          <p:nvPr/>
        </p:nvSpPr>
        <p:spPr>
          <a:xfrm>
            <a:off x="6156895" y="2132856"/>
            <a:ext cx="2660478" cy="719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51" tIns="45634" rIns="91251" bIns="45634" rtlCol="0" anchor="ctr"/>
          <a:lstStyle/>
          <a:p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1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พัฒนา</a:t>
            </a:r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ฝีมือแรงงานครบตามสัดส่วน</a:t>
            </a:r>
            <a:endParaRPr lang="en-US" sz="1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7" name="Ribbon ลง 46"/>
          <p:cNvSpPr/>
          <p:nvPr/>
        </p:nvSpPr>
        <p:spPr>
          <a:xfrm>
            <a:off x="9810927" y="106752"/>
            <a:ext cx="2304256" cy="648072"/>
          </a:xfrm>
          <a:prstGeom prst="ribbon">
            <a:avLst/>
          </a:prstGeom>
          <a:solidFill>
            <a:srgbClr val="66FF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8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757295" y="2780928"/>
            <a:ext cx="1224136" cy="369158"/>
          </a:xfrm>
          <a:prstGeom prst="rect">
            <a:avLst/>
          </a:prstGeom>
          <a:solidFill>
            <a:srgbClr val="FF66CC"/>
          </a:solidFill>
        </p:spPr>
        <p:txBody>
          <a:bodyPr wrap="square" lIns="91251" tIns="45634" rIns="91251" bIns="45634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1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Rectangle 920"/>
          <p:cNvSpPr>
            <a:spLocks noChangeArrowheads="1"/>
          </p:cNvSpPr>
          <p:nvPr/>
        </p:nvSpPr>
        <p:spPr bwMode="auto">
          <a:xfrm>
            <a:off x="6444927" y="5445224"/>
            <a:ext cx="2160241" cy="11509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51" tIns="45634" rIns="91251" bIns="45634" numCol="1" anchor="ctr" anchorCtr="0" compatLnSpc="1">
            <a:prstTxWarp prst="textNoShape">
              <a:avLst/>
            </a:prstTxWarp>
          </a:bodyPr>
          <a:lstStyle/>
          <a:p>
            <a:pPr algn="ctr"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3" name="กลุ่ม 13"/>
          <p:cNvGrpSpPr/>
          <p:nvPr/>
        </p:nvGrpSpPr>
        <p:grpSpPr>
          <a:xfrm>
            <a:off x="8317135" y="3573016"/>
            <a:ext cx="792088" cy="791388"/>
            <a:chOff x="-1250404" y="-216024"/>
            <a:chExt cx="2736304" cy="1944216"/>
          </a:xfrm>
        </p:grpSpPr>
        <p:pic>
          <p:nvPicPr>
            <p:cNvPr id="54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55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" y="18940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256" y="4616079"/>
            <a:ext cx="11546172" cy="1523308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พัฒนาฝีมือแรงงานไม่ครบตามสัดส่วนที่กำหนด ส่งเงินสมทบเข้ากองทุนในปี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ภายในเวลาที่กำหนด ไม่เกิน 31 มี.ค.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พัฒนาฝีมือแรงงานครบตามสัดส่วน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ที่กำหนด ยื่นคำขอรับเงินช่วยเหลือหรืออุดหนุนใน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1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มี.ค.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468264" y="3924456"/>
            <a:ext cx="2376264" cy="584674"/>
          </a:xfrm>
          <a:prstGeom prst="rect">
            <a:avLst/>
          </a:prstGeom>
          <a:solidFill>
            <a:srgbClr val="00206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จากโจทก์ตัวอย่าง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24247" y="1608913"/>
            <a:ext cx="11618181" cy="21168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lIns="91339" tIns="45679" rIns="91339" bIns="45679">
            <a:noAutofit/>
          </a:bodyPr>
          <a:lstStyle/>
          <a:p>
            <a:pPr algn="thaiDist">
              <a:spcBef>
                <a:spcPct val="20000"/>
              </a:spcBef>
              <a:tabLst>
                <a:tab pos="531269" algn="l"/>
              </a:tabLst>
              <a:defRPr/>
            </a:pP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 2"/>
              </a:rPr>
              <a:t>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บริษัท ก. มีลูกจ้างเฉลี่ยทั้งปี จำนวน 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285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ต้องดำเนินการพัฒนาฝีมือแรงงานให้แก่ลูกจ้างร้อยละ 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50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เท่ากับ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142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แต่ได้ดำเนินการพัฒนาฝีมือแรงงาน </a:t>
            </a:r>
            <a:b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ไม่ครบตามสัดส่วนที่กฎหมายกำหนด จำนวน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17 คน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142 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17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คน) </a:t>
            </a:r>
            <a:b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 จำนวน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18</a:t>
            </a:r>
            <a:r>
              <a:rPr lang="en-US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,849.60 </a:t>
            </a:r>
            <a:r>
              <a:rPr lang="th-TH" sz="31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th-TH" sz="31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324247" y="989449"/>
            <a:ext cx="1800201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</a:t>
            </a:r>
          </a:p>
        </p:txBody>
      </p:sp>
      <p:sp>
        <p:nvSpPr>
          <p:cNvPr id="12" name="Ribbon ลง 11"/>
          <p:cNvSpPr/>
          <p:nvPr/>
        </p:nvSpPr>
        <p:spPr>
          <a:xfrm>
            <a:off x="9810927" y="106752"/>
            <a:ext cx="2304256" cy="648072"/>
          </a:xfrm>
          <a:prstGeom prst="ribbon">
            <a:avLst/>
          </a:prstGeom>
          <a:solidFill>
            <a:srgbClr val="CC99FF"/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428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 t="-72000" b="-7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552307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4688" y="644746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360223" y="699255"/>
            <a:ext cx="11638184" cy="52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1</a:t>
            </a:r>
            <a:r>
              <a:rPr lang="th-TH" altLang="zh-CN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ปี </a:t>
            </a:r>
            <a:r>
              <a:rPr lang="th-TH" altLang="zh-CN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พ.ศ. </a:t>
            </a:r>
            <a:r>
              <a:rPr lang="th-TH" altLang="zh-CN" b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 </a:t>
            </a:r>
            <a:r>
              <a:rPr lang="th-TH" altLang="zh-CN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ผู้ประกอบกิจการมีจำนวนลูกจ้างตั้งแต่ 100 คนขึ้นไป ตั้งแต่เดือนมกราคม </a:t>
            </a:r>
            <a:r>
              <a:rPr lang="en-US" altLang="zh-CN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</a:t>
            </a:r>
            <a:r>
              <a:rPr lang="th-TH" altLang="zh-CN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61</a:t>
            </a:r>
            <a:endParaRPr lang="en-US" altLang="zh-CN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73417368"/>
              </p:ext>
            </p:extLst>
          </p:nvPr>
        </p:nvGraphicFramePr>
        <p:xfrm>
          <a:off x="180227" y="1317932"/>
          <a:ext cx="11872771" cy="1462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9330"/>
                <a:gridCol w="717271"/>
                <a:gridCol w="810456"/>
                <a:gridCol w="786522"/>
                <a:gridCol w="865690"/>
                <a:gridCol w="814141"/>
                <a:gridCol w="779158"/>
                <a:gridCol w="777317"/>
                <a:gridCol w="779158"/>
                <a:gridCol w="732794"/>
                <a:gridCol w="732794"/>
                <a:gridCol w="732794"/>
                <a:gridCol w="732794"/>
                <a:gridCol w="1012552"/>
              </a:tblGrid>
              <a:tr h="51813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ก.พ.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มี.ค.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เม.ย.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มิ.ย.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ส.ค.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ต.ค.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ธ.ค.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  <a:tr h="94485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290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300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290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290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280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290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r>
                        <a:rPr lang="en-US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,420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5436815" y="2925788"/>
            <a:ext cx="6419737" cy="3171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         </a:t>
            </a:r>
            <a:endParaRPr lang="en-US" sz="11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</a:t>
            </a:r>
            <a:r>
              <a:rPr lang="th-TH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     </a:t>
            </a:r>
            <a:r>
              <a:rPr lang="en-US" dirty="0" smtClean="0">
                <a:solidFill>
                  <a:sysClr val="windowText" lastClr="00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r>
              <a:rPr lang="en-US" sz="1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endParaRPr lang="th-TH" sz="12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      = </a:t>
            </a:r>
            <a:r>
              <a:rPr lang="th-TH" b="1" u="sng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142.50 คน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</a:t>
            </a:r>
            <a:r>
              <a:rPr lang="en-US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 142 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th-TH" b="1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ดำเนินการพัฒนาฝีมือแรงงาน จำนวน </a:t>
            </a:r>
            <a:r>
              <a:rPr lang="th-TH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125 </a:t>
            </a:r>
            <a: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</a:t>
            </a:r>
            <a:b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2400" b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ไม่ครบ</a:t>
            </a:r>
            <a:r>
              <a:rPr lang="th-TH" sz="2400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 จำนวน </a:t>
            </a:r>
            <a:r>
              <a:rPr lang="th-TH" sz="2400" b="1" u="sng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17 </a:t>
            </a:r>
            <a:r>
              <a:rPr lang="th-TH" sz="2400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(</a:t>
            </a:r>
            <a:r>
              <a:rPr lang="th-TH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142 – 125 </a:t>
            </a:r>
            <a: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 </a:t>
            </a:r>
            <a:r>
              <a:rPr lang="en-US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17</a:t>
            </a:r>
            <a:r>
              <a:rPr lang="th-TH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4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คน)</a:t>
            </a:r>
            <a:r>
              <a:rPr lang="th-TH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24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2400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2400" b="1" dirty="0" smtClean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en-US" sz="2400" dirty="0" smtClean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5508824" y="3339888"/>
            <a:ext cx="2376264" cy="102521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ร้อยละ 50 ของลูกจ้างเฉลี่ยในรอบปี</a:t>
            </a:r>
            <a:endParaRPr lang="en-US" sz="27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7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06839" y="3193404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285</a:t>
            </a: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34210" y="3323403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X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582112" y="3861725"/>
            <a:ext cx="738615" cy="5462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100</a:t>
            </a:r>
            <a:endParaRPr lang="th-TH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360223" y="2933654"/>
            <a:ext cx="4788560" cy="3171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      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solidFill>
                  <a:prstClr val="white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solidFill>
                <a:prstClr val="white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756295" y="3346379"/>
            <a:ext cx="1728192" cy="9354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จำนวนลูกจ้างเฉลี่ยในรอบปี</a:t>
            </a:r>
            <a:endParaRPr lang="en-US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4751" y="3357735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3,420</a:t>
            </a:r>
            <a:endParaRPr lang="th-TH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2484491" y="4822397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ysClr val="windowText" lastClr="00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en-US" dirty="0" smtClean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4507" y="4008097"/>
            <a:ext cx="638961" cy="5457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</a:t>
            </a:r>
            <a:endParaRPr lang="th-TH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08695" y="3960994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3023506" y="4797906"/>
            <a:ext cx="1477205" cy="503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285 คน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89647" y="3495476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ysClr val="windowText" lastClr="00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en-US" dirty="0" smtClean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385149" y="3802902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23817" y="6120403"/>
            <a:ext cx="10793875" cy="481983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**ประเมินเงินสมทบกองทุนฯ ประจำปี พ.ศ. 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2561 </a:t>
            </a:r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ส่งเงินสมทบเข้ากองทุนฯ วันที่ 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28 </a:t>
            </a:r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มี.ค. 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2562 </a:t>
            </a:r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18</a:t>
            </a:r>
            <a:r>
              <a:rPr lang="en-US" sz="2500" b="1" dirty="0" smtClean="0">
                <a:latin typeface="TH SarabunPSK" pitchFamily="34" charset="-34"/>
                <a:cs typeface="TH SarabunPSK" pitchFamily="34" charset="-34"/>
              </a:rPr>
              <a:t>,849.60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บาท  </a:t>
            </a:r>
            <a:endParaRPr lang="en-US" sz="25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 Box 77"/>
          <p:cNvSpPr txBox="1">
            <a:spLocks noChangeArrowheads="1"/>
          </p:cNvSpPr>
          <p:nvPr/>
        </p:nvSpPr>
        <p:spPr bwMode="auto">
          <a:xfrm>
            <a:off x="2965932" y="95678"/>
            <a:ext cx="6231265" cy="5760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endParaRPr lang="th-TH" b="1" dirty="0" smtClean="0">
              <a:solidFill>
                <a:srgbClr val="FF0000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การคำนวณร้อยละ 50 ของลูกจ้างเฉลี่ยในรอบปี 2561</a:t>
            </a: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72"/>
          <p:cNvSpPr txBox="1">
            <a:spLocks noChangeArrowheads="1"/>
          </p:cNvSpPr>
          <p:nvPr/>
        </p:nvSpPr>
        <p:spPr bwMode="auto">
          <a:xfrm>
            <a:off x="2162972" y="2949740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72"/>
          <p:cNvSpPr txBox="1">
            <a:spLocks noChangeArrowheads="1"/>
          </p:cNvSpPr>
          <p:nvPr/>
        </p:nvSpPr>
        <p:spPr bwMode="auto">
          <a:xfrm>
            <a:off x="7333975" y="2948820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470959" y="3129783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50</a:t>
            </a:r>
            <a:endParaRPr lang="th-TH" dirty="0" smtClean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Ribbon ลง 29"/>
          <p:cNvSpPr/>
          <p:nvPr/>
        </p:nvSpPr>
        <p:spPr>
          <a:xfrm>
            <a:off x="9838223" y="24864"/>
            <a:ext cx="2304256" cy="648072"/>
          </a:xfrm>
          <a:prstGeom prst="ribbon">
            <a:avLst/>
          </a:prstGeom>
          <a:solidFill>
            <a:srgbClr val="66FFFF"/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680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9000"/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525069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381338"/>
            <a:ext cx="2200363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14815" y="637801"/>
            <a:ext cx="11638184" cy="564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100" b="1" u="sng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2</a:t>
            </a:r>
            <a:r>
              <a:rPr lang="th-TH" altLang="zh-CN" sz="31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</a:t>
            </a:r>
            <a:r>
              <a:rPr lang="th-TH" altLang="zh-CN" sz="31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</a:t>
            </a:r>
            <a:r>
              <a:rPr lang="th-TH" altLang="zh-CN" sz="3100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2562 </a:t>
            </a:r>
            <a:r>
              <a:rPr lang="th-TH" altLang="zh-CN" sz="31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ผู้ประกอบกิจการมีจำนวนลูกจ้างตั้งแต่ 100 คนขึ้นไป ตั้งแต่เดือนมกราคม </a:t>
            </a:r>
            <a:r>
              <a:rPr lang="en-US" altLang="zh-CN" sz="31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</a:t>
            </a:r>
            <a:r>
              <a:rPr lang="th-TH" altLang="zh-CN" sz="31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62</a:t>
            </a:r>
            <a:endParaRPr lang="en-US" altLang="zh-CN" sz="31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8211866"/>
              </p:ext>
            </p:extLst>
          </p:nvPr>
        </p:nvGraphicFramePr>
        <p:xfrm>
          <a:off x="548224" y="1317932"/>
          <a:ext cx="11209628" cy="1462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0001"/>
                <a:gridCol w="677208"/>
                <a:gridCol w="765189"/>
                <a:gridCol w="742592"/>
                <a:gridCol w="817338"/>
                <a:gridCol w="768668"/>
                <a:gridCol w="735639"/>
                <a:gridCol w="733901"/>
                <a:gridCol w="735639"/>
                <a:gridCol w="691864"/>
                <a:gridCol w="691864"/>
                <a:gridCol w="691864"/>
                <a:gridCol w="691864"/>
                <a:gridCol w="955997"/>
              </a:tblGrid>
              <a:tr h="51813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ก.พ.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มี.ค.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เม.ย.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มิ.ย.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ส.ค.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ต.ค.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ธ.ค.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</a:tr>
              <a:tr h="94485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280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280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280</a:t>
                      </a:r>
                      <a:endParaRPr lang="en-US" sz="2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280</a:t>
                      </a:r>
                      <a:endParaRPr lang="en-US" sz="2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800" b="1" u="sng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,460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309" marR="91309" marT="45709" marB="45709"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23427" y="2849616"/>
            <a:ext cx="5326228" cy="3171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lang="en-US" sz="11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lang="th-TH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</a:t>
            </a: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lang="en-US" sz="1200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lang="th-TH" sz="12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r>
              <a:rPr lang="th-TH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14</a:t>
            </a: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  <a:endParaRPr lang="th-TH" b="1" u="sng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b="1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lang="en-US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228903" y="3222454"/>
            <a:ext cx="2156949" cy="100811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50 ของลูกจ้างเฉลี่ยในรอบปี</a:t>
            </a:r>
            <a:endParaRPr lang="en-US" sz="27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7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677179" y="3194612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28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604549" y="3393335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lang="en-US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204813" y="3880259"/>
            <a:ext cx="738615" cy="5462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lang="th-TH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324247" y="2849617"/>
            <a:ext cx="5757318" cy="3171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solidFill>
                <a:prstClr val="white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th-TH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</a:t>
            </a:r>
            <a:r>
              <a:rPr lang="th-TH" sz="25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 </a:t>
            </a:r>
            <a:r>
              <a:rPr lang="th-TH" sz="25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28</a:t>
            </a:r>
            <a:r>
              <a:rPr lang="en-US" sz="25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8</a:t>
            </a:r>
            <a:r>
              <a:rPr lang="th-TH" sz="25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</a:t>
            </a:r>
            <a:r>
              <a:rPr lang="en-US" sz="25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33</a:t>
            </a:r>
            <a:r>
              <a:rPr lang="th-TH" sz="25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5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  = </a:t>
            </a:r>
            <a:r>
              <a:rPr lang="th-TH" sz="25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28</a:t>
            </a:r>
            <a:r>
              <a:rPr lang="en-US" sz="25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8</a:t>
            </a:r>
            <a:r>
              <a:rPr lang="th-TH" sz="25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5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(เศษจากการคำนวณให้ปัดทิ้ง)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ให้ใช้จำนวนเต็ม </a:t>
            </a:r>
            <a:r>
              <a:rPr lang="th-TH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28</a:t>
            </a:r>
            <a:r>
              <a:rPr lang="en-US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8</a:t>
            </a:r>
            <a:r>
              <a:rPr lang="th-TH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0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ทศนิยม </a:t>
            </a:r>
            <a:r>
              <a:rPr lang="th-TH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0.</a:t>
            </a:r>
            <a:r>
              <a:rPr lang="en-US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33</a:t>
            </a:r>
            <a:r>
              <a:rPr lang="th-TH" sz="20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0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ให้ปัดทิ้ง </a:t>
            </a:r>
            <a:r>
              <a:rPr lang="th-TH" sz="20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(ไม่เต็มคน)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468263" y="3249193"/>
            <a:ext cx="1910807" cy="104390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lang="en-US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084598" y="3222455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,460</a:t>
            </a:r>
            <a:endParaRPr lang="th-TH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3995219" y="3379195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white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lang="en-US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284355" y="3872823"/>
            <a:ext cx="638961" cy="5457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endParaRPr lang="th-TH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2988542" y="3825722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64614" y="3360196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014105" y="3821154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300912" y="5119818"/>
            <a:ext cx="5112568" cy="738478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2100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ดำเนินการพัฒนาฝีมือแรงงาน จำนวน 205 คน</a:t>
            </a:r>
            <a:r>
              <a:rPr lang="th-TH" sz="2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2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2100" b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มากกว่า</a:t>
            </a:r>
            <a:r>
              <a:rPr lang="th-TH" sz="2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สัดส่วนที่กฎหมายกำหนด (205 มากกว่า </a:t>
            </a:r>
            <a:r>
              <a:rPr lang="th-TH" sz="21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14</a:t>
            </a:r>
            <a:r>
              <a:rPr lang="en-US" sz="21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</a:t>
            </a:r>
            <a:r>
              <a:rPr lang="th-TH" sz="21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)</a:t>
            </a:r>
            <a:endParaRPr lang="en-US" sz="2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24247" y="6021292"/>
            <a:ext cx="11001439" cy="481983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**ประเมินเงินสมทบกองทุนฯ ประจำปี พ.ศ. </a:t>
            </a:r>
            <a:r>
              <a:rPr lang="th-TH" sz="2500" b="1" dirty="0" smtClean="0">
                <a:latin typeface="TH SarabunPSK" pitchFamily="34" charset="-34"/>
                <a:cs typeface="TH SarabunPSK" pitchFamily="34" charset="-34"/>
              </a:rPr>
              <a:t>2562 </a:t>
            </a:r>
            <a:r>
              <a:rPr lang="th-TH" sz="2500" b="1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 จำนวน 205 คน มากกว่าสัดส่วนที่กำหนด  </a:t>
            </a:r>
            <a:endParaRPr lang="en-US" sz="25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 Box 77"/>
          <p:cNvSpPr txBox="1">
            <a:spLocks noChangeArrowheads="1"/>
          </p:cNvSpPr>
          <p:nvPr/>
        </p:nvSpPr>
        <p:spPr bwMode="auto">
          <a:xfrm>
            <a:off x="2965932" y="116633"/>
            <a:ext cx="6231265" cy="5760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endParaRPr lang="th-TH" b="1" dirty="0" smtClean="0">
              <a:solidFill>
                <a:srgbClr val="FF0000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การคำนวณร้อยละ 50 ของลูกจ้างเฉลี่ยในรอบปี 2562</a:t>
            </a: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Text Box 72"/>
          <p:cNvSpPr txBox="1">
            <a:spLocks noChangeArrowheads="1"/>
          </p:cNvSpPr>
          <p:nvPr/>
        </p:nvSpPr>
        <p:spPr bwMode="auto">
          <a:xfrm>
            <a:off x="1941064" y="2899053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endParaRPr lang="th-TH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 Box 72"/>
          <p:cNvSpPr txBox="1">
            <a:spLocks noChangeArrowheads="1"/>
          </p:cNvSpPr>
          <p:nvPr/>
        </p:nvSpPr>
        <p:spPr bwMode="auto">
          <a:xfrm>
            <a:off x="7894202" y="2910367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</a:t>
            </a:r>
            <a:endParaRPr lang="th-TH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424579" y="3249195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28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33</a:t>
            </a:r>
            <a:endParaRPr lang="th-TH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053814" y="3138054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50</a:t>
            </a:r>
            <a:endParaRPr lang="th-TH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ibbon ลง 28"/>
          <p:cNvSpPr/>
          <p:nvPr/>
        </p:nvSpPr>
        <p:spPr>
          <a:xfrm>
            <a:off x="9838223" y="24864"/>
            <a:ext cx="2304256" cy="648072"/>
          </a:xfrm>
          <a:prstGeom prst="ribbon">
            <a:avLst/>
          </a:prstGeom>
          <a:solidFill>
            <a:srgbClr val="66FF66"/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57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17000"/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2025" y="1700808"/>
            <a:ext cx="11081493" cy="4385630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>
              <a:tabLst>
                <a:tab pos="1516007" algn="l"/>
                <a:tab pos="7336077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ปี พ.ศ. 25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61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จำนวนลูกจ้างรวมทั้งปี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ม.ค. - ธ.ค. 61)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   =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,420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6007" algn="l"/>
                <a:tab pos="733607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 จำนวนลูกจ้างเฉลี่ยในรอบปี (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ม.ค.-ธ.ค. 61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=12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เดือน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) = 3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,420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คน/12 เดือน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733607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  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  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285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6007" algn="l"/>
                <a:tab pos="733607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 จำนวนลูกจ้างที่ต้องดำเนินการพัฒนาฝีมือแรงงานตามสัดส่วนที่กำหนด (ร้อยละ 50)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	 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  = 285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x 50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100 </a:t>
            </a:r>
            <a:endParaRPr lang="th-TH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6007" algn="l"/>
                <a:tab pos="733607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	 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 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142.50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142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6007" algn="l"/>
                <a:tab pos="7336077" algn="l"/>
              </a:tabLst>
            </a:pPr>
            <a:r>
              <a:rPr lang="en-US" sz="31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จำนวนลูกจ้างที่ สปก.พัฒนาฝีมือแรงงาน (ไม่ซ้ำคน)	  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 = 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125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51600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 จำนวนลูกจ้างที่ สปก.พัฒนาฝีมือแรงงาน</a:t>
            </a:r>
            <a:r>
              <a:rPr lang="th-TH" sz="31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น้อยกว่าสัดส่วนที่กำหนด</a:t>
            </a:r>
            <a:r>
              <a:rPr lang="th-TH" sz="31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(ไม่ซ้ำคน)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100" dirty="0">
                <a:latin typeface="FreesiaUPC" pitchFamily="34" charset="-34"/>
                <a:cs typeface="FreesiaUPC" pitchFamily="34" charset="-34"/>
              </a:rPr>
              <a:t>				                 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142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 -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125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  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17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" y="18940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468263" y="1120977"/>
            <a:ext cx="2880321" cy="569201"/>
          </a:xfrm>
          <a:prstGeom prst="rect">
            <a:avLst/>
          </a:prstGeom>
          <a:solidFill>
            <a:srgbClr val="00206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จากโจทก์ตัวอย่างที่ 1</a:t>
            </a:r>
            <a:endParaRPr lang="en-US" sz="31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468264" y="6027400"/>
            <a:ext cx="9217024" cy="523071"/>
          </a:xfrm>
          <a:prstGeom prst="rect">
            <a:avLst/>
          </a:prstGeom>
          <a:solidFill>
            <a:srgbClr val="FFFF00"/>
          </a:solidFill>
          <a:ln>
            <a:solidFill>
              <a:srgbClr val="CC0000"/>
            </a:solidFill>
            <a:prstDash val="dash"/>
          </a:ln>
        </p:spPr>
        <p:txBody>
          <a:bodyPr wrap="square" lIns="91241" tIns="45628" rIns="91241" bIns="45628">
            <a:spAutoFit/>
          </a:bodyPr>
          <a:lstStyle/>
          <a:p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ปี พ.ศ. 2561 ฝึกไม่ครบ ต้องส่งเงินสมทบเข้ากองทุน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ภายในเวลาที่กำหนด</a:t>
            </a:r>
            <a:endParaRPr lang="en-US" b="1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437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26000"/>
            <a:lum/>
          </a:blip>
          <a:srcRect/>
          <a:stretch>
            <a:fillRect t="-7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525070" y="644825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256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2239" y="1340768"/>
            <a:ext cx="11737304" cy="5339738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 err="1"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ยื่นแบบ สท.2 ประจำปี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ส่งเงินสมทบเข้ากองทุนวันที่ </a:t>
            </a:r>
            <a:r>
              <a:rPr lang="th-TH" sz="31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28 </a:t>
            </a:r>
            <a:r>
              <a:rPr lang="th-TH" sz="3100" dirty="0" err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มี.ค</a:t>
            </a:r>
            <a:r>
              <a:rPr lang="th-TH" sz="3100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2562 </a:t>
            </a:r>
          </a:p>
          <a:p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								   = 17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x 1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,108.80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บาท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100" dirty="0">
                <a:latin typeface="FreesiaUPC" pitchFamily="34" charset="-34"/>
                <a:cs typeface="FreesiaUPC" pitchFamily="34" charset="-34"/>
              </a:rPr>
              <a:t>						                   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  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18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,849.60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4808" algn="l"/>
                <a:tab pos="7334639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จำนวนลูกจ้างรวมทั้งปี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(ม.ค.-ธ.ค.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62)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  =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,460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-540000">
              <a:tabLst>
                <a:tab pos="1704257" algn="l"/>
                <a:tab pos="7264510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จำนวนลูกจ้างเฉลี่ยในรอบปี (ม.ค.-ธ.ค.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2562)		   = 3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,460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คน/12 เดือน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100" dirty="0">
                <a:latin typeface="FreesiaUPC" pitchFamily="34" charset="-34"/>
                <a:cs typeface="FreesiaUPC" pitchFamily="34" charset="-34"/>
              </a:rPr>
              <a:t>						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                    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   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28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.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33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28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04808" algn="l"/>
                <a:tab pos="7334639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จำนวนลูกจ้างที่ต้องดำเนินการพัฒนาฝีมือแรงงานตามสัดส่วนที่กำหนด (ร้อยละ 50)	                                                                 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		   = 28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x 50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100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=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14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 </a:t>
            </a:r>
          </a:p>
          <a:p>
            <a:pPr>
              <a:tabLst>
                <a:tab pos="1704808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จำนวนลูกจ้างที่ สปก.พัฒนาฝีมือแรงงาน (ไม่ซ้ำคน)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=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205 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08072" algn="l"/>
                <a:tab pos="1971234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 สปก.ดำเนินการพัฒนาฝีมือแรงงานลูกจ้าง</a:t>
            </a:r>
            <a:r>
              <a:rPr lang="th-TH" sz="3100" i="1" u="sng" dirty="0">
                <a:latin typeface="FreesiaUPC" pitchFamily="34" charset="-34"/>
                <a:cs typeface="FreesiaUPC" pitchFamily="34" charset="-34"/>
              </a:rPr>
              <a:t>มากกว่าสัดส่วนที่กำหนด</a:t>
            </a:r>
            <a:r>
              <a:rPr lang="th-TH" sz="3100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(205 มากกว่า 144)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9" y="116642"/>
            <a:ext cx="12169775" cy="707785"/>
          </a:xfrm>
          <a:prstGeom prst="rect">
            <a:avLst/>
          </a:prstGeom>
          <a:noFill/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612280" y="764711"/>
            <a:ext cx="2736304" cy="564031"/>
          </a:xfrm>
          <a:prstGeom prst="rect">
            <a:avLst/>
          </a:prstGeom>
          <a:solidFill>
            <a:srgbClr val="00206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จากโจทก์ตัวอย่างที่ 2</a:t>
            </a:r>
            <a:endParaRPr lang="en-US" sz="31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133175" y="6188832"/>
            <a:ext cx="9289032" cy="523071"/>
          </a:xfrm>
          <a:prstGeom prst="rect">
            <a:avLst/>
          </a:prstGeom>
          <a:solidFill>
            <a:srgbClr val="FFFF00"/>
          </a:solidFill>
          <a:ln>
            <a:solidFill>
              <a:srgbClr val="CC0000"/>
            </a:solidFill>
            <a:prstDash val="dash"/>
          </a:ln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ปี พ.ศ. 2562 ต้องดำเนินการพัฒนาฝีมือแรงงาน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ครบตามสัดส่วนที่กำหนด</a:t>
            </a:r>
            <a:endParaRPr lang="en-US" b="1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15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1" y="1268760"/>
            <a:ext cx="11305256" cy="2954469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algn="thaiDist">
              <a:tabLst>
                <a:tab pos="1785687" algn="l"/>
              </a:tabLst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100" dirty="0" err="1"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ยื่นแบบ สท.2 ประจำปี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และนำมาเป็นหลักฐานประกอบการขอรับ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	เงินช่วยเหลือหรืออุดหนุน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8568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สปก.ยื่นคำขอรับเงินช่วยเหลือหรืออุดหนุนร้อยละ 10 ของเงินสมทบที่ส่งเข้ากองทุนฯ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785687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	จำนวนเงินช่วยเหลือหรืออุดหนุนที่มีสิทธิยื่นคำ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= 18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,849.60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บาท </a:t>
            </a:r>
            <a:r>
              <a:rPr lang="en-US" sz="3100" dirty="0" smtClean="0">
                <a:latin typeface="FreesiaUPC" pitchFamily="34" charset="-34"/>
                <a:cs typeface="FreesiaUPC" pitchFamily="34" charset="-34"/>
              </a:rPr>
              <a:t>x 10%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 </a:t>
            </a:r>
          </a:p>
          <a:p>
            <a:pPr>
              <a:tabLst>
                <a:tab pos="1785687" algn="l"/>
              </a:tabLst>
            </a:pP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					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altLang="th-TH" sz="32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1,884.96 </a:t>
            </a:r>
            <a:r>
              <a:rPr lang="th-TH" altLang="th-TH" sz="32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			= </a:t>
            </a:r>
            <a:r>
              <a:rPr lang="en-US" sz="3100" b="1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,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884.96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บาท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4"/>
          <p:cNvSpPr/>
          <p:nvPr/>
        </p:nvSpPr>
        <p:spPr>
          <a:xfrm>
            <a:off x="9" y="-27373"/>
            <a:ext cx="12169775" cy="707785"/>
          </a:xfrm>
          <a:prstGeom prst="rect">
            <a:avLst/>
          </a:prstGeom>
          <a:solidFill>
            <a:srgbClr val="FF7C8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540272" y="692706"/>
            <a:ext cx="2304256" cy="564031"/>
          </a:xfrm>
          <a:prstGeom prst="rect">
            <a:avLst/>
          </a:prstGeom>
          <a:solidFill>
            <a:srgbClr val="00206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จากโจทก์ตัวอย่าง</a:t>
            </a:r>
            <a:endParaRPr lang="en-US" sz="31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6"/>
          <p:cNvSpPr/>
          <p:nvPr/>
        </p:nvSpPr>
        <p:spPr>
          <a:xfrm>
            <a:off x="252239" y="3596551"/>
            <a:ext cx="11665296" cy="523034"/>
          </a:xfrm>
          <a:prstGeom prst="rect">
            <a:avLst/>
          </a:prstGeom>
          <a:solidFill>
            <a:srgbClr val="FFFF00"/>
          </a:solidFill>
          <a:ln>
            <a:solidFill>
              <a:srgbClr val="CC0000"/>
            </a:solidFill>
            <a:prstDash val="dash"/>
          </a:ln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ปี พ.ศ. 2563 ยื่น </a:t>
            </a:r>
            <a:r>
              <a:rPr lang="th-TH" b="1" i="1" dirty="0" err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 ประจำปี พ.ศ. 2562 และยื่นคำขอรับเงินช่วยเหลือหรืออุดหนุนจากกองทุนฯ</a:t>
            </a:r>
            <a:endParaRPr lang="en-US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2279" y="4688278"/>
            <a:ext cx="11089231" cy="1815882"/>
          </a:xfrm>
          <a:prstGeom prst="rect">
            <a:avLst/>
          </a:prstGeom>
          <a:solidFill>
            <a:srgbClr val="66FFFF"/>
          </a:solidFill>
          <a:ln>
            <a:solidFill>
              <a:srgbClr val="FFFF00"/>
            </a:solidFill>
          </a:ln>
        </p:spPr>
        <p:txBody>
          <a:bodyPr wrap="square" lIns="91339" tIns="45679" rIns="91339" bIns="45679" rtlCol="0">
            <a:spAutoFit/>
          </a:bodyPr>
          <a:lstStyle/>
          <a:p>
            <a:r>
              <a:rPr lang="th-TH" b="1" i="1" dirty="0">
                <a:latin typeface="FreesiaUPC" pitchFamily="34" charset="-34"/>
                <a:cs typeface="FreesiaUPC" pitchFamily="34" charset="-34"/>
              </a:rPr>
              <a:t>กรณีต่อไปนี้</a:t>
            </a:r>
            <a:r>
              <a:rPr lang="th-TH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ไม่เข้าหลักเกณฑ์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 </a:t>
            </a:r>
          </a:p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ส่งเงินสมทบเข้ากองทุน ประจำปี พ.ศ. 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หลังวันที่ 31 มีนาคม 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มี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ลูกจ้างเฉลี่ยไม่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ถึง 100 คน ไม่อยู่ในข่ายบังคับเงินสมทบกองทุนพัฒนาฝีมือแรงงาน</a:t>
            </a:r>
          </a:p>
          <a:p>
            <a:r>
              <a:rPr lang="th-TH" b="1" i="1" dirty="0"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b="1" i="1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ดำเนินการพัฒนาฝีมือแรงงานให้แก่ลูกจ้างไม่ครบตามสัดส่วนที่กฎหมาย</a:t>
            </a:r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กำหนด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584992" y="4156936"/>
            <a:ext cx="2016224" cy="5640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</a:t>
            </a:r>
            <a:endParaRPr lang="en-US" sz="31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413480" y="6304236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697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1000"/>
            <a:lum/>
          </a:blip>
          <a:srcRect/>
          <a:stretch>
            <a:fillRect t="-7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สี่เหลี่ยมผืนผ้า 28"/>
          <p:cNvSpPr/>
          <p:nvPr/>
        </p:nvSpPr>
        <p:spPr>
          <a:xfrm>
            <a:off x="612279" y="1340770"/>
            <a:ext cx="10928876" cy="9538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2562 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u="sng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นำส่งเงินสมทบ ประจำปี พ.ศ. </a:t>
            </a:r>
            <a:r>
              <a:rPr lang="th-TH" altLang="th-TH" b="1" u="sng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2561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18,849.60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 </a:t>
            </a:r>
            <a:b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b="1" u="sng" dirty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ในวันที่ </a:t>
            </a:r>
            <a:r>
              <a:rPr lang="th-TH" altLang="th-TH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28 </a:t>
            </a:r>
            <a:r>
              <a:rPr lang="th-TH" altLang="th-TH" b="1" u="sng" dirty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มีนาคม </a:t>
            </a:r>
            <a:r>
              <a:rPr lang="th-TH" altLang="th-TH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2562</a:t>
            </a:r>
            <a:r>
              <a:rPr lang="th-TH" altLang="th-TH" b="1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(ภายในเวลาที่กฎหมายกำหนด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: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ไม่เกินวันที่ 31 มีนาคม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2562)</a:t>
            </a:r>
            <a:endParaRPr lang="en-US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0791" y="44633"/>
            <a:ext cx="1814940" cy="714923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36329" y="6525344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4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77758" y="6308653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612279" y="2420839"/>
            <a:ext cx="10657185" cy="954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628895" algn="thaiDist" defTabSz="912455" fontAlgn="base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ข้อควรระวัง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หากส่งเงินสมทบเข้ากองทุน ประจำปี พ.ศ. </a:t>
            </a: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 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หลังวันที่ 31 มีนาคม 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</a:t>
            </a: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เข้าหลักเกณฑ์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การให้เงินช่วยเหลือหรืออุดหนุน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28"/>
          <p:cNvSpPr/>
          <p:nvPr/>
        </p:nvSpPr>
        <p:spPr>
          <a:xfrm>
            <a:off x="612279" y="764713"/>
            <a:ext cx="10928876" cy="5231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ปี พ.ศ.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2561 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</a:t>
            </a:r>
            <a:r>
              <a:rPr lang="th-TH" altLang="th-TH" b="1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ไม่ครบ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ตามสัดส่วนที่กำหนด จำนวน 17 คน</a:t>
            </a:r>
            <a:endParaRPr lang="en-US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12280" y="3356994"/>
            <a:ext cx="10945216" cy="95388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2562 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ดำเนินการพัฒนาฝีมือแรงงานให้แก่ลูกจ้างครบตาม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สัดส่วนที่กฎหมาย</a:t>
            </a:r>
            <a:b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กำหนด 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(ครบร้อยละ 50 ของลูกจ้างทั้งหมด) </a:t>
            </a:r>
            <a:endParaRPr lang="en-US" altLang="th-TH" b="1" dirty="0">
              <a:solidFill>
                <a:schemeClr val="tx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612289" y="4365108"/>
            <a:ext cx="10937375" cy="138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628895" algn="thaiDist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ข้อควรระวัง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หากปี พ.ศ. </a:t>
            </a: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 </a:t>
            </a:r>
            <a: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มีลูกจ้างไม่ถึง 100 คน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ไม่อยู่ในข่ายบังคับเงินสมทบกองทุนพัฒนา</a:t>
            </a: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ฝีมือแรงงาน 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หรือ 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 พ.ศ. 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 </a:t>
            </a:r>
            <a: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b="1" i="1" u="sng" dirty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ไม่ครบ</a:t>
            </a:r>
            <a: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ตามสัดส่วน</a:t>
            </a:r>
            <a:br>
              <a:rPr lang="th-TH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</a:t>
            </a:r>
            <a:r>
              <a:rPr lang="th-TH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กฎหมายกำหนด ไม่อยู่ในหลักเกณฑ์ที่จะให้เงินอุดหนุนในปี พ.ศ. </a:t>
            </a:r>
            <a:r>
              <a:rPr lang="th-TH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2563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612280" y="5660103"/>
            <a:ext cx="10945216" cy="95388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4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.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63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(1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ม.ค. –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30 ก.ย.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63) 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บริษัท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ก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อุดหนุนร้อย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ละ 10 ของเงินสมทบที่นำส่ง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1,884.96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 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(18,849.60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en-US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 </a:t>
            </a:r>
            <a:r>
              <a:rPr lang="th-TH" altLang="th-TH" b="1" dirty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10</a:t>
            </a:r>
            <a:r>
              <a:rPr lang="en-US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% =</a:t>
            </a:r>
            <a:r>
              <a:rPr lang="th-TH" altLang="th-TH" b="1" dirty="0" smtClean="0">
                <a:solidFill>
                  <a:schemeClr val="tx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1,884.96)</a:t>
            </a:r>
            <a:endParaRPr lang="en-US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77000" b="-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41472" y="630932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47</a:t>
            </a:fld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3648" y="108057"/>
            <a:ext cx="12169774" cy="5846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449888"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ตัวอย่างการกรอกข้อมูล แบบ ชอ.2 ข้อ 2 ข้อ 3 และข้อ 4 (ประกาศข้อ 6)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44012" y="993782"/>
            <a:ext cx="11421357" cy="526279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marL="443553" indent="-258209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 (จากโจทก์ตัวอย่าง)</a:t>
            </a:r>
            <a:endParaRPr lang="en-US" b="1" dirty="0" smtClean="0">
              <a:latin typeface="TH SarabunPSK" pitchFamily="34" charset="-34"/>
              <a:cs typeface="TH SarabunPSK" pitchFamily="34" charset="-34"/>
            </a:endParaRPr>
          </a:p>
          <a:p>
            <a:pPr marL="443553" indent="-258209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นำส่งเงินสมทบกองทุนพัฒนาฝีมือแรงงาน ประจำปี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2561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เป็นจำนวนเงิน 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18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,849.60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บาท (หนึ่งหมื่นแปดพันแปดร้อยสี่สิบเก้าบาทหกสิบสตางค์)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indent="-258209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3. ในปี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...2562....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(ปีถัดมา) มีลูกจ้างเฉลี่ยรวมทั้งสิ้น จำนวน...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28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8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ร้อยละ 50 จำนวน 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14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ได้ดำเนินการพัฒนาฝีมือแรงงานให้แก่ลูกจ้างครบตามสัดส่วนที่กฎหมายกำหนด รวมจำนวน......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205....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..คน ดังนี้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จัดให้มีการฝึกอบรมฝีมือแรงงาน 		            จำนวน................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200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70885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ผ่านการทดสอบมาตรฐานฝีมือแรงงานแห่งชาติ 	จำนวน..................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ผ่านการรับรองความรู้ความสามารถ 		จำนวน.................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.1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...............คน</a:t>
            </a: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marL="443553" indent="-258209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มีความประสงค์จะขอรับการช่วยเหลือหรืออุดหนุนจากกองทุนพัฒนาฝีมือแรงงานตามพระราชบัญญัติส่งเสริม</a:t>
            </a: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การพัฒนาฝีมือแรงงาน พ.ศ. 2545 เป็นเงินทั้งสิ้นจำนวน...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1,884.96.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..บาท (หนึ่งพันแปดร้อยแปดสิบสี่บาทเก้าสิบหกสตางค์) (ร้อยละสิบของเงินสมทบที่นำส่งตามข้อ 2) โดยขอรับเป็นเช็คขีดคร่อมสั่งจ่ายในนาม....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บริษัท 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OTZA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จำกัด</a:t>
            </a: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269297" algn="l"/>
                <a:tab pos="449888" algn="l"/>
              </a:tabLst>
            </a:pPr>
            <a:endParaRPr lang="en-US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6444928" y="6072112"/>
            <a:ext cx="3024336" cy="692695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algn="ctr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ห้ามสั่งจ่ายเช็คชื่อบุคคล</a:t>
            </a:r>
            <a:endParaRPr lang="th-TH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5580830" y="5445224"/>
            <a:ext cx="6120680" cy="36004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/>
          </a:p>
        </p:txBody>
      </p:sp>
      <p:cxnSp>
        <p:nvCxnSpPr>
          <p:cNvPr id="15" name="รูปร่าง 14"/>
          <p:cNvCxnSpPr/>
          <p:nvPr/>
        </p:nvCxnSpPr>
        <p:spPr>
          <a:xfrm rot="5400000" flipH="1" flipV="1">
            <a:off x="9322213" y="5808298"/>
            <a:ext cx="757212" cy="463112"/>
          </a:xfrm>
          <a:prstGeom prst="bentConnector3">
            <a:avLst>
              <a:gd name="adj1" fmla="val 49782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5703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3000"/>
            <a:lum/>
          </a:blip>
          <a:srcRect/>
          <a:stretch>
            <a:fillRect t="-7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6295" y="612488"/>
            <a:ext cx="10585176" cy="1200143"/>
          </a:xfrm>
          <a:prstGeom prst="rect">
            <a:avLst/>
          </a:prstGeom>
          <a:solidFill>
            <a:srgbClr val="FFCCCC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6 </a:t>
            </a:r>
            <a:endParaRPr lang="th-TH" sz="36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จากตัวอย่าง)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3940" y="2116235"/>
            <a:ext cx="10649540" cy="3416134"/>
          </a:xfrm>
          <a:prstGeom prst="rect">
            <a:avLst/>
          </a:prstGeom>
          <a:solidFill>
            <a:srgbClr val="FFFF99"/>
          </a:solidFill>
        </p:spPr>
        <p:txBody>
          <a:bodyPr wrap="square" lIns="91241" tIns="45628" rIns="91241" bIns="45628">
            <a:spAutoFit/>
          </a:bodyPr>
          <a:lstStyle/>
          <a:p>
            <a:pPr indent="541769" algn="thaiDist"/>
            <a:r>
              <a:rPr lang="th-TH" sz="3600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ผู้ประกอบกิจการดำเนินการพัฒนาฝีมือแรงงาน</a:t>
            </a:r>
            <a:r>
              <a:rPr lang="th-TH" sz="36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ไม่ครบตามสัดส่วนที่กำหนด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 นำส่งเงินสมทบเข้ากองทุนในปี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ภายในเวลา</a:t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ที่กำหนด (ไม่เกินวันที่ 31 มี.ค.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2562) </a:t>
            </a:r>
            <a:endParaRPr lang="th-TH" sz="36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3600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</a:t>
            </a:r>
            <a:r>
              <a:rPr lang="th-TH" sz="36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ครบตามสัดส่วน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ที่กำหนด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 ในปี พ.ศ.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ยื่นคำขอ</a:t>
            </a:r>
            <a:br>
              <a:rPr lang="th-TH" sz="36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รับเงินช่วยเหลือหรืออุดหนุน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2564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052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9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8235" y="201583"/>
            <a:ext cx="7123462" cy="707721"/>
          </a:xfrm>
          <a:prstGeom prst="rect">
            <a:avLst/>
          </a:prstGeom>
        </p:spPr>
        <p:txBody>
          <a:bodyPr wrap="none" lIns="91241" tIns="45628" rIns="91241" bIns="45628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9646" y="908719"/>
            <a:ext cx="10237293" cy="40316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pPr indent="541769" algn="thaiDist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เมื่อผู้ประกอบกิจการ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ยื่นคำขอ แบบ ชอ.2 หลังจากวันที่ 31 มีนาคม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ให้ตรวจสอบด้วยว่าสิทธิขอรับเงินช่วยเหลือหรืออุดหนุนเกิดขึ้นในปีใด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indent="541769" algn="thaiDist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ในวันที่ 5 เมษายน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256</a:t>
            </a:r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ยื่นคำขอรับเงินช่วยเหลือหรืออุดหนุน กรณีส่งเงินสมทบเข้ากองทุนพัฒนาฝีมือแรงงาน ประจำปี พ.ศ.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2560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ภายในมีนาคม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2561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และปี พ.ศ.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2561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ดำเนินการพัฒนาฝีมือแรงงานครบตามสัดส่วนที่กฎหมายกำหนด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indent="541769" algn="thaiDist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กรณีนี้ผู้ประกอบกิจการ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ยื่นคำขอ</a:t>
            </a:r>
            <a:r>
              <a:rPr lang="th-TH" sz="3200" b="1" u="sng" dirty="0">
                <a:latin typeface="TH SarabunPSK" pitchFamily="34" charset="-34"/>
                <a:cs typeface="TH SarabunPSK" pitchFamily="34" charset="-34"/>
              </a:rPr>
              <a:t>วันที่ 5 เมษายน </a:t>
            </a:r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2563 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ไม่สามารถอนุมัติให้เงินช่วยเหลือหรืออุดหนุนได้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เนื่องจากยื่นคำขอฯ เกินเวลาที่กำหนด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ต้องยื่นคำขอฯ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ในปี พ.ศ. 2562 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ทั้งนี้ ไม่เกินวันที่ 31 มีนาคม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27"/>
          <p:cNvSpPr txBox="1">
            <a:spLocks/>
          </p:cNvSpPr>
          <p:nvPr/>
        </p:nvSpPr>
        <p:spPr>
          <a:xfrm>
            <a:off x="11333939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49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สี่เหลี่ยมผืนผ้า 7"/>
          <p:cNvSpPr/>
          <p:nvPr/>
        </p:nvSpPr>
        <p:spPr>
          <a:xfrm>
            <a:off x="991804" y="5034230"/>
            <a:ext cx="10225135" cy="1384995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thaiDist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2560 พัฒนาฝีมือแรงงานไม่ครบตามสัดส่วนที่กำหนด </a:t>
            </a: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ส่งเงินสมทบ </a:t>
            </a:r>
            <a:b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ภายในมีนาคม 2561 และปี พ.ศ. 2561 พัฒนาฝีมือแรงงานครบตามสัดส่วนที่กำหนด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ยื่นคำขอฯ </a:t>
            </a:r>
            <a:b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ในปี พ.ศ. 2562 ไม่เกิน 31 มี.ค. 2563</a:t>
            </a:r>
            <a:endParaRPr lang="th-TH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000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 t="-70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2239" y="1183293"/>
            <a:ext cx="11737304" cy="53398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3.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en-US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สำเนาแบบแสดงการส่งเงินสมทบกองทุนพัฒนาฝีมือแรงงาน พร้อมสำเนาใบเสร็จรับเงินตามคำขอ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ข้อ 2 (ปีที่ผ่านมา)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981653" indent="-531269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981653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(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เช่น แบบแสดงการส่งเงินสมทบกองทุนพัฒนาฝีมือแรงงาน ประจำปี พ.ศ. </a:t>
            </a:r>
            <a:r>
              <a:rPr lang="th-TH" sz="31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 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และสำเนา</a:t>
            </a:r>
            <a:r>
              <a:rPr lang="th-TH" sz="31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ใบเสร็จรับเงินของการ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นำส่งเงินสมทบกองทุนพัฒนาฝีมือแรงงาน ประจำปี พ.ศ. </a:t>
            </a:r>
            <a:r>
              <a:rPr lang="th-TH" sz="31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 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ที่จ่ายภายในเดือนมีนาคม </a:t>
            </a:r>
            <a:r>
              <a:rPr lang="th-TH" sz="31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626421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สำเนาแบบแสดงการส่งเงินสมทบกองทุนพัฒนาฝีมือแรงงานตามคำขอข้อ 3 (ปีถัดมา)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981653" indent="-531269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629590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    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(เช่น แบบแสดงการส่งเงินสมทบกองทุนพัฒนาฝีมือแรงงาน ประจำปี พ.ศ. </a:t>
            </a:r>
            <a:r>
              <a:rPr lang="th-TH" sz="31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 </a:t>
            </a:r>
            <a:r>
              <a:rPr lang="th-TH" sz="31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ที่ดำเนินการพัฒนาฝีมือแรงงานตามมาตรา 29 วรรคสอง ครบตามสัดส่วนที่กฎหมายกำหนด)</a:t>
            </a:r>
            <a:endParaRPr lang="th-TH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9" y="188641"/>
            <a:ext cx="12169775" cy="70788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27"/>
          <p:cNvSpPr txBox="1">
            <a:spLocks/>
          </p:cNvSpPr>
          <p:nvPr/>
        </p:nvSpPr>
        <p:spPr>
          <a:xfrm>
            <a:off x="11341472" y="630932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50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137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37000" t="-5000" r="-5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ก. งานรุ่ง\หัวข้อบรรยายเงินอุดหนุน 27-28 ก.พ. 63\หัวข้อบรรยายเงินอุดหนุน 27-28 ก.พ. 63\343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44248"/>
            <a:ext cx="1084942" cy="1080120"/>
          </a:xfrm>
          <a:prstGeom prst="rect">
            <a:avLst/>
          </a:prstGeom>
          <a:noFill/>
        </p:spPr>
      </p:pic>
      <p:sp>
        <p:nvSpPr>
          <p:cNvPr id="4" name="สี่เหลี่ยมมุมมน 14"/>
          <p:cNvSpPr/>
          <p:nvPr/>
        </p:nvSpPr>
        <p:spPr>
          <a:xfrm>
            <a:off x="919209" y="1623529"/>
            <a:ext cx="10350250" cy="295164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อุดหนุนแก่ผู้ประกอบกิจการที่ดำเนินการพัฒนาฝีมือแรงงาน</a:t>
            </a:r>
            <a:b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 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ให้เงินอุดหนุน 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919217" y="261397"/>
            <a:ext cx="1035024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898839" y="1269270"/>
            <a:ext cx="78526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17230" y="6163324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0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/>
              <a:t>51</a:t>
            </a:fld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018" y="5212508"/>
            <a:ext cx="9713134" cy="1384844"/>
          </a:xfrm>
          <a:prstGeom prst="rect">
            <a:avLst/>
          </a:prstGeom>
          <a:solidFill>
            <a:srgbClr val="FFFF99"/>
          </a:solidFill>
          <a:ln w="15875">
            <a:solidFill>
              <a:srgbClr val="FF0000"/>
            </a:solidFill>
            <a:prstDash val="dash"/>
          </a:ln>
        </p:spPr>
        <p:txBody>
          <a:bodyPr wrap="square" lIns="91241" tIns="45628" rIns="91241" bIns="45628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331" y="4653136"/>
            <a:ext cx="6256641" cy="52307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241159" y="4436879"/>
            <a:ext cx="2006286" cy="6479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30045" y="6448310"/>
            <a:ext cx="225992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691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89176" y="6375486"/>
            <a:ext cx="2703696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4415" y="6087520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3"/>
          <p:cNvGrpSpPr/>
          <p:nvPr/>
        </p:nvGrpSpPr>
        <p:grpSpPr>
          <a:xfrm>
            <a:off x="646347" y="477367"/>
            <a:ext cx="1293495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48217" y="191142"/>
            <a:ext cx="11720486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2208865048"/>
              </p:ext>
            </p:extLst>
          </p:nvPr>
        </p:nvGraphicFramePr>
        <p:xfrm>
          <a:off x="548218" y="1773211"/>
          <a:ext cx="11432866" cy="3426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011750" y="837324"/>
            <a:ext cx="8125245" cy="953885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7 (ลว. 9 มิ.ย.60)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√ จำนวน 200 บาทต่อลูกจ้าง 1 คน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1559" y="5156801"/>
            <a:ext cx="1653812" cy="5230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62514" y="5156801"/>
            <a:ext cx="1653812" cy="5230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29651" y="5084811"/>
            <a:ext cx="2444765" cy="830689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267271" y="5804714"/>
            <a:ext cx="6977856" cy="863896"/>
          </a:xfrm>
          <a:prstGeom prst="rect">
            <a:avLst/>
          </a:prstGeom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2563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35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7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" y="-27373"/>
            <a:ext cx="12169775" cy="1224135"/>
          </a:xfr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br>
              <a:rPr lang="th-TH" sz="4000" b="1" dirty="0"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พัฒนาฝีมือแรงงานเกินกว่าร้อยละ 70 (ประกาศข้อ </a:t>
            </a:r>
            <a:r>
              <a:rPr lang="en-US" sz="4000" b="1" dirty="0"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655" y="1344546"/>
            <a:ext cx="11665296" cy="5290667"/>
          </a:xfrm>
          <a:solidFill>
            <a:srgbClr val="FFCCFF"/>
          </a:solidFill>
        </p:spPr>
        <p:txBody>
          <a:bodyPr>
            <a:noAutofit/>
          </a:bodyPr>
          <a:lstStyle/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ผู้ประกอบกิจการที่มีลูกจ้างตั้งแต่ 100 คนขึ้นไป อยู่ในข่ายบังคับเงินสมทบกองทุนพัฒนาฝีมือแรงงาน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ดำเนินการพัฒนาฝีมือแรงงานให้แก่ลูกจ้าง</a:t>
            </a:r>
            <a:r>
              <a:rPr lang="th-TH" sz="31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ส่วนที่เกินกว่าร้อยละ 70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ของลูกจ้างทั้งหมด (ไม่ซ้ำคน) (ฝึกอบรม หรือ ผ่านการทดสอบฯ หรือผ่านการรับรองความรู้ความสามารถ)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 </a:t>
            </a:r>
            <a:r>
              <a:rPr lang="th-TH" sz="3100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200 บาทต่อคน 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สรุปรายชื่อลูกจ้างที่ผ่านการพัฒนาฝีมือแรงงานตามมาตรา 29 วรรคสอง ในปีที่ผ่านมา</a:t>
            </a:r>
            <a:r>
              <a:rPr lang="th-TH" sz="3100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ส่วนที่เกินกว่าร้อยละ 70 ของลูกจ้างทั้งหมด (ไม่ซ้ำคน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) นำมาขอรับเงินช่วยเหลือหรืออุดหนุน จำนวน 200 บาท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ต่อคน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ตามแบบ ชอ.2-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ภายในวันที่ 30 กันยายนของปีที่สิทธิขอรับเงินช่วยเหลือหรืออุดหนุนเกิดมีขึ้น (สิทธิขอรับเงินช่วยเหลือหรืออุดหนุนเกิดมีขึ้นในปีใด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31 มีนาคมของปีถัดไป) 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endParaRPr lang="th-TH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27"/>
          <p:cNvSpPr txBox="1">
            <a:spLocks/>
          </p:cNvSpPr>
          <p:nvPr/>
        </p:nvSpPr>
        <p:spPr>
          <a:xfrm>
            <a:off x="11341472" y="630932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53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901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52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684287" y="1761252"/>
            <a:ext cx="10873208" cy="2554463"/>
          </a:xfrm>
          <a:prstGeom prst="rect">
            <a:avLst/>
          </a:prstGeom>
          <a:solidFill>
            <a:srgbClr val="FF00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723155"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ผู้ประกอบกิจการดำเนินการพัฒนาฝีมือแรงงานตามมาตรา 29 วรรคสอง ให้แก่ลูกจ้าง</a:t>
            </a:r>
            <a:b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เกินกว่าร้อยละ 70 ของลูกจ้างทั้งหมด สิทธิขอรับเงินช่วยเหลือหรืออุดหนุนเกิดขึ้น</a:t>
            </a:r>
            <a:r>
              <a:rPr lang="th-TH" sz="3200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ในปีถัดมา</a:t>
            </a:r>
            <a: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โดยนำจำนวนลูกจ้างที่ดำเนินการพัฒนาฝีมือแรงงาน</a:t>
            </a:r>
            <a:r>
              <a:rPr lang="th-TH" sz="3200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ในปีที่ผ่านมา</a:t>
            </a:r>
            <a:br>
              <a:rPr lang="th-TH" sz="3200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ส่วนที่เกินกว่าร้อยละ 70 ไม่ซ้ำคน ยื่นคำขอรับเงินช่วยเหลือหรืออุดหนุน คนละ 200 บาท </a:t>
            </a:r>
            <a:b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lang="th-TH" sz="3200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772528" y="675281"/>
            <a:ext cx="6044399" cy="707803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63074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27"/>
          <p:cNvSpPr txBox="1">
            <a:spLocks/>
          </p:cNvSpPr>
          <p:nvPr/>
        </p:nvSpPr>
        <p:spPr>
          <a:xfrm>
            <a:off x="11341472" y="630932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54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8225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2044" y="6447468"/>
            <a:ext cx="222904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69"/>
          <p:cNvSpPr txBox="1">
            <a:spLocks noChangeArrowheads="1"/>
          </p:cNvSpPr>
          <p:nvPr/>
        </p:nvSpPr>
        <p:spPr bwMode="auto">
          <a:xfrm>
            <a:off x="2736516" y="3766238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Line 1"/>
          <p:cNvSpPr>
            <a:spLocks noChangeShapeType="1"/>
          </p:cNvSpPr>
          <p:nvPr/>
        </p:nvSpPr>
        <p:spPr bwMode="auto">
          <a:xfrm>
            <a:off x="3069284" y="4088728"/>
            <a:ext cx="8208912" cy="0"/>
          </a:xfrm>
          <a:prstGeom prst="line">
            <a:avLst/>
          </a:prstGeom>
          <a:noFill/>
          <a:ln w="9525">
            <a:solidFill>
              <a:schemeClr val="tx1">
                <a:lumMod val="95000"/>
              </a:schemeClr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725469" y="2629230"/>
            <a:ext cx="3951706" cy="523179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การคำนวณลูกจ้างเฉลี่ยในรอบปี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Rectangle 13"/>
          <p:cNvSpPr/>
          <p:nvPr/>
        </p:nvSpPr>
        <p:spPr>
          <a:xfrm>
            <a:off x="2919975" y="3152635"/>
            <a:ext cx="8853543" cy="923247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 ณ วันสิ้นเดือนของทุกเดือน (ลูกจ้างตามกฎหมายว่าด้วยการคุ้มครองแรงงาน)</a:t>
            </a:r>
            <a:endParaRPr lang="en-US" sz="2700" b="1" dirty="0">
              <a:latin typeface="TH SarabunPSK" pitchFamily="34" charset="-34"/>
              <a:cs typeface="TH SarabunPSK" pitchFamily="34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นับตั้งแต่เดือนที่มีลูกจ้าง 100 คนขึ้นไป ถึงเดือนธันวาคม</a:t>
            </a:r>
            <a:endParaRPr lang="th-TH" sz="27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4"/>
          <p:cNvSpPr/>
          <p:nvPr/>
        </p:nvSpPr>
        <p:spPr>
          <a:xfrm>
            <a:off x="3475813" y="4160743"/>
            <a:ext cx="7252102" cy="50774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จำนวนเดือนนับตั้งแต่เดือนที่มีลูกจ้าง 100 คนขึ้นไป ถึงเดือนธันวาคม</a:t>
            </a: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Rectangle 15"/>
          <p:cNvSpPr/>
          <p:nvPr/>
        </p:nvSpPr>
        <p:spPr>
          <a:xfrm>
            <a:off x="1061662" y="3566670"/>
            <a:ext cx="1657706" cy="954059"/>
          </a:xfrm>
          <a:prstGeom prst="rect">
            <a:avLst/>
          </a:prstGeom>
          <a:ln>
            <a:solidFill>
              <a:srgbClr val="FF0000"/>
            </a:solidFill>
            <a:prstDash val="dash"/>
          </a:ln>
        </p:spPr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ลูกจ้าง</a:t>
            </a:r>
            <a:b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เฉลี่ย</a:t>
            </a:r>
            <a:r>
              <a:rPr lang="th-TH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ในรอบปี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 Box 69"/>
          <p:cNvSpPr txBox="1">
            <a:spLocks noChangeArrowheads="1"/>
          </p:cNvSpPr>
          <p:nvPr/>
        </p:nvSpPr>
        <p:spPr bwMode="auto">
          <a:xfrm>
            <a:off x="3558430" y="5710451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Line 1"/>
          <p:cNvSpPr>
            <a:spLocks noChangeShapeType="1"/>
          </p:cNvSpPr>
          <p:nvPr/>
        </p:nvSpPr>
        <p:spPr bwMode="auto">
          <a:xfrm>
            <a:off x="3941768" y="6032944"/>
            <a:ext cx="6823643" cy="0"/>
          </a:xfrm>
          <a:prstGeom prst="line">
            <a:avLst/>
          </a:prstGeom>
          <a:noFill/>
          <a:ln w="9525">
            <a:solidFill>
              <a:schemeClr val="tx1">
                <a:lumMod val="95000"/>
              </a:schemeClr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4212679" y="4842339"/>
            <a:ext cx="5796470" cy="523179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การคำนวณร้อยละ 70 ของลูกจ้างเฉลี่ยในรอบปี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ectangle 13"/>
          <p:cNvSpPr/>
          <p:nvPr/>
        </p:nvSpPr>
        <p:spPr>
          <a:xfrm>
            <a:off x="4872577" y="5517232"/>
            <a:ext cx="3865706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จำนวนลูกจ้างเฉลี่ยในรอบปี</a:t>
            </a: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14"/>
          <p:cNvSpPr/>
          <p:nvPr/>
        </p:nvSpPr>
        <p:spPr>
          <a:xfrm>
            <a:off x="7480290" y="6104959"/>
            <a:ext cx="660554" cy="50774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100</a:t>
            </a: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Rectangle 15"/>
          <p:cNvSpPr/>
          <p:nvPr/>
        </p:nvSpPr>
        <p:spPr>
          <a:xfrm>
            <a:off x="1044332" y="5510890"/>
            <a:ext cx="2393400" cy="954025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n>
                  <a:solidFill>
                    <a:schemeClr val="tx1"/>
                  </a:solidFill>
                  <a:prstDash val="sysDash"/>
                </a:ln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ร้อยละ 70 ของลูกจ้าง</a:t>
            </a:r>
            <a:br>
              <a:rPr lang="th-TH" dirty="0" smtClean="0">
                <a:ln>
                  <a:solidFill>
                    <a:schemeClr val="tx1"/>
                  </a:solidFill>
                  <a:prstDash val="sysDash"/>
                </a:ln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dirty="0" smtClean="0">
                <a:ln>
                  <a:solidFill>
                    <a:schemeClr val="tx1"/>
                  </a:solidFill>
                  <a:prstDash val="sysDash"/>
                </a:ln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เฉลี่ย</a:t>
            </a:r>
            <a:r>
              <a:rPr lang="th-TH" dirty="0">
                <a:ln>
                  <a:solidFill>
                    <a:schemeClr val="tx1"/>
                  </a:solidFill>
                  <a:prstDash val="sysDash"/>
                </a:ln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ในรอบปี</a:t>
            </a:r>
            <a:endParaRPr lang="en-US" dirty="0">
              <a:ln>
                <a:solidFill>
                  <a:schemeClr val="tx1"/>
                </a:solidFill>
                <a:prstDash val="sysDash"/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Rectangle 13"/>
          <p:cNvSpPr/>
          <p:nvPr/>
        </p:nvSpPr>
        <p:spPr>
          <a:xfrm>
            <a:off x="8389147" y="5517232"/>
            <a:ext cx="437341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x</a:t>
            </a: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Rectangle 13"/>
          <p:cNvSpPr/>
          <p:nvPr/>
        </p:nvSpPr>
        <p:spPr>
          <a:xfrm>
            <a:off x="8605171" y="5517232"/>
            <a:ext cx="1207019" cy="507749"/>
          </a:xfrm>
          <a:prstGeom prst="rect">
            <a:avLst/>
          </a:prstGeom>
        </p:spPr>
        <p:txBody>
          <a:bodyPr wrap="square" lIns="91339" tIns="45679" rIns="91339" bIns="4567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7</a:t>
            </a:r>
            <a:r>
              <a:rPr lang="en-US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0</a:t>
            </a:r>
            <a:endParaRPr lang="th-TH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6296" y="-33492"/>
            <a:ext cx="10638700" cy="646331"/>
          </a:xfrm>
          <a:prstGeom prst="rect">
            <a:avLst/>
          </a:prstGeom>
        </p:spPr>
        <p:txBody>
          <a:bodyPr wrap="square" lIns="91399" tIns="45703" rIns="91399" bIns="45703">
            <a:spAutoFit/>
          </a:bodyPr>
          <a:lstStyle/>
          <a:p>
            <a:pPr algn="ctr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การคำนวณร้อยละ 70 ของจำนวนลูกจ้างเฉลี่ยในรอบปี</a:t>
            </a:r>
          </a:p>
        </p:txBody>
      </p:sp>
      <p:sp>
        <p:nvSpPr>
          <p:cNvPr id="28" name="Rectangle 15"/>
          <p:cNvSpPr/>
          <p:nvPr/>
        </p:nvSpPr>
        <p:spPr>
          <a:xfrm>
            <a:off x="1042809" y="2276872"/>
            <a:ext cx="2338982" cy="646282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  <a:prstDash val="dash"/>
          </a:ln>
        </p:spPr>
        <p:txBody>
          <a:bodyPr wrap="none" lIns="91339" tIns="45679" rIns="91339" bIns="4567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สูตรการคำนวณ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900310" y="764704"/>
            <a:ext cx="10513169" cy="1523453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 vert="horz" wrap="square" lIns="91339" tIns="45679" rIns="-28545" bIns="0" numCol="1" anchor="ctr" anchorCtr="0" compatLnSpc="1">
            <a:prstTxWarp prst="textNoShape">
              <a:avLst/>
            </a:prstTxWarp>
            <a:spAutoFit/>
          </a:bodyPr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การคำนวณจำนวนลูกจ้างที่พัฒนาฝีมือแรงงานส่วนที่เกินร้อยละ 70 ของลูกจ้างทั้งหมด 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คำนวณจำนวน</a:t>
            </a: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คำนวณร้อยละ 70 ของลูกจ้างเฉลี่ยในรอบปี 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Ribbon ลง 28"/>
          <p:cNvSpPr/>
          <p:nvPr/>
        </p:nvSpPr>
        <p:spPr>
          <a:xfrm>
            <a:off x="9838223" y="24863"/>
            <a:ext cx="2304256" cy="595825"/>
          </a:xfrm>
          <a:prstGeom prst="ribbon">
            <a:avLst/>
          </a:prstGeom>
          <a:solidFill>
            <a:srgbClr val="CCCCFF"/>
          </a:solidFill>
          <a:ln>
            <a:solidFill>
              <a:srgbClr val="FFCC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50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647843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56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78319" y="6447468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346575" y="733337"/>
            <a:ext cx="11638184" cy="564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100" b="1" u="sng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1</a:t>
            </a:r>
            <a:r>
              <a:rPr lang="th-TH" altLang="zh-CN" sz="31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พ.ศ. </a:t>
            </a:r>
            <a:r>
              <a:rPr lang="th-TH" altLang="zh-CN" sz="31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2562 </a:t>
            </a:r>
            <a:r>
              <a:rPr lang="th-TH" altLang="zh-CN" sz="31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ผู้ประกอบกิจการมีจำนวนลูกจ้างตั้งแต่ 100 คนขึ้นไป </a:t>
            </a:r>
            <a:r>
              <a:rPr lang="th-TH" altLang="zh-CN" sz="3100" b="1" i="1" u="sng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ตั้งแต่เดือนมกราคม </a:t>
            </a:r>
            <a:r>
              <a:rPr lang="en-US" altLang="zh-CN" sz="3100" b="1" i="1" u="sng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</a:t>
            </a:r>
            <a:r>
              <a:rPr lang="th-TH" altLang="zh-CN" sz="3100" b="1" i="1" u="sng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62</a:t>
            </a:r>
            <a:endParaRPr lang="en-US" altLang="zh-CN" sz="3100" b="1" i="1" u="sng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98009101"/>
              </p:ext>
            </p:extLst>
          </p:nvPr>
        </p:nvGraphicFramePr>
        <p:xfrm>
          <a:off x="232014" y="1413343"/>
          <a:ext cx="11757529" cy="14325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83850"/>
                <a:gridCol w="710328"/>
                <a:gridCol w="802611"/>
                <a:gridCol w="778910"/>
                <a:gridCol w="857311"/>
                <a:gridCol w="806261"/>
                <a:gridCol w="771617"/>
                <a:gridCol w="769793"/>
                <a:gridCol w="771617"/>
                <a:gridCol w="725701"/>
                <a:gridCol w="725701"/>
                <a:gridCol w="725701"/>
                <a:gridCol w="725701"/>
                <a:gridCol w="1002427"/>
              </a:tblGrid>
              <a:tr h="45722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ก.พ.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มี.ค.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เม.ย.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มิ.ย.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ส.ค.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ต.ค.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ธ.ค.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  <a:tr h="910357">
                <a:tc>
                  <a:txBody>
                    <a:bodyPr/>
                    <a:lstStyle/>
                    <a:p>
                      <a:pPr algn="ctr"/>
                      <a:r>
                        <a:rPr lang="th-TH" sz="2700" dirty="0" smtClean="0">
                          <a:latin typeface="FreesiaUPC" pitchFamily="34" charset="-34"/>
                          <a:cs typeface="FreesiaUPC" pitchFamily="34" charset="-34"/>
                        </a:rPr>
                        <a:t>ลูกจ้าง</a:t>
                      </a: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b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ณ วันสิ้นเดือน</a:t>
                      </a:r>
                      <a:endParaRPr lang="en-US" sz="27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350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370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380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370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370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en-US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,290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23427" y="2925100"/>
            <a:ext cx="5326228" cy="35282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lang="en-US" sz="11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</a:t>
            </a: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lang="en-US" sz="12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= </a:t>
            </a:r>
            <a:r>
              <a:rPr lang="th-TH" strike="sngStrike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249.90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คน </a:t>
            </a: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250 </a:t>
            </a:r>
            <a: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ให้ใช้จำนวน 250 คน ทศนิยม 0.50 ให้ปัดขึ้น </a:t>
            </a:r>
            <a:b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**การคำนวณร้อยละ 70 ถ้ามีทศนิยมให้ปัดขึ้น เนื่องจากถ้าปัดทิ้งจะไม่ถึง 70</a:t>
            </a: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%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lang="en-US" dirty="0" smtClean="0"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66973" y="3357040"/>
            <a:ext cx="2094178" cy="93605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70 ของลูกจ้างเฉลี่ยในรอบปี</a:t>
            </a:r>
            <a:endParaRPr lang="en-US" sz="2700" b="1" dirty="0"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7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06839" y="3383792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357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34210" y="3527922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34472" y="4178621"/>
            <a:ext cx="738615" cy="5462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692027" y="2925099"/>
            <a:ext cx="5389538" cy="3528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=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357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.50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คน </a:t>
            </a:r>
            <a:r>
              <a:rPr lang="en-US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357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3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(เศษจากการคำนวณให้ปัดทิ้ง)</a:t>
            </a:r>
            <a:endParaRPr lang="en-US" sz="2300" dirty="0" smtClean="0">
              <a:latin typeface="FreesiaUPC" pitchFamily="34" charset="-34"/>
              <a:cs typeface="FreesiaUPC" pitchFamily="34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3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ให้ใช้จำนวนเต็ม 357 คน ทศนิยม 0.50 ให้ปัดทิ้ง </a:t>
            </a:r>
            <a:r>
              <a:rPr lang="th-TH" sz="23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(ไม่เต็มคน)</a:t>
            </a: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endParaRPr lang="th-TH" b="1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endParaRPr lang="th-TH" b="1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TH SarabunPSK" pitchFamily="34" charset="-34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910815" y="3383781"/>
            <a:ext cx="1645679" cy="105332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4751" y="3357051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4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,290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15371" y="3513782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4507" y="4007411"/>
            <a:ext cx="638961" cy="5457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08695" y="3960308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54387" y="3383781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357.50</a:t>
            </a: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89647" y="3494792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83473" y="3395465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70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30116" y="4078573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 Box 72"/>
          <p:cNvSpPr txBox="1">
            <a:spLocks noChangeArrowheads="1"/>
          </p:cNvSpPr>
          <p:nvPr/>
        </p:nvSpPr>
        <p:spPr bwMode="auto">
          <a:xfrm>
            <a:off x="2301777" y="3061651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endParaRPr lang="th-TH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Box 72"/>
          <p:cNvSpPr txBox="1">
            <a:spLocks noChangeArrowheads="1"/>
          </p:cNvSpPr>
          <p:nvPr/>
        </p:nvSpPr>
        <p:spPr bwMode="auto">
          <a:xfrm>
            <a:off x="7966208" y="3027277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</a:t>
            </a:r>
            <a:endParaRPr lang="th-TH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 Box 77"/>
          <p:cNvSpPr txBox="1">
            <a:spLocks noChangeArrowheads="1"/>
          </p:cNvSpPr>
          <p:nvPr/>
        </p:nvSpPr>
        <p:spPr bwMode="auto">
          <a:xfrm>
            <a:off x="2806631" y="99220"/>
            <a:ext cx="6231265" cy="5760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endParaRPr lang="th-TH" b="1" dirty="0" smtClean="0">
              <a:solidFill>
                <a:srgbClr val="FF0000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การคำนวณร้อยละ 70 ของลูกจ้างเฉลี่ยในรอบปี 2562</a:t>
            </a: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Ribbon ลง 29"/>
          <p:cNvSpPr/>
          <p:nvPr/>
        </p:nvSpPr>
        <p:spPr>
          <a:xfrm>
            <a:off x="9848075" y="43914"/>
            <a:ext cx="2304256" cy="648072"/>
          </a:xfrm>
          <a:prstGeom prst="ribbon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00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19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4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634195" y="6263958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/>
          <a:p>
            <a:pPr defTabSz="1215705">
              <a:defRPr/>
            </a:pPr>
            <a:fld id="{96E69268-9C8B-4EBF-A9EE-DC5DC2D48DC3}" type="slidenum">
              <a:rPr lang="en-US" sz="2400" b="1">
                <a:latin typeface="FreesiaUPC" pitchFamily="34" charset="-34"/>
                <a:cs typeface="FreesiaUPC" pitchFamily="34" charset="-34"/>
              </a:rPr>
              <a:pPr defTabSz="1215705">
                <a:defRPr/>
              </a:pPr>
              <a:t>57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67537" y="6447468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0" y="572208"/>
            <a:ext cx="11638184" cy="564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3100" b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2</a:t>
            </a:r>
            <a:r>
              <a:rPr lang="th-TH" altLang="zh-CN" sz="3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ปี พ.ศ. </a:t>
            </a:r>
            <a:r>
              <a:rPr lang="th-TH" altLang="zh-CN" sz="3100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 </a:t>
            </a:r>
            <a:r>
              <a:rPr lang="th-TH" altLang="zh-CN" sz="31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ผู้ประกอบกิจการมีจำนวนลูกจ้างตั้งแต่ 100 คนขึ้นไป </a:t>
            </a:r>
            <a:r>
              <a:rPr lang="th-TH" altLang="zh-CN" sz="31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ระหว่างปีปฏิทิน</a:t>
            </a:r>
            <a:endParaRPr lang="en-US" altLang="zh-CN" sz="3100" b="1" i="1" u="sng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9742088"/>
              </p:ext>
            </p:extLst>
          </p:nvPr>
        </p:nvGraphicFramePr>
        <p:xfrm>
          <a:off x="81885" y="1161929"/>
          <a:ext cx="11989546" cy="149856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15060"/>
                <a:gridCol w="724325"/>
                <a:gridCol w="818428"/>
                <a:gridCol w="794259"/>
                <a:gridCol w="874204"/>
                <a:gridCol w="822149"/>
                <a:gridCol w="786822"/>
                <a:gridCol w="784963"/>
                <a:gridCol w="786822"/>
                <a:gridCol w="740001"/>
                <a:gridCol w="740001"/>
                <a:gridCol w="740001"/>
                <a:gridCol w="740001"/>
                <a:gridCol w="1022510"/>
              </a:tblGrid>
              <a:tr h="387713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ก.พ.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มี.ค.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เม.ย.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มิ.ย.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ส.ค.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ก.ย.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ต.ค.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พ.ย.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ธ.ค.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  <a:tr h="980430">
                <a:tc>
                  <a:txBody>
                    <a:bodyPr/>
                    <a:lstStyle/>
                    <a:p>
                      <a:pPr algn="ctr"/>
                      <a:r>
                        <a:rPr lang="th-TH" sz="2700" dirty="0" smtClean="0">
                          <a:latin typeface="FreesiaUPC" pitchFamily="34" charset="-34"/>
                          <a:cs typeface="FreesiaUPC" pitchFamily="34" charset="-34"/>
                        </a:rPr>
                        <a:t>ลูกจ้าง</a:t>
                      </a: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b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ณ วันสิ้นเดือน</a:t>
                      </a:r>
                      <a:endParaRPr lang="en-US" sz="27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75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98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99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98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95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140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125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138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99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111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99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842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309" marR="91309" marT="45709" marB="45709"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23427" y="3242626"/>
            <a:ext cx="5478084" cy="3171675"/>
          </a:xfrm>
          <a:prstGeom prst="rect">
            <a:avLst/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         </a:t>
            </a:r>
            <a:endParaRPr lang="en-US" sz="1100" dirty="0"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     </a:t>
            </a:r>
            <a:r>
              <a:rPr lang="en-US" sz="1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endParaRPr lang="th-TH" sz="12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    </a:t>
            </a: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b="1" u="sng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84 คน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latin typeface="FreesiaUPC" pitchFamily="34" charset="-34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en-US" dirty="0" smtClean="0"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18963" y="3428900"/>
            <a:ext cx="1949692" cy="11961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7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ร้อยละ 70 ของลูกจ้างเฉลี่ยในรอบปี</a:t>
            </a:r>
            <a:endParaRPr lang="en-US" sz="2700" b="1" dirty="0"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06839" y="3455651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120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34210" y="3599782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X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34472" y="4250482"/>
            <a:ext cx="738615" cy="5462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100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273423" y="3271209"/>
            <a:ext cx="5827172" cy="3171675"/>
          </a:xfrm>
          <a:prstGeom prst="rect">
            <a:avLst/>
          </a:prstGeom>
          <a:solidFill>
            <a:srgbClr val="FF7C80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      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3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300" dirty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                     =  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120.28 คน</a:t>
            </a:r>
            <a:r>
              <a:rPr lang="en-US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120 คน</a:t>
            </a: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5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(เศษจากการคำนวณให้ปัดทิ้ง)</a:t>
            </a:r>
            <a:endParaRPr lang="en-US" sz="2500" dirty="0">
              <a:latin typeface="FreesiaUPC" pitchFamily="34" charset="-34"/>
              <a:cs typeface="FreesiaUPC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5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ให้ใช้จำนวนเต็ม 120 คน ทศนิยม 0.28 ให้ปัดทิ้ง </a:t>
            </a:r>
            <a:r>
              <a:rPr lang="th-TH" sz="2500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(ไม่เต็มคน)</a:t>
            </a:r>
            <a:endParaRPr lang="th-TH" sz="2500" dirty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ts val="599"/>
              </a:spcBef>
              <a:spcAft>
                <a:spcPts val="599"/>
              </a:spcAft>
            </a:pPr>
            <a:endParaRPr lang="th-TH" b="1" dirty="0" smtClean="0"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 smtClean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dirty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500" dirty="0">
              <a:latin typeface="FreesiaUPC" pitchFamily="34" charset="-34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444735" y="3455643"/>
            <a:ext cx="1805567" cy="105347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จำนวนลูกจ้างเฉลี่ยในรอบปี</a:t>
            </a:r>
            <a:endParaRPr lang="en-US" b="1" dirty="0" smtClean="0">
              <a:latin typeface="FreesiaUPC" pitchFamily="34" charset="-34"/>
              <a:cs typeface="FreesiaUPC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4751" y="3428911"/>
            <a:ext cx="102585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842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15371" y="3645024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4507" y="4079270"/>
            <a:ext cx="638961" cy="5457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7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08695" y="4000636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6" name="Rectangle 101"/>
          <p:cNvSpPr>
            <a:spLocks noChangeArrowheads="1"/>
          </p:cNvSpPr>
          <p:nvPr/>
        </p:nvSpPr>
        <p:spPr bwMode="auto">
          <a:xfrm>
            <a:off x="10909424" y="6085645"/>
            <a:ext cx="184527" cy="38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9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03079" y="3432967"/>
            <a:ext cx="1116013" cy="5039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cs typeface="FreesiaUPC" pitchFamily="34" charset="-34"/>
              </a:rPr>
              <a:t>120.28</a:t>
            </a: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532288" y="3645024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83473" y="3467325"/>
            <a:ext cx="1025853" cy="6094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70</a:t>
            </a:r>
            <a:endParaRPr lang="th-TH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30116" y="4164846"/>
            <a:ext cx="113254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703370" y="1662190"/>
            <a:ext cx="706532" cy="9358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480719" y="1663632"/>
            <a:ext cx="706532" cy="9358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3272332" y="1684963"/>
            <a:ext cx="706532" cy="9358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4166817" y="1716782"/>
            <a:ext cx="706532" cy="9358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4955388" y="1716782"/>
            <a:ext cx="706532" cy="9358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567671" y="2703268"/>
            <a:ext cx="5239168" cy="523034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 * * เดือน มิ.ย.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มีลูกจ้างครบ 100 คน**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Text Box 72"/>
          <p:cNvSpPr txBox="1">
            <a:spLocks noChangeArrowheads="1"/>
          </p:cNvSpPr>
          <p:nvPr/>
        </p:nvSpPr>
        <p:spPr bwMode="auto">
          <a:xfrm>
            <a:off x="2010074" y="3232736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4" name="Text Box 72"/>
          <p:cNvSpPr txBox="1">
            <a:spLocks noChangeArrowheads="1"/>
          </p:cNvSpPr>
          <p:nvPr/>
        </p:nvSpPr>
        <p:spPr bwMode="auto">
          <a:xfrm>
            <a:off x="7989738" y="3170330"/>
            <a:ext cx="638961" cy="54573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Ribbon ลง 35"/>
          <p:cNvSpPr/>
          <p:nvPr/>
        </p:nvSpPr>
        <p:spPr>
          <a:xfrm>
            <a:off x="9892855" y="0"/>
            <a:ext cx="2304256" cy="648072"/>
          </a:xfrm>
          <a:prstGeom prst="ribb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5" name="Text Box 74"/>
          <p:cNvSpPr txBox="1">
            <a:spLocks noChangeArrowheads="1"/>
          </p:cNvSpPr>
          <p:nvPr/>
        </p:nvSpPr>
        <p:spPr bwMode="auto">
          <a:xfrm>
            <a:off x="8317135" y="3645024"/>
            <a:ext cx="600271" cy="47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=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125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4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2280" y="1618621"/>
            <a:ext cx="10945216" cy="2862239"/>
          </a:xfrm>
          <a:prstGeom prst="rect">
            <a:avLst/>
          </a:prstGeom>
          <a:solidFill>
            <a:srgbClr val="7030A0"/>
          </a:solidFill>
        </p:spPr>
        <p:txBody>
          <a:bodyPr wrap="square" lIns="91339" tIns="45679" rIns="91339" bIns="45679">
            <a:spAutoFit/>
          </a:bodyPr>
          <a:lstStyle/>
          <a:p>
            <a:pPr algn="thaiDist"/>
            <a:r>
              <a:rPr lang="th-TH" sz="36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การคำนวณร้อยละ 70 ของจำนวนลูกจ้างเฉลี่ยในรอบปี เพื่อเป็นฐานในการคำนวณให้เงินช่วยเหลือหรืออุดหนุน </a:t>
            </a: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เมื่อคำนวณแล้ว</a:t>
            </a:r>
            <a:r>
              <a:rPr lang="th-TH" sz="36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ถ้ามีทศนิยม</a:t>
            </a:r>
            <a:r>
              <a:rPr lang="th-TH" sz="36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6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ปัดทศนิยมขึ้น</a:t>
            </a:r>
            <a:r>
              <a:rPr lang="th-TH" sz="3600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3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ลูกจ้างเฉลี่ยในรอบปี จำนวน </a:t>
            </a:r>
            <a:r>
              <a:rPr lang="th-TH" sz="3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357 </a:t>
            </a:r>
            <a:r>
              <a:rPr lang="th-TH" sz="36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36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249.90 </a:t>
            </a: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3600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ให้ปัดขึ้น</a:t>
            </a: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เป็น </a:t>
            </a:r>
            <a:r>
              <a:rPr lang="th-TH" sz="36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250 </a:t>
            </a:r>
            <a:r>
              <a:rPr lang="th-TH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36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เนื่องจากถ้าปัดทศนิยมทิ้ง ใช้จำนวน </a:t>
            </a:r>
            <a:r>
              <a:rPr lang="th-TH" sz="3600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249 </a:t>
            </a:r>
            <a:r>
              <a:rPr lang="th-TH" sz="36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คน คำนวณแล้วจะไม่ถึง</a:t>
            </a:r>
            <a:br>
              <a:rPr lang="th-TH" sz="36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ร้อยละ 70</a:t>
            </a:r>
            <a:r>
              <a:rPr lang="th-TH" sz="3600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ซึ่งไม่เป็นไปตามหลักเกณฑ์ที่กฎหมายกำหนด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004767" y="764704"/>
            <a:ext cx="2111475" cy="707885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ข้อควรระวัง </a:t>
            </a:r>
            <a:endParaRPr lang="th-TH" sz="4000" b="1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97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561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97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2036" y="3068958"/>
            <a:ext cx="10649445" cy="1408011"/>
            <a:chOff x="2444551" y="2657635"/>
            <a:chExt cx="8566424" cy="1408339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 flipV="1">
              <a:off x="2562792" y="3233833"/>
              <a:ext cx="8448182" cy="2664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092361" y="1138480"/>
              <a:ext cx="360123" cy="339843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750856" y="334831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712638" y="3017758"/>
              <a:ext cx="1143008" cy="4463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300" dirty="0"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300" dirty="0" smtClean="0"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300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7"/>
              <a:ext cx="1143008" cy="44638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300" b="1" dirty="0"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300" b="1" dirty="0" smtClean="0">
                  <a:latin typeface="FreesiaUPC" pitchFamily="34" charset="-34"/>
                  <a:cs typeface="FreesiaUPC" pitchFamily="34" charset="-34"/>
                </a:rPr>
                <a:t>2563</a:t>
              </a:r>
              <a:endParaRPr lang="en-US" sz="23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392143" y="1310393"/>
              <a:ext cx="288033" cy="3126697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42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 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62 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65375"/>
              <a:ext cx="1094485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</a:t>
              </a:r>
              <a:endParaRPr lang="en-US" sz="24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8228" y="500910"/>
            <a:ext cx="4168508" cy="2526448"/>
          </a:xfrm>
          <a:prstGeom prst="rect">
            <a:avLst/>
          </a:prstGeom>
          <a:solidFill>
            <a:srgbClr val="FFFF99"/>
          </a:solidFill>
          <a:ln w="19050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2562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มีลูกจ้างเฉลี่ยในรอบปี จำนวน </a:t>
            </a:r>
            <a:b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357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250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400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จำนวน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150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b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(400-250)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(ฝึกอบรม+ผ่านทดสอบ+ผ่านรับรองความรู้ความสามารถ)</a:t>
            </a:r>
            <a:endParaRPr lang="th-TH" sz="24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fontAlgn="base">
              <a:spcBef>
                <a:spcPct val="0"/>
              </a:spcBef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400" b="1" dirty="0"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2400" b="1"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81564" y="2277149"/>
            <a:ext cx="2959769" cy="79190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สท.2 ประจำปี พ.ศ.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</a:t>
            </a:r>
            <a:endParaRPr lang="th-TH" sz="20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9037214" y="4356160"/>
            <a:ext cx="2224819" cy="2121886"/>
          </a:xfrm>
          <a:prstGeom prst="rect">
            <a:avLst/>
          </a:prstGeom>
          <a:solidFill>
            <a:srgbClr val="FFCCCC"/>
          </a:solidFill>
          <a:ln w="19050">
            <a:solidFill>
              <a:srgbClr val="FF0066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3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3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965208" y="342901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187875" y="3967941"/>
            <a:ext cx="1251175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92510" y="3358254"/>
            <a:ext cx="1420943" cy="44609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23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300" b="1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53458" y="2997053"/>
            <a:ext cx="0" cy="8784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885088" y="3933066"/>
            <a:ext cx="1251175" cy="4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77275" y="2312887"/>
            <a:ext cx="144016" cy="3384377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38" name="Rectangle 920"/>
          <p:cNvSpPr>
            <a:spLocks noChangeArrowheads="1"/>
          </p:cNvSpPr>
          <p:nvPr/>
        </p:nvSpPr>
        <p:spPr bwMode="auto">
          <a:xfrm>
            <a:off x="5510954" y="5562409"/>
            <a:ext cx="3168343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</a:t>
            </a:r>
          </a:p>
          <a:p>
            <a:pPr algn="ctr" defTabSz="912455" fontAlgn="base">
              <a:spcBef>
                <a:spcPct val="0"/>
              </a:spcBef>
            </a:pP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อุดหนุนเกิดขึ้นในปี พ.ศ.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0" name="ตัวเชื่อมต่อตรง 11"/>
          <p:cNvCxnSpPr/>
          <p:nvPr/>
        </p:nvCxnSpPr>
        <p:spPr>
          <a:xfrm>
            <a:off x="7957095" y="3429010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6588953" y="3933065"/>
            <a:ext cx="1360621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8965218" y="3950285"/>
            <a:ext cx="1360621" cy="48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Rectangle 920"/>
          <p:cNvSpPr>
            <a:spLocks noChangeArrowheads="1"/>
          </p:cNvSpPr>
          <p:nvPr/>
        </p:nvSpPr>
        <p:spPr bwMode="auto">
          <a:xfrm>
            <a:off x="5801564" y="4538539"/>
            <a:ext cx="2529215" cy="9189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30</a:t>
            </a:r>
            <a:r>
              <a:rPr lang="en-US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,000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3" name="กลุ่ม 13"/>
          <p:cNvGrpSpPr/>
          <p:nvPr/>
        </p:nvGrpSpPr>
        <p:grpSpPr>
          <a:xfrm>
            <a:off x="4860751" y="4581128"/>
            <a:ext cx="792088" cy="791388"/>
            <a:chOff x="-1250404" y="-216024"/>
            <a:chExt cx="2736304" cy="1944216"/>
          </a:xfrm>
        </p:grpSpPr>
        <p:pic>
          <p:nvPicPr>
            <p:cNvPr id="34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9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364808" y="620688"/>
            <a:ext cx="5256583" cy="1583474"/>
          </a:xfrm>
          <a:prstGeom prst="rect">
            <a:avLst/>
          </a:prstGeom>
          <a:solidFill>
            <a:srgbClr val="99FFCC"/>
          </a:solidFill>
          <a:ln w="19050">
            <a:solidFill>
              <a:srgbClr val="FF0066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นำจำนวนลูกจ้างที่ได้รับการพัฒนา</a:t>
            </a:r>
            <a:b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spc="7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ฝีมือแรงงาน ในปี พ.ศ. </a:t>
            </a:r>
            <a:r>
              <a:rPr lang="th-TH" sz="2400" b="1" spc="70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2562 </a:t>
            </a:r>
            <a:r>
              <a:rPr lang="th-TH" sz="2400" b="1" spc="7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ส่วนที่เกินกว่าร้อยละ 70 </a:t>
            </a:r>
            <a:endParaRPr lang="th-TH" sz="2400" b="1" spc="70" dirty="0" smtClean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fontAlgn="base">
              <a:spcBef>
                <a:spcPct val="0"/>
              </a:spcBef>
            </a:pP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ของ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ลูกจ้างทั้งหมด (ไม่ซ้ำคน) ยื่นคำขอรับเงินอุดหนุน จำนวน 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30,000 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บาท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(150 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บาท)</a:t>
            </a: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ibbon ลง 41"/>
          <p:cNvSpPr/>
          <p:nvPr/>
        </p:nvSpPr>
        <p:spPr>
          <a:xfrm>
            <a:off x="9757296" y="0"/>
            <a:ext cx="2412479" cy="692696"/>
          </a:xfrm>
          <a:prstGeom prst="ribbon">
            <a:avLst/>
          </a:prstGeom>
          <a:solidFill>
            <a:srgbClr val="FF66CC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540271" y="476672"/>
            <a:ext cx="4671617" cy="2526448"/>
          </a:xfrm>
          <a:prstGeom prst="rect">
            <a:avLst/>
          </a:prstGeom>
          <a:ln>
            <a:solidFill>
              <a:srgbClr val="FF0000"/>
            </a:solidFill>
            <a:prstDash val="sysDot"/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251" tIns="45634" rIns="91251" bIns="45634" numCol="1" anchor="t" anchorCtr="0" compatLnSpc="1">
            <a:prstTxWarp prst="textNoShape">
              <a:avLst/>
            </a:prstTxWarp>
          </a:bodyPr>
          <a:lstStyle/>
          <a:p>
            <a:pPr algn="thaiDist" defTabSz="912563" fontAlgn="base">
              <a:spcBef>
                <a:spcPct val="0"/>
              </a:spcBef>
            </a:pP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2562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มีลูกจ้างเฉลี่ยในรอบปี จำนวน </a:t>
            </a:r>
            <a:b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357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250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400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150 คน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(400-250)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(ฝึกอบรม+ผ่านทดสอบ+ผ่านรับรองความรู้ความสามารถ)</a:t>
            </a:r>
            <a:endParaRPr lang="th-TH" sz="2600" b="1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563" fontAlgn="base">
              <a:spcBef>
                <a:spcPct val="0"/>
              </a:spcBef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600" b="1" dirty="0"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defTabSz="912563" fontAlgn="base">
              <a:spcBef>
                <a:spcPct val="0"/>
              </a:spcBef>
              <a:spcAft>
                <a:spcPts val="999"/>
              </a:spcAft>
            </a:pPr>
            <a:endParaRPr lang="en-US" sz="2600" b="1"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13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ก. งานรุ่ง\หัวข้อบรรยายเงินอุดหนุน 27-28 ก.พ. 63\หัวข้อบรรยายเงินอุดหนุน 27-28 ก.พ. 63\34433.jpg"/>
          <p:cNvPicPr>
            <a:picLocks noChangeAspect="1" noChangeArrowheads="1"/>
          </p:cNvPicPr>
          <p:nvPr/>
        </p:nvPicPr>
        <p:blipFill>
          <a:blip r:embed="rId2" cstate="print"/>
          <a:srcRect l="3550" b="6035"/>
          <a:stretch>
            <a:fillRect/>
          </a:stretch>
        </p:blipFill>
        <p:spPr bwMode="auto">
          <a:xfrm rot="10800000">
            <a:off x="7886131" y="0"/>
            <a:ext cx="4283644" cy="4173282"/>
          </a:xfrm>
          <a:prstGeom prst="rect">
            <a:avLst/>
          </a:prstGeom>
          <a:noFill/>
        </p:spPr>
      </p:pic>
      <p:pic>
        <p:nvPicPr>
          <p:cNvPr id="2050" name="Picture 2" descr="D:\ก. งานรุ่ง\หัวข้อบรรยายเงินอุดหนุน 27-28 ก.พ. 63\หัวข้อบรรยายเงินอุดหนุน 27-28 ก.พ. 63\34433.jpg"/>
          <p:cNvPicPr>
            <a:picLocks noChangeAspect="1" noChangeArrowheads="1"/>
          </p:cNvPicPr>
          <p:nvPr/>
        </p:nvPicPr>
        <p:blipFill>
          <a:blip r:embed="rId2" cstate="print"/>
          <a:srcRect l="3218" t="1963" r="245" b="6437"/>
          <a:stretch>
            <a:fillRect/>
          </a:stretch>
        </p:blipFill>
        <p:spPr bwMode="auto">
          <a:xfrm>
            <a:off x="0" y="3817290"/>
            <a:ext cx="3204567" cy="3040709"/>
          </a:xfrm>
          <a:prstGeom prst="rect">
            <a:avLst/>
          </a:prstGeom>
          <a:noFill/>
        </p:spPr>
      </p:pic>
      <p:sp>
        <p:nvSpPr>
          <p:cNvPr id="4" name="Rectangle 4"/>
          <p:cNvSpPr/>
          <p:nvPr/>
        </p:nvSpPr>
        <p:spPr>
          <a:xfrm>
            <a:off x="0" y="63064"/>
            <a:ext cx="11791391" cy="707785"/>
          </a:xfrm>
          <a:prstGeom prst="rect">
            <a:avLst/>
          </a:prstGeom>
          <a:noFill/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2" y="980738"/>
            <a:ext cx="2880320" cy="6461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โจทก์ตัวอย่างที่ 1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97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27"/>
          <p:cNvSpPr/>
          <p:nvPr/>
        </p:nvSpPr>
        <p:spPr>
          <a:xfrm>
            <a:off x="1044328" y="1916832"/>
            <a:ext cx="10225135" cy="15234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91399" tIns="45703" rIns="91399" bIns="45703">
            <a:spAutoFit/>
          </a:bodyPr>
          <a:lstStyle/>
          <a:p>
            <a:pPr algn="thaiDist"/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en-US" sz="3100" b="1" dirty="0"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มีลูกจ้างรวมทั้งปี (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ม.ค.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- ธ.ค.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62)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sz="3100" b="1" dirty="0" smtClean="0">
                <a:latin typeface="FreesiaUPC" pitchFamily="34" charset="-34"/>
                <a:cs typeface="FreesiaUPC" pitchFamily="34" charset="-34"/>
              </a:rPr>
              <a:t>,290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 </a:t>
            </a:r>
            <a:br>
              <a:rPr lang="th-TH" sz="3100" b="1" dirty="0"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มีลูกจ้างเฉลี่ยในรอบปี จำนวน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357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คน ดำเนินการพัฒนาฝีมือแรงงานให้แก่ลูกจ้าง </a:t>
            </a:r>
            <a:br>
              <a:rPr lang="th-TH" sz="3100" b="1" dirty="0"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(ไม่ซ้ำคน) จำนวน </a:t>
            </a:r>
            <a:r>
              <a:rPr lang="th-TH" sz="3100" b="1" dirty="0" smtClean="0">
                <a:latin typeface="FreesiaUPC" pitchFamily="34" charset="-34"/>
                <a:cs typeface="FreesiaUPC" pitchFamily="34" charset="-34"/>
              </a:rPr>
              <a:t>400 คน มีสิทธิขอรับเงินช่วยเหลือหรืออุดหนุนจำนวนกี่บาท</a:t>
            </a:r>
            <a:endParaRPr lang="en-US" sz="31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44328" y="4400093"/>
            <a:ext cx="10297143" cy="1523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66FF33"/>
            </a:solidFill>
            <a:prstDash val="sysDot"/>
          </a:ln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นำจำนวนลูกจ้างที่ได้รับการพัฒนาฝีมือแรงงานในปี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(ปีที่ผ่านมา) เฉพาะส่วนที่เกินกว่าร้อยละ 70 ยื่นคำขอรับเงินช่วยเหลือหรืออุดหนุนในปี พ.ศ.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มี.ค. 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272" y="3574912"/>
            <a:ext cx="2880320" cy="6461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จากตัวอย่างที่ 1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ibbon ลง 9"/>
          <p:cNvSpPr/>
          <p:nvPr/>
        </p:nvSpPr>
        <p:spPr>
          <a:xfrm>
            <a:off x="-1" y="0"/>
            <a:ext cx="2412479" cy="692696"/>
          </a:xfrm>
          <a:prstGeom prst="ribbon">
            <a:avLst/>
          </a:prstGeom>
          <a:solidFill>
            <a:srgbClr val="00FFFF"/>
          </a:solidFill>
          <a:ln>
            <a:solidFill>
              <a:srgbClr val="00FF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61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/>
          <p:nvPr/>
        </p:nvSpPr>
        <p:spPr>
          <a:xfrm>
            <a:off x="8506" y="0"/>
            <a:ext cx="12169775" cy="707785"/>
          </a:xfrm>
          <a:prstGeom prst="rect">
            <a:avLst/>
          </a:prstGeom>
          <a:solidFill>
            <a:srgbClr val="FF7C80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1"/>
          <p:cNvSpPr/>
          <p:nvPr/>
        </p:nvSpPr>
        <p:spPr>
          <a:xfrm>
            <a:off x="620130" y="1617867"/>
            <a:ext cx="10929533" cy="353924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>
              <a:tabLst>
                <a:tab pos="1615804" algn="l"/>
                <a:tab pos="7781213" algn="l"/>
              </a:tabLst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2562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ลูกจ้างรวมทั้งปี พ.ศ.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ม.ค. - ธ.ค.62)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,290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5804" algn="l"/>
                <a:tab pos="7781213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ลูกจ้างเฉลี่ยในรอบปี (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ม.ค. - ธ.ค. 62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=12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เดือน) 	=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,290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คน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/12 เดือน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	    						      =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357.50 คน 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357 คน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5804" algn="l"/>
                <a:tab pos="7781213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ร้อยละ 70 ของลูกจ้างเฉลี่ยในรอบปี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357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7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0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100 </a:t>
            </a:r>
          </a:p>
          <a:p>
            <a:pPr>
              <a:tabLst>
                <a:tab pos="7781213" algn="l"/>
              </a:tabLst>
            </a:pP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                                         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ทศนิยม 0.50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ให้ปัดขึ้น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249.90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250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5804" algn="l"/>
                <a:tab pos="7781213" algn="l"/>
              </a:tabLst>
            </a:pPr>
            <a:r>
              <a:rPr lang="en-US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ลูกจ้างที่ สปก.พัฒนาฝีมือแรงงาน (ไม่ซ้ำคน)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400 คน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5804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ลูกจ้างที่ สปก.พัฒนาฝีมือ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แรงงานส่วน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ที่เกินกว่าร้อยละ 70 (ไม่ซ้ำคน)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	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                           	=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400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-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250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150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2" y="838607"/>
            <a:ext cx="3168352" cy="6461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จากโจทก์ตัวอย่างที่ 1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97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ibbon ลง 9"/>
          <p:cNvSpPr/>
          <p:nvPr/>
        </p:nvSpPr>
        <p:spPr>
          <a:xfrm>
            <a:off x="9757296" y="0"/>
            <a:ext cx="2412479" cy="692696"/>
          </a:xfrm>
          <a:prstGeom prst="ribbon">
            <a:avLst/>
          </a:prstGeom>
          <a:solidFill>
            <a:srgbClr val="66FF33"/>
          </a:solidFill>
          <a:ln>
            <a:solidFill>
              <a:srgbClr val="00FF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99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9966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7000" t="-25000" r="-8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2026" y="1833897"/>
            <a:ext cx="10713818" cy="3046802"/>
          </a:xfrm>
          <a:prstGeom prst="rect">
            <a:avLst/>
          </a:prstGeom>
          <a:solidFill>
            <a:srgbClr val="FFCCCC"/>
          </a:solidFill>
        </p:spPr>
        <p:txBody>
          <a:bodyPr wrap="square" lIns="91241" tIns="45628" rIns="91241" bIns="45628">
            <a:spAutoFit/>
          </a:bodyPr>
          <a:lstStyle/>
          <a:p>
            <a:pPr marL="1880839" indent="-1880839">
              <a:tabLst>
                <a:tab pos="1615804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สปก.ยื่นแบบ สท.2 ประจำปี พ.ศ.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และนำมาเป็นหลักฐานประกอบ</a:t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marL="1874494" indent="-1874494">
              <a:tabLst>
                <a:tab pos="1615804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	   </a:t>
            </a:r>
            <a:r>
              <a:rPr lang="th-TH" sz="3200" dirty="0" err="1"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</a:t>
            </a:r>
            <a:r>
              <a:rPr lang="th-TH" sz="3200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ส่วนที่เกินกว่าร้อยละ 70 ไม่ซ้ำคน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150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คน ๆ ละ 200 บาท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1615804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	   จำนวนเงินช่วยเหลือหรืออุดหนุนที่มีสิทธิยื่นคำ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ขอ  =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150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200 บาท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en-US" sz="3200" dirty="0">
                <a:latin typeface="FreesiaUPC" pitchFamily="34" charset="-34"/>
                <a:cs typeface="FreesiaUPC" pitchFamily="34" charset="-34"/>
              </a:rPr>
              <a:t>			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					  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30,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62034" y="609268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33660" y="6347233"/>
            <a:ext cx="21317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4"/>
          <p:cNvSpPr/>
          <p:nvPr/>
        </p:nvSpPr>
        <p:spPr>
          <a:xfrm>
            <a:off x="9" y="189400"/>
            <a:ext cx="12169775" cy="707785"/>
          </a:xfrm>
          <a:prstGeom prst="rect">
            <a:avLst/>
          </a:prstGeom>
          <a:solidFill>
            <a:srgbClr val="CCFF99"/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การคำนวณเงินช่วยเหลือหรืออุดหนุน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Rectangle 6"/>
          <p:cNvSpPr/>
          <p:nvPr/>
        </p:nvSpPr>
        <p:spPr>
          <a:xfrm>
            <a:off x="756296" y="1052741"/>
            <a:ext cx="2376264" cy="6461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จากตัวอย่างที่ 1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ibbon ลง 11"/>
          <p:cNvSpPr/>
          <p:nvPr/>
        </p:nvSpPr>
        <p:spPr>
          <a:xfrm>
            <a:off x="9895373" y="233315"/>
            <a:ext cx="2304256" cy="648072"/>
          </a:xfrm>
          <a:prstGeom prst="ribb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32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684288" y="3555115"/>
            <a:ext cx="10801200" cy="954005"/>
          </a:xfrm>
          <a:prstGeom prst="rect">
            <a:avLst/>
          </a:prstGeom>
          <a:solidFill>
            <a:srgbClr val="99FFCC"/>
          </a:solidFill>
          <a:ln>
            <a:solidFill>
              <a:srgbClr val="FFFF00"/>
            </a:solidFill>
            <a:prstDash val="solid"/>
          </a:ln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1. ปี 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2562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มีลูกจ้างเฉลี่ยในรอบปี จำนวน </a:t>
            </a:r>
            <a:r>
              <a:rPr lang="th-TH" b="1" dirty="0" smtClean="0">
                <a:latin typeface="FreesiaUPC" panose="020B0604020202020204" pitchFamily="34" charset="-34"/>
                <a:cs typeface="FreesiaUPC" panose="020B0604020202020204" pitchFamily="34" charset="-34"/>
              </a:rPr>
              <a:t>357 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คน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</a:t>
            </a:r>
            <a:b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   ให้แก่ลูกจ้าง จำนวน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400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ส่วนที่เกินกว่าร้อยละ 70 เท่ากับ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150 คน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14935" y="6418504"/>
            <a:ext cx="238960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>
          <a:xfrm>
            <a:off x="11227095" y="6202480"/>
            <a:ext cx="8233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6"/>
          <p:cNvSpPr/>
          <p:nvPr/>
        </p:nvSpPr>
        <p:spPr>
          <a:xfrm>
            <a:off x="684288" y="5427447"/>
            <a:ext cx="10801200" cy="953885"/>
          </a:xfrm>
          <a:prstGeom prst="rect">
            <a:avLst/>
          </a:prstGeom>
          <a:solidFill>
            <a:srgbClr val="99FF66"/>
          </a:solidFill>
          <a:ln>
            <a:solidFill>
              <a:srgbClr val="FFFF00"/>
            </a:solidFill>
          </a:ln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3. ปี 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2563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ยื่นขอรับเงินอุดหนุน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เฉพาะส่วน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ที่พัฒนาฝีมือแรงงานเกินกว่าร้อยละ 70 </a:t>
            </a:r>
            <a:b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b="1" u="sng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</a:t>
            </a:r>
            <a:r>
              <a:rPr lang="th-TH" altLang="th-TH" b="1" u="sng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150 </a:t>
            </a:r>
            <a:r>
              <a:rPr lang="th-TH" altLang="th-TH" b="1" u="sng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คนละ 200 บาท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เป็นเงินจำนวน </a:t>
            </a:r>
            <a:r>
              <a:rPr lang="en-US" b="1" u="sng" dirty="0" smtClean="0">
                <a:latin typeface="FreesiaUPC" pitchFamily="34" charset="-34"/>
                <a:cs typeface="FreesiaUPC" pitchFamily="34" charset="-34"/>
              </a:rPr>
              <a:t>30,</a:t>
            </a:r>
            <a:r>
              <a:rPr lang="th-TH" b="1" u="sng" dirty="0" smtClean="0">
                <a:latin typeface="FreesiaUPC" pitchFamily="34" charset="-34"/>
                <a:cs typeface="FreesiaUPC" pitchFamily="34" charset="-34"/>
              </a:rPr>
              <a:t>000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บาท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(150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200 บาท) </a:t>
            </a:r>
            <a:endParaRPr lang="en-US" altLang="th-TH" b="1" dirty="0"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20" name="สี่เหลี่ยมผืนผ้า 6"/>
          <p:cNvSpPr/>
          <p:nvPr/>
        </p:nvSpPr>
        <p:spPr>
          <a:xfrm>
            <a:off x="684288" y="4491222"/>
            <a:ext cx="10801200" cy="954005"/>
          </a:xfrm>
          <a:prstGeom prst="rect">
            <a:avLst/>
          </a:prstGeom>
          <a:solidFill>
            <a:srgbClr val="CCFFFF"/>
          </a:solidFill>
          <a:ln>
            <a:solidFill>
              <a:srgbClr val="FFFF00"/>
            </a:solidFill>
          </a:ln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2. ปี 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2563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ยื่นแบบประเมินเงินสมทบกองทุนพัฒนาฝีมือ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แรงงาน ประจำปี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2562</a:t>
            </a:r>
            <a:b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  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ต้องยื่นแบบ </a:t>
            </a:r>
            <a:r>
              <a:rPr lang="th-TH" b="1" dirty="0" err="1"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2 ประจำปี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ก่อนจึงจะนำมายื่นขอรับ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เงินอุดหนุน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ได้)</a:t>
            </a:r>
            <a:endParaRPr lang="en-US" altLang="th-TH" b="1" dirty="0"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44729" y="5"/>
            <a:ext cx="2880320" cy="6461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27"/>
          <p:cNvSpPr/>
          <p:nvPr/>
        </p:nvSpPr>
        <p:spPr>
          <a:xfrm>
            <a:off x="684288" y="692695"/>
            <a:ext cx="10801200" cy="15234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 lIns="91399" tIns="45703" rIns="91399" bIns="45703">
            <a:spAutoFit/>
          </a:bodyPr>
          <a:lstStyle/>
          <a:p>
            <a:pPr algn="thaiDist"/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en-US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มีลูกจ้างรวมทั้งปี (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ม.ค. 62 -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ธ.ค. 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62)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4,290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b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มีลูกจ้างเฉลี่ยในรอบปี จำนวน 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357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ดำเนินการพัฒนาฝีมือแรงงานให้แก่ลูกจ้าง (ไม่ซ้ำคน) จำนวน </a:t>
            </a:r>
            <a:r>
              <a:rPr lang="th-TH" sz="310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400 </a:t>
            </a:r>
            <a:r>
              <a:rPr lang="th-TH" sz="31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31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28"/>
          <p:cNvSpPr/>
          <p:nvPr/>
        </p:nvSpPr>
        <p:spPr>
          <a:xfrm>
            <a:off x="684288" y="2149672"/>
            <a:ext cx="10801200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lIns="91399" tIns="45703" rIns="91399" bIns="45703">
            <a:spAutoFit/>
          </a:bodyPr>
          <a:lstStyle/>
          <a:p>
            <a:pPr marL="457008" indent="-457008">
              <a:buFont typeface="Wingdings" pitchFamily="2" charset="2"/>
              <a:buChar char="Ø"/>
              <a:tabLst>
                <a:tab pos="534762" algn="l"/>
              </a:tabLst>
            </a:pPr>
            <a:r>
              <a:rPr lang="th-TH" altLang="th-TH" dirty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 </a:t>
            </a: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พ.ศ. 2562 จำนวน 357 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ร้อยละ 70 เท่ากับ </a:t>
            </a:r>
            <a:r>
              <a:rPr lang="th-TH" u="sng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249.90 </a:t>
            </a:r>
            <a:r>
              <a:rPr lang="th-TH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u="sng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ปัดเป็น 250 คน</a:t>
            </a:r>
            <a:endParaRPr lang="en-US" u="sng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marL="457008" indent="-457008">
              <a:buFont typeface="Wingdings" pitchFamily="2" charset="2"/>
              <a:buChar char="Ø"/>
              <a:tabLst>
                <a:tab pos="534762" algn="l"/>
              </a:tabLst>
            </a:pPr>
            <a:r>
              <a:rPr lang="th-TH" altLang="th-TH" dirty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ดำเนินการพัฒนาฝีมือแรงงาน ในปีพ.ศ. </a:t>
            </a:r>
            <a:r>
              <a:rPr lang="th-TH" altLang="th-TH" dirty="0" smtClean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2562 (ไม่ซ้ำคน) </a:t>
            </a:r>
            <a:r>
              <a:rPr lang="th-TH" altLang="th-TH" u="sng" dirty="0" smtClean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400 </a:t>
            </a:r>
            <a:r>
              <a:rPr lang="th-TH" altLang="th-TH" u="sng" dirty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</a:t>
            </a:r>
          </a:p>
          <a:p>
            <a:pPr marL="457008" indent="-457008">
              <a:buFont typeface="Wingdings" pitchFamily="2" charset="2"/>
              <a:buChar char="Ø"/>
              <a:tabLst>
                <a:tab pos="534762" algn="l"/>
              </a:tabLst>
            </a:pPr>
            <a:r>
              <a:rPr lang="th-TH" altLang="th-TH" dirty="0">
                <a:solidFill>
                  <a:prstClr val="black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altLang="th-TH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เฉพาะ</a:t>
            </a:r>
            <a:r>
              <a:rPr lang="th-TH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ส่วน</a:t>
            </a:r>
            <a:r>
              <a:rPr lang="th-TH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ที่เกินกว่าร้อยละ 70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(ไม่ซ้ำคน) </a:t>
            </a:r>
            <a:r>
              <a:rPr lang="th-TH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150 </a:t>
            </a:r>
            <a:r>
              <a:rPr lang="th-TH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(400-250) </a:t>
            </a:r>
            <a:endParaRPr lang="en-US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Ribbon ลง 15"/>
          <p:cNvSpPr/>
          <p:nvPr/>
        </p:nvSpPr>
        <p:spPr>
          <a:xfrm>
            <a:off x="9397255" y="-2432"/>
            <a:ext cx="2745224" cy="695127"/>
          </a:xfrm>
          <a:prstGeom prst="ribbon">
            <a:avLst/>
          </a:prstGeom>
          <a:solidFill>
            <a:srgbClr val="CCFFCC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ตัวอย่างที่ </a:t>
            </a:r>
            <a:r>
              <a:rPr lang="en-US" dirty="0" smtClean="0">
                <a:ln w="18415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endParaRPr lang="th-TH" dirty="0">
              <a:ln w="18415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747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1000"/>
            <a:lum/>
          </a:blip>
          <a:srcRect/>
          <a:stretch>
            <a:fillRect t="-3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892972" y="6347233"/>
            <a:ext cx="21317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40471" y="185308"/>
            <a:ext cx="8136904" cy="646230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lIns="91241" tIns="45628" rIns="91241" bIns="45628">
            <a:spAutoFit/>
          </a:bodyPr>
          <a:lstStyle/>
          <a:p>
            <a:r>
              <a:rPr lang="th-TH" sz="3600" b="1" dirty="0">
                <a:solidFill>
                  <a:srgbClr val="FF0066"/>
                </a:solidFill>
              </a:rPr>
              <a:t>ตัวอย่างการกรอกข้อมูล แบบ ชอ.2-1 ข้อ 2 (ประกาศข้อ 7)</a:t>
            </a:r>
            <a:endParaRPr lang="en-US" sz="3600" b="1" dirty="0">
              <a:solidFill>
                <a:srgbClr val="FF0066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-33002"/>
            <a:ext cx="184527" cy="523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25385" y="945179"/>
            <a:ext cx="11441326" cy="438563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marL="450390" indent="-366335" algn="thaiDist" defTabSz="912455" fontAlgn="base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 ในปี พ.ศ. .</a:t>
            </a:r>
            <a:r>
              <a:rPr lang="th-TH" sz="31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 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(ปีที่ผ่านมา) มีลูกจ้างเฉลี่ยรวมทั้งสิ้น จำนวน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357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ร้อยละ 70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250..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49888" algn="thaiDist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ได้ดำเนินการพัฒนาฝีมือแรงงานให้แก่ลูกจ้าง จำนวน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.400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คิดเป็นร้อยละ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112.04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  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   ของลูกจ้างทั้งหมด (ไม่ซ้ำคน) ดังนี้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443553" indent="6333" algn="thaiDist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จัดให้มีการฝึกอบรมฝีมือแรงงาน 	             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จำนวน.............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290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443553" indent="6333" algn="thaiDist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ผ่านการทดสอบมาตรฐานฝีมือแรงงานแห่งชาติ จำนวน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100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443553" indent="6333" algn="thaiDist"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ผ่านการรับรองความรู้ความสามารถ 	    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จำนวน.............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..................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49888" algn="thaiDist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 ในส่วนที่เกินกว่าร้อยละ 70 ของลูกจ้างทั้งหมด คิดเป็นจำนวน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150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...........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มีสิทธิขอรับเงินช่วยเหลือหรืออุดหนุน คนละ 200 บาท จำนวนเงินรวม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</a:t>
            </a:r>
            <a:r>
              <a:rPr lang="th-TH" sz="31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30,000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 บาท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(สามหมื่นบาท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ถ้วน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5386" y="5446264"/>
            <a:ext cx="11441326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ดำเนินการพัฒนาฝีมือแรงงานมากกว่า </a:t>
            </a:r>
            <a:r>
              <a:rPr lang="en-US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100% </a:t>
            </a:r>
            <a:r>
              <a:rPr lang="th-TH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ของลูกจ้างเฉลี่ย เนื่องจากมีการ เข้า </a:t>
            </a:r>
            <a:r>
              <a:rPr lang="en-US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–</a:t>
            </a:r>
            <a:r>
              <a:rPr lang="th-TH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ออก </a:t>
            </a:r>
            <a:r>
              <a:rPr lang="th-TH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ลูกจ้างที่เข้าใหม่ ได้รับการพัฒนาฝีมือ</a:t>
            </a:r>
            <a:r>
              <a:rPr lang="th-TH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endParaRPr lang="en-US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521346" y="609268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309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0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04C7EE5-0D0D-4469-BA32-E8AF8AEFB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47357" y="6388177"/>
            <a:ext cx="2347425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24258" y="188640"/>
            <a:ext cx="5801263" cy="646180"/>
          </a:xfrm>
          <a:prstGeom prst="rect">
            <a:avLst/>
          </a:prstGeom>
          <a:solidFill>
            <a:srgbClr val="CCFFFF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241" tIns="45628" rIns="91241" bIns="45628">
            <a:spAutoFit/>
          </a:bodyPr>
          <a:lstStyle/>
          <a:p>
            <a:pPr fontAlgn="base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สรุปการคำนวณเงินช่วยเหลือหรืออุดหนุน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0901971"/>
              </p:ext>
            </p:extLst>
          </p:nvPr>
        </p:nvGraphicFramePr>
        <p:xfrm>
          <a:off x="252239" y="980728"/>
          <a:ext cx="11701512" cy="5284419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951759"/>
                <a:gridCol w="4393057"/>
                <a:gridCol w="4356696"/>
              </a:tblGrid>
              <a:tr h="956371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ตั้งแต่เดือนมกราคม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ระหว่าง</a:t>
                      </a:r>
                      <a:r>
                        <a:rPr lang="th-TH" sz="2800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 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914288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จำนวนลูกจ้างรวมทั้งปี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พ.ศ. 2562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4,290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ม.ค. 62 - ธ.ค. 62)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842 คน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มิ.ย. 62 - ธ.ค. 62)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706880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จำนวนเดือน นับตั้งแต่เดือนที่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มีลูกจ้าง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ถึงเดือนธันวาคม ของปี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พ.ศ. 2562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 เดือน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ม.ค. 62 - ธ.ค. 62)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 เดือน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มิ.ย. 62 - ธ.ค. 62)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706880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</a:t>
                      </a:r>
                      <a:r>
                        <a:rPr lang="th-TH" sz="2800" spc="-80" baseline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จำนวนลูกจ้าง</a:t>
                      </a:r>
                      <a:r>
                        <a:rPr lang="th-TH" sz="2800" spc="-8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เฉลี่ย</a:t>
                      </a:r>
                      <a:br>
                        <a:rPr lang="th-TH" sz="2800" spc="-8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spc="-8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</a:t>
                      </a:r>
                      <a:r>
                        <a:rPr lang="th-TH" sz="2800" spc="-80" baseline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รอบ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(นำตัวเลข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จากแบบ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สท.2 </a:t>
                      </a:r>
                      <a:r>
                        <a:rPr lang="th-TH" sz="2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</a:t>
                      </a:r>
                      <a:r>
                        <a:rPr lang="th-TH" sz="2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กรอกในข้อ 2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ของคำขอแบบ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ชอ.2-1)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  <a:tabLst>
                          <a:tab pos="1260475" algn="l"/>
                        </a:tabLs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en-US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,290</a:t>
                      </a:r>
                      <a:r>
                        <a:rPr lang="en-US" sz="2800" u="sng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u="sng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12 เดือน</a:t>
                      </a:r>
                    </a:p>
                    <a:p>
                      <a:pPr algn="just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 = 357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.50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 </a:t>
                      </a: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356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เศษทศนิยม 0.50 ให้ปัดทิ้ง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357 คน</a:t>
                      </a:r>
                      <a:endParaRPr lang="en-US" sz="2800" b="1" dirty="0" smtClean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  <a:tabLst>
                          <a:tab pos="1162050" algn="l"/>
                        </a:tabLs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842 </a:t>
                      </a:r>
                      <a:r>
                        <a:rPr lang="th-TH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u="sng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7 เดือน</a:t>
                      </a:r>
                      <a:endParaRPr lang="en-US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1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28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 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ทศนิยม 0.28 ให้ปัด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ทิ้ง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20 คน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</a:tbl>
          </a:graphicData>
        </a:graphic>
      </p:graphicFrame>
      <p:sp>
        <p:nvSpPr>
          <p:cNvPr id="3" name="ตัวยึดหมายเลขภาพนิ่ง 9">
            <a:extLst>
              <a:ext uri="{FF2B5EF4-FFF2-40B4-BE49-F238E27FC236}">
                <a16:creationId xmlns="" xmlns:a16="http://schemas.microsoft.com/office/drawing/2014/main" id="{9371A196-2A47-43D5-85B3-1319C7C1E727}"/>
              </a:ext>
            </a:extLst>
          </p:cNvPr>
          <p:cNvSpPr txBox="1">
            <a:spLocks/>
          </p:cNvSpPr>
          <p:nvPr/>
        </p:nvSpPr>
        <p:spPr>
          <a:xfrm>
            <a:off x="11685553" y="6304235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837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96000"/>
            <a:lum/>
          </a:blip>
          <a:srcRect/>
          <a:stretch>
            <a:fillRect t="-41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หัวข้อบรรยายเงินอุดหนุน 27-28 ก.พ. 63\343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" y="577"/>
            <a:ext cx="882100" cy="9614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42255" y="6451931"/>
            <a:ext cx="21317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0386491"/>
              </p:ext>
            </p:extLst>
          </p:nvPr>
        </p:nvGraphicFramePr>
        <p:xfrm>
          <a:off x="252241" y="836712"/>
          <a:ext cx="11593286" cy="554736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865407"/>
                <a:gridCol w="4335391"/>
                <a:gridCol w="4392488"/>
              </a:tblGrid>
              <a:tr h="740114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ตั้งแต่เดือนมกราคม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ระหว่าง</a:t>
                      </a:r>
                      <a:r>
                        <a:rPr lang="th-TH" sz="2800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 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578351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ร้อยละ 70 ของลูกจ้าง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เฉลี่ยใน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รอบปี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357 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lang="en-US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100</a:t>
                      </a:r>
                      <a:endParaRPr lang="th-TH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baseline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249.90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เศษทศนิยม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0.90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ให้ปัด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ขึ้น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250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120 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lang="en-US" sz="2800" u="sng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100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84 คน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152128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5. จำนวนลูกจ้างที่สปก.พัฒนา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ฝีมือแรงงาน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ในปี </a:t>
                      </a: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พ.ศ. 2562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(ไม่ซ้ำคน)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400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560648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6. จำนวนลูกจ้างที่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สปก.พัฒนาฝีมือแรงงาน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เฉพาะส่วนที่เกินกว่าร้อยละ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70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ไม่ซ้ำคน)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400 – 250 คน</a:t>
                      </a:r>
                      <a:endParaRPr lang="en-US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150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140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- 84 คน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56 คน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04570" y="190532"/>
            <a:ext cx="5801263" cy="646180"/>
          </a:xfrm>
          <a:prstGeom prst="rect">
            <a:avLst/>
          </a:prstGeom>
        </p:spPr>
        <p:txBody>
          <a:bodyPr wrap="none" lIns="91241" tIns="45628" rIns="91241" bIns="45628">
            <a:spAutoFit/>
          </a:bodyPr>
          <a:lstStyle/>
          <a:p>
            <a:pPr fontAlgn="base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สรุปการคำนวณเงินช่วยเหลือหรืออุดหนุน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9">
            <a:extLst>
              <a:ext uri="{FF2B5EF4-FFF2-40B4-BE49-F238E27FC236}">
                <a16:creationId xmlns="" xmlns:a16="http://schemas.microsoft.com/office/drawing/2014/main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561285" y="6157875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0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1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="" xmlns:a16="http://schemas.microsoft.com/office/drawing/2014/main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28784" y="609268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33660" y="6447468"/>
            <a:ext cx="21317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5991655"/>
              </p:ext>
            </p:extLst>
          </p:nvPr>
        </p:nvGraphicFramePr>
        <p:xfrm>
          <a:off x="252240" y="1556792"/>
          <a:ext cx="11593287" cy="3018363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731904"/>
                <a:gridCol w="4272978"/>
                <a:gridCol w="4588405"/>
              </a:tblGrid>
              <a:tr h="884763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8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ตั้งแต่เดือนมกราคม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กรณี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 100 คนขึ้น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 </a:t>
                      </a:r>
                      <a:r>
                        <a:rPr lang="th-TH" sz="2800" dirty="0" smtClean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ระหว่าง</a:t>
                      </a:r>
                      <a:r>
                        <a:rPr lang="th-TH" sz="2800" dirty="0">
                          <a:solidFill>
                            <a:srgbClr val="FFFF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 </a:t>
                      </a:r>
                      <a:endParaRPr lang="en-US" sz="2800" dirty="0">
                        <a:solidFill>
                          <a:srgbClr val="FFFF00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  <a:tr h="1629412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7. จำนวนเงินช่วยเหลือหรือ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อุดหนุนที่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สิทธิ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ยื่น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คำขอในปี พ.ศ.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2563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(คน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ละ 200 บาท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150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 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200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30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,000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56 คน </a:t>
                      </a:r>
                      <a:r>
                        <a:rPr lang="en-US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200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11,200 บาท</a:t>
                      </a:r>
                      <a:endParaRPr lang="en-US" sz="2800" b="1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060551" y="620688"/>
            <a:ext cx="6136593" cy="64614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fontAlgn="base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สรุปการคำนวณเงินช่วยเหลือหรืออุดหนุน</a:t>
            </a:r>
          </a:p>
        </p:txBody>
      </p:sp>
      <p:pic>
        <p:nvPicPr>
          <p:cNvPr id="2052" name="Picture 4" descr="H:\หัวข้อบรรยายเงินอุดหนุน 27-28 ก.พ. 63\343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449452" y="3429000"/>
            <a:ext cx="720323" cy="12777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6959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="" xmlns:a16="http://schemas.microsoft.com/office/drawing/2014/main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62034" y="6092680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33660" y="6347233"/>
            <a:ext cx="213170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7169" y="2382355"/>
            <a:ext cx="10721556" cy="2862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pPr indent="628895" algn="thaiDist"/>
            <a:r>
              <a:rPr lang="th-TH" sz="3600" dirty="0">
                <a:latin typeface="FreesiaUPC" pitchFamily="34" charset="-34"/>
                <a:cs typeface="FreesiaUPC" pitchFamily="34" charset="-34"/>
              </a:rPr>
              <a:t>ผู้ประกอบกิจการดำเนินการพัฒนาฝีมือแรงงานให้แก่ลูกจ้างในปี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(ปีที่ผ่านมา) เกินกว่าร้อยละ 70 ของลูกจ้างทั้งหมด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  <a:p>
            <a:pPr indent="628895" algn="thaiDist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 ในปี พ.ศ.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(ปีถัดมา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)</a:t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spc="2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ในปี พ.ศ. </a:t>
            </a:r>
            <a:r>
              <a:rPr lang="th-TH" sz="3600" spc="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spc="200" dirty="0">
                <a:latin typeface="FreesiaUPC" pitchFamily="34" charset="-34"/>
                <a:cs typeface="FreesiaUPC" pitchFamily="34" charset="-34"/>
              </a:rPr>
              <a:t>ทั้งนี้ ไม่เกินวันที่ </a:t>
            </a:r>
            <a:endParaRPr lang="th-TH" sz="3600" spc="20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31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2564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(ปีถัดไป)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9533" y="692696"/>
            <a:ext cx="10729192" cy="1323133"/>
          </a:xfrm>
          <a:prstGeom prst="rect">
            <a:avLst/>
          </a:prstGeom>
          <a:solidFill>
            <a:srgbClr val="CCFF66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7 (จากตัวอย่าง)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203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8236" y="1018384"/>
            <a:ext cx="10798043" cy="452419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18" tIns="45660" rIns="91318" bIns="45660">
            <a:spAutoFit/>
          </a:bodyPr>
          <a:lstStyle/>
          <a:p>
            <a:pPr indent="542209" algn="thaiDist" defTabSz="1216689"/>
            <a:r>
              <a:rPr lang="th-TH" sz="3600" dirty="0">
                <a:latin typeface="FreesiaUPC" pitchFamily="34" charset="-34"/>
                <a:cs typeface="FreesiaUPC" pitchFamily="34" charset="-34"/>
              </a:rPr>
              <a:t>เมื่อผู้ประกอบกิจการ</a:t>
            </a:r>
            <a:r>
              <a:rPr lang="th-TH" sz="3600" u="sng" dirty="0">
                <a:latin typeface="FreesiaUPC" pitchFamily="34" charset="-34"/>
                <a:cs typeface="FreesiaUPC" pitchFamily="34" charset="-34"/>
              </a:rPr>
              <a:t>ยื่นคำขอ แบบ ชอ.2-1 หลังจากวันที่ 31 มีนาคม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ให้ตรวจสอบด้วยว่าสิทธิขอรับเงินช่วยเหลือหรืออุดหนุนเกิดขึ้นในปีใด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  <a:p>
            <a:pPr indent="542209" algn="thaiDist" defTabSz="1216689"/>
            <a:r>
              <a:rPr lang="th-TH" sz="3600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ในวันที่ 7 เมษายน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</a:t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กรณีดำเนินการพัฒนาฝีมือแรงงานให้แก่ลูกจ้างในปี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เกินกว่าร้อยละ 70 ของลูกจ้างทั้งหมด </a:t>
            </a:r>
          </a:p>
          <a:p>
            <a:pPr indent="542209" algn="thaiDist" defTabSz="1216689"/>
            <a:r>
              <a:rPr lang="th-TH" sz="3600" spc="60" dirty="0">
                <a:latin typeface="FreesiaUPC" pitchFamily="34" charset="-34"/>
                <a:cs typeface="FreesiaUPC" pitchFamily="34" charset="-34"/>
              </a:rPr>
              <a:t>กรณีนี้ผู้ประกอบกิจการยื่นคำขอ</a:t>
            </a:r>
            <a:r>
              <a:rPr lang="th-TH" sz="3600" b="1" spc="60" dirty="0">
                <a:latin typeface="FreesiaUPC" pitchFamily="34" charset="-34"/>
                <a:cs typeface="FreesiaUPC" pitchFamily="34" charset="-34"/>
              </a:rPr>
              <a:t>วันที่ 7 เมษายน </a:t>
            </a:r>
            <a:r>
              <a:rPr lang="th-TH" sz="3600" b="1" spc="6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spc="60" dirty="0">
                <a:latin typeface="FreesiaUPC" pitchFamily="34" charset="-34"/>
                <a:cs typeface="FreesiaUPC" pitchFamily="34" charset="-34"/>
              </a:rPr>
              <a:t>ไม่สามารถ</a:t>
            </a:r>
            <a:r>
              <a:rPr lang="th-TH" sz="3600" spc="60" dirty="0" smtClean="0">
                <a:latin typeface="FreesiaUPC" pitchFamily="34" charset="-34"/>
                <a:cs typeface="FreesiaUPC" pitchFamily="34" charset="-34"/>
              </a:rPr>
              <a:t>อนุมัติ</a:t>
            </a:r>
          </a:p>
          <a:p>
            <a:pPr algn="thaiDist" defTabSz="1216689"/>
            <a:r>
              <a:rPr lang="th-TH" sz="3600" spc="-60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600" spc="-60" dirty="0">
                <a:latin typeface="FreesiaUPC" pitchFamily="34" charset="-34"/>
                <a:cs typeface="FreesiaUPC" pitchFamily="34" charset="-34"/>
              </a:rPr>
              <a:t>เงินช่วยเหลือหรืออุดหนุนได้ เนื่องจากยื่นคำขอฯ เกินเวลาที่กำหนด </a:t>
            </a:r>
            <a:r>
              <a:rPr lang="th-TH" sz="3600" b="1" spc="-60" dirty="0">
                <a:latin typeface="FreesiaUPC" pitchFamily="34" charset="-34"/>
                <a:cs typeface="FreesiaUPC" pitchFamily="34" charset="-34"/>
              </a:rPr>
              <a:t>ต้องยื่นคำขอ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ฯ </a:t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8235" y="201583"/>
            <a:ext cx="7123462" cy="707721"/>
          </a:xfrm>
          <a:prstGeom prst="rect">
            <a:avLst/>
          </a:prstGeom>
          <a:solidFill>
            <a:srgbClr val="FFFF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318" tIns="45660" rIns="91318" bIns="45660">
            <a:spAutoFit/>
          </a:bodyPr>
          <a:lstStyle/>
          <a:p>
            <a:pPr defTabSz="1216689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4181" y="5602885"/>
            <a:ext cx="10792098" cy="1046430"/>
          </a:xfrm>
          <a:prstGeom prst="rect">
            <a:avLst/>
          </a:prstGeom>
          <a:solidFill>
            <a:srgbClr val="FFFF00"/>
          </a:solidFill>
          <a:ln>
            <a:solidFill>
              <a:srgbClr val="66FF33"/>
            </a:solidFill>
          </a:ln>
        </p:spPr>
        <p:txBody>
          <a:bodyPr wrap="square" lIns="91429" tIns="45715" rIns="91429" bIns="45715">
            <a:spAutoFit/>
          </a:bodyPr>
          <a:lstStyle/>
          <a:p>
            <a:pPr algn="thaiDist"/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ข้อควรระวัง </a:t>
            </a:r>
            <a:r>
              <a:rPr lang="en-US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พัฒนาฝีมือแรงงานเกินกว่าร้อยละ 70 ในปี พ.ศ. 2561 ยื่นคำขอฯ ใน</a:t>
            </a:r>
            <a:r>
              <a:rPr lang="th-TH" sz="31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2562 ไม่เกิน</a:t>
            </a:r>
            <a:r>
              <a:rPr lang="en-US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31 มี</a:t>
            </a:r>
            <a:r>
              <a:rPr lang="en-US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</a:t>
            </a:r>
            <a:r>
              <a:rPr lang="en-US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1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2563</a:t>
            </a:r>
            <a:endParaRPr lang="en-US" sz="31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521346" y="6160920"/>
            <a:ext cx="608490" cy="365125"/>
          </a:xfrm>
          <a:prstGeom prst="rect">
            <a:avLst/>
          </a:prstGeom>
        </p:spPr>
        <p:txBody>
          <a:bodyPr vert="horz" lIns="108688" tIns="54344" rIns="108688" bIns="54344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892972" y="6444483"/>
            <a:ext cx="2131709" cy="365125"/>
          </a:xfrm>
        </p:spPr>
        <p:txBody>
          <a:bodyPr/>
          <a:lstStyle/>
          <a:p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885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53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468264" y="1094589"/>
            <a:ext cx="11161240" cy="50166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หนังสือมอบอำนาจทำการแทนนิติบุคคลพร้อมติดอากรแสตมป์ (กรณีมีการมอบอำนาจ)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สำเนาแบบแสดงการส่งเงินสมทบกองทุนพัฒนาฝีมือแรงงานของปีที่ผ่านมา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(เช่น แบบแสดงการส่งเงินสมทบกองทุนพัฒนาฝีมือแรงงาน ประจำปี พ.ศ. </a:t>
            </a:r>
            <a:r>
              <a:rPr lang="th-TH" sz="32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2562 </a:t>
            </a: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ที่ดำเนินการ</a:t>
            </a: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พัฒนาฝีมือแรงงานตามมาตรา 29 วรรคสอง </a:t>
            </a: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เกินกว่าร้อยละ 70 ของลูกจ้างทั้งหมด</a:t>
            </a: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)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marL="723155" indent="-272769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แบบสรุปรายชื่อลูกจ้างที่ผ่านการพัฒนาฝีมือแรงงานตามมาตรา 29 วรรคสอง (ไม่ซ้ำคน) และ </a:t>
            </a:r>
            <a:r>
              <a:rPr lang="en-US" sz="32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File Excel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9" y="200834"/>
            <a:ext cx="12169775" cy="707885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32997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05844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72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83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3930" y="1556877"/>
            <a:ext cx="10350250" cy="38158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</a:t>
            </a:r>
            <a:b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ตามมาตรา 26 และได้นำมาตรฐานฝีมือแรงงานดังกล่าวไปใช้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ในการทดสอบ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ให้เงินอุดหนุนในแต่ละ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,000 บาท</a:t>
            </a:r>
          </a:p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 ให้ใช้บังคับกับมาตรฐานฝีมือแรงงานที่ได้รับการรับรองตั้งแต่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7153" y="189391"/>
            <a:ext cx="10397037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 หรือกลุ่มผู้ประกอบกิจการ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7726" y="1197285"/>
            <a:ext cx="78526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046330" y="60926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61080" y="4940817"/>
            <a:ext cx="2085240" cy="6479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21197" y="6375486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56877" y="6380654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97715" y="6164681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88934" y="3854679"/>
            <a:ext cx="77755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lvl="0" algn="thaiDist">
              <a:spcBef>
                <a:spcPct val="20000"/>
              </a:spcBef>
            </a:pPr>
            <a:endParaRPr lang="en-US" sz="31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877" y="117410"/>
            <a:ext cx="11720486" cy="646145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 หรือกลุ่มผู้ประกอบกิจการ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40948673"/>
              </p:ext>
            </p:extLst>
          </p:nvPr>
        </p:nvGraphicFramePr>
        <p:xfrm>
          <a:off x="405200" y="1773200"/>
          <a:ext cx="11432866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743908" y="3916249"/>
            <a:ext cx="503939" cy="359524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endParaRPr lang="en-US"/>
          </a:p>
        </p:txBody>
      </p:sp>
      <p:grpSp>
        <p:nvGrpSpPr>
          <p:cNvPr id="5" name="กลุ่ม 15"/>
          <p:cNvGrpSpPr/>
          <p:nvPr/>
        </p:nvGrpSpPr>
        <p:grpSpPr>
          <a:xfrm>
            <a:off x="396263" y="765331"/>
            <a:ext cx="1743835" cy="1439827"/>
            <a:chOff x="-1250404" y="-216024"/>
            <a:chExt cx="2736304" cy="1944216"/>
          </a:xfrm>
        </p:grpSpPr>
        <p:pic>
          <p:nvPicPr>
            <p:cNvPr id="9" name="รูปภาพ 16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18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5"/>
          <p:cNvSpPr/>
          <p:nvPr/>
        </p:nvSpPr>
        <p:spPr>
          <a:xfrm>
            <a:off x="549009" y="4220906"/>
            <a:ext cx="7189690" cy="95400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ใช้บังคับกับมาตรฐานฝีมือแรงงาน</a:t>
            </a:r>
          </a:p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ที่ได้รับการรับรองตั้งแต่ปี พ.ศ. 2560 เป็นต้นไป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0102" y="837321"/>
            <a:ext cx="8259085" cy="138467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8 (ลว. 9 มิ.ย.60)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  √ เป็นค่าจัดทำมาตรฐานฝีมือแรงงานของผู้ประกอบอาชีพและนำไปทดสอบ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      ให้แก่ลูกจ้างของตน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 10,000 บาท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700723" y="1896383"/>
            <a:ext cx="287964" cy="6471434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837245" y="5272699"/>
            <a:ext cx="2013336" cy="52309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176795" y="4282233"/>
            <a:ext cx="2444765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298945" y="5876706"/>
            <a:ext cx="7738270" cy="863896"/>
          </a:xfrm>
          <a:prstGeom prst="rect">
            <a:avLst/>
          </a:prstGeom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2563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44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" y="-27383"/>
            <a:ext cx="12169775" cy="1080119"/>
          </a:xfrm>
          <a:solidFill>
            <a:srgbClr val="CCFF99"/>
          </a:solidFill>
          <a:ln>
            <a:solidFill>
              <a:srgbClr val="CCFF99"/>
            </a:solidFill>
          </a:ln>
        </p:spPr>
        <p:txBody>
          <a:bodyPr>
            <a:no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 หรือกลุ่มผู้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ประกอบกิจการ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ได้รับการรับรองมาตรฐานฝีมือแรงงานของตน (ประกาศข้อ 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279" y="1124744"/>
            <a:ext cx="11089232" cy="558924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ผู้ประกอบอาชีพ ผู้ประกอบกิจการหรือกลุ่มผู้</a:t>
            </a:r>
            <a:r>
              <a:rPr lang="th-TH" sz="3100" dirty="0" smtClean="0">
                <a:latin typeface="FreesiaUPC" pitchFamily="34" charset="-34"/>
                <a:cs typeface="FreesiaUPC" pitchFamily="34" charset="-34"/>
              </a:rPr>
              <a:t>ประกอบกิจการที่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ได้รับการรับรองมาตรฐานฝีมือแรงงานของตน ตามมาตรา 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26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ตั้งแต่ปี พ.ศ. 2560 เป็นต้นไป</a:t>
            </a:r>
          </a:p>
          <a:p>
            <a:pPr algn="thaiDist"/>
            <a:r>
              <a:rPr lang="th-TH" sz="3100" spc="60" dirty="0">
                <a:latin typeface="FreesiaUPC" pitchFamily="34" charset="-34"/>
                <a:cs typeface="FreesiaUPC" pitchFamily="34" charset="-34"/>
              </a:rPr>
              <a:t>นำมาตรฐานฝีมือแรงงานที่ได้รับรองไปทดสอบให้แก่ลูกจ้างของตน </a:t>
            </a:r>
            <a:r>
              <a:rPr lang="th-TH" sz="3100" u="sng" spc="60" dirty="0">
                <a:latin typeface="FreesiaUPC" pitchFamily="34" charset="-34"/>
                <a:cs typeface="FreesiaUPC" pitchFamily="34" charset="-34"/>
              </a:rPr>
              <a:t>และขอรับเงิน</a:t>
            </a:r>
            <a:r>
              <a:rPr lang="th-TH" sz="3100" u="sng" spc="60" dirty="0" smtClean="0">
                <a:latin typeface="FreesiaUPC" pitchFamily="34" charset="-34"/>
                <a:cs typeface="FreesiaUPC" pitchFamily="34" charset="-34"/>
              </a:rPr>
              <a:t>ช่วยเหลือ</a:t>
            </a:r>
            <a:r>
              <a:rPr lang="th-TH" sz="3100" u="sng" dirty="0" smtClean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3100" u="sng" dirty="0">
                <a:latin typeface="FreesiaUPC" pitchFamily="34" charset="-34"/>
                <a:cs typeface="FreesiaUPC" pitchFamily="34" charset="-34"/>
              </a:rPr>
              <a:t>อุดหนุน</a:t>
            </a:r>
            <a:r>
              <a:rPr lang="th-TH" sz="3100" b="1" u="sng" dirty="0">
                <a:latin typeface="FreesiaUPC" pitchFamily="34" charset="-34"/>
                <a:cs typeface="FreesiaUPC" pitchFamily="34" charset="-34"/>
              </a:rPr>
              <a:t>ได้ครั้งเดียว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รายงานผลการทดสอบมาตรฐานฝีมือแรงงาน (แบบ </a:t>
            </a:r>
            <a:r>
              <a:rPr lang="th-TH" sz="3100" dirty="0" err="1">
                <a:latin typeface="FreesiaUPC" pitchFamily="34" charset="-34"/>
                <a:cs typeface="FreesiaUPC" pitchFamily="34" charset="-34"/>
              </a:rPr>
              <a:t>รมฐ.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5) พร้อมภาพการดำเนินการทดสอบฯ 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ให้เงินช่วยเหลือหรืออุดหนุนเป็นค่าจัดทำมาตรฐานฝีมือแรงงานของตนและทดสอบให้แก่ลูกจ้าง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ในแต่ละสาขาระดับละ 10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000 บาท</a:t>
            </a:r>
          </a:p>
          <a:p>
            <a:pPr algn="thaiDist"/>
            <a:r>
              <a:rPr lang="th-TH" sz="31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</a:t>
            </a:r>
            <a:r>
              <a:rPr lang="th-TH" sz="3100" dirty="0" err="1">
                <a:latin typeface="FreesiaUPC" pitchFamily="34" charset="-34"/>
                <a:cs typeface="FreesiaUPC" pitchFamily="34" charset="-34"/>
              </a:rPr>
              <a:t>แบบบ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ชอ. 2-2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ภายในวันที่ 30 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สิทธิขอรับเงินช่วยเหลือหรืออุดหนุนเกิดมีขึ้นในปีใด ให้ยื่นคำขอรับเงินช่วยเหลือหรืออุดหนุนได้ไม่เกินวันที่ </a:t>
            </a:r>
            <a:br>
              <a:rPr lang="th-TH" sz="3100" dirty="0"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cs typeface="FreesiaUPC" pitchFamily="34" charset="-34"/>
              </a:rPr>
              <a:t>31 มีนาคมของปีถัดไป</a:t>
            </a: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55972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83125" y="6452637"/>
            <a:ext cx="282103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716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44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1"/>
          <p:cNvSpPr>
            <a:spLocks noChangeArrowheads="1"/>
          </p:cNvSpPr>
          <p:nvPr/>
        </p:nvSpPr>
        <p:spPr bwMode="auto">
          <a:xfrm>
            <a:off x="540272" y="1988882"/>
            <a:ext cx="11089232" cy="20620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899188"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ผู้ที่ได้รับการรับรองมาตรฐานฝีมือแรงงานของตนตามมาตรา </a:t>
            </a:r>
            <a:r>
              <a:rPr lang="th-TH" sz="3200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26 </a:t>
            </a: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และนำมาตรฐานฝีมือแรงงานที่ได้รับการรับรองไปทดสอบให้แก่ลูกจ้างของตน</a:t>
            </a:r>
            <a:r>
              <a:rPr lang="th-TH" sz="3200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ในปีใด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ยื่นคำขอรับเงินช่วยเหลือหรืออุดหนุน สาขาระดับละ 10,000 บาท 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556495" y="764704"/>
            <a:ext cx="6576596" cy="769359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63074" fontAlgn="base">
              <a:spcBef>
                <a:spcPct val="0"/>
              </a:spcBef>
              <a:spcAft>
                <a:spcPct val="0"/>
              </a:spcAft>
            </a:pPr>
            <a:r>
              <a:rPr lang="th-TH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3074" name="Picture 2" descr="H:\หัวข้อบรรยายเงินอุดหนุน 27-28 ก.พ. 63\343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937039" y="37546"/>
            <a:ext cx="1158973" cy="1951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2000"/>
            <a:lum/>
          </a:blip>
          <a:srcRect/>
          <a:stretch>
            <a:fillRect t="-46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2636544" y="468640"/>
            <a:ext cx="415987" cy="388843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3931" y="2852952"/>
            <a:ext cx="1238154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62 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70827" y="2890692"/>
            <a:ext cx="1249636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th-TH" sz="20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596772" y="859785"/>
            <a:ext cx="10306963" cy="4178636"/>
            <a:chOff x="1173834" y="859783"/>
            <a:chExt cx="10323095" cy="4178636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776031" y="2422148"/>
              <a:ext cx="1380021" cy="4001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2562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173834" y="859783"/>
              <a:ext cx="3814648" cy="1224136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defTabSz="912455" fontAlgn="base">
                <a:spcBef>
                  <a:spcPct val="0"/>
                </a:spcBef>
              </a:pPr>
              <a:r>
                <a:rPr lang="th-TH" sz="27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7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2562 </a:t>
              </a:r>
              <a:r>
                <a:rPr lang="th-TH" sz="27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ได้รับการรับรองมาตรฐานฝีมือแรงงานของ</a:t>
              </a:r>
              <a:r>
                <a:rPr lang="th-TH" sz="27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ตน</a:t>
              </a:r>
              <a:br>
                <a:rPr lang="th-TH" sz="27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7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</a:t>
              </a:r>
              <a:r>
                <a:rPr lang="th-TH" sz="27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มาตรา 26</a:t>
              </a:r>
              <a:endParaRPr lang="en-US" sz="27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5283210" y="3670267"/>
              <a:ext cx="3029070" cy="136815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B0F0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7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</a:t>
              </a:r>
              <a:r>
                <a:rPr lang="th-TH" sz="27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2563 </a:t>
              </a:r>
              <a:r>
                <a:rPr lang="th-TH" sz="27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ยื่นคำขอรับเงินช่วยเหลือหรืออุดหนุนสาขาระดับละ 10,000 บาท</a:t>
              </a:r>
              <a:endParaRPr lang="en-US" sz="2700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algn="thaiDist"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700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lang="en-US" sz="2700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86626" y="6447468"/>
            <a:ext cx="291569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494425" y="6229225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8173119" y="3651314"/>
            <a:ext cx="2800884" cy="2160257"/>
          </a:xfrm>
          <a:prstGeom prst="rect">
            <a:avLst/>
          </a:prstGeom>
          <a:solidFill>
            <a:srgbClr val="FFCCFF"/>
          </a:solidFill>
          <a:ln w="9525">
            <a:solidFill>
              <a:srgbClr val="FF0066"/>
            </a:solidFill>
            <a:prstDash val="sys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7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700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70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7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27513" y="2420889"/>
            <a:ext cx="1377863" cy="39992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8283514" y="2742551"/>
            <a:ext cx="357190" cy="19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flipH="1">
            <a:off x="4788743" y="2492897"/>
            <a:ext cx="1914" cy="7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6444937" y="2924944"/>
            <a:ext cx="1152127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780641" y="2818650"/>
            <a:ext cx="1249636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ธ.ค.62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9141772" y="1596255"/>
            <a:ext cx="144016" cy="33774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32" name="Rectangle 920"/>
          <p:cNvSpPr>
            <a:spLocks noChangeArrowheads="1"/>
          </p:cNvSpPr>
          <p:nvPr/>
        </p:nvSpPr>
        <p:spPr bwMode="auto">
          <a:xfrm>
            <a:off x="4751492" y="5157192"/>
            <a:ext cx="2950293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4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วงเล็บปีกกาขวา 33"/>
          <p:cNvSpPr/>
          <p:nvPr/>
        </p:nvSpPr>
        <p:spPr>
          <a:xfrm rot="16200000">
            <a:off x="6336925" y="512676"/>
            <a:ext cx="576063" cy="3672408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4788743" y="2814077"/>
            <a:ext cx="1238154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 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499547" y="2746632"/>
            <a:ext cx="1249636" cy="39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24847" y="2448184"/>
            <a:ext cx="1377863" cy="3999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960153" y="970249"/>
            <a:ext cx="3960440" cy="100746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339" tIns="45679" rIns="91339" bIns="45679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</a:pPr>
            <a:r>
              <a:rPr lang="th-TH" sz="27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</a:t>
            </a:r>
            <a:r>
              <a:rPr lang="th-TH" sz="27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7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นำมาตรฐานฯ ที่ได้รับ</a:t>
            </a:r>
            <a:br>
              <a:rPr lang="th-TH" sz="27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7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การรับรองไปทดสอบให้แก่ลูกจ้างของตน       		           </a:t>
            </a:r>
            <a:r>
              <a:rPr lang="th-TH" sz="270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</a:t>
            </a:r>
            <a:endParaRPr lang="en-US" sz="27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1" name="ตัวเชื่อมต่อตรง 40"/>
          <p:cNvCxnSpPr/>
          <p:nvPr/>
        </p:nvCxnSpPr>
        <p:spPr>
          <a:xfrm flipH="1">
            <a:off x="7525056" y="2492897"/>
            <a:ext cx="1914" cy="7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8461151" y="2780938"/>
            <a:ext cx="1238154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  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วงเล็บปีกกาขวา 29"/>
          <p:cNvSpPr/>
          <p:nvPr/>
        </p:nvSpPr>
        <p:spPr>
          <a:xfrm rot="5400000">
            <a:off x="6048882" y="1952840"/>
            <a:ext cx="216027" cy="273630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grpSp>
        <p:nvGrpSpPr>
          <p:cNvPr id="36" name="กลุ่ม 15"/>
          <p:cNvGrpSpPr/>
          <p:nvPr/>
        </p:nvGrpSpPr>
        <p:grpSpPr>
          <a:xfrm>
            <a:off x="3780631" y="3933056"/>
            <a:ext cx="1023754" cy="719463"/>
            <a:chOff x="-1250404" y="-216024"/>
            <a:chExt cx="2736304" cy="1944216"/>
          </a:xfrm>
        </p:grpSpPr>
        <p:pic>
          <p:nvPicPr>
            <p:cNvPr id="37" name="รูปภาพ 16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3" name="รูปภาพ 18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4" name="Ribbon ลง 43"/>
          <p:cNvSpPr/>
          <p:nvPr/>
        </p:nvSpPr>
        <p:spPr>
          <a:xfrm>
            <a:off x="9716443" y="24864"/>
            <a:ext cx="2426035" cy="784584"/>
          </a:xfrm>
          <a:prstGeom prst="ribbon">
            <a:avLst/>
          </a:prstGeom>
          <a:solidFill>
            <a:srgbClr val="FF0066"/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34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9000"/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มนมุมสี่เหลี่ยมด้านทแยงมุม 27"/>
          <p:cNvSpPr/>
          <p:nvPr/>
        </p:nvSpPr>
        <p:spPr>
          <a:xfrm>
            <a:off x="1131491" y="950725"/>
            <a:ext cx="9993966" cy="578771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2562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B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ได้รับการรับรองมาตรฐานฝีมือแรงงานของตน ตามมาตรา 26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1346505" y="1629217"/>
            <a:ext cx="9588321" cy="1055607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2. 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นำมาตรฐานฝีมือแรงงานที่ได้รับการรับรองในปี พ.ศ.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2562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/>
            </a:r>
            <a:b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   ไปใช้ทดสอบให้แก่ลูกจ้างของ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ตน ในปี พ.ศ. 2563</a:t>
            </a:r>
            <a:endParaRPr lang="en-US" altLang="th-TH" b="1" dirty="0"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491625" y="2781078"/>
            <a:ext cx="9443199" cy="1055403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91241" tIns="45628" rIns="91241" bIns="45628">
            <a:spAutoFit/>
          </a:bodyPr>
          <a:lstStyle/>
          <a:p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3. 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2563 บริษัท </a:t>
            </a:r>
            <a:r>
              <a:rPr lang="en-US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 ในแต่ละ</a:t>
            </a: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สาขา</a:t>
            </a:r>
            <a:b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    ระดับละ </a:t>
            </a:r>
            <a:r>
              <a:rPr lang="th-TH" altLang="th-TH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10,000 บาท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32911" y="6447468"/>
            <a:ext cx="21284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486730" y="623666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65604" y="4077550"/>
            <a:ext cx="9731853" cy="9538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ได้รับรองมาตรฐานฝีมือแรงงานของตนตามมาตรา 26 ในปีใด ให้นำมาตรฐานฝีมือแรงงานดังกล่าวไปใช้ในการทดสอบให้แก่ลูกจ้างของตน </a:t>
            </a:r>
            <a:r>
              <a:rPr lang="th-TH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และขอรับเงินอุดหนุนได้ครั้งเดียว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”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4"/>
          <p:cNvSpPr/>
          <p:nvPr/>
        </p:nvSpPr>
        <p:spPr>
          <a:xfrm>
            <a:off x="1465610" y="5157409"/>
            <a:ext cx="9731854" cy="9358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 defTabSz="12419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รมฐ.3) ที่ออกให้ ณ วันที่....................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Sun 1"/>
          <p:cNvSpPr/>
          <p:nvPr/>
        </p:nvSpPr>
        <p:spPr>
          <a:xfrm>
            <a:off x="540271" y="3883547"/>
            <a:ext cx="913090" cy="91418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96166" y="188650"/>
            <a:ext cx="1796834" cy="71492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Ribbon ลง 14"/>
          <p:cNvSpPr/>
          <p:nvPr/>
        </p:nvSpPr>
        <p:spPr>
          <a:xfrm>
            <a:off x="9716443" y="24864"/>
            <a:ext cx="2426035" cy="648072"/>
          </a:xfrm>
          <a:prstGeom prst="ribb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ตัวอย่าง</a:t>
            </a:r>
            <a:endParaRPr lang="th-TH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167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19263" y="6447468"/>
            <a:ext cx="21284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473082" y="623666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6500" y="332656"/>
            <a:ext cx="10801200" cy="1323133"/>
          </a:xfrm>
          <a:prstGeom prst="rect">
            <a:avLst/>
          </a:prstGeom>
          <a:solidFill>
            <a:srgbClr val="FF7C8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8 (จากตัวอย่าง)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6501" y="1923654"/>
            <a:ext cx="10801199" cy="3785466"/>
          </a:xfrm>
          <a:prstGeom prst="rect">
            <a:avLst/>
          </a:prstGeom>
          <a:solidFill>
            <a:srgbClr val="CCFF66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thaiDist">
              <a:tabLst>
                <a:tab pos="541769" algn="l"/>
              </a:tabLst>
            </a:pPr>
            <a:r>
              <a:rPr lang="th-TH" sz="4000" dirty="0">
                <a:latin typeface="FreesiaUPC" pitchFamily="34" charset="-34"/>
                <a:cs typeface="FreesiaUPC" pitchFamily="34" charset="-34"/>
              </a:rPr>
              <a:t>	ผู้ประกอบกิจการได้รับการรับรองมาตรฐานฝีมือแรงงานของตน</a:t>
            </a:r>
            <a:br>
              <a:rPr lang="th-TH" sz="4000" dirty="0">
                <a:latin typeface="FreesiaUPC" pitchFamily="34" charset="-34"/>
                <a:cs typeface="FreesiaUPC" pitchFamily="34" charset="-34"/>
              </a:rPr>
            </a:br>
            <a:r>
              <a:rPr lang="th-TH" sz="4000" dirty="0">
                <a:latin typeface="FreesiaUPC" pitchFamily="34" charset="-34"/>
                <a:cs typeface="FreesiaUPC" pitchFamily="34" charset="-34"/>
              </a:rPr>
              <a:t>ตามมาตรา 26 และนำมาตรฐานฝีมือแรงงานที่ได้รับการรับรองไปทดสอบให้แก่ลูกจ้างของตนในปี พ.ศ. 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 ในปี พ.ศ. 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>
                <a:latin typeface="FreesiaUPC" pitchFamily="34" charset="-34"/>
                <a:cs typeface="FreesiaUPC" pitchFamily="34" charset="-34"/>
              </a:rPr>
            </a:br>
            <a:r>
              <a:rPr lang="th-TH" sz="40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ในปี พ.ศ. 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dirty="0"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2564 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600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1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74239" y="6492875"/>
            <a:ext cx="21284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433142" y="6236291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/>
              <a:t>78</a:t>
            </a:fld>
            <a:endParaRPr lang="en-US" sz="2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7741" y="1053288"/>
            <a:ext cx="10498104" cy="4401019"/>
          </a:xfrm>
          <a:prstGeom prst="rect">
            <a:avLst/>
          </a:prstGeom>
          <a:solidFill>
            <a:srgbClr val="CCFFFF"/>
          </a:solidFill>
        </p:spPr>
        <p:txBody>
          <a:bodyPr wrap="square" lIns="91241" tIns="45628" rIns="91241" bIns="45628">
            <a:spAutoFit/>
          </a:bodyPr>
          <a:lstStyle/>
          <a:p>
            <a:pPr indent="541769" algn="thaiDist"/>
            <a:r>
              <a:rPr lang="th-TH" sz="3500" dirty="0"/>
              <a:t>เมื่อผู้ประกอบกิจการ</a:t>
            </a:r>
            <a:r>
              <a:rPr lang="th-TH" sz="3500" u="sng" dirty="0"/>
              <a:t>ยื่นคำขอ แบบ ชอ.2-2 หลังจากวันที่ 31 มีนาคม</a:t>
            </a:r>
            <a:r>
              <a:rPr lang="th-TH" sz="3500" dirty="0"/>
              <a:t> </a:t>
            </a:r>
            <a:r>
              <a:rPr lang="th-TH" sz="3500" dirty="0">
                <a:latin typeface="TH SarabunPSK" pitchFamily="34" charset="-34"/>
                <a:cs typeface="TH SarabunPSK" pitchFamily="34" charset="-34"/>
              </a:rPr>
              <a:t>ให้ตรวจสอบด้วยว่าสิทธิขอรับเงินช่วยเหลือหรืออุดหนุนเกิดขึ้นในปีใด </a:t>
            </a:r>
            <a:endParaRPr lang="en-US" sz="3500" dirty="0">
              <a:latin typeface="TH SarabunPSK" pitchFamily="34" charset="-34"/>
              <a:cs typeface="TH SarabunPSK" pitchFamily="34" charset="-34"/>
            </a:endParaRPr>
          </a:p>
          <a:p>
            <a:pPr indent="541769" algn="thaiDist">
              <a:tabLst>
                <a:tab pos="628895" algn="l"/>
              </a:tabLst>
            </a:pPr>
            <a:r>
              <a:rPr lang="th-TH" sz="3500" dirty="0"/>
              <a:t>เช่น </a:t>
            </a:r>
            <a:r>
              <a:rPr lang="th-TH" sz="3500" b="1" dirty="0"/>
              <a:t>ในวันที่ 5 เมษายน </a:t>
            </a:r>
            <a:r>
              <a:rPr lang="th-TH" sz="3500" b="1" dirty="0" smtClean="0"/>
              <a:t>2563</a:t>
            </a:r>
            <a:r>
              <a:rPr lang="th-TH" sz="3500" dirty="0" smtClean="0"/>
              <a:t> </a:t>
            </a:r>
            <a:r>
              <a:rPr lang="th-TH" sz="3500" dirty="0"/>
              <a:t>ยื่นคำขอรับเงินช่วยเหลือหรืออุดหนุน กรณีได้รับ</a:t>
            </a:r>
            <a:br>
              <a:rPr lang="th-TH" sz="3500" dirty="0"/>
            </a:br>
            <a:r>
              <a:rPr lang="th-TH" sz="3500" dirty="0"/>
              <a:t>การรับรองมาตรฐานฝีมือแรงงานของตนตามมาตรา 26 ในปี พ.ศ. </a:t>
            </a:r>
            <a:r>
              <a:rPr lang="th-TH" sz="3500" dirty="0" smtClean="0"/>
              <a:t>2562 </a:t>
            </a:r>
            <a:r>
              <a:rPr lang="th-TH" sz="3500" dirty="0"/>
              <a:t>และนำมาตรฐานฝีมือแรงงานดังกล่าวไปใช้ทดสอบให้แก่ลูกจ้างของตน ในปีพ.ศ. </a:t>
            </a:r>
            <a:r>
              <a:rPr lang="th-TH" sz="3500" dirty="0" smtClean="0"/>
              <a:t>2562 </a:t>
            </a:r>
            <a:endParaRPr lang="en-US" sz="3500" dirty="0"/>
          </a:p>
          <a:p>
            <a:pPr indent="541769" algn="thaiDist"/>
            <a:r>
              <a:rPr lang="th-TH" sz="3500" dirty="0"/>
              <a:t>กรณีนี้ผู้ประกอบกิจการยื่นคำขอวันที่ 5 เมษายน </a:t>
            </a:r>
            <a:r>
              <a:rPr lang="th-TH" sz="3500" dirty="0" smtClean="0"/>
              <a:t>2563 </a:t>
            </a:r>
            <a:r>
              <a:rPr lang="th-TH" sz="3500" dirty="0"/>
              <a:t>ไม่สามารถอนุมัติให้เงินช่วยเหลือหรืออุดหนุนได้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3500" b="1" dirty="0"/>
              <a:t>ต้องยื่นคำขอฯ </a:t>
            </a:r>
            <a:br>
              <a:rPr lang="th-TH" sz="3500" b="1" dirty="0"/>
            </a:br>
            <a:r>
              <a:rPr lang="th-TH" sz="3500" b="1" dirty="0"/>
              <a:t>ในปี พ.ศ. </a:t>
            </a:r>
            <a:r>
              <a:rPr lang="th-TH" sz="3500" b="1" dirty="0" smtClean="0"/>
              <a:t>2562 </a:t>
            </a:r>
            <a:r>
              <a:rPr lang="th-TH" sz="3500" b="1" dirty="0"/>
              <a:t>ทั้งนี้ ไม่เกินวันที่ 31 มีนาคม </a:t>
            </a:r>
            <a:r>
              <a:rPr lang="th-TH" sz="3500" b="1" dirty="0" smtClean="0"/>
              <a:t>2563</a:t>
            </a:r>
            <a:endParaRPr lang="en-US" sz="3500" dirty="0"/>
          </a:p>
        </p:txBody>
      </p:sp>
      <p:sp>
        <p:nvSpPr>
          <p:cNvPr id="6" name="Rectangle 5"/>
          <p:cNvSpPr/>
          <p:nvPr/>
        </p:nvSpPr>
        <p:spPr>
          <a:xfrm>
            <a:off x="893490" y="357964"/>
            <a:ext cx="7123462" cy="707721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241" tIns="45628" rIns="91241" bIns="45628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07742" y="5551845"/>
            <a:ext cx="10498104" cy="954035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thaiDist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นำมาตรฐานที่ได้รับการรับรองในปี พ.ศ. 2562 ไปทดสอบให้แก่ลูกจ้างในปี </a:t>
            </a:r>
            <a:b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พ.ศ. 2562 ยื่นคำขอฯ ในปี พ.ศ. 2562 ไม่เกิน 31 มี.ค. 2563</a:t>
            </a:r>
            <a:endParaRPr lang="en-US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194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56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9" y="200834"/>
            <a:ext cx="12169775" cy="707885"/>
          </a:xfrm>
          <a:prstGeom prst="rect">
            <a:avLst/>
          </a:prstGeom>
          <a:solidFill>
            <a:srgbClr val="FFFF99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396264" y="1127551"/>
            <a:ext cx="11233248" cy="43857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(ในกรณีเป็นนิติบุคคล)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สำเนาหนังสือรับรองมาตรฐานฝีมือแรงงานของผู้ประกอบอาชีพตามมาตรา 26 (แบบ </a:t>
            </a:r>
            <a:r>
              <a:rPr lang="th-TH" sz="3100" dirty="0" err="1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สำเนาหนังสือรับรองที่ได้ผ่านการทดสอบมาตรฐานฝีมือแรงงานของผู้ประกอบอาชีพที่ผ่าน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การรับรองจากคณะกรรมการส่งเสริมการพัฒนาฝีมือแรงงาน ตามพระราชบัญญัติส่งเสริม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การพัฒนาฝีมือแรงงาน พ.ศ. 2545 (แบบ </a:t>
            </a:r>
            <a:r>
              <a:rPr lang="th-TH" sz="3100" dirty="0" err="1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4)</a:t>
            </a: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6. สำเนาแบบรายงานผลการทดสอบมาตรฐานฝีมือแรงงาน (แบบ </a:t>
            </a:r>
            <a:r>
              <a:rPr lang="th-TH" sz="3100" dirty="0" err="1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รมฐ.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5) พร้อมภาพถ่าย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การดำเนินการทดสอบมาตรฐานฝีมือแรงงาน</a:t>
            </a:r>
            <a:r>
              <a:rPr lang="en-US" sz="3100" dirty="0"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84792" y="6470142"/>
            <a:ext cx="291569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6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492591" y="6237322"/>
            <a:ext cx="608490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269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3000" t="-14000" r="-9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986865" y="261397"/>
            <a:ext cx="10066675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986871" y="1695505"/>
            <a:ext cx="10138579" cy="3743550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848743" y="1341252"/>
            <a:ext cx="785263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18300" y="1983469"/>
            <a:ext cx="9491435" cy="3167619"/>
          </a:xfrm>
          <a:prstGeom prst="rect">
            <a:avLst/>
          </a:prstGeom>
        </p:spPr>
        <p:txBody>
          <a:bodyPr lIns="91193" tIns="45600" rIns="91193" bIns="45600">
            <a:noAutofit/>
          </a:bodyPr>
          <a:lstStyle/>
          <a:p>
            <a:pPr lvl="0" algn="thaiDist">
              <a:defRPr/>
            </a:pPr>
            <a:r>
              <a:rPr lang="th-TH" sz="3600" b="1" spc="70" dirty="0"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spc="70" dirty="0">
                <a:latin typeface="FreesiaUPC" pitchFamily="34" charset="-34"/>
                <a:cs typeface="FreesiaUPC" pitchFamily="34" charset="-34"/>
              </a:rPr>
              <a:t>ส่งลูกจ้างเข้ารับการทดสอบและ</a:t>
            </a:r>
            <a:r>
              <a:rPr lang="th-TH" sz="3600" b="1" u="sng" spc="70" dirty="0" smtClean="0">
                <a:latin typeface="FreesiaUPC" pitchFamily="34" charset="-34"/>
                <a:cs typeface="FreesiaUPC" pitchFamily="34" charset="-34"/>
              </a:rPr>
              <a:t>ผ่าน</a:t>
            </a:r>
          </a:p>
          <a:p>
            <a:pPr lvl="0" algn="thaiDist">
              <a:defRPr/>
            </a:pPr>
            <a:r>
              <a:rPr lang="th-TH" sz="3600" b="1" u="sng" spc="-40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u="sng" spc="-40" dirty="0">
                <a:latin typeface="FreesiaUPC" pitchFamily="34" charset="-34"/>
                <a:cs typeface="FreesiaUPC" pitchFamily="34" charset="-34"/>
              </a:rPr>
              <a:t>ทดสอบ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และได้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ก่อนวันยื่นขอรับเงินอุดหนุน ให้เงิน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อุดหนุน 1,000 บาทต่อลูกจ้าง1 คน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ทั้งนี้ไม่เกิน</a:t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ปีละ 100,000 บาท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95474" y="6024441"/>
            <a:ext cx="811319" cy="719927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564967" y="5439060"/>
            <a:ext cx="2300955" cy="65362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69248" y="6435536"/>
            <a:ext cx="255565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3000" t="-118000" r="-1000"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55711" y="6460096"/>
            <a:ext cx="2173890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88405" y="6145833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2821" y="4220121"/>
            <a:ext cx="77755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lvl="0" algn="thaiDist">
              <a:spcBef>
                <a:spcPct val="20000"/>
              </a:spcBef>
            </a:pPr>
            <a:endParaRPr lang="en-US" sz="31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877" y="189401"/>
            <a:ext cx="11720486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800466154"/>
              </p:ext>
            </p:extLst>
          </p:nvPr>
        </p:nvGraphicFramePr>
        <p:xfrm>
          <a:off x="405200" y="1845202"/>
          <a:ext cx="11432866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305" y="693330"/>
            <a:ext cx="1868733" cy="1343131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6"/>
          <p:cNvSpPr/>
          <p:nvPr/>
        </p:nvSpPr>
        <p:spPr>
          <a:xfrm>
            <a:off x="4503784" y="4429337"/>
            <a:ext cx="3953972" cy="1015477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ตามประกาศคณะกรรมการค่าจ้าง เรื่อง </a:t>
            </a:r>
            <a:b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(จำนวน 82 สาขา)</a:t>
            </a:r>
            <a:endParaRPr lang="en-US" sz="2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0916" y="981297"/>
            <a:ext cx="8268263" cy="95388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9 (ลว. 9 มิ.ย.60)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 √ รับเงินจำนวน 1,000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บาทต่อ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ลูกจ้าง 1 คน (ไม่เกินปีละ 100,000 บาท)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496943" y="2209041"/>
            <a:ext cx="287964" cy="6471434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61551" y="5588749"/>
            <a:ext cx="2013336" cy="5231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สี่เหลี่ยมผืนผ้า 25"/>
          <p:cNvSpPr/>
          <p:nvPr/>
        </p:nvSpPr>
        <p:spPr>
          <a:xfrm>
            <a:off x="333295" y="4397980"/>
            <a:ext cx="4025878" cy="95400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</a:t>
            </a: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29651" y="4475068"/>
            <a:ext cx="2444765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043773" y="5618349"/>
            <a:ext cx="6148259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</a:t>
            </a:r>
            <a:r>
              <a:rPr lang="en-US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2563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 ไม่เกินวันที่ 31 มีนาคม </a:t>
            </a:r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2564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ibbon ลง 20"/>
          <p:cNvSpPr/>
          <p:nvPr/>
        </p:nvSpPr>
        <p:spPr>
          <a:xfrm>
            <a:off x="10053132" y="45258"/>
            <a:ext cx="2118231" cy="648072"/>
          </a:xfrm>
          <a:prstGeom prst="ribbon">
            <a:avLst/>
          </a:prstGeom>
          <a:solidFill>
            <a:srgbClr val="FF00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77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35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" y="-27384"/>
            <a:ext cx="12169775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rgbClr val="FF7C80"/>
            </a:solidFill>
          </a:ln>
        </p:spPr>
        <p:txBody>
          <a:bodyPr>
            <a:noAutofit/>
          </a:bodyPr>
          <a:lstStyle/>
          <a:p>
            <a:r>
              <a:rPr lang="th-TH" sz="39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br>
              <a:rPr lang="th-TH" sz="39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39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จ่ายค่าจ้างตามมาตรฐานฝีมือ (ประกาศข้อ </a:t>
            </a:r>
            <a:r>
              <a:rPr lang="en-US" sz="39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39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248" y="1340770"/>
            <a:ext cx="11377264" cy="3528390"/>
          </a:xfrm>
        </p:spPr>
        <p:txBody>
          <a:bodyPr>
            <a:noAutofit/>
          </a:bodyPr>
          <a:lstStyle/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ผู้ประกอบกิจการส่งลูกจ้างเข้ารับการทดสอบและผ่านการทดสอบมาตรฐานฝีมือแรงงานแห่งชาติ</a:t>
            </a:r>
          </a:p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จ่ายค่าจ้างให้แก่ลูกจ้างที่ผ่านการทดสอบดังกล่าว ตามประกาศคณะกรรมการค่าจ้าง เรื่อง อัตรา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ค่าจ้าง</a:t>
            </a:r>
          </a:p>
          <a:p>
            <a:pPr algn="thaiDist">
              <a:buNone/>
            </a:pP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	ตาม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มาตรฐานฝีมือ ไม่น้อยกว่า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วันก่อนวันยื่นขอรับเงินอุดหนุน</a:t>
            </a:r>
          </a:p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 จำนวน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1,000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บาทต่อลูกจ้าง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คน ทั้งนี้ไม่เกินปีละ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100,000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ตาม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ชอ. 2-3 ภายในวันที่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pPr algn="thaiDist">
              <a:buNone/>
            </a:pP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	30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กันยายนของปีที่สิทธิขอรับเงินช่วยเหลือหรืออุดหนุนเกิดมีขึ้น ทั้งนี้ สิทธิขอรับเงินช่วยเหลือหรือ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อุดหนุน</a:t>
            </a:r>
          </a:p>
          <a:p>
            <a:pPr algn="thaiDist">
              <a:buNone/>
            </a:pP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	เกิด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มีขึ้นในปีใด ให้ยื่นคำขอรับเงินช่วยเหลือหรืออุดหนุนได้ไม่เกินวันที่ 31 มีนาคมของปีถัดไป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0271" y="5029168"/>
            <a:ext cx="11161240" cy="1384995"/>
          </a:xfrm>
          <a:prstGeom prst="rect">
            <a:avLst/>
          </a:prstGeom>
          <a:solidFill>
            <a:srgbClr val="FF0066"/>
          </a:solidFill>
          <a:ln>
            <a:solidFill>
              <a:srgbClr val="FF0000"/>
            </a:solidFill>
            <a:prstDash val="dash"/>
          </a:ln>
        </p:spPr>
        <p:txBody>
          <a:bodyPr wrap="square" lIns="91339" tIns="45679" rIns="91339" bIns="45679" rtlCol="0">
            <a:spAutoFit/>
          </a:bodyPr>
          <a:lstStyle/>
          <a:p>
            <a:pPr algn="thaiDist"/>
            <a: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</a:t>
            </a:r>
            <a:b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ในจังหวัดนั้น ไม่ยื่นคำขอในจังหวัดที่สาขาตั้งอยู่ เพื่อป้องกันไม่ให้เกิดปัญหาการยื่นขอรับเงินช่วยเหลือหรืออุดหนุนเกินวงเงิน ประกาศกำหนดให้อุดหนุน</a:t>
            </a:r>
            <a:r>
              <a:rPr lang="th-TH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ไม่เกินปีละ 100</a:t>
            </a:r>
            <a:r>
              <a:rPr lang="en-US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000 บาท</a:t>
            </a:r>
            <a:endParaRPr lang="en-US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426706" y="6084441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905836" y="6376246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482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8000" r="1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31806" y="2276872"/>
            <a:ext cx="10297143" cy="2554463"/>
          </a:xfrm>
          <a:prstGeom prst="rect">
            <a:avLst/>
          </a:prstGeom>
          <a:solidFill>
            <a:srgbClr val="FF00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89918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</a:t>
            </a: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ส่งลูกจ้างเข้ารับการทดสอบและผ่านการทดสอบ</a:t>
            </a: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มาตรฐาน</a:t>
            </a:r>
            <a:b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ฝีมือแรงงานแห่งชาติและ</a:t>
            </a: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ในอัตราตามมาตรฐานฝีมือ </a:t>
            </a:r>
            <a:b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ไม่น้อยกว่า 180 วันในปีใด</a:t>
            </a: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b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 จำนวน </a:t>
            </a: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1,000 บาทต่อคน ไม่เกินปีละ 100,000 บาท</a:t>
            </a:r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ทั้งนี้ ไม่เกินวันที่ 31 มีนาคมของ</a:t>
            </a:r>
            <a:r>
              <a:rPr lang="th-TH" sz="3200" b="1" i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916535" y="1118011"/>
            <a:ext cx="6031575" cy="707803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4000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58466" y="60212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23948" y="6381338"/>
            <a:ext cx="215714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2051" name="Picture 3" descr="H:\หัวข้อบรรยายเงินอุดหนุน 27-28 ก.พ. 63\343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3516" y="-5916"/>
            <a:ext cx="1686259" cy="2218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28303" y="350543"/>
            <a:ext cx="10841637" cy="4590625"/>
            <a:chOff x="-1563364" y="1501954"/>
            <a:chExt cx="9847662" cy="4590625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563364" y="1501954"/>
              <a:ext cx="2877872" cy="14761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FFFF00"/>
              </a:solidFill>
              <a:prstDash val="sysDot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fontAlgn="base">
                <a:spcBef>
                  <a:spcPct val="0"/>
                </a:spcBef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 พ.ศ.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2563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ส่งลูกจ้างเข้ารับการทดสอบและผ่านการทดสอบมาตรฐานฝีมือแรงงานแห่งชาติ 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		           </a:t>
              </a: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</a:t>
              </a:r>
              <a:endParaRPr lang="en-US" sz="2400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445321" y="4076355"/>
              <a:ext cx="3728153" cy="2016224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CC99FF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algn="thaiDist" fontAlgn="base">
                <a:spcBef>
                  <a:spcPct val="0"/>
                </a:spcBef>
              </a:pP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ตั้งแต่วันที่ 1 ก.พ. 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(ไม่น้อยกว่า </a:t>
              </a:r>
              <a:r>
                <a:rPr lang="th-TH" sz="24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180 วัน </a:t>
              </a:r>
              <a:r>
                <a:rPr lang="th-TH" sz="24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ก่อนยื่นขอรับเงินอุดหนุน)				</a:t>
              </a: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endParaRPr lang="en-US" sz="2400" b="1" dirty="0"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defTabSz="912455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 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  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>
              <a:off x="1445321" y="3428999"/>
              <a:ext cx="0" cy="9353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63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 61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331881" y="3572299"/>
              <a:ext cx="952417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มี.ค.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64  </a:t>
              </a:r>
              <a:endParaRPr lang="en-US" sz="19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628800"/>
              <a:ext cx="3749408" cy="1511451"/>
            </a:xfrm>
            <a:prstGeom prst="rect">
              <a:avLst/>
            </a:prstGeom>
            <a:solidFill>
              <a:srgbClr val="FF99FF"/>
            </a:solidFill>
            <a:ln w="9525">
              <a:solidFill>
                <a:srgbClr val="CC99FF"/>
              </a:solidFill>
              <a:prstDash val="sys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thaiDist" defTabSz="912455" fontAlgn="base">
                <a:spcBef>
                  <a:spcPct val="0"/>
                </a:spcBef>
              </a:pP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ส.ค.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63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ยื่นคำขอรับเงินช่วยเหลือหรืออุดหนุน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คนละ 1,000 บาท 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เป็นเงินจำนวน 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15,000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บาท (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15 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 </a:t>
              </a:r>
              <a:r>
                <a:rPr lang="en-US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x 1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,000 บาท)</a:t>
              </a:r>
            </a:p>
            <a:p>
              <a:pPr defTabSz="912455" fontAlgn="base">
                <a:spcBef>
                  <a:spcPct val="0"/>
                </a:spcBef>
              </a:pPr>
              <a:endPara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lang="en-US" sz="2400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defTabSz="912455" fontAlgn="base">
                <a:spcBef>
                  <a:spcPct val="0"/>
                </a:spcBef>
                <a:spcAft>
                  <a:spcPts val="999"/>
                </a:spcAft>
              </a:pPr>
              <a:r>
                <a:rPr lang="th-TH" sz="2400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</a:t>
              </a:r>
              <a:r>
                <a:rPr lang="th-TH" sz="2400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</a:t>
              </a:r>
              <a:endParaRPr lang="en-US" sz="2400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816938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05844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760694" y="2454788"/>
            <a:ext cx="1268419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 ส.ค.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63</a:t>
            </a:r>
            <a:endParaRPr lang="en-US" sz="19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0271" y="5204490"/>
            <a:ext cx="4025878" cy="83089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2400" dirty="0">
                <a:ln>
                  <a:solidFill>
                    <a:srgbClr val="FF0000"/>
                  </a:solidFill>
                </a:ln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r>
              <a:rPr lang="th-TH" sz="2400" dirty="0" smtClean="0">
                <a:ln>
                  <a:solidFill>
                    <a:srgbClr val="FF0000"/>
                  </a:solidFill>
                </a:ln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dirty="0" smtClean="0">
                <a:ln>
                  <a:solidFill>
                    <a:srgbClr val="FF0000"/>
                  </a:solidFill>
                </a:ln>
                <a:latin typeface="FreesiaUPC" pitchFamily="34" charset="-34"/>
                <a:cs typeface="FreesiaUPC" pitchFamily="34" charset="-34"/>
              </a:rPr>
            </a:br>
            <a:r>
              <a:rPr lang="th-TH" sz="2400" dirty="0" smtClean="0">
                <a:ln>
                  <a:solidFill>
                    <a:srgbClr val="FF0000"/>
                  </a:solidFill>
                </a:ln>
                <a:latin typeface="FreesiaUPC" pitchFamily="34" charset="-34"/>
                <a:cs typeface="FreesiaUPC" pitchFamily="34" charset="-34"/>
              </a:rPr>
              <a:t>นับ</a:t>
            </a:r>
            <a:r>
              <a:rPr lang="th-TH" sz="2400" dirty="0">
                <a:ln>
                  <a:solidFill>
                    <a:srgbClr val="FF0000"/>
                  </a:solidFill>
                </a:ln>
                <a:latin typeface="FreesiaUPC" pitchFamily="34" charset="-34"/>
                <a:cs typeface="FreesiaUPC" pitchFamily="34" charset="-34"/>
              </a:rPr>
              <a:t>แต่ประกาศมีผลบังคับใช้เป็นต้นไป</a:t>
            </a:r>
            <a:endParaRPr lang="en-US" sz="2400" dirty="0">
              <a:ln>
                <a:solidFill>
                  <a:srgbClr val="FF0000"/>
                </a:solidFill>
              </a:ln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77176" y="2996952"/>
            <a:ext cx="2948098" cy="1511819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</a:pP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</a:t>
            </a:r>
            <a:r>
              <a:rPr lang="th-TH" sz="23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</a:t>
            </a:r>
          </a:p>
          <a:p>
            <a:pPr algn="ctr" defTabSz="912455" fontAlgn="base">
              <a:spcBef>
                <a:spcPct val="0"/>
              </a:spcBef>
            </a:pPr>
            <a:r>
              <a:rPr lang="th-TH" sz="23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</a:t>
            </a: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อุดหนุนเกิดขึ้นในปีใด ให้</a:t>
            </a:r>
            <a:r>
              <a:rPr lang="th-TH" sz="23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</a:t>
            </a:r>
          </a:p>
          <a:p>
            <a:pPr algn="ctr" defTabSz="912455" fontAlgn="base">
              <a:spcBef>
                <a:spcPct val="0"/>
              </a:spcBef>
            </a:pPr>
            <a:r>
              <a:rPr lang="th-TH" sz="23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คำ</a:t>
            </a: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ขอรับเงินช่วยเหลือหรืออุดหนุน</a:t>
            </a:r>
            <a:r>
              <a:rPr lang="th-TH" sz="23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 </a:t>
            </a:r>
            <a:r>
              <a:rPr lang="th-TH" sz="23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มีนาคมของปีถัดไป</a:t>
            </a:r>
            <a:endParaRPr lang="en-US" sz="2300" dirty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thaiDist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300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lang="en-US" sz="23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76421" y="2467845"/>
            <a:ext cx="337706" cy="21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76804" y="2454788"/>
            <a:ext cx="1365261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63  </a:t>
            </a:r>
            <a:endParaRPr lang="en-US" sz="19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51904" y="1703285"/>
            <a:ext cx="215975" cy="2372859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41" tIns="45628" rIns="91241" bIns="45628" rtlCol="0" anchor="ctr"/>
          <a:lstStyle/>
          <a:p>
            <a:pPr algn="ctr"/>
            <a:endParaRPr lang="en-US" dirty="0"/>
          </a:p>
        </p:txBody>
      </p:sp>
      <p:cxnSp>
        <p:nvCxnSpPr>
          <p:cNvPr id="36" name="ตัวเชื่อมต่อตรง 35"/>
          <p:cNvCxnSpPr/>
          <p:nvPr/>
        </p:nvCxnSpPr>
        <p:spPr>
          <a:xfrm>
            <a:off x="7711817" y="1988849"/>
            <a:ext cx="0" cy="5546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6" y="6375486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920"/>
          <p:cNvSpPr>
            <a:spLocks noChangeArrowheads="1"/>
          </p:cNvSpPr>
          <p:nvPr/>
        </p:nvSpPr>
        <p:spPr bwMode="auto">
          <a:xfrm>
            <a:off x="5292799" y="5157193"/>
            <a:ext cx="3240360" cy="9189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4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4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endParaRPr lang="en-US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8101121" y="2454038"/>
            <a:ext cx="1152127" cy="326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63</a:t>
            </a:r>
            <a:endParaRPr lang="en-US" sz="19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2" name="กลุ่ม 15"/>
          <p:cNvGrpSpPr/>
          <p:nvPr/>
        </p:nvGrpSpPr>
        <p:grpSpPr>
          <a:xfrm>
            <a:off x="4428705" y="1556794"/>
            <a:ext cx="864096" cy="792087"/>
            <a:chOff x="-1250404" y="-216024"/>
            <a:chExt cx="2736304" cy="1944216"/>
          </a:xfrm>
        </p:grpSpPr>
        <p:pic>
          <p:nvPicPr>
            <p:cNvPr id="37" name="รูปภาพ 19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8" name="รูปภาพ 2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541271" y="2094258"/>
            <a:ext cx="1365261" cy="54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64  </a:t>
            </a:r>
            <a:endParaRPr lang="en-US" sz="19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ibbon ลง 39"/>
          <p:cNvSpPr/>
          <p:nvPr/>
        </p:nvSpPr>
        <p:spPr>
          <a:xfrm>
            <a:off x="9716443" y="24864"/>
            <a:ext cx="2426035" cy="811848"/>
          </a:xfrm>
          <a:prstGeom prst="ribbon">
            <a:avLst/>
          </a:prstGeom>
          <a:solidFill>
            <a:srgbClr val="CC66FF"/>
          </a:solidFill>
          <a:ln>
            <a:solidFill>
              <a:srgbClr val="FFCC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955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6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264" y="765638"/>
            <a:ext cx="11161240" cy="1429349"/>
          </a:xfrm>
          <a:solidFill>
            <a:srgbClr val="99FFCC"/>
          </a:solidFill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2800" dirty="0"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ส่งลูกจ้างเข้ารับการทดสอบและผ่านการทดสอบมาตรฐานฝีมือแรงงานแห่งชาติ และจ่ายค่าจ้างให้แก่ลูกจ้างดังกล่าวในอัตราตามมาตรฐานฝีมือไม่น้อยกว่า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วัน ยื่นคำขอรับเงินช่วยเหลือหรืออุดหนุน</a:t>
            </a:r>
            <a:br>
              <a:rPr lang="th-TH" sz="2800" dirty="0"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latin typeface="FreesiaUPC" pitchFamily="34" charset="-34"/>
                <a:cs typeface="FreesiaUPC" pitchFamily="34" charset="-34"/>
              </a:rPr>
              <a:t>ในปี พ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ทั้งนี้ ไม่เกินวันที่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  <a:p>
            <a:pPr marL="0" indent="0" algn="thaiDist">
              <a:buNone/>
            </a:pPr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8264" y="2266994"/>
            <a:ext cx="11163834" cy="397031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339" tIns="45679" rIns="91339" bIns="45679" rtlCol="0">
            <a:spAutoFit/>
          </a:bodyPr>
          <a:lstStyle/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ปี พ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5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ม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ส่งลูกจ้างเข้ารับการทดสอบและผ่านการทดสอบมาตรฐานฝีมือแรงงาน</a:t>
            </a:r>
          </a:p>
          <a:p>
            <a:pPr marL="626421" indent="96737"/>
            <a:r>
              <a:rPr lang="th-TH" dirty="0">
                <a:latin typeface="FreesiaUPC" pitchFamily="34" charset="-34"/>
                <a:cs typeface="FreesiaUPC" pitchFamily="34" charset="-34"/>
              </a:rPr>
              <a:t>แห่งชาติ สาขาช่างไฟฟ้าภายในอาคาร ระดับ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3                            =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15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</a:t>
            </a:r>
          </a:p>
          <a:p>
            <a:pPr marL="723155" indent="-723155"/>
            <a:r>
              <a:rPr lang="th-TH" dirty="0"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พ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เริ่มจ่ายค่าจ้างให้แก่ลูกจ้างที่ผ่านการทดสอบฯ คนละ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600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บาทต่อ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 ไม่น้อยกว่า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วันยื่นขอรับเงินอุดหนุน (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พ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63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– 30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ก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63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)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   =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180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</a:t>
            </a:r>
          </a:p>
          <a:p>
            <a:r>
              <a:rPr lang="th-TH" b="1" i="1" dirty="0" smtClean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ประกาศคณะกรรมการค่าจ้าง เรื่อง อัตราค่าจ้างตามมาตรฐาน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ฝีมือ ช่าง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ไฟฟ้าภายในอาคาร </a:t>
            </a: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         ระดับ </a:t>
            </a:r>
            <a:r>
              <a:rPr lang="en-US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 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เท่ากับ </a:t>
            </a:r>
            <a:r>
              <a:rPr lang="en-US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600 </a:t>
            </a:r>
            <a:r>
              <a:rPr lang="th-TH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บาท)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  <a:sym typeface="Wingdings 2" panose="05020102010507070707" pitchFamily="18" charset="2"/>
              </a:rPr>
              <a:t>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25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ส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dirty="0" err="1">
                <a:latin typeface="FreesiaUPC" pitchFamily="34" charset="-34"/>
                <a:cs typeface="FreesiaUPC" pitchFamily="34" charset="-34"/>
              </a:rPr>
              <a:t>สปก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ยื่น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คำขอรับเงินช่วยเหลือหรืออุดหนุนจำนวน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1,000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บาท ต่อลูกจ้าง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en-US" dirty="0">
                <a:latin typeface="FreesiaUPC" pitchFamily="34" charset="-34"/>
                <a:cs typeface="FreesiaUPC" pitchFamily="34" charset="-34"/>
              </a:rPr>
              <a:t>                                                                                   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           = 15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x 1,000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บาท </a:t>
            </a:r>
          </a:p>
          <a:p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เงินช่วยเหลือหรืออุดหนุน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ที่มีสิทธิยื่น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ขอ		   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= 15,000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บาท</a:t>
            </a:r>
            <a:endParaRPr lang="th-TH" b="1" u="sng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 txBox="1">
            <a:spLocks/>
          </p:cNvSpPr>
          <p:nvPr/>
        </p:nvSpPr>
        <p:spPr>
          <a:xfrm>
            <a:off x="11405844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6" y="6375486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ibbon ลง 6"/>
          <p:cNvSpPr/>
          <p:nvPr/>
        </p:nvSpPr>
        <p:spPr>
          <a:xfrm>
            <a:off x="9642971" y="24864"/>
            <a:ext cx="2426035" cy="739840"/>
          </a:xfrm>
          <a:prstGeom prst="ribbon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539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 t="-84000" b="-1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5" y="644746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25698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4288" y="1912239"/>
            <a:ext cx="10801200" cy="440101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pPr algn="thaiDist">
              <a:tabLst>
                <a:tab pos="541769" algn="l"/>
              </a:tabLst>
            </a:pPr>
            <a:r>
              <a:rPr lang="th-TH" sz="4000" dirty="0">
                <a:latin typeface="FreesiaUPC" pitchFamily="34" charset="-34"/>
                <a:cs typeface="FreesiaUPC" pitchFamily="34" charset="-34"/>
              </a:rPr>
              <a:t>	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และจ่ายค่าจ้างให้แก่ลูกจ้างดังกล่าวในอัตราตามมาตรฐานฝีมือไม่น้อยกว่า 180 วัน ก่อนวันยื่นขอรับเงินช่วยเหลือหรืออุดหนุน</a:t>
            </a:r>
            <a:r>
              <a:rPr lang="th-TH" sz="4000" u="sng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4000" u="sng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 ในปี พ.ศ. 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>
                <a:latin typeface="FreesiaUPC" pitchFamily="34" charset="-34"/>
                <a:cs typeface="FreesiaUPC" pitchFamily="34" charset="-34"/>
              </a:rPr>
            </a:br>
            <a:r>
              <a:rPr lang="th-TH" sz="4000" spc="8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ยื่นคำขอรับเงินช่วยเหลือหรืออุดหนุนในปี พ.ศ. </a:t>
            </a:r>
            <a:r>
              <a:rPr lang="th-TH" sz="4000" spc="8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4000" spc="80" dirty="0">
                <a:latin typeface="FreesiaUPC" pitchFamily="34" charset="-34"/>
                <a:cs typeface="FreesiaUPC" pitchFamily="34" charset="-34"/>
              </a:rPr>
              <a:t>ทั้งนี้ ไม่เกินวันที่ </a:t>
            </a:r>
            <a:endParaRPr lang="th-TH" sz="4000" spc="8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4000" dirty="0"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th-TH" sz="4000" dirty="0" smtClean="0">
                <a:latin typeface="FreesiaUPC" pitchFamily="34" charset="-34"/>
                <a:cs typeface="FreesiaUPC" pitchFamily="34" charset="-34"/>
              </a:rPr>
              <a:t>2564 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4288" y="333382"/>
            <a:ext cx="10801200" cy="1323133"/>
          </a:xfrm>
          <a:prstGeom prst="rect">
            <a:avLst/>
          </a:prstGeom>
          <a:solidFill>
            <a:srgbClr val="CCFF99"/>
          </a:solidFill>
        </p:spPr>
        <p:txBody>
          <a:bodyPr wrap="square" lIns="91241" tIns="45628" rIns="91241" bIns="45628">
            <a:spAutoFit/>
          </a:bodyPr>
          <a:lstStyle/>
          <a:p>
            <a:r>
              <a:rPr lang="th-TH" sz="4000" b="1" dirty="0"/>
              <a:t>สิทธิขอรับเงินช่วยเหลือหรืออุดหนุนเกิดมีขึ้นในปีใด ตามประกาศข้อ 9 (จากตัวอย่าง)</a:t>
            </a:r>
            <a:endParaRPr lang="en-US" sz="4000" dirty="0"/>
          </a:p>
        </p:txBody>
      </p:sp>
      <p:sp>
        <p:nvSpPr>
          <p:cNvPr id="7" name="Rectangle 5"/>
          <p:cNvSpPr/>
          <p:nvPr/>
        </p:nvSpPr>
        <p:spPr>
          <a:xfrm>
            <a:off x="684288" y="304156"/>
            <a:ext cx="10801200" cy="132313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9 (จากตัวอย่าง)</a:t>
            </a:r>
            <a:endParaRPr lang="en-US" sz="40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416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0271" y="764704"/>
            <a:ext cx="11233247" cy="4031687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241" tIns="45628" rIns="91241" bIns="45628">
            <a:spAutoFit/>
          </a:bodyPr>
          <a:lstStyle/>
          <a:p>
            <a:pPr algn="thaiDist">
              <a:tabLst>
                <a:tab pos="541769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	เมื่อผู้ประกอบกิจการ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ยื่นคำขอ แบบ ชอ.2-3 หลังจากวันที่ 31 </a:t>
            </a:r>
            <a:r>
              <a:rPr lang="th-TH" sz="3200" u="sng" dirty="0" smtClean="0">
                <a:latin typeface="FreesiaUPC" pitchFamily="34" charset="-34"/>
                <a:cs typeface="FreesiaUPC" pitchFamily="34" charset="-34"/>
              </a:rPr>
              <a:t>มีนาคม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ในวันที่ 5 เมษายน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กรณีส่งลูกจ้างเข้ารับการทดสอบและผ่านการทดสอบมาตรฐานฝีมือแรงงานแห่งชาติ และจ่ายค่าจ้างให้แก่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ลูกจ้าง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อัตราค่าจ้างตามมาตรฐานฝีมือไม่น้อยกว่า 180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วัน ใน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2562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541769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กรณีนี้ผู้ประกอบกิจการยื่นคำขอวันที่ 5 เมษายน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ไม่สามารถอนุมัติให้เงินช่วยเหลือหรืออุดหนุนได้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ต้องยื่นคำขอ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ฯ ใน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2562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ทั้งนี้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ไม่เกินวันที่ 31 มีนาคม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0271" y="116633"/>
            <a:ext cx="7779292" cy="707700"/>
          </a:xfrm>
          <a:prstGeom prst="rect">
            <a:avLst/>
          </a:prstGeom>
        </p:spPr>
        <p:txBody>
          <a:bodyPr wrap="none" lIns="91241" tIns="45628" rIns="91241" bIns="45628">
            <a:spAutoFit/>
          </a:bodyPr>
          <a:lstStyle/>
          <a:p>
            <a:r>
              <a:rPr lang="th-TH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1" y="4716202"/>
            <a:ext cx="11233247" cy="1815696"/>
          </a:xfrm>
          <a:prstGeom prst="rect">
            <a:avLst/>
          </a:prstGeom>
          <a:solidFill>
            <a:srgbClr val="FFFF00"/>
          </a:solidFill>
          <a:ln>
            <a:solidFill>
              <a:srgbClr val="FF0066"/>
            </a:solidFill>
          </a:ln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b="1" dirty="0">
                <a:latin typeface="FreesiaUPC" pitchFamily="34" charset="-34"/>
                <a:cs typeface="FreesiaUPC" pitchFamily="34" charset="-34"/>
              </a:rPr>
              <a:t>กรณีผู้ประกอบกิจการ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จ่ายค่าจ้างให้แก่ลูกจ้างในอัตราตามมาตรฐานฝีมือ</a:t>
            </a:r>
            <a:r>
              <a:rPr lang="th-TH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ก่อนที่จะส่งเข้ารับ</a:t>
            </a:r>
            <a:br>
              <a:rPr lang="th-TH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การทดสอบ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ก็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ต้องปฏิบัติตามหลักเกณฑ์เช่นเดียวกัน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คือ ส่งลูกจ้างเข้ารับการทดสอบและผ่านการทดสอบฯ จ่าย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ค่าจ้างตามมาตรฐานฝีมือไม่น้อยกว่า 180 วัน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จึง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จะยื่นคำขอรับ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เงินช่วยเหลือหรืออุดหนุน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ได้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51023" y="651570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72126" y="630490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896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83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" y="200834"/>
            <a:ext cx="12169775" cy="707885"/>
          </a:xfrm>
          <a:prstGeom prst="rect">
            <a:avLst/>
          </a:prstGeom>
          <a:solidFill>
            <a:srgbClr val="FFFF00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373667" y="967268"/>
            <a:ext cx="11377263" cy="533984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algn="thaiDist" fontAlgn="base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(กรณีมีการมอบอำนาจ)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สำเนาหนังสือรับรองว่าเป็นผู้ผ่านการทดสอบมาตรฐานฝีมือแรงงานแห่งชาติของลูกจ้าง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723155" indent="-272769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สำเนาหนังสือส่งตัวลูกจ้างเข้ารับการทดสอบมาตรฐานฝีมือแรงงานแห่งชาติ หรือหลักฐาน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ที่แสดงให้เห็นว่าสถานประกอบกิจการส่งตัวลูกจ้างเข้ารับการทดสอบฯ เช่น ใบเสร็จรับเงิน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6. สำเนาแบบรายการแสดงการส่งเงินสมทบ (</a:t>
            </a:r>
            <a:r>
              <a:rPr lang="th-TH" sz="3100" dirty="0" err="1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สปส.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1-10) 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804035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(สำเนา</a:t>
            </a:r>
            <a:r>
              <a:rPr lang="th-TH" sz="3100" dirty="0" err="1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สปส.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1-10 ส่วนที่ 2 เฉพาะที่มีรายชื่อลูกจ้างที่ส่งเข้ารับการทดสอบฯ และผ่าน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การทดสอบและจ่ายค่าจ้างตามมาตรฐานฝีมือ เพื่อใช้เป็นหลักฐานในการตรวจสอบ)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7. แบบสรุปรายชื่อลูกจ้างที่เข้ารับการทดสอบและผ่านการทดสอบมาตรฐานฝีมือแรงงานแห่งชาติ</a:t>
            </a:r>
            <a:b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และจ่ายค่าจ้างตามมาตรฐานฝีมือ ปี 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พ.ศ.</a:t>
            </a:r>
            <a:r>
              <a:rPr lang="en-US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</a:t>
            </a: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......... 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และ </a:t>
            </a:r>
            <a:r>
              <a:rPr lang="en-US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File Excel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11651508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14870" y="6375486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537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71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8092" y="1766713"/>
            <a:ext cx="10595484" cy="267017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/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1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</a:t>
            </a:r>
            <a:r>
              <a:rPr lang="en-US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บริการ 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1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100" b="1" u="sng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1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100" b="1" u="sng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 err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8092" y="261397"/>
            <a:ext cx="1059548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7726" y="1269270"/>
            <a:ext cx="785263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44661" y="6061095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8092" y="4797452"/>
            <a:ext cx="10595484" cy="129584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หลักสูตร</a:t>
            </a:r>
            <a:b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61091" y="4148913"/>
            <a:ext cx="2229049" cy="5759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13540" y="6447468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9000" b="-10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" y="-99382"/>
            <a:ext cx="12169775" cy="1152128"/>
          </a:xfrm>
          <a:solidFill>
            <a:schemeClr val="accent3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ฝึกอบรมลูกจ้างในหลักสูตรสร้างสรรค์นวัตกรรมหรือเทคโนโลยี (ประกาศ ข้อ </a:t>
            </a:r>
            <a:r>
              <a:rPr lang="en-US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10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271" y="1093681"/>
            <a:ext cx="11165030" cy="528764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thaiDist">
              <a:spcBef>
                <a:spcPts val="0"/>
              </a:spcBef>
            </a:pPr>
            <a:r>
              <a:rPr lang="th-TH" sz="2800" spc="60" dirty="0">
                <a:latin typeface="FreesiaUPC" pitchFamily="34" charset="-34"/>
                <a:cs typeface="FreesiaUPC" pitchFamily="34" charset="-34"/>
              </a:rPr>
              <a:t>ผู้ประกอบกิจการฝึกอบรมฝีมือแรงงานเพื่อพัฒนาความรู้ให้แก่ลูกจ้างเพื่อเป็นการสร้างสรรค์</a:t>
            </a:r>
            <a:r>
              <a:rPr lang="th-TH" sz="2800" spc="60" dirty="0" smtClean="0">
                <a:latin typeface="FreesiaUPC" pitchFamily="34" charset="-34"/>
                <a:cs typeface="FreesiaUPC" pitchFamily="34" charset="-34"/>
              </a:rPr>
              <a:t>นวัตกรรม</a:t>
            </a:r>
          </a:p>
          <a:p>
            <a:pPr algn="thaiDist">
              <a:spcBef>
                <a:spcPts val="0"/>
              </a:spcBef>
              <a:buNone/>
            </a:pP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800" kern="1600" spc="40" dirty="0" smtClean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kern="1600" spc="40" dirty="0"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 มีสิทธิขอรับเงินช่วยเหลือหรืออุดหนุน เท่าที่จ่าย</a:t>
            </a:r>
            <a:r>
              <a:rPr lang="th-TH" sz="2800" spc="40" dirty="0" smtClean="0">
                <a:latin typeface="FreesiaUPC" pitchFamily="34" charset="-34"/>
                <a:cs typeface="FreesiaUPC" pitchFamily="34" charset="-34"/>
              </a:rPr>
              <a:t>จริง</a:t>
            </a:r>
          </a:p>
          <a:p>
            <a:pPr algn="thaiDist">
              <a:spcBef>
                <a:spcPts val="0"/>
              </a:spcBef>
              <a:buNone/>
            </a:pP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	ไม่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เกินปีละ 100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ต้องเป็นลูกจ้าง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อุดหนุน และ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ปฏิบัติงานในหน้าที่รับผิดชอบที่เกี่ยวข้องกับหลักสูตรที่ฝึกอบรม</a:t>
            </a:r>
          </a:p>
          <a:p>
            <a:pPr algn="thaiDist">
              <a:spcBef>
                <a:spcPts val="0"/>
              </a:spcBef>
            </a:pPr>
            <a:r>
              <a:rPr lang="th-TH" sz="2800" spc="140" dirty="0">
                <a:latin typeface="FreesiaUPC" pitchFamily="34" charset="-34"/>
                <a:cs typeface="FreesiaUPC" pitchFamily="34" charset="-34"/>
              </a:rPr>
              <a:t>ผู้ประกอบกิจการต้อง</a:t>
            </a:r>
            <a:r>
              <a:rPr lang="th-TH" sz="2800" b="1" spc="140" dirty="0">
                <a:latin typeface="FreesiaUPC" pitchFamily="34" charset="-34"/>
                <a:cs typeface="FreesiaUPC" pitchFamily="34" charset="-34"/>
              </a:rPr>
              <a:t>ยื่นหลักสูตร</a:t>
            </a:r>
            <a:r>
              <a:rPr lang="th-TH" sz="2800" spc="140" dirty="0">
                <a:latin typeface="FreesiaUPC" pitchFamily="34" charset="-34"/>
                <a:cs typeface="FreesiaUPC" pitchFamily="34" charset="-34"/>
              </a:rPr>
              <a:t>การฝึกอบรมที่จะขอรับเงินอุดหนุน ให้</a:t>
            </a:r>
            <a:r>
              <a:rPr lang="th-TH" sz="2800" spc="140" dirty="0" err="1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2800" spc="140" dirty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spc="140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spc="14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spc="140" dirty="0" smtClean="0">
                <a:latin typeface="FreesiaUPC" pitchFamily="34" charset="-34"/>
                <a:cs typeface="FreesiaUPC" pitchFamily="34" charset="-34"/>
              </a:rPr>
              <a:t>พิจารณาใ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ความเห็นชอบก่อนการฝึกอบรมไม่น้อยกว่า 30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วัน ตามแบบ ขร.1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หลักสูตรการฝึกอบรมที่ได้รับความเห็นชอบแล้ว ให้ผู้ประกอบกิจการนำไปใช้ในการฝึกอบรมฝีมือแรงงาน </a:t>
            </a:r>
            <a:br>
              <a:rPr lang="th-TH" sz="2800" dirty="0"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หากจำเป็นต้อง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เปลี่ยนแปลงกำหนดการฝึกอบรม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ให้แจ้งกรมพัฒนาฝีมือแรงงานทราบเป็นหนังสือ</a:t>
            </a:r>
            <a:br>
              <a:rPr lang="th-TH" sz="2800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ก่อนดำเนินการฝึกอบรมไม่น้อยกว่า 7วัน</a:t>
            </a:r>
          </a:p>
          <a:p>
            <a:pPr algn="thaiDist">
              <a:spcBef>
                <a:spcPts val="0"/>
              </a:spcBef>
            </a:pPr>
            <a:r>
              <a:rPr lang="th-TH" sz="28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ยื่นคำขอรับเงินช่วยเหลือหรืออุดหนุนจากองทุนพัฒนาฝีมือแรงงาน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ตามแบบ ชอ. 2-4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พร้อมเอกสาร</a:t>
            </a:r>
            <a:r>
              <a:rPr lang="th-TH" sz="2800" spc="-30" dirty="0">
                <a:latin typeface="FreesiaUPC" pitchFamily="34" charset="-34"/>
                <a:cs typeface="FreesiaUPC" pitchFamily="34" charset="-34"/>
              </a:rPr>
              <a:t>หลักฐานที่เกี่ยวข้อง </a:t>
            </a:r>
            <a:r>
              <a:rPr lang="th-TH" sz="2800" b="1" spc="-30" dirty="0">
                <a:latin typeface="FreesiaUPC" pitchFamily="34" charset="-34"/>
                <a:cs typeface="FreesiaUPC" pitchFamily="34" charset="-34"/>
              </a:rPr>
              <a:t>ภายใน 60 วันนับแต่วันเสร็จสิ้นการฝึกอบรม </a:t>
            </a:r>
            <a:r>
              <a:rPr lang="th-TH" sz="2800" spc="-30" dirty="0">
                <a:latin typeface="FreesiaUPC" pitchFamily="34" charset="-34"/>
                <a:cs typeface="FreesiaUPC" pitchFamily="34" charset="-34"/>
              </a:rPr>
              <a:t>ทั้งนี้ ไม่เกินวันที่ 31 </a:t>
            </a:r>
            <a:r>
              <a:rPr lang="th-TH" sz="2800" spc="-30" dirty="0" smtClean="0">
                <a:latin typeface="FreesiaUPC" pitchFamily="34" charset="-34"/>
                <a:cs typeface="FreesiaUPC" pitchFamily="34" charset="-34"/>
              </a:rPr>
              <a:t>มีนาคมของ</a:t>
            </a:r>
            <a:r>
              <a:rPr lang="th-TH" sz="2800" spc="-30" dirty="0">
                <a:latin typeface="FreesiaUPC" pitchFamily="34" charset="-34"/>
                <a:cs typeface="FreesiaUPC" pitchFamily="34" charset="-34"/>
              </a:rPr>
              <a:t>ปีถัดไป</a:t>
            </a:r>
          </a:p>
        </p:txBody>
      </p:sp>
      <p:sp>
        <p:nvSpPr>
          <p:cNvPr id="4" name="Slide Number Placeholder 1"/>
          <p:cNvSpPr txBox="1">
            <a:spLocks/>
          </p:cNvSpPr>
          <p:nvPr/>
        </p:nvSpPr>
        <p:spPr>
          <a:xfrm>
            <a:off x="11706100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70372" y="6412741"/>
            <a:ext cx="2439973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194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1"/>
          <p:cNvSpPr>
            <a:spLocks noChangeArrowheads="1"/>
          </p:cNvSpPr>
          <p:nvPr/>
        </p:nvSpPr>
        <p:spPr bwMode="auto">
          <a:xfrm>
            <a:off x="612281" y="1803054"/>
            <a:ext cx="10945216" cy="2554463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899188"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ผู้ประกอบกิจการฝึกอบรมฝีมือแรงงานเพื่อพัฒนาทักษะความรู้ให้แก่ลูกจ้าง</a:t>
            </a:r>
            <a:b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i="1" spc="7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</a:t>
            </a:r>
            <a:r>
              <a:rPr lang="th-TH" sz="3200" b="1" i="1" spc="7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บริการ</a:t>
            </a:r>
          </a:p>
          <a:p>
            <a:pPr algn="thaiDi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i="1" u="sng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แล้ว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เสร็จในปีใด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สิทธิขอรับเงินช่วยเหลือหรืออุดหนุนเกิดขึ้น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ยื่นคำขอรับเงินช่วยเหลือหรืออุดหนุนค่าใช้จ่ายในการฝึกอบรม เท่าที่จ่ายจริงไม่เกินปีละ 100,000 บาท 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ภายใน 60 วัน นับแต่วันเสร็จสิ้นการฝึกอบรม</a:t>
            </a:r>
            <a:r>
              <a:rPr lang="th-TH" sz="3200" b="1" i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ทั้งนี้ ไม่เกินวันที่ 31 </a:t>
            </a:r>
            <a:r>
              <a:rPr lang="th-TH" sz="3200" b="1" i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มีนาคมของ</a:t>
            </a:r>
            <a:r>
              <a:rPr lang="th-TH" sz="3200" b="1" i="1" u="sng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</a:t>
            </a:r>
            <a:r>
              <a:rPr lang="th-TH" sz="3200" b="1" i="1" u="sng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ถัดไป</a:t>
            </a:r>
            <a:endParaRPr lang="th-TH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916535" y="620688"/>
            <a:ext cx="6031575" cy="707803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1"/>
          <p:cNvSpPr txBox="1">
            <a:spLocks/>
          </p:cNvSpPr>
          <p:nvPr/>
        </p:nvSpPr>
        <p:spPr>
          <a:xfrm>
            <a:off x="11405844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9206" y="6375486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280" y="4797153"/>
            <a:ext cx="10945216" cy="1384995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339" tIns="45679" rIns="91339" bIns="45679" rtlCol="0">
            <a:spAutoFit/>
          </a:bodyPr>
          <a:lstStyle/>
          <a:p>
            <a:pPr algn="thaiDist"/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</a:t>
            </a:r>
            <a:b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ในจังหวัดนั้น เพื่อป้องกันไม่ให้เกิดปัญหาการยื่นขอรับเงินช่วยเหลือหรืออุดหนุนเกินวงเงิน ประกาศกำหนดให้อุดหนุน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ไม่เกินปีละ 100</a:t>
            </a:r>
            <a:r>
              <a:rPr lang="en-US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b="1" i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 บาท</a:t>
            </a:r>
            <a:endParaRPr lang="en-US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10201" y="6447468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336" y="621968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6"/>
          <p:cNvSpPr/>
          <p:nvPr/>
        </p:nvSpPr>
        <p:spPr>
          <a:xfrm>
            <a:off x="718092" y="1053288"/>
            <a:ext cx="10595484" cy="1827149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หลักสูตรการฝึกอบรมฝีมือแรงงานที่มีเนื้อหาเกี่ยวกับการสร้างสรรค์ ประดิษฐ์เครื่องจักร เครื่องมือ หรืออุปกรณ์ขึ้นใหม่ หรือพัฒนาดัดแปลงจากของเดิมที่มีอยู่แล้วให้ทันสมัยและใช้ได้ผลดียิ่งขึ้นเพื่อให้การทำงานได้ผลดี มีประสิทธิภาพและประสิทธิผลสูงกว่าเดิม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56295" y="3933056"/>
            <a:ext cx="10595484" cy="2259097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หลักสูตรการฝึกอบรมฝีมือแรงงานที่มีเนื้อหาเกี่ยวกับการนำเทคโนโลยีระบบกึ่งอัตโนมัติ ระบบอัตโนมัติ หรือการควบคุมโดยระบบไร้สาย มาใช้ในการผลิตสินค้าหรือบริการ เพื่อช่วยให้เกิดการเปลี่ยนแปลงในการผลิตสินค้าหรือให้บริการได้ดียิ่งขึ้น สามารถผลิตสินค้า</a:t>
            </a:r>
            <a:b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มีคุณภาพได้ปริมาณมากขึ้น ทำงานได้รวดเร็วขึ้น เพิ่มผลผลิตหรือลดการสูญเสีย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548218" y="261382"/>
            <a:ext cx="6040005" cy="7919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หลักสูตรการฝึกอบรมเพื่อสร้างสรรค์นวัตกรรม</a:t>
            </a:r>
            <a:endParaRPr lang="th-TH" sz="2900" b="1" dirty="0">
              <a:solidFill>
                <a:prstClr val="black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48218" y="3257651"/>
            <a:ext cx="9131911" cy="7919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th-TH" sz="2900" b="1" dirty="0">
              <a:solidFill>
                <a:prstClr val="black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155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มุมมน 1"/>
          <p:cNvSpPr/>
          <p:nvPr/>
        </p:nvSpPr>
        <p:spPr>
          <a:xfrm>
            <a:off x="3708633" y="260658"/>
            <a:ext cx="4742922" cy="7920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/>
            <a:r>
              <a:rPr lang="th-TH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</a:t>
            </a:r>
            <a:endParaRPr lang="th-TH" sz="4000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3" name="สี่เหลี่ยมมุมมน 2"/>
          <p:cNvSpPr/>
          <p:nvPr/>
        </p:nvSpPr>
        <p:spPr>
          <a:xfrm>
            <a:off x="1764407" y="1196753"/>
            <a:ext cx="3024336" cy="792087"/>
          </a:xfrm>
          <a:prstGeom prst="roundRect">
            <a:avLst/>
          </a:prstGeom>
          <a:solidFill>
            <a:srgbClr val="FF000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สร้างสรรค์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นวัตกรรม</a:t>
            </a:r>
            <a:endParaRPr lang="th-TH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7021001" y="1196752"/>
            <a:ext cx="3744416" cy="864096"/>
          </a:xfrm>
          <a:prstGeom prst="roundRect">
            <a:avLst/>
          </a:prstGeom>
          <a:solidFill>
            <a:srgbClr val="6600FF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87" tIns="45651" rIns="91287" bIns="45651"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</a:t>
            </a:r>
            <a:endParaRPr lang="th-TH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761090" y="2132866"/>
            <a:ext cx="5107774" cy="936104"/>
            <a:chOff x="846672" y="3013045"/>
            <a:chExt cx="2870060" cy="1573908"/>
          </a:xfrm>
          <a:solidFill>
            <a:srgbClr val="92D050"/>
          </a:solidFill>
        </p:grpSpPr>
        <p:sp>
          <p:nvSpPr>
            <p:cNvPr id="9" name="สี่เหลี่ยมมุมมน 8"/>
            <p:cNvSpPr/>
            <p:nvPr/>
          </p:nvSpPr>
          <p:spPr>
            <a:xfrm>
              <a:off x="846672" y="3013045"/>
              <a:ext cx="2870060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สี่เหลี่ยมมุมมน 6"/>
            <p:cNvSpPr/>
            <p:nvPr/>
          </p:nvSpPr>
          <p:spPr>
            <a:xfrm>
              <a:off x="892770" y="3059143"/>
              <a:ext cx="2777864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การออกแบบสมองกลฝังตัวในโรงงานอุตสาหกรรม  </a:t>
              </a:r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761090" y="2996962"/>
            <a:ext cx="5107774" cy="855429"/>
            <a:chOff x="2577324" y="859071"/>
            <a:chExt cx="1967385" cy="1573908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12" name="สี่เหลี่ยมมุมมน 11"/>
            <p:cNvSpPr/>
            <p:nvPr/>
          </p:nvSpPr>
          <p:spPr>
            <a:xfrm>
              <a:off x="2577324" y="859071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483469"/>
                <a:satOff val="9953"/>
                <a:lumOff val="2157"/>
                <a:alphaOff val="0"/>
              </a:schemeClr>
            </a:fillRef>
            <a:effectRef idx="0">
              <a:schemeClr val="accent5">
                <a:hueOff val="-2483469"/>
                <a:satOff val="9953"/>
                <a:lumOff val="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สี่เหลี่ยมมุมมน 8"/>
            <p:cNvSpPr/>
            <p:nvPr/>
          </p:nvSpPr>
          <p:spPr>
            <a:xfrm>
              <a:off x="2623422" y="905169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การควบคุมหุ่นยนต์ในระบบงานอุตสาหกรรม </a:t>
              </a:r>
            </a:p>
          </p:txBody>
        </p:sp>
      </p:grpSp>
      <p:grpSp>
        <p:nvGrpSpPr>
          <p:cNvPr id="14" name="กลุ่ม 13"/>
          <p:cNvGrpSpPr/>
          <p:nvPr/>
        </p:nvGrpSpPr>
        <p:grpSpPr>
          <a:xfrm>
            <a:off x="761090" y="3789050"/>
            <a:ext cx="5107774" cy="792087"/>
            <a:chOff x="4731298" y="-33134"/>
            <a:chExt cx="1967385" cy="1573908"/>
          </a:xfrm>
          <a:solidFill>
            <a:srgbClr val="66FFFF"/>
          </a:solidFill>
        </p:grpSpPr>
        <p:sp>
          <p:nvSpPr>
            <p:cNvPr id="15" name="สี่เหลี่ยมมุมมน 14"/>
            <p:cNvSpPr/>
            <p:nvPr/>
          </p:nvSpPr>
          <p:spPr>
            <a:xfrm>
              <a:off x="4731298" y="-33134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สี่เหลี่ยมมุมมน 10"/>
            <p:cNvSpPr/>
            <p:nvPr/>
          </p:nvSpPr>
          <p:spPr>
            <a:xfrm>
              <a:off x="4777396" y="12964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การใช้โปรแกรมเม</a:t>
              </a:r>
              <a:r>
                <a:rPr lang="th-TH" b="1" dirty="0" err="1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เปิ้ล</a:t>
              </a: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ลอจิกคอนโทรลเลอร์ขั้นสูง    </a:t>
              </a:r>
            </a:p>
          </p:txBody>
        </p:sp>
      </p:grpSp>
      <p:grpSp>
        <p:nvGrpSpPr>
          <p:cNvPr id="17" name="กลุ่ม 16"/>
          <p:cNvGrpSpPr/>
          <p:nvPr/>
        </p:nvGrpSpPr>
        <p:grpSpPr>
          <a:xfrm>
            <a:off x="761090" y="4581129"/>
            <a:ext cx="5107774" cy="936104"/>
            <a:chOff x="6885272" y="859071"/>
            <a:chExt cx="1967385" cy="1573908"/>
          </a:xfrm>
          <a:solidFill>
            <a:srgbClr val="99FFCC"/>
          </a:solidFill>
        </p:grpSpPr>
        <p:sp>
          <p:nvSpPr>
            <p:cNvPr id="18" name="สี่เหลี่ยมมุมมน 17"/>
            <p:cNvSpPr/>
            <p:nvPr/>
          </p:nvSpPr>
          <p:spPr>
            <a:xfrm>
              <a:off x="6885272" y="859071"/>
              <a:ext cx="1967385" cy="157390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สี่เหลี่ยมมุมมน 12"/>
            <p:cNvSpPr/>
            <p:nvPr/>
          </p:nvSpPr>
          <p:spPr>
            <a:xfrm>
              <a:off x="6931370" y="905168"/>
              <a:ext cx="1875189" cy="148171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การสร้างภาพเคลื่อนไหว แบบ 3 มิติ </a:t>
              </a:r>
              <a:b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(3</a:t>
              </a:r>
              <a:r>
                <a:rPr lang="en-US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D Animation</a:t>
              </a: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) </a:t>
              </a:r>
            </a:p>
          </p:txBody>
        </p:sp>
      </p:grpSp>
      <p:grpSp>
        <p:nvGrpSpPr>
          <p:cNvPr id="20" name="กลุ่ม 19"/>
          <p:cNvGrpSpPr/>
          <p:nvPr/>
        </p:nvGrpSpPr>
        <p:grpSpPr>
          <a:xfrm>
            <a:off x="761090" y="5373216"/>
            <a:ext cx="5107774" cy="1296136"/>
            <a:chOff x="7570485" y="3062938"/>
            <a:chExt cx="2908641" cy="1770635"/>
          </a:xfrm>
          <a:solidFill>
            <a:srgbClr val="CCFF33"/>
          </a:solidFill>
        </p:grpSpPr>
        <p:sp>
          <p:nvSpPr>
            <p:cNvPr id="21" name="สี่เหลี่ยมมุมมน 20"/>
            <p:cNvSpPr/>
            <p:nvPr/>
          </p:nvSpPr>
          <p:spPr>
            <a:xfrm>
              <a:off x="7570485" y="3062938"/>
              <a:ext cx="2908641" cy="1770635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สี่เหลี่ยมมุมมน 14"/>
            <p:cNvSpPr/>
            <p:nvPr/>
          </p:nvSpPr>
          <p:spPr>
            <a:xfrm>
              <a:off x="7616583" y="3109037"/>
              <a:ext cx="2816445" cy="172453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106570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การจำลองโมเดลสายการผลิตเพื่อเพิ่มประสิทธิภาพด้วยโปรแกรม </a:t>
              </a:r>
              <a:r>
                <a:rPr lang="en-US" b="1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Automation </a:t>
              </a:r>
              <a:r>
                <a:rPr lang="en-US" b="1" dirty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Plant Simulation</a:t>
              </a:r>
              <a:endPara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26" name="กลุ่ม 25"/>
          <p:cNvGrpSpPr/>
          <p:nvPr/>
        </p:nvGrpSpPr>
        <p:grpSpPr>
          <a:xfrm>
            <a:off x="6516935" y="2261107"/>
            <a:ext cx="4680521" cy="1800200"/>
            <a:chOff x="6885272" y="-593768"/>
            <a:chExt cx="1967385" cy="3026747"/>
          </a:xfrm>
          <a:solidFill>
            <a:srgbClr val="CC66FF"/>
          </a:solidFill>
        </p:grpSpPr>
        <p:sp>
          <p:nvSpPr>
            <p:cNvPr id="27" name="สี่เหลี่ยมมุมมน 26"/>
            <p:cNvSpPr/>
            <p:nvPr/>
          </p:nvSpPr>
          <p:spPr>
            <a:xfrm>
              <a:off x="6885272" y="-593768"/>
              <a:ext cx="1967385" cy="302674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450407"/>
                <a:satOff val="29858"/>
                <a:lumOff val="6471"/>
                <a:alphaOff val="0"/>
              </a:schemeClr>
            </a:fillRef>
            <a:effectRef idx="0">
              <a:schemeClr val="accent5">
                <a:hueOff val="-7450407"/>
                <a:satOff val="29858"/>
                <a:lumOff val="64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สี่เหลี่ยมมุมมน 12"/>
            <p:cNvSpPr/>
            <p:nvPr/>
          </p:nvSpPr>
          <p:spPr>
            <a:xfrm>
              <a:off x="6931370" y="-351628"/>
              <a:ext cx="1875189" cy="27385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thaiDist"/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หลักสูตรการฝึกอบรมต้อง</a:t>
              </a:r>
              <a:r>
                <a:rPr lang="th-TH" b="1" i="1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สอดคล้องกับ</a:t>
              </a:r>
              <a:r>
                <a:rPr lang="th-TH" b="1" i="1" u="sng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อุตสาหกรรมเป้าหมาย</a:t>
              </a:r>
              <a:r>
                <a:rPr lang="th-TH" b="1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มีระยะเวลาการฝึก</a:t>
              </a:r>
              <a:b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ไม่น้อยกว่า 12 ชั่วโมง</a:t>
              </a: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และ</a:t>
              </a:r>
              <a:r>
                <a:rPr lang="th-TH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ต้องได้รับความเห็นชอบจาก</a:t>
              </a:r>
              <a:r>
                <a:rPr lang="th-TH" b="1" u="sng" dirty="0" err="1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r>
                <a:rPr lang="th-TH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/</a:t>
              </a:r>
              <a:r>
                <a:rPr lang="th-TH" b="1" u="sng" dirty="0" err="1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สนพ.</a:t>
              </a: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)</a:t>
              </a:r>
            </a:p>
          </p:txBody>
        </p:sp>
      </p:grpSp>
      <p:grpSp>
        <p:nvGrpSpPr>
          <p:cNvPr id="29" name="กลุ่ม 28"/>
          <p:cNvGrpSpPr/>
          <p:nvPr/>
        </p:nvGrpSpPr>
        <p:grpSpPr>
          <a:xfrm>
            <a:off x="6516935" y="4077073"/>
            <a:ext cx="4680521" cy="1489680"/>
            <a:chOff x="7570485" y="3062938"/>
            <a:chExt cx="2908641" cy="2292568"/>
          </a:xfrm>
          <a:solidFill>
            <a:srgbClr val="0066FF"/>
          </a:solidFill>
        </p:grpSpPr>
        <p:sp>
          <p:nvSpPr>
            <p:cNvPr id="30" name="สี่เหลี่ยมมุมมน 29"/>
            <p:cNvSpPr/>
            <p:nvPr/>
          </p:nvSpPr>
          <p:spPr>
            <a:xfrm>
              <a:off x="7570485" y="3062938"/>
              <a:ext cx="2908641" cy="2292568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สี่เหลี่ยมมุมมน 14"/>
            <p:cNvSpPr/>
            <p:nvPr/>
          </p:nvSpPr>
          <p:spPr>
            <a:xfrm>
              <a:off x="7616583" y="3308837"/>
              <a:ext cx="2816445" cy="180891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/>
              <a:r>
                <a:rPr lang="th-TH" b="1" spc="14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จัดทำหลักสูตรการฝึกอบรมเสนอ</a:t>
              </a:r>
              <a:r>
                <a:rPr lang="th-TH" b="1" spc="140" dirty="0" err="1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สพร.</a:t>
              </a:r>
              <a:endParaRPr lang="th-TH" b="1" spc="14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lvl="0"/>
              <a:r>
                <a:rPr lang="th-TH" b="1" spc="21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</a:t>
              </a:r>
              <a:r>
                <a:rPr lang="th-TH" b="1" spc="21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สนพ.พิจารณาให้ความ</a:t>
              </a:r>
              <a:r>
                <a:rPr lang="th-TH" b="1" spc="21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เห็นชอบ</a:t>
              </a:r>
            </a:p>
            <a:p>
              <a:pPr lvl="0"/>
              <a:r>
                <a:rPr lang="th-TH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ก่อนฝึกอบรมไม่</a:t>
              </a:r>
              <a:r>
                <a:rPr lang="th-TH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น้อยกว่า 30 วัน</a:t>
              </a:r>
              <a:endPara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32" name="Slide Number Placeholder 1"/>
          <p:cNvSpPr txBox="1">
            <a:spLocks/>
          </p:cNvSpPr>
          <p:nvPr/>
        </p:nvSpPr>
        <p:spPr>
          <a:xfrm>
            <a:off x="11405844" y="623666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255" y="6419224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3" name="Straight Connector 22"/>
          <p:cNvCxnSpPr>
            <a:stCxn id="3" idx="2"/>
          </p:cNvCxnSpPr>
          <p:nvPr/>
        </p:nvCxnSpPr>
        <p:spPr>
          <a:xfrm>
            <a:off x="3276575" y="1988849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893200" y="2060848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885087" y="1052746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212679" y="1052746"/>
            <a:ext cx="0" cy="144016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91000"/>
            <a:lum/>
          </a:blip>
          <a:srcRect/>
          <a:stretch>
            <a:fillRect t="-87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4" y="6411447"/>
            <a:ext cx="253341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59881" y="6236662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4068664" y="188823"/>
            <a:ext cx="3960440" cy="791905"/>
          </a:xfrm>
          <a:prstGeom prst="roundRect">
            <a:avLst/>
          </a:prstGeom>
          <a:solidFill>
            <a:srgbClr val="7030A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8092" y="1341252"/>
            <a:ext cx="10595484" cy="122385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หมายความว่า อุตสาหกรรมเป้าหมายตามกฎหมายว่าด้วยการเพิ่มขีดความสามารถในการแข่งขันของประเทศสำหรับอุตสาหกรรมเป้าหมาย รองรับนโยบายประเทศไทย 4.0 ดังนี้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260597" y="2781079"/>
            <a:ext cx="5896196" cy="3023636"/>
          </a:xfrm>
          <a:prstGeom prst="roundRect">
            <a:avLst/>
          </a:prstGeom>
          <a:solidFill>
            <a:srgbClr val="9900CC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(1) อุตสาหกรรมยานยนต์สมัยใหม่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(2) อุตสาหกรรมอิเล็กทรอนิกส์อัจฉริยะ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(3) อุตสาหกรรมการท่องเที่ยวระดับคุณภาพ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(4) อุตสาหกรรมการเกษตรและเทคโนโลยีชีวภาพ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(5) อุตสาหกรรมการแปรรูปอาหารที่มีมูลค่าเพิ่มสูง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6020265" y="2781079"/>
            <a:ext cx="5817009" cy="3023636"/>
          </a:xfrm>
          <a:prstGeom prst="roundRect">
            <a:avLst/>
          </a:prstGeom>
          <a:solidFill>
            <a:srgbClr val="6600FF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(6) อุตสาหกรรมหุ่นยนต์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(7) อุตสาหกรรมการบิน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(8) อุตสาหกรรมเชื้อเพลิงชีวภาพและเคมีชีวภาพ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(9) อุตสาหกรรมดิจิทัล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(10) อุตสาหกรรมการแพทย์ครบวงจร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6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>
            <a:off x="0" y="4912255"/>
            <a:ext cx="1792414" cy="19679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16200000">
            <a:off x="8468263" y="3132647"/>
            <a:ext cx="3520546" cy="38652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10800000">
            <a:off x="10221920" y="0"/>
            <a:ext cx="1792414" cy="19679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:\หัวข้อบรรยายเงินอุดหนุน 27-28 ก.พ. 63\34433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5" t="-2295" r="7882" b="4247"/>
          <a:stretch/>
        </p:blipFill>
        <p:spPr bwMode="auto">
          <a:xfrm rot="5400000">
            <a:off x="167344" y="-170440"/>
            <a:ext cx="3393589" cy="3725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:\หัวข้อบรรยายเงินอุดหนุน 27-28 ก.พ. 63\343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19415" y="3389280"/>
            <a:ext cx="3096096" cy="3208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สี่เหลี่ยมมุมมน 3"/>
          <p:cNvSpPr/>
          <p:nvPr/>
        </p:nvSpPr>
        <p:spPr>
          <a:xfrm>
            <a:off x="3636627" y="436205"/>
            <a:ext cx="5040559" cy="791905"/>
          </a:xfrm>
          <a:prstGeom prst="roundRect">
            <a:avLst/>
          </a:prstGeom>
          <a:solidFill>
            <a:srgbClr val="00B0F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23" name="สี่เหลี่ยมมุมมน 3"/>
          <p:cNvSpPr/>
          <p:nvPr/>
        </p:nvSpPr>
        <p:spPr>
          <a:xfrm>
            <a:off x="2124448" y="1529950"/>
            <a:ext cx="2448271" cy="791905"/>
          </a:xfrm>
          <a:prstGeom prst="roundRect">
            <a:avLst/>
          </a:prstGeom>
          <a:solidFill>
            <a:srgbClr val="FF66CC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จัดฝึกอบรมเอง 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สี่เหลี่ยมมุมมน 3"/>
          <p:cNvSpPr/>
          <p:nvPr/>
        </p:nvSpPr>
        <p:spPr>
          <a:xfrm>
            <a:off x="7521642" y="1556975"/>
            <a:ext cx="2880320" cy="791905"/>
          </a:xfrm>
          <a:prstGeom prst="roundRect">
            <a:avLst/>
          </a:prstGeom>
          <a:solidFill>
            <a:srgbClr val="FF66CC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ส่งลูกจ้างไปฝึกอบรม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มุมมน 6"/>
          <p:cNvSpPr/>
          <p:nvPr/>
        </p:nvSpPr>
        <p:spPr>
          <a:xfrm>
            <a:off x="1616998" y="2636911"/>
            <a:ext cx="3459788" cy="3600400"/>
          </a:xfrm>
          <a:prstGeom prst="round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marL="354843" indent="-354843" algn="thaiDist">
              <a:buFont typeface="Wingdings" pitchFamily="2" charset="2"/>
              <a:buChar char="v"/>
            </a:pPr>
            <a:r>
              <a:rPr lang="th-TH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เท่าที่จ่าย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จริงไม่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</a:t>
            </a:r>
            <a:r>
              <a:rPr lang="th-TH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ชั่วโมงละ </a:t>
            </a:r>
            <a:r>
              <a:rPr lang="th-TH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5,000 บาท</a:t>
            </a:r>
          </a:p>
          <a:p>
            <a:pPr marL="354843" indent="-354843" algn="thaiDist">
              <a:buFont typeface="Wingdings" pitchFamily="2" charset="2"/>
              <a:buChar char="v"/>
            </a:pPr>
            <a:r>
              <a:rPr lang="th-TH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ค่า</a:t>
            </a:r>
            <a:r>
              <a:rPr lang="th-TH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วัสดุ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เท่าที่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จ่ายจริง เฉลี่ยจากผู้เข้ารับการฝึกแต่ละคน ไม่เกิน</a:t>
            </a:r>
            <a:r>
              <a:rPr lang="th-TH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คนละ </a:t>
            </a:r>
            <a:r>
              <a:rPr lang="th-TH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4,000 บาท </a:t>
            </a:r>
            <a:endParaRPr lang="en-US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สี่เหลี่ยมมุมมน 6"/>
          <p:cNvSpPr/>
          <p:nvPr/>
        </p:nvSpPr>
        <p:spPr>
          <a:xfrm>
            <a:off x="7377626" y="2652679"/>
            <a:ext cx="3168352" cy="1368152"/>
          </a:xfrm>
          <a:prstGeom prst="round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ค่าลงทะเบียนเท่าที่จ่ายจริงไม่เกินคนละ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10,000 บาท</a:t>
            </a:r>
            <a:r>
              <a: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05844" y="6163932"/>
            <a:ext cx="608490" cy="365125"/>
          </a:xfrm>
          <a:prstGeom prst="rect">
            <a:avLst/>
          </a:prstGeom>
        </p:spPr>
        <p:txBody>
          <a:bodyPr vert="horz" lIns="108600" tIns="54296" rIns="108600" bIns="5429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74361" y="6423979"/>
            <a:ext cx="243997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" name="Straight Connector 2"/>
          <p:cNvCxnSpPr>
            <a:stCxn id="23" idx="2"/>
          </p:cNvCxnSpPr>
          <p:nvPr/>
        </p:nvCxnSpPr>
        <p:spPr>
          <a:xfrm>
            <a:off x="3348583" y="2321855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924731" y="2368081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957095" y="1241918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84687" y="1241735"/>
            <a:ext cx="0" cy="31506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17863" y="6519468"/>
            <a:ext cx="2775601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56879" y="6231493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1339179" y="1053286"/>
            <a:ext cx="9661666" cy="1295844"/>
          </a:xfrm>
          <a:prstGeom prst="roundRect">
            <a:avLst/>
          </a:prstGeom>
          <a:solidFill>
            <a:srgbClr val="C0000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ของผู้ประกอบกิจการที่จะขอรับเงินช่วยเหลือหรืออุดหนุน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ในหน้าที่รับผิดชอบที่เกี่ยวข้องกับหลักสูตรที่จะฝึกอบรม</a:t>
            </a:r>
            <a:endParaRPr lang="en-US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1437505" y="3314825"/>
            <a:ext cx="9563340" cy="115186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ยื่นหลักสูตรการฝึกอบรมให้สพร./สนพ. พิจารณาใหความเห็นชอบ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ก่อนการฝึกอบรม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30 วัน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ตามแบบ ขร.1</a:t>
            </a:r>
            <a:endParaRPr lang="th-TH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1037503" y="2707402"/>
            <a:ext cx="6040005" cy="64959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1395371" y="5429025"/>
            <a:ext cx="9563340" cy="1151860"/>
          </a:xfrm>
          <a:prstGeom prst="roundRect">
            <a:avLst/>
          </a:prstGeom>
          <a:solidFill>
            <a:srgbClr val="009999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b="1" spc="1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หากจำเป็นต้องเปลี่ยนแปลงกำหนดการฝึกอบรม สถานที่ฝึกอบรม หรือผู้เข้า</a:t>
            </a:r>
            <a:r>
              <a:rPr lang="th-TH" b="1" spc="1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รับ</a:t>
            </a:r>
          </a:p>
          <a:p>
            <a:pPr algn="thaiDist"/>
            <a:r>
              <a:rPr lang="th-TH" b="1" spc="-1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b="1" spc="-1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 ให้แจ้งสพร./สนพ. ทราบเป็นหนังสือก่อนดำเนินการฝึกอบรม</a:t>
            </a:r>
            <a:r>
              <a:rPr lang="th-TH" b="1" u="sng" spc="-1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7 วัน</a:t>
            </a:r>
            <a:endParaRPr lang="th-TH" b="1" u="sng" spc="-100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3" name="สี่เหลี่ยมมุมมน 3"/>
          <p:cNvSpPr/>
          <p:nvPr/>
        </p:nvSpPr>
        <p:spPr>
          <a:xfrm>
            <a:off x="1128597" y="4770690"/>
            <a:ext cx="3020002" cy="674534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แจ้งการเปลี่ยนแปลง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051559" y="403146"/>
            <a:ext cx="2876194" cy="64959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endParaRPr lang="th-TH" sz="29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023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b="-1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89176" y="6447468"/>
            <a:ext cx="263179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6321" y="6164681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267266" y="1916832"/>
            <a:ext cx="9635246" cy="179978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193" tIns="45600" rIns="91193" bIns="45600" rtlCol="0" anchor="ctr"/>
          <a:lstStyle/>
          <a:p>
            <a:pPr algn="thaiDist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เมื่อดำเนินการฝึกอบรมเสร็จสิ้น ให้</a:t>
            </a:r>
            <a:r>
              <a:rPr lang="th-TH" sz="32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</a:t>
            </a: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พร้อมเอกสารหลักฐานที่เกี่ยวข้อง </a:t>
            </a:r>
            <a:r>
              <a:rPr lang="th-TH" sz="32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ภายใน 60 วันนับแต่วันเสร็จสิ้น</a:t>
            </a:r>
            <a:br>
              <a:rPr lang="th-TH" sz="32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การฝึกอบรม แต่ไม่เกินวันที่ 31 มีนาคมของปีถัดไป</a:t>
            </a:r>
            <a:endParaRPr lang="en-US" sz="32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2484488" y="549357"/>
            <a:ext cx="7200799" cy="791905"/>
          </a:xfrm>
          <a:prstGeom prst="roundRect">
            <a:avLst/>
          </a:prstGeom>
          <a:solidFill>
            <a:srgbClr val="FF505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ผืนผ้า 5"/>
          <p:cNvSpPr/>
          <p:nvPr/>
        </p:nvSpPr>
        <p:spPr>
          <a:xfrm>
            <a:off x="476312" y="4148554"/>
            <a:ext cx="11217152" cy="129584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thaiDist"/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ที่ตั้ง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อยู่ในจังหวัดนั้น เพื่อป้องกันไม่ให้เกิดการยื่นขอรับเงิน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อุดหนุนซ้ำซ้อนเกินวงเงิน 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100,000 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บาทต่อปี </a:t>
            </a:r>
            <a:endParaRPr lang="th-TH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7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45968" y="6380654"/>
            <a:ext cx="2775601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84985" y="5991509"/>
            <a:ext cx="608490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2821" y="4220121"/>
            <a:ext cx="7775584" cy="2414471"/>
          </a:xfrm>
          <a:prstGeom prst="rect">
            <a:avLst/>
          </a:prstGeom>
        </p:spPr>
        <p:txBody>
          <a:bodyPr lIns="91241" tIns="45628" rIns="91241" bIns="45628">
            <a:noAutofit/>
          </a:bodyPr>
          <a:lstStyle/>
          <a:p>
            <a:pPr lvl="0" algn="thaiDist">
              <a:spcBef>
                <a:spcPct val="20000"/>
              </a:spcBef>
            </a:pPr>
            <a:endParaRPr lang="en-US" sz="31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877" y="189401"/>
            <a:ext cx="11720486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2792990775"/>
              </p:ext>
            </p:extLst>
          </p:nvPr>
        </p:nvGraphicFramePr>
        <p:xfrm>
          <a:off x="405200" y="2421121"/>
          <a:ext cx="11432866" cy="2636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305" y="693330"/>
            <a:ext cx="1868733" cy="1343131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2130913" y="909305"/>
            <a:ext cx="8340168" cy="1246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5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ตามประกาศ ข้อ 10 (ลว. 9 มิ.ย.60) 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 √ เป็นค่าใช้จ่ายในการฝึกอบรมหลักสูตรการสร้างสรรค์นวัตกรรมหรือนำเทคโนโลยี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มาใช้ในการผลิตสินค้าหรือบริการ เท่าที่จ่ายจริงไม่เกินปีละ 100,000 บาท</a:t>
            </a:r>
            <a:endParaRPr lang="en-US" sz="25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39169" y="5228785"/>
            <a:ext cx="2013336" cy="523118"/>
          </a:xfrm>
          <a:prstGeom prst="rect">
            <a:avLst/>
          </a:prstGeom>
          <a:solidFill>
            <a:srgbClr val="FF7C8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0609" y="5228785"/>
            <a:ext cx="2013336" cy="523118"/>
          </a:xfrm>
          <a:prstGeom prst="rect">
            <a:avLst/>
          </a:prstGeom>
          <a:solidFill>
            <a:srgbClr val="FF7C8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13937" y="5156802"/>
            <a:ext cx="2444765" cy="830689"/>
          </a:xfrm>
          <a:prstGeom prst="rect">
            <a:avLst/>
          </a:prstGeom>
          <a:solidFill>
            <a:srgbClr val="FF0000"/>
          </a:solidFill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95360" y="5818362"/>
            <a:ext cx="6974768" cy="8638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2563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429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500711" y="764705"/>
            <a:ext cx="3888432" cy="1223410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pPr algn="thaiDist"/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จัดฝึกอบรมหลักสูตรการควบคุมหุ่นยนต์ในระบบงานอุตสาหกรรม (18 ชม.) ระหว่างวันที่ 5 – 7  เม.ย.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63</a:t>
            </a:r>
            <a:endParaRPr lang="en-US" sz="2500" b="1" dirty="0">
              <a:solidFill>
                <a:srgbClr val="FFFF00"/>
              </a:solidFill>
              <a:latin typeface="FreesiaUPC" pitchFamily="34" charset="-34"/>
              <a:ea typeface="Times New Roman"/>
              <a:cs typeface="FreesiaUPC" pitchFamily="34" charset="-34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2754647" y="3617729"/>
            <a:ext cx="2477103" cy="1193963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pPr algn="thaiDist"/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3 มี.ค.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63 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พิจารณาให้ความเห็นชอบหลักสูตร</a:t>
            </a:r>
            <a:b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การฝึกอบรม (</a:t>
            </a:r>
            <a:r>
              <a:rPr lang="th-TH" sz="2500" b="1" spc="-51" dirty="0" err="1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ขร.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1) </a:t>
            </a:r>
            <a:endParaRPr lang="en-US" sz="2500" b="1" dirty="0">
              <a:solidFill>
                <a:srgbClr val="FFFF00"/>
              </a:solidFill>
              <a:latin typeface="FreesiaUPC" pitchFamily="34" charset="-34"/>
              <a:ea typeface="Times New Roman"/>
              <a:cs typeface="FreesiaUPC" pitchFamily="34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6372920" y="3573010"/>
            <a:ext cx="2592288" cy="2304262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pPr algn="thaiDist"/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 พ.ค.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63 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ยื่นคำขอรับเงินช่วยเหลือหรืออุดหนุน จำนวน 100,000 บาท (ภายใน 60 วันนับแต่วัน</a:t>
            </a:r>
            <a:r>
              <a:rPr lang="th-TH" sz="2500" b="1" spc="190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เสร็จสิ้นการฝึกอบรม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แต่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ไม่เกิน 31 มี.ค.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64)</a:t>
            </a:r>
            <a:endParaRPr lang="en-US" sz="2500" b="1" dirty="0">
              <a:solidFill>
                <a:srgbClr val="FFFF00"/>
              </a:solidFill>
              <a:latin typeface="FreesiaUPC" pitchFamily="34" charset="-34"/>
              <a:ea typeface="Times New Roman"/>
              <a:cs typeface="FreesiaUPC" pitchFamily="34" charset="-34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252240" y="333382"/>
            <a:ext cx="3664448" cy="1655468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pPr algn="thaiDist"/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 มี.ค. </a:t>
            </a:r>
            <a:r>
              <a:rPr lang="th-TH" sz="2500" b="1" spc="-51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63 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ยื่นหลักสูตรการฝึกอบรม (แบบ </a:t>
            </a:r>
            <a:r>
              <a:rPr lang="th-TH" sz="2500" b="1" spc="-51" dirty="0" err="1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ขร.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1) ให้</a:t>
            </a:r>
            <a:r>
              <a:rPr lang="th-TH" sz="2500" b="1" spc="-51" dirty="0" err="1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สพร.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/</a:t>
            </a:r>
            <a:r>
              <a:rPr lang="th-TH" sz="2500" b="1" spc="-51" dirty="0" err="1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สนพ.</a:t>
            </a: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 พิจารณาให้ความเห็นชอบก่อนฝึกอบรม </a:t>
            </a:r>
            <a:b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th-TH" sz="2500" b="1" spc="-51" dirty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ไม่น้อยกว่า 30 วัน</a:t>
            </a:r>
            <a:endParaRPr lang="en-US" sz="2500" b="1" dirty="0">
              <a:solidFill>
                <a:srgbClr val="FFFF00"/>
              </a:solidFill>
              <a:latin typeface="FreesiaUPC" pitchFamily="34" charset="-34"/>
              <a:ea typeface="Times New Roman"/>
              <a:cs typeface="FreesiaUPC" pitchFamily="34" charset="-34"/>
            </a:endParaRPr>
          </a:p>
          <a:p>
            <a:pPr algn="thaiDist"/>
            <a:r>
              <a:rPr lang="en-US" sz="2500" b="1" dirty="0">
                <a:latin typeface="FreesiaUPC" pitchFamily="34" charset="-34"/>
                <a:ea typeface="Times New Roman"/>
                <a:cs typeface="FreesiaUPC" pitchFamily="34" charset="-34"/>
              </a:rPr>
              <a:t> </a:t>
            </a:r>
          </a:p>
        </p:txBody>
      </p:sp>
      <p:cxnSp>
        <p:nvCxnSpPr>
          <p:cNvPr id="30" name="AutoShape 417"/>
          <p:cNvCxnSpPr>
            <a:cxnSpLocks noChangeShapeType="1"/>
          </p:cNvCxnSpPr>
          <p:nvPr/>
        </p:nvCxnSpPr>
        <p:spPr bwMode="auto">
          <a:xfrm>
            <a:off x="781009" y="2836426"/>
            <a:ext cx="9869386" cy="0"/>
          </a:xfrm>
          <a:prstGeom prst="straightConnector1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1" name="AutoShape 418"/>
          <p:cNvCxnSpPr>
            <a:cxnSpLocks noChangeShapeType="1"/>
          </p:cNvCxnSpPr>
          <p:nvPr/>
        </p:nvCxnSpPr>
        <p:spPr bwMode="auto">
          <a:xfrm>
            <a:off x="763849" y="2664710"/>
            <a:ext cx="0" cy="343455"/>
          </a:xfrm>
          <a:prstGeom prst="straightConnector1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2" name="AutoShape 419"/>
          <p:cNvCxnSpPr>
            <a:cxnSpLocks noChangeShapeType="1"/>
          </p:cNvCxnSpPr>
          <p:nvPr/>
        </p:nvCxnSpPr>
        <p:spPr bwMode="auto">
          <a:xfrm>
            <a:off x="10650383" y="2713050"/>
            <a:ext cx="0" cy="343455"/>
          </a:xfrm>
          <a:prstGeom prst="straightConnector1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6980048" y="2852937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1 พ.ค.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181231" y="2636914"/>
            <a:ext cx="1179952" cy="36004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600" b="1" dirty="0" smtClean="0">
                <a:latin typeface="FreesiaUPC" pitchFamily="34" charset="-34"/>
                <a:cs typeface="FreesiaUPC" pitchFamily="34" charset="-34"/>
              </a:rPr>
              <a:t>2564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10507014" y="2427001"/>
            <a:ext cx="1265644" cy="44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มี.ค.</a:t>
            </a:r>
            <a:r>
              <a:rPr lang="th-TH" sz="1900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900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64</a:t>
            </a:r>
            <a:endParaRPr lang="en-US" sz="1900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7822240" y="2637095"/>
            <a:ext cx="0" cy="939721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2983614" y="3010602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3 มี.ค.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4477636" y="2852937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5 เม.ย.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5718268" y="2860474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7 เม.ย.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107386" y="266469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6604710" y="2564905"/>
            <a:ext cx="1" cy="447914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5364808" y="2060848"/>
            <a:ext cx="515" cy="1008211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3799473" y="2492897"/>
            <a:ext cx="11482" cy="1036739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268463" y="2060849"/>
            <a:ext cx="0" cy="1224135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2200224" y="2924946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1 มี.ค.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8" name="AutoShape 430"/>
          <p:cNvSpPr>
            <a:spLocks/>
          </p:cNvSpPr>
          <p:nvPr/>
        </p:nvSpPr>
        <p:spPr bwMode="auto">
          <a:xfrm rot="16200000">
            <a:off x="5864195" y="1925811"/>
            <a:ext cx="250272" cy="1199227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9" name="AutoShape 430"/>
          <p:cNvSpPr>
            <a:spLocks/>
          </p:cNvSpPr>
          <p:nvPr/>
        </p:nvSpPr>
        <p:spPr bwMode="auto">
          <a:xfrm rot="16200000">
            <a:off x="3671088" y="997654"/>
            <a:ext cx="260162" cy="3065407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241" tIns="45628" rIns="91241" bIns="45628" anchor="t" anchorCtr="0" upright="1">
            <a:noAutofit/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900313" y="2559937"/>
            <a:ext cx="1311216" cy="365009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900" b="1" dirty="0" smtClean="0">
                <a:latin typeface="FreesiaUPC" pitchFamily="34" charset="-34"/>
                <a:cs typeface="FreesiaUPC" pitchFamily="34" charset="-34"/>
              </a:rPr>
              <a:t>2563</a:t>
            </a:r>
            <a:endParaRPr lang="en-US" sz="1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3717080" y="1926714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2400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30 วัน</a:t>
            </a:r>
            <a:endParaRPr lang="en-US" sz="2400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9426997" y="3122599"/>
            <a:ext cx="2490538" cy="2159740"/>
          </a:xfrm>
          <a:prstGeom prst="rect">
            <a:avLst/>
          </a:prstGeom>
          <a:noFill/>
          <a:ln w="9525">
            <a:solidFill>
              <a:srgbClr val="FFCCFF"/>
            </a:solidFill>
            <a:prstDash val="sysDot"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5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</a:t>
            </a:r>
            <a:r>
              <a:rPr lang="th-TH" sz="2500" b="1" spc="-4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หรืออุดหนุนเกิดขึ้นในปีใด </a:t>
            </a:r>
            <a:r>
              <a:rPr lang="th-TH" sz="2500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ให้ยื่นคำขอรับเงินช่วยเหลือหรืออุดหนุนภายในวันที่ 31 มีนาคมของปีถัดไป                                                                                    </a:t>
            </a:r>
            <a:endParaRPr lang="en-US" sz="2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99831" y="6408917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016548" y="6154364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99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686685" y="2942471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1 ม.ค.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63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Rectangle 920"/>
          <p:cNvSpPr>
            <a:spLocks noChangeArrowheads="1"/>
          </p:cNvSpPr>
          <p:nvPr/>
        </p:nvSpPr>
        <p:spPr bwMode="auto">
          <a:xfrm>
            <a:off x="2734216" y="4977174"/>
            <a:ext cx="3238325" cy="151216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500" b="1" dirty="0">
                <a:solidFill>
                  <a:srgbClr val="FF0066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2500" b="1" dirty="0" smtClean="0">
                <a:solidFill>
                  <a:srgbClr val="FF0066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r>
              <a:rPr lang="th-TH" sz="2500" b="1" dirty="0">
                <a:solidFill>
                  <a:srgbClr val="FF0066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2500" b="1" dirty="0">
                <a:solidFill>
                  <a:srgbClr val="FF0066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500" b="1" dirty="0">
                <a:solidFill>
                  <a:srgbClr val="FF0066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(นับแต่วันเสร็จสิ้นการฝึกอบรม)</a:t>
            </a:r>
            <a:endParaRPr lang="en-US" sz="2500" dirty="0">
              <a:solidFill>
                <a:srgbClr val="FF0066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4" name="กลุ่ม 13"/>
          <p:cNvGrpSpPr/>
          <p:nvPr/>
        </p:nvGrpSpPr>
        <p:grpSpPr>
          <a:xfrm>
            <a:off x="8101111" y="5949280"/>
            <a:ext cx="861448" cy="576063"/>
            <a:chOff x="-1250404" y="-216024"/>
            <a:chExt cx="2736304" cy="1944216"/>
          </a:xfrm>
        </p:grpSpPr>
        <p:pic>
          <p:nvPicPr>
            <p:cNvPr id="35" name="รูปภาพ 10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8" name="รูปภาพ 1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cxnSp>
        <p:nvCxnSpPr>
          <p:cNvPr id="66" name="ตัวเชื่อมต่อตรง 65"/>
          <p:cNvCxnSpPr/>
          <p:nvPr/>
        </p:nvCxnSpPr>
        <p:spPr>
          <a:xfrm>
            <a:off x="8938379" y="2627032"/>
            <a:ext cx="0" cy="6480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8011688" y="2843056"/>
            <a:ext cx="1043853" cy="384711"/>
          </a:xfrm>
          <a:prstGeom prst="rect">
            <a:avLst/>
          </a:prstGeom>
          <a:noFill/>
          <a:ln>
            <a:noFill/>
          </a:ln>
        </p:spPr>
        <p:txBody>
          <a:bodyPr wrap="none" lIns="91429" tIns="45715" rIns="91429" bIns="45715" rtlCol="0">
            <a:spAutoFit/>
          </a:bodyPr>
          <a:lstStyle/>
          <a:p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31 ธ.ค. 63</a:t>
            </a:r>
            <a:endParaRPr lang="th-TH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8" name="Text Box 4"/>
          <p:cNvSpPr txBox="1">
            <a:spLocks noChangeArrowheads="1"/>
          </p:cNvSpPr>
          <p:nvPr/>
        </p:nvSpPr>
        <p:spPr bwMode="auto">
          <a:xfrm>
            <a:off x="8797665" y="2327698"/>
            <a:ext cx="1234867" cy="41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r>
              <a:rPr lang="th-TH" sz="1900" b="1" dirty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1 ม.ค. </a:t>
            </a:r>
            <a:r>
              <a:rPr lang="th-TH" sz="1900" b="1" dirty="0" smtClean="0">
                <a:solidFill>
                  <a:srgbClr val="00FF00"/>
                </a:solidFill>
                <a:latin typeface="FreesiaUPC" pitchFamily="34" charset="-34"/>
                <a:cs typeface="FreesiaUPC" pitchFamily="34" charset="-34"/>
              </a:rPr>
              <a:t>64</a:t>
            </a:r>
            <a:endParaRPr lang="en-US" sz="1900" b="1" dirty="0">
              <a:solidFill>
                <a:srgbClr val="00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0" name="Ribbon ลง 39"/>
          <p:cNvSpPr/>
          <p:nvPr/>
        </p:nvSpPr>
        <p:spPr>
          <a:xfrm>
            <a:off x="9716443" y="24863"/>
            <a:ext cx="2426035" cy="739841"/>
          </a:xfrm>
          <a:prstGeom prst="ribbon">
            <a:avLst/>
          </a:prstGeom>
          <a:solidFill>
            <a:srgbClr val="FF99F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651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08488" y="2646787"/>
            <a:ext cx="10952799" cy="4032448"/>
          </a:xfrm>
          <a:solidFill>
            <a:schemeClr val="accent6">
              <a:lumMod val="50000"/>
            </a:schemeClr>
          </a:solidFill>
          <a:ln>
            <a:solidFill>
              <a:srgbClr val="CC66FF"/>
            </a:solidFill>
          </a:ln>
        </p:spPr>
        <p:txBody>
          <a:bodyPr>
            <a:noAutofit/>
          </a:bodyPr>
          <a:lstStyle/>
          <a:p>
            <a:pPr marL="450390" lvl="1" indent="-272769" algn="thaiDist">
              <a:buNone/>
            </a:pP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ยื่น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(แบบ </a:t>
            </a:r>
            <a:r>
              <a:rPr lang="th-TH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1 )</a:t>
            </a:r>
          </a:p>
          <a:p>
            <a:pPr marL="450390" lvl="1" indent="0" algn="thaiDist">
              <a:spcBef>
                <a:spcPts val="600"/>
              </a:spcBef>
              <a:buNone/>
            </a:pP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วันที่ 1 มี.ค. 63 ยื่นแบบ </a:t>
            </a:r>
            <a:r>
              <a:rPr lang="th-TH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 พร้อมเอกสารรายชื่อผู้เข้ารับการฝึกอบรมและหลักฐานประกอบ ให้</a:t>
            </a:r>
            <a:r>
              <a:rPr lang="th-TH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ที่สถานประกอบกิจการตั้งอยู่ </a:t>
            </a:r>
            <a: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พิจารณาให้ความเห็นชอบก่อนฝึกอบรมไม่</a:t>
            </a:r>
            <a:r>
              <a:rPr lang="th-TH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น้อยกว่า 30 </a:t>
            </a:r>
            <a: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วัน</a:t>
            </a:r>
            <a:endParaRPr lang="th-TH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1" algn="thaiDist">
              <a:buNone/>
              <a:tabLst>
                <a:tab pos="898146" algn="l"/>
              </a:tabLst>
            </a:pPr>
            <a:r>
              <a:rPr lang="th-TH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ในการฝึกอบรม (จัดฝึกอบรมเอง)</a:t>
            </a:r>
          </a:p>
          <a:p>
            <a:pPr lvl="1" algn="thaiDist">
              <a:buNone/>
              <a:tabLst>
                <a:tab pos="898146" algn="l"/>
              </a:tabLst>
            </a:pP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(1 คน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2,000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18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ชม. )	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36,000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  <a:tabLst>
                <a:tab pos="898146" algn="l"/>
              </a:tabLst>
            </a:pP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- ค่าวัสดุ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ที่ใช้ในการฝึกอบรมฝีมือแรงงาน 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(16 คน 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4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	</a:t>
            </a:r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64,000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</a:pP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					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รวม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	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 100,000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pPr lvl="1" algn="thaiDist">
              <a:buNone/>
              <a:tabLst>
                <a:tab pos="1608072" algn="l"/>
              </a:tabLst>
            </a:pPr>
            <a:r>
              <a:rPr lang="th-TH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		</a:t>
            </a:r>
            <a:endParaRPr lang="th-TH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35563" y="6430845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612279" y="657391"/>
            <a:ext cx="10952799" cy="1944216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/>
            <a:r>
              <a:rPr lang="th-TH" sz="28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ผู้ประกอบกิจการฝึกอบรมหลักสูตรเพื่อสร้างสรรค์นวัตกรรม “หลักสูตรการควบคุมหุ่นยนต์</a:t>
            </a:r>
            <a:b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ในระบบงานอุตสาหกรรม” จำนวน 1 รุ่น ฝึกอบรมลูกจ้าง จำนวน 16 คน ระยะเวลาฝึกอบรม 18 ชั่วโมง </a:t>
            </a:r>
            <a:b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ยื่นขอรับเงินช่วยเหลือหรืออุดหนุนในปี พ.ศ. </a:t>
            </a:r>
            <a:r>
              <a:rPr lang="th-TH" sz="280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ภายใน 60 วัน นับแต่วันเสร็จสิ้นการฝึกอบรม </a:t>
            </a:r>
            <a:r>
              <a:rPr lang="th-TH" sz="280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ทั้งนี้ ไม่</a:t>
            </a:r>
            <a:r>
              <a:rPr lang="th-TH" sz="2800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เกินวันที่ 31 มีนาคม </a:t>
            </a:r>
            <a:r>
              <a:rPr lang="th-TH" sz="2800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th-TH" sz="2800" dirty="0">
              <a:solidFill>
                <a:sysClr val="windowText" lastClr="000000"/>
              </a:solidFill>
            </a:endParaRPr>
          </a:p>
        </p:txBody>
      </p:sp>
      <p:sp>
        <p:nvSpPr>
          <p:cNvPr id="9" name="Ribbon ลง 8"/>
          <p:cNvSpPr/>
          <p:nvPr/>
        </p:nvSpPr>
        <p:spPr>
          <a:xfrm>
            <a:off x="9716443" y="24864"/>
            <a:ext cx="2426035" cy="739840"/>
          </a:xfrm>
          <a:prstGeom prst="ribb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041507" y="6135347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764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1000"/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30391" y="1268764"/>
            <a:ext cx="11161240" cy="4176464"/>
          </a:xfrm>
          <a:solidFill>
            <a:srgbClr val="FFFF00"/>
          </a:solidFill>
          <a:ln>
            <a:solidFill>
              <a:srgbClr val="FF0066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pPr lvl="1" indent="-564570" algn="thaiDist">
              <a:buNone/>
              <a:tabLst>
                <a:tab pos="1608072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2. พิจารณาให้ความเห็นชอบ แบบ </a:t>
            </a:r>
            <a:r>
              <a:rPr lang="th-TH" sz="3200" b="1" dirty="0" err="1"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1 </a:t>
            </a:r>
          </a:p>
          <a:p>
            <a:pPr lvl="1" indent="-291800" algn="thaiDist">
              <a:buNone/>
              <a:tabLst>
                <a:tab pos="1608072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วันที่ 3 มี.ค.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ผู้อำนวยการสพร.หรือ </a:t>
            </a:r>
            <a:r>
              <a:rPr lang="th-TH" sz="3200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พิจารณาให้ความเห็นชอบ แบบ </a:t>
            </a:r>
            <a:r>
              <a:rPr lang="th-TH" sz="3200" dirty="0" err="1"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1</a:t>
            </a:r>
          </a:p>
          <a:p>
            <a:pPr lvl="1" indent="-564570" algn="thaiDist">
              <a:buNone/>
              <a:tabLst>
                <a:tab pos="1608072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3. ผู้ประกอบกิจการดำเนินการฝึกอบรม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lvl="1" algn="thaiDist">
              <a:buNone/>
              <a:tabLst>
                <a:tab pos="1608072" algn="l"/>
              </a:tabLst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วันที่ 5 – 7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เม.ย. 2563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ดำเนินการจัดฝึกอบรมให้แก่ลูกจ้าง จำนวน 16 คน จำนวน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 18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ชม.</a:t>
            </a:r>
          </a:p>
          <a:p>
            <a:pPr lvl="1" indent="-564570" algn="thaiDist">
              <a:buNone/>
              <a:tabLst>
                <a:tab pos="1608072" algn="l"/>
              </a:tabLst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4. ยื่นคำขอรับเงินช่วยเหลือหรืออุดหนุน (แบบ ชอ.2-4) </a:t>
            </a:r>
          </a:p>
          <a:p>
            <a:pPr marL="531269" lvl="1" indent="-74541" algn="thaiDist">
              <a:spcBef>
                <a:spcPts val="0"/>
              </a:spcBef>
              <a:buNone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วันที่ 1 พ.ค.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200" dirty="0" err="1"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ยื่นคำขอรับเงินช่วยเหลืออุดหนุน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จำนวน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100,000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บาท </a:t>
            </a:r>
          </a:p>
          <a:p>
            <a:pPr marL="531269" lvl="1" indent="-74541" algn="thaiDist">
              <a:spcBef>
                <a:spcPts val="0"/>
              </a:spcBef>
              <a:buNone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(ภายใน 60 วันนับแต่วันเสร็จสิ้นการฝึกอบรมแต่ไม่เกินวันที่ 31 มี.ค.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2564)</a:t>
            </a:r>
            <a:endParaRPr lang="th-TH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62603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31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101</a:t>
            </a:fld>
            <a:endParaRPr lang="en-US" sz="24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ibbon ลง 8"/>
          <p:cNvSpPr/>
          <p:nvPr/>
        </p:nvSpPr>
        <p:spPr>
          <a:xfrm>
            <a:off x="9221707" y="87928"/>
            <a:ext cx="2889239" cy="811848"/>
          </a:xfrm>
          <a:prstGeom prst="ribbon">
            <a:avLst/>
          </a:prstGeom>
          <a:solidFill>
            <a:srgbClr val="FF0066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b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r>
              <a:rPr lang="th-TH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ต่อ</a:t>
            </a:r>
            <a:endParaRPr lang="en-US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764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858135" y="191368"/>
            <a:ext cx="5509649" cy="646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itchFamily="18" charset="-34"/>
                <a:ea typeface="Times New Roman" pitchFamily="18" charset="0"/>
                <a:cs typeface="DilleniaUPC" pitchFamily="18" charset="-34"/>
              </a:rPr>
              <a:t>ตัวอย่างการกรอกข้อมูล แบบ ขร.1 ข้อ 2</a:t>
            </a: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23456" y="837548"/>
            <a:ext cx="10282389" cy="5261304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2. ขอรับความเห็นชอบหลักสูตรการฝึกอบรม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6226" indent="-456226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หลักสูตรการฝึกอบรมเพื่อสร้างสรรค์นวัตกรรม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ชื่อหลักสูตร สาขา การออกแบบสมองกลฝังตัวในโรงงานอุตสาหกรรม	   จำนวน................รุ่น</a:t>
            </a: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638404" algn="l"/>
              </a:tabLst>
            </a:pPr>
            <a:r>
              <a:rPr lang="en-US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การควบคุมหุ่นยนต์ในระบบงานอุตสาหกรรม	   จำนวน......1........รุ่น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ชื่อหลักสูตร สาขา การใช้โปรแกรมเมเปิ้ลลอจิกคอนโทรลเลอร์ชั้นสูง	   จำนวน.................รุ่น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ชื่อหลักสูตร สาขา การสร้างภาพเคลื่อนไหวแบบ 3 มิติ (3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D Animation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ชื่อหลักสูตร สาขา การจำลองโมเดลสายการผลิตเพื่อเพิ่มประสิทธิภาพ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จำนวน.................รุ่น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638404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   ด้วยโปรแกรม </a:t>
            </a:r>
            <a:r>
              <a:rPr lang="en-US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Automation Plant Simulation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6226" indent="-456226" defTabSz="91245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638404" algn="l"/>
              </a:tabLst>
            </a:pPr>
            <a:r>
              <a:rPr lang="th-TH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indent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638404" algn="l"/>
                <a:tab pos="752141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(1) หลักสูตร........................................................................................................จำนวน................รุ่น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indent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638404" algn="l"/>
                <a:tab pos="752141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(2) หลักสูตร........................................................................................................จำนวน................รุ่น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indent="443553" defTabSz="912455" eaLnBrk="0" fontAlgn="base" hangingPunct="0">
              <a:spcBef>
                <a:spcPct val="0"/>
              </a:spcBef>
              <a:spcAft>
                <a:spcPct val="0"/>
              </a:spcAft>
              <a:tabLst>
                <a:tab pos="638404" algn="l"/>
                <a:tab pos="7521419" algn="l"/>
              </a:tabLst>
            </a:pPr>
            <a:r>
              <a:rPr lang="th-TH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(3) หลักสูตร........................................................................................................จำนวน................รุ่น</a:t>
            </a:r>
            <a:endParaRPr lang="th-TH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699" y="6380654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70581" y="6098852"/>
            <a:ext cx="874946" cy="50293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102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32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6000"/>
            <a:lum/>
          </a:blip>
          <a:srcRect/>
          <a:stretch>
            <a:fillRect t="-2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699" y="6380654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41174" y="6126100"/>
            <a:ext cx="96801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2280" y="286075"/>
            <a:ext cx="10945216" cy="1323338"/>
          </a:xfrm>
          <a:prstGeom prst="rect">
            <a:avLst/>
          </a:prstGeom>
          <a:solidFill>
            <a:srgbClr val="FF66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10 (จากตัวอย่าง)</a:t>
            </a: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1550" y="1741058"/>
            <a:ext cx="10282389" cy="3416134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pPr algn="thaiDist">
              <a:tabLst>
                <a:tab pos="541769" algn="l"/>
              </a:tabLst>
            </a:pPr>
            <a:r>
              <a:rPr lang="th-TH" sz="3600" dirty="0">
                <a:latin typeface="FreesiaUPC" pitchFamily="34" charset="-34"/>
                <a:cs typeface="FreesiaUPC" pitchFamily="34" charset="-34"/>
              </a:rPr>
              <a:t>	ผู้ประกอบกิจการฝึกอบรมฝีมือแรงงานหลักสูตรการสร้างสรรค์นวัตกรรม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หลักสูตรการนำเทคโนโลยีมาใช้ในการผลิตสินค้าหรือบริการเพื่อพัฒนาทักษะความรู้ให้แก่ลูกจ้าง</a:t>
            </a:r>
            <a:r>
              <a:rPr lang="th-TH" sz="3600" i="1" u="sng" dirty="0">
                <a:latin typeface="FreesiaUPC" pitchFamily="34" charset="-34"/>
                <a:cs typeface="FreesiaUPC" pitchFamily="34" charset="-34"/>
              </a:rPr>
              <a:t>แล้วเสร็จในปี พ.ศ. </a:t>
            </a:r>
            <a:r>
              <a:rPr lang="th-TH" sz="3600" i="1" u="sng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600" i="1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tabLst>
                <a:tab pos="541769" algn="l"/>
              </a:tabLst>
            </a:pPr>
            <a:r>
              <a:rPr lang="th-TH" sz="3600" i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ในปี พ.ศ.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ภายใน 60 วัน</a:t>
            </a:r>
            <a:br>
              <a:rPr lang="th-TH" sz="3600" dirty="0"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latin typeface="FreesiaUPC" pitchFamily="34" charset="-34"/>
                <a:cs typeface="FreesiaUPC" pitchFamily="34" charset="-34"/>
              </a:rPr>
              <a:t>นับแต่วันเสร็จสิ้นการฝึกอบรม ทั้งนี้ ไม่เกินวันที่ 31 มีนาคม </a:t>
            </a: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2564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5"/>
          <p:cNvSpPr/>
          <p:nvPr/>
        </p:nvSpPr>
        <p:spPr>
          <a:xfrm>
            <a:off x="907740" y="5160205"/>
            <a:ext cx="10426199" cy="1077032"/>
          </a:xfrm>
          <a:prstGeom prst="rect">
            <a:avLst/>
          </a:prstGeom>
          <a:solidFill>
            <a:srgbClr val="FFFF00"/>
          </a:solidFill>
        </p:spPr>
        <p:txBody>
          <a:bodyPr wrap="square" lIns="91241" tIns="45628" rIns="91241" bIns="45628">
            <a:spAutoFit/>
          </a:bodyPr>
          <a:lstStyle/>
          <a:p>
            <a:pPr algn="thaiDist"/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ฝึกอบรมเสร็จใน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2562 ยื่นคำขอฯ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ไม่เกิน </a:t>
            </a:r>
            <a:b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31 มี.ค. 256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322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1"/>
          <p:cNvSpPr>
            <a:spLocks noChangeArrowheads="1"/>
          </p:cNvSpPr>
          <p:nvPr/>
        </p:nvSpPr>
        <p:spPr bwMode="auto">
          <a:xfrm>
            <a:off x="612289" y="908773"/>
            <a:ext cx="10873208" cy="3108460"/>
          </a:xfrm>
          <a:prstGeom prst="rect">
            <a:avLst/>
          </a:prstGeom>
          <a:solidFill>
            <a:srgbClr val="7030A0"/>
          </a:solidFill>
          <a:ln w="9525" cmpd="sng">
            <a:solidFill>
              <a:srgbClr val="00B05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algn="thaiDist" fontAlgn="base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เอกสารหลักฐานประกอบการยื่นแบบ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ขร.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1. สำเนาหนังสือรับรองการจดทะเบียนนิติบุคคล พร้อมวัตถุประสงค์ (กรณีเป็นนิติบุคคล)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2.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4. หลักสูตรการฝึกอบรม (กรณีฝึกอบรมหลักสูตรเพื่อนำเทคโนโลยีมาใช้ในการผลิตสินค้า</a:t>
            </a:r>
          </a:p>
          <a:p>
            <a:pPr marL="804035" indent="-353648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	หรือบริการ)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90387" algn="l"/>
                <a:tab pos="456731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เอกสารรายชื่อผู้เข้ารับการฝึกอบรม (แนบแบบ </a:t>
            </a:r>
            <a:r>
              <a:rPr kumimoji="0" lang="th-TH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ขร.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1)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612280" y="4149089"/>
            <a:ext cx="10873208" cy="22467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เอกสารหลักฐานประกอบการยื่นคำขอแบบ ชอ.2-4</a:t>
            </a:r>
            <a:endParaRPr kumimoji="0" lang="en-US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หนังสือมอบอำนาจทำการแทนนิติบุคคล พร้อมติดอากรแสตมป์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สำเนาบัตรประจำตัวประชาชนของผู้มอบอำนาจและผู้รับมอบอำนาจ (กรณีมีการมอบอำนาจ)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เอกสารการลงทะเบียนผู้เข้ารับการฝึกอบรม (ฝึกอบรมไม่ซ้ำหลักสูตร)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269601" algn="l"/>
                <a:tab pos="450390" algn="l"/>
                <a:tab pos="899188" algn="l"/>
                <a:tab pos="1168787" algn="l"/>
                <a:tab pos="3206626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สำเนาใบเสร็จรับเงินหรือใบสำคัญรับเงิน ที่จ่ายเป็นค่าใช้จ่ายในการฝึกอบรม จำนวน......ฉบับ</a:t>
            </a:r>
            <a:endParaRPr kumimoji="0" lang="th-TH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9" y="116632"/>
            <a:ext cx="12169775" cy="707885"/>
          </a:xfrm>
          <a:prstGeom prst="rect">
            <a:avLst/>
          </a:prstGeom>
          <a:solidFill>
            <a:srgbClr val="92D050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89899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31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104</a:t>
            </a:fld>
            <a:endParaRPr lang="en-US" sz="24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498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8093" y="1767502"/>
            <a:ext cx="10263338" cy="30293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75" tIns="60788" rIns="121575" bIns="60788" rtlCol="0" anchor="ctr"/>
          <a:lstStyle/>
          <a:p>
            <a:pPr algn="thaiDist"/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หรือศูนย์ประเมินความรู้ความสามารถตามมาตรา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ซึ่ง</a:t>
            </a:r>
            <a:r>
              <a:rPr lang="th-TH" sz="36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7726" y="1413253"/>
            <a:ext cx="785263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5835" y="261397"/>
            <a:ext cx="10232506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/ศูนย์ประเมินฯ ตามมาตรา 26/4(2)</a:t>
            </a: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246986" y="6075421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57747" y="4796837"/>
            <a:ext cx="2300954" cy="7199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r>
              <a:rPr lang="th-TH" sz="2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816" y="6447468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59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4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336" y="6447468"/>
            <a:ext cx="2703696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59309" y="6231493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latin typeface="FreesiaUPC" pitchFamily="34" charset="-34"/>
                <a:cs typeface="FreesiaUPC" pitchFamily="34" charset="-34"/>
              </a:rPr>
              <a:pPr/>
              <a:t>106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3"/>
          <p:cNvGrpSpPr/>
          <p:nvPr/>
        </p:nvGrpSpPr>
        <p:grpSpPr>
          <a:xfrm>
            <a:off x="549007" y="765331"/>
            <a:ext cx="1293495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0877" y="332593"/>
            <a:ext cx="11720486" cy="646180"/>
          </a:xfrm>
          <a:prstGeom prst="rect">
            <a:avLst/>
          </a:prstGeom>
          <a:noFill/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ผู้ดำเนินการทดสอบ/ศูนย์ประเมินฯ ตามมาตรา 26/4(2)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1678637493"/>
              </p:ext>
            </p:extLst>
          </p:nvPr>
        </p:nvGraphicFramePr>
        <p:xfrm>
          <a:off x="620122" y="2205148"/>
          <a:ext cx="11432866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4419" y="1125288"/>
            <a:ext cx="8125245" cy="9538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41" tIns="45628" rIns="91241" bIns="45628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11 (ลว. 9 มิ.ย.60)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    √</a:t>
            </a:r>
            <a:r>
              <a:rPr lang="th-TH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เท่ากับจำนวนเงินค่าทดสอบหรือค่าธรรมเนียมที่ส่งเข้ากองทุน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5835" y="5199175"/>
            <a:ext cx="1653812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16236" y="5199175"/>
            <a:ext cx="1921509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88230" y="5190675"/>
            <a:ext cx="1653812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32986" y="5189894"/>
            <a:ext cx="2444765" cy="830689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41" tIns="45628" rIns="91241" bIns="45628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195360" y="5773182"/>
            <a:ext cx="6974768" cy="1053286"/>
          </a:xfrm>
          <a:prstGeom prst="rect">
            <a:avLst/>
          </a:prstGeom>
          <a:noFill/>
          <a:ln w="9525">
            <a:solidFill>
              <a:srgbClr val="FF0000"/>
            </a:solidFill>
            <a:prstDash val="sysDash"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2563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2564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268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13000" b="-1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9" y="-27384"/>
            <a:ext cx="12169775" cy="1143000"/>
          </a:xfrm>
          <a:solidFill>
            <a:srgbClr val="FF0066"/>
          </a:solidFill>
          <a:ln>
            <a:noFill/>
          </a:ln>
        </p:spPr>
        <p:txBody>
          <a:bodyPr>
            <a:no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ส่งค่าทดสอบเข้า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กองทุน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ศูนย์ประเมินความรู้ความสามารถตามมาตรา 26/4(2) ส่งค่าธรรมเนียมเข้ากองทุน (ประกาศข้อ 11)</a:t>
            </a:r>
          </a:p>
        </p:txBody>
      </p:sp>
      <p:sp>
        <p:nvSpPr>
          <p:cNvPr id="142337" name="Rectangle 1"/>
          <p:cNvSpPr>
            <a:spLocks noChangeArrowheads="1"/>
          </p:cNvSpPr>
          <p:nvPr/>
        </p:nvSpPr>
        <p:spPr bwMode="auto">
          <a:xfrm>
            <a:off x="612279" y="1268760"/>
            <a:ext cx="11161239" cy="526289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marL="456731" indent="-456731" algn="thaiDi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0390" algn="l"/>
                <a:tab pos="62959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ผู้ดำเนินการทดสอบมาตรฐานฝีมือแรงงานตามมาตรา 24 ส่งเงินค่าทดสอบเข้ากองทุน</a:t>
            </a:r>
          </a:p>
          <a:p>
            <a:pPr indent="450390" algn="thaiDist" fontAlgn="base">
              <a:spcBef>
                <a:spcPct val="0"/>
              </a:spcBef>
              <a:spcAft>
                <a:spcPct val="0"/>
              </a:spcAft>
              <a:tabLst>
                <a:tab pos="450390" algn="l"/>
                <a:tab pos="62959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indent="450390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  <a:tab pos="629590" algn="l"/>
              </a:tabLst>
            </a:pPr>
            <a:endParaRPr kumimoji="0" lang="th-TH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456731" indent="-456731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0390" algn="l"/>
                <a:tab pos="62959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ศูนย์ประเมินความรู้ความสามารถตามมาตรา 26/4 (2) ที่เป็นหน่วยงานของรัฐ ส่งเงินค่าธรรมเนียม</a:t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456731" indent="-456731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0390" algn="l"/>
                <a:tab pos="62959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ให้เงินช่วยเหลือหรืออุดหนุน เท่ากับจำนวนเงินที่ส่งเข้ากองทุน </a:t>
            </a:r>
            <a:endParaRPr kumimoji="0" lang="en-US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456731" indent="-456731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0390" algn="l"/>
                <a:tab pos="629590" algn="l"/>
              </a:tabLs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ยื่นคำขอรับเงินช่วยเหลือหรืออุดหนุนจากกองทุนพัฒนาฝีมือแรงงาน ภายในวันที่ 30 กันยายนของปีที่สิทธิ</a:t>
            </a:r>
            <a:r>
              <a:rPr kumimoji="0" lang="th-TH" b="0" i="0" u="none" strike="noStrike" cap="none" spc="40" normalizeH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ขอรับเงินช่วยเหลือหรืออุดหนุนเกิดมีขึ้น ทั้งนี้ สิทธิขอรับเงินช่วยเหลือหรืออุดหนุนเกิดมีขึ้นในปีใด ให้ยื่น</a:t>
            </a:r>
          </a:p>
          <a:p>
            <a:pPr marL="456731" indent="-456731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  <a:tab pos="629590" algn="l"/>
              </a:tabLst>
            </a:pP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คำขอรับเงินช่วยเหลือหรืออุดหนุนได้ไม่เกินวันที่ 31 มีนาคมของปีถัดไป</a:t>
            </a:r>
          </a:p>
          <a:p>
            <a:pPr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  <a:tab pos="629590" algn="l"/>
              </a:tabLst>
            </a:pPr>
            <a:r>
              <a:rPr lang="th-TH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- ผู้ดำเนินการทดสอบมาตรฐานฝีมือแรงงาน 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แบบ </a:t>
            </a:r>
            <a:r>
              <a:rPr lang="th-TH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ชอ.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</a:t>
            </a:r>
          </a:p>
          <a:p>
            <a:pPr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  <a:tab pos="629590" algn="l"/>
              </a:tabLst>
            </a:pPr>
            <a:r>
              <a:rPr lang="th-TH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- 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</a:t>
            </a:r>
            <a:r>
              <a:rPr lang="th-TH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ประเมินความรู้ความสามารถตามมาตรา 26/4 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(2) ที่เป็นหน่วยงานของรัฐ </a:t>
            </a:r>
            <a:r>
              <a:rPr lang="th-TH" b="1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แบบ </a:t>
            </a:r>
            <a:r>
              <a:rPr lang="th-TH" b="1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ชอ.1-1</a:t>
            </a:r>
            <a:r>
              <a:rPr lang="th-TH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endParaRPr kumimoji="0" lang="th-TH" b="0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828303" y="2006728"/>
            <a:ext cx="10873208" cy="864096"/>
          </a:xfrm>
          <a:prstGeom prst="rect">
            <a:avLst/>
          </a:prstGeom>
          <a:noFill/>
          <a:ln>
            <a:solidFill>
              <a:srgbClr val="C0021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39" tIns="45679" rIns="91339" bIns="45679" rtlCol="0" anchor="ctr"/>
          <a:lstStyle/>
          <a:p>
            <a:pPr indent="272769" algn="thaiDist">
              <a:tabLst>
                <a:tab pos="450390" algn="l"/>
              </a:tabLst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กรณีใบอนุญาตดำเนินการทดสอบมาตรฐานฝีมือแรงงานแห่งชาติ (แบบ มฐ. 4) หมดอายุ (อายุ 2 ปี) </a:t>
            </a:r>
            <a:b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ให้ดำเนินการต่อใบอนุญาตก่อนจึงจะขอรับเงินช่วยเหลือหรืออุดหนุนได้</a:t>
            </a:r>
            <a:endParaRPr lang="en-US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59019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027859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107</a:t>
            </a:fld>
            <a:endParaRPr lang="en-US" sz="24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684288" y="1916883"/>
            <a:ext cx="10729192" cy="2554463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723155"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ผู้ดำเนินการทดสอบมาตรฐานฝีมือแรงงานตามมาตรา 24 ส่งเงิน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ค่าทดสอบ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หรือศูนย์ประเมินความรู้ความสามารถตามมาตรา 26/4 (2) ที่เป็น</a:t>
            </a:r>
            <a:r>
              <a:rPr lang="th-TH" sz="3200" b="1" spc="8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หน่วยงานของรัฐ ส่งเงิน</a:t>
            </a:r>
            <a:r>
              <a:rPr lang="th-TH" sz="3200" b="1" u="sng" spc="8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ค่าธรรมเนียม</a:t>
            </a:r>
            <a:r>
              <a:rPr lang="th-TH" sz="3200" b="1" spc="8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</a:t>
            </a:r>
            <a:r>
              <a:rPr lang="th-TH" sz="3200" b="1" i="1" u="sng" spc="8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ในปีใด</a:t>
            </a:r>
            <a:r>
              <a:rPr lang="th-TH" sz="3200" b="1" i="1" spc="80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สิทธิขอรับเงิน</a:t>
            </a:r>
            <a:r>
              <a:rPr lang="th-TH" sz="3200" b="1" i="1" spc="80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ช่วยเหลือ</a:t>
            </a:r>
          </a:p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i="1" dirty="0" smtClean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หรือ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อุดหนุนเกิดขึ้น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ในปีนั้น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เท่ากับจำนวนเงินที่ส่ง</a:t>
            </a:r>
            <a:br>
              <a:rPr lang="th-TH" sz="3200" b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เข้ากองทุนฯ 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ทั้งนี้ ไม่เกินวันที่ 31 มีนาคมของ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ปีถัดไป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033096" y="754773"/>
            <a:ext cx="6031575" cy="707803"/>
          </a:xfrm>
          <a:prstGeom prst="rect">
            <a:avLst/>
          </a:prstGeom>
        </p:spPr>
        <p:txBody>
          <a:bodyPr wrap="none" lIns="91339" tIns="45679" rIns="91339" bIns="45679"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สิทธิขอรับเงินช่วยเหลือหรืออุดหนุน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21659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>
                    <a:lumMod val="9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>
                  <a:lumMod val="9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31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pPr/>
              <a:t>108</a:t>
            </a:fld>
            <a:endParaRPr lang="en-US" sz="24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7000" b="-10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ตัวเชื่อมต่อตรง 42"/>
          <p:cNvCxnSpPr/>
          <p:nvPr/>
        </p:nvCxnSpPr>
        <p:spPr>
          <a:xfrm flipV="1">
            <a:off x="544038" y="2780929"/>
            <a:ext cx="10941448" cy="3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540271" y="692696"/>
            <a:ext cx="5700534" cy="1295844"/>
          </a:xfrm>
          <a:prstGeom prst="rect">
            <a:avLst/>
          </a:prstGeom>
          <a:solidFill>
            <a:srgbClr val="FFCCFF"/>
          </a:solidFill>
          <a:ln>
            <a:solidFill>
              <a:srgbClr val="CC66FF"/>
            </a:solidFill>
            <a:prstDash val="sysDot"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marL="456226" lvl="1" algn="thaiDist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ดำเนินการทดสอบฝีมือแรงงาน จำนวน </a:t>
            </a: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20 </a:t>
            </a: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คน </a:t>
            </a:r>
            <a:b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เก็บค่าทดสอบคนละ 1,000 บาท </a:t>
            </a: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ส่งเงิน</a:t>
            </a:r>
            <a:b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</a:t>
            </a: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ทดสอบเข้ากองทุน จำนวน </a:t>
            </a: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20,000 </a:t>
            </a: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6877981" y="3789040"/>
            <a:ext cx="4247466" cy="2016224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  <a:prstDash val="sysDot"/>
          </a:ln>
          <a:extLst/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หรืออุดหนุน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เกิดมีขึ้นในปี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ใด ให้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ขอรับ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เงินช่วยเหลือหรืออุดหนุนได้ไม่เกิน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31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ของปีถัดไป</a:t>
            </a:r>
          </a:p>
          <a:p>
            <a:pPr algn="thaiDist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th-TH" b="1" baseline="300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		                                                                                      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106619" y="3808464"/>
            <a:ext cx="4464497" cy="864063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ยื่นคำขอรับเงินช่วยเหลือหรือ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อุดหนุนเท่ากับ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จำนวนเงินที่ส่งเข้ากองทุน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1485486" y="263691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540271" y="2636912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8245127" y="2492896"/>
            <a:ext cx="0" cy="380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41129" y="2667976"/>
            <a:ext cx="0" cy="69516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2978828" y="481789"/>
            <a:ext cx="720080" cy="5605097"/>
          </a:xfrm>
          <a:prstGeom prst="rightBrace">
            <a:avLst>
              <a:gd name="adj1" fmla="val 122639"/>
              <a:gd name="adj2" fmla="val 5121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498162" y="610404"/>
            <a:ext cx="648071" cy="5326578"/>
          </a:xfrm>
          <a:prstGeom prst="rightBrace">
            <a:avLst>
              <a:gd name="adj1" fmla="val 152350"/>
              <a:gd name="adj2" fmla="val 505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601208" y="2533841"/>
            <a:ext cx="1548109" cy="39110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19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1900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312519" y="2516424"/>
            <a:ext cx="1548109" cy="43204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241" tIns="45628" rIns="91241" bIns="45628" rtlCol="0" anchor="ctr"/>
          <a:lstStyle/>
          <a:p>
            <a:pPr algn="ctr"/>
            <a:r>
              <a:rPr lang="th-TH" sz="19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19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en-US" sz="19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540271" y="2736216"/>
            <a:ext cx="1224135" cy="4477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 </a:t>
            </a:r>
            <a:r>
              <a:rPr lang="th-TH" sz="23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10604896" y="2348881"/>
            <a:ext cx="1444005" cy="4047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 </a:t>
            </a:r>
            <a:r>
              <a:rPr lang="th-TH" sz="23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7133944" y="2726336"/>
            <a:ext cx="1239281" cy="4319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 </a:t>
            </a:r>
            <a:r>
              <a:rPr lang="th-TH" sz="23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652840" y="2276872"/>
            <a:ext cx="1224135" cy="44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r"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 </a:t>
            </a:r>
            <a:r>
              <a:rPr lang="th-TH" sz="23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63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2511" y="6308653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4415" y="6015520"/>
            <a:ext cx="86285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920"/>
          <p:cNvSpPr>
            <a:spLocks noChangeArrowheads="1"/>
          </p:cNvSpPr>
          <p:nvPr/>
        </p:nvSpPr>
        <p:spPr bwMode="auto">
          <a:xfrm>
            <a:off x="1414083" y="4738792"/>
            <a:ext cx="3734700" cy="9944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2563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Text Box 543"/>
          <p:cNvSpPr txBox="1">
            <a:spLocks noChangeArrowheads="1"/>
          </p:cNvSpPr>
          <p:nvPr/>
        </p:nvSpPr>
        <p:spPr bwMode="auto">
          <a:xfrm>
            <a:off x="8245127" y="2736216"/>
            <a:ext cx="1152128" cy="4477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ts val="490"/>
              </a:spcBef>
              <a:spcAft>
                <a:spcPts val="490"/>
              </a:spcAft>
            </a:pPr>
            <a:r>
              <a:rPr lang="th-TH" sz="23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 </a:t>
            </a:r>
            <a:r>
              <a:rPr lang="th-TH" sz="23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64</a:t>
            </a:r>
            <a:endParaRPr lang="en-US" sz="2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Ribbon ลง 34"/>
          <p:cNvSpPr/>
          <p:nvPr/>
        </p:nvSpPr>
        <p:spPr>
          <a:xfrm>
            <a:off x="9469263" y="24864"/>
            <a:ext cx="2673215" cy="883856"/>
          </a:xfrm>
          <a:prstGeom prst="ribbon">
            <a:avLst/>
          </a:prstGeom>
          <a:solidFill>
            <a:srgbClr val="FF99FF"/>
          </a:solidFill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ตัวอย่าง</a:t>
            </a:r>
            <a:endParaRPr lang="th-TH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26" name="กลุ่ม 13"/>
          <p:cNvGrpSpPr/>
          <p:nvPr/>
        </p:nvGrpSpPr>
        <p:grpSpPr>
          <a:xfrm>
            <a:off x="252239" y="3429000"/>
            <a:ext cx="1036515" cy="792088"/>
            <a:chOff x="-1250404" y="-216024"/>
            <a:chExt cx="2736304" cy="1944216"/>
          </a:xfrm>
        </p:grpSpPr>
        <p:pic>
          <p:nvPicPr>
            <p:cNvPr id="36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37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2511" y="6308653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white">
                    <a:tint val="7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white">
                  <a:tint val="7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4415" y="6015520"/>
            <a:ext cx="86285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white">
                    <a:tint val="75000"/>
                  </a:prstClr>
                </a:solidFill>
                <a:latin typeface="FreesiaUPC" pitchFamily="34" charset="-34"/>
                <a:cs typeface="FreesiaUPC" pitchFamily="34" charset="-34"/>
              </a:rPr>
              <a:pPr/>
              <a:t>110</a:t>
            </a:fld>
            <a:endParaRPr lang="en-US" sz="2400" b="1" dirty="0">
              <a:solidFill>
                <a:prstClr val="white">
                  <a:tint val="7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6295" y="1240309"/>
            <a:ext cx="10657185" cy="4539621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9" tIns="45679" rIns="91339" bIns="45679" rtlCol="0">
            <a:spAutoFit/>
          </a:bodyPr>
          <a:lstStyle/>
          <a:p>
            <a:r>
              <a:rPr lang="th-TH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(จากโจทก์ตัวอย่าง)</a:t>
            </a:r>
          </a:p>
          <a:p>
            <a:endParaRPr lang="en-US" sz="1000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ผู้ดำเนินการทดสอบมาตรฐานฝีมือแรงงานตามมาตรา 24 ส่งเงินค่าทดสอบเข้ากองทุน</a:t>
            </a:r>
            <a:b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 </a:t>
            </a:r>
            <a:r>
              <a:rPr lang="th-TH" sz="31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เท่ากับจำนวนที่ส่งเข้ากองทุน </a:t>
            </a:r>
            <a:br>
              <a:rPr lang="th-TH" sz="31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ทั้งนี้ไม่เกิน 31 มีนาคม 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2564</a:t>
            </a:r>
            <a:endParaRPr lang="th-TH" sz="3100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ดำเนินการทดสอบมาตรฐานฝีมือแรงงาน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แห่งชาติ</a:t>
            </a:r>
            <a:r>
              <a:rPr lang="en-US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	= 20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คน</a:t>
            </a:r>
          </a:p>
          <a:p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	จัดเก็บค่า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ทดสอบคนละ</a:t>
            </a:r>
            <a:r>
              <a:rPr lang="en-US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				= </a:t>
            </a:r>
            <a:r>
              <a:rPr lang="en-US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1,000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	ส่งเงินค่าทดสอบเข้ากองทุน 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(20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x 1,000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บาท</a:t>
            </a:r>
            <a:r>
              <a:rPr lang="th-TH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)</a:t>
            </a:r>
            <a:r>
              <a:rPr lang="en-US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= </a:t>
            </a:r>
            <a:r>
              <a:rPr lang="en-US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en-US" sz="3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0,000 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3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สปก.</a:t>
            </a:r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ยื่นคำขอรับเงินช่วยเหลือหรืออุดหนุนเท่ากับจำนวนเงินที่ส่งเข้ากองทุน</a:t>
            </a:r>
          </a:p>
          <a:p>
            <a:r>
              <a:rPr lang="th-TH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 	จำนวนเงินช่วยเหลือหรืออุดหนุนที่มีสิทธิยื่นคำ</a:t>
            </a:r>
            <a:r>
              <a:rPr lang="th-TH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ขอ</a:t>
            </a:r>
            <a:r>
              <a:rPr lang="en-US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	= </a:t>
            </a:r>
            <a:r>
              <a:rPr lang="en-US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en-US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0,000 </a:t>
            </a:r>
            <a:r>
              <a:rPr lang="th-TH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</p:txBody>
      </p:sp>
      <p:sp>
        <p:nvSpPr>
          <p:cNvPr id="35" name="Rectangle 4"/>
          <p:cNvSpPr/>
          <p:nvPr/>
        </p:nvSpPr>
        <p:spPr>
          <a:xfrm>
            <a:off x="2700511" y="435551"/>
            <a:ext cx="6473601" cy="707785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4000" b="1" dirty="0"/>
              <a:t>การคำนวณเงินช่วยเหลือหรืออุดหนุน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6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69935" y="6308653"/>
            <a:ext cx="2200363" cy="365125"/>
          </a:xfrm>
        </p:spPr>
        <p:txBody>
          <a:bodyPr/>
          <a:lstStyle/>
          <a:p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32101" y="6160229"/>
            <a:ext cx="86285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0272" y="396448"/>
            <a:ext cx="10945216" cy="1323245"/>
          </a:xfrm>
          <a:prstGeom prst="rect">
            <a:avLst/>
          </a:prstGeom>
        </p:spPr>
        <p:txBody>
          <a:bodyPr wrap="square" lIns="91232" tIns="45624" rIns="91232" bIns="45624">
            <a:spAutoFit/>
          </a:bodyPr>
          <a:lstStyle/>
          <a:p>
            <a:pPr algn="ctr" defTabSz="1215583"/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 ตามประกาศข้อ 11 </a:t>
            </a:r>
            <a:endParaRPr lang="th-TH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  <a:p>
            <a:pPr algn="ctr" defTabSz="1215583"/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จากตัวอย่าง)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0271" y="1763873"/>
            <a:ext cx="11017224" cy="2862128"/>
          </a:xfrm>
          <a:prstGeom prst="rect">
            <a:avLst/>
          </a:prstGeom>
          <a:solidFill>
            <a:srgbClr val="CCCCFF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32" tIns="45624" rIns="91232" bIns="45624">
            <a:spAutoFit/>
          </a:bodyPr>
          <a:lstStyle/>
          <a:p>
            <a:pPr indent="541713" algn="thaiDist" defTabSz="1215583"/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ผู้ดำเนินการทดสอบมาตรฐานฝีมือแรงงานตามมาตรา 24 ส่งเงิน</a:t>
            </a:r>
            <a:b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ค่าทดสอบเข้ากองทุน หรือศูนย์ประเมินความรู้ความสามารถตามมาตรา 26/4 (2) </a:t>
            </a:r>
            <a:b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ส่งเงินค่าธรรมเนียมเข้ากองทุน</a:t>
            </a:r>
            <a:r>
              <a:rPr lang="th-TH" sz="3600" i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600" i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 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541713" algn="thaiDist" defTabSz="1215583"/>
            <a:r>
              <a:rPr lang="th-TH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36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ในปี พ.ศ. </a:t>
            </a:r>
            <a:r>
              <a:rPr lang="th-TH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</a:t>
            </a:r>
            <a:r>
              <a:rPr lang="th-TH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ยื่นคำขอ</a:t>
            </a:r>
            <a:b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รับเงินช่วยเหลือหรืออุดหนุนในปี พ.ศ. </a:t>
            </a:r>
            <a:r>
              <a:rPr lang="th-TH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th-TH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2564 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5"/>
          <p:cNvSpPr/>
          <p:nvPr/>
        </p:nvSpPr>
        <p:spPr>
          <a:xfrm>
            <a:off x="540271" y="4797152"/>
            <a:ext cx="11017224" cy="1077024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32" tIns="45624" rIns="91232" bIns="45624">
            <a:spAutoFit/>
          </a:bodyPr>
          <a:lstStyle/>
          <a:p>
            <a:pPr algn="thaiDist" defTabSz="1215583"/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ข้อควรระวัง </a:t>
            </a:r>
            <a:r>
              <a:rPr lang="en-US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 ใน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ยื่น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ขอฯ ใน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ไม่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เกินวันที่ 31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มี.ค. 256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201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756295" y="980733"/>
            <a:ext cx="10801200" cy="3108495"/>
          </a:xfrm>
          <a:prstGeom prst="rect">
            <a:avLst/>
          </a:prstGeom>
          <a:solidFill>
            <a:srgbClr val="FFFFCC"/>
          </a:solidFill>
          <a:ln w="9525">
            <a:solidFill>
              <a:schemeClr val="bg2">
                <a:lumMod val="75000"/>
              </a:schemeClr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กรณีผู้ดำเนินการทดสอบมาตรฐานฝีมือแรงงาน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สำเนาหนังสือรับรองการจดทะเบียนนิติบุคคล พร้อมวัตถุประสงค์ (กรณีเป็นนิติบุคคล) 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defTabSz="802451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หรือสำเนาบัตรประจำตัวประชาชน (กรณีเป็นบุคคลธรรมดา)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หนังสือมอบอำนาจทำการแทนนิติบุคคล พร้อมติดอากรแสตมป์ (กรณีมีการมอบอำนาจ)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สำเนาใบอนุญาตดำเนินการทดสอบมาตรฐานฝีมือแรงงานแห่งชาติ (แบบ </a:t>
            </a:r>
            <a:r>
              <a:rPr lang="th-TH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มฐ.</a:t>
            </a: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4)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5. สำเนาใบเสร็จรับเงินที่ส่งค่าทดสอบเข้ากองทุนพัฒนาฝีมือแรงงาน </a:t>
            </a:r>
            <a:endParaRPr lang="th-TH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" y="116632"/>
            <a:ext cx="12169775" cy="707885"/>
          </a:xfrm>
          <a:prstGeom prst="rect">
            <a:avLst/>
          </a:prstGeom>
          <a:solidFill>
            <a:srgbClr val="00FFFF"/>
          </a:solidFill>
        </p:spPr>
        <p:txBody>
          <a:bodyPr wrap="square" lIns="91339" tIns="45679" rIns="91339" bIns="45679">
            <a:spAutoFit/>
          </a:bodyPr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เอกสารหลักฐานประกอบการยื่นคำขอ (ให้รับรองสำเนาถูกต้องทุกฉบับ)</a:t>
            </a:r>
            <a:endParaRPr lang="en-US" sz="40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3363" name="Rectangle 3"/>
          <p:cNvSpPr>
            <a:spLocks noChangeArrowheads="1"/>
          </p:cNvSpPr>
          <p:nvPr/>
        </p:nvSpPr>
        <p:spPr bwMode="auto">
          <a:xfrm>
            <a:off x="756295" y="4206616"/>
            <a:ext cx="10801200" cy="2246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indent="450390" fontAlgn="base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กรณีศูนย์ประเมินความรู้ความสามารถตามมาตรา 26/4(2) ที่เป็นหน่วยงานของรัฐ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1. หนังสือมอบอำนาจทำการแทนนิติบุคคล พร้อมติดอากรแสตมป์ (กรณีมีการมอบอำนาจ)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2. สำเนาบัตรประจำตัวประชาชนของผู้มอบอำนาจและผู้รับมอบอำนาจ (กรณีมีการมอบอำนาจ)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3. สำเนาหนังสือรับรองการเป็นศูนย์ประเมินความรู้ความสามารถตามมาตรา 26/4 (2) (แบบ </a:t>
            </a:r>
            <a:r>
              <a:rPr lang="th-TH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คร.</a:t>
            </a: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6)</a:t>
            </a:r>
          </a:p>
          <a:p>
            <a:pPr indent="450390" eaLnBrk="0" fontAlgn="base" hangingPunct="0">
              <a:spcBef>
                <a:spcPct val="0"/>
              </a:spcBef>
              <a:spcAft>
                <a:spcPct val="0"/>
              </a:spcAft>
              <a:tabLst>
                <a:tab pos="450390" algn="l"/>
              </a:tabLst>
            </a:pPr>
            <a:r>
              <a: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4. สำเนาใบเสร็จรับเงินที่ส่งค่าธรรมเนียมเข้ากองทุนพัฒนาฝีมือแรงงาน </a:t>
            </a:r>
            <a:endParaRPr lang="th-TH" dirty="0" smtClean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31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17195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985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692033" y="261394"/>
            <a:ext cx="1042619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12" tIns="45608" rIns="91212" bIns="45608" rtlCol="0" anchor="ctr"/>
          <a:lstStyle/>
          <a:p>
            <a:pPr algn="ctr" defTabSz="1215952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692027" y="1629230"/>
            <a:ext cx="10354294" cy="3959523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2027" y="1346964"/>
            <a:ext cx="785263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212" tIns="45608" rIns="91212" bIns="45608" rtlCol="0" anchor="ctr"/>
          <a:lstStyle/>
          <a:p>
            <a:pPr algn="ctr" defTabSz="1215952"/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9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11090" y="1989174"/>
            <a:ext cx="9491435" cy="3527575"/>
          </a:xfrm>
          <a:prstGeom prst="rect">
            <a:avLst/>
          </a:prstGeom>
        </p:spPr>
        <p:txBody>
          <a:bodyPr lIns="91212" tIns="45608" rIns="91212" bIns="45608">
            <a:noAutofit/>
          </a:bodyPr>
          <a:lstStyle/>
          <a:p>
            <a:pPr algn="thaiDist" defTabSz="1215952">
              <a:spcBef>
                <a:spcPct val="20000"/>
              </a:spcBef>
              <a:defRPr/>
            </a:pP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อุดหนุนแก่ศูนย์ประเมินความรู้ความสามารถกลาง 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ทั้งนี้ตามระเบียบของทางราชการ เพื่อประโยชน์ในการพัฒนาฝีมือแรงงานในกรณีที่ศูนย์ประเมินความรู้ความสามารถตามมาตรา 26/4 (2) มีจำนวนไม่เพียงพอต่อการรับรองความรู้ความสามารถ</a:t>
            </a:r>
            <a:endParaRPr lang="en-US" sz="36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226818" y="6030786"/>
            <a:ext cx="811319" cy="521208"/>
          </a:xfrm>
          <a:prstGeom prst="rect">
            <a:avLst/>
          </a:prstGeom>
        </p:spPr>
        <p:txBody>
          <a:bodyPr vert="horz" lIns="121599" tIns="60800" rIns="121599" bIns="60800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601563" y="5372767"/>
            <a:ext cx="2300955" cy="70264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12" tIns="45608" rIns="91212" bIns="45608" rtlCol="0" anchor="ctr"/>
          <a:lstStyle/>
          <a:p>
            <a:pPr algn="ctr" defTabSz="1215952"/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12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44491" y="6380653"/>
            <a:ext cx="2344172" cy="365125"/>
          </a:xfrm>
        </p:spPr>
        <p:txBody>
          <a:bodyPr/>
          <a:lstStyle/>
          <a:p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80295" y="6185203"/>
            <a:ext cx="86285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3"/>
          <p:cNvGrpSpPr/>
          <p:nvPr/>
        </p:nvGrpSpPr>
        <p:grpSpPr>
          <a:xfrm>
            <a:off x="549007" y="621340"/>
            <a:ext cx="1293495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0877" y="44631"/>
            <a:ext cx="11720486" cy="646180"/>
          </a:xfrm>
          <a:prstGeom prst="rect">
            <a:avLst/>
          </a:prstGeom>
          <a:noFill/>
        </p:spPr>
        <p:txBody>
          <a:bodyPr wrap="square" lIns="91278" tIns="45644" rIns="91278" bIns="45644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3399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solidFill>
                <a:srgbClr val="FF3399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26789688"/>
              </p:ext>
            </p:extLst>
          </p:nvPr>
        </p:nvGraphicFramePr>
        <p:xfrm>
          <a:off x="620122" y="2037326"/>
          <a:ext cx="11432866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4410" y="620694"/>
            <a:ext cx="8269053" cy="133867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78" tIns="45644" rIns="91278" bIns="45644" rtlCol="0">
            <a:spAutoFit/>
          </a:bodyPr>
          <a:lstStyle/>
          <a:p>
            <a: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ตามประกาศ ข้อ 12 (ลว. 9 มิ.ย.60)</a:t>
            </a:r>
            <a:b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 √ </a:t>
            </a:r>
            <a:r>
              <a:rPr lang="th-TH" sz="27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</a:t>
            </a:r>
            <a:br>
              <a:rPr lang="th-TH" sz="27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7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ในการดำเนินการรับรองความรู้ความสามารถ</a:t>
            </a:r>
            <a:r>
              <a:rPr lang="th-TH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700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32873" y="4953502"/>
            <a:ext cx="3308034" cy="523118"/>
          </a:xfrm>
          <a:prstGeom prst="rect">
            <a:avLst/>
          </a:prstGeom>
          <a:solidFill>
            <a:srgbClr val="00999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78" tIns="45644" rIns="91278" bIns="45644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49183" y="4909292"/>
            <a:ext cx="2812542" cy="523118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78" tIns="45644" rIns="91278" bIns="45644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66358" y="969296"/>
            <a:ext cx="345152" cy="7693816"/>
          </a:xfrm>
          <a:prstGeom prst="rightBrace">
            <a:avLst>
              <a:gd name="adj1" fmla="val 17810"/>
              <a:gd name="adj2" fmla="val 49520"/>
            </a:avLst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lIns="91278" tIns="45644" rIns="91278" bIns="45644"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8303" y="5485237"/>
            <a:ext cx="9721079" cy="1338675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txBody>
          <a:bodyPr wrap="square" lIns="91278" tIns="45644" rIns="91278" bIns="45644">
            <a:spAutoFit/>
          </a:bodyPr>
          <a:lstStyle/>
          <a:p>
            <a:pPr algn="thaiDist"/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2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เบิกจ่ายเงิน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ช่วยเหลือหรืออุดหนุนที่ได้รับการจัดสรร </a:t>
            </a:r>
            <a:r>
              <a:rPr lang="th-TH" sz="2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ให้เสร็จสิ้นภายในเดือนกันยายน 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เพื่อให้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การอนุมัติให้เงินช่วยเหลือหรืออุดหนุนและการเบิกจ่ายเป็นไปตามเป้าหมายเกณฑ์ชี้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วัด</a:t>
            </a:r>
            <a:b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ประเมินผลการดำเนินงานกองทุนพัฒนาฝีมือแรงงาน </a:t>
            </a:r>
            <a:endParaRPr lang="en-US" sz="2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57026" y="6481853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050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9" y="-27373"/>
            <a:ext cx="12169775" cy="100811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b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(ประกาศข้อ 12)</a:t>
            </a:r>
          </a:p>
        </p:txBody>
      </p:sp>
      <p:sp>
        <p:nvSpPr>
          <p:cNvPr id="147457" name="Rectangle 1"/>
          <p:cNvSpPr>
            <a:spLocks noChangeArrowheads="1"/>
          </p:cNvSpPr>
          <p:nvPr/>
        </p:nvSpPr>
        <p:spPr bwMode="auto">
          <a:xfrm>
            <a:off x="396255" y="944768"/>
            <a:ext cx="11305255" cy="581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9" tIns="45679" rIns="91339" bIns="45679" numCol="1" anchor="ctr" anchorCtr="0" compatLnSpc="1">
            <a:prstTxWarp prst="textNoShape">
              <a:avLst/>
            </a:prstTxWarp>
            <a:spAutoFit/>
          </a:bodyPr>
          <a:lstStyle/>
          <a:p>
            <a:pPr marL="440868" indent="-345719" algn="thaiDi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1582" algn="l"/>
              </a:tabLst>
            </a:pP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สพร. </a:t>
            </a:r>
            <a:r>
              <a:rPr lang="th-TH" sz="3100" dirty="0" err="1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สนพ.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และ สรร. ซึ่งเป็นศูนย์ประเมินความรู้ความสามารถกลาง ดำเนินการรับรองความรู้ความสามารถ</a:t>
            </a:r>
            <a:endParaRPr lang="en-US" sz="3100" dirty="0">
              <a:latin typeface="FreesiaUPC" pitchFamily="34" charset="-34"/>
              <a:cs typeface="FreesiaUPC" pitchFamily="34" charset="-34"/>
            </a:endParaRPr>
          </a:p>
          <a:p>
            <a:pPr marL="440868" indent="-345719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1582" algn="l"/>
              </a:tabLst>
            </a:pPr>
            <a:r>
              <a:rPr lang="th-TH" sz="3100" spc="7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ขอรับเงินช่วยเหลือหรืออุดหนุน เป็นค่าตอบแทนและค่าใช้จ่ายอื่นของผู้ประเมิน และ</a:t>
            </a:r>
            <a:r>
              <a:rPr lang="th-TH" sz="3100" spc="7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ค่าใช้จ่าย</a:t>
            </a:r>
          </a:p>
          <a:p>
            <a:pPr marL="440868" indent="-345719" algn="thaiDist" eaLnBrk="0" fontAlgn="base" hangingPunct="0">
              <a:spcBef>
                <a:spcPct val="0"/>
              </a:spcBef>
              <a:spcAft>
                <a:spcPct val="0"/>
              </a:spcAft>
              <a:tabLst>
                <a:tab pos="361582" algn="l"/>
              </a:tabLst>
            </a:pP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	 </a:t>
            </a:r>
            <a:r>
              <a:rPr lang="th-TH" sz="3100" spc="-3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</a:t>
            </a:r>
            <a:r>
              <a:rPr lang="th-TH" sz="3100" spc="-3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การดำเนินการรับรองความรู้ความสามารถ ตามกรอบวงเงินงบประมาณประจำปีที่</a:t>
            </a:r>
            <a:r>
              <a:rPr lang="th-TH" sz="3100" spc="-3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ได้รับ</a:t>
            </a:r>
            <a:br>
              <a:rPr lang="th-TH" sz="3100" spc="-3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lang="th-TH" sz="3100" dirty="0" smtClean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การจัดสรรซึ่ง</a:t>
            </a:r>
            <a:r>
              <a:rPr lang="th-TH" sz="3100" dirty="0"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ได้รับความเห็นชอบจากคณะกรรมการส่งเสริมการพัฒนาฝีมือแรงงาน</a:t>
            </a:r>
          </a:p>
          <a:p>
            <a:pPr marL="440868" indent="-345719" algn="thaiDi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1582" algn="l"/>
              </a:tabLst>
            </a:pPr>
            <a:r>
              <a:rPr lang="th-TH" sz="3100" dirty="0">
                <a:latin typeface="FreesiaUPC" pitchFamily="34" charset="-34"/>
                <a:cs typeface="FreesiaUPC" pitchFamily="34" charset="-34"/>
              </a:rPr>
              <a:t>รายงานผลการพิจารณาอนุมัติการใช้จ่ายเงินช่วยเหลือหรืออุดหนุนจากกองทุนพัฒนาฝีมือแรงงาน 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ตามแบบ ชอ.4-8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(ฉบับปรับปรุง ตามหนังสือกรมพัฒนาฝีมือแรงงาน ที่ รง 0406/ว15118 ลว.13 ธ.ค. 2561) 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โดยรายงานจำนวนผู้เข้าและผู้ผ่านการประเมินความรู้ความสามารถ จำนวนเงินช่วยเหลือหรืออุดหนุน </a:t>
            </a:r>
            <a:r>
              <a:rPr lang="th-TH" sz="3100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1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ค่าตอบแทนผู้ประเมิน ค่าตอบแทนการปฏิบัติงานนอกเวลาราชการ </a:t>
            </a:r>
            <a:br>
              <a:rPr lang="th-TH" sz="31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u="sng" spc="-5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ค่าเดินทางไปราชการทำหน้าที่ผู้ประเมิน ค่าวัสดุใช้ในการประเมิน และวันที่จ่ายเงิน </a:t>
            </a:r>
            <a:r>
              <a:rPr lang="th-TH" sz="3100" spc="-50" dirty="0">
                <a:latin typeface="FreesiaUPC" pitchFamily="34" charset="-34"/>
                <a:cs typeface="FreesiaUPC" pitchFamily="34" charset="-34"/>
              </a:rPr>
              <a:t>ส่ง</a:t>
            </a:r>
            <a:r>
              <a:rPr lang="th-TH" sz="3100" spc="-50" dirty="0" smtClean="0">
                <a:latin typeface="FreesiaUPC" pitchFamily="34" charset="-34"/>
                <a:cs typeface="FreesiaUPC" pitchFamily="34" charset="-34"/>
              </a:rPr>
              <a:t>ให้</a:t>
            </a:r>
            <a:br>
              <a:rPr lang="th-TH" sz="3100" spc="-5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100" spc="-50" dirty="0" smtClean="0">
                <a:latin typeface="FreesiaUPC" pitchFamily="34" charset="-34"/>
                <a:cs typeface="FreesiaUPC" pitchFamily="34" charset="-34"/>
              </a:rPr>
              <a:t>กอง</a:t>
            </a:r>
            <a:r>
              <a:rPr lang="th-TH" sz="3100" spc="-50" dirty="0">
                <a:latin typeface="FreesiaUPC" pitchFamily="34" charset="-34"/>
                <a:cs typeface="FreesiaUPC" pitchFamily="34" charset="-34"/>
              </a:rPr>
              <a:t>ส่งเสริม</a:t>
            </a:r>
            <a:r>
              <a:rPr lang="th-TH" sz="3100" spc="30" dirty="0">
                <a:latin typeface="FreesiaUPC" pitchFamily="34" charset="-34"/>
                <a:cs typeface="FreesiaUPC" pitchFamily="34" charset="-34"/>
              </a:rPr>
              <a:t>การพัฒนาฝีมือแรงงาน ภายในวันที่ 10 ของเดือนถัดไป เพื่อสรุปรายงาน</a:t>
            </a:r>
            <a:r>
              <a:rPr lang="th-TH" sz="3100" spc="30" dirty="0" smtClean="0">
                <a:latin typeface="FreesiaUPC" pitchFamily="34" charset="-34"/>
                <a:cs typeface="FreesiaUPC" pitchFamily="34" charset="-34"/>
              </a:rPr>
              <a:t>ผล</a:t>
            </a:r>
            <a:br>
              <a:rPr lang="th-TH" sz="3100" spc="3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100" spc="30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100" spc="30" dirty="0">
                <a:latin typeface="FreesiaUPC" pitchFamily="34" charset="-34"/>
                <a:cs typeface="FreesiaUPC" pitchFamily="34" charset="-34"/>
              </a:rPr>
              <a:t>พิจารณาอนุมัติ</a:t>
            </a:r>
            <a:r>
              <a:rPr lang="th-TH" sz="3100" dirty="0">
                <a:latin typeface="FreesiaUPC" pitchFamily="34" charset="-34"/>
                <a:cs typeface="FreesiaUPC" pitchFamily="34" charset="-34"/>
              </a:rPr>
              <a:t>ต่อคณะกรรมการส่งเสริมการพัฒนาฝีมือแรงงาน</a:t>
            </a: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48699" y="6376253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877731" y="6121699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r="-54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941134" y="1689487"/>
            <a:ext cx="10256324" cy="39598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635" tIns="60818" rIns="121635" bIns="60818" rtlCol="0" anchor="ctr"/>
          <a:lstStyle/>
          <a:p>
            <a:pPr algn="thaiDist" defTabSz="1216320"/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อุดหนุนแก่กรมพัฒนาฝีมือแรงงาน เป็น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ค่าใช้จ่ายในการ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ทดสอบมาตรฐานฝีมือแรงงานแห่งชาติ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ในสาขาอาชีพ ตำแหน่งงาน หรือลักษณะงาน ที่อาจเป็นอันตรายต่อสาธารณะหรือต้องใช้ผู้มีความรู้ความสามารถ ในกรณีที่</a:t>
            </a:r>
            <a:r>
              <a:rPr lang="th-TH" sz="36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งบประมาณมีจำนวนไม่เพียงพอ</a:t>
            </a:r>
            <a:r>
              <a:rPr lang="th-TH" sz="3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และจำเป็นต้องดำเนินการเพิ่มเติมจากเป้าหมายที่ได้รับงบประมาณรายจ่ายประจำปี </a:t>
            </a:r>
            <a:endParaRPr lang="en-US" sz="3600" b="1" u="sng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Oval 47"/>
          <p:cNvSpPr/>
          <p:nvPr/>
        </p:nvSpPr>
        <p:spPr>
          <a:xfrm>
            <a:off x="920754" y="1557227"/>
            <a:ext cx="85716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238" tIns="45620" rIns="91238" bIns="45620" rtlCol="0" anchor="ctr"/>
          <a:lstStyle/>
          <a:p>
            <a:pPr algn="ctr" defTabSz="1216320"/>
            <a:r>
              <a:rPr lang="en-US" sz="36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10</a:t>
            </a:r>
            <a:endParaRPr lang="th-TH" sz="36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941134" y="261391"/>
            <a:ext cx="1025632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38" tIns="45620" rIns="91238" bIns="45620" rtlCol="0" anchor="ctr"/>
          <a:lstStyle/>
          <a:p>
            <a:pPr algn="ctr" defTabSz="1216320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297058" y="6025862"/>
            <a:ext cx="811319" cy="521208"/>
          </a:xfrm>
          <a:prstGeom prst="rect">
            <a:avLst/>
          </a:prstGeom>
        </p:spPr>
        <p:txBody>
          <a:bodyPr vert="horz" lIns="121635" tIns="60818" rIns="121635" bIns="6081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116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752685" y="5444758"/>
            <a:ext cx="2157145" cy="67816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38" tIns="45620" rIns="91238" bIns="45620" rtlCol="0" anchor="ctr"/>
          <a:lstStyle/>
          <a:p>
            <a:pPr algn="ctr" defTabSz="1216320"/>
            <a:r>
              <a:rPr lang="th-TH" sz="2900" b="1" dirty="0">
                <a:solidFill>
                  <a:prstClr val="black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13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19494" y="6447468"/>
            <a:ext cx="2487982" cy="365125"/>
          </a:xfrm>
        </p:spPr>
        <p:txBody>
          <a:bodyPr/>
          <a:lstStyle/>
          <a:p>
            <a:r>
              <a:rPr lang="th-TH" sz="16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1777920" y="5660737"/>
            <a:ext cx="5464765" cy="625729"/>
          </a:xfrm>
          <a:prstGeom prst="rect">
            <a:avLst/>
          </a:prstGeom>
        </p:spPr>
        <p:txBody>
          <a:bodyPr vert="horz" lIns="108656" tIns="54325" rIns="108656" bIns="54325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***ปัจจุบันเฉพาะสาขาช่างไฟฟ้าภายในอาคาร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30843" y="6447468"/>
            <a:ext cx="2344172" cy="365125"/>
          </a:xfrm>
        </p:spPr>
        <p:txBody>
          <a:bodyPr/>
          <a:lstStyle/>
          <a:p>
            <a:r>
              <a:rPr lang="th-TH" sz="16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07552" y="6132124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117</a:t>
            </a:fld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88934" y="4213843"/>
            <a:ext cx="7775584" cy="2414471"/>
          </a:xfrm>
          <a:prstGeom prst="rect">
            <a:avLst/>
          </a:prstGeom>
        </p:spPr>
        <p:txBody>
          <a:bodyPr lIns="91289" tIns="45648" rIns="91289" bIns="45648">
            <a:noAutofit/>
          </a:bodyPr>
          <a:lstStyle/>
          <a:p>
            <a:pPr algn="thaiDist" defTabSz="1216320">
              <a:spcBef>
                <a:spcPct val="20000"/>
              </a:spcBef>
            </a:pPr>
            <a:endParaRPr lang="en-US" sz="3100" dirty="0">
              <a:solidFill>
                <a:prstClr val="white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007" y="837313"/>
            <a:ext cx="1293495" cy="1367835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188692" y="117406"/>
            <a:ext cx="11720486" cy="707741"/>
          </a:xfrm>
          <a:prstGeom prst="rect">
            <a:avLst/>
          </a:prstGeom>
          <a:noFill/>
        </p:spPr>
        <p:txBody>
          <a:bodyPr wrap="square" lIns="91289" tIns="45648" rIns="91289" bIns="45648" rtlCol="0">
            <a:spAutoFit/>
          </a:bodyPr>
          <a:lstStyle/>
          <a:p>
            <a:pPr algn="ctr" defTabSz="1216320"/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1997216492"/>
              </p:ext>
            </p:extLst>
          </p:nvPr>
        </p:nvGraphicFramePr>
        <p:xfrm>
          <a:off x="620122" y="1989175"/>
          <a:ext cx="11432866" cy="2924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4410" y="964091"/>
            <a:ext cx="8269053" cy="9538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289" tIns="45648" rIns="91289" bIns="45648" rtlCol="0">
            <a:spAutoFit/>
          </a:bodyPr>
          <a:lstStyle/>
          <a:p>
            <a:pPr defTabSz="1216320"/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ตามประกาศ ข้อ 13 (ลว. 9 มิ.ย.60)</a:t>
            </a:r>
            <a:b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√ ค่าใช้จ่ายในการดำเนินการทดสอบมาตรฐานฝีมือแรงงานแห่งชาติ</a:t>
            </a:r>
            <a:endParaRPr lang="en-US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4885" y="5012814"/>
            <a:ext cx="2876194" cy="461512"/>
          </a:xfrm>
          <a:prstGeom prst="rect">
            <a:avLst/>
          </a:prstGeom>
          <a:solidFill>
            <a:srgbClr val="FF99FF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289" tIns="45648" rIns="91289" bIns="45648" rtlCol="0">
            <a:spAutoFit/>
          </a:bodyPr>
          <a:lstStyle/>
          <a:p>
            <a:pPr algn="ctr" defTabSz="1216320"/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ปีงบประมาณ พ.ศ. </a:t>
            </a:r>
            <a:r>
              <a:rPr lang="th-TH" sz="24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78766" y="4959566"/>
            <a:ext cx="2372859" cy="461512"/>
          </a:xfrm>
          <a:prstGeom prst="rect">
            <a:avLst/>
          </a:prstGeom>
          <a:solidFill>
            <a:srgbClr val="FF0000"/>
          </a:solidFill>
        </p:spPr>
        <p:txBody>
          <a:bodyPr wrap="square" lIns="91289" tIns="45648" rIns="91289" bIns="45648" rtlCol="0">
            <a:spAutoFit/>
          </a:bodyPr>
          <a:lstStyle/>
          <a:p>
            <a:pPr algn="ctr" defTabSz="1216320"/>
            <a:r>
              <a:rPr lang="th-TH" sz="2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</a:t>
            </a:r>
            <a:r>
              <a:rPr lang="th-TH" sz="2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66358" y="1104650"/>
            <a:ext cx="345152" cy="769381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289" tIns="45648" rIns="91289" bIns="45648" rtlCol="0" anchor="ctr"/>
          <a:lstStyle/>
          <a:p>
            <a:pPr algn="ctr" defTabSz="1216320"/>
            <a:endParaRPr lang="en-US" sz="2400" dirty="0">
              <a:ln w="38100">
                <a:solidFill>
                  <a:schemeClr val="tx1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4288" y="5540553"/>
            <a:ext cx="8856984" cy="120022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txBody>
          <a:bodyPr wrap="square" lIns="91289" tIns="45648" rIns="91289" bIns="45648">
            <a:spAutoFit/>
          </a:bodyPr>
          <a:lstStyle/>
          <a:p>
            <a:pPr algn="thaiDist" defTabSz="1216320"/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ดำเนินการเบิกจ่ายเงินช่วยเหลือหรืออุดหนุนที่ได้รับการจัดสรร ให้เสร็จสิ้นภายในเดือนกันยายน 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เพื่อให้การอนุมัติให้เงินช่วยเหลือหรืออุดหนุนและการเบิกจ่ายเป็นไปตามเป้าหมายเกณฑ์ชี้วัด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การประเมินผลการดำเนินงานกองทุนพัฒนาฝีมือแรงงาน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91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000" t="47000" r="-2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9" y="-27384"/>
            <a:ext cx="12169775" cy="1080120"/>
          </a:xfrm>
          <a:solidFill>
            <a:srgbClr val="66FFFF"/>
          </a:solidFill>
        </p:spPr>
        <p:txBody>
          <a:bodyPr>
            <a:norm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(ประกาศ ข้อ 13)</a:t>
            </a: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29347" y="6448252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477375" y="6232229"/>
            <a:ext cx="1584177" cy="293116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65883" y="1125818"/>
            <a:ext cx="11521279" cy="504055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121798" rIns="0" bIns="121798" numCol="1" spcCol="1270" anchor="t" anchorCtr="0">
            <a:noAutofit/>
          </a:bodyPr>
          <a:lstStyle/>
          <a:p>
            <a:pPr marL="361582" indent="-361582" algn="thaiDist" defTabSz="1420938">
              <a:spcBef>
                <a:spcPct val="0"/>
              </a:spcBef>
              <a:buFont typeface="Arial" pitchFamily="34" charset="0"/>
              <a:buChar char="•"/>
            </a:pPr>
            <a:r>
              <a:rPr lang="th-TH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สพร. และสนพ. ที่ดำเนินการทดสอบมาตรฐานฝีมือแรงงานแห่งชาติ ในสาขาอาชีพ ตำแหน่งงานหรือลักษณะงาน ที่อาจเป็นอันตรายต่อสาธารณะหรือต้องใช้ผู้มีความรู้ความสามารถ เพื่อประโยชน์ในการพัฒนาฝีมือแรงงาน</a:t>
            </a:r>
          </a:p>
          <a:p>
            <a:pPr marL="361582" indent="-361582" algn="thaiDist" defTabSz="1420938"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งบประมาณมีจำนวนไม่เพียงพอและจำเป็นต้องดำเนินการเพิ่มเติมจากเป้าหมายที่ได้รับงบประมาณรายจ่ายประจำปี</a:t>
            </a:r>
          </a:p>
          <a:p>
            <a:pPr marL="361582" indent="-361582" algn="thaiDist" defTabSz="1420938">
              <a:lnSpc>
                <a:spcPct val="9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อุดหนุนเป็นค่าใช้จ่ายในการดำเนินทดสอบมาตรฐานฝีมือแรงงานแห่งชาติตามกรอบวงเงินงบประมาณประจำปีที่ได้รับการจัดสรร ซึ่งได้รับความเห็นชอบจากคณะกรรมการส่งเสริมการพัฒนาฝีมือแรงงาน</a:t>
            </a:r>
          </a:p>
          <a:p>
            <a:pPr marL="361582" indent="-361582" algn="thaiDist" defTabSz="1420938">
              <a:lnSpc>
                <a:spcPct val="9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รายงานผลการพิจารณาอนุมัติการใช้จ่ายเงินช่วยเหลือหรืออุดหนุนจากกองทุนพัฒนาฝีมือแรงงาน 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ตามแบบ ชอ.4-9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(ฉบับปรับปรุง ตามหนังสือกรมพัฒนาฝีมือ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แรงงาน ที่ 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รง 0406/ว15118 ลว.13 ธ.ค. 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2561)</a:t>
            </a:r>
            <a:b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โดย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รายงานจำนวนผู้เข้าและผู้ผ่านกา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รทดสอบ 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จำนวนเงินช่วยเหลือหรืออุดหนุน 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(ค่าตอบแทน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b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นอก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เวลา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ราชการ ค่า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เดินทางไปราชการทำหน้าที่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ค่า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วัสดุใช้ใน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การทดสอบ 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และวันที่จ่ายเงิน ส่งให้กองส่งเสริมฯ ภายในวันที่ 10 ของเดือนถัดไป เพื่อสรุปรายงานผลการพิจารณา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อนุมัติต่อ</a:t>
            </a:r>
            <a:r>
              <a:rPr lang="th-TH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คณะกรรมการส่งเสริมการพัฒนาฝีมือแรงงาน</a:t>
            </a:r>
            <a:endParaRPr lang="th-TH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513821" indent="-513821" algn="thaiDist" defTabSz="14209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513821" indent="-513821" algn="thaiDist" defTabSz="14209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AutoNum type="arabicPeriod"/>
            </a:pPr>
            <a:endParaRPr lang="th-TH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301208"/>
            <a:ext cx="12169775" cy="1556792"/>
          </a:xfrm>
          <a:blipFill>
            <a:blip r:embed="rId3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th-TH" sz="5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การยื่นคำขอรับเงินช่วยเหลือหรืออุดหนุน</a:t>
            </a:r>
            <a:endParaRPr lang="th-TH" sz="5400" b="1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477375" y="6232229"/>
            <a:ext cx="1584177" cy="293116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" y="-27380"/>
            <a:ext cx="12169775" cy="792087"/>
          </a:xfrm>
          <a:solidFill>
            <a:srgbClr val="66FF66"/>
          </a:solidFill>
        </p:spPr>
        <p:txBody>
          <a:bodyPr>
            <a:normAutofit/>
          </a:bodyPr>
          <a:lstStyle/>
          <a:p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กำหนดเวลาการยื่นคำขอรับเงินช่วยเหลือหรืออุดหนุน</a:t>
            </a:r>
            <a:endParaRPr lang="th-TH" sz="4000" dirty="0">
              <a:solidFill>
                <a:srgbClr val="FF0000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75011" y="6448252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39065" y="6121692"/>
            <a:ext cx="1111823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4723" y="998727"/>
            <a:ext cx="11449271" cy="2954621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txBody>
          <a:bodyPr wrap="square" lIns="91399" tIns="45703" rIns="91399" bIns="45703">
            <a:spAutoFit/>
          </a:bodyPr>
          <a:lstStyle/>
          <a:p>
            <a:pPr marL="441138" indent="-345928" algn="thaiDist" defTabSz="914013">
              <a:buFontTx/>
              <a:buAutoNum type="arabicPeriod"/>
            </a:pP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แจ้งผู้มีสิทธิได้รับเงินช่วยเหลือหรืออุดหนุน </a:t>
            </a:r>
            <a:r>
              <a:rPr lang="th-TH" sz="3100" b="1" u="sng" dirty="0">
                <a:latin typeface="FreesiaUPC" pitchFamily="34" charset="-34"/>
                <a:cs typeface="FreesiaUPC" pitchFamily="34" charset="-34"/>
              </a:rPr>
              <a:t>ยื่นคำขอภายในเดือนกันยายนของปีที่สิทธิขอรับเงินช่วยเหลือหรืออุดหนุนเกิดมีขึ้น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u="sng" dirty="0">
                <a:latin typeface="FreesiaUPC" pitchFamily="34" charset="-34"/>
                <a:cs typeface="FreesiaUPC" pitchFamily="34" charset="-34"/>
              </a:rPr>
              <a:t>กรณีภายหลังเดือนกันยายน พบว่ามีผู้เข้าหลักเกณฑ์การให้เงินช่วยเหลือหรืออุดหนุนเพิ่มเติม</a:t>
            </a:r>
            <a:r>
              <a:rPr lang="th-TH" sz="3100" b="1" dirty="0">
                <a:latin typeface="FreesiaUPC" pitchFamily="34" charset="-34"/>
                <a:cs typeface="FreesiaUPC" pitchFamily="34" charset="-34"/>
              </a:rPr>
              <a:t> ให้ยื่นคำขอไม่เกิน</a:t>
            </a:r>
            <a:r>
              <a:rPr lang="th-TH" sz="3100" b="1" u="sng" dirty="0">
                <a:latin typeface="FreesiaUPC" pitchFamily="34" charset="-34"/>
                <a:cs typeface="FreesiaUPC" pitchFamily="34" charset="-34"/>
              </a:rPr>
              <a:t>วันที่ 31มีนาคมของปีถัดไป</a:t>
            </a:r>
          </a:p>
          <a:p>
            <a:pPr marL="441138" algn="thaiDist" defTabSz="914013"/>
            <a:r>
              <a:rPr lang="th-TH" sz="3100" b="1" i="1" spc="170" dirty="0">
                <a:latin typeface="FreesiaUPC" pitchFamily="34" charset="-34"/>
                <a:cs typeface="FreesiaUPC" pitchFamily="34" charset="-34"/>
              </a:rPr>
              <a:t>(กำหนดให้ยื่นคำขอภายในเดือนกันยายน เพื่อให้การอนุมัติให้เงินช่วยเหลือ</a:t>
            </a:r>
            <a:r>
              <a:rPr lang="th-TH" sz="3100" b="1" i="1" spc="170" dirty="0" smtClean="0">
                <a:latin typeface="FreesiaUPC" pitchFamily="34" charset="-34"/>
                <a:cs typeface="FreesiaUPC" pitchFamily="34" charset="-34"/>
              </a:rPr>
              <a:t>อุดหนุน</a:t>
            </a:r>
          </a:p>
          <a:p>
            <a:pPr marL="441138" algn="thaiDist" defTabSz="914013"/>
            <a:r>
              <a:rPr lang="th-TH" sz="3100" b="1" i="1" spc="-160" dirty="0" smtClean="0">
                <a:latin typeface="FreesiaUPC" pitchFamily="34" charset="-34"/>
                <a:cs typeface="FreesiaUPC" pitchFamily="34" charset="-34"/>
              </a:rPr>
              <a:t>และการ</a:t>
            </a:r>
            <a:r>
              <a:rPr lang="th-TH" sz="3100" b="1" i="1" spc="-160" dirty="0">
                <a:latin typeface="FreesiaUPC" pitchFamily="34" charset="-34"/>
                <a:cs typeface="FreesiaUPC" pitchFamily="34" charset="-34"/>
              </a:rPr>
              <a:t>เบิกจ่าย</a:t>
            </a:r>
            <a:r>
              <a:rPr lang="th-TH" sz="3100" b="1" i="1" dirty="0">
                <a:latin typeface="FreesiaUPC" pitchFamily="34" charset="-34"/>
                <a:cs typeface="FreesiaUPC" pitchFamily="34" charset="-34"/>
              </a:rPr>
              <a:t>เป็นไปตามงบประมาณประจำปีที่ได้รับการจัดสรร และเป็นไปตาม</a:t>
            </a:r>
            <a:r>
              <a:rPr lang="th-TH" sz="3100" b="1" i="1" dirty="0" smtClean="0">
                <a:latin typeface="FreesiaUPC" pitchFamily="34" charset="-34"/>
                <a:cs typeface="FreesiaUPC" pitchFamily="34" charset="-34"/>
              </a:rPr>
              <a:t>เป้าหมาย</a:t>
            </a:r>
            <a:br>
              <a:rPr lang="th-TH" sz="31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100" b="1" i="1" dirty="0" smtClean="0">
                <a:latin typeface="FreesiaUPC" pitchFamily="34" charset="-34"/>
                <a:cs typeface="FreesiaUPC" pitchFamily="34" charset="-34"/>
              </a:rPr>
              <a:t>เกณฑ์ชี้</a:t>
            </a:r>
            <a:r>
              <a:rPr lang="th-TH" sz="3100" b="1" i="1" dirty="0">
                <a:latin typeface="FreesiaUPC" pitchFamily="34" charset="-34"/>
                <a:cs typeface="FreesiaUPC" pitchFamily="34" charset="-34"/>
              </a:rPr>
              <a:t>วัดการประเมินผลการดำเนินงานกองทุนพัฒนาฝีมือแรงงาน ประจำปีบัญชีของปีนั้น)</a:t>
            </a:r>
            <a:endParaRPr lang="en-US" sz="3100" b="1" u="sng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6255" y="4077075"/>
            <a:ext cx="11449271" cy="2016224"/>
          </a:xfrm>
          <a:prstGeom prst="rect">
            <a:avLst/>
          </a:prstGeom>
          <a:solidFill>
            <a:srgbClr val="CCFFFF"/>
          </a:solidFill>
          <a:ln>
            <a:noFill/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227488" tIns="227488" rIns="227488" bIns="227488" numCol="1" spcCol="1270" anchor="ctr" anchorCtr="0">
            <a:noAutofit/>
          </a:bodyPr>
          <a:lstStyle/>
          <a:p>
            <a:pPr marL="355451" indent="-355451" algn="thaiDist" defTabSz="1421799">
              <a:lnSpc>
                <a:spcPct val="90000"/>
              </a:lnSpc>
              <a:spcBef>
                <a:spcPct val="0"/>
              </a:spcBef>
            </a:pP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3100" b="1" spc="6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100" b="1" u="sng" spc="6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ยื่นคำขอเกินกำหนดเวลา</a:t>
            </a:r>
            <a:r>
              <a:rPr lang="th-TH" sz="3100" b="1" spc="6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ตามประกาศข้อ 17 ไม่สามารถนำมาขอรับเงิน</a:t>
            </a:r>
            <a:r>
              <a:rPr lang="th-TH" sz="3100" b="1" spc="6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ช่วยเหลือหรือ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อุดหนุนจากกองทุนพัฒนาฝีมือแรงงาน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ได้ เช่น 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สิทธิขอรับเงินช่วยเหลือหรืออุดหนุนเกิดขึ้นในปี พ.ศ. 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ให้ยื่นคำ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หรืออุดหนุน ภายในวันที่ 30 กันยายน 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2562 </a:t>
            </a:r>
            <a:r>
              <a:rPr lang="th-TH" sz="31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ทั้งนี้ ไม่เกินวันที่ 31 มีนาคม </a:t>
            </a:r>
            <a:r>
              <a:rPr lang="th-TH" sz="31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th-TH" sz="31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4415" y="6447468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4" y="6236662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3933" y="1197274"/>
            <a:ext cx="10641912" cy="1569117"/>
          </a:xfrm>
          <a:prstGeom prst="rect">
            <a:avLst/>
          </a:prstGeom>
          <a:solidFill>
            <a:srgbClr val="FF3300"/>
          </a:solidFill>
        </p:spPr>
        <p:txBody>
          <a:bodyPr wrap="square" lIns="91247" tIns="45624" rIns="91247" bIns="45624" rtlCol="0">
            <a:spAutoFit/>
          </a:bodyPr>
          <a:lstStyle/>
          <a:p>
            <a:pPr algn="thaiDist" defTabSz="914013"/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ผู้ประสงค์จะขอรับเงินช่วยเหลือหรืออุดหนุนจากกองทุนพัฒนาฝีมือแรงงาน ให้ยื่นคำขอ ณ หน่วยงานของกรมพัฒนาฝีมือแรงงานที่ตั้งอยู่ในจังหวัดที่สถานประกอบกิจการ </a:t>
            </a:r>
            <a:b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ศูนย์ทดสอบมาตรฐานฝีมือแรงงานหรือศูนย์ประเมินความรู้ความสามารถ </a:t>
            </a:r>
            <a:r>
              <a:rPr lang="th-TH" sz="32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ตั้งอยู่</a:t>
            </a:r>
            <a:endParaRPr lang="en-US" sz="32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4" y="261388"/>
            <a:ext cx="12169775" cy="71990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="" xmlns:p14="http://schemas.microsoft.com/office/powerpoint/2010/main" val="2707160534"/>
              </p:ext>
            </p:extLst>
          </p:nvPr>
        </p:nvGraphicFramePr>
        <p:xfrm>
          <a:off x="765317" y="2133157"/>
          <a:ext cx="10640527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07745" y="5300778"/>
            <a:ext cx="10282389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8" tIns="45652" rIns="91298" bIns="45652" rtlCol="0" anchor="ctr"/>
          <a:lstStyle/>
          <a:p>
            <a:pPr algn="ctr" defTabSz="914013"/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</a:t>
            </a:r>
            <a:r>
              <a:rPr lang="en-US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ที่ตั้ง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อยู่ในจังหวัดนั้น เพื่อป้องกันไม่ให้เกิดการยื่นขอรับเงิน</a:t>
            </a: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</a:p>
        </p:txBody>
      </p:sp>
    </p:spTree>
    <p:extLst>
      <p:ext uri="{BB962C8B-B14F-4D97-AF65-F5344CB8AC3E}">
        <p14:creationId xmlns="" xmlns:p14="http://schemas.microsoft.com/office/powerpoint/2010/main" val="41007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t="-16000" r="-13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780928"/>
            <a:ext cx="12169775" cy="151216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th-TH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</a:t>
            </a:r>
            <a:endParaRPr lang="th-TH" sz="5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4" y="6236662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61809" y="651570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262033" y="6236662"/>
            <a:ext cx="862858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4412045"/>
              </p:ext>
            </p:extLst>
          </p:nvPr>
        </p:nvGraphicFramePr>
        <p:xfrm>
          <a:off x="492376" y="2583061"/>
          <a:ext cx="11081284" cy="398448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2961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923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727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0382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20597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300" b="1" u="none" strike="noStrike" dirty="0" smtClean="0">
                          <a:effectLst/>
                        </a:rPr>
                        <a:t>หลักที่ 1-2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300" b="1" u="none" strike="noStrike" dirty="0">
                          <a:effectLst/>
                        </a:rPr>
                        <a:t>หลักที่ 3 </a:t>
                      </a:r>
                      <a:br>
                        <a:rPr lang="th-TH" sz="2300" b="1" u="none" strike="noStrike" dirty="0">
                          <a:effectLst/>
                        </a:rPr>
                      </a:br>
                      <a:r>
                        <a:rPr lang="th-TH" sz="2300" b="1" u="none" strike="noStrike" dirty="0">
                          <a:effectLst/>
                        </a:rPr>
                        <a:t>(ประเภทเอกสาร)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300" b="1" u="none" strike="noStrike" dirty="0">
                          <a:effectLst/>
                        </a:rPr>
                        <a:t>หลักที่ 4 </a:t>
                      </a:r>
                      <a:br>
                        <a:rPr lang="th-TH" sz="2300" b="1" u="none" strike="noStrike" dirty="0">
                          <a:effectLst/>
                        </a:rPr>
                      </a:br>
                      <a:r>
                        <a:rPr lang="th-TH" sz="2300" b="1" u="none" strike="noStrike" dirty="0">
                          <a:effectLst/>
                        </a:rPr>
                        <a:t>(ประเภทการให้เงินช่วยเหลือ</a:t>
                      </a:r>
                      <a:br>
                        <a:rPr lang="th-TH" sz="2300" b="1" u="none" strike="noStrike" dirty="0">
                          <a:effectLst/>
                        </a:rPr>
                      </a:br>
                      <a:r>
                        <a:rPr lang="th-TH" sz="2300" b="1" u="none" strike="noStrike" dirty="0">
                          <a:effectLst/>
                        </a:rPr>
                        <a:t>หรืออุดหนุน)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300" b="1" u="none" strike="noStrike" dirty="0">
                          <a:effectLst/>
                        </a:rPr>
                        <a:t>หลักที่ 5 - 8 </a:t>
                      </a:r>
                      <a:br>
                        <a:rPr lang="th-TH" sz="2300" b="1" u="none" strike="noStrike" dirty="0">
                          <a:effectLst/>
                        </a:rPr>
                      </a:br>
                      <a:r>
                        <a:rPr lang="th-TH" sz="2300" b="1" u="none" strike="noStrike" dirty="0">
                          <a:effectLst/>
                        </a:rPr>
                        <a:t>(การออกเลขที่แบบคำขอ)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300" b="1" u="none" strike="noStrike" dirty="0">
                          <a:effectLst/>
                        </a:rPr>
                        <a:t>หลักที่ 9 - 12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78501"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effectLst/>
                        </a:rPr>
                        <a:t>รหัสจังหวัด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effectLst/>
                        </a:rPr>
                        <a:t>คำขอรับเงินช่วยเหลือ</a:t>
                      </a:r>
                      <a:br>
                        <a:rPr lang="th-TH" sz="2300" u="none" strike="noStrike" dirty="0">
                          <a:effectLst/>
                        </a:rPr>
                      </a:br>
                      <a:r>
                        <a:rPr lang="th-TH" sz="2300" u="none" strike="noStrike" dirty="0">
                          <a:effectLst/>
                        </a:rPr>
                        <a:t>หรืออุดหนุน </a:t>
                      </a:r>
                      <a:br>
                        <a:rPr lang="th-TH" sz="2300" u="none" strike="noStrike" dirty="0">
                          <a:effectLst/>
                        </a:rPr>
                      </a:br>
                      <a:r>
                        <a:rPr lang="th-TH" sz="2300" u="sng" strike="noStrike" dirty="0">
                          <a:solidFill>
                            <a:srgbClr val="FF0000"/>
                          </a:solidFill>
                          <a:effectLst/>
                        </a:rPr>
                        <a:t>แทนด้วยเลข 3</a:t>
                      </a:r>
                      <a:endParaRPr lang="th-TH" sz="2300" b="1" i="0" u="sng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/>
                </a:tc>
                <a:tc>
                  <a:txBody>
                    <a:bodyPr/>
                    <a:lstStyle/>
                    <a:p>
                      <a:pPr marL="273050" indent="-177800" algn="thaiDist" fontAlgn="t">
                        <a:tabLst>
                          <a:tab pos="268288" algn="l"/>
                          <a:tab pos="355600" algn="l"/>
                        </a:tabLst>
                      </a:pPr>
                      <a:r>
                        <a:rPr lang="th-TH" sz="2300" u="none" strike="noStrike" dirty="0">
                          <a:effectLst/>
                        </a:rPr>
                        <a:t> - </a:t>
                      </a:r>
                      <a:r>
                        <a:rPr lang="th-TH" sz="2300" u="none" strike="noStrike" dirty="0" smtClean="0">
                          <a:effectLst/>
                        </a:rPr>
                        <a:t> ผู้ดำเนินการ</a:t>
                      </a:r>
                      <a:r>
                        <a:rPr lang="th-TH" sz="2300" u="none" strike="noStrike" dirty="0">
                          <a:effectLst/>
                        </a:rPr>
                        <a:t>ทดสอบ</a:t>
                      </a:r>
                      <a:r>
                        <a:rPr lang="th-TH" sz="2300" u="none" strike="noStrike" dirty="0" smtClean="0">
                          <a:effectLst/>
                        </a:rPr>
                        <a:t>มาตรฐาน </a:t>
                      </a:r>
                      <a:r>
                        <a:rPr kumimoji="0" lang="th-TH" sz="2300" kern="1200" dirty="0">
                          <a:effectLst/>
                        </a:rPr>
                        <a:t>(</a:t>
                      </a:r>
                      <a:r>
                        <a:rPr kumimoji="0" lang="th-TH" sz="2300" kern="1200" dirty="0" smtClean="0">
                          <a:effectLst/>
                        </a:rPr>
                        <a:t>ประกาศ</a:t>
                      </a:r>
                      <a:br>
                        <a:rPr kumimoji="0" lang="th-TH" sz="2300" kern="1200" dirty="0" smtClean="0">
                          <a:effectLst/>
                        </a:rPr>
                      </a:br>
                      <a:r>
                        <a:rPr kumimoji="0" lang="th-TH" sz="2300" kern="1200" dirty="0" smtClean="0">
                          <a:effectLst/>
                        </a:rPr>
                        <a:t> ข้อ </a:t>
                      </a:r>
                      <a:r>
                        <a:rPr kumimoji="0" lang="th-TH" sz="2300" kern="1200" dirty="0">
                          <a:effectLst/>
                        </a:rPr>
                        <a:t>4 ข้อ </a:t>
                      </a:r>
                      <a:r>
                        <a:rPr kumimoji="0" lang="th-TH" sz="2300" kern="1200" dirty="0" smtClean="0">
                          <a:effectLst/>
                        </a:rPr>
                        <a:t>5 </a:t>
                      </a:r>
                      <a:r>
                        <a:rPr kumimoji="0" lang="th-TH" sz="2300" kern="1200" dirty="0">
                          <a:effectLst/>
                        </a:rPr>
                        <a:t>ข้อ 11) </a:t>
                      </a:r>
                      <a:r>
                        <a:rPr lang="th-TH" sz="2300" i="1" u="sng" strike="noStrike" dirty="0">
                          <a:solidFill>
                            <a:srgbClr val="FF0000"/>
                          </a:solidFill>
                          <a:effectLst/>
                        </a:rPr>
                        <a:t>แทนด้วยเลข 1</a:t>
                      </a:r>
                    </a:p>
                    <a:p>
                      <a:pPr marL="268288" indent="-173038" algn="l" fontAlgn="t">
                        <a:tabLst>
                          <a:tab pos="268288" algn="l"/>
                        </a:tabLst>
                      </a:pPr>
                      <a:r>
                        <a:rPr lang="th-TH" sz="2300" u="none" strike="noStrike" baseline="0" dirty="0">
                          <a:effectLst/>
                        </a:rPr>
                        <a:t> -</a:t>
                      </a:r>
                      <a:r>
                        <a:rPr lang="th-TH" sz="2300" u="none" strike="noStrike" dirty="0">
                          <a:effectLst/>
                        </a:rPr>
                        <a:t> </a:t>
                      </a:r>
                      <a:r>
                        <a:rPr lang="th-TH" sz="2300" u="none" strike="noStrike" dirty="0" smtClean="0">
                          <a:effectLst/>
                        </a:rPr>
                        <a:t> ผู้</a:t>
                      </a:r>
                      <a:r>
                        <a:rPr lang="th-TH" sz="2300" u="none" strike="noStrike" dirty="0">
                          <a:effectLst/>
                        </a:rPr>
                        <a:t>ประกอบกิจการ </a:t>
                      </a:r>
                      <a:r>
                        <a:rPr kumimoji="0" lang="th-TH" sz="2300" kern="1200" dirty="0">
                          <a:effectLst/>
                        </a:rPr>
                        <a:t>(ประกาศข้อ 6 ข้อ 7</a:t>
                      </a:r>
                      <a:br>
                        <a:rPr kumimoji="0" lang="th-TH" sz="2300" kern="1200" dirty="0">
                          <a:effectLst/>
                        </a:rPr>
                      </a:br>
                      <a:r>
                        <a:rPr kumimoji="0" lang="th-TH" sz="2300" kern="1200" dirty="0" smtClean="0">
                          <a:effectLst/>
                        </a:rPr>
                        <a:t> ข้อ </a:t>
                      </a:r>
                      <a:r>
                        <a:rPr kumimoji="0" lang="th-TH" sz="2300" kern="1200" dirty="0">
                          <a:effectLst/>
                        </a:rPr>
                        <a:t>8 ข้อ 9 และข้อ 10) </a:t>
                      </a:r>
                      <a:r>
                        <a:rPr lang="th-TH" sz="2300" i="1" u="sng" strike="noStrike" dirty="0">
                          <a:solidFill>
                            <a:srgbClr val="FF0000"/>
                          </a:solidFill>
                          <a:effectLst/>
                        </a:rPr>
                        <a:t>แทนด้วยเลข 2</a:t>
                      </a:r>
                    </a:p>
                    <a:p>
                      <a:pPr marL="268288" indent="-173038" algn="l" fontAlgn="t">
                        <a:tabLst>
                          <a:tab pos="268288" algn="l"/>
                        </a:tabLst>
                      </a:pPr>
                      <a:r>
                        <a:rPr lang="th-TH" sz="2300" u="none" strike="noStrike" dirty="0">
                          <a:effectLst/>
                        </a:rPr>
                        <a:t> - </a:t>
                      </a:r>
                      <a:r>
                        <a:rPr lang="th-TH" sz="2300" u="none" strike="noStrike" dirty="0" smtClean="0">
                          <a:effectLst/>
                        </a:rPr>
                        <a:t> </a:t>
                      </a:r>
                      <a:r>
                        <a:rPr kumimoji="0" lang="th-TH" sz="2300" kern="1200" dirty="0" smtClean="0">
                          <a:effectLst/>
                        </a:rPr>
                        <a:t>ศูนย์</a:t>
                      </a:r>
                      <a:r>
                        <a:rPr kumimoji="0" lang="th-TH" sz="2300" kern="1200" dirty="0">
                          <a:effectLst/>
                        </a:rPr>
                        <a:t>ประเมินความรู้ความสามารถ</a:t>
                      </a:r>
                      <a:br>
                        <a:rPr kumimoji="0" lang="th-TH" sz="2300" kern="1200" dirty="0">
                          <a:effectLst/>
                        </a:rPr>
                      </a:br>
                      <a:r>
                        <a:rPr kumimoji="0" lang="th-TH" sz="2300" kern="1200" dirty="0" smtClean="0">
                          <a:effectLst/>
                        </a:rPr>
                        <a:t> ตาม</a:t>
                      </a:r>
                      <a:r>
                        <a:rPr kumimoji="0" lang="th-TH" sz="2300" kern="1200" dirty="0">
                          <a:effectLst/>
                        </a:rPr>
                        <a:t>มาตรา 26/4 (2) (ประกาศข้อ 11) </a:t>
                      </a:r>
                    </a:p>
                    <a:p>
                      <a:pPr marL="355600" indent="0" algn="l" fontAlgn="t">
                        <a:tabLst>
                          <a:tab pos="268288" algn="l"/>
                          <a:tab pos="355600" algn="l"/>
                        </a:tabLst>
                      </a:pPr>
                      <a:r>
                        <a:rPr kumimoji="0" lang="th-TH" sz="2300" i="1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แทน</a:t>
                      </a:r>
                      <a:r>
                        <a:rPr kumimoji="0" lang="th-TH" sz="2300" i="1" u="sng" kern="1200" dirty="0">
                          <a:solidFill>
                            <a:srgbClr val="FF0000"/>
                          </a:solidFill>
                          <a:effectLst/>
                        </a:rPr>
                        <a:t>ด้วยเลข 3</a:t>
                      </a:r>
                      <a:endParaRPr lang="th-TH" sz="2300" b="1" i="1" u="sng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effectLst/>
                        </a:rPr>
                        <a:t>ตั้งแต่ 0001 - </a:t>
                      </a:r>
                      <a:r>
                        <a:rPr lang="en-US" sz="2300" u="none" strike="noStrike" dirty="0">
                          <a:effectLst/>
                        </a:rPr>
                        <a:t>XXXX </a:t>
                      </a:r>
                      <a:br>
                        <a:rPr lang="en-US" sz="2300" u="none" strike="noStrike" dirty="0">
                          <a:effectLst/>
                        </a:rPr>
                      </a:br>
                      <a:r>
                        <a:rPr lang="th-TH" sz="23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(เมื่อ</a:t>
                      </a:r>
                      <a:r>
                        <a:rPr lang="th-TH" sz="2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เริ่มปีงบประมาณใหม่ </a:t>
                      </a:r>
                      <a:br>
                        <a:rPr lang="th-TH" sz="2300" u="none" strike="noStrike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th-TH" sz="23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ให้กำหนดเลขที่ใหม่)</a:t>
                      </a:r>
                      <a:endParaRPr lang="th-TH" sz="23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effectLst/>
                        </a:rPr>
                        <a:t>ปีงบประมาณ</a:t>
                      </a:r>
                      <a:br>
                        <a:rPr lang="th-TH" sz="2300" u="none" strike="noStrike" dirty="0">
                          <a:effectLst/>
                        </a:rPr>
                      </a:br>
                      <a:r>
                        <a:rPr lang="th-TH" sz="2300" u="none" strike="noStrike" dirty="0">
                          <a:effectLst/>
                        </a:rPr>
                        <a:t>ที่รับคำขอ</a:t>
                      </a:r>
                      <a:endParaRPr lang="th-TH" sz="23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12" marR="9512" marT="9522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สี่เหลี่ยมมุมมน 7"/>
          <p:cNvSpPr/>
          <p:nvPr/>
        </p:nvSpPr>
        <p:spPr>
          <a:xfrm>
            <a:off x="4" y="189392"/>
            <a:ext cx="12169775" cy="719912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71" y="1035293"/>
            <a:ext cx="11081288" cy="13848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การออกเลขที่คำรับเงินช่วยเหลือหรืออุดหนุนจากกองทุนพัฒนาฝีมือแรงงาน ให้เรียงลำดับตามการรับ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คำขอ 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แล้วตามด้วย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พ.ศ. ของ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ปีงบประมาณนั้น 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50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2559" y="1932824"/>
            <a:ext cx="3312368" cy="954107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ปีงบประมาณ</a:t>
            </a:r>
          </a:p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ที่ยื่นคำขอรับเงินอุดหนุน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12559" y="2985648"/>
            <a:ext cx="3312368" cy="954107"/>
          </a:xfrm>
          <a:prstGeom prst="rect">
            <a:avLst/>
          </a:prstGeom>
          <a:solidFill>
            <a:srgbClr val="CC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การเรียงลำดับ</a:t>
            </a:r>
          </a:p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ของคำขอรับเงินอุดหนุน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12559" y="4034704"/>
            <a:ext cx="3312368" cy="523220"/>
          </a:xfrm>
          <a:prstGeom prst="rect">
            <a:avLst/>
          </a:prstGeom>
          <a:solidFill>
            <a:srgbClr val="99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ประเภทการให้เงินอุดหนุน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12559" y="4655480"/>
            <a:ext cx="3312368" cy="954107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ประเภทเอกสารคำขอรับเงิน</a:t>
            </a:r>
          </a:p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อุดหนุน แทนด้วยเลข 3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12559" y="5681008"/>
            <a:ext cx="3312368" cy="954107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รหัสจังหวัดที่ </a:t>
            </a:r>
            <a:r>
              <a:rPr lang="th-TH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ตั้งอยู่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6255" y="404664"/>
            <a:ext cx="7758855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เลขที่คำขอรับเงินช่วยเหลือหรืออุดหนุน มีจำนวน 12 หลัก ประกอบด้วย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21191" y="3284984"/>
            <a:ext cx="3137288" cy="2233359"/>
          </a:xfrm>
          <a:prstGeom prst="rect">
            <a:avLst/>
          </a:prstGeom>
          <a:solidFill>
            <a:srgbClr val="CCFF33"/>
          </a:solidFill>
        </p:spPr>
        <p:txBody>
          <a:bodyPr wrap="square" lIns="108642" tIns="54320" rIns="108642" bIns="54320" rtlCol="0">
            <a:spAutoFit/>
          </a:bodyPr>
          <a:lstStyle/>
          <a:p>
            <a:pPr defTabSz="914013">
              <a:tabLst>
                <a:tab pos="2241311" algn="l"/>
              </a:tabLst>
            </a:pP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    (เลข 1)</a:t>
            </a:r>
          </a:p>
          <a:p>
            <a:pPr defTabSz="914013"/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      (เลข 2)</a:t>
            </a:r>
          </a:p>
          <a:p>
            <a:pPr defTabSz="914013"/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    (เลข 3)</a:t>
            </a:r>
          </a:p>
          <a:p>
            <a:pPr defTabSz="914013"/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ความสามารถ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ตามมาตรา </a:t>
            </a:r>
          </a:p>
          <a:p>
            <a:pPr defTabSz="914013"/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26/4 </a:t>
            </a: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(2</a:t>
            </a:r>
            <a:r>
              <a:rPr lang="th-TH" sz="2300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) ที่เป็นหน่วยงานของรัฐ </a:t>
            </a:r>
            <a:r>
              <a:rPr lang="th-TH" sz="23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	</a:t>
            </a:r>
            <a:endParaRPr lang="en-US" sz="23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231" y="1052736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1 2     3 4    5 6 7 8   9 10 1112</a:t>
            </a:r>
          </a:p>
          <a:p>
            <a:pPr marL="514350" indent="-514350"/>
            <a:r>
              <a:rPr lang="en-US" sz="3600" b="1" u="sng" dirty="0" smtClean="0">
                <a:latin typeface="FreesiaUPC" pitchFamily="34" charset="-34"/>
                <a:cs typeface="FreesiaUPC" pitchFamily="34" charset="-34"/>
              </a:rPr>
              <a:t>XX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– </a:t>
            </a:r>
            <a:r>
              <a:rPr lang="en-US" sz="36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en-US" sz="3600" b="1" u="sng" dirty="0" smtClean="0">
                <a:latin typeface="FreesiaUPC" pitchFamily="34" charset="-34"/>
                <a:cs typeface="FreesiaUPC" pitchFamily="34" charset="-34"/>
              </a:rPr>
              <a:t>X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– </a:t>
            </a:r>
            <a:r>
              <a:rPr lang="en-US" sz="3600" b="1" u="sng" dirty="0" smtClean="0">
                <a:latin typeface="FreesiaUPC" pitchFamily="34" charset="-34"/>
                <a:cs typeface="FreesiaUPC" pitchFamily="34" charset="-34"/>
              </a:rPr>
              <a:t>XXXX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– </a:t>
            </a:r>
            <a:r>
              <a:rPr lang="en-US" sz="3600" b="1" u="sng" dirty="0" smtClean="0">
                <a:latin typeface="FreesiaUPC" pitchFamily="34" charset="-34"/>
                <a:cs typeface="FreesiaUPC" pitchFamily="34" charset="-34"/>
              </a:rPr>
              <a:t>X X X X</a:t>
            </a:r>
            <a:endParaRPr lang="th-TH" sz="3600" b="1" u="sng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ตัวเชื่อมต่อหักมุม 12"/>
          <p:cNvCxnSpPr/>
          <p:nvPr/>
        </p:nvCxnSpPr>
        <p:spPr>
          <a:xfrm>
            <a:off x="3451655" y="1988840"/>
            <a:ext cx="1769136" cy="576064"/>
          </a:xfrm>
          <a:prstGeom prst="bentConnector3">
            <a:avLst>
              <a:gd name="adj1" fmla="val 628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หักมุม 15"/>
          <p:cNvCxnSpPr/>
          <p:nvPr/>
        </p:nvCxnSpPr>
        <p:spPr>
          <a:xfrm>
            <a:off x="2268463" y="1988840"/>
            <a:ext cx="2938680" cy="1512168"/>
          </a:xfrm>
          <a:prstGeom prst="bentConnector3">
            <a:avLst>
              <a:gd name="adj1" fmla="val -157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หักมุม 18"/>
          <p:cNvCxnSpPr/>
          <p:nvPr/>
        </p:nvCxnSpPr>
        <p:spPr>
          <a:xfrm>
            <a:off x="1332359" y="1988840"/>
            <a:ext cx="3816424" cy="2376264"/>
          </a:xfrm>
          <a:prstGeom prst="bentConnector3">
            <a:avLst>
              <a:gd name="adj1" fmla="val -65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หักมุม 21"/>
          <p:cNvCxnSpPr/>
          <p:nvPr/>
        </p:nvCxnSpPr>
        <p:spPr>
          <a:xfrm>
            <a:off x="468263" y="1957776"/>
            <a:ext cx="4752528" cy="4135520"/>
          </a:xfrm>
          <a:prstGeom prst="bentConnector3">
            <a:avLst>
              <a:gd name="adj1" fmla="val 33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หักมุม 27"/>
          <p:cNvCxnSpPr/>
          <p:nvPr/>
        </p:nvCxnSpPr>
        <p:spPr>
          <a:xfrm>
            <a:off x="1116335" y="1988840"/>
            <a:ext cx="4104456" cy="3168352"/>
          </a:xfrm>
          <a:prstGeom prst="bentConnector3">
            <a:avLst>
              <a:gd name="adj1" fmla="val -209"/>
            </a:avLst>
          </a:prstGeom>
          <a:ln w="28575">
            <a:solidFill>
              <a:srgbClr val="FF0000"/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61809" y="6461116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262033" y="6182070"/>
            <a:ext cx="862858" cy="365125"/>
          </a:xfrm>
        </p:spPr>
        <p:txBody>
          <a:bodyPr/>
          <a:lstStyle/>
          <a:p>
            <a:fld id="{96E69268-9C8B-4EBF-A9EE-DC5DC2D48DC3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Right Arrow 2"/>
          <p:cNvSpPr/>
          <p:nvPr/>
        </p:nvSpPr>
        <p:spPr>
          <a:xfrm>
            <a:off x="8605167" y="4077072"/>
            <a:ext cx="288032" cy="360040"/>
          </a:xfrm>
          <a:prstGeom prst="rightArrow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09" tIns="45658" rIns="91309" bIns="45658" rtlCol="0" anchor="ctr"/>
          <a:lstStyle/>
          <a:p>
            <a:pPr algn="ctr" defTabSz="914121"/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44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2" y="189391"/>
            <a:ext cx="12169774" cy="71990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476312" y="1053287"/>
            <a:ext cx="11217152" cy="516901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txBody>
          <a:bodyPr lIns="91241" tIns="45628" rIns="91241" bIns="45628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538603" defTabSz="912455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1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กรณีศูนย์ประเมินความรู้ความสามารถตามมาตรา 26/4(2) ที่เป็นหน่วยงานของรัฐ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th-TH" sz="16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indent="538603" algn="thaiDist" defTabSz="91245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ศูนย์ประเมินความรู้ความสามารถตามมาตรา 26/4(2) ที่เป็นหน่วยงานของรัฐ ส่งเงินค่าธรรมเนียมเข้ากองทุน ใน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ปีพ.ศ.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2563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10,000 บาท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ยื่นคำขอรับเงินช่วยเหลือหรืออุดหนุน ที่ </a:t>
            </a:r>
            <a:r>
              <a:rPr lang="th-TH" sz="2800" b="1" dirty="0" err="1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สพร.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 สมุทรปราการ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เป็นรายที่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ในวันที่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2563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จังหวัดสมุทรปราการ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11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ศูนย์ประเมิน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ฯ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ตามมาตรา 26/4(2) ตาม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11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0002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2563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806320" indent="-272475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11-33-0002-2563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538603" algn="thaiDist" defTabSz="91245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indent="538603" algn="thaiDist" defTabSz="91245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96440" y="6519468"/>
            <a:ext cx="2245795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51" y="6308653"/>
            <a:ext cx="790953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307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0130" y="1349473"/>
            <a:ext cx="10929533" cy="4937316"/>
          </a:xfrm>
          <a:prstGeom prst="flowChartAlternateProcess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ตัวอย่างที่ 2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กรณีผู้ประกอบกิจการ</a:t>
            </a:r>
          </a:p>
          <a:p>
            <a:pPr algn="thaiDist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บริษัท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C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กิจการดำเนินการพัฒนาฝีมือแรงงานให้แก่ลูกจ้างในปี พ.ศ. 2562 </a:t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 จำนวน 150 คน 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 ชลบุรี </a:t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รายที่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ในวันที่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 มกราคม 2563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รหัสจังหวัดนนทบุรี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20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กิจการ ตามประกาศข้อ 7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0010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990077" indent="-456226">
              <a:buFont typeface="Wingdings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 มกราคม 2563 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2563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20-32-00</a:t>
            </a:r>
            <a:r>
              <a:rPr lang="en-US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10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-25</a:t>
            </a:r>
            <a:r>
              <a:rPr lang="en-US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en-US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2" y="189401"/>
            <a:ext cx="12169774" cy="791901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93" tIns="45600" rIns="91193" bIns="45600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19016" y="6502060"/>
            <a:ext cx="238960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40" y="6308653"/>
            <a:ext cx="790953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452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8000" t="-14000" r="-12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-36001" y="188641"/>
            <a:ext cx="12169775" cy="71990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3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3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3500" b="1" dirty="0" smtClean="0">
                <a:solidFill>
                  <a:prstClr val="white"/>
                </a:solidFill>
              </a:rPr>
              <a:t>การออกเลขที่ในแบบขอรับ</a:t>
            </a:r>
            <a:r>
              <a:rPr lang="th-TH" sz="3500" b="1" dirty="0">
                <a:solidFill>
                  <a:prstClr val="white"/>
                </a:solidFill>
              </a:rPr>
              <a:t>ความเห็นชอบหลักสูตรการฝึกอบรมฝีมือแรงงาน (แบบ ขร.1)</a:t>
            </a:r>
            <a:endParaRPr lang="en-US" sz="3500" dirty="0">
              <a:solidFill>
                <a:prstClr val="white"/>
              </a:solidFill>
            </a:endParaRPr>
          </a:p>
          <a:p>
            <a:pPr algn="ctr" defTabSz="914013"/>
            <a:r>
              <a:rPr lang="th-TH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311" y="3140970"/>
            <a:ext cx="10369153" cy="2735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56295" y="1269264"/>
            <a:ext cx="10585177" cy="1815781"/>
          </a:xfrm>
          <a:prstGeom prst="rect">
            <a:avLst/>
          </a:prstGeom>
          <a:solidFill>
            <a:srgbClr val="009999"/>
          </a:solidFill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การออก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เลขที่ในแบบ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(แบบ ขร.1) 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ตามประกาศข้อ 10 ให้เรียงลำดับตามการรับ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ขร.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1 </a:t>
            </a:r>
            <a:r>
              <a:rPr lang="th-TH" b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เมื่อ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เริ่มปีงบประมาณให้กำหนดเลขที่ใหม่ แล้วตาม</a:t>
            </a:r>
            <a:r>
              <a:rPr lang="th-TH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ด้วย พ</a:t>
            </a:r>
            <a:r>
              <a:rPr lang="en-US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ของปีงบประมาณนั้น 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93338" y="6433820"/>
            <a:ext cx="231769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18227" y="6236662"/>
            <a:ext cx="100666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16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82000"/>
            <a:lum/>
          </a:blip>
          <a:srcRect/>
          <a:stretch>
            <a:fillRect t="-129000" b="-1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0" y="188812"/>
            <a:ext cx="12169775" cy="71990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 smtClean="0">
                <a:solidFill>
                  <a:prstClr val="white"/>
                </a:solidFill>
              </a:rPr>
              <a:t>สถานที่ยื่น</a:t>
            </a:r>
            <a:r>
              <a:rPr lang="th-TH" sz="4000" b="1" dirty="0">
                <a:solidFill>
                  <a:prstClr val="white"/>
                </a:solidFill>
              </a:rPr>
              <a:t>ขอรับความเห็นชอบหลักสูตรการฝึกอบรมฝีมือแรงงาน</a:t>
            </a:r>
            <a:endParaRPr lang="en-US" sz="4000" dirty="0">
              <a:solidFill>
                <a:prstClr val="white"/>
              </a:solidFill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125" y="1124748"/>
            <a:ext cx="10929533" cy="224624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ที่ประสงค์จะขอรับเงินช่วยเหลือหรืออุดหนุนเป็นค่าใช้จ่ายใ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ต้องยื่นหลักสูตรการฝึกอบรมที่จะขอรับเงินอุดหนุน 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ให้สพร.หรือ สนพ. พิจารณาให้ความเห็นชอบ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 ตามแบบ ขร.1</a:t>
            </a:r>
            <a:r>
              <a:rPr lang="th-TH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ณ ท้องที่ที่สถานประกอบกิจการตั้งอยู่</a:t>
            </a:r>
            <a:r>
              <a:rPr lang="th-TH" b="1" i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339170" y="3511843"/>
            <a:ext cx="4601908" cy="1428446"/>
            <a:chOff x="0" y="864088"/>
            <a:chExt cx="5072949" cy="2048335"/>
          </a:xfrm>
          <a:scene3d>
            <a:camera prst="orthographicFront"/>
            <a:lightRig rig="flat" dir="t"/>
          </a:scene3d>
        </p:grpSpPr>
        <p:sp>
          <p:nvSpPr>
            <p:cNvPr id="9" name="Rectangle 8"/>
            <p:cNvSpPr/>
            <p:nvPr/>
          </p:nvSpPr>
          <p:spPr>
            <a:xfrm>
              <a:off x="0" y="864088"/>
              <a:ext cx="5072949" cy="2048335"/>
            </a:xfrm>
            <a:prstGeom prst="rect">
              <a:avLst/>
            </a:prstGeom>
            <a:solidFill>
              <a:srgbClr val="92D05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0" y="864088"/>
              <a:ext cx="5072948" cy="20483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t" anchorCtr="0">
              <a:noAutofit/>
            </a:bodyPr>
            <a:lstStyle/>
            <a:p>
              <a:pPr defTabSz="1597764">
                <a:lnSpc>
                  <a:spcPct val="90000"/>
                </a:lnSpc>
                <a:spcBef>
                  <a:spcPct val="0"/>
                </a:spcBef>
              </a:pPr>
              <a: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</a:p>
            <a:p>
              <a:pPr marL="285315" lvl="1" indent="-285315" defTabSz="1597764">
                <a:lnSpc>
                  <a:spcPct val="90000"/>
                </a:lnSpc>
                <a:spcBef>
                  <a:spcPct val="0"/>
                </a:spcBef>
                <a:buFontTx/>
                <a:buChar char="••"/>
              </a:pPr>
              <a: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  13 </a:t>
              </a:r>
              <a:r>
                <a:rPr lang="th-TH" b="1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 พื้นที่ 1-5 </a:t>
              </a:r>
              <a:endPara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770900" y="3500457"/>
            <a:ext cx="4203516" cy="1439827"/>
            <a:chOff x="5582846" y="852704"/>
            <a:chExt cx="5252651" cy="2059719"/>
          </a:xfrm>
          <a:scene3d>
            <a:camera prst="orthographicFront"/>
            <a:lightRig rig="flat" dir="t"/>
          </a:scene3d>
        </p:grpSpPr>
        <p:sp>
          <p:nvSpPr>
            <p:cNvPr id="7" name="Rectangle 6"/>
            <p:cNvSpPr/>
            <p:nvPr/>
          </p:nvSpPr>
          <p:spPr>
            <a:xfrm>
              <a:off x="5582846" y="852704"/>
              <a:ext cx="5072949" cy="205971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582846" y="852704"/>
              <a:ext cx="5252651" cy="2059719"/>
            </a:xfrm>
            <a:prstGeom prst="rect">
              <a:avLst/>
            </a:prstGeom>
            <a:solidFill>
              <a:srgbClr val="FFFF00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t" anchorCtr="0">
              <a:noAutofit/>
            </a:bodyPr>
            <a:lstStyle/>
            <a:p>
              <a:pPr defTabSz="1775295">
                <a:lnSpc>
                  <a:spcPct val="90000"/>
                </a:lnSpc>
                <a:spcBef>
                  <a:spcPct val="0"/>
                </a:spcBef>
              </a:pPr>
              <a: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จังหวัดอื่น </a:t>
              </a:r>
            </a:p>
            <a:p>
              <a:pPr marL="285315" lvl="1" indent="-285315" defTabSz="1597764">
                <a:lnSpc>
                  <a:spcPct val="90000"/>
                </a:lnSpc>
                <a:spcBef>
                  <a:spcPct val="0"/>
                </a:spcBef>
                <a:buFontTx/>
                <a:buChar char="••"/>
              </a:pPr>
              <a: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</a:t>
              </a:r>
              <a:b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หรือสำนักงานพัฒนาฝีมือแรงงาน</a:t>
              </a:r>
              <a:endPara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36323" y="6452637"/>
            <a:ext cx="231769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1" y="6236662"/>
            <a:ext cx="72527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5"/>
          <p:cNvSpPr/>
          <p:nvPr/>
        </p:nvSpPr>
        <p:spPr>
          <a:xfrm>
            <a:off x="540272" y="5327362"/>
            <a:ext cx="11233247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8" tIns="45652" rIns="91298" bIns="45652" rtlCol="0" anchor="ctr"/>
          <a:lstStyle/>
          <a:p>
            <a:pPr algn="thaiDist" defTabSz="914013"/>
            <a:r>
              <a:rPr lang="th-TH" sz="26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เพื่อป้องกันไม่ให้เกิดการยื่นขอรับเงินอุดหนุนซ้ำซ้อนเกินวงเงินที่กำหนด ไม่เกิน 100,000 บาทต่อปี</a:t>
            </a:r>
          </a:p>
        </p:txBody>
      </p:sp>
    </p:spTree>
    <p:extLst>
      <p:ext uri="{BB962C8B-B14F-4D97-AF65-F5344CB8AC3E}">
        <p14:creationId xmlns="" xmlns:p14="http://schemas.microsoft.com/office/powerpoint/2010/main" val="27301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4" y="117407"/>
            <a:ext cx="12169775" cy="71990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 smtClean="0">
                <a:solidFill>
                  <a:prstClr val="white"/>
                </a:solidFill>
              </a:rPr>
              <a:t>การยื่น</a:t>
            </a:r>
            <a:r>
              <a:rPr lang="th-TH" sz="4000" b="1" dirty="0">
                <a:solidFill>
                  <a:prstClr val="white"/>
                </a:solidFill>
              </a:rPr>
              <a:t>ขอรับความเห็นชอบหลักสูตรการฝึกอบรมฝีมือแรงงาน</a:t>
            </a:r>
            <a:endParaRPr lang="en-US" sz="4000" dirty="0">
              <a:solidFill>
                <a:prstClr val="white"/>
              </a:solidFill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36323" y="6452637"/>
            <a:ext cx="231769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90131" y="6236662"/>
            <a:ext cx="72527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6295" y="2874328"/>
            <a:ext cx="10513169" cy="3570071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  <a:prstDash val="solid"/>
          </a:ln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1. หลักสูตรการฝึกอบรมเพื่อสร้างสรรค์นวัตกรรม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marL="355451" indent="-355451" algn="thaiDist" defTabSz="914013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	ต้องเป็น</a:t>
            </a:r>
            <a:r>
              <a:rPr lang="th-TH" sz="3600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หลักสูตรตามแนบท้ายประกาศ จำนวน 5 หลักสูตร 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(ผู้ประกอบกิจการ</a:t>
            </a:r>
            <a:r>
              <a:rPr lang="th-TH" sz="3600" i="1" u="sng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ไม่ต้องจัดทำหลักสูตรใหม่</a:t>
            </a:r>
            <a:r>
              <a:rPr lang="th-TH" sz="3600" i="1" dirty="0">
                <a:latin typeface="DilleniaUPC" pitchFamily="18" charset="-34"/>
                <a:cs typeface="DilleniaUPC" pitchFamily="18" charset="-34"/>
              </a:rPr>
              <a:t> ต้องใช้หลักสูตรตามประกาศ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)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algn="thaiDist" defTabSz="914013">
              <a:spcBef>
                <a:spcPts val="1198"/>
              </a:spcBef>
            </a:pPr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2. หลักสูตรการฝึกอบรมเพื่อนำเทคโนโลยีมาใช้ในการผลิตสินค้าหรือบริการ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marL="355451" indent="-355451" algn="thaiDist" defTabSz="914013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 	ผู้ประกอบกิจการต้อง</a:t>
            </a:r>
            <a:r>
              <a:rPr lang="th-TH" sz="3600" u="sng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จัดทำหลักสูตร</a:t>
            </a:r>
            <a:r>
              <a:rPr lang="th-TH" sz="3600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3600" u="sng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ตามหลักเกณฑ์และรูปแบบที่กำหนด</a:t>
            </a:r>
            <a:r>
              <a:rPr lang="th-TH" sz="3600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เสนอสพร./สนพ. พิจารณาให้ความเห็นชอบ และใช้เป็นเอกสารหลักฐานประกอบการยื่นแบบ ขร.1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6295" y="1027157"/>
            <a:ext cx="10513169" cy="17539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ผู้ประกอบกิจการยื่นแบบขอรับความเห็นชอบหลักสูตรการฝึกอบรมฝีมือแรงงาน</a:t>
            </a:r>
            <a:b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(แบบ ขร.1) </a:t>
            </a:r>
            <a:endParaRPr lang="en-US" sz="3600" b="1" dirty="0">
              <a:solidFill>
                <a:srgbClr val="FFFF00"/>
              </a:solidFill>
              <a:latin typeface="DilleniaUPC" pitchFamily="18" charset="-34"/>
              <a:cs typeface="DilleniaUPC" pitchFamily="18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169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9000" t="-64000" r="-8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0" y="261386"/>
            <a:ext cx="12169775" cy="93588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</a:rPr>
              <a:t>การพิจารณาให้ความเห็นชอบหลักสูตรการฝึกอบรมฝีมือแรงงาน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49292" y="644746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6320" y="6164674"/>
            <a:ext cx="719048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เนื้อหา 1"/>
          <p:cNvSpPr txBox="1">
            <a:spLocks/>
          </p:cNvSpPr>
          <p:nvPr/>
        </p:nvSpPr>
        <p:spPr>
          <a:xfrm>
            <a:off x="1350247" y="1621978"/>
            <a:ext cx="9577064" cy="410445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1841/2560 ลงวันที่ 12 ตุลาคม 2560 เรื่อง มอบอำนาจเกี่ยวกับการดำเนิ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อธิบดีกรมพัฒนาฝีมือแรงงานมอบ</a:t>
            </a:r>
            <a:r>
              <a:rPr lang="th-TH" sz="3200" b="1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อำนาจให้</a:t>
            </a:r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ผู้อำนวยการสพร. หรือ สนพ. ปฏิบัติราชการแทนอธิบดีกรมพัฒนาฝีมือแรงงาน </a:t>
            </a:r>
            <a:r>
              <a:rPr lang="th-TH" sz="3200" b="1" i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3200" b="1" i="1" u="sng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พิจารณาให้</a:t>
            </a:r>
            <a:r>
              <a:rPr lang="th-TH" sz="3200" b="1" i="1" u="sng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ความเห็นชอบหลักสูตรการฝึกอบรม เพื่อนำเทคโนโลยีมาใช้ในการผลิตสินค้าหรือบริการ และพิจารณาให้ความเห็นชอบหลักสูตรการฝึกอบรมที่จะขอรับเงินอุดหนุน</a:t>
            </a:r>
            <a:endParaRPr lang="en-US" sz="3200" b="1" i="1" u="sng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095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9000"/>
            <a:lum/>
          </a:blip>
          <a:srcRect/>
          <a:stretch>
            <a:fillRect t="-116000" b="-1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0122" y="1503228"/>
            <a:ext cx="10785723" cy="206196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ผู้ประกอบกิจการยื่นแบบขอรับความเห็นชอบหลักสูตรการฝึกอบรมฝีมือแรงงาน</a:t>
            </a:r>
            <a:b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 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(แบบ ขร.1) </a:t>
            </a:r>
            <a:r>
              <a:rPr lang="th-TH" sz="32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ให้สพร. หรือ สนพ. (ที่สถานประกอบกิจการตั้งอยู่) พิจารณาให้ความเห็นชอบ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69767" y="6164672"/>
            <a:ext cx="811319" cy="521208"/>
          </a:xfrm>
          <a:prstGeom prst="rect">
            <a:avLst/>
          </a:prstGeom>
        </p:spPr>
        <p:txBody>
          <a:bodyPr vert="horz" lIns="121647" tIns="60824" rIns="121647" bIns="60824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15953" y="6452637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0125" y="3860949"/>
            <a:ext cx="10785722" cy="2061626"/>
          </a:xfrm>
          <a:prstGeom prst="rect">
            <a:avLst/>
          </a:prstGeom>
          <a:solidFill>
            <a:srgbClr val="CCFF33"/>
          </a:solidFill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sz="3200" dirty="0">
                <a:latin typeface="FreesiaUPC" pitchFamily="34" charset="-34"/>
                <a:cs typeface="FreesiaUPC" pitchFamily="34" charset="-34"/>
              </a:rPr>
              <a:t>หลักสูตรการฝึกอบรมที่ได้รับความเห็นชอบแล้ว ให้ผู้ประกอบกิจการนำไปใช้ในการฝึกอบรมฝีมือแรงงานได้ หากจำเป็นต้องเปลี่ยนแปลงกำหนดการฝึกอบรม สถานที่ฝึกอบรม หรือผู้เข้ารับการฝึกอบรม ให้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แจ้งให้</a:t>
            </a:r>
            <a:r>
              <a:rPr lang="th-TH" sz="3200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หรือ </a:t>
            </a:r>
            <a:r>
              <a:rPr lang="th-TH" sz="3200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ทราบ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เป็นหนังสือก่อนดำเนินการฝึกอบรม</a:t>
            </a:r>
            <a:br>
              <a:rPr lang="th-TH" sz="3200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ไม่น้อยกว่า 7 วัน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0" y="261386"/>
            <a:ext cx="12169775" cy="93588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</a:rPr>
              <a:t>การพิจารณาให้ความเห็นชอบหลักสูตรการฝึกอบรมฝีมือแรงงาน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285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60000"/>
                <a:lumOff val="40000"/>
                <a:alpha val="66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255368" y="6164674"/>
            <a:ext cx="719048" cy="365125"/>
          </a:xfrm>
        </p:spPr>
        <p:txBody>
          <a:bodyPr/>
          <a:lstStyle/>
          <a:p>
            <a:fld id="{E343B473-D533-461D-A761-DB0447F08C08}" type="slidenum">
              <a:rPr lang="en-US" sz="28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132</a:t>
            </a:fld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8270" y="836713"/>
            <a:ext cx="11309424" cy="5231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>
              <a:tabLst>
                <a:tab pos="441138" algn="l"/>
              </a:tabLst>
            </a:pP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1. กรณีผู้ประกอบกิจการฝึกอบรมหลักสูตรเพื่อ</a:t>
            </a:r>
            <a:r>
              <a:rPr lang="th-TH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สร้างสรรค์</a:t>
            </a:r>
            <a:r>
              <a:rPr lang="th-TH" b="1" u="sng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นวัตกรรม</a:t>
            </a: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ตามแนบท้ายประกาศ 5 หลักสูตร</a:t>
            </a:r>
            <a:endParaRPr lang="en-US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270" y="1340770"/>
            <a:ext cx="11309424" cy="52309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1.1 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เจ้าหน้าที่สพร.หรือ สนพ. ตรวจสอบแบบ ขร.1 พร้อมเอกสารหลักฐานประกอบ</a:t>
            </a:r>
            <a:endParaRPr lang="en-US" sz="27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0122" y="1916835"/>
            <a:ext cx="10785723" cy="3000684"/>
          </a:xfrm>
          <a:prstGeom prst="rect">
            <a:avLst/>
          </a:prstGeom>
          <a:noFill/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en-US" sz="2700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    1) กรณีเอกสารหลักฐานครบถ้วนและเป็นไปตามหลักเกณฑ์ที่กำหนด </a:t>
            </a:r>
            <a:r>
              <a:rPr lang="th-TH" sz="2700" b="1" u="sng" dirty="0">
                <a:latin typeface="FreesiaUPC" pitchFamily="34" charset="-34"/>
                <a:cs typeface="FreesiaUPC" pitchFamily="34" charset="-34"/>
              </a:rPr>
              <a:t>ให้ออกเลขที่แบบ ขร.1</a:t>
            </a:r>
            <a:endParaRPr lang="en-US" sz="2700" b="1" u="sng" dirty="0">
              <a:latin typeface="FreesiaUPC" pitchFamily="34" charset="-34"/>
              <a:cs typeface="FreesiaUPC" pitchFamily="34" charset="-34"/>
            </a:endParaRPr>
          </a:p>
          <a:p>
            <a:pPr algn="thaiDist" defTabSz="914013"/>
            <a:r>
              <a:rPr lang="th-TH" sz="2700" dirty="0">
                <a:latin typeface="FreesiaUPC" pitchFamily="34" charset="-34"/>
                <a:cs typeface="FreesiaUPC" pitchFamily="34" charset="-34"/>
              </a:rPr>
              <a:t>และให้ความเห็นท้ายแบบ ขร.1</a:t>
            </a:r>
          </a:p>
          <a:p>
            <a:pPr algn="thaiDist" defTabSz="914013"/>
            <a:r>
              <a:rPr lang="th-TH" sz="2700" dirty="0"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700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 เห็นควรให้ความเห็นชอบ หรือ </a:t>
            </a:r>
          </a:p>
          <a:p>
            <a:pPr algn="thaiDist" defTabSz="914013"/>
            <a:r>
              <a:rPr lang="th-TH" sz="2700" dirty="0"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700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700" dirty="0">
                <a:latin typeface="FreesiaUPC" pitchFamily="34" charset="-34"/>
                <a:cs typeface="FreesiaUPC" pitchFamily="34" charset="-34"/>
              </a:rPr>
              <a:t> เห็นควรไม่ให้ความเห็นชอบ ระบุเหตุผล............... </a:t>
            </a:r>
          </a:p>
          <a:p>
            <a:pPr algn="thaiDist" defTabSz="914013"/>
            <a:r>
              <a:rPr lang="th-TH" sz="2700" dirty="0">
                <a:latin typeface="FreesiaUPC" pitchFamily="34" charset="-34"/>
                <a:cs typeface="FreesiaUPC" pitchFamily="34" charset="-34"/>
              </a:rPr>
              <a:t>                      พร้อมลงลายมือชื่อในส่วนที่เป็น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700" dirty="0">
              <a:latin typeface="FreesiaUPC" pitchFamily="34" charset="-34"/>
              <a:cs typeface="FreesiaUPC" pitchFamily="34" charset="-34"/>
            </a:endParaRPr>
          </a:p>
          <a:p>
            <a:pPr algn="thaiDist" defTabSz="914013">
              <a:tabLst>
                <a:tab pos="725180" algn="l"/>
              </a:tabLst>
            </a:pPr>
            <a:r>
              <a:rPr lang="th-TH" sz="2700" dirty="0">
                <a:latin typeface="FreesiaUPC" pitchFamily="34" charset="-34"/>
                <a:cs typeface="FreesiaUPC" pitchFamily="34" charset="-34"/>
              </a:rPr>
              <a:t>         2) กรณีเอกสารหลักฐานไม่ครบถ้วน ให้แจ้งผู้ประกอบกิจการนำเอกสารไปจัดทำให้ครบถ้วนและเป็นไปตามหลักเกณฑ์ที่กำหนด ก่อนนำมายื่นใหม่ </a:t>
            </a:r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(ไม่ออกเลขที่แบบ ขร.1)</a:t>
            </a:r>
            <a:endParaRPr lang="en-US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274" y="4832715"/>
            <a:ext cx="11309423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indent="358226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1.2 ผู้อำนวยการพิจารณา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เห็นชอบ หรือ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ไม่เห็นชอบ ระบุเหตุผล...........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        พร้อมลงลายมือชื่อในส่วนที่เป็น “สำหรับเจ้าหน้าที่”		</a:t>
            </a:r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466259" y="6146786"/>
            <a:ext cx="811319" cy="521208"/>
          </a:xfrm>
          <a:prstGeom prst="rect">
            <a:avLst/>
          </a:prstGeom>
        </p:spPr>
        <p:txBody>
          <a:bodyPr vert="horz" lIns="121647" tIns="60824" rIns="121647" bIns="60824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9757300" y="6448252"/>
            <a:ext cx="2200363" cy="365125"/>
          </a:xfrm>
          <a:prstGeom prst="rect">
            <a:avLst/>
          </a:prstGeom>
        </p:spPr>
        <p:txBody>
          <a:bodyPr vert="horz" lIns="108666" tIns="54332" rIns="108666" bIns="54332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0" y="44624"/>
            <a:ext cx="12169775" cy="64807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</a:rPr>
              <a:t>การพิจารณาให้ความเห็นชอบหลักสูตรการฝึกอบรมฝีมือแรงงาน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401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13579" y="6100321"/>
            <a:ext cx="811319" cy="521208"/>
          </a:xfrm>
          <a:prstGeom prst="rect">
            <a:avLst/>
          </a:prstGeom>
        </p:spPr>
        <p:txBody>
          <a:bodyPr vert="horz" lIns="121647" tIns="60824" rIns="121647" bIns="60824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30375" y="6452637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4287" y="980728"/>
            <a:ext cx="10729192" cy="138485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91298" tIns="45652" rIns="91298" bIns="45652">
            <a:spAutoFit/>
          </a:bodyPr>
          <a:lstStyle/>
          <a:p>
            <a:pPr marL="355451" indent="-355451" algn="thaiDist" defTabSz="914013"/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2. 	กรณี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ผู้ประกอบกิจการฝึกอบรมหลักสูตรเพื่อ</a:t>
            </a:r>
            <a:r>
              <a:rPr lang="th-TH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 </a:t>
            </a: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ต้อง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จัดทำหลักสูตรเสนอให้ สพร หรือ สนพ. พิจารณาให้ความเห็นชอบก่อนการ</a:t>
            </a: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ฝึกอบรม</a:t>
            </a:r>
            <a:b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น้อยกว่า 30 วัน (เอกสารแนบ แบบ ขร.1) </a:t>
            </a:r>
            <a:endParaRPr lang="en-US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1818" y="2421127"/>
            <a:ext cx="10736366" cy="224624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1) เจ้าหน้าที่สพร.หรือ สนพ. พิจารณาหลักสูตรการฝึกอบรมเพื่อนำเทคโนโลยีมาใช้ในการผลิตสินค้าหรือบริการ หากเป็นไปตามหลักเกณฑ์ที่กำหนด ให้ความเห็นพร้อมลงลายมือชื่อ ในส่วนที่เป็น </a:t>
            </a:r>
            <a:r>
              <a:rPr lang="th-TH" i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เห็นควรให้ความเห็นชอบหลักสูตร หรือ </a:t>
            </a:r>
          </a:p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เห็นควรไม่ให้ความเห็นชอบหลักสูตร ระบุเหตุผล............</a:t>
            </a:r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2026" y="4652852"/>
            <a:ext cx="10713818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2) ผู้อำนวยการพิจารณา </a:t>
            </a:r>
          </a:p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เห็นชอบหลักสูตร หรือ </a:t>
            </a:r>
          </a:p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ไม่เห็นชอบหลักสูตร ระบุเหตุผล....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.....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.. </a:t>
            </a:r>
          </a:p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       พร้อมลงลายมือ ในส่วนที่เป็น </a:t>
            </a:r>
            <a:r>
              <a:rPr lang="th-TH" i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i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0" y="44624"/>
            <a:ext cx="12169775" cy="72008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</a:rPr>
              <a:t>การพิจารณาให้ความเห็นชอบหลักสูตรการฝึกอบรมฝีมือแรงงาน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i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08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35000"/>
            <a:lum/>
          </a:blip>
          <a:srcRect/>
          <a:stretch>
            <a:fillRect t="-83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18797" y="6447468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6419" y="6164674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134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907745" y="1485235"/>
            <a:ext cx="10282389" cy="210211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2800" b="1" dirty="0">
                <a:solidFill>
                  <a:prstClr val="white">
                    <a:lumMod val="95000"/>
                  </a:prstClr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1155/2560 ลงวันที่ 7 กรกฎาคม 2560 อธิบดีกรมพัฒนาฝีมือแรงงานมอบอำนาจให้ผู้อำนวยการ สพร. หรือผู้อำนวยการ สนพ. ปฏิบัติราชการแทนอธิบดีกรมพัฒนาฝีมือแรงงานในการ</a:t>
            </a:r>
            <a:r>
              <a:rPr lang="th-TH" sz="2800" b="1" i="1" u="sng" dirty="0">
                <a:solidFill>
                  <a:prstClr val="white">
                    <a:lumMod val="95000"/>
                  </a:prstClr>
                </a:solidFill>
                <a:latin typeface="FreesiaUPC" pitchFamily="34" charset="-34"/>
                <a:cs typeface="FreesiaUPC" pitchFamily="34" charset="-34"/>
              </a:rPr>
              <a:t>พิจารณาอนุมัติคำขอรับเงินช่วยเหลือหรืออุดหนุน และจ่ายเงินช่วยเหลือหรืออุดหนุนให้แก่ผู้ยื่นคำขอ </a:t>
            </a:r>
            <a:endParaRPr lang="en-US" sz="2800" b="1" i="1" u="sng" dirty="0">
              <a:solidFill>
                <a:prstClr val="white">
                  <a:lumMod val="95000"/>
                </a:prst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4" y="189393"/>
            <a:ext cx="12169775" cy="7919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เนื้อหา 1"/>
          <p:cNvSpPr txBox="1">
            <a:spLocks/>
          </p:cNvSpPr>
          <p:nvPr/>
        </p:nvSpPr>
        <p:spPr>
          <a:xfrm>
            <a:off x="907745" y="3659740"/>
            <a:ext cx="10282389" cy="14974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สพร.หรือ สนพ. รับคำขอรับเงินช่วยเหลือหรืออุดหนุนจากกองทุนพัฒนาฝีมือแรงงาน 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ให้พิจารณาคำขอพร้อมเอกสารหลักฐานประกอบ หากเห็นว่าเป็นไปตามหลักเกณฑ์ที่กำหนด </a:t>
            </a:r>
            <a:b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ให้อนุมัติคำขอและจ่ายเงินช่วยเหลือหรืออุดหนุนแก่ผู้ยื่นคำขอ (ประกาศข้อ 15)</a:t>
            </a:r>
            <a:endParaRPr lang="en-US" sz="28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95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FFCC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7786" y="1052737"/>
            <a:ext cx="10785723" cy="52309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1. เจ้าหน้าที่สพร.หรือ สนพ. ตรวจสอบแบบคำขอ พร้อมเอกสารหลักฐานประกอบ </a:t>
            </a:r>
            <a:endParaRPr lang="en-US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122" y="1626344"/>
            <a:ext cx="10785723" cy="3016073"/>
          </a:xfrm>
          <a:prstGeom prst="rect">
            <a:avLst/>
          </a:prstGeom>
          <a:noFill/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en-US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1) กรณีเอกสารหลักฐานครบถ้วนและเป็นไปตามหลักเกณฑ์ที่กำหนด </a:t>
            </a:r>
            <a:r>
              <a:rPr lang="th-TH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ให้ออกเลขที่คำขอ</a:t>
            </a:r>
            <a:r>
              <a:rPr lang="th-TH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ให้ความเห็นท้ายแบบคำขอ</a:t>
            </a:r>
          </a:p>
          <a:p>
            <a:pPr algn="thaiDist" defTabSz="914013"/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เห็นควรอนุมัติ หรือ </a:t>
            </a:r>
          </a:p>
          <a:p>
            <a:pPr algn="thaiDist" defTabSz="914013"/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      </a:t>
            </a:r>
            <a:r>
              <a:rPr lang="en-US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เห็นควรไม่อนุมัติ ระบุเหตุผล............... </a:t>
            </a:r>
          </a:p>
          <a:p>
            <a:pPr algn="thaiDist" defTabSz="914013"/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              พร้อมลงลายมือชื่อในส่วนที่เป็น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700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914013"/>
            <a:r>
              <a:rPr lang="th-TH" sz="270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    2) กรณีเอกสารหลักฐานไม่ครบถ้วน ให้แจ้งผู้ประกอบกิจการนำเอกสารไปจัดทำให้ครบถ้วนและเป็นไปตามหลักเกณฑ์ที่กำหนด ก่อนนำมายื่นใหม่ </a:t>
            </a:r>
            <a:r>
              <a:rPr lang="th-TH" sz="27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(ไม่ออกเลขที่คำขอ)</a:t>
            </a:r>
            <a:endParaRPr lang="en-US" sz="27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0122" y="4652303"/>
            <a:ext cx="10785723" cy="18154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298" tIns="45652" rIns="91298" bIns="45652">
            <a:spAutoFit/>
          </a:bodyPr>
          <a:lstStyle/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2. ผู้อำนวยการพิจารณา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อนุมัติ หรือ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  </a:t>
            </a:r>
            <a:r>
              <a:rPr lang="en-US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ไม่อนุมัติ ระบุเหตุผล........... </a:t>
            </a:r>
          </a:p>
          <a:p>
            <a:pPr defTabSz="914013"/>
            <a:r>
              <a:rPr lang="th-TH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               พร้อมลงลายมือชื่อในส่วนที่เป็น “สำหรับเจ้าหน้าที่”		</a:t>
            </a:r>
            <a:endParaRPr lang="en-US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4" y="189393"/>
            <a:ext cx="12169775" cy="7193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ysClr val="windowText" lastClr="0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14389" y="6376246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83324" y="6160273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135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73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7"/>
          <p:cNvSpPr/>
          <p:nvPr/>
        </p:nvSpPr>
        <p:spPr>
          <a:xfrm>
            <a:off x="4" y="188643"/>
            <a:ext cx="12169775" cy="93588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1"/>
          <p:cNvSpPr txBox="1">
            <a:spLocks/>
          </p:cNvSpPr>
          <p:nvPr/>
        </p:nvSpPr>
        <p:spPr>
          <a:xfrm>
            <a:off x="612279" y="1715572"/>
            <a:ext cx="11017224" cy="41617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 ให้เป็นไปตามระเบียบคณะกรรมการส่งเสริมการพัฒนา</a:t>
            </a:r>
            <a:b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ฝีมือแรงงาน ว่าด้วยการรับเงิน การจ่ายเงิน การเก็บรักษาเงิน และการบริหารกองทุนพัฒนาฝีมือแรงงาน ทั้งนี้ การจ่ายเงินช่วยเหลือหรืออุดหนุน ให้จ่ายเป็นเช็คขีดคร่อมสั่งจ่ายชื่อผู้รับเงินช่วยเหลือหรืออุดหนุน และขีดฆ่าคำว่า “หรือผู้ถือ” ออก (ประกาศข้อ 16)</a:t>
            </a:r>
          </a:p>
          <a:p>
            <a:pPr marL="81499" indent="0" algn="thaiDist" defTabSz="914013">
              <a:buClr>
                <a:srgbClr val="EEECE1"/>
              </a:buClr>
              <a:buNone/>
            </a:pPr>
            <a:endParaRPr lang="th-TH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100" b="1" i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       (ให้จ่ายเงินอุดหนุนให้เสร็จสิ้นภายในเดือนกันยายน เพื่อให้การเบิกจ่ายเงินเป็นไปตามงบประมาณรายจ่ายประจำปีที่ได้รับการจัดสรร และเป็นไปตามเกณฑ์ชี้วัด</a:t>
            </a:r>
            <a:br>
              <a:rPr lang="th-TH" sz="3100" b="1" i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i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การประเมินผลการดำเนินงานกองทุนพัฒนาฝีมือแรงงาน)</a:t>
            </a:r>
            <a:endParaRPr lang="en-US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endParaRPr lang="en-US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3100" b="1" i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100" b="1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64205" y="6380649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61826" y="6164674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136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14D1E09A-BCEE-4119-9E66-8607074FD69A}"/>
              </a:ext>
            </a:extLst>
          </p:cNvPr>
          <p:cNvSpPr/>
          <p:nvPr/>
        </p:nvSpPr>
        <p:spPr>
          <a:xfrm>
            <a:off x="324247" y="3645027"/>
            <a:ext cx="11593288" cy="504056"/>
          </a:xfrm>
          <a:prstGeom prst="rect">
            <a:avLst/>
          </a:prstGeom>
          <a:solidFill>
            <a:srgbClr val="FFFF99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marL="81499" algn="ctr" defTabSz="914013"/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ให้สั่ง</a:t>
            </a:r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จ่ายในนาม  ชื่อสถานประกาบกิจการ/ศูนย์ทดสอบ</a:t>
            </a:r>
            <a:r>
              <a:rPr lang="th-TH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ฯ ไม่สั่งจ่ายชื่อบุคคล</a:t>
            </a:r>
            <a:endParaRPr lang="th-TH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07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t="-18000" r="-5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ก. งานรุ่ง\หัวข้อบรรยายเงินอุดหนุน 27-28 ก.พ. 63\unnamed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958" y="4189201"/>
            <a:ext cx="5030695" cy="2357215"/>
          </a:xfrm>
          <a:prstGeom prst="rect">
            <a:avLst/>
          </a:prstGeom>
          <a:noFill/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3636615" y="1563614"/>
            <a:ext cx="6480720" cy="1872208"/>
          </a:xfrm>
          <a:solidFill>
            <a:srgbClr val="99FF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การรายงานผลการพิจารณาอนุมัติ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61826" y="6164674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137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2" y="261386"/>
            <a:ext cx="12169774" cy="935882"/>
          </a:xfrm>
          <a:prstGeom prst="roundRect">
            <a:avLst/>
          </a:prstGeom>
          <a:solidFill>
            <a:srgbClr val="FF99FF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การรายงานผลการพิจารณาอนุมัติให้เงินช่วยเหลือหรืออุดหนุน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828303" y="1628800"/>
            <a:ext cx="10426199" cy="2519697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สพร. หรือ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สนพ.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จ่ายเงินช่วยเหลือหรืออุดหนุนให้แก่ผู้ที่ได้รับอนุมัติแล้ว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ให้รายงานผลการพิจารณาอนุมัติ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การให้เงินช่วยเหลือหรืออุดหนุนจากกองทุนพัฒนาฝีมือแรงงาน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ส่งให้กองส่งเสริมการพัฒนาฝีมือแรงงาน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ภายในวันที่ 10 ของเดือนถัดไป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เพื่อสรุปรายงานผลการพิจารณาต่อคณะกรรมการส่งเสริมการพัฒนาฝีมือแรงงาน (ประกาศ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ข้อ 19)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59741" y="6376113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0882" y="6165307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1044327" y="4581132"/>
            <a:ext cx="10210175" cy="151216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รายงานตามแบบ ชอ.4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หรือ ชอ.4-1 –ชอ.4-2 ชอ.4-3 ชอ.4-4 ชอ.4-5 </a:t>
            </a:r>
          </a:p>
          <a:p>
            <a:pPr algn="ctr" defTabSz="914013"/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ชอ. 4-6 ชอ.4-7 ชอ.4-8 และชอ. 4-9 (</a:t>
            </a: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แล้วแต่กรณีการให้เงินอุดหนุน) </a:t>
            </a:r>
          </a:p>
          <a:p>
            <a:pPr algn="ctr" defTabSz="914013"/>
            <a:r>
              <a:rPr lang="th-TH" sz="3200" b="1" i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ให้ระบุวันที่จ่ายเงินใน</a:t>
            </a:r>
            <a:r>
              <a:rPr lang="th-TH" sz="3200" b="1" i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แบบรายงานดังกล่าวด้วย  </a:t>
            </a:r>
            <a:r>
              <a:rPr lang="en-US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20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39000" r="-13000" b="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ก. งานรุ่ง\หัวข้อบรรยายเงินอุดหนุน 27-28 ก.พ. 63\organization-education-learning-neuroscience-knowledge-literal-png-clip-a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93096"/>
            <a:ext cx="12169775" cy="2564904"/>
          </a:xfrm>
          <a:prstGeom prst="rect">
            <a:avLst/>
          </a:prstGeom>
          <a:noFill/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2492896"/>
            <a:ext cx="12169774" cy="1800200"/>
          </a:xfr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การรายงานผลการดำเนินงานการพัฒนาฝีมือแรงงาน</a:t>
            </a:r>
            <a:br>
              <a:rPr lang="th-TH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ของผู้ได้รับเงินช่วยเหลือหรืออุดหนุนจากกองทุนพัฒนาฝีมือแรงงาน</a:t>
            </a:r>
            <a:endParaRPr lang="th-TH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50" name="Picture 2" descr="D:\ก. งานรุ่ง\หัวข้อบรรยายเงินอุดหนุน 27-28 ก.พ. 63\ดาวน์โหลด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36970"/>
            <a:ext cx="1853884" cy="1392952"/>
          </a:xfrm>
          <a:prstGeom prst="rect">
            <a:avLst/>
          </a:prstGeom>
          <a:noFill/>
        </p:spPr>
      </p:pic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61826" y="6304235"/>
            <a:ext cx="95013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pPr/>
              <a:t>139</a:t>
            </a:fld>
            <a:endParaRPr lang="en-US" sz="2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2" y="261386"/>
            <a:ext cx="12169774" cy="935882"/>
          </a:xfrm>
          <a:prstGeom prst="roundRect">
            <a:avLst/>
          </a:prstGeom>
          <a:solidFill>
            <a:srgbClr val="00B0F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47" tIns="45624" rIns="91247" bIns="45624" rtlCol="0" anchor="ctr"/>
          <a:lstStyle/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การรายงานผลการดำเนินการพัฒนาฝีมือแรงงาน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914013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900312" y="1700812"/>
            <a:ext cx="10282389" cy="16558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1950" indent="-280988" algn="thaiDist" defTabSz="914013">
              <a:buClr>
                <a:srgbClr val="EEECE1"/>
              </a:buClr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ผู้ได้รับเงินช่วยเหลือหรืออุดหนุน รายงานผลการดำเนินงานการพัฒนาฝีมือแรงงาน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สพร. หรือ สนพ. ทราบภายใน 30 วันนับแต่วันที่ดำเนินการแล้วเสร็จ ตาม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ที่กรม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พัฒนาฝีมือแรงงานกำหนด (ประกาศข้อ 18 (1))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32445" y="6376113"/>
            <a:ext cx="241607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30066" y="6165307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900312" y="3500592"/>
            <a:ext cx="10282389" cy="1871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lIns="91298" tIns="45652" rIns="91298" bIns="45652"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สพร. หรือ </a:t>
            </a:r>
            <a:r>
              <a:rPr lang="th-TH" sz="2800" b="1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ส่งรายงานผลการดำเนินงานการพัฒนาฝีมือแรงงานของผู้ที่ได้รับเงิน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ช่วยเหลือหรืออุดหนุน ให้กองส่งเสริมการพัฒนาฝีมือแรงงาน ภายใน 7 วันนับแต่วันที่ได้รับ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รายงานจากผู้ที่ได้รับเงินช่วยเหลือหรืออุดหนุน เพื่อรายงานเสนอคณะกรรมการส่งเสริม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การพัฒนาฝีมือแรงงาน (ประกาศข้อ 19)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499" indent="0" algn="thaiDist" defTabSz="914013">
              <a:buClr>
                <a:srgbClr val="EEECE1"/>
              </a:buClr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61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65678343"/>
              </p:ext>
            </p:extLst>
          </p:nvPr>
        </p:nvGraphicFramePr>
        <p:xfrm>
          <a:off x="332503" y="1283000"/>
          <a:ext cx="11648579" cy="5241627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03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916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0666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223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95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180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857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ผู้ประกอบกิจการพัฒนาฝีมือแรงงานให้แก่ลูกจ้างในปีที่ผ่านมา ส่วนที่เกินกว่าร้อยละ 70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ผู้ประกอบกิจการได้รับการรับรองมาตรฐานฯ ของตนตามมาตรา 26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59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ผู้ประกอบกิจการส่งลูกจ้างเข้ารับการทดสอบและผ่านการทดสอบฯ และจ่ายค่าจ้างตามมาตรฐานฝีมือ อุดหนุนคนละ 1,000 บาท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997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ผู้ประกอบกิจการฝึกอบรมเพื่อสร้างสรรค์นวัตกรรมหรือนำเทคโนโลยีมาใช้ผลิตสินค้าหรือบริการ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02" marR="64202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3455" y="117401"/>
            <a:ext cx="9850960" cy="584639"/>
          </a:xfrm>
          <a:prstGeom prst="rect">
            <a:avLst/>
          </a:prstGeom>
          <a:noFill/>
        </p:spPr>
        <p:txBody>
          <a:bodyPr wrap="square" lIns="91298" tIns="45652" rIns="91298" bIns="45652" rtlCol="0">
            <a:spAutoFit/>
          </a:bodyPr>
          <a:lstStyle/>
          <a:p>
            <a:pPr algn="ctr" defTabSz="914013"/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แบบที่</a:t>
            </a: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73711" y="646112"/>
            <a:ext cx="8865947" cy="523098"/>
          </a:xfrm>
          <a:prstGeom prst="rect">
            <a:avLst/>
          </a:prstGeom>
        </p:spPr>
        <p:txBody>
          <a:bodyPr wrap="square" lIns="91298" tIns="45652" rIns="91298" bIns="45652">
            <a:spAutoFit/>
          </a:bodyPr>
          <a:lstStyle/>
          <a:p>
            <a:pPr defTabSz="914013"/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แบบคำขอรับเงินช่วยเหลือหรืออุดหนุนจากกองทุนพัฒนาฝีมือแรงงาน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7 แบบ 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255" y="6492875"/>
            <a:ext cx="21284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63449" y="6492875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รูปแปดเหลี่ยม 7"/>
          <p:cNvSpPr/>
          <p:nvPr/>
        </p:nvSpPr>
        <p:spPr>
          <a:xfrm>
            <a:off x="324248" y="548681"/>
            <a:ext cx="799208" cy="576063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defTabSz="914013"/>
            <a:r>
              <a:rPr lang="th-TH" b="1" dirty="0">
                <a:solidFill>
                  <a:prstClr val="black"/>
                </a:solidFill>
                <a:latin typeface="Brush Script MT" pitchFamily="66" charset="0"/>
                <a:cs typeface="2555 edcrub KaiKea" pitchFamily="2" charset="-34"/>
              </a:rPr>
              <a:t>1</a:t>
            </a:r>
          </a:p>
        </p:txBody>
      </p:sp>
    </p:spTree>
    <p:extLst>
      <p:ext uri="{BB962C8B-B14F-4D97-AF65-F5344CB8AC3E}">
        <p14:creationId xmlns="" xmlns:p14="http://schemas.microsoft.com/office/powerpoint/2010/main" val="248071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31384008"/>
              </p:ext>
            </p:extLst>
          </p:nvPr>
        </p:nvGraphicFramePr>
        <p:xfrm>
          <a:off x="260598" y="1546661"/>
          <a:ext cx="11792390" cy="489800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03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15168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59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013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315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 ส่วนที่เกิน 100 คน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94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เงินสมทบเข้ากองทุน อุดหนุนร้อยละ 10 ของเงินสมทบที่นำส่งเข้ากองทุน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ดำเนินการ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พัฒนาฝีมือแรงงานลูกจ้างในปีที่ผ่านมา ส่วนที่เกินกว่าร้อยละ 70 อุดหนุน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ได้รับ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การรับรองมาตรฐานฯ ของตนตามมาตรา 26 อุดหนุนสาขาระดับละ 10,000 บาท 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(4)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ลูกจ้างเข้ารับการทดสอบและผ่านการทดสอบฯ และจ่ายค่าจ้างตามมาตรฐานฝีมือ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(5) ฝึกอบรม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ฝีมือแรงงานเพื่อสร้างสรรค์นวัตกรรมหรือนำเทคโนโลยีมาใช้ผลิตสินค้าหรือบริการ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144" marR="61144" marT="0" marB="71983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3455" y="67211"/>
            <a:ext cx="9850960" cy="584639"/>
          </a:xfrm>
          <a:prstGeom prst="rect">
            <a:avLst/>
          </a:prstGeom>
          <a:noFill/>
        </p:spPr>
        <p:txBody>
          <a:bodyPr wrap="square" lIns="91298" tIns="45652" rIns="91298" bIns="45652" rtlCol="0">
            <a:spAutoFit/>
          </a:bodyPr>
          <a:lstStyle/>
          <a:p>
            <a:pPr algn="ctr" defTabSz="914013"/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แบบที่</a:t>
            </a: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16337" y="620689"/>
            <a:ext cx="9922966" cy="953885"/>
          </a:xfrm>
          <a:prstGeom prst="rect">
            <a:avLst/>
          </a:prstGeom>
        </p:spPr>
        <p:txBody>
          <a:bodyPr wrap="square" lIns="91298" tIns="45652" rIns="91298" bIns="45652">
            <a:spAutoFit/>
          </a:bodyPr>
          <a:lstStyle/>
          <a:p>
            <a:pPr defTabSz="914013"/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แบบรายงานผลการดำเนินงานการพัฒนาฝีมือแรงงานของผู้ได้รับเงินช่วยเหลือหรืออุดหนุน</a:t>
            </a:r>
          </a:p>
          <a:p>
            <a:pPr defTabSz="914013"/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จากกองทุนฯ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: 3 </a:t>
            </a:r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7255" y="6465579"/>
            <a:ext cx="2200363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80761" y="6492875"/>
            <a:ext cx="734422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รูปแปดเหลี่ยม 7"/>
          <p:cNvSpPr/>
          <p:nvPr/>
        </p:nvSpPr>
        <p:spPr>
          <a:xfrm>
            <a:off x="324248" y="764705"/>
            <a:ext cx="799208" cy="576063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defTabSz="914013"/>
            <a:r>
              <a:rPr lang="th-TH" b="1" dirty="0" smtClean="0">
                <a:solidFill>
                  <a:prstClr val="black"/>
                </a:solidFill>
                <a:latin typeface="Brush Script MT" pitchFamily="66" charset="0"/>
                <a:cs typeface="2555 edcrub KaiKea" pitchFamily="2" charset="-34"/>
              </a:rPr>
              <a:t>2</a:t>
            </a:r>
            <a:endParaRPr lang="th-TH" b="1" dirty="0">
              <a:solidFill>
                <a:prstClr val="black"/>
              </a:solidFill>
              <a:latin typeface="Brush Script MT" pitchFamily="66" charset="0"/>
              <a:cs typeface="2555 edcrub KaiKea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09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3455" y="231537"/>
            <a:ext cx="9850960" cy="584639"/>
          </a:xfrm>
          <a:prstGeom prst="rect">
            <a:avLst/>
          </a:prstGeom>
          <a:noFill/>
        </p:spPr>
        <p:txBody>
          <a:bodyPr wrap="square" lIns="91298" tIns="45652" rIns="91298" bIns="45652" rtlCol="0">
            <a:spAutoFit/>
          </a:bodyPr>
          <a:lstStyle/>
          <a:p>
            <a:pPr algn="ctr" defTabSz="914013"/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แบบที่</a:t>
            </a: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ใช้ดำเนินการให้เงินช่วยเหลือหรืออุดหนุน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2526191"/>
              </p:ext>
            </p:extLst>
          </p:nvPr>
        </p:nvGraphicFramePr>
        <p:xfrm>
          <a:off x="260599" y="1621147"/>
          <a:ext cx="11693465" cy="468750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6790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686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47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10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784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</a:endParaRPr>
                    </a:p>
                    <a:p>
                      <a:pPr marL="273050" lvl="0" indent="-273050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</a:rPr>
                        <a:t>ทดสอบครบ 100 คน อุดหนุน 10,000 บาท ส่วนที่เกิน 100 คน ถ้ามีจำนวนตั้งแต่</a:t>
                      </a:r>
                      <a:br>
                        <a:rPr lang="th-TH" sz="2400" dirty="0">
                          <a:effectLst/>
                        </a:rPr>
                      </a:br>
                      <a:r>
                        <a:rPr lang="th-TH" sz="2400" dirty="0">
                          <a:effectLst/>
                        </a:rPr>
                        <a:t>75 คนขึ้นไป ให้ปัดเป็น 100 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ชอ.4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61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ผู้ดำเนินการทดสอบฯ ดำเนินการทดสอบมาตรฐานฯ ให้แก่ผู้เข้ารับการทดสอบที่กรมฯ ส่งไปทดสอบ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ชอ.4-1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61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ผู้ประกอบกิจการส่งเงินสมทบเข้ากองทุน อุดหนุนร้อยละ 10 ของเงินสมทบที่นำส่งเข้ากองทุน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ชอ.4-2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ผู้ประกอบกิจการดำเนินการพัฒนาฝีมือแรงงานให้แก่ลูกจ้างในปีที่ผ่านมา ส่วนที่เกินกว่าร้อยละ 70 อุดหนุนคนละ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ชอ.4-3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5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ผู้ประกอบกิจการได้รับการรับรองมาตรฐานฝีมือแรงงานของตน ตามมาตรา 26 อุดหนุนสาขาระดับละ 10,000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ชอ.4-4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5"/>
          <p:cNvSpPr/>
          <p:nvPr/>
        </p:nvSpPr>
        <p:spPr>
          <a:xfrm>
            <a:off x="1285451" y="972810"/>
            <a:ext cx="10264203" cy="523098"/>
          </a:xfrm>
          <a:prstGeom prst="rect">
            <a:avLst/>
          </a:prstGeom>
        </p:spPr>
        <p:txBody>
          <a:bodyPr wrap="square" lIns="91298" tIns="45652" rIns="91298" bIns="45652">
            <a:spAutoFit/>
          </a:bodyPr>
          <a:lstStyle/>
          <a:p>
            <a:pPr defTabSz="914013"/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10 </a:t>
            </a:r>
            <a:r>
              <a:rPr lang="th-TH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6399" y="6410987"/>
            <a:ext cx="2344172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36952" y="6424635"/>
            <a:ext cx="878231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รูปแปดเหลี่ยม 7"/>
          <p:cNvSpPr/>
          <p:nvPr/>
        </p:nvSpPr>
        <p:spPr>
          <a:xfrm>
            <a:off x="324248" y="1000359"/>
            <a:ext cx="799208" cy="576063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defTabSz="914013"/>
            <a:r>
              <a:rPr lang="th-TH" b="1" dirty="0">
                <a:solidFill>
                  <a:prstClr val="black"/>
                </a:solidFill>
                <a:latin typeface="Brush Script MT" pitchFamily="66" charset="0"/>
                <a:cs typeface="2555 edcrub KaiKea" pitchFamily="2" charset="-34"/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269377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3455" y="116633"/>
            <a:ext cx="9850960" cy="584639"/>
          </a:xfrm>
          <a:prstGeom prst="rect">
            <a:avLst/>
          </a:prstGeom>
          <a:noFill/>
        </p:spPr>
        <p:txBody>
          <a:bodyPr wrap="square" lIns="91298" tIns="45652" rIns="91298" bIns="45652" rtlCol="0">
            <a:spAutoFit/>
          </a:bodyPr>
          <a:lstStyle/>
          <a:p>
            <a:pPr algn="ctr" defTabSz="914013"/>
            <a:r>
              <a:rPr lang="th-TH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แบบที่</a:t>
            </a:r>
            <a:r>
              <a:rPr lang="th-TH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ใช้ดำเนินการให้เงินช่วยเหลือหรืออุดหนุน</a:t>
            </a:r>
          </a:p>
        </p:txBody>
      </p:sp>
      <p:sp>
        <p:nvSpPr>
          <p:cNvPr id="4" name="สี่เหลี่ยมผืนผ้า 5"/>
          <p:cNvSpPr/>
          <p:nvPr/>
        </p:nvSpPr>
        <p:spPr>
          <a:xfrm>
            <a:off x="1123356" y="837345"/>
            <a:ext cx="9172417" cy="523083"/>
          </a:xfrm>
          <a:prstGeom prst="rect">
            <a:avLst/>
          </a:prstGeom>
        </p:spPr>
        <p:txBody>
          <a:bodyPr wrap="none" lIns="91298" tIns="45652" rIns="91298" bIns="45652">
            <a:spAutoFit/>
          </a:bodyPr>
          <a:lstStyle/>
          <a:p>
            <a:pPr defTabSz="914013"/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ฯ (ต่อ)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8006771"/>
              </p:ext>
            </p:extLst>
          </p:nvPr>
        </p:nvGraphicFramePr>
        <p:xfrm>
          <a:off x="188694" y="1413243"/>
          <a:ext cx="11648584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924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095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870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315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88030037"/>
              </p:ext>
            </p:extLst>
          </p:nvPr>
        </p:nvGraphicFramePr>
        <p:xfrm>
          <a:off x="188696" y="2133155"/>
          <a:ext cx="11648582" cy="431948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659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924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095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870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ผู้ประกอบกิจการส่งลูกจ้างเข้ารับการทดสอบและผ่านการทดสอบมาตรฐานฝีมือแรงงานแห่งชาติ </a:t>
                      </a:r>
                      <a:endParaRPr lang="th-TH" sz="2400" b="0" dirty="0" smtClean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0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</a:t>
                      </a: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จ่ายค่าจ้างตามมาตรฐานฝีมือ อุดหนุนคนละ 1,000 บาท ไม่เกินปีละ 100,000 บาท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ชอ.4-5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ผู้ประกอบกิจการดำเนินการฝึกอบรมให้แก่ลูกจ้างเพื่อเป็นการสร้างสรรค์นวัตกรรม</a:t>
                      </a:r>
                      <a:b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หรือนำเทคโนโลยีมาใช้ในการผลิตสินค้าหรือบริการ อุดหนุนเท่าที่จ่ายจริง ไม่เกินปีละ 100,000 บาท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ชอ.4-6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78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 ส่งเงินค่าทดสอบเข้ากองทุน หรือศูนย์ประเมิน</a:t>
                      </a:r>
                      <a:b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ความรู้ความสามารถตามมาตรา 26/4 (2) ที่เป็นหน่วยงานของรัฐ ส่งเงินค่าธรรมเนียมเข้ากองทุน อุดหนุนเท่ากับจำนวนเงินที่ส่งเข้ากองทุน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ชอ.4-7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อุดหนุนเป็นค่าตอบแทนและค่าใช้จ่ายอื่นของผู้ประเมิน </a:t>
                      </a:r>
                    </a:p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และค่าใช้จ่ายในการดำเนินการรับรองความรู้ความสามารถ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12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b="0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4-8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8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 อุดหนุนเป็นค่าใช้จ่ายในการดำเนินการทดสอบมาตรฐานฝีมือแรงงานแห่งชาติ ในกรณีที่งบประมาณมีจำนวนไม่เพียงพอ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13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b="0" dirty="0" smtClean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4-9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76767" y="6451931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22505" y="6438283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รูปแปดเหลี่ยม 7"/>
          <p:cNvSpPr/>
          <p:nvPr/>
        </p:nvSpPr>
        <p:spPr>
          <a:xfrm>
            <a:off x="180235" y="764705"/>
            <a:ext cx="799208" cy="576063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defTabSz="914013"/>
            <a:r>
              <a:rPr lang="th-TH" b="1" dirty="0">
                <a:solidFill>
                  <a:prstClr val="black"/>
                </a:solidFill>
                <a:latin typeface="Brush Script MT" pitchFamily="66" charset="0"/>
                <a:cs typeface="2555 edcrub KaiKea" pitchFamily="2" charset="-34"/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370303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5"/>
          <p:cNvSpPr/>
          <p:nvPr/>
        </p:nvSpPr>
        <p:spPr>
          <a:xfrm>
            <a:off x="1300861" y="2977894"/>
            <a:ext cx="5834893" cy="523098"/>
          </a:xfrm>
          <a:prstGeom prst="rect">
            <a:avLst/>
          </a:prstGeom>
        </p:spPr>
        <p:txBody>
          <a:bodyPr wrap="none" lIns="91298" tIns="45652" rIns="91298" bIns="45652">
            <a:spAutoFit/>
          </a:bodyPr>
          <a:lstStyle/>
          <a:p>
            <a:pPr defTabSz="914013"/>
            <a:r>
              <a:rPr lang="th-TH" b="1" dirty="0">
                <a:latin typeface="FreesiaUPC" pitchFamily="34" charset="-34"/>
                <a:cs typeface="FreesiaUPC" pitchFamily="34" charset="-34"/>
              </a:rPr>
              <a:t>แบบการยื่นขอรับความเห็นชอบหลักสูตรการฝึกอบรม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34665524"/>
              </p:ext>
            </p:extLst>
          </p:nvPr>
        </p:nvGraphicFramePr>
        <p:xfrm>
          <a:off x="509909" y="3716965"/>
          <a:ext cx="11360961" cy="232861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6261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2534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3875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4260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761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43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82550" indent="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ใช้ใน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en-US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ขร.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091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457200" indent="-37465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แบบหลักสูตรการฝึกอบรมเพื่อนำเทคโนโลยีมาใช้ในการผลิตสินค้าหรือบริการ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marL="0" marR="0" indent="0" algn="ctr" defTabSz="91401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en-US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482" marR="68482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5207" y="6438283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22505" y="6424635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3455" y="116633"/>
            <a:ext cx="9850960" cy="584639"/>
          </a:xfrm>
          <a:prstGeom prst="rect">
            <a:avLst/>
          </a:prstGeom>
          <a:noFill/>
        </p:spPr>
        <p:txBody>
          <a:bodyPr wrap="square" lIns="91298" tIns="45652" rIns="91298" bIns="45652" rtlCol="0">
            <a:spAutoFit/>
          </a:bodyPr>
          <a:lstStyle/>
          <a:p>
            <a:pPr algn="ctr" defTabSz="914013"/>
            <a:r>
              <a:rPr lang="th-TH" sz="3200" b="1" dirty="0" smtClean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แบบที่</a:t>
            </a:r>
            <a:r>
              <a:rPr lang="th-TH" sz="3200" b="1" dirty="0">
                <a:solidFill>
                  <a:sysClr val="windowText" lastClr="000000"/>
                </a:solidFill>
                <a:latin typeface="FreesiaUPC" pitchFamily="34" charset="-34"/>
                <a:cs typeface="FreesiaUPC" pitchFamily="34" charset="-34"/>
              </a:rPr>
              <a:t>ใช้ดำเนินการให้เงินช่วยเหลือหรืออุดหนุน</a:t>
            </a:r>
          </a:p>
        </p:txBody>
      </p:sp>
      <p:sp>
        <p:nvSpPr>
          <p:cNvPr id="5" name="Rectangle 4"/>
          <p:cNvSpPr/>
          <p:nvPr/>
        </p:nvSpPr>
        <p:spPr>
          <a:xfrm>
            <a:off x="332502" y="693335"/>
            <a:ext cx="11432866" cy="2246249"/>
          </a:xfrm>
          <a:prstGeom prst="rect">
            <a:avLst/>
          </a:prstGeom>
          <a:solidFill>
            <a:srgbClr val="FFFF99"/>
          </a:solidFill>
        </p:spPr>
        <p:txBody>
          <a:bodyPr wrap="square" lIns="91298" tIns="45652" rIns="91298" bIns="45652">
            <a:spAutoFit/>
          </a:bodyPr>
          <a:lstStyle/>
          <a:p>
            <a:pPr algn="thaiDist" defTabSz="914013"/>
            <a:r>
              <a:rPr lang="th-TH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defTabSz="914013"/>
            <a:r>
              <a:rPr lang="th-TH" dirty="0">
                <a:latin typeface="FreesiaUPC" pitchFamily="34" charset="-34"/>
                <a:cs typeface="FreesiaUPC" pitchFamily="34" charset="-34"/>
              </a:rPr>
              <a:t>	- หลักสูตรการฝึกอบรมเพื่อสร้างสรรค์นวัตกรรม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defTabSz="914013"/>
            <a:r>
              <a:rPr lang="th-TH" dirty="0">
                <a:latin typeface="FreesiaUPC" pitchFamily="34" charset="-34"/>
                <a:cs typeface="FreesiaUPC" pitchFamily="34" charset="-34"/>
              </a:rPr>
              <a:t>	- หลักสูตรการฝึกอบรมเพื่อนำเทคโนโลยีมาใช้ในการผลิตสินค้าหรือบริการ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รูปแปดเหลี่ยม 7"/>
          <p:cNvSpPr/>
          <p:nvPr/>
        </p:nvSpPr>
        <p:spPr>
          <a:xfrm>
            <a:off x="406638" y="2977896"/>
            <a:ext cx="799208" cy="576063"/>
          </a:xfrm>
          <a:prstGeom prst="octagon">
            <a:avLst/>
          </a:prstGeom>
          <a:solidFill>
            <a:srgbClr val="FFC000"/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9" tIns="45703" rIns="91399" bIns="45703" rtlCol="0" anchor="ctr"/>
          <a:lstStyle/>
          <a:p>
            <a:pPr algn="ctr" defTabSz="914013"/>
            <a:r>
              <a:rPr lang="th-TH" b="1" dirty="0" smtClean="0">
                <a:solidFill>
                  <a:prstClr val="black"/>
                </a:solidFill>
                <a:latin typeface="Brush Script MT" pitchFamily="66" charset="0"/>
                <a:cs typeface="2555 edcrub KaiKea" pitchFamily="2" charset="-34"/>
              </a:rPr>
              <a:t>4</a:t>
            </a:r>
            <a:endParaRPr lang="th-TH" b="1" dirty="0">
              <a:solidFill>
                <a:prstClr val="black"/>
              </a:solidFill>
              <a:latin typeface="Brush Script MT" pitchFamily="66" charset="0"/>
              <a:cs typeface="2555 edcrub KaiKea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961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82"/>
          <p:cNvSpPr txBox="1">
            <a:spLocks noChangeArrowheads="1"/>
          </p:cNvSpPr>
          <p:nvPr/>
        </p:nvSpPr>
        <p:spPr bwMode="auto">
          <a:xfrm>
            <a:off x="3605407" y="1337963"/>
            <a:ext cx="4047446" cy="44281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ผู้มีสิทธิขอรับเงินช่วยเหลือหรืออุดหนุน</a:t>
            </a:r>
            <a:endParaRPr lang="th-TH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274"/>
          <p:cNvSpPr txBox="1">
            <a:spLocks noChangeArrowheads="1"/>
          </p:cNvSpPr>
          <p:nvPr/>
        </p:nvSpPr>
        <p:spPr bwMode="auto">
          <a:xfrm>
            <a:off x="3605407" y="2306896"/>
            <a:ext cx="4047446" cy="40710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</a:t>
            </a:r>
            <a:endParaRPr lang="th-TH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iamond 271"/>
          <p:cNvSpPr>
            <a:spLocks noChangeArrowheads="1"/>
          </p:cNvSpPr>
          <p:nvPr/>
        </p:nvSpPr>
        <p:spPr bwMode="auto">
          <a:xfrm>
            <a:off x="3585155" y="3119706"/>
            <a:ext cx="4067688" cy="776107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marL="85549" indent="-85549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ผลการตรวจสอบ </a:t>
            </a:r>
            <a:endParaRPr lang="th-TH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Diamond 266"/>
          <p:cNvSpPr>
            <a:spLocks noChangeArrowheads="1"/>
          </p:cNvSpPr>
          <p:nvPr/>
        </p:nvSpPr>
        <p:spPr bwMode="auto">
          <a:xfrm>
            <a:off x="3585155" y="4298901"/>
            <a:ext cx="4067688" cy="1094798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เสนอผู้อำนวยการ </a:t>
            </a:r>
            <a:r>
              <a:rPr lang="en-US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en-US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สพร./สนพ. พิจารณาคำขอ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53"/>
          <p:cNvSpPr txBox="1">
            <a:spLocks noChangeArrowheads="1"/>
          </p:cNvSpPr>
          <p:nvPr/>
        </p:nvSpPr>
        <p:spPr bwMode="auto">
          <a:xfrm>
            <a:off x="3585154" y="5723687"/>
            <a:ext cx="4116294" cy="6887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 จัดทำหนังสือขอเบิกเงินช่วยเหลือหรืออุดหนุน ส่งให้กองส่งเสริมการพัฒนาฝีมือแรงงาน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70"/>
          <p:cNvSpPr txBox="1">
            <a:spLocks noChangeArrowheads="1"/>
          </p:cNvSpPr>
          <p:nvPr/>
        </p:nvSpPr>
        <p:spPr bwMode="auto">
          <a:xfrm>
            <a:off x="3064896" y="3069054"/>
            <a:ext cx="1107479" cy="50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lang="th-TH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65"/>
          <p:cNvSpPr txBox="1">
            <a:spLocks noChangeArrowheads="1"/>
          </p:cNvSpPr>
          <p:nvPr/>
        </p:nvSpPr>
        <p:spPr bwMode="auto">
          <a:xfrm>
            <a:off x="3209992" y="4085219"/>
            <a:ext cx="861571" cy="71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2000" dirty="0">
              <a:solidFill>
                <a:srgbClr val="FFFF00"/>
              </a:solidFill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ไม่อนุมัติ</a:t>
            </a:r>
            <a:endParaRPr lang="th-TH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276"/>
          <p:cNvSpPr txBox="1">
            <a:spLocks noChangeArrowheads="1"/>
          </p:cNvSpPr>
          <p:nvPr/>
        </p:nvSpPr>
        <p:spPr bwMode="auto">
          <a:xfrm>
            <a:off x="5581554" y="1832901"/>
            <a:ext cx="2026304" cy="439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ยื่นคำขอทุกวันเวลาราชการ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273"/>
          <p:cNvSpPr txBox="1">
            <a:spLocks noChangeArrowheads="1"/>
          </p:cNvSpPr>
          <p:nvPr/>
        </p:nvSpPr>
        <p:spPr bwMode="auto">
          <a:xfrm>
            <a:off x="5529602" y="2781089"/>
            <a:ext cx="1705773" cy="41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68"/>
          <p:cNvSpPr txBox="1">
            <a:spLocks noChangeArrowheads="1"/>
          </p:cNvSpPr>
          <p:nvPr/>
        </p:nvSpPr>
        <p:spPr bwMode="auto">
          <a:xfrm>
            <a:off x="5749522" y="3933601"/>
            <a:ext cx="2351589" cy="359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    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263"/>
          <p:cNvSpPr txBox="1">
            <a:spLocks noChangeArrowheads="1"/>
          </p:cNvSpPr>
          <p:nvPr/>
        </p:nvSpPr>
        <p:spPr bwMode="auto">
          <a:xfrm>
            <a:off x="6084888" y="5277662"/>
            <a:ext cx="875044" cy="31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อนุมัติ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AutoShape 335"/>
          <p:cNvSpPr>
            <a:spLocks noChangeShapeType="1"/>
          </p:cNvSpPr>
          <p:nvPr/>
        </p:nvSpPr>
        <p:spPr bwMode="auto">
          <a:xfrm rot="5400000">
            <a:off x="1440651" y="3212508"/>
            <a:ext cx="3309469" cy="317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lowchart: Alternate Process 277"/>
          <p:cNvSpPr>
            <a:spLocks noChangeArrowheads="1"/>
          </p:cNvSpPr>
          <p:nvPr/>
        </p:nvSpPr>
        <p:spPr bwMode="auto">
          <a:xfrm>
            <a:off x="8529652" y="837313"/>
            <a:ext cx="3020002" cy="1312785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Oval 126"/>
          <p:cNvSpPr>
            <a:spLocks noChangeArrowheads="1"/>
          </p:cNvSpPr>
          <p:nvPr/>
        </p:nvSpPr>
        <p:spPr bwMode="auto">
          <a:xfrm>
            <a:off x="4757433" y="490651"/>
            <a:ext cx="1710457" cy="4815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192" y="643465"/>
            <a:ext cx="184329" cy="84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>
                <a:latin typeface="Arial" pitchFamily="34" charset="0"/>
                <a:cs typeface="Arial" pitchFamily="34" charset="0"/>
              </a:rPr>
            </a:b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192" y="705020"/>
            <a:ext cx="671577" cy="72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                </a:t>
            </a: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192" y="758868"/>
            <a:ext cx="184329" cy="615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5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15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1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3096962" y="3507750"/>
            <a:ext cx="57524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096962" y="4856473"/>
            <a:ext cx="57524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4" idx="2"/>
            <a:endCxn id="5" idx="0"/>
          </p:cNvCxnSpPr>
          <p:nvPr/>
        </p:nvCxnSpPr>
        <p:spPr>
          <a:xfrm>
            <a:off x="5629120" y="1780764"/>
            <a:ext cx="0" cy="52613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8" idx="2"/>
            <a:endCxn id="9" idx="0"/>
          </p:cNvCxnSpPr>
          <p:nvPr/>
        </p:nvCxnSpPr>
        <p:spPr>
          <a:xfrm>
            <a:off x="5618999" y="3895813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5612422" y="2737948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5620890" y="5320589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endCxn id="4" idx="1"/>
          </p:cNvCxnSpPr>
          <p:nvPr/>
        </p:nvCxnSpPr>
        <p:spPr>
          <a:xfrm>
            <a:off x="3096962" y="1559369"/>
            <a:ext cx="508436" cy="1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7563929" y="4842836"/>
            <a:ext cx="1015640" cy="23315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4" idx="3"/>
          </p:cNvCxnSpPr>
          <p:nvPr/>
        </p:nvCxnSpPr>
        <p:spPr>
          <a:xfrm>
            <a:off x="7652853" y="1559359"/>
            <a:ext cx="885782" cy="0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8" idx="3"/>
          </p:cNvCxnSpPr>
          <p:nvPr/>
        </p:nvCxnSpPr>
        <p:spPr>
          <a:xfrm flipV="1">
            <a:off x="7652843" y="3507761"/>
            <a:ext cx="889637" cy="1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146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52" name="Straight Arrow Connector 151"/>
          <p:cNvCxnSpPr/>
          <p:nvPr/>
        </p:nvCxnSpPr>
        <p:spPr>
          <a:xfrm>
            <a:off x="5641119" y="6308654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5606232" y="962602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131585" y="45408"/>
            <a:ext cx="4150348" cy="52886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lang="th-TH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12039" y="45408"/>
            <a:ext cx="3889141" cy="52886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Rectangle 7"/>
          <p:cNvSpPr>
            <a:spLocks noChangeArrowheads="1"/>
          </p:cNvSpPr>
          <p:nvPr/>
        </p:nvSpPr>
        <p:spPr bwMode="auto">
          <a:xfrm>
            <a:off x="763940" y="4557088"/>
            <a:ext cx="1731587" cy="1175636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บันทึกข้อมูล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lang="th-TH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Rectangle 427"/>
          <p:cNvSpPr>
            <a:spLocks noChangeArrowheads="1"/>
          </p:cNvSpPr>
          <p:nvPr/>
        </p:nvSpPr>
        <p:spPr bwMode="auto">
          <a:xfrm>
            <a:off x="763932" y="4004930"/>
            <a:ext cx="1731588" cy="528863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ออกเลขที่คำขอ</a:t>
            </a:r>
            <a:endParaRPr lang="th-TH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Flowchart: Alternate Process 228"/>
          <p:cNvSpPr>
            <a:spLocks noChangeArrowheads="1"/>
          </p:cNvSpPr>
          <p:nvPr/>
        </p:nvSpPr>
        <p:spPr bwMode="auto">
          <a:xfrm>
            <a:off x="8542488" y="2277150"/>
            <a:ext cx="3007176" cy="2022049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จนท. ให้ความเห็น พร้อมลงลายมือชื่อ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ก่อนเสนอผอ.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u="sng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เห็นควรอนุมัติ หรือ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เห็นควรไม่อนุมัติ เหตุผล.......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Flowchart: Alternate Process 221"/>
          <p:cNvSpPr>
            <a:spLocks noChangeArrowheads="1"/>
          </p:cNvSpPr>
          <p:nvPr/>
        </p:nvSpPr>
        <p:spPr bwMode="auto">
          <a:xfrm>
            <a:off x="8542480" y="4418434"/>
            <a:ext cx="2863365" cy="189022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ผอ. พิจารณาพร้อมลงลายมือชื่อ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th-TH" sz="2000" b="1" u="sng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endParaRPr lang="en-US" sz="2000" b="1" u="sng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อนุมัติ หรือ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ไม่อนุมัติ เหตุผล....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9" name="Elbow Connector 88"/>
          <p:cNvCxnSpPr>
            <a:endCxn id="69" idx="3"/>
          </p:cNvCxnSpPr>
          <p:nvPr/>
        </p:nvCxnSpPr>
        <p:spPr>
          <a:xfrm rot="10800000" flipV="1">
            <a:off x="2495532" y="4148913"/>
            <a:ext cx="3301749" cy="120449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89"/>
          <p:cNvCxnSpPr/>
          <p:nvPr/>
        </p:nvCxnSpPr>
        <p:spPr>
          <a:xfrm rot="10800000" flipV="1">
            <a:off x="2549443" y="4269371"/>
            <a:ext cx="544356" cy="533457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/>
          <p:nvPr/>
        </p:nvCxnSpPr>
        <p:spPr>
          <a:xfrm flipV="1">
            <a:off x="2495520" y="5173828"/>
            <a:ext cx="1340634" cy="146752"/>
          </a:xfrm>
          <a:prstGeom prst="bentConnector3">
            <a:avLst/>
          </a:prstGeom>
          <a:ln>
            <a:solidFill>
              <a:srgbClr val="FFFF00"/>
            </a:solidFill>
            <a:prstDash val="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836153" y="4879799"/>
            <a:ext cx="0" cy="277002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032985" y="6431325"/>
            <a:ext cx="294809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4" name="Text Box 270"/>
          <p:cNvSpPr txBox="1">
            <a:spLocks noChangeArrowheads="1"/>
          </p:cNvSpPr>
          <p:nvPr/>
        </p:nvSpPr>
        <p:spPr bwMode="auto">
          <a:xfrm>
            <a:off x="7637897" y="3070665"/>
            <a:ext cx="1107479" cy="50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</a:t>
            </a:r>
            <a:endParaRPr lang="th-TH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94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60"/>
          <p:cNvSpPr txBox="1">
            <a:spLocks noChangeArrowheads="1"/>
          </p:cNvSpPr>
          <p:nvPr/>
        </p:nvSpPr>
        <p:spPr bwMode="auto">
          <a:xfrm>
            <a:off x="5797267" y="4373357"/>
            <a:ext cx="2085240" cy="3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ภายในวันที่ 10 ของทุกเดือน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254"/>
          <p:cNvSpPr txBox="1">
            <a:spLocks noChangeArrowheads="1"/>
          </p:cNvSpPr>
          <p:nvPr/>
        </p:nvSpPr>
        <p:spPr bwMode="auto">
          <a:xfrm>
            <a:off x="3927750" y="1053285"/>
            <a:ext cx="3523337" cy="803731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โอนเงินช่วยเหลือหรืออุดหนุนให้ สพร./สนพ.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58"/>
          <p:cNvSpPr txBox="1">
            <a:spLocks noChangeArrowheads="1"/>
          </p:cNvSpPr>
          <p:nvPr/>
        </p:nvSpPr>
        <p:spPr bwMode="auto">
          <a:xfrm>
            <a:off x="3927742" y="3458858"/>
            <a:ext cx="3523337" cy="83403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รายงานผลการพิจารณาอนุมัติการจ่ายเงินช่วยเหลือหรืออุดหนุน ส่งให้กองส่งเสริมฯ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56"/>
          <p:cNvSpPr txBox="1">
            <a:spLocks noChangeArrowheads="1"/>
          </p:cNvSpPr>
          <p:nvPr/>
        </p:nvSpPr>
        <p:spPr bwMode="auto">
          <a:xfrm>
            <a:off x="3927750" y="2205147"/>
            <a:ext cx="3523337" cy="83403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จ่ายเงินช่วยเหลือหรืออุดหนุน</a:t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ให้แก่ผู้ได้รับอนุมัติ</a:t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Box 261"/>
          <p:cNvSpPr txBox="1">
            <a:spLocks noChangeArrowheads="1"/>
          </p:cNvSpPr>
          <p:nvPr/>
        </p:nvSpPr>
        <p:spPr bwMode="auto">
          <a:xfrm>
            <a:off x="3927742" y="4787699"/>
            <a:ext cx="3523337" cy="10719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กองส่งเสริมฯ รายงานผลการพิจารณาอนุมัติการให้เงินช่วยเหลือหรืออุดหนุนต่อคณะกรรมการส่งเสริม</a:t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การพัฒนาฝีมือแรงงานประจำทุกเดือน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4680361" y="6036943"/>
            <a:ext cx="2018115" cy="68742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22"/>
          <p:cNvSpPr>
            <a:spLocks noChangeArrowheads="1"/>
          </p:cNvSpPr>
          <p:nvPr/>
        </p:nvSpPr>
        <p:spPr bwMode="auto">
          <a:xfrm>
            <a:off x="8043131" y="2637095"/>
            <a:ext cx="2068437" cy="1238519"/>
          </a:xfrm>
          <a:prstGeom prst="rect">
            <a:avLst/>
          </a:prstGeom>
          <a:noFill/>
          <a:ln w="9525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บันทึกคำขอ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lang="th-TH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192" y="643465"/>
            <a:ext cx="184329" cy="84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>
                <a:latin typeface="Arial" pitchFamily="34" charset="0"/>
                <a:cs typeface="Arial" pitchFamily="34" charset="0"/>
              </a:rPr>
            </a:b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192" y="705020"/>
            <a:ext cx="671577" cy="72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100" dirty="0">
                <a:latin typeface="TH SarabunIT๙" pitchFamily="34" charset="-34"/>
                <a:cs typeface="TH SarabunIT๙" pitchFamily="34" charset="-34"/>
              </a:rPr>
              <a:t>                </a:t>
            </a: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192" y="758868"/>
            <a:ext cx="184329" cy="615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5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15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lang="th-TH" sz="1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4" name="Elbow Connector 93"/>
          <p:cNvCxnSpPr/>
          <p:nvPr/>
        </p:nvCxnSpPr>
        <p:spPr>
          <a:xfrm>
            <a:off x="7451089" y="2349142"/>
            <a:ext cx="1626260" cy="257652"/>
          </a:xfrm>
          <a:prstGeom prst="bentConnector2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>
            <a:endCxn id="44" idx="2"/>
          </p:cNvCxnSpPr>
          <p:nvPr/>
        </p:nvCxnSpPr>
        <p:spPr>
          <a:xfrm flipV="1">
            <a:off x="7458705" y="3875625"/>
            <a:ext cx="1618634" cy="260425"/>
          </a:xfrm>
          <a:prstGeom prst="bentConnector2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>
            <a:stCxn id="6" idx="2"/>
            <a:endCxn id="21" idx="0"/>
          </p:cNvCxnSpPr>
          <p:nvPr/>
        </p:nvCxnSpPr>
        <p:spPr>
          <a:xfrm>
            <a:off x="5689419" y="1857016"/>
            <a:ext cx="0" cy="348131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5713420" y="3064278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5713420" y="4274681"/>
            <a:ext cx="0" cy="52215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5653457" y="5664875"/>
            <a:ext cx="0" cy="40309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58467" y="6092689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147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252240" y="260649"/>
            <a:ext cx="4055408" cy="52886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lang="th-TH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77653" y="502280"/>
            <a:ext cx="3889141" cy="52886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</a:t>
            </a:r>
            <a:r>
              <a:rPr lang="th-TH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</a:t>
            </a: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752044" y="6431325"/>
            <a:ext cx="222904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45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404407" y="3285018"/>
            <a:ext cx="4745718" cy="84404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ผู้ได้รับอนุมัตินำเงินช่วยเหลือหรืออุดหนุนที่ได้รับจากกองทุน</a:t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พัฒนาฝีมือแรงงานไปส่งเสริมการพัฒนาฝีมือแรงงาน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49"/>
          <p:cNvSpPr txBox="1">
            <a:spLocks noChangeArrowheads="1"/>
          </p:cNvSpPr>
          <p:nvPr/>
        </p:nvSpPr>
        <p:spPr bwMode="auto">
          <a:xfrm>
            <a:off x="5797268" y="1989173"/>
            <a:ext cx="4597151" cy="129584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ผู้ได้รับเงินช่วยเหลือหรืออุดหนุน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รายงานผลการดำเนินงานการพัฒนาฝีมือแรงงาน </a:t>
            </a:r>
            <a:b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30 วันนับแต่วันที่ดำเนินการแล้วเสร็จ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47"/>
          <p:cNvSpPr txBox="1">
            <a:spLocks noChangeArrowheads="1"/>
          </p:cNvSpPr>
          <p:nvPr/>
        </p:nvSpPr>
        <p:spPr bwMode="auto">
          <a:xfrm>
            <a:off x="5802035" y="3572984"/>
            <a:ext cx="4597151" cy="109794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ส่งแบบรายงานฯ ที่ได้รับจากผู้ได้รับเงินช่วยเหลือหรืออุดหนุน</a:t>
            </a:r>
            <a:b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ส่งให้กองส่งเสริมฯ ภายใน 7 วัน นับแต่วันที่ได้รับรายงาน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245"/>
          <p:cNvSpPr txBox="1">
            <a:spLocks noChangeArrowheads="1"/>
          </p:cNvSpPr>
          <p:nvPr/>
        </p:nvSpPr>
        <p:spPr bwMode="auto">
          <a:xfrm>
            <a:off x="5816291" y="4973719"/>
            <a:ext cx="4590123" cy="687013"/>
          </a:xfrm>
          <a:prstGeom prst="rect">
            <a:avLst/>
          </a:prstGeom>
          <a:solidFill>
            <a:srgbClr val="FFFFFF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กองส่งเสริมการพัฒนาฝีมือแรงงานสรุปรายงาน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เสนอต่อคณะกรรมการส่งเสริมการพัฒนาฝีมือแรงงาน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1482990" y="837324"/>
            <a:ext cx="2625603" cy="75854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04407" y="4595280"/>
            <a:ext cx="4745718" cy="1497399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ส่งแบบรายงานผลการดำเนินงานการพัฒนา</a:t>
            </a:r>
            <a:b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ฝีมือแรงงานของผู้ได้รับเงินช่วยเหลือหรืออุดหนุนจากกองทุน</a:t>
            </a:r>
          </a:p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พัฒนาฝีมือแรงงาน ให้ผู้ได้รับเงินช่วยเหลือหรืออุดหนุน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6702008" y="5948707"/>
            <a:ext cx="2797303" cy="59068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434"/>
          <p:cNvSpPr>
            <a:spLocks noChangeShapeType="1"/>
          </p:cNvSpPr>
          <p:nvPr/>
        </p:nvSpPr>
        <p:spPr bwMode="auto">
          <a:xfrm rot="16200000" flipH="1">
            <a:off x="2851048" y="2374365"/>
            <a:ext cx="149190" cy="634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453"/>
          <p:cNvSpPr>
            <a:spLocks noChangeArrowheads="1"/>
          </p:cNvSpPr>
          <p:nvPr/>
        </p:nvSpPr>
        <p:spPr bwMode="auto">
          <a:xfrm>
            <a:off x="10614902" y="2709097"/>
            <a:ext cx="1322771" cy="1295845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รายงานผ่านระบบกองทุนฯ</a:t>
            </a:r>
            <a:endParaRPr lang="en-US" sz="19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</a:t>
            </a:r>
            <a:r>
              <a:rPr lang="th-TH" sz="19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)</a:t>
            </a:r>
            <a:endParaRPr lang="en-US" sz="19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251"/>
          <p:cNvSpPr txBox="1">
            <a:spLocks noChangeArrowheads="1"/>
          </p:cNvSpPr>
          <p:nvPr/>
        </p:nvSpPr>
        <p:spPr bwMode="auto">
          <a:xfrm>
            <a:off x="417090" y="2009038"/>
            <a:ext cx="4745718" cy="844041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ตรวจเยี่ยมให้คำปรึกษาแนะนำการดำเนินการพัฒนา</a:t>
            </a:r>
          </a:p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ฝีมือแรงงานของผู้ได้รับเงินช่วยเหลือหรืออุดหนุน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024305" y="487757"/>
            <a:ext cx="3570583" cy="954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456226" defTabSz="912455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ผังขั้นตอนการปฏิบัติงาน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indent="456226"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Elbow Connector 22"/>
          <p:cNvCxnSpPr>
            <a:endCxn id="16" idx="0"/>
          </p:cNvCxnSpPr>
          <p:nvPr/>
        </p:nvCxnSpPr>
        <p:spPr>
          <a:xfrm>
            <a:off x="10406425" y="2302940"/>
            <a:ext cx="869863" cy="406157"/>
          </a:xfrm>
          <a:prstGeom prst="bentConnector2">
            <a:avLst/>
          </a:prstGeom>
          <a:ln cap="sq"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92036" y="45417"/>
            <a:ext cx="11477749" cy="584674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การรายงานผลการดำเนินงานการพัฒนาฝีมือแรงงานของผู้ได้รับเงินช่วยเหลือหรืออุดหนุน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Straight Arrow Connector 25"/>
          <p:cNvCxnSpPr>
            <a:stCxn id="7" idx="4"/>
            <a:endCxn id="18" idx="0"/>
          </p:cNvCxnSpPr>
          <p:nvPr/>
        </p:nvCxnSpPr>
        <p:spPr>
          <a:xfrm flipH="1">
            <a:off x="2789958" y="1595867"/>
            <a:ext cx="5834" cy="41317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2777275" y="2871856"/>
            <a:ext cx="5834" cy="41317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2777275" y="4148925"/>
            <a:ext cx="5834" cy="41317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777275" y="6092690"/>
            <a:ext cx="5834" cy="41317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8100609" y="3141046"/>
            <a:ext cx="5834" cy="41317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8095844" y="5660731"/>
            <a:ext cx="0" cy="312396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148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2789949" y="6505862"/>
            <a:ext cx="2719700" cy="1877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437747" y="1693201"/>
            <a:ext cx="71903" cy="483142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437756" y="1674424"/>
            <a:ext cx="266868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4" idx="0"/>
          </p:cNvCxnSpPr>
          <p:nvPr/>
        </p:nvCxnSpPr>
        <p:spPr>
          <a:xfrm>
            <a:off x="8095844" y="1674435"/>
            <a:ext cx="0" cy="31474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80130" y="6431325"/>
            <a:ext cx="2300954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8088995" y="4661323"/>
            <a:ext cx="0" cy="312396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572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44"/>
          <p:cNvSpPr txBox="1">
            <a:spLocks noChangeArrowheads="1"/>
          </p:cNvSpPr>
          <p:nvPr/>
        </p:nvSpPr>
        <p:spPr bwMode="auto">
          <a:xfrm>
            <a:off x="1770599" y="1503952"/>
            <a:ext cx="3459152" cy="1102445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ผู้ประกอบกิจการที่ประสงค์จะขอรับเงินช่วยเหลือหรืออุดหนุน ยื่นแบบ ขร.1 </a:t>
            </a: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ก่อนการฝึกอบรม</a:t>
            </a: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ไม่น้อยกว่า 30 วัน</a:t>
            </a:r>
            <a:endParaRPr lang="th-TH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36"/>
          <p:cNvSpPr txBox="1">
            <a:spLocks noChangeArrowheads="1"/>
          </p:cNvSpPr>
          <p:nvPr/>
        </p:nvSpPr>
        <p:spPr bwMode="auto">
          <a:xfrm>
            <a:off x="1770608" y="2966834"/>
            <a:ext cx="3411156" cy="53416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233"/>
          <p:cNvSpPr>
            <a:spLocks noChangeArrowheads="1"/>
          </p:cNvSpPr>
          <p:nvPr/>
        </p:nvSpPr>
        <p:spPr bwMode="auto">
          <a:xfrm>
            <a:off x="1866412" y="3849651"/>
            <a:ext cx="3355616" cy="587239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ผลการตรวจสอบ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Diamond 225"/>
          <p:cNvSpPr>
            <a:spLocks noChangeArrowheads="1"/>
          </p:cNvSpPr>
          <p:nvPr/>
        </p:nvSpPr>
        <p:spPr bwMode="auto">
          <a:xfrm>
            <a:off x="1866413" y="4874208"/>
            <a:ext cx="3355616" cy="1434446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เสนอผอ. สพร./สนพ. พิจารณาแบบ ขร.1/หลักสูตรเทคโนโลยี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32"/>
          <p:cNvSpPr txBox="1">
            <a:spLocks noChangeArrowheads="1"/>
          </p:cNvSpPr>
          <p:nvPr/>
        </p:nvSpPr>
        <p:spPr bwMode="auto">
          <a:xfrm>
            <a:off x="1654865" y="3706015"/>
            <a:ext cx="1106338" cy="437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224"/>
          <p:cNvSpPr txBox="1">
            <a:spLocks noChangeArrowheads="1"/>
          </p:cNvSpPr>
          <p:nvPr/>
        </p:nvSpPr>
        <p:spPr bwMode="auto">
          <a:xfrm>
            <a:off x="1564127" y="4874480"/>
            <a:ext cx="909456" cy="78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900" dirty="0">
              <a:solidFill>
                <a:srgbClr val="FFFF00"/>
              </a:solidFill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ไม่เห็นชอบ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3812144" y="2572279"/>
            <a:ext cx="1566127" cy="375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ทุกวันเวลาราชการ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34"/>
          <p:cNvSpPr txBox="1">
            <a:spLocks noChangeArrowheads="1"/>
          </p:cNvSpPr>
          <p:nvPr/>
        </p:nvSpPr>
        <p:spPr bwMode="auto">
          <a:xfrm>
            <a:off x="3947842" y="3568915"/>
            <a:ext cx="1489913" cy="292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27"/>
          <p:cNvSpPr txBox="1">
            <a:spLocks noChangeArrowheads="1"/>
          </p:cNvSpPr>
          <p:nvPr/>
        </p:nvSpPr>
        <p:spPr bwMode="auto">
          <a:xfrm>
            <a:off x="3527469" y="4436890"/>
            <a:ext cx="2413618" cy="466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</a:t>
            </a:r>
            <a:endParaRPr lang="th-TH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AutoShape 382"/>
          <p:cNvSpPr>
            <a:spLocks noChangeShapeType="1"/>
          </p:cNvSpPr>
          <p:nvPr/>
        </p:nvSpPr>
        <p:spPr bwMode="auto">
          <a:xfrm rot="5400000" flipV="1">
            <a:off x="-99350" y="3874303"/>
            <a:ext cx="3386284" cy="47995"/>
          </a:xfrm>
          <a:prstGeom prst="straightConnector1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lowchart: Alternate Process 228"/>
          <p:cNvSpPr>
            <a:spLocks noChangeArrowheads="1"/>
          </p:cNvSpPr>
          <p:nvPr/>
        </p:nvSpPr>
        <p:spPr bwMode="auto">
          <a:xfrm>
            <a:off x="8753748" y="2696712"/>
            <a:ext cx="3227345" cy="3756624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จนท. ให้ความเห็น พร้อมลงลายมือชื่อใน</a:t>
            </a:r>
            <a:r>
              <a:rPr lang="th-TH" sz="1900" b="1" dirty="0" smtClean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ส่วนที่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เป็น “สำหรับเจ้าหน้าที่” ก่อนเสนอผอ. </a:t>
            </a:r>
            <a:endParaRPr lang="en-US" sz="19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900" b="1" u="sng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ขร.1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 หรือ </a:t>
            </a:r>
            <a:b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 เหตุผล.......</a:t>
            </a:r>
            <a:endParaRPr lang="en-US" sz="19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900" b="1" u="sng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หลักสูตรเทคโนโลยี</a:t>
            </a: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ควรให้ความเห็นชอบหลักสูตร หรือ </a:t>
            </a:r>
            <a:b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เห็นควรไม่ให้ความเห็นชอบหลักสูตร </a:t>
            </a:r>
            <a:b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lang="th-TH" sz="19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    เหตุผล....</a:t>
            </a:r>
            <a:endParaRPr lang="en-US" sz="19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b="1" dirty="0">
              <a:solidFill>
                <a:srgbClr val="FFFF00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  <a:sym typeface="Wingdings" pitchFamily="2" charset="2"/>
            </a:endParaRPr>
          </a:p>
        </p:txBody>
      </p:sp>
      <p:sp>
        <p:nvSpPr>
          <p:cNvPr id="19" name="Flowchart: Alternate Process 240"/>
          <p:cNvSpPr>
            <a:spLocks noChangeArrowheads="1"/>
          </p:cNvSpPr>
          <p:nvPr/>
        </p:nvSpPr>
        <p:spPr bwMode="auto">
          <a:xfrm>
            <a:off x="5581555" y="666595"/>
            <a:ext cx="3288996" cy="228104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หลักสูตรนวัตกรรม ต้องเป็นหลักสูตร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ตามแนบท้ายประกาศ 5 หลักสูตร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(ไม่ต้องจัดทำหลักสูตร)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หลักสูตรเทคโนโลยี ไม่น้อยกว่า 12 ชม.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ต้องจัดทำหลักสูตรเสนอ สพร./สนพ.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พิจารณา ให้ความเห็นชอบ (แนบแบบ 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ขร.1) 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2633466" y="837322"/>
            <a:ext cx="1710459" cy="4856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lang="th-TH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39"/>
          <p:cNvSpPr txBox="1">
            <a:spLocks noChangeArrowheads="1"/>
          </p:cNvSpPr>
          <p:nvPr/>
        </p:nvSpPr>
        <p:spPr bwMode="auto">
          <a:xfrm>
            <a:off x="2137021" y="2565105"/>
            <a:ext cx="1274992" cy="503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900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ยื่นแบบ ขร.1  </a:t>
            </a:r>
            <a:endParaRPr lang="th-TH" sz="19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18855" y="405417"/>
            <a:ext cx="2693110" cy="461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456226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152192" y="643465"/>
            <a:ext cx="184329" cy="84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>
                <a:latin typeface="Arial" pitchFamily="34" charset="0"/>
                <a:cs typeface="Arial" pitchFamily="34" charset="0"/>
              </a:rPr>
              <a:t/>
            </a:r>
            <a:br>
              <a:rPr lang="en-US" sz="1100" dirty="0">
                <a:latin typeface="Arial" pitchFamily="34" charset="0"/>
                <a:cs typeface="Arial" pitchFamily="34" charset="0"/>
              </a:rPr>
            </a:br>
            <a:endParaRPr lang="en-US" sz="19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152192" y="689629"/>
            <a:ext cx="722873" cy="75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th-TH" sz="12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</a:t>
            </a:r>
            <a:endParaRPr lang="en-US" sz="11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42"/>
          <p:cNvSpPr>
            <a:spLocks noChangeArrowheads="1"/>
          </p:cNvSpPr>
          <p:nvPr/>
        </p:nvSpPr>
        <p:spPr bwMode="auto">
          <a:xfrm>
            <a:off x="152192" y="874297"/>
            <a:ext cx="184329" cy="38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3545671" y="4403514"/>
            <a:ext cx="0" cy="48305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20" idx="4"/>
            <a:endCxn id="3" idx="0"/>
          </p:cNvCxnSpPr>
          <p:nvPr/>
        </p:nvCxnSpPr>
        <p:spPr>
          <a:xfrm>
            <a:off x="3488696" y="1322985"/>
            <a:ext cx="11479" cy="18096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lowchart: Alternate Process 221"/>
          <p:cNvSpPr>
            <a:spLocks noChangeArrowheads="1"/>
          </p:cNvSpPr>
          <p:nvPr/>
        </p:nvSpPr>
        <p:spPr bwMode="auto">
          <a:xfrm>
            <a:off x="5797269" y="4292896"/>
            <a:ext cx="2804288" cy="2371155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>
                <a:solidFill>
                  <a:srgbClr val="FFFF00"/>
                </a:solidFill>
                <a:latin typeface="TH SarabunIT?" charset="-34"/>
                <a:ea typeface="Arial" pitchFamily="34" charset="0"/>
                <a:cs typeface="TH SarabunIT?" charset="-34"/>
              </a:rPr>
              <a:t>ผอ. </a:t>
            </a: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พิจารณาพร้อมลงลายมือชื่อ </a:t>
            </a:r>
            <a:b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ในส่วนที่เป็น “สำหรับเจ้าหน้าที่”</a:t>
            </a:r>
            <a:b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th-TH" sz="1300" b="1" u="sng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แบบ ขร.1</a:t>
            </a:r>
            <a:endParaRPr lang="en-US" sz="1300" b="1" u="sng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en-US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เห็นชอบ หรือ </a:t>
            </a:r>
            <a:b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en-US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 เหตุผล....</a:t>
            </a: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lang="th-TH" sz="1300" b="1" u="sng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หลักสูตรเทคโนโลยี</a:t>
            </a: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en-US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เห็นชอบหลักสูตร หรือ </a:t>
            </a:r>
            <a:b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lang="en-US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ไม่เห็นชอบหลักสูตร เหตุผล....</a:t>
            </a: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300" b="1" dirty="0">
                <a:solidFill>
                  <a:srgbClr val="FFFF00"/>
                </a:solidFill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1300" b="1" dirty="0">
              <a:solidFill>
                <a:srgbClr val="FFFF00"/>
              </a:solidFill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endParaRPr lang="en-US" sz="19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Straight Arrow Connector 78"/>
          <p:cNvCxnSpPr>
            <a:stCxn id="6" idx="2"/>
          </p:cNvCxnSpPr>
          <p:nvPr/>
        </p:nvCxnSpPr>
        <p:spPr>
          <a:xfrm flipH="1">
            <a:off x="3543540" y="6308663"/>
            <a:ext cx="681" cy="33907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220"/>
          <p:cNvSpPr txBox="1">
            <a:spLocks noChangeArrowheads="1"/>
          </p:cNvSpPr>
          <p:nvPr/>
        </p:nvSpPr>
        <p:spPr bwMode="auto">
          <a:xfrm>
            <a:off x="3612195" y="6308665"/>
            <a:ext cx="1034596" cy="526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9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เห็นชอบ</a:t>
            </a:r>
            <a:endParaRPr lang="en-US" sz="19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Elbow Connector 32"/>
          <p:cNvCxnSpPr/>
          <p:nvPr/>
        </p:nvCxnSpPr>
        <p:spPr>
          <a:xfrm flipV="1">
            <a:off x="4934421" y="3390246"/>
            <a:ext cx="3819327" cy="753014"/>
          </a:xfrm>
          <a:prstGeom prst="bentConnector3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006316" y="5591430"/>
            <a:ext cx="774890" cy="3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396255" y="45407"/>
            <a:ext cx="11773520" cy="461564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การ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Flowchart: Alternate Process 215"/>
          <p:cNvSpPr>
            <a:spLocks noChangeArrowheads="1"/>
          </p:cNvSpPr>
          <p:nvPr/>
        </p:nvSpPr>
        <p:spPr bwMode="auto">
          <a:xfrm>
            <a:off x="116788" y="4222398"/>
            <a:ext cx="1294539" cy="649415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9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ออกเลขที่แบบ ขร.1</a:t>
            </a:r>
            <a:endParaRPr lang="en-US" sz="1900" dirty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1900" dirty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9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40" name="AutoShape 4"/>
          <p:cNvSpPr>
            <a:spLocks noChangeArrowheads="1"/>
          </p:cNvSpPr>
          <p:nvPr/>
        </p:nvSpPr>
        <p:spPr bwMode="auto">
          <a:xfrm>
            <a:off x="116798" y="4870320"/>
            <a:ext cx="1294537" cy="1583016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r>
              <a:rPr lang="th-TH" sz="19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บันทึกข้อมูลลงระบบกองทุน </a:t>
            </a:r>
            <a:br>
              <a:rPr lang="th-TH" sz="19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1900" dirty="0">
                <a:solidFill>
                  <a:srgbClr val="FFFF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(อยู่ระหว่างพัฒนาระบบ)</a:t>
            </a:r>
            <a:endParaRPr lang="en-US" sz="1900" dirty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1900" dirty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ts val="999"/>
              </a:spcAft>
            </a:pPr>
            <a:endParaRPr lang="en-US" sz="1900" dirty="0">
              <a:solidFill>
                <a:srgbClr val="FFFF00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en-US" sz="19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</a:t>
            </a:r>
          </a:p>
        </p:txBody>
      </p:sp>
      <p:cxnSp>
        <p:nvCxnSpPr>
          <p:cNvPr id="44" name="Straight Connector 43"/>
          <p:cNvCxnSpPr/>
          <p:nvPr/>
        </p:nvCxnSpPr>
        <p:spPr>
          <a:xfrm flipV="1">
            <a:off x="1617791" y="5591430"/>
            <a:ext cx="296617" cy="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569794" y="4143270"/>
            <a:ext cx="449060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54885" y="2205147"/>
            <a:ext cx="215714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 flipV="1">
            <a:off x="1375132" y="5732734"/>
            <a:ext cx="1098461" cy="263405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/>
          <p:nvPr/>
        </p:nvCxnSpPr>
        <p:spPr>
          <a:xfrm rot="10800000" flipV="1">
            <a:off x="1411338" y="4568185"/>
            <a:ext cx="2116134" cy="204020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" idx="3"/>
          </p:cNvCxnSpPr>
          <p:nvPr/>
        </p:nvCxnSpPr>
        <p:spPr>
          <a:xfrm>
            <a:off x="5229761" y="2055164"/>
            <a:ext cx="351803" cy="0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0800000" flipV="1">
            <a:off x="1395982" y="4776020"/>
            <a:ext cx="796706" cy="393127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149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08233" y="6431325"/>
            <a:ext cx="23728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54" name="Straight Arrow Connector 78"/>
          <p:cNvCxnSpPr/>
          <p:nvPr/>
        </p:nvCxnSpPr>
        <p:spPr>
          <a:xfrm flipH="1">
            <a:off x="3533543" y="2636912"/>
            <a:ext cx="681" cy="33907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78"/>
          <p:cNvCxnSpPr/>
          <p:nvPr/>
        </p:nvCxnSpPr>
        <p:spPr>
          <a:xfrm flipH="1">
            <a:off x="3564607" y="3501008"/>
            <a:ext cx="681" cy="33907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1026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16"/>
          <p:cNvSpPr txBox="1">
            <a:spLocks noChangeArrowheads="1"/>
          </p:cNvSpPr>
          <p:nvPr/>
        </p:nvSpPr>
        <p:spPr bwMode="auto">
          <a:xfrm>
            <a:off x="3496314" y="2631005"/>
            <a:ext cx="4242384" cy="1655801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ยื่นคำขอรับเงินช่วยเหลือหรืออุดหนุน </a:t>
            </a:r>
            <a:b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ชอ.2-4 </a:t>
            </a:r>
            <a:r>
              <a:rPr lang="th-TH" sz="24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60 วัน </a:t>
            </a: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นับแต่วันเสร็จสิ้น</a:t>
            </a:r>
            <a:r>
              <a:rPr lang="en-US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en-US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การฝึกอบรม แต่ไม่เกินวันที่ 31 มีนาคม</a:t>
            </a:r>
            <a:b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ของปีถัดไป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 Box 218"/>
          <p:cNvSpPr txBox="1">
            <a:spLocks noChangeArrowheads="1"/>
          </p:cNvSpPr>
          <p:nvPr/>
        </p:nvSpPr>
        <p:spPr bwMode="auto">
          <a:xfrm>
            <a:off x="3496314" y="4639521"/>
            <a:ext cx="4242384" cy="65516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ตรวจสอบแบบคำขอ แบบ ชอ.2-4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13"/>
          <p:cNvSpPr txBox="1">
            <a:spLocks noChangeArrowheads="1"/>
          </p:cNvSpPr>
          <p:nvPr/>
        </p:nvSpPr>
        <p:spPr bwMode="auto">
          <a:xfrm>
            <a:off x="3496314" y="1407153"/>
            <a:ext cx="4242384" cy="8748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ผู้ประกอบกิจการนำหลักสูตรที่ได้รับความเห็นชอบไปใช้ในการฝึกอบรม</a:t>
            </a:r>
            <a:endParaRPr kumimoji="0" lang="th-TH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8309958" y="1407151"/>
            <a:ext cx="3383515" cy="1535179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thaiDist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เปลี่ยนแปลงกำหนดการฝึกอบรม สถานที่ฝึกอบรม หรือผู้เข้ารับการฝึกอบรม </a:t>
            </a: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en-US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ให้แจ้งสพร./สนพ. ทราบเป็นหนังสือ</a:t>
            </a:r>
            <a:b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ก่อนดำเนินการฝึกอบรมไม่น้อยกว่า 7 วัน</a:t>
            </a: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4299849" y="5654640"/>
            <a:ext cx="2575991" cy="79800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kumimoji="0" lang="th-TH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auto">
          <a:xfrm>
            <a:off x="979646" y="4502779"/>
            <a:ext cx="1797620" cy="115186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241" tIns="45628" rIns="91241" bIns="45628" numCol="1" anchor="t" anchorCtr="0" compatLnSpc="1">
            <a:prstTxWarp prst="textNoShape">
              <a:avLst/>
            </a:prstTxWarp>
          </a:bodyPr>
          <a:lstStyle/>
          <a:p>
            <a:pPr algn="ctr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ตามขั้นตอน</a:t>
            </a:r>
            <a:r>
              <a:rPr lang="en-US" sz="20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lang="en-US" sz="20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lang="th-TH" sz="20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การให้เงินช่วยเหลือหรืออุดหนุน</a:t>
            </a:r>
            <a:endParaRPr lang="en-US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52183" y="301784"/>
            <a:ext cx="214722" cy="615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15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.</a:t>
            </a:r>
            <a:endParaRPr lang="en-US" sz="1100" dirty="0">
              <a:latin typeface="Arial" pitchFamily="34" charset="0"/>
              <a:cs typeface="Arial" pitchFamily="34" charset="0"/>
            </a:endParaRPr>
          </a:p>
          <a:p>
            <a:pPr defTabSz="912455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152192" y="417194"/>
            <a:ext cx="184329" cy="38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defTabSz="912455" fontAlgn="base">
              <a:spcBef>
                <a:spcPct val="0"/>
              </a:spcBef>
              <a:spcAft>
                <a:spcPct val="0"/>
              </a:spcAft>
              <a:tabLst>
                <a:tab pos="449888" algn="l"/>
              </a:tabLst>
            </a:pPr>
            <a:endParaRPr lang="en-US" sz="1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Straight Arrow Connector 20"/>
          <p:cNvCxnSpPr>
            <a:stCxn id="5" idx="2"/>
            <a:endCxn id="3" idx="0"/>
          </p:cNvCxnSpPr>
          <p:nvPr/>
        </p:nvCxnSpPr>
        <p:spPr>
          <a:xfrm>
            <a:off x="5617506" y="2282037"/>
            <a:ext cx="0" cy="34895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628780" y="4297795"/>
            <a:ext cx="0" cy="34895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28780" y="5305673"/>
            <a:ext cx="0" cy="34895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4" idx="1"/>
          </p:cNvCxnSpPr>
          <p:nvPr/>
        </p:nvCxnSpPr>
        <p:spPr>
          <a:xfrm flipH="1" flipV="1">
            <a:off x="2777267" y="4967102"/>
            <a:ext cx="719048" cy="1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5" idx="3"/>
          </p:cNvCxnSpPr>
          <p:nvPr/>
        </p:nvCxnSpPr>
        <p:spPr>
          <a:xfrm flipV="1">
            <a:off x="7738700" y="1844599"/>
            <a:ext cx="571249" cy="1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>
            <a:spLocks noChangeArrowheads="1"/>
          </p:cNvSpPr>
          <p:nvPr/>
        </p:nvSpPr>
        <p:spPr bwMode="auto">
          <a:xfrm>
            <a:off x="3855848" y="621346"/>
            <a:ext cx="3379527" cy="46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1" tIns="45628" rIns="91241" bIns="45628" numCol="1" anchor="ctr" anchorCtr="0" compatLnSpc="1">
            <a:prstTxWarp prst="textNoShape">
              <a:avLst/>
            </a:prstTxWarp>
            <a:spAutoFit/>
          </a:bodyPr>
          <a:lstStyle/>
          <a:p>
            <a:pPr indent="456226" defTabSz="912455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ผังขั้นตอนการปฏิบัติงาน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8273" y="116641"/>
            <a:ext cx="11369011" cy="461564"/>
          </a:xfrm>
          <a:prstGeom prst="rect">
            <a:avLst/>
          </a:prstGeom>
        </p:spPr>
        <p:txBody>
          <a:bodyPr wrap="square" lIns="91241" tIns="45628" rIns="91241" bIns="45628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การ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ตัวยึดหมายเลขภาพนิ่ง 1"/>
          <p:cNvSpPr txBox="1">
            <a:spLocks/>
          </p:cNvSpPr>
          <p:nvPr/>
        </p:nvSpPr>
        <p:spPr bwMode="auto">
          <a:xfrm>
            <a:off x="11313586" y="6164672"/>
            <a:ext cx="811319" cy="521208"/>
          </a:xfrm>
          <a:prstGeom prst="rect">
            <a:avLst/>
          </a:prstGeom>
        </p:spPr>
        <p:txBody>
          <a:bodyPr vert="horz" lIns="121575" tIns="60788" rIns="121575" bIns="60788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150</a:t>
            </a:fld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36328" y="6431325"/>
            <a:ext cx="2372859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087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หัวข้อบรรยายเงินอุดหนุน 27-28 ก.พ. 63\solution-3696900_960_72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37" t="2577" r="1156" b="15611"/>
          <a:stretch/>
        </p:blipFill>
        <p:spPr bwMode="auto">
          <a:xfrm>
            <a:off x="126125" y="47298"/>
            <a:ext cx="11902966" cy="5613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4027652"/>
            <a:ext cx="12169775" cy="1656184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th-TH" sz="6400" b="1" dirty="0" smtClean="0"/>
              <a:t>ประเด็นปัญหาที่พบ</a:t>
            </a:r>
            <a:endParaRPr lang="th-TH" sz="6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5802" y="15834"/>
            <a:ext cx="6372345" cy="22773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121743" tIns="60872" rIns="121743" bIns="60872" rtlCol="0">
            <a:spAutoFit/>
          </a:bodyPr>
          <a:lstStyle/>
          <a:p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</a:p>
          <a:p>
            <a:pPr marL="608716" indent="-608716"/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เจ้าหน้าที่ไม่ได้ให้ความเห็นในแบบคำขอ ก่อนเสนอผอ. พิจารณา</a:t>
            </a:r>
          </a:p>
          <a:p>
            <a:pPr marL="608716" indent="-608716"/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วิธีแก้ไข</a:t>
            </a:r>
          </a:p>
          <a:p>
            <a:pPr marL="608716" indent="-608716"/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- เจ้าหน้าที่ต้องให้ความเห็นในแบบคำขอทุกฉบับ </a:t>
            </a:r>
          </a:p>
          <a:p>
            <a:pPr marL="608716" indent="-608716"/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และลงลายมือชื่อ ก่อนเสนอผอ. พิจารณา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14079" y="2277228"/>
            <a:ext cx="3976871" cy="313914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121743" tIns="60872" rIns="121743" bIns="60872" rtlCol="0">
            <a:spAutoFit/>
          </a:bodyPr>
          <a:lstStyle/>
          <a:p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</a:p>
          <a:p>
            <a:pPr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ผอ. </a:t>
            </a:r>
            <a:r>
              <a:rPr lang="th-TH" dirty="0" err="1" smtClean="0"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 err="1" smtClean="0"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ไม่ได้ให้ความเห็น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อนุมัติหรือไม่อนุมัติในแบบคำขอ</a:t>
            </a:r>
            <a:endParaRPr lang="th-TH" b="1" dirty="0" smtClean="0">
              <a:latin typeface="TH SarabunPSK" pitchFamily="34" charset="-34"/>
              <a:cs typeface="TH SarabunPSK" pitchFamily="34" charset="-34"/>
            </a:endParaRPr>
          </a:p>
          <a:p>
            <a:pPr marL="608716" indent="-608716"/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วิธีแก้ไข</a:t>
            </a:r>
          </a:p>
          <a:p>
            <a:pPr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ผอ. </a:t>
            </a:r>
            <a:r>
              <a:rPr lang="th-TH" dirty="0" err="1" smtClean="0"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 err="1" smtClean="0"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ต้องให้ความเห็น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อนุมัติหรือไม่อนุมัติ และลงนามก่อน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อนุมัติเบิกเงินช่วยเหลือหรืออุดหนุน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755621" y="1029475"/>
            <a:ext cx="4997304" cy="951038"/>
          </a:xfrm>
        </p:spPr>
        <p:txBody>
          <a:bodyPr>
            <a:noAutofit/>
          </a:bodyPr>
          <a:lstStyle/>
          <a:p>
            <a:r>
              <a:rPr lang="th-TH" sz="4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ไม่ได้ให้ความเห็นในแบบคำขอ</a:t>
            </a:r>
            <a:endParaRPr lang="th-TH" sz="43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3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621" y="113696"/>
            <a:ext cx="2332856" cy="14195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648" t="25219" r="17260" b="13751"/>
          <a:stretch>
            <a:fillRect/>
          </a:stretch>
        </p:blipFill>
        <p:spPr bwMode="auto">
          <a:xfrm>
            <a:off x="396255" y="2503915"/>
            <a:ext cx="7591788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ลูกศรเชื่อมต่อแบบตรง 16"/>
          <p:cNvCxnSpPr/>
          <p:nvPr/>
        </p:nvCxnSpPr>
        <p:spPr>
          <a:xfrm flipH="1" flipV="1">
            <a:off x="2625960" y="2276872"/>
            <a:ext cx="290575" cy="6501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>
            <a:stCxn id="10" idx="3"/>
          </p:cNvCxnSpPr>
          <p:nvPr/>
        </p:nvCxnSpPr>
        <p:spPr>
          <a:xfrm flipV="1">
            <a:off x="7504581" y="3287061"/>
            <a:ext cx="668538" cy="3057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สี่เหลี่ยมผืนผ้า 11"/>
          <p:cNvSpPr/>
          <p:nvPr/>
        </p:nvSpPr>
        <p:spPr>
          <a:xfrm>
            <a:off x="584991" y="2791947"/>
            <a:ext cx="3384376" cy="1055791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136345" y="4871235"/>
            <a:ext cx="2880320" cy="1080120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336229" y="3016915"/>
            <a:ext cx="3168352" cy="1151772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496011" y="4799227"/>
            <a:ext cx="3101044" cy="1224136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57660"/>
            <a:ext cx="4140671" cy="1052736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th-TH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ระยะเวลาการขอเบิกเงินช่วยเหลือหรืออุดหนุน</a:t>
            </a:r>
            <a:endParaRPr lang="th-TH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126111" y="1412776"/>
            <a:ext cx="5374983" cy="5301208"/>
          </a:xfrm>
          <a:solidFill>
            <a:srgbClr val="FFFF99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</a:p>
          <a:p>
            <a:pPr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ระยะเวลาการขอเบิกเงินช่วยเหลือหรืออุดหนุนฯ ล่าช้า หลังจากที่ได้รับคำขอจากสถานประกอบกิจการ</a:t>
            </a:r>
          </a:p>
          <a:p>
            <a:pPr>
              <a:buNone/>
            </a:pPr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วิธีแก้ไข</a:t>
            </a:r>
          </a:p>
          <a:p>
            <a:pPr algn="thaiDist"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หลังจากได้รับคำขอจากสถานประกอบกิจการ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ให้ตรวจสอบความถูกต้องก่อน </a:t>
            </a:r>
            <a:r>
              <a:rPr lang="th-TH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กรณีเอกสาร</a:t>
            </a:r>
            <a:br>
              <a:rPr lang="th-TH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ไม่ครบถ้วนสมบูรณ์ ไม่ให้ออกเลขที่คำขอ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ให้สถานประกอบกิจการกลับไปแก้ไขเอกสาร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ให้ถูกต้องก่อน เพราะจะมีผลกระทบกับการบันทึกข้อมูลในระบบสารสนเทศกองทุนพัฒนาฝีมือแรงงาน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647" y="188640"/>
            <a:ext cx="1493361" cy="908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42285" y="6484963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58340" y="6454989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20668" t="31297" r="17347" b="31297"/>
          <a:stretch>
            <a:fillRect/>
          </a:stretch>
        </p:blipFill>
        <p:spPr bwMode="auto">
          <a:xfrm>
            <a:off x="5697999" y="31532"/>
            <a:ext cx="6408712" cy="216024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2" name="สี่เหลี่ยมผืนผ้า 21"/>
          <p:cNvSpPr/>
          <p:nvPr/>
        </p:nvSpPr>
        <p:spPr>
          <a:xfrm>
            <a:off x="6845443" y="836712"/>
            <a:ext cx="2276420" cy="216024"/>
          </a:xfrm>
          <a:prstGeom prst="rect">
            <a:avLst/>
          </a:prstGeom>
          <a:solidFill>
            <a:srgbClr val="6699FF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8677175" y="1124744"/>
            <a:ext cx="2088232" cy="384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31737" t="24406" r="14580" b="16532"/>
          <a:stretch>
            <a:fillRect/>
          </a:stretch>
        </p:blipFill>
        <p:spPr bwMode="auto">
          <a:xfrm>
            <a:off x="5724847" y="2276872"/>
            <a:ext cx="6343526" cy="4176464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17" name="สี่เหลี่ยมผืนผ้า 16"/>
          <p:cNvSpPr/>
          <p:nvPr/>
        </p:nvSpPr>
        <p:spPr>
          <a:xfrm>
            <a:off x="8600923" y="3363814"/>
            <a:ext cx="3258421" cy="110382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cxnSp>
        <p:nvCxnSpPr>
          <p:cNvPr id="14" name="ลูกศรเชื่อมต่อแบบตรง 13"/>
          <p:cNvCxnSpPr/>
          <p:nvPr/>
        </p:nvCxnSpPr>
        <p:spPr>
          <a:xfrm flipV="1">
            <a:off x="5436815" y="1484784"/>
            <a:ext cx="3384376" cy="10820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>
            <a:off x="5436815" y="2564904"/>
            <a:ext cx="3024336" cy="108012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020991" y="260648"/>
            <a:ext cx="4536504" cy="1574960"/>
          </a:xfrm>
          <a:noFill/>
          <a:ln w="28575">
            <a:noFill/>
          </a:ln>
        </p:spPr>
        <p:txBody>
          <a:bodyPr>
            <a:normAutofit/>
          </a:bodyPr>
          <a:lstStyle/>
          <a:p>
            <a:r>
              <a:rPr lang="th-TH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ขอรับเงินช่วยเหลือ</a:t>
            </a:r>
            <a:br>
              <a:rPr lang="th-TH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หรืออุดหนุนล่าช้า</a:t>
            </a:r>
            <a:endParaRPr lang="th-TH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858631" y="2132856"/>
            <a:ext cx="5268566" cy="3262631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</a:p>
          <a:p>
            <a:pPr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สถานประกอบกิจการยื่นขอรับเงินช่วยเหลือหรือ</a:t>
            </a:r>
          </a:p>
          <a:p>
            <a:pPr marL="361950" indent="0"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อุดหนุนล่าช้า (ฝึกอบรมปี พ.ศ. 2560 ยื่นคำขอ 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28 มี.ค. 2562)</a:t>
            </a:r>
          </a:p>
          <a:p>
            <a:pPr marL="608716" indent="-608716">
              <a:buNone/>
            </a:pPr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วิธีแก้ไข</a:t>
            </a:r>
          </a:p>
          <a:p>
            <a:pPr>
              <a:buFontTx/>
              <a:buChar char="-"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สำรวจผู้มีสิทธิขอรับเงินช่วยเหลือหรืออุดหนุน 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ในปีนั้น ๆ และ</a:t>
            </a:r>
            <a:r>
              <a:rPr lang="th-TH" dirty="0" err="1" smtClean="0">
                <a:latin typeface="TH SarabunPSK" pitchFamily="34" charset="-34"/>
                <a:cs typeface="TH SarabunPSK" pitchFamily="34" charset="-34"/>
              </a:rPr>
              <a:t>แจ้งส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ปก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ให้รีบยื่นคำขอ</a:t>
            </a:r>
          </a:p>
        </p:txBody>
      </p:sp>
      <p:pic>
        <p:nvPicPr>
          <p:cNvPr id="4" name="Picture 2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391" y="1052736"/>
            <a:ext cx="1538363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31824" t="28172" r="16153" b="9813"/>
          <a:stretch>
            <a:fillRect/>
          </a:stretch>
        </p:blipFill>
        <p:spPr bwMode="auto">
          <a:xfrm>
            <a:off x="15767" y="15766"/>
            <a:ext cx="6789200" cy="32129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008" t="28344" r="15687" b="17516"/>
          <a:stretch>
            <a:fillRect/>
          </a:stretch>
        </p:blipFill>
        <p:spPr bwMode="auto">
          <a:xfrm>
            <a:off x="25149" y="3278162"/>
            <a:ext cx="6779818" cy="3548306"/>
          </a:xfrm>
          <a:prstGeom prst="rect">
            <a:avLst/>
          </a:prstGeom>
          <a:noFill/>
          <a:ln w="9525">
            <a:solidFill>
              <a:srgbClr val="FF66CC"/>
            </a:solidFill>
            <a:miter lim="800000"/>
            <a:headEnd/>
            <a:tailEnd/>
          </a:ln>
        </p:spPr>
      </p:pic>
      <p:sp>
        <p:nvSpPr>
          <p:cNvPr id="10" name="วงรี 9"/>
          <p:cNvSpPr/>
          <p:nvPr/>
        </p:nvSpPr>
        <p:spPr>
          <a:xfrm>
            <a:off x="828303" y="3284984"/>
            <a:ext cx="862371" cy="47990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132559" y="836712"/>
            <a:ext cx="3647698" cy="1008112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cxnSp>
        <p:nvCxnSpPr>
          <p:cNvPr id="14" name="ลูกศรเชื่อมต่อแบบตรง 13"/>
          <p:cNvCxnSpPr/>
          <p:nvPr/>
        </p:nvCxnSpPr>
        <p:spPr>
          <a:xfrm flipH="1" flipV="1">
            <a:off x="6156897" y="1772816"/>
            <a:ext cx="864094" cy="144016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 flipH="1">
            <a:off x="1692399" y="3212976"/>
            <a:ext cx="5328592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0000"/>
            <a:lum/>
          </a:blip>
          <a:srcRect/>
          <a:stretch>
            <a:fillRect t="-7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5004767" cy="179732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l"/>
            <a:r>
              <a:rPr lang="th-TH" b="1" u="sng" dirty="0" smtClean="0"/>
              <a:t>การกำหนดเลขที่คำขอ</a:t>
            </a:r>
            <a:r>
              <a:rPr lang="th-TH" b="1" dirty="0" smtClean="0"/>
              <a:t/>
            </a:r>
            <a:br>
              <a:rPr lang="th-TH" b="1" dirty="0" smtClean="0"/>
            </a:b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เมื่อเริ่มปีงบประมาณ ให้กำหนดเลขที่คำขอใหม่</a:t>
            </a:r>
            <a:br>
              <a:rPr lang="th-TH" sz="29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ตามด้วย พ.ศ. ของปีงบประมาณนั้น</a:t>
            </a:r>
            <a:endParaRPr lang="th-TH" b="1" dirty="0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7453039" y="764704"/>
            <a:ext cx="4428703" cy="936104"/>
          </a:xfrm>
          <a:solidFill>
            <a:srgbClr val="CCFFCC"/>
          </a:solidFill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r>
              <a:rPr lang="th-TH" u="sng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ไม่ใส่เลขที่คำขอ / ไม่ใส่วันที่รับคำขอ</a:t>
            </a:r>
          </a:p>
          <a:p>
            <a:r>
              <a:rPr lang="th-TH" u="sng" dirty="0" smtClean="0">
                <a:latin typeface="TH SarabunPSK" pitchFamily="34" charset="-34"/>
                <a:cs typeface="TH SarabunPSK" pitchFamily="34" charset="-34"/>
              </a:rPr>
              <a:t>วิธีแก้ไข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 =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ใส่เลขที่คำขอ/วันที่รับคำขอให้ถูกต้อง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ข้อความ 6"/>
          <p:cNvSpPr>
            <a:spLocks noGrp="1"/>
          </p:cNvSpPr>
          <p:nvPr>
            <p:ph type="body" idx="1"/>
          </p:nvPr>
        </p:nvSpPr>
        <p:spPr>
          <a:xfrm>
            <a:off x="368632" y="1700808"/>
            <a:ext cx="5377097" cy="948423"/>
          </a:xfrm>
          <a:solidFill>
            <a:srgbClr val="CCFFFF"/>
          </a:solidFill>
          <a:ln>
            <a:solidFill>
              <a:srgbClr val="00CCFF"/>
            </a:solidFill>
          </a:ln>
        </p:spPr>
        <p:txBody>
          <a:bodyPr>
            <a:noAutofit/>
          </a:bodyPr>
          <a:lstStyle/>
          <a:p>
            <a:pPr algn="ctr"/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ปัจจุบันปีงบประมาณ 2563</a:t>
            </a:r>
          </a:p>
          <a:p>
            <a:pPr algn="ctr"/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เลขที่คำขอต้องใช้ตามปี </a:t>
            </a:r>
            <a:r>
              <a:rPr lang="th-TH" sz="2800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ม. คือ 2563 ไม่ใช่ 2562</a:t>
            </a:r>
            <a:endParaRPr lang="th-TH" sz="28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098" name="Picture 2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767" y="-552"/>
            <a:ext cx="1086271" cy="661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86426" y="6477172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99942" y="645832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32290" t="29328" r="15687" b="9641"/>
          <a:stretch>
            <a:fillRect/>
          </a:stretch>
        </p:blipFill>
        <p:spPr bwMode="auto">
          <a:xfrm>
            <a:off x="6012879" y="1988840"/>
            <a:ext cx="5940872" cy="4464496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6" name="สี่เหลี่ยมผืนผ้า 25"/>
          <p:cNvSpPr/>
          <p:nvPr/>
        </p:nvSpPr>
        <p:spPr>
          <a:xfrm>
            <a:off x="8173119" y="3140968"/>
            <a:ext cx="3807480" cy="1284615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9253239" y="4005064"/>
            <a:ext cx="2664296" cy="216024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cxnSp>
        <p:nvCxnSpPr>
          <p:cNvPr id="62" name="ลูกศรเชื่อมต่อแบบตรง 61"/>
          <p:cNvCxnSpPr/>
          <p:nvPr/>
        </p:nvCxnSpPr>
        <p:spPr>
          <a:xfrm>
            <a:off x="11485487" y="1700808"/>
            <a:ext cx="0" cy="18722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32931" t="24235" r="16153" b="17688"/>
          <a:stretch>
            <a:fillRect/>
          </a:stretch>
        </p:blipFill>
        <p:spPr bwMode="auto">
          <a:xfrm>
            <a:off x="31532" y="2733630"/>
            <a:ext cx="5749557" cy="40770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ลูกศรเชื่อมต่อแบบตรง 16"/>
          <p:cNvCxnSpPr/>
          <p:nvPr/>
        </p:nvCxnSpPr>
        <p:spPr>
          <a:xfrm>
            <a:off x="3996655" y="2636912"/>
            <a:ext cx="792088" cy="172819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วงรี 22"/>
          <p:cNvSpPr/>
          <p:nvPr/>
        </p:nvSpPr>
        <p:spPr>
          <a:xfrm>
            <a:off x="4572719" y="4468644"/>
            <a:ext cx="57606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2772519" y="3813750"/>
            <a:ext cx="3030386" cy="99011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6" name="วงรี 22"/>
          <p:cNvSpPr/>
          <p:nvPr/>
        </p:nvSpPr>
        <p:spPr>
          <a:xfrm>
            <a:off x="4725119" y="4149080"/>
            <a:ext cx="57606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124447" y="1774938"/>
            <a:ext cx="1164544" cy="543780"/>
          </a:xfr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แบบเก่า</a:t>
            </a:r>
            <a:endParaRPr lang="th-TH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8420866" y="1791946"/>
            <a:ext cx="1480445" cy="565878"/>
          </a:xfr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แบบแก้ไข</a:t>
            </a:r>
            <a:endParaRPr lang="th-TH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1"/>
            <a:ext cx="12169775" cy="1846482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21743" tIns="60872" rIns="121743" bIns="60872" rtlCol="0">
            <a:spAutoFit/>
          </a:bodyPr>
          <a:lstStyle/>
          <a:p>
            <a:pPr algn="ctr"/>
            <a:r>
              <a:rPr lang="th-TH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ใช้แบบคำขอไม่ถูกต้อง</a:t>
            </a:r>
          </a:p>
          <a:p>
            <a:pPr algn="ctr"/>
            <a:r>
              <a:rPr lang="th-TH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ปัญหา</a:t>
            </a: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ใช้แบบคำขอ </a:t>
            </a:r>
            <a:r>
              <a:rPr lang="th-TH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ชอ.</a:t>
            </a: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2-1 (ประกาศข้อ 7) ฉบับเก่า </a:t>
            </a:r>
          </a:p>
          <a:p>
            <a:pPr algn="ctr"/>
            <a:r>
              <a:rPr lang="th-TH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วิธีแก้ไข</a:t>
            </a:r>
            <a:r>
              <a:rPr lang="en-US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ใช้แบบคำขอ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err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ชอ.</a:t>
            </a: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2-1 ฉบับแก้ไข ข้อ 2 จะให้กรอกข้อมูล ร้อยละ 70 จำนวน..........คน </a:t>
            </a:r>
            <a:b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(ตามคู่มือการปฏิบัติงาน เล่มสีส้ม)</a:t>
            </a:r>
            <a:endParaRPr lang="th-TH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6" name="Picture 6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798" y="-68632"/>
            <a:ext cx="914400" cy="5564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81869" y="649458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63449" y="6492875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095" t="26203" r="16489" b="11782"/>
          <a:stretch>
            <a:fillRect/>
          </a:stretch>
        </p:blipFill>
        <p:spPr bwMode="auto">
          <a:xfrm>
            <a:off x="31532" y="2348880"/>
            <a:ext cx="6053355" cy="450912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1" name="สี่เหลี่ยมผืนผ้า 20"/>
          <p:cNvSpPr/>
          <p:nvPr/>
        </p:nvSpPr>
        <p:spPr>
          <a:xfrm>
            <a:off x="47297" y="2564904"/>
            <a:ext cx="6012879" cy="72008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cxnSp>
        <p:nvCxnSpPr>
          <p:cNvPr id="13" name="ลูกศรเชื่อมต่อแบบตรง 12"/>
          <p:cNvCxnSpPr/>
          <p:nvPr/>
        </p:nvCxnSpPr>
        <p:spPr>
          <a:xfrm>
            <a:off x="5724847" y="1844824"/>
            <a:ext cx="1" cy="84944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561" t="26375" r="15687" b="10626"/>
          <a:stretch>
            <a:fillRect/>
          </a:stretch>
        </p:blipFill>
        <p:spPr bwMode="auto">
          <a:xfrm>
            <a:off x="6139007" y="2341506"/>
            <a:ext cx="5940872" cy="424847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cxnSp>
        <p:nvCxnSpPr>
          <p:cNvPr id="15" name="ตัวเชื่อมต่อหักมุม 14"/>
          <p:cNvCxnSpPr/>
          <p:nvPr/>
        </p:nvCxnSpPr>
        <p:spPr>
          <a:xfrm>
            <a:off x="5765323" y="1988840"/>
            <a:ext cx="4392488" cy="792088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สี่เหลี่ยมผืนผ้า 21"/>
          <p:cNvSpPr/>
          <p:nvPr/>
        </p:nvSpPr>
        <p:spPr>
          <a:xfrm>
            <a:off x="10229819" y="2677388"/>
            <a:ext cx="1829594" cy="36004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430799" y="137302"/>
            <a:ext cx="5619747" cy="1143000"/>
          </a:xfrm>
          <a:noFill/>
          <a:ln>
            <a:noFill/>
          </a:ln>
        </p:spPr>
        <p:txBody>
          <a:bodyPr/>
          <a:lstStyle/>
          <a:p>
            <a:pPr algn="r"/>
            <a:r>
              <a:rPr lang="th-TH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การคำนวณส่วนที่เกินร้อยละ 70</a:t>
            </a:r>
            <a:endParaRPr lang="th-TH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39933" y="40469"/>
            <a:ext cx="5377097" cy="50821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จากแบบคำขอรับเงินช่วยเหลือหรืออุดหนุนฯ ชอ. 2-1</a:t>
            </a:r>
            <a:endParaRPr lang="th-TH" sz="2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0919" y="3114632"/>
            <a:ext cx="6498883" cy="3523864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 lIns="121743" tIns="60872" rIns="121743" bIns="60872" rtlCol="0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pPr marL="608716" indent="-608716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1. ใช้แบบ ชอ.2-1 ฉบับเก่า</a:t>
            </a:r>
          </a:p>
          <a:p>
            <a:pPr marL="608716" indent="-608716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2. คำนวณจำนวนลูกจ้างส่วนที่เกินร้อยละ 70 ไม่ถูกต้อง</a:t>
            </a:r>
          </a:p>
          <a:p>
            <a:pPr marL="608716" indent="-608716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3. คำนวณเงินอุดหนุนไม่ถูกต้อง</a:t>
            </a:r>
          </a:p>
          <a:p>
            <a:pPr>
              <a:lnSpc>
                <a:spcPts val="2400"/>
              </a:lnSpc>
            </a:pP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วิธีแก้ไข</a:t>
            </a:r>
          </a:p>
          <a:p>
            <a:pPr marL="457200" indent="-457200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1. ใช้แบบ ชอ.2-1 ฉบับแก้ไข ข้อ 2 จะให้กรอกข้อมูล ร้อยละ 70 จำนวน.......คน</a:t>
            </a:r>
          </a:p>
          <a:p>
            <a:pPr marL="457200" indent="-457200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2. ร้อยละ 70 ของลูกจ้างเฉลี่ย เท่ากับ 628 คน </a:t>
            </a:r>
          </a:p>
          <a:p>
            <a:pPr marL="457200" indent="-457200"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(896 </a:t>
            </a:r>
            <a:r>
              <a:rPr lang="en-US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70</a:t>
            </a:r>
            <a:r>
              <a:rPr lang="en-US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% =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627.20 คน ปัดขึ้นเป็น 628 คน) </a:t>
            </a:r>
          </a:p>
          <a:p>
            <a:pPr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3. ส่วนที่เกินกว่าร้อยละ 70 จำนวน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541 คน (1</a:t>
            </a:r>
            <a:r>
              <a:rPr lang="en-US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,169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– 628)</a:t>
            </a:r>
          </a:p>
          <a:p>
            <a:pPr>
              <a:lnSpc>
                <a:spcPts val="2400"/>
              </a:lnSpc>
            </a:pPr>
            <a:r>
              <a:rPr lang="th-TH" sz="2400" dirty="0" smtClean="0">
                <a:latin typeface="FreesiaUPC" pitchFamily="34" charset="-34"/>
                <a:cs typeface="FreesiaUPC" pitchFamily="34" charset="-34"/>
              </a:rPr>
              <a:t>4. </a:t>
            </a:r>
            <a:r>
              <a:rPr lang="th-TH" sz="2400" u="sng" dirty="0" smtClean="0">
                <a:latin typeface="FreesiaUPC" pitchFamily="34" charset="-34"/>
                <a:cs typeface="FreesiaUPC" pitchFamily="34" charset="-34"/>
              </a:rPr>
              <a:t>เงินอุดหนุน </a:t>
            </a:r>
            <a:r>
              <a:rPr lang="th-TH" sz="2400" b="1" u="sng" dirty="0" smtClean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108</a:t>
            </a:r>
            <a:r>
              <a:rPr lang="en-US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,200</a:t>
            </a:r>
            <a:r>
              <a:rPr lang="th-TH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บาท ไม่ใช่ 108</a:t>
            </a:r>
            <a:r>
              <a:rPr lang="en-US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400 บาท</a:t>
            </a:r>
            <a:endParaRPr lang="th-TH" sz="24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29" y="6508237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31655" y="647197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095" t="27188" r="15046" b="31469"/>
          <a:stretch>
            <a:fillRect/>
          </a:stretch>
        </p:blipFill>
        <p:spPr bwMode="auto">
          <a:xfrm>
            <a:off x="0" y="620688"/>
            <a:ext cx="6876975" cy="242716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804967" y="1192678"/>
            <a:ext cx="5235242" cy="761478"/>
          </a:xfr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จากแบบแสดงการส่งเงินสมทบเข้ากองทุนพัฒนาฝีมือแรงงาน ประจำปี พ.ศ. 256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146" name="Picture 2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927" y="0"/>
            <a:ext cx="1065020" cy="6480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9687" t="22266" r="49359" b="13751"/>
          <a:stretch>
            <a:fillRect/>
          </a:stretch>
        </p:blipFill>
        <p:spPr bwMode="auto">
          <a:xfrm>
            <a:off x="6809651" y="2067118"/>
            <a:ext cx="5328592" cy="438621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0" name="สี่เหลี่ยมผืนผ้า 19"/>
          <p:cNvSpPr/>
          <p:nvPr/>
        </p:nvSpPr>
        <p:spPr>
          <a:xfrm>
            <a:off x="7029935" y="2852936"/>
            <a:ext cx="5076776" cy="2232248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21" name="วงรี 20"/>
          <p:cNvSpPr/>
          <p:nvPr/>
        </p:nvSpPr>
        <p:spPr>
          <a:xfrm>
            <a:off x="8317135" y="4653136"/>
            <a:ext cx="766552" cy="3839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4" name="วงรี 13"/>
          <p:cNvSpPr/>
          <p:nvPr/>
        </p:nvSpPr>
        <p:spPr>
          <a:xfrm>
            <a:off x="2844527" y="2708920"/>
            <a:ext cx="1054010" cy="3387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 dirty="0">
              <a:noFill/>
            </a:endParaRPr>
          </a:p>
        </p:txBody>
      </p:sp>
      <p:sp>
        <p:nvSpPr>
          <p:cNvPr id="16" name="วงรี 15"/>
          <p:cNvSpPr/>
          <p:nvPr/>
        </p:nvSpPr>
        <p:spPr>
          <a:xfrm>
            <a:off x="4500711" y="692696"/>
            <a:ext cx="958191" cy="3204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5" name="วงรี 14"/>
          <p:cNvSpPr/>
          <p:nvPr/>
        </p:nvSpPr>
        <p:spPr>
          <a:xfrm>
            <a:off x="3996655" y="2420888"/>
            <a:ext cx="574914" cy="3260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cxnSp>
        <p:nvCxnSpPr>
          <p:cNvPr id="23" name="ตัวเชื่อมต่อตรง 22"/>
          <p:cNvCxnSpPr/>
          <p:nvPr/>
        </p:nvCxnSpPr>
        <p:spPr>
          <a:xfrm>
            <a:off x="3548841" y="1268760"/>
            <a:ext cx="57491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วงรี 18"/>
          <p:cNvSpPr/>
          <p:nvPr/>
        </p:nvSpPr>
        <p:spPr>
          <a:xfrm>
            <a:off x="10477375" y="3501008"/>
            <a:ext cx="574914" cy="3839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837931" y="340207"/>
            <a:ext cx="3881052" cy="1334963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th-TH" sz="2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รายงานการอนุมัติ</a:t>
            </a:r>
            <a:br>
              <a:rPr lang="th-TH" sz="2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</a:t>
            </a:r>
            <a:br>
              <a:rPr lang="th-TH" sz="2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 ชอ. 4-8 ตามประกาศข้อ 12</a:t>
            </a:r>
            <a:endParaRPr lang="th-TH" sz="27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696" y="2186924"/>
            <a:ext cx="7808776" cy="426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384" y="70867"/>
            <a:ext cx="6468164" cy="2741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วงรี 12"/>
          <p:cNvSpPr/>
          <p:nvPr/>
        </p:nvSpPr>
        <p:spPr>
          <a:xfrm>
            <a:off x="7381031" y="2564905"/>
            <a:ext cx="180020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มุมมน 13"/>
          <p:cNvSpPr/>
          <p:nvPr/>
        </p:nvSpPr>
        <p:spPr>
          <a:xfrm>
            <a:off x="8858619" y="3832198"/>
            <a:ext cx="574914" cy="2207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5" name="วงรี 14"/>
          <p:cNvSpPr/>
          <p:nvPr/>
        </p:nvSpPr>
        <p:spPr>
          <a:xfrm>
            <a:off x="11149145" y="6137162"/>
            <a:ext cx="1006481" cy="35760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43" tIns="60872" rIns="121743" bIns="60872" rtlCol="0" anchor="ctr"/>
          <a:lstStyle/>
          <a:p>
            <a:pPr algn="ctr"/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2232253" y="0"/>
            <a:ext cx="2484482" cy="492265"/>
          </a:xfrm>
          <a:prstGeom prst="rect">
            <a:avLst/>
          </a:prstGeom>
          <a:noFill/>
        </p:spPr>
        <p:txBody>
          <a:bodyPr wrap="square" lIns="121743" tIns="60872" rIns="121743" bIns="60872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24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ชอ.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4-8 (ฉบับแก้ไข)</a:t>
            </a:r>
            <a:endParaRPr lang="th-TH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170" name="Picture 2" descr="H:\หัวข้อบรรยายเงินอุดหนุน 27-28 ก.พ. 63\1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581" y="188640"/>
            <a:ext cx="1580412" cy="9616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6401" y="6508417"/>
            <a:ext cx="2559888" cy="365125"/>
          </a:xfrm>
        </p:spPr>
        <p:txBody>
          <a:bodyPr/>
          <a:lstStyle/>
          <a:p>
            <a:pPr algn="l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35282" y="6520499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05367" y="1844824"/>
            <a:ext cx="1620386" cy="861597"/>
          </a:xfrm>
          <a:prstGeom prst="rect">
            <a:avLst/>
          </a:prstGeom>
          <a:noFill/>
        </p:spPr>
        <p:txBody>
          <a:bodyPr wrap="square" lIns="121743" tIns="60872" rIns="121743" bIns="60872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แบบ ชอ. 4-8 </a:t>
            </a:r>
          </a:p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(ฉบับเก่า)</a:t>
            </a:r>
            <a:endParaRPr lang="th-TH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94830" y="2636912"/>
            <a:ext cx="4405881" cy="3738719"/>
          </a:xfrm>
          <a:solidFill>
            <a:srgbClr val="FFFF00"/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th-TH" sz="2000" b="1" u="sng" dirty="0" smtClean="0"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pPr marL="177800" indent="-177800">
              <a:spcBef>
                <a:spcPts val="0"/>
              </a:spcBef>
              <a:buNone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1. ไม่รายงานการจ่ายเงินอุดหนุนตามที่มีการเบิกจ่ายจริง </a:t>
            </a:r>
            <a:br>
              <a:rPr lang="th-TH" sz="2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ในแต่ละเดือน ทำให้ข้อมูลรายงานการจ่ายเงินอุดหนุน</a:t>
            </a:r>
            <a:br>
              <a:rPr lang="th-TH" sz="2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ไม่ตรงกับยอดเบิกจ่ายจริง</a:t>
            </a:r>
          </a:p>
          <a:p>
            <a:pPr marL="177800" indent="-177800">
              <a:spcBef>
                <a:spcPts val="0"/>
              </a:spcBef>
              <a:buNone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2. ใช้แบบรายงานฉบับเก่า </a:t>
            </a:r>
          </a:p>
          <a:p>
            <a:pPr>
              <a:buNone/>
            </a:pPr>
            <a:r>
              <a:rPr lang="th-TH" sz="2000" b="1" u="sng" dirty="0" smtClean="0">
                <a:latin typeface="FreesiaUPC" pitchFamily="34" charset="-34"/>
                <a:cs typeface="FreesiaUPC" pitchFamily="34" charset="-34"/>
              </a:rPr>
              <a:t>วิธีแก้ไข </a:t>
            </a:r>
          </a:p>
          <a:p>
            <a:pPr marL="177800" indent="-177800">
              <a:spcBef>
                <a:spcPts val="0"/>
              </a:spcBef>
              <a:buAutoNum type="arabicPeriod"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ให้รายงานการจ่ายเงินอุดหนุนทุกรายการ ทุกเดือน </a:t>
            </a:r>
          </a:p>
          <a:p>
            <a:pPr marL="273050" indent="-273050">
              <a:spcBef>
                <a:spcPts val="0"/>
              </a:spcBef>
              <a:buNone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   ที่มีการเบิกจ่าย</a:t>
            </a:r>
          </a:p>
          <a:p>
            <a:pPr>
              <a:spcBef>
                <a:spcPts val="0"/>
              </a:spcBef>
              <a:buNone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2. ใช้แบบรายงาน ชอ.4-8 (ฉบับปรับปรุง)</a:t>
            </a:r>
          </a:p>
          <a:p>
            <a:pPr marL="177800" indent="-177800">
              <a:spcBef>
                <a:spcPts val="0"/>
              </a:spcBef>
              <a:buNone/>
            </a:pP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3. ให้รายงานการจ่ายเงินภายในวันที่ 10 ของเดือนถัดไป </a:t>
            </a:r>
            <a:br>
              <a:rPr lang="th-TH" sz="2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dirty="0" smtClean="0">
                <a:latin typeface="FreesiaUPC" pitchFamily="34" charset="-34"/>
                <a:cs typeface="FreesiaUPC" pitchFamily="34" charset="-34"/>
              </a:rPr>
              <a:t> โดยผ่านระบบ </a:t>
            </a:r>
            <a:r>
              <a:rPr lang="en-US" sz="2000" dirty="0" smtClean="0">
                <a:latin typeface="FreesiaUPC" pitchFamily="34" charset="-34"/>
                <a:cs typeface="FreesiaUPC" pitchFamily="34" charset="-34"/>
              </a:rPr>
              <a:t>e - </a:t>
            </a:r>
            <a:r>
              <a:rPr lang="en-US" sz="2000" dirty="0" err="1" smtClean="0">
                <a:latin typeface="FreesiaUPC" pitchFamily="34" charset="-34"/>
                <a:cs typeface="FreesiaUPC" pitchFamily="34" charset="-34"/>
              </a:rPr>
              <a:t>Sarabun</a:t>
            </a:r>
            <a:endParaRPr lang="th-TH" sz="2000" dirty="0" smtClean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70708"/>
            <a:ext cx="12169775" cy="792087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 การสั่งจ่ายเช็ค</a:t>
            </a:r>
            <a:endParaRPr lang="th-TH" sz="4000" dirty="0">
              <a:solidFill>
                <a:srgbClr val="FF0000"/>
              </a:solidFill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396255" y="3717032"/>
            <a:ext cx="3593593" cy="2539147"/>
          </a:xfrm>
          <a:prstGeom prst="rect">
            <a:avLst/>
          </a:prstGeom>
          <a:solidFill>
            <a:srgbClr val="FF99FF"/>
          </a:solidFill>
          <a:ln>
            <a:solidFill>
              <a:srgbClr val="FFFF00"/>
            </a:solidFill>
          </a:ln>
        </p:spPr>
        <p:txBody>
          <a:bodyPr wrap="square" lIns="91429" tIns="45715" rIns="91429" bIns="45715">
            <a:spAutoFit/>
          </a:bodyPr>
          <a:lstStyle/>
          <a:p>
            <a:pPr marL="81523"/>
            <a:r>
              <a:rPr lang="th-TH" sz="2700" b="1" u="sng" dirty="0" smtClean="0">
                <a:latin typeface="FreesiaUPC" pitchFamily="34" charset="-34"/>
                <a:cs typeface="FreesiaUPC" pitchFamily="34" charset="-34"/>
              </a:rPr>
              <a:t>ปัญหา</a:t>
            </a:r>
          </a:p>
          <a:p>
            <a:pPr marL="81523"/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   สั่งจ่ายเช็ค ชื่อบุคคล</a:t>
            </a:r>
            <a:br>
              <a:rPr lang="th-TH" sz="27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700" b="1" u="sng" dirty="0" smtClean="0">
                <a:latin typeface="FreesiaUPC" pitchFamily="34" charset="-34"/>
                <a:cs typeface="FreesiaUPC" pitchFamily="34" charset="-34"/>
              </a:rPr>
              <a:t>วิธีแก้ไข”</a:t>
            </a:r>
          </a:p>
          <a:p>
            <a:pPr marL="81523" algn="thaiDist"/>
            <a:r>
              <a:rPr lang="th-TH" sz="2700" b="1" dirty="0" smtClean="0">
                <a:latin typeface="FreesiaUPC" pitchFamily="34" charset="-34"/>
                <a:cs typeface="FreesiaUPC" pitchFamily="34" charset="-34"/>
              </a:rPr>
              <a:t>   ให้สั่งจ่าย ชื่อสถานประกอบกิจการ/ศูนย์ทดสอบฯ/</a:t>
            </a:r>
            <a:br>
              <a:rPr lang="th-TH" sz="27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ศูนย์ประเมินฯ ม.26/4(2)”</a:t>
            </a:r>
            <a:endParaRPr lang="th-TH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65119" y="692696"/>
            <a:ext cx="5904656" cy="576063"/>
          </a:xfrm>
          <a:prstGeom prst="rect">
            <a:avLst/>
          </a:prstGeom>
          <a:solidFill>
            <a:srgbClr val="6699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จากแบบคำขอรับเงินช่วยเหลือหรืออุดหนุน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13221" y="6447468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37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4" name="รูปร่าง 13"/>
          <p:cNvCxnSpPr/>
          <p:nvPr/>
        </p:nvCxnSpPr>
        <p:spPr>
          <a:xfrm flipV="1">
            <a:off x="396255" y="3062136"/>
            <a:ext cx="2376265" cy="1134712"/>
          </a:xfrm>
          <a:prstGeom prst="bentConnector3">
            <a:avLst>
              <a:gd name="adj1" fmla="val -423"/>
            </a:avLst>
          </a:prstGeom>
          <a:ln w="53975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647" y="1265238"/>
            <a:ext cx="8245128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สี่เหลี่ยมผืนผ้า 4"/>
          <p:cNvSpPr/>
          <p:nvPr/>
        </p:nvSpPr>
        <p:spPr>
          <a:xfrm>
            <a:off x="2880743" y="2564904"/>
            <a:ext cx="9289032" cy="936104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253490" y="925756"/>
            <a:ext cx="9687141" cy="74371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1410" tIns="45708" rIns="91410" bIns="45708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435" algn="ctr">
              <a:spcAft>
                <a:spcPts val="0"/>
              </a:spcAft>
              <a:buNone/>
            </a:pP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การให้เงินช่วยเหลือหรืออุดหนุนกองทุนพัฒนาฝีมือแรงงาน</a:t>
            </a:r>
          </a:p>
          <a:p>
            <a:pPr marL="0" indent="44435" algn="thaiDist">
              <a:spcAft>
                <a:spcPts val="0"/>
              </a:spcAft>
              <a:buNone/>
            </a:pPr>
            <a:endParaRPr lang="th-TH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527307" y="1798328"/>
            <a:ext cx="9060397" cy="1054608"/>
          </a:xfrm>
          <a:prstGeom prst="rect">
            <a:avLst/>
          </a:prstGeom>
        </p:spPr>
        <p:txBody>
          <a:bodyPr vert="horz" lIns="91410" tIns="45708" rIns="91410" bIns="45708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435" algn="thaiDist">
              <a:spcAft>
                <a:spcPts val="0"/>
              </a:spcAft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พิจารณาจากจำนวนเงินที่มีการจ่ายให้ผู้ที่ได้รับอนุมัติเงินช่วยเหลือหรืออุดหนุน </a:t>
            </a:r>
          </a:p>
          <a:p>
            <a:pPr marL="0" indent="44435" algn="thaiDist">
              <a:spcAft>
                <a:spcPts val="0"/>
              </a:spcAft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ในปีงบประมาณ พ.ศ.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256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3</a:t>
            </a:r>
            <a:endParaRPr lang="th-TH" sz="2800" b="1" dirty="0">
              <a:latin typeface="FreesiaUPC" pitchFamily="34" charset="-34"/>
              <a:cs typeface="FreesiaUPC" pitchFamily="34" charset="-34"/>
            </a:endParaRPr>
          </a:p>
          <a:p>
            <a:pPr marL="0" indent="44435" algn="thaiDist">
              <a:spcAft>
                <a:spcPts val="0"/>
              </a:spcAft>
              <a:buNone/>
            </a:pPr>
            <a:endParaRPr lang="th-TH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359328"/>
              </p:ext>
            </p:extLst>
          </p:nvPr>
        </p:nvGraphicFramePr>
        <p:xfrm>
          <a:off x="756296" y="3010998"/>
          <a:ext cx="10657184" cy="308230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40311"/>
                <a:gridCol w="1304312"/>
                <a:gridCol w="3053999"/>
                <a:gridCol w="2958562"/>
              </a:tblGrid>
              <a:tr h="882243">
                <a:tc grid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เป้าหมายและผลการดำเนินงาน </a:t>
                      </a:r>
                      <a:b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 พ.ศ. 256</a:t>
                      </a:r>
                      <a:r>
                        <a:rPr lang="en-US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(ต.ค. 256</a:t>
                      </a:r>
                      <a:r>
                        <a:rPr lang="en-US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–</a:t>
                      </a:r>
                      <a:r>
                        <a:rPr lang="en-US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ม.ค.</a:t>
                      </a:r>
                      <a:r>
                        <a:rPr lang="th-TH" sz="2800" b="1" u="none" strike="noStrike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256</a:t>
                      </a:r>
                      <a:r>
                        <a:rPr lang="en-US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r>
                        <a:rPr lang="th-TH" sz="28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0" marR="5965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76" marR="5976" marT="4481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76" marR="5976" marT="4481" marB="0" anchor="b"/>
                </a:tc>
              </a:tr>
              <a:tr h="126401">
                <a:tc grid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20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76" marR="5976" marT="4481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0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76" marR="5976" marT="4481" marB="0" anchor="b"/>
                </a:tc>
              </a:tr>
              <a:tr h="53370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latin typeface="FreesiaUPC" pitchFamily="34" charset="-34"/>
                          <a:cs typeface="FreesiaUPC" pitchFamily="34" charset="-34"/>
                        </a:rPr>
                        <a:t>อนุมัติ</a:t>
                      </a:r>
                      <a:r>
                        <a:rPr lang="th-TH" sz="2800" b="1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จ่ายเงินอุดหนุน</a:t>
                      </a:r>
                      <a:r>
                        <a:rPr lang="th-TH" sz="2800" b="1" u="none" strike="noStrike" dirty="0">
                          <a:latin typeface="FreesiaUPC" pitchFamily="34" charset="-34"/>
                          <a:cs typeface="FreesiaUPC" pitchFamily="34" charset="-34"/>
                        </a:rPr>
                        <a:t>แล้ว 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คงเหลือ 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b"/>
                </a:tc>
              </a:tr>
              <a:tr h="43120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0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0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0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0" u="none" strike="noStrike" dirty="0" smtClean="0"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2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1" marB="0" anchor="ctr"/>
                </a:tc>
              </a:tr>
              <a:tr h="5543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30</a:t>
                      </a:r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,000,000 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360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6,125,632.16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23,874,367.84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</a:tr>
              <a:tr h="55437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800" b="1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ร้อยละ</a:t>
                      </a:r>
                      <a:endParaRPr lang="th-TH" sz="2800" b="1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976" marR="5976" marT="44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20.42</a:t>
                      </a:r>
                      <a:endParaRPr lang="th-TH" sz="2800" b="1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79.85</a:t>
                      </a:r>
                      <a:endParaRPr lang="th-TH" sz="2800" b="1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5965" marR="5965" marT="4482" marB="0" anchor="b"/>
                </a:tc>
              </a:tr>
            </a:tbl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>
          <a:xfrm>
            <a:off x="3" y="10088"/>
            <a:ext cx="12169775" cy="816864"/>
          </a:xfrm>
          <a:prstGeom prst="rect">
            <a:avLst/>
          </a:prstGeom>
          <a:solidFill>
            <a:srgbClr val="FFFF00"/>
          </a:solidFill>
        </p:spPr>
        <p:txBody>
          <a:bodyPr vert="horz" lIns="91410" tIns="45708" rIns="91410" bIns="45708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435" algn="ctr">
              <a:spcAft>
                <a:spcPts val="0"/>
              </a:spcAft>
              <a:buNone/>
            </a:pPr>
            <a:r>
              <a:rPr lang="th-TH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ผลการ</a:t>
            </a:r>
            <a:r>
              <a:rPr lang="th-TH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ดำเนินงาน</a:t>
            </a:r>
            <a:endParaRPr lang="en-US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1090" y="6447467"/>
            <a:ext cx="2272267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2035" y="6453345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94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05078"/>
            <a:ext cx="12169775" cy="1143000"/>
          </a:xfr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57150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2700" b="1" dirty="0" smtClean="0">
                <a:latin typeface="TH SarabunPSK" pitchFamily="34" charset="-34"/>
                <a:cs typeface="TH SarabunPSK" pitchFamily="34" charset="-34"/>
              </a:rPr>
              <a:t>สรุปการอนุมัติให้เงินช่วยเหลือหรืออุดหนุนกองทุนพัฒนาฝีมือแรงงาน ปีงบประมาณ 2559 - 2563 (1 ต.ค. 58 -  ม.ค. 63)</a:t>
            </a:r>
            <a:br>
              <a:rPr lang="th-TH" sz="2700" b="1" dirty="0" smtClean="0">
                <a:latin typeface="TH SarabunPSK" pitchFamily="34" charset="-34"/>
                <a:cs typeface="TH SarabunPSK" pitchFamily="34" charset="-34"/>
              </a:rPr>
            </a:br>
            <a:endParaRPr lang="th-TH" sz="27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481" t="3596" r="2073"/>
          <a:stretch>
            <a:fillRect/>
          </a:stretch>
        </p:blipFill>
        <p:spPr bwMode="auto">
          <a:xfrm>
            <a:off x="279535" y="1302168"/>
            <a:ext cx="11593288" cy="5378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12169775" cy="980728"/>
          </a:xfr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สรุปการอนุมัติให้เงินช่วยเหลือหรืออุดหนุนกองทุนพัฒนาฝีมือแรงงาน </a:t>
            </a:r>
            <a:b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</a:t>
            </a:r>
            <a:endParaRPr lang="th-TH" sz="3200" dirty="0">
              <a:solidFill>
                <a:srgbClr val="FFFF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0640"/>
            <a:ext cx="12169775" cy="564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504468"/>
            <a:ext cx="2559888" cy="365125"/>
          </a:xfrm>
        </p:spPr>
        <p:txBody>
          <a:bodyPr/>
          <a:lstStyle/>
          <a:p>
            <a:pPr algn="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23354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69774" cy="1143000"/>
          </a:xfrm>
          <a:solidFill>
            <a:srgbClr val="CCCCFF"/>
          </a:solidFill>
        </p:spPr>
        <p:txBody>
          <a:bodyPr>
            <a:noAutofit/>
          </a:bodyPr>
          <a:lstStyle/>
          <a:p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</a:t>
            </a:r>
            <a:endParaRPr lang="th-TH" sz="3700" dirty="0"/>
          </a:p>
        </p:txBody>
      </p:sp>
      <p:sp>
        <p:nvSpPr>
          <p:cNvPr id="8" name="TextBox 7"/>
          <p:cNvSpPr txBox="1"/>
          <p:nvPr/>
        </p:nvSpPr>
        <p:spPr>
          <a:xfrm>
            <a:off x="237026" y="1302600"/>
            <a:ext cx="3080581" cy="615363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เรียงลำดับตาม</a:t>
            </a:r>
            <a:r>
              <a:rPr lang="th-TH" sz="32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จำนวนเงิน</a:t>
            </a:r>
            <a:endParaRPr lang="th-TH" u="sng" dirty="0">
              <a:solidFill>
                <a:srgbClr val="FF0000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28065" y="6492875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49072" y="647197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409" y="1916832"/>
            <a:ext cx="591502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0154" y="1955186"/>
            <a:ext cx="591502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69774" cy="1143000"/>
          </a:xfrm>
          <a:solidFill>
            <a:srgbClr val="CCCCFF"/>
          </a:solidFill>
        </p:spPr>
        <p:txBody>
          <a:bodyPr>
            <a:noAutofit/>
          </a:bodyPr>
          <a:lstStyle/>
          <a:p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</a:t>
            </a:r>
            <a:endParaRPr lang="th-TH" sz="3700" dirty="0"/>
          </a:p>
        </p:txBody>
      </p:sp>
      <p:sp>
        <p:nvSpPr>
          <p:cNvPr id="8" name="TextBox 7"/>
          <p:cNvSpPr txBox="1"/>
          <p:nvPr/>
        </p:nvSpPr>
        <p:spPr>
          <a:xfrm>
            <a:off x="237026" y="1302600"/>
            <a:ext cx="3701305" cy="615363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เรียงลำดับตามจำนวนเงิน (ต่อ)</a:t>
            </a:r>
            <a:endParaRPr lang="th-TH" u="sng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46367" y="6468403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10184" y="6468403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30" y="1916832"/>
            <a:ext cx="6006057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4307" y="1916832"/>
            <a:ext cx="5940872" cy="439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69774" cy="1143000"/>
          </a:xfrm>
          <a:solidFill>
            <a:srgbClr val="CCCCFF"/>
          </a:solidFill>
        </p:spPr>
        <p:txBody>
          <a:bodyPr>
            <a:noAutofit/>
          </a:bodyPr>
          <a:lstStyle/>
          <a:p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</a:t>
            </a:r>
            <a:endParaRPr lang="th-TH" sz="3700" dirty="0"/>
          </a:p>
        </p:txBody>
      </p:sp>
      <p:sp>
        <p:nvSpPr>
          <p:cNvPr id="8" name="TextBox 7"/>
          <p:cNvSpPr txBox="1"/>
          <p:nvPr/>
        </p:nvSpPr>
        <p:spPr>
          <a:xfrm>
            <a:off x="237026" y="1302600"/>
            <a:ext cx="3701305" cy="615363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เรียงลำดับตามจำนวนเงิน (ต่อ)</a:t>
            </a:r>
            <a:endParaRPr lang="th-TH" u="sng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02383" y="6408328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59430" y="6394680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401" y="1916832"/>
            <a:ext cx="591502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7" y="1916832"/>
            <a:ext cx="5915025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69774" cy="1143000"/>
          </a:xfrm>
          <a:solidFill>
            <a:srgbClr val="CCCCFF"/>
          </a:solidFill>
        </p:spPr>
        <p:txBody>
          <a:bodyPr>
            <a:noAutofit/>
          </a:bodyPr>
          <a:lstStyle/>
          <a:p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</a:t>
            </a:r>
            <a:endParaRPr lang="th-TH" sz="3700" dirty="0"/>
          </a:p>
        </p:txBody>
      </p:sp>
      <p:sp>
        <p:nvSpPr>
          <p:cNvPr id="8" name="TextBox 7"/>
          <p:cNvSpPr txBox="1"/>
          <p:nvPr/>
        </p:nvSpPr>
        <p:spPr>
          <a:xfrm>
            <a:off x="237026" y="1302600"/>
            <a:ext cx="3701305" cy="615363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เรียงลำดับตามจำนวนเงิน (ต่อ)</a:t>
            </a:r>
            <a:endParaRPr lang="th-TH" u="sng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231" y="1916832"/>
            <a:ext cx="597666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3137" y="1916832"/>
            <a:ext cx="583051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5558"/>
            <a:ext cx="12169774" cy="1143000"/>
          </a:xfrm>
          <a:gradFill flip="none" rotWithShape="1">
            <a:gsLst>
              <a:gs pos="0">
                <a:srgbClr val="00CCFF">
                  <a:tint val="66000"/>
                  <a:satMod val="160000"/>
                </a:srgbClr>
              </a:gs>
              <a:gs pos="50000">
                <a:srgbClr val="00CCFF">
                  <a:tint val="44500"/>
                  <a:satMod val="160000"/>
                </a:srgbClr>
              </a:gs>
              <a:gs pos="100000">
                <a:srgbClr val="00CCFF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>
            <a:noAutofit/>
          </a:bodyPr>
          <a:lstStyle/>
          <a:p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สรุปหน่วยงานที่อนุมัติให้เงินช่วยเหลือหรืออุดหนุนกองทุนพัฒนาฝีมือแรงงาน </a:t>
            </a:r>
            <a:br>
              <a:rPr lang="th-TH" sz="37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700" b="1" dirty="0" smtClean="0">
                <a:latin typeface="TH SarabunPSK" pitchFamily="34" charset="-34"/>
                <a:cs typeface="TH SarabunPSK" pitchFamily="34" charset="-34"/>
              </a:rPr>
              <a:t>ปีงบประมาณ 2559 - 2563 (1 ต.ค. 58 – ม.ค. 63) </a:t>
            </a:r>
            <a:endParaRPr lang="th-TH" sz="37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7026" y="1302600"/>
            <a:ext cx="3159504" cy="615363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</a:bodyPr>
          <a:lstStyle/>
          <a:p>
            <a:r>
              <a:rPr lang="th-TH" sz="3200" b="1" u="sng" dirty="0" smtClean="0">
                <a:latin typeface="TH SarabunPSK" pitchFamily="34" charset="-34"/>
                <a:cs typeface="TH SarabunPSK" pitchFamily="34" charset="-34"/>
              </a:rPr>
              <a:t>เรียงลำดับตาม</a:t>
            </a:r>
            <a:r>
              <a:rPr lang="th-TH" sz="32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จำนวนแห่ง</a:t>
            </a:r>
            <a:endParaRPr lang="th-TH" u="sng" dirty="0">
              <a:solidFill>
                <a:srgbClr val="FF0000"/>
              </a:solidFill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98615" y="6492875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94042" y="6458326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635" y="1988840"/>
            <a:ext cx="590465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51233" y="1948364"/>
            <a:ext cx="6029325" cy="4432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alpha val="61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ไดอะแกรม 6"/>
          <p:cNvGraphicFramePr/>
          <p:nvPr/>
        </p:nvGraphicFramePr>
        <p:xfrm>
          <a:off x="357655" y="332656"/>
          <a:ext cx="11305256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541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540271" y="908720"/>
          <a:ext cx="11089232" cy="547890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40049"/>
                <a:gridCol w="3376375"/>
                <a:gridCol w="3600400"/>
                <a:gridCol w="367240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หลักเกณฑ์เดิม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เสนอปรับแก้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ผู้ดำเนินการทดสอบมาตรฐานฯ ที่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มี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ผู้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ผ่านการทดสอบ 100 คน (ประกาศข้อ 4)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2095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ช่วยเหลือหรืออุดหนุนปีละ 10,000 บาท </a:t>
                      </a:r>
                      <a:r>
                        <a:rPr lang="th-TH" sz="2400" spc="-40" dirty="0">
                          <a:latin typeface="FreesiaUPC" pitchFamily="34" charset="-34"/>
                          <a:cs typeface="FreesiaUPC" pitchFamily="34" charset="-34"/>
                        </a:rPr>
                        <a:t>ต่อผู้</a:t>
                      </a:r>
                      <a:r>
                        <a:rPr lang="th-TH" sz="2400" spc="-40" dirty="0" smtClean="0">
                          <a:latin typeface="FreesiaUPC" pitchFamily="34" charset="-34"/>
                          <a:cs typeface="FreesiaUPC" pitchFamily="34" charset="-34"/>
                        </a:rPr>
                        <a:t>ผ่านการ</a:t>
                      </a:r>
                      <a:r>
                        <a:rPr lang="th-TH" sz="2400" spc="-40" dirty="0">
                          <a:latin typeface="FreesiaUPC" pitchFamily="34" charset="-34"/>
                          <a:cs typeface="FreesiaUPC" pitchFamily="34" charset="-34"/>
                        </a:rPr>
                        <a:t>ทดสอบทุก 100 คน ในส่วนที่เกิน </a:t>
                      </a:r>
                      <a:r>
                        <a:rPr lang="th-TH" sz="2400" spc="-50" dirty="0">
                          <a:latin typeface="FreesiaUPC" pitchFamily="34" charset="-34"/>
                          <a:cs typeface="FreesiaUPC" pitchFamily="34" charset="-34"/>
                        </a:rPr>
                        <a:t>100 คน ถ้ามีจำนวนตั้งแต่ 75 คนขึ้นไป</a:t>
                      </a:r>
                      <a:r>
                        <a:rPr lang="th-TH" sz="2400" spc="-40" dirty="0">
                          <a:latin typeface="FreesiaUPC" pitchFamily="34" charset="-34"/>
                          <a:cs typeface="FreesiaUPC" pitchFamily="34" charset="-34"/>
                        </a:rPr>
                        <a:t> ให้ปัดเป็น 100 คน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2095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ช่วยเหลือหรืออุดหนุนปีละ 20,000 บาท ต่อผู้ผ่านการทดสอบทุก 100 คน ส่วนที่เกิน 100 คน </a:t>
                      </a:r>
                      <a:r>
                        <a:rPr lang="th-TH" sz="2400" spc="-20" dirty="0">
                          <a:latin typeface="FreesiaUPC" pitchFamily="34" charset="-34"/>
                          <a:cs typeface="FreesiaUPC" pitchFamily="34" charset="-34"/>
                        </a:rPr>
                        <a:t>ช่วยเหลือหรือ</a:t>
                      </a:r>
                      <a:r>
                        <a:rPr lang="th-TH" sz="2400" spc="-20" dirty="0" smtClean="0">
                          <a:latin typeface="FreesiaUPC" pitchFamily="34" charset="-34"/>
                          <a:cs typeface="FreesiaUPC" pitchFamily="34" charset="-34"/>
                        </a:rPr>
                        <a:t>อุดหนุน</a:t>
                      </a:r>
                      <a:br>
                        <a:rPr lang="th-TH" sz="2400" spc="-2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spc="-20" dirty="0" smtClean="0">
                          <a:latin typeface="FreesiaUPC" pitchFamily="34" charset="-34"/>
                          <a:cs typeface="FreesiaUPC" pitchFamily="34" charset="-34"/>
                        </a:rPr>
                        <a:t>คน</a:t>
                      </a:r>
                      <a:r>
                        <a:rPr lang="th-TH" sz="2400" spc="-20" dirty="0">
                          <a:latin typeface="FreesiaUPC" pitchFamily="34" charset="-34"/>
                          <a:cs typeface="FreesiaUPC" pitchFamily="34" charset="-34"/>
                        </a:rPr>
                        <a:t>ละ 200 บาท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ผู้ดำเนินการทดสอบมาตรฐานฯ 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ทด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สอบฯ ให้แก่ผู้ที่กรมฯ ส่งไปทดสอบ (ประกาศข้อ 5)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marR="0" indent="-20955" algn="thaiDist" defTabSz="9134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ในสาขาอาชีพที่จำเป็นต้องให้การส่งเสริมหรือสนับสนุนให้มีผู้ประกอบอาชีพ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มีทักษะฝีมือได้มาตรฐานเพียงพอต่อความต้องการของตลาดแรงงานหรือเป็นสาขาอาชีพที่ต้องอาศัยความเชี่ยวชาญ เครื่องมืออุปกรณ์หรือเทคโนโลยี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เฉพาะด้าน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2095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ในสาขาอาชีพที่กรมพัฒนาฝีมือแรงงานกำหนด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ผู้ประกอบกิจการที่ส่งเงินสมทบเข้ากองทุน (ประกาศข้อ 6)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ช่วยเหลือหรืออุดหนุนร้อยละ 10 ของเงินสมทบที่นำส่ง 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2095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ช่วยเหลือหรืออุดหนุนร้อยละ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25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ของเงินสมทบที่นำส่ง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2" name="กลุ่ม 4"/>
          <p:cNvGrpSpPr/>
          <p:nvPr/>
        </p:nvGrpSpPr>
        <p:grpSpPr>
          <a:xfrm>
            <a:off x="1836415" y="177547"/>
            <a:ext cx="7957429" cy="587157"/>
            <a:chOff x="2265783" y="2506364"/>
            <a:chExt cx="7957429" cy="1606362"/>
          </a:xfrm>
        </p:grpSpPr>
        <p:sp>
          <p:nvSpPr>
            <p:cNvPr id="6" name="สี่เหลี่ยมมุมมน 5"/>
            <p:cNvSpPr/>
            <p:nvPr/>
          </p:nvSpPr>
          <p:spPr>
            <a:xfrm>
              <a:off x="2265783" y="2506364"/>
              <a:ext cx="7957429" cy="1606362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7" name="สี่เหลี่ยมมุมมน 4"/>
            <p:cNvSpPr/>
            <p:nvPr/>
          </p:nvSpPr>
          <p:spPr>
            <a:xfrm>
              <a:off x="2312832" y="2553413"/>
              <a:ext cx="7863331" cy="151226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91440" tIns="60960" rIns="9144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ปรับแก้หลักเกณฑ์เดิม จำนวน 6 เรื่อง</a:t>
              </a:r>
              <a:endParaRPr lang="th-TH" sz="3600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540271" y="836712"/>
          <a:ext cx="11089232" cy="5868353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40049"/>
                <a:gridCol w="3376375"/>
                <a:gridCol w="3600400"/>
                <a:gridCol w="367240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หลักเกณฑ์เดิม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เสนอปรับแก้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ผู้ที่ได้รับการรับรองมาตรฐานฝีมือแรงงานของตนตามมาตรา 26 (ประกาศข้อ 8)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marR="0" indent="-20955" algn="thaiDist" defTabSz="9134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ช่วยเหลือหรืออุดหนุนสาขาระดับละ 10,000 บาท โดยต้องนำมาตรฐานฝีมือแรงงานที่ได้รับการรับรองไปใช้ทดสอบให้แก่ลูกจ้างของตน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2095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ช่วยเหลือหรืออุดหนุนสาขาระดับละ 10,000 บาท โดยไม่ต้องนำมาตรฐานฝีมือแรงงานที่ได้รับการรับรองไปใช้ทดสอบให้แก่ลูกจ้างของตน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ผู้ประกอบกิจการที่ฝึกอบรมลูกจ้างในหลักสูตรสร้างสรรค์นวัตกรรมหรือเทคโนโลยี (ประกาศข้อ 10)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ts val="2200"/>
                        </a:lnSpc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คณะกรรมการส่งเสริมฯ กำหนดหลักสูตรการฝึกอบรมเพื่อสร้างสรรค์นวัตกรรม จำนวน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5 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หลักสูตร ดังนี้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indent="-273050">
                        <a:lnSpc>
                          <a:spcPts val="2200"/>
                        </a:lnSpc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. การออกแบบสมองกลฝังตัวในโรงงานอุตสาหกรรม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lvl="3" indent="-273050">
                        <a:lnSpc>
                          <a:spcPts val="2200"/>
                        </a:lnSpc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การควบคุมหุ่นยนต์ในระบบงานอุตสาหกรรม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lvl="3" indent="-273050">
                        <a:lnSpc>
                          <a:spcPts val="2200"/>
                        </a:lnSpc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การใช้โปรแกรมเม</a:t>
                      </a:r>
                      <a:r>
                        <a:rPr lang="th-TH" sz="2400" kern="1200" dirty="0" err="1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เปิ้ล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ลอจิกคอนโทรลเลอร์ขั้นสูง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lvl="3" indent="-273050">
                        <a:lnSpc>
                          <a:spcPts val="2200"/>
                        </a:lnSpc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สาขาการสร้างภาพเคลื่อนไหว 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lvl="3" indent="-273050">
                        <a:lnSpc>
                          <a:spcPts val="2200"/>
                        </a:lnSpc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แบบ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3 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มิติ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(3D Animation)</a:t>
                      </a:r>
                    </a:p>
                    <a:p>
                      <a:pPr marL="273050" lvl="3" indent="-273050">
                        <a:lnSpc>
                          <a:spcPts val="2200"/>
                        </a:lnSpc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5. การจำลองโมเดลสายการผลิตเพื่อเพิ่มประสิทธิภาพด้วยโปรแกรม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Automation Plant Simulation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3050" indent="-273050" algn="thaiDist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. มอบ </a:t>
                      </a:r>
                      <a:r>
                        <a:rPr lang="th-TH" sz="2400" kern="1200" dirty="0" err="1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สพท.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พิจารณาหลักสูตร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การฝึกอบรมเพื่อสร้างสรรค์นวัตกรรมเพิ่มเติมจากเดิมที่มีอยู่ จำนวน 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 หลักสูตร 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indent="-273050" algn="thaiDist"/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ตั้งคณะอนุกรรมการเพื่อพิจารณาหลักสูตรการฝึกอบรมที่ผู้ประกอบกิจการยื่นขอรับเงินช่วยเหลือหรืออุดหนุนเป็นค่าใช้จ่ายในการฝึกอบรม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2" name="กลุ่ม 6"/>
          <p:cNvGrpSpPr/>
          <p:nvPr/>
        </p:nvGrpSpPr>
        <p:grpSpPr>
          <a:xfrm>
            <a:off x="1836415" y="177547"/>
            <a:ext cx="7957429" cy="587157"/>
            <a:chOff x="2265783" y="2506364"/>
            <a:chExt cx="7957429" cy="1606362"/>
          </a:xfrm>
        </p:grpSpPr>
        <p:sp>
          <p:nvSpPr>
            <p:cNvPr id="8" name="สี่เหลี่ยมมุมมน 7"/>
            <p:cNvSpPr/>
            <p:nvPr/>
          </p:nvSpPr>
          <p:spPr>
            <a:xfrm>
              <a:off x="2265783" y="2506364"/>
              <a:ext cx="7957429" cy="1606362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9" name="สี่เหลี่ยมมุมมน 4"/>
            <p:cNvSpPr/>
            <p:nvPr/>
          </p:nvSpPr>
          <p:spPr>
            <a:xfrm>
              <a:off x="2312832" y="2553413"/>
              <a:ext cx="7863331" cy="151226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91440" tIns="60960" rIns="9144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ปรับแก้หลักเกณฑ์เดิม จำนวน 6 เรื่อง</a:t>
              </a:r>
              <a:endParaRPr lang="th-TH" sz="3600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540271" y="1203129"/>
          <a:ext cx="11089232" cy="258591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40049"/>
                <a:gridCol w="3376375"/>
                <a:gridCol w="3600400"/>
                <a:gridCol w="367240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หลักเกณฑ์เดิม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เสนอปรับแก้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ผู้ดำเนินการทดสอบฯ หรือศูนย์ประเมินฯ ตามมาตรา 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26/4(2) 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เป็นหน่วยงานของรัฐ ส่ง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เงิน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ทดสอบหรือ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ค่าธรรมเนียม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เข้า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กองทุน (ประกาศข้อ 11)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marR="0" indent="-20955" algn="thaiDist" defTabSz="9134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ช่วยเหลือหรืออุดหนุนเป็นจำนวนเท่ากับจำนวนเงินที่ส่งเข้ากองทุน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0955" marR="0" indent="-20955" algn="thaiDist" defTabSz="9134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thaiDist" defTabSz="9134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ทบทวนหลักการจ่ายเงินช่วยเหลือหรืออุดหนุน เพื่ออำนวยความสะดวกให้แก่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ผู้ที่นำส่งเงินค่าทดสอบหรือค่าธรรมเนียมเข้ากองทุนตามประกาศข้อ 11 ให้สะดวกรวดเร็วขึ้น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273050" indent="-273050" algn="thaiDist"/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2" name="กลุ่ม 6"/>
          <p:cNvGrpSpPr/>
          <p:nvPr/>
        </p:nvGrpSpPr>
        <p:grpSpPr>
          <a:xfrm>
            <a:off x="1836415" y="249555"/>
            <a:ext cx="7957429" cy="587157"/>
            <a:chOff x="2265783" y="2506364"/>
            <a:chExt cx="7957429" cy="1606362"/>
          </a:xfrm>
        </p:grpSpPr>
        <p:sp>
          <p:nvSpPr>
            <p:cNvPr id="8" name="สี่เหลี่ยมมุมมน 7"/>
            <p:cNvSpPr/>
            <p:nvPr/>
          </p:nvSpPr>
          <p:spPr>
            <a:xfrm>
              <a:off x="2265783" y="2506364"/>
              <a:ext cx="7957429" cy="1606362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9" name="สี่เหลี่ยมมุมมน 4"/>
            <p:cNvSpPr/>
            <p:nvPr/>
          </p:nvSpPr>
          <p:spPr>
            <a:xfrm>
              <a:off x="2312832" y="2553413"/>
              <a:ext cx="7863331" cy="151226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91440" tIns="60960" rIns="9144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ปรับแก้หลักเกณฑ์เดิม จำนวน 6 เรื่อง</a:t>
              </a:r>
              <a:endParaRPr lang="th-TH" sz="3600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188640"/>
            <a:ext cx="5184576" cy="792088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84287" y="1181065"/>
          <a:ext cx="10873208" cy="4696207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การขยายเครือข่ายการฝึกเตรียมเข้าทำงานตาม พ.ร.บ. ส่งเสริมการพัฒนาฝีมือแรงงาน พ.ศ. 2545 ให้ช่วยเหลือหรืออุดหนุน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แก่ผู้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ประกอบ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กิจการ</a:t>
                      </a:r>
                      <a:b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ซึ่ง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ดำเนินการฝึกเตรียมเข้าทำงานตามมาตรา 8 ให้แก่ผู้เข้ารับการฝึกซึ่งเป็นผู้ว่างงาน เพื่อเป็น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ค่าใช้จ่ายใน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การฝึกอบรมฝีมือแรงงาน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ให้ช่วยเหลือหรืออุดหนุนแก่ผู้ประกอบกิจการซึ่งดำเนินการฝึกเตรียมเข้าทำงานตามมาตรา 8 ให้แก่ผู้เข้ารับการ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ฝึกซึ่ง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เป็น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ผู้</a:t>
                      </a:r>
                      <a:r>
                        <a:rPr lang="th-TH" sz="2400" u="sng" dirty="0" smtClean="0">
                          <a:latin typeface="FreesiaUPC" pitchFamily="34" charset="-34"/>
                          <a:cs typeface="FreesiaUPC" pitchFamily="34" charset="-34"/>
                        </a:rPr>
                        <a:t>ว่างงาน</a:t>
                      </a:r>
                      <a:br>
                        <a:rPr lang="th-TH" sz="2400" u="sng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u="sng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กรมพัฒนาฝีมือแรงงานส่งไปฝึกเตรียมเข้าทำงาน 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มีสิทธิขอรับเงินช่วยเหลือหรือ</a:t>
                      </a:r>
                      <a:r>
                        <a:rPr lang="th-TH" sz="2400" u="sng" dirty="0" smtClean="0">
                          <a:latin typeface="FreesiaUPC" pitchFamily="34" charset="-34"/>
                          <a:cs typeface="FreesiaUPC" pitchFamily="34" charset="-34"/>
                        </a:rPr>
                        <a:t>อุดหนุนเป็น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ค่าใช้จ่ายในการฝึกเตรียมเข้าทำงาน 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ทั้งนี้ 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ให้เป็นไปตามหลักเกณฑ์</a:t>
                      </a:r>
                      <a:r>
                        <a:rPr lang="th-TH" sz="2400" spc="-20" dirty="0">
                          <a:latin typeface="FreesiaUPC" pitchFamily="34" charset="-34"/>
                          <a:cs typeface="FreesiaUPC" pitchFamily="34" charset="-34"/>
                        </a:rPr>
                        <a:t>ที่คณะกรรมการประกาศกำหนด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การช่วยเหลือหรืออุดหนุนแก่ผู้ประกอบกิจการที่จัดตั้งศูนย์ฝึกอบรมฝีมือแรงงานของตนเองตามมาตรา 19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ให้ช่วยเหลือหรืออุดหนุนแก่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ผู้ประกอบกิจการที่ได้รับอนุญาตจัดตั้งศูนย์ฝึกอบรมฝีมือแรงงาน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ตามมาตรา 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19 มี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สิทธิขอรับเงินช่วยเหลือหรืออุดหนุนเป็น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400" u="sng" dirty="0" smtClean="0">
                          <a:latin typeface="FreesiaUPC" pitchFamily="34" charset="-34"/>
                          <a:cs typeface="FreesiaUPC" pitchFamily="34" charset="-34"/>
                        </a:rPr>
                        <a:t>เงินหนึ่ง</a:t>
                      </a:r>
                      <a:r>
                        <a:rPr lang="th-TH" sz="2400" u="sng" dirty="0">
                          <a:latin typeface="FreesiaUPC" pitchFamily="34" charset="-34"/>
                          <a:cs typeface="FreesiaUPC" pitchFamily="34" charset="-34"/>
                        </a:rPr>
                        <a:t>แสนบาท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1590" indent="179705"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ความในวรรคหนึ่งให้ใช้บังคับกับศูนย์ฝึกอบรมฝีมือแรงงานตามมาตรา 19 ที่ได้รับอนุญาตแรกตั้ง</a:t>
                      </a:r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ตั้งแต่ ปี </a:t>
                      </a:r>
                      <a:r>
                        <a:rPr lang="th-TH" sz="2400" spc="-30" dirty="0">
                          <a:latin typeface="FreesiaUPC" pitchFamily="34" charset="-34"/>
                          <a:cs typeface="FreesiaUPC" pitchFamily="34" charset="-34"/>
                        </a:rPr>
                        <a:t>พ.ศ. </a:t>
                      </a:r>
                      <a:r>
                        <a:rPr lang="en-US" sz="2400" spc="-30" dirty="0">
                          <a:latin typeface="FreesiaUPC" pitchFamily="34" charset="-34"/>
                          <a:cs typeface="FreesiaUPC" pitchFamily="34" charset="-34"/>
                        </a:rPr>
                        <a:t>2563</a:t>
                      </a:r>
                      <a:r>
                        <a:rPr lang="th-TH" sz="2400" dirty="0">
                          <a:latin typeface="FreesiaUPC" pitchFamily="34" charset="-34"/>
                          <a:cs typeface="FreesiaUPC" pitchFamily="34" charset="-34"/>
                        </a:rPr>
                        <a:t> เป็นต้นไป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188640"/>
            <a:ext cx="5184576" cy="576064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84287" y="908720"/>
          <a:ext cx="10873208" cy="547890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3</a:t>
                      </a:r>
                      <a:endParaRPr lang="en-US" sz="240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การสนับสนุนผู้ประกอบกิจการที่จัดตั้ง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ศูนย์ฝึกอบรมฝีมือแรงงานของ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ตนเองให้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ช่วยเหลือหรืออุดหนุนแก่ผู้ประกอบกิจการที่จัดตั้งศูนย์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ฝึกอบรม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ฝีมือ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แรงงานของตนเอง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ให้ช่วยเหลือหรืออุดหนุนแก่</a:t>
                      </a: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ผู้ประกอบกิจการที่ได้รับอนุญาตจัดตั้งศูนย์ฝึกอบรมฝีมือแรงงาน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ตามมาตรา 19 ซึ่งดำเนินการฝึกอบรมและมีผู้ผ่านการฝึกอบรมในปีที่ผ่านมา</a:t>
                      </a: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ตั้งแต่หนึ่งร้อยคนขึ้นไป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และรายงานผลการฝึกอบรมให้กรมพัฒนาฝีมือแรงงานทราบ มีสิทธิขอรับเงินช่วยเหลือหรืออุดหนุน</a:t>
                      </a: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ปีละสองหมื่นบาทต่อผู้ผ่าน</a:t>
                      </a:r>
                      <a:b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การฝึกอบรมทุกหนึ่งร้อยคน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ทั้งนี้ </a:t>
                      </a: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ในส่วนที่เกินหนึ่งร้อยคน</a:t>
                      </a: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/>
                      </a:r>
                      <a:b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lang="th-TH" sz="2400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มีสิทธิขอรับเงินช่วยเหลือหรืออุดหนุน</a:t>
                      </a:r>
                      <a:r>
                        <a:rPr lang="th-TH" sz="2400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คนละสองร้อยบาท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การช่วยเหลือหรืออุดหนุนแก่ผู้ประกอบกิจการที่จัดตั้งศูนย์ทดสอบมาตรฐานฝีมือแรงงาน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ให้ช่วยเหลือหรืออุดหนุนแก่ผู้ประกอบกิจการที่ได้รับ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อนุญาต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เป็น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ผู้ดำเนินการ</a:t>
                      </a:r>
                      <a:r>
                        <a:rPr lang="th-TH" sz="2400" spc="-6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ทดสอบมาตรฐานฝีมือ</a:t>
                      </a:r>
                      <a:r>
                        <a:rPr lang="th-TH" sz="2400" spc="-6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แรงงานตาม</a:t>
                      </a:r>
                      <a:r>
                        <a:rPr lang="th-TH" sz="2400" spc="-6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มาตรา </a:t>
                      </a:r>
                      <a:r>
                        <a:rPr lang="th-TH" sz="2400" spc="-6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24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มี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สิทธิขอรับเงินช่วยเหลือหรือ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อุดหนุนเป็น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จำนวนเงินหนึ่งแสนบาท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indent="183515" algn="thaiDist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ความในวรรคหนึ่งให้ใช้บังคับกับผู้ดำเนินการ</a:t>
                      </a:r>
                      <a:r>
                        <a:rPr lang="th-TH" sz="2400" spc="-6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ทดสอบมาตรฐานฝีมือแรงงานตามมาตรา </a:t>
                      </a:r>
                      <a:r>
                        <a:rPr lang="th-TH" sz="2400" spc="-6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24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ที่ได้รับอนุญาตแรกตั้งตั้งแต่ปี 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/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พ.ศ. </a:t>
                      </a:r>
                      <a:r>
                        <a:rPr lang="en-US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2563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เป็นต้นไป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188640"/>
            <a:ext cx="5184576" cy="792088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84287" y="1522331"/>
          <a:ext cx="10873208" cy="34908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4363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3054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การช่วยเหลือหรืออุดหนุนการดำเนินงานของศูนย์ประเมินความรู้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ความสามารถตาม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มาตรา 26/4 (2) 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ให้ช่วยเหลือหรืออุดหนุนแก่ศูนย์ประเมินความรู้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ความสามารถตาม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มาตรา 26/4 (2) ซึ่งดำเนินการ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ประเมินเพื่อออกหนังสือ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รับรองความรู้ความสามารถรับรองความรู้ความสามารถ 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และมีผู้ผ่านการประเมินในปีที่ผ่านมา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ตั้งแต่หนึ่ง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ร้อยคนขึ้นไป</a:t>
                      </a:r>
                      <a:r>
                        <a:rPr lang="th-TH" sz="2400" spc="-8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มีสิทธิ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ขอรับเงินช่วยเหลือหรือ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อุดหนุน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ปี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ละสองหมื่นบาทต่อผู้ผ่านการ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ประเมินทุก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หนึ่งร้อยคน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ทั้งนี้ </a:t>
                      </a:r>
                      <a:r>
                        <a:rPr lang="th-TH" sz="2400" u="sng" spc="-4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ส่วนที่เกินหนึ่งร้อยคน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มีสิทธิขอรับเงินช่วยเหลือหรืออุดหนุน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คนละสองร้อยบาท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188640"/>
            <a:ext cx="5184576" cy="792088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12279" y="1196752"/>
          <a:ext cx="10873208" cy="3913506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3769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33928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การช่วยเหลือหรืออุดหนุนแก่องค์กรอาชีพ ตามมาตรา 28 (3/1)</a:t>
                      </a:r>
                      <a:endParaRPr lang="en-US" sz="240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ให้ช่วยเหลือหรืออุดหนุนแก่องค์กรอาชีพที่ดำเนินการจำแนกและ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กำหนดระดับความรู้ความสามารถ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ของผู้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ประกอบอาชีพ และการกำหนดช่วงอัตรา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ค่าจ้างที่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เหมาะสมกับระดับความรู้ความสามารถของผู้ประกอบอาชีพในแต่ละสาขาอาชีพ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เพื่อประโยชน์ในการใช้เป็นแนวทางในการบริหารค่าจ้างและค่าตอบแทนตามความรู้ความสามารถของผู้ประกอบอาชีพหรือผู้ประกอบกิจการ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โดยให้องค์กรอาชีพจัดทำโครงการเสนอคณะกรรมการพิจารณาให้ความเห็นชอบ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ทั้งนี้ ให้เป็นไปตาม</a:t>
                      </a:r>
                      <a:r>
                        <a:rPr lang="th-TH" sz="2400" u="sng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หลักเกณฑ์</a:t>
                      </a:r>
                      <a:r>
                        <a:rPr lang="th-TH" sz="2400" u="sng" spc="-2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u="sng" spc="-2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คณะกรรมการประกาศกำหนด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188640"/>
            <a:ext cx="5184576" cy="792088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12279" y="1196752"/>
          <a:ext cx="10873208" cy="508755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3168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4113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7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ช่วยเหลือหรืออุดหนุนแก่กรมพัฒนาฝีมือ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เป็น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ค่าใช้จ่ายในการแข่งขันฝีมือแรงงาน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 ให้ช่วยเหลือหรืออุดหนุนแก่กรมพัฒนาฝีมือแรงงาน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เป็นค่าใช้จ่ายในการดำเนินการเกี่ยวกับการแข่งขันฝีมือแรงงานระดับชาติ ระดับอาเซียน และระดับ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นานาชาติ เพื่อ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ประโยชน์ในการแข่งขันฝีมือแรงงานในกรณีที่งบประมาณมีจำนวนไม่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เพียงพอ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หรือไม่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ได้รับการจัดสรรงบประมาณ โดย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ให้กรมพัฒนาฝีมือ</a:t>
                      </a:r>
                      <a:r>
                        <a:rPr lang="th-TH" sz="2400" u="sng" spc="-4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แรงงานจัดทำโครงการ</a:t>
                      </a:r>
                      <a:r>
                        <a:rPr lang="th-TH" sz="2400" spc="-4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เสนอคณะอนุกรรมการพิจารณาโดยความ</a:t>
                      </a:r>
                      <a:r>
                        <a:rPr lang="th-TH" sz="2400" spc="-4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เห็นชอบ</a:t>
                      </a:r>
                      <a:br>
                        <a:rPr lang="th-TH" sz="2400" spc="-4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spc="-4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ของ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คณะกรรมการ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4113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8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ช่วยเหลือหรืออุดหนุนแก่กรมพัฒนาฝีมือแรงงาน หรือสถานศึกษา เพื่อเป็นค่าใช้จ่ายการศึกษา วิจัย เกี่ยวกับการ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ส่งเสริมการ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พัฒนาฝีมือแรงงาน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0185" algn="l"/>
                        </a:tabLs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ให้ช่วยเหลือหรืออุดหนุนแก่กรมพัฒนาฝีมือแรงงาน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เพื่อเป็นค่าใช้จ่ายในการศึกษา วิจัย เกี่ยวกับการส่งเสริม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การพัฒนาฝีมือแรงงาน </a:t>
                      </a:r>
                      <a:r>
                        <a:rPr lang="th-TH" sz="2400" u="sng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ไม่เกินห้าล้านบาทต่อโครงการ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โดยให้กรมพัฒนาฝีมือ</a:t>
                      </a:r>
                      <a:r>
                        <a:rPr lang="th-TH" sz="2400" spc="-4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แรงงานจัดทำโครงการเสนอคณะอนุกรรมการพิจารณาโดยความเห็นชอบของ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คณะกรรมการ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591" y="476672"/>
            <a:ext cx="5184576" cy="792088"/>
          </a:xfrm>
          <a:solidFill>
            <a:srgbClr val="FF0066"/>
          </a:solidFill>
          <a:ln>
            <a:solidFill>
              <a:srgbClr val="0000CC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>เพิ่มเติมหลักเกณฑ์ใหม่ จำนวน 9 เรื่อง</a:t>
            </a:r>
            <a: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FreesiaUPC" pitchFamily="34" charset="-34"/>
                <a:ea typeface="Times New Roman"/>
                <a:cs typeface="FreesiaUPC" pitchFamily="34" charset="-34"/>
              </a:rPr>
            </a:br>
            <a: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  <a:t/>
            </a:r>
            <a:br>
              <a:rPr lang="en-US" sz="3200" dirty="0">
                <a:latin typeface="FreesiaUPC" pitchFamily="34" charset="-34"/>
                <a:ea typeface="Times New Roman"/>
                <a:cs typeface="FreesiaUPC" pitchFamily="34" charset="-34"/>
              </a:rPr>
            </a:br>
            <a:endParaRPr lang="th-TH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177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612279" y="1584952"/>
          <a:ext cx="10873208" cy="234810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32048"/>
                <a:gridCol w="4600890"/>
                <a:gridCol w="5840270"/>
              </a:tblGrid>
              <a:tr h="3168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เรื่อง 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หลักเกณฑ์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4113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9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ช่วยเหลือหรืออุดหนุนแก่กรมพัฒนาฝีมือ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</a:t>
                      </a:r>
                      <a:b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เป็น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ค่าตอบแทน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บุคลากรใน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การจ้างพนักงานหรือลูกจ้าง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กองทุนกรณี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ค่าใช้จ่ายในการบริหารกองทุน</a:t>
                      </a:r>
                      <a:b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</a:b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มีไม่เพียงพอ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ให้ช่วยเหลือหรืออุดหนุนแก่กรมพัฒนาฝีมือ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แรงงานเป็น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ค่าตอบแทนของพนักงานหรือลูกจ้าง</a:t>
                      </a:r>
                      <a:r>
                        <a:rPr lang="th-TH" sz="240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กองทุนเพื่อ</a:t>
                      </a:r>
                      <a:r>
                        <a:rPr lang="th-TH" sz="240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ปฏิบัติภารกิจเกี่ยวกับกองทุน กรณีค่าใช้จ่ายในการบริหารกองทุนมีไม่เพียงพอ โดยให้กรมพัฒนาฝีมือแรงงานจัดทำประมาณการค่าใช้จ่ายประจำปีเสนอคณะกรรมการพิจารณาให้ความเห็นชอบ </a:t>
                      </a:r>
                      <a:endParaRPr lang="en-US" sz="2400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458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6000"/>
            <a:lum/>
          </a:blip>
          <a:srcRect/>
          <a:stretch>
            <a:fillRect t="-111000" b="-1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90578"/>
            <a:ext cx="12169775" cy="2098571"/>
          </a:xfrm>
          <a:solidFill>
            <a:srgbClr val="66FF33"/>
          </a:solidFill>
        </p:spPr>
        <p:txBody>
          <a:bodyPr>
            <a:normAutofit fontScale="90000"/>
          </a:bodyPr>
          <a:lstStyle/>
          <a:p>
            <a:r>
              <a:rPr lang="en-US" b="1" u="sng" dirty="0" err="1" smtClean="0">
                <a:latin typeface="TH SarabunPSK" pitchFamily="34" charset="-34"/>
                <a:cs typeface="TH SarabunPSK" pitchFamily="34" charset="-34"/>
              </a:rPr>
              <a:t>QR</a:t>
            </a:r>
            <a:r>
              <a:rPr lang="en-US" b="1" u="sng" dirty="0" smtClean="0">
                <a:latin typeface="TH SarabunPSK" pitchFamily="34" charset="-34"/>
                <a:cs typeface="TH SarabunPSK" pitchFamily="34" charset="-34"/>
              </a:rPr>
              <a:t> cord </a:t>
            </a:r>
            <a:r>
              <a:rPr lang="th-TH" b="1" u="sng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b="1" u="sng" dirty="0" smtClean="0">
                <a:latin typeface="TH SarabunPSK" pitchFamily="34" charset="-34"/>
                <a:cs typeface="TH SarabunPSK" pitchFamily="34" charset="-34"/>
              </a:rPr>
              <a:t>and link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คู่มือการปฏิบัติการให้เงินช่วยเหลือหรืออุดหนุนกองทุนพัฒนาฝีมือแรงงาน 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2" name="Picture 2" descr="C:\Users\HP\Downloads\qr-code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1784" y="2469191"/>
            <a:ext cx="3162027" cy="31673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innerShdw blurRad="114300">
              <a:prstClr val="black"/>
            </a:innerShdw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623209" y="5828529"/>
            <a:ext cx="4311857" cy="553820"/>
          </a:xfrm>
          <a:prstGeom prst="rect">
            <a:avLst/>
          </a:prstGeom>
        </p:spPr>
        <p:txBody>
          <a:bodyPr wrap="square" lIns="121743" tIns="60872" rIns="121743" bIns="60872">
            <a:spAutoFit/>
          </a:bodyPr>
          <a:lstStyle/>
          <a:p>
            <a:r>
              <a:rPr lang="en-US" u="sng" dirty="0" err="1" smtClean="0">
                <a:solidFill>
                  <a:srgbClr val="0000FF"/>
                </a:solidFill>
              </a:rPr>
              <a:t>http://wow.in.th/Rdug</a:t>
            </a:r>
            <a:endParaRPr lang="th-TH" u="sng" dirty="0">
              <a:solidFill>
                <a:srgbClr val="0000FF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659802" y="5828526"/>
            <a:ext cx="4429701" cy="553820"/>
          </a:xfrm>
          <a:prstGeom prst="rect">
            <a:avLst/>
          </a:prstGeom>
        </p:spPr>
        <p:txBody>
          <a:bodyPr wrap="none" lIns="121743" tIns="60872" rIns="121743" bIns="60872">
            <a:spAutoFit/>
          </a:bodyPr>
          <a:lstStyle/>
          <a:p>
            <a:r>
              <a:rPr lang="en-US" dirty="0" err="1" smtClean="0">
                <a:hlinkClick r:id="rId4"/>
              </a:rPr>
              <a:t>http://www.dsd.go.th/sdpaa</a:t>
            </a:r>
            <a:endParaRPr lang="th-TH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09887" y="6465579"/>
            <a:ext cx="2559888" cy="365125"/>
          </a:xfrm>
        </p:spPr>
        <p:txBody>
          <a:bodyPr/>
          <a:lstStyle/>
          <a:p>
            <a:pPr algn="r"/>
            <a:r>
              <a:rPr lang="th-TH" sz="16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69463" y="6165304"/>
            <a:ext cx="806326" cy="365125"/>
          </a:xfrm>
        </p:spPr>
        <p:txBody>
          <a:bodyPr/>
          <a:lstStyle/>
          <a:p>
            <a:fld id="{E343B473-D533-461D-A761-DB0447F08C08}" type="slidenum">
              <a:rPr lang="en-US" sz="2400" b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0" y="261627"/>
            <a:ext cx="12169775" cy="2985255"/>
          </a:xfrm>
          <a:prstGeom prst="rect">
            <a:avLst/>
          </a:prstGeom>
        </p:spPr>
        <p:txBody>
          <a:bodyPr wrap="square" lIns="121743" tIns="60872" rIns="121743" bIns="60872">
            <a:spAutoFit/>
          </a:bodyPr>
          <a:lstStyle/>
          <a:p>
            <a:pPr algn="r"/>
            <a:r>
              <a:rPr lang="th-TH" sz="5300" b="1" dirty="0" smtClean="0">
                <a:ln>
                  <a:solidFill>
                    <a:srgbClr val="0000FF"/>
                  </a:solidFill>
                </a:ln>
                <a:latin typeface="FreesiaUPC" pitchFamily="34" charset="-34"/>
                <a:cs typeface="FreesiaUPC" pitchFamily="34" charset="-34"/>
              </a:rPr>
              <a:t>กลุ่มงานบริหารกองทุน กองส่งเสริมการพัฒนาฝีมือแรงงาน</a:t>
            </a:r>
          </a:p>
          <a:p>
            <a:pPr algn="r"/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โทรศัพท์/โทรสาร </a:t>
            </a:r>
            <a:r>
              <a:rPr lang="en-US" sz="4800" b="1" dirty="0" smtClean="0">
                <a:latin typeface="FreesiaUPC" pitchFamily="34" charset="-34"/>
                <a:cs typeface="FreesiaUPC" pitchFamily="34" charset="-34"/>
              </a:rPr>
              <a:t>0 2643 6039</a:t>
            </a:r>
            <a:endParaRPr lang="th-TH" sz="4800" dirty="0" smtClean="0"/>
          </a:p>
          <a:p>
            <a:pPr algn="r"/>
            <a:r>
              <a:rPr lang="en-US" sz="4800" b="1" dirty="0" smtClean="0">
                <a:latin typeface="FreesiaUPC" pitchFamily="34" charset="-34"/>
                <a:cs typeface="FreesiaUPC" pitchFamily="34" charset="-34"/>
              </a:rPr>
              <a:t>E-mail: </a:t>
            </a:r>
            <a:r>
              <a:rPr lang="en-US" sz="4800" b="1" dirty="0" err="1" smtClean="0">
                <a:latin typeface="FreesiaUPC" pitchFamily="34" charset="-34"/>
                <a:cs typeface="FreesiaUPC" pitchFamily="34" charset="-34"/>
              </a:rPr>
              <a:t>contact.dsd421@gmail.com</a:t>
            </a:r>
            <a:endParaRPr lang="en-US" sz="48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37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689080" y="4929862"/>
            <a:ext cx="6480696" cy="1928138"/>
          </a:xfrm>
          <a:prstGeom prst="rect">
            <a:avLst/>
          </a:prstGeom>
          <a:noFill/>
        </p:spPr>
        <p:txBody>
          <a:bodyPr wrap="none" lIns="121743" tIns="60872" rIns="121743" bIns="60872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11700" b="1" spc="67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จบการนำเสนอ</a:t>
            </a:r>
            <a:endParaRPr lang="th-TH" sz="11700" b="1" spc="67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ไหลเวียน">
  <a:themeElements>
    <a:clrScheme name="รวมกลุ่ม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ไหลเวียน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ไหลเวียน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9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0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1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2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3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4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5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7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8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6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3_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19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1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2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3_ชุดรูปแบบของ Office">
  <a:themeElements>
    <a:clrScheme name="กำหนดเอง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13823</TotalTime>
  <Words>15190</Words>
  <Application>Microsoft Office PowerPoint</Application>
  <PresentationFormat>กำหนดเอง</PresentationFormat>
  <Paragraphs>2364</Paragraphs>
  <Slides>179</Slides>
  <Notes>25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28</vt:i4>
      </vt:variant>
      <vt:variant>
        <vt:lpstr>ชื่อเรื่องภาพนิ่ง</vt:lpstr>
      </vt:variant>
      <vt:variant>
        <vt:i4>179</vt:i4>
      </vt:variant>
    </vt:vector>
  </HeadingPairs>
  <TitlesOfParts>
    <vt:vector size="207" baseType="lpstr">
      <vt:lpstr>ชุดรูปแบบของ Office</vt:lpstr>
      <vt:lpstr>1_ชุดรูปแบบของ Office</vt:lpstr>
      <vt:lpstr>2_ชุดรูปแบบของ Office</vt:lpstr>
      <vt:lpstr>Metro</vt:lpstr>
      <vt:lpstr>1_Metro</vt:lpstr>
      <vt:lpstr>2_Metro</vt:lpstr>
      <vt:lpstr>ไหลเวียน</vt:lpstr>
      <vt:lpstr>4_ชุดรูปแบบของ Office</vt:lpstr>
      <vt:lpstr>5_ชุดรูปแบบของ Office</vt:lpstr>
      <vt:lpstr>6_ชุดรูปแบบของ Office</vt:lpstr>
      <vt:lpstr>7_ชุดรูปแบบของ Office</vt:lpstr>
      <vt:lpstr>8_ชุดรูปแบบของ Office</vt:lpstr>
      <vt:lpstr>9_ชุดรูปแบบของ Office</vt:lpstr>
      <vt:lpstr>10_ชุดรูปแบบของ Office</vt:lpstr>
      <vt:lpstr>11_ชุดรูปแบบของ Office</vt:lpstr>
      <vt:lpstr>12_ชุดรูปแบบของ Office</vt:lpstr>
      <vt:lpstr>13_ชุดรูปแบบของ Office</vt:lpstr>
      <vt:lpstr>14_ชุดรูปแบบของ Office</vt:lpstr>
      <vt:lpstr>15_ชุดรูปแบบของ Office</vt:lpstr>
      <vt:lpstr>17_ชุดรูปแบบของ Office</vt:lpstr>
      <vt:lpstr>18_ชุดรูปแบบของ Office</vt:lpstr>
      <vt:lpstr>20_ชุดรูปแบบของ Office</vt:lpstr>
      <vt:lpstr>16_ชุดรูปแบบของ Office</vt:lpstr>
      <vt:lpstr>3_Metro</vt:lpstr>
      <vt:lpstr>19_ชุดรูปแบบของ Office</vt:lpstr>
      <vt:lpstr>21_ชุดรูปแบบของ Office</vt:lpstr>
      <vt:lpstr>22_ชุดรูปแบบของ Office</vt:lpstr>
      <vt:lpstr>23_ชุดรูปแบบของ Office</vt:lpstr>
      <vt:lpstr>ภาพนิ่ง 1</vt:lpstr>
      <vt:lpstr>ภาพนิ่ง 2</vt:lpstr>
      <vt:lpstr>ภาพนิ่ง 3</vt:lpstr>
      <vt:lpstr>กองทุนพัฒนาฝีมือแรงงาน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ผู้ดำเนินการทดสอบมาตรฐานฝีมือแรงงาน กรมฯ ส่งไปทดสอบ (ประกาศข้อ 5)</vt:lpstr>
      <vt:lpstr>สาขาอาชีพที่จำเป็นต้องให้การส่งเสริมหรือสนับสนุน  กรมพัฒนาฝีมือแรงงานไม่สามารถดำเนินการทดสอบได้ </vt:lpstr>
      <vt:lpstr>สถานที่ตั้งศูนย์ทดสอบมาตรฐานฝีมือแรงงาน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ผู้ประกอบกิจการ ส่งเงินสมทบเข้ากองทุน (ประกาศ ข้อ 6)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ผู้ประกอบกิจการ พัฒนาฝีมือแรงงานเกินกว่าร้อยละ 70 (ประกาศข้อ 7)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ผู้ประกอบอาชีพ ผู้ประกอบกิจการ หรือกลุ่มผู้ประกอบกิจการ ได้รับการรับรองมาตรฐานฝีมือแรงงานของตน (ประกาศข้อ 8)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ผู้ประกอบกิจการ จ่ายค่าจ้างตามมาตรฐานฝีมือ (ประกาศข้อ 9)</vt:lpstr>
      <vt:lpstr>ภาพนิ่ง 83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  <vt:lpstr>ผู้ประกอบกิจการ ฝึกอบรมลูกจ้างในหลักสูตรสร้างสรรค์นวัตกรรมหรือเทคโนโลยี (ประกาศ ข้อ 10)</vt:lpstr>
      <vt:lpstr>ภาพนิ่ง 91</vt:lpstr>
      <vt:lpstr>ภาพนิ่ง 92</vt:lpstr>
      <vt:lpstr>ภาพนิ่ง 93</vt:lpstr>
      <vt:lpstr>ภาพนิ่ง 94</vt:lpstr>
      <vt:lpstr>ภาพนิ่ง 95</vt:lpstr>
      <vt:lpstr>ภาพนิ่ง 96</vt:lpstr>
      <vt:lpstr>ภาพนิ่ง 97</vt:lpstr>
      <vt:lpstr>ภาพนิ่ง 98</vt:lpstr>
      <vt:lpstr>ภาพนิ่ง 99</vt:lpstr>
      <vt:lpstr>ปี พ.ศ. 2563 ผู้ประกอบกิจการฝึกอบรมหลักสูตรเพื่อสร้างสรรค์นวัตกรรม “หลักสูตรการควบคุมหุ่นยนต์ ในระบบงานอุตสาหกรรม” จำนวน 1 รุ่น ฝึกอบรมลูกจ้าง จำนวน 16 คน ระยะเวลาฝึกอบรม 18 ชั่วโมง  ยื่นขอรับเงินช่วยเหลือหรืออุดหนุนในปี พ.ศ. 2563 ภายใน 60 วัน นับแต่วันเสร็จสิ้นการฝึกอบรม  ทั้งนี้ ไม่เกินวันที่ 31 มีนาคม 2564</vt:lpstr>
      <vt:lpstr>ภาพนิ่ง 101</vt:lpstr>
      <vt:lpstr>ภาพนิ่ง 102</vt:lpstr>
      <vt:lpstr>ภาพนิ่ง 103</vt:lpstr>
      <vt:lpstr>ภาพนิ่ง 104</vt:lpstr>
      <vt:lpstr>ภาพนิ่ง 105</vt:lpstr>
      <vt:lpstr>ภาพนิ่ง 106</vt:lpstr>
      <vt:lpstr>ผู้ดำเนินการทดสอบฯ ส่งค่าทดสอบเข้ากองทุน ศูนย์ประเมินความรู้ความสามารถตามมาตรา 26/4(2) ส่งค่าธรรมเนียมเข้ากองทุน (ประกาศข้อ 11)</vt:lpstr>
      <vt:lpstr>ภาพนิ่ง 108</vt:lpstr>
      <vt:lpstr>ภาพนิ่ง 109</vt:lpstr>
      <vt:lpstr>ภาพนิ่ง 110</vt:lpstr>
      <vt:lpstr>ภาพนิ่ง 111</vt:lpstr>
      <vt:lpstr>ภาพนิ่ง 112</vt:lpstr>
      <vt:lpstr>ภาพนิ่ง 113</vt:lpstr>
      <vt:lpstr>ภาพนิ่ง 114</vt:lpstr>
      <vt:lpstr>ศูนย์ประเมินความรู้ความสามารถกลาง (ประกาศข้อ 12)</vt:lpstr>
      <vt:lpstr>ภาพนิ่ง 116</vt:lpstr>
      <vt:lpstr>ภาพนิ่ง 117</vt:lpstr>
      <vt:lpstr>กรมพัฒนาฝีมือแรงงาน (ประกาศ ข้อ 13)</vt:lpstr>
      <vt:lpstr>การยื่นคำขอรับเงินช่วยเหลือหรืออุดหนุน</vt:lpstr>
      <vt:lpstr>กำหนดเวลาการยื่นคำขอรับเงินช่วยเหลือหรืออุดหนุน</vt:lpstr>
      <vt:lpstr>ภาพนิ่ง 121</vt:lpstr>
      <vt:lpstr>การออกเลขที่คำขอรับเงินช่วยเหลือหรืออุดหนุน</vt:lpstr>
      <vt:lpstr>ภาพนิ่ง 123</vt:lpstr>
      <vt:lpstr>ภาพนิ่ง 124</vt:lpstr>
      <vt:lpstr>ภาพนิ่ง 125</vt:lpstr>
      <vt:lpstr>ภาพนิ่ง 126</vt:lpstr>
      <vt:lpstr>ภาพนิ่ง 127</vt:lpstr>
      <vt:lpstr>ภาพนิ่ง 128</vt:lpstr>
      <vt:lpstr>ภาพนิ่ง 129</vt:lpstr>
      <vt:lpstr>ภาพนิ่ง 130</vt:lpstr>
      <vt:lpstr>ภาพนิ่ง 131</vt:lpstr>
      <vt:lpstr>ภาพนิ่ง 132</vt:lpstr>
      <vt:lpstr>ภาพนิ่ง 133</vt:lpstr>
      <vt:lpstr>ภาพนิ่ง 134</vt:lpstr>
      <vt:lpstr>ภาพนิ่ง 135</vt:lpstr>
      <vt:lpstr>ภาพนิ่ง 136</vt:lpstr>
      <vt:lpstr>การรายงานผลการพิจารณาอนุมัติ การให้เงินช่วยเหลือหรืออุดหนุน</vt:lpstr>
      <vt:lpstr>ภาพนิ่ง 138</vt:lpstr>
      <vt:lpstr>การรายงานผลการดำเนินงานการพัฒนาฝีมือแรงงาน ของผู้ได้รับเงินช่วยเหลือหรืออุดหนุนจากกองทุนพัฒนาฝีมือแรงงาน</vt:lpstr>
      <vt:lpstr>ภาพนิ่ง 140</vt:lpstr>
      <vt:lpstr>ภาพนิ่ง 141</vt:lpstr>
      <vt:lpstr>ภาพนิ่ง 142</vt:lpstr>
      <vt:lpstr>ภาพนิ่ง 143</vt:lpstr>
      <vt:lpstr>ภาพนิ่ง 144</vt:lpstr>
      <vt:lpstr>ภาพนิ่ง 145</vt:lpstr>
      <vt:lpstr>ภาพนิ่ง 146</vt:lpstr>
      <vt:lpstr>ภาพนิ่ง 147</vt:lpstr>
      <vt:lpstr>ภาพนิ่ง 148</vt:lpstr>
      <vt:lpstr>ภาพนิ่ง 149</vt:lpstr>
      <vt:lpstr>ภาพนิ่ง 150</vt:lpstr>
      <vt:lpstr>ประเด็นปัญหาที่พบ</vt:lpstr>
      <vt:lpstr>ไม่ได้ให้ความเห็นในแบบคำขอ</vt:lpstr>
      <vt:lpstr>ระยะเวลาการขอเบิกเงินช่วยเหลือหรืออุดหนุน</vt:lpstr>
      <vt:lpstr>ขอรับเงินช่วยเหลือ หรืออุดหนุนล่าช้า</vt:lpstr>
      <vt:lpstr>การกำหนดเลขที่คำขอ เมื่อเริ่มปีงบประมาณ ให้กำหนดเลขที่คำขอใหม่ ตามด้วย พ.ศ. ของปีงบประมาณนั้น</vt:lpstr>
      <vt:lpstr>ภาพนิ่ง 156</vt:lpstr>
      <vt:lpstr>การคำนวณส่วนที่เกินร้อยละ 70</vt:lpstr>
      <vt:lpstr>รายงานการอนุมัติ เงินช่วยเหลือหรืออุดหนุน  แบบ ชอ. 4-8 ตามประกาศข้อ 12</vt:lpstr>
      <vt:lpstr>   การสั่งจ่ายเช็ค</vt:lpstr>
      <vt:lpstr>ภาพนิ่ง 160</vt:lpstr>
      <vt:lpstr>สรุปการอนุมัติให้เงินช่วยเหลือหรืออุดหนุนกองทุนพัฒนาฝีมือแรงงาน ปีงบประมาณ 2559 - 2563 (1 ต.ค. 58 -  ม.ค. 63) </vt:lpstr>
      <vt:lpstr>สรุปการอนุมัติให้เงินช่วยเหลือหรืออุดหนุนกองทุนพัฒนาฝีมือแรงงาน  ปีงบประมาณ 2559 - 2563 (1 ต.ค. 58 – ม.ค. 63)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(1 ต.ค. 58 – ม.ค. 63)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(1 ต.ค. 58 – ม.ค. 63)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(1 ต.ค. 58 – ม.ค. 63)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(1 ต.ค. 58 – ม.ค. 63)</vt:lpstr>
      <vt:lpstr>สรุปหน่วยงานที่อนุมัติให้เงินช่วยเหลือหรืออุดหนุนกองทุนพัฒนาฝีมือแรงงาน  ปีงบประมาณ 2559 - 2563 (1 ต.ค. 58 – ม.ค. 63) </vt:lpstr>
      <vt:lpstr>ภาพนิ่ง 168</vt:lpstr>
      <vt:lpstr>ภาพนิ่ง 169</vt:lpstr>
      <vt:lpstr>ภาพนิ่ง 170</vt:lpstr>
      <vt:lpstr>ภาพนิ่ง 171</vt:lpstr>
      <vt:lpstr>เพิ่มเติมหลักเกณฑ์ใหม่ จำนวน 9 เรื่อง  </vt:lpstr>
      <vt:lpstr>เพิ่มเติมหลักเกณฑ์ใหม่ จำนวน 9 เรื่อง  </vt:lpstr>
      <vt:lpstr>เพิ่มเติมหลักเกณฑ์ใหม่ จำนวน 9 เรื่อง  </vt:lpstr>
      <vt:lpstr>เพิ่มเติมหลักเกณฑ์ใหม่ จำนวน 9 เรื่อง  </vt:lpstr>
      <vt:lpstr>เพิ่มเติมหลักเกณฑ์ใหม่ จำนวน 9 เรื่อง  </vt:lpstr>
      <vt:lpstr>เพิ่มเติมหลักเกณฑ์ใหม่ จำนวน 9 เรื่อง  </vt:lpstr>
      <vt:lpstr>QR cord  and link  คู่มือการปฏิบัติการให้เงินช่วยเหลือหรืออุดหนุนกองทุนพัฒนาฝีมือแรงงาน  ตามพระราชบัญญัติส่งเสริมการพัฒนาฝีมือแรงงาน พ.ศ. 2545</vt:lpstr>
      <vt:lpstr>ภาพนิ่ง 179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HP</dc:creator>
  <cp:lastModifiedBy>DSD-001</cp:lastModifiedBy>
  <cp:revision>1823</cp:revision>
  <dcterms:created xsi:type="dcterms:W3CDTF">2018-12-06T06:53:18Z</dcterms:created>
  <dcterms:modified xsi:type="dcterms:W3CDTF">2020-03-13T08:32:15Z</dcterms:modified>
</cp:coreProperties>
</file>