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76" r:id="rId2"/>
  </p:sldMasterIdLst>
  <p:notesMasterIdLst>
    <p:notesMasterId r:id="rId39"/>
  </p:notesMasterIdLst>
  <p:handoutMasterIdLst>
    <p:handoutMasterId r:id="rId40"/>
  </p:handoutMasterIdLst>
  <p:sldIdLst>
    <p:sldId id="366" r:id="rId3"/>
    <p:sldId id="470" r:id="rId4"/>
    <p:sldId id="471" r:id="rId5"/>
    <p:sldId id="472" r:id="rId6"/>
    <p:sldId id="473" r:id="rId7"/>
    <p:sldId id="474" r:id="rId8"/>
    <p:sldId id="475" r:id="rId9"/>
    <p:sldId id="476" r:id="rId10"/>
    <p:sldId id="477" r:id="rId11"/>
    <p:sldId id="484" r:id="rId12"/>
    <p:sldId id="478" r:id="rId13"/>
    <p:sldId id="479" r:id="rId14"/>
    <p:sldId id="480" r:id="rId15"/>
    <p:sldId id="481" r:id="rId16"/>
    <p:sldId id="482" r:id="rId17"/>
    <p:sldId id="483" r:id="rId18"/>
    <p:sldId id="460" r:id="rId19"/>
    <p:sldId id="464" r:id="rId20"/>
    <p:sldId id="469" r:id="rId21"/>
    <p:sldId id="465" r:id="rId22"/>
    <p:sldId id="466" r:id="rId23"/>
    <p:sldId id="467" r:id="rId24"/>
    <p:sldId id="468" r:id="rId25"/>
    <p:sldId id="385" r:id="rId26"/>
    <p:sldId id="443" r:id="rId27"/>
    <p:sldId id="442" r:id="rId28"/>
    <p:sldId id="441" r:id="rId29"/>
    <p:sldId id="462" r:id="rId30"/>
    <p:sldId id="463" r:id="rId31"/>
    <p:sldId id="444" r:id="rId32"/>
    <p:sldId id="447" r:id="rId33"/>
    <p:sldId id="450" r:id="rId34"/>
    <p:sldId id="451" r:id="rId35"/>
    <p:sldId id="452" r:id="rId36"/>
    <p:sldId id="453" r:id="rId37"/>
    <p:sldId id="461" r:id="rId38"/>
  </p:sldIdLst>
  <p:sldSz cx="12192000" cy="6858000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00"/>
    <a:srgbClr val="FFCCCC"/>
    <a:srgbClr val="FF99CC"/>
    <a:srgbClr val="FF3300"/>
    <a:srgbClr val="0000FF"/>
    <a:srgbClr val="FF99FF"/>
    <a:srgbClr val="FF5050"/>
    <a:srgbClr val="FF66FF"/>
    <a:srgbClr val="FF33CC"/>
    <a:srgbClr val="CC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>
        <p:scale>
          <a:sx n="50" d="100"/>
          <a:sy n="50" d="100"/>
        </p:scale>
        <p:origin x="-1416" y="-51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10"/>
  <c:chart>
    <c:autoTitleDeleted val="1"/>
    <c:view3D>
      <c:rotX val="0"/>
      <c:rotY val="0"/>
      <c:depthPercent val="100"/>
      <c:rAngAx val="1"/>
    </c:view3D>
    <c:floor>
      <c:spPr>
        <a:solidFill>
          <a:schemeClr val="accent3"/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c:spPr>
    </c:floor>
    <c:sideWall>
      <c:spPr>
        <a:ln>
          <a:noFill/>
        </a:ln>
      </c:spPr>
    </c:sideWall>
    <c:backWall>
      <c:spPr>
        <a:ln>
          <a:noFill/>
        </a:ln>
      </c:spPr>
    </c:backWall>
    <c:plotArea>
      <c:layout>
        <c:manualLayout>
          <c:layoutTarget val="inner"/>
          <c:xMode val="edge"/>
          <c:yMode val="edge"/>
          <c:x val="0.1438001968503938"/>
          <c:y val="0.1118307344071254"/>
          <c:w val="0.79974903286036481"/>
          <c:h val="0.66838086366472382"/>
        </c:manualLayout>
      </c:layout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ปีงบประมาณ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Pt>
            <c:idx val="0"/>
            <c:spPr>
              <a:solidFill>
                <a:srgbClr val="C00000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spPr>
              <a:solidFill>
                <a:srgbClr val="FFCC00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spPr>
              <a:solidFill>
                <a:srgbClr val="00863D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3"/>
            <c:spPr>
              <a:solidFill>
                <a:srgbClr val="92D050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4"/>
            <c:spPr>
              <a:solidFill>
                <a:srgbClr val="004620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dLbl>
              <c:idx val="0"/>
              <c:layout>
                <c:manualLayout>
                  <c:x val="-4.1336552883013073E-3"/>
                  <c:y val="2.2515228804364608E-2"/>
                </c:manualLayout>
              </c:layout>
              <c:tx>
                <c:rich>
                  <a:bodyPr/>
                  <a:lstStyle/>
                  <a:p>
                    <a:pPr>
                      <a:defRPr sz="2500" b="1">
                        <a:solidFill>
                          <a:srgbClr val="FF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defRPr>
                    </a:pPr>
                    <a:r>
                      <a:rPr lang="en-US" sz="2500" smtClean="0">
                        <a:solidFill>
                          <a:srgbClr val="FF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rPr>
                      <a:t>2.6418</a:t>
                    </a:r>
                    <a:endParaRPr lang="en-US">
                      <a:solidFill>
                        <a:srgbClr val="FF0000"/>
                      </a:solidFill>
                      <a:latin typeface="TH SarabunIT๙" panose="020B0500040200020003" pitchFamily="34" charset="-34"/>
                      <a:cs typeface="TH SarabunIT๙" panose="020B0500040200020003" pitchFamily="34" charset="-34"/>
                    </a:endParaRPr>
                  </a:p>
                </c:rich>
              </c:tx>
              <c:spPr/>
              <c:showVal val="1"/>
            </c:dLbl>
            <c:dLbl>
              <c:idx val="1"/>
              <c:layout>
                <c:manualLayout>
                  <c:x val="0"/>
                  <c:y val="4.1277919474668287E-2"/>
                </c:manualLayout>
              </c:layout>
              <c:spPr/>
              <c:txPr>
                <a:bodyPr/>
                <a:lstStyle/>
                <a:p>
                  <a:pPr>
                    <a:defRPr sz="2500" b="1">
                      <a:solidFill>
                        <a:srgbClr val="DEA900"/>
                      </a:solidFill>
                      <a:effectLst/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Val val="1"/>
            </c:dLbl>
            <c:dLbl>
              <c:idx val="2"/>
              <c:layout>
                <c:manualLayout>
                  <c:x val="-1.377885096100435E-3"/>
                  <c:y val="3.002030507248608E-2"/>
                </c:manualLayout>
              </c:layout>
              <c:spPr/>
              <c:txPr>
                <a:bodyPr/>
                <a:lstStyle/>
                <a:p>
                  <a:pPr>
                    <a:defRPr sz="2500" b="1">
                      <a:solidFill>
                        <a:srgbClr val="00863D"/>
                      </a:solidFill>
                      <a:effectLst/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Val val="1"/>
            </c:dLbl>
            <c:dLbl>
              <c:idx val="3"/>
              <c:layout>
                <c:manualLayout>
                  <c:x val="2.7557701922008692E-3"/>
                  <c:y val="2.2515228804364608E-2"/>
                </c:manualLayout>
              </c:layout>
              <c:spPr/>
              <c:txPr>
                <a:bodyPr/>
                <a:lstStyle/>
                <a:p>
                  <a:pPr>
                    <a:defRPr sz="2500" b="1">
                      <a:solidFill>
                        <a:srgbClr val="76B531"/>
                      </a:solidFill>
                      <a:effectLst/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Val val="1"/>
            </c:dLbl>
            <c:dLbl>
              <c:idx val="4"/>
              <c:layout>
                <c:manualLayout>
                  <c:x val="0"/>
                  <c:y val="2.3267093625136556E-2"/>
                </c:manualLayout>
              </c:layout>
              <c:tx>
                <c:rich>
                  <a:bodyPr/>
                  <a:lstStyle/>
                  <a:p>
                    <a:r>
                      <a:rPr lang="en-US" sz="2500" dirty="0" smtClean="0">
                        <a:effectLst/>
                      </a:rPr>
                      <a:t>4.6758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4.1666666666666692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2500" dirty="0" smtClean="0">
                        <a:solidFill>
                          <a:schemeClr val="accent1"/>
                        </a:solidFill>
                        <a:effectLst/>
                      </a:rPr>
                      <a:t>4.5471</a:t>
                    </a:r>
                    <a:endParaRPr lang="en-US" dirty="0">
                      <a:solidFill>
                        <a:schemeClr val="accent1"/>
                      </a:solidFill>
                    </a:endParaRPr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500" b="1">
                    <a:solidFill>
                      <a:srgbClr val="007A37"/>
                    </a:solidFill>
                    <a:effectLst/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Sheet1!$A$2:$A$8</c:f>
              <c:numCache>
                <c:formatCode>General</c:formatCode>
                <c:ptCount val="7"/>
                <c:pt idx="0">
                  <c:v>2557</c:v>
                </c:pt>
                <c:pt idx="1">
                  <c:v>2558</c:v>
                </c:pt>
                <c:pt idx="2">
                  <c:v>2559</c:v>
                </c:pt>
                <c:pt idx="3">
                  <c:v>2560</c:v>
                </c:pt>
                <c:pt idx="4">
                  <c:v>2561</c:v>
                </c:pt>
                <c:pt idx="5">
                  <c:v>2562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2.6427999999999998</c:v>
                </c:pt>
                <c:pt idx="1">
                  <c:v>3.4037999999999999</c:v>
                </c:pt>
                <c:pt idx="2">
                  <c:v>4.4728000000000003</c:v>
                </c:pt>
                <c:pt idx="3">
                  <c:v>4.0015999999999998</c:v>
                </c:pt>
                <c:pt idx="4">
                  <c:v>4.6667999999999985</c:v>
                </c:pt>
                <c:pt idx="5">
                  <c:v>4.9254999999999995</c:v>
                </c:pt>
              </c:numCache>
            </c:numRef>
          </c:val>
        </c:ser>
        <c:dLbls>
          <c:showVal val="1"/>
        </c:dLbls>
        <c:gapWidth val="75"/>
        <c:shape val="cone"/>
        <c:axId val="53518336"/>
        <c:axId val="53519872"/>
        <c:axId val="0"/>
      </c:bar3DChart>
      <c:catAx>
        <c:axId val="5351833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2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endParaRPr lang="th-TH"/>
          </a:p>
        </c:txPr>
        <c:crossAx val="53519872"/>
        <c:crosses val="autoZero"/>
        <c:auto val="1"/>
        <c:lblAlgn val="ctr"/>
        <c:lblOffset val="100"/>
      </c:catAx>
      <c:valAx>
        <c:axId val="53519872"/>
        <c:scaling>
          <c:orientation val="minMax"/>
        </c:scaling>
        <c:axPos val="l"/>
        <c:majorGridlines>
          <c:spPr>
            <a:ln w="25400" cap="flat" cmpd="sng" algn="ctr">
              <a:solidFill>
                <a:schemeClr val="accent4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</c:majorGridlines>
        <c:numFmt formatCode="General" sourceLinked="1"/>
        <c:majorTickMark val="none"/>
        <c:tickLblPos val="nextTo"/>
        <c:txPr>
          <a:bodyPr/>
          <a:lstStyle/>
          <a:p>
            <a:pPr>
              <a:defRPr sz="2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endParaRPr lang="th-TH"/>
          </a:p>
        </c:txPr>
        <c:crossAx val="53518336"/>
        <c:crosses val="autoZero"/>
        <c:crossBetween val="between"/>
      </c:valAx>
    </c:plotArea>
    <c:plotVisOnly val="1"/>
    <c:dispBlanksAs val="gap"/>
  </c:chart>
  <c:spPr>
    <a:noFill/>
    <a:scene3d>
      <a:camera prst="orthographicFront"/>
      <a:lightRig rig="threePt" dir="t"/>
    </a:scene3d>
    <a:sp3d>
      <a:bevelT w="6350"/>
    </a:sp3d>
  </c:spPr>
  <c:txPr>
    <a:bodyPr/>
    <a:lstStyle/>
    <a:p>
      <a:pPr>
        <a:defRPr sz="1800"/>
      </a:pPr>
      <a:endParaRPr lang="th-TH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0.81036</cdr:x>
      <cdr:y>0.78645</cdr:y>
    </cdr:from>
    <cdr:to>
      <cdr:x>0.94317</cdr:x>
      <cdr:y>0.8937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409917" y="3168352"/>
          <a:ext cx="1214415" cy="4320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th-TH" sz="2000" b="1" dirty="0" smtClean="0">
              <a:solidFill>
                <a:schemeClr val="bg2">
                  <a:lumMod val="75000"/>
                </a:schemeClr>
              </a:solidFill>
            </a:rPr>
            <a:t>ปีงบประมาณ</a:t>
          </a:r>
          <a:endParaRPr lang="th-TH" sz="2000" b="1" dirty="0">
            <a:solidFill>
              <a:schemeClr val="bg2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0.0814</cdr:x>
      <cdr:y>0</cdr:y>
    </cdr:from>
    <cdr:to>
      <cdr:x>0.15952</cdr:x>
      <cdr:y>0.14894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44317" y="0"/>
          <a:ext cx="714330" cy="6000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Microsoft Sans Serif"/>
            </a:defRPr>
          </a:lvl1pPr>
          <a:lvl2pPr marL="457200" indent="0">
            <a:defRPr sz="1100">
              <a:latin typeface="Microsoft Sans Serif"/>
            </a:defRPr>
          </a:lvl2pPr>
          <a:lvl3pPr marL="914400" indent="0">
            <a:defRPr sz="1100">
              <a:latin typeface="Microsoft Sans Serif"/>
            </a:defRPr>
          </a:lvl3pPr>
          <a:lvl4pPr marL="1371600" indent="0">
            <a:defRPr sz="1100">
              <a:latin typeface="Microsoft Sans Serif"/>
            </a:defRPr>
          </a:lvl4pPr>
          <a:lvl5pPr marL="1828800" indent="0">
            <a:defRPr sz="1100">
              <a:latin typeface="Microsoft Sans Serif"/>
            </a:defRPr>
          </a:lvl5pPr>
          <a:lvl6pPr marL="2286000" indent="0">
            <a:defRPr sz="1100">
              <a:latin typeface="Microsoft Sans Serif"/>
            </a:defRPr>
          </a:lvl6pPr>
          <a:lvl7pPr marL="2743200" indent="0">
            <a:defRPr sz="1100">
              <a:latin typeface="Microsoft Sans Serif"/>
            </a:defRPr>
          </a:lvl7pPr>
          <a:lvl8pPr marL="3200400" indent="0">
            <a:defRPr sz="1100">
              <a:latin typeface="Microsoft Sans Serif"/>
            </a:defRPr>
          </a:lvl8pPr>
          <a:lvl9pPr marL="3657600" indent="0">
            <a:defRPr sz="1100">
              <a:latin typeface="Microsoft Sans Serif"/>
            </a:defRPr>
          </a:lvl9pPr>
        </a:lstStyle>
        <a:p xmlns:a="http://schemas.openxmlformats.org/drawingml/2006/main">
          <a:r>
            <a:rPr lang="th-TH" sz="2000" b="1" dirty="0" smtClean="0">
              <a:solidFill>
                <a:schemeClr val="bg2">
                  <a:lumMod val="75000"/>
                </a:schemeClr>
              </a:solidFill>
            </a:rPr>
            <a:t>คะแนน</a:t>
          </a:r>
          <a:endParaRPr lang="th-TH" sz="2000" b="1" dirty="0">
            <a:solidFill>
              <a:schemeClr val="bg2">
                <a:lumMod val="75000"/>
              </a:schemeClr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C9C285B2-5E30-4E56-BC81-8EB6F4FE122D}" type="datetimeFigureOut">
              <a:rPr lang="th-TH" smtClean="0"/>
              <a:pPr/>
              <a:t>04/03/63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04354424-AD41-41C9-8198-08E665F6808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977993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8056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8056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9040B0A-B8C0-416F-B88E-0DFA0AD038A9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9" y="4777196"/>
            <a:ext cx="5438140" cy="3908613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8055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8055"/>
          </a:xfrm>
          <a:prstGeom prst="rect">
            <a:avLst/>
          </a:prstGeom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99640BC6-25CB-4ACB-93F0-AA471AC4AB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300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DF3A70D-FBBB-4020-97A1-DB1E3322EB6F}" type="slidenum">
              <a:rPr lang="en-US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6276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77152AA-B459-4A9B-B28E-931B83821D4C}" type="slidenum">
              <a:rPr lang="en-US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9010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77152AA-B459-4A9B-B28E-931B83821D4C}" type="slidenum">
              <a:rPr lang="en-US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1055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77152AA-B459-4A9B-B28E-931B83821D4C}" type="slidenum">
              <a:rPr lang="en-US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1055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E3FB307-5954-4612-8FF2-A8FAB823E26F}" type="slidenum">
              <a:rPr lang="en-US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51074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E3FB307-5954-4612-8FF2-A8FAB823E26F}" type="slidenum">
              <a:rPr lang="en-US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51074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DE1686-53A0-4815-9F42-352DE1667D3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8297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640BC6-25CB-4ACB-93F0-AA471AC4AB2D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72216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20800" y="5334000"/>
            <a:ext cx="10363200" cy="704850"/>
          </a:xfrm>
          <a:extLst>
            <a:ext uri="{AF507438-7753-43E0-B8FC-AC1667EBCBE1}">
              <a14:hiddenEffects xmlns=""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20800" y="5867400"/>
            <a:ext cx="10363200" cy="533400"/>
          </a:xfrm>
          <a:extLst>
            <a:ext uri="{AF507438-7753-43E0-B8FC-AC1667EBCBE1}">
              <a14:hiddenEffects xmlns=""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to edit Master subtitle style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5019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4827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9763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9200" y="2438400"/>
            <a:ext cx="47752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438400"/>
            <a:ext cx="47752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2456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45921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77474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78119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70212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1764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73289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34400" y="1417638"/>
            <a:ext cx="2438400" cy="5211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1417638"/>
            <a:ext cx="7112000" cy="5211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</a:rPr>
              <a:pPr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596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1417638"/>
            <a:ext cx="97536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2438400"/>
            <a:ext cx="97536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/>
            <a:fld id="{E1662AEB-0D0D-4EA6-8541-E5C2CED7F54C}" type="slidenum">
              <a:rPr lang="th-TH" smtClean="0">
                <a:solidFill>
                  <a:srgbClr val="808080">
                    <a:tint val="75000"/>
                  </a:srgbClr>
                </a:solidFill>
                <a:latin typeface="Arial" pitchFamily="34" charset="0"/>
              </a:rPr>
              <a:pPr eaLnBrk="1" hangingPunct="1"/>
              <a:t>‹#›</a:t>
            </a:fld>
            <a:r>
              <a:rPr lang="th-TH" dirty="0" smtClean="0">
                <a:solidFill>
                  <a:srgbClr val="808080">
                    <a:tint val="75000"/>
                  </a:srgbClr>
                </a:solidFill>
                <a:latin typeface="Arial" pitchFamily="34" charset="0"/>
              </a:rPr>
              <a:t>/15</a:t>
            </a:r>
            <a:endParaRPr lang="th-TH" dirty="0">
              <a:solidFill>
                <a:srgbClr val="808080">
                  <a:tint val="75000"/>
                </a:srgbClr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1885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google.co.th/url?sa=i&amp;rct=j&amp;q=&amp;esrc=s&amp;source=images&amp;cd=&amp;cad=rja&amp;uact=8&amp;ved=2ahUKEwj04Lf6ouzcAhXLdn0KHaUwAY0QjRx6BAgBEAU&amp;url=http://palanschool.ac.th/mygalleryphoto/view/85/%E0%B8%9B%E0%B8%A3%E0%B8%B0%E0%B8%B0%E0%B8%81%E0%B8%B2%E0%B8%A8&amp;psig=AOvVaw0kd9nIzU1U3D6jRTlv6i0P&amp;ust=153432077606541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hyperlink" Target="http://www.google.com/url?sa=i&amp;rct=j&amp;q=&amp;esrc=s&amp;source=images&amp;cd=&amp;cad=rja&amp;uact=8&amp;ved=2ahUKEwiYqP63--7cAhXNXn0KHQ1wCVcQjRx6BAgBEAU&amp;url=http://www.homeppt.com/th/articles/create-awesome-business-performance-powerpoint-presentations-with-ready-set-go-template.html&amp;psig=AOvVaw3pSNzA34IEewduzF6zWSqW&amp;ust=1534418889189003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s://www.google.co.th/url?sa=i&amp;rct=j&amp;q=&amp;esrc=s&amp;source=images&amp;cd=&amp;cad=rja&amp;uact=8&amp;ved=2ahUKEwjuppLBo-zcAhUIVH0KHYhQCucQjRx6BAgBEAU&amp;url=https://www.welovesolo.com/green-abstract-background-vector/&amp;psig=AOvVaw0kd9nIzU1U3D6jRTlv6i0P&amp;ust=153432077606541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hyperlink" Target="https://www.google.co.th/url?sa=i&amp;rct=j&amp;q=&amp;esrc=s&amp;source=images&amp;cd=&amp;cad=rja&amp;uact=8&amp;ved=2ahUKEwi82see9-vcAhWRV30KHQNwDUUQjRx6BAgBEAU&amp;url=https://presentationben.com/2016/10/08/powerpoint-infographic/&amp;psig=AOvVaw2hkVdu92EswNhE8bLWP2-2&amp;ust=1534314483536175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5">
            <a:extLst>
              <a:ext uri="{FF2B5EF4-FFF2-40B4-BE49-F238E27FC236}">
                <a16:creationId xmlns="" xmlns:a16="http://schemas.microsoft.com/office/drawing/2014/main" id="{E6336807-954D-4059-A18E-863BFC17F3CE}"/>
              </a:ext>
            </a:extLst>
          </p:cNvPr>
          <p:cNvSpPr/>
          <p:nvPr/>
        </p:nvSpPr>
        <p:spPr>
          <a:xfrm>
            <a:off x="387927" y="789708"/>
            <a:ext cx="11402291" cy="5001492"/>
          </a:xfrm>
          <a:prstGeom prst="round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394">
              <a:spcBef>
                <a:spcPts val="599"/>
              </a:spcBef>
              <a:buClr>
                <a:schemeClr val="accent2"/>
              </a:buClr>
              <a:buSzPct val="85000"/>
              <a:defRPr/>
            </a:pPr>
            <a: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โครงการสัมมนา</a:t>
            </a:r>
          </a:p>
          <a:p>
            <a:pPr algn="ctr" defTabSz="913394">
              <a:spcBef>
                <a:spcPts val="599"/>
              </a:spcBef>
              <a:buClr>
                <a:schemeClr val="accent2"/>
              </a:buClr>
              <a:buSzPct val="85000"/>
              <a:defRPr/>
            </a:pPr>
            <a: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การดำเนินงานกองทุนพัฒนาฝีมือแรงงาน </a:t>
            </a:r>
          </a:p>
          <a:p>
            <a:pPr algn="ctr" defTabSz="913394">
              <a:spcBef>
                <a:spcPts val="599"/>
              </a:spcBef>
              <a:buClr>
                <a:schemeClr val="accent2"/>
              </a:buClr>
              <a:buSzPct val="85000"/>
              <a:defRPr/>
            </a:pPr>
            <a: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ประจำปีงบประมาณ พ.ศ. </a:t>
            </a:r>
            <a:r>
              <a:rPr lang="th-TH" sz="5400" b="1" spc="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5400" b="1" spc="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/>
            </a:r>
            <a:b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ระหว่างวันที่ </a:t>
            </a:r>
            <a:r>
              <a:rPr lang="en-US" sz="5400" b="1" spc="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5</a:t>
            </a:r>
            <a:r>
              <a:rPr lang="th-TH" sz="5400" b="1" spc="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–</a:t>
            </a:r>
            <a:r>
              <a:rPr lang="en-US" sz="5400" b="1" spc="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6</a:t>
            </a:r>
            <a:r>
              <a:rPr lang="th-TH" sz="5400" b="1" spc="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มีนาคม 256</a:t>
            </a:r>
            <a:r>
              <a:rPr lang="en-US" sz="5400" b="1" spc="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/>
            </a:r>
            <a:b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5400" b="1" spc="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ณ โรงแรม ดิ เอมเมอรัลด์ กรุงเทพมหานคร</a:t>
            </a:r>
            <a:endParaRPr lang="en-US" sz="5400" b="1" spc="1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3" descr="D:\Work\งานด่วนมาก\DSD 01.jpg">
            <a:extLst>
              <a:ext uri="{FF2B5EF4-FFF2-40B4-BE49-F238E27FC236}">
                <a16:creationId xmlns="" xmlns:a16="http://schemas.microsoft.com/office/drawing/2014/main" id="{C812F19B-E2AB-4E53-A434-B91CFE4CE5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79524" t="1582" r="2561" b="73652"/>
          <a:stretch/>
        </p:blipFill>
        <p:spPr bwMode="auto">
          <a:xfrm>
            <a:off x="142948" y="110423"/>
            <a:ext cx="1451818" cy="1421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79314" y="607334"/>
            <a:ext cx="3668863" cy="2790418"/>
            <a:chOff x="-396552" y="764704"/>
            <a:chExt cx="2751647" cy="2790418"/>
          </a:xfrm>
        </p:grpSpPr>
        <p:grpSp>
          <p:nvGrpSpPr>
            <p:cNvPr id="7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8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9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4" name="Group 5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5" name="Oval 4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6" name="Picture 3" descr="รูปภาพ1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14" name="Group 13"/>
          <p:cNvGrpSpPr/>
          <p:nvPr/>
        </p:nvGrpSpPr>
        <p:grpSpPr>
          <a:xfrm>
            <a:off x="2543607" y="3645027"/>
            <a:ext cx="1632181" cy="1146333"/>
            <a:chOff x="2257425" y="2868613"/>
            <a:chExt cx="1117600" cy="1120775"/>
          </a:xfrm>
        </p:grpSpPr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2257425" y="2868613"/>
              <a:ext cx="1117600" cy="1120775"/>
            </a:xfrm>
            <a:custGeom>
              <a:avLst/>
              <a:gdLst>
                <a:gd name="T0" fmla="*/ 320 w 349"/>
                <a:gd name="T1" fmla="*/ 91 h 350"/>
                <a:gd name="T2" fmla="*/ 337 w 349"/>
                <a:gd name="T3" fmla="*/ 115 h 350"/>
                <a:gd name="T4" fmla="*/ 323 w 349"/>
                <a:gd name="T5" fmla="*/ 133 h 350"/>
                <a:gd name="T6" fmla="*/ 318 w 349"/>
                <a:gd name="T7" fmla="*/ 157 h 350"/>
                <a:gd name="T8" fmla="*/ 338 w 349"/>
                <a:gd name="T9" fmla="*/ 177 h 350"/>
                <a:gd name="T10" fmla="*/ 344 w 349"/>
                <a:gd name="T11" fmla="*/ 208 h 350"/>
                <a:gd name="T12" fmla="*/ 322 w 349"/>
                <a:gd name="T13" fmla="*/ 217 h 350"/>
                <a:gd name="T14" fmla="*/ 306 w 349"/>
                <a:gd name="T15" fmla="*/ 236 h 350"/>
                <a:gd name="T16" fmla="*/ 317 w 349"/>
                <a:gd name="T17" fmla="*/ 260 h 350"/>
                <a:gd name="T18" fmla="*/ 307 w 349"/>
                <a:gd name="T19" fmla="*/ 286 h 350"/>
                <a:gd name="T20" fmla="*/ 279 w 349"/>
                <a:gd name="T21" fmla="*/ 283 h 350"/>
                <a:gd name="T22" fmla="*/ 258 w 349"/>
                <a:gd name="T23" fmla="*/ 294 h 350"/>
                <a:gd name="T24" fmla="*/ 256 w 349"/>
                <a:gd name="T25" fmla="*/ 321 h 350"/>
                <a:gd name="T26" fmla="*/ 233 w 349"/>
                <a:gd name="T27" fmla="*/ 337 h 350"/>
                <a:gd name="T28" fmla="*/ 212 w 349"/>
                <a:gd name="T29" fmla="*/ 322 h 350"/>
                <a:gd name="T30" fmla="*/ 187 w 349"/>
                <a:gd name="T31" fmla="*/ 320 h 350"/>
                <a:gd name="T32" fmla="*/ 171 w 349"/>
                <a:gd name="T33" fmla="*/ 343 h 350"/>
                <a:gd name="T34" fmla="*/ 140 w 349"/>
                <a:gd name="T35" fmla="*/ 346 h 350"/>
                <a:gd name="T36" fmla="*/ 133 w 349"/>
                <a:gd name="T37" fmla="*/ 324 h 350"/>
                <a:gd name="T38" fmla="*/ 113 w 349"/>
                <a:gd name="T39" fmla="*/ 308 h 350"/>
                <a:gd name="T40" fmla="*/ 87 w 349"/>
                <a:gd name="T41" fmla="*/ 321 h 350"/>
                <a:gd name="T42" fmla="*/ 61 w 349"/>
                <a:gd name="T43" fmla="*/ 307 h 350"/>
                <a:gd name="T44" fmla="*/ 65 w 349"/>
                <a:gd name="T45" fmla="*/ 283 h 350"/>
                <a:gd name="T46" fmla="*/ 53 w 349"/>
                <a:gd name="T47" fmla="*/ 258 h 350"/>
                <a:gd name="T48" fmla="*/ 28 w 349"/>
                <a:gd name="T49" fmla="*/ 255 h 350"/>
                <a:gd name="T50" fmla="*/ 8 w 349"/>
                <a:gd name="T51" fmla="*/ 233 h 350"/>
                <a:gd name="T52" fmla="*/ 25 w 349"/>
                <a:gd name="T53" fmla="*/ 211 h 350"/>
                <a:gd name="T54" fmla="*/ 28 w 349"/>
                <a:gd name="T55" fmla="*/ 189 h 350"/>
                <a:gd name="T56" fmla="*/ 7 w 349"/>
                <a:gd name="T57" fmla="*/ 170 h 350"/>
                <a:gd name="T58" fmla="*/ 2 w 349"/>
                <a:gd name="T59" fmla="*/ 142 h 350"/>
                <a:gd name="T60" fmla="*/ 28 w 349"/>
                <a:gd name="T61" fmla="*/ 131 h 350"/>
                <a:gd name="T62" fmla="*/ 41 w 349"/>
                <a:gd name="T63" fmla="*/ 113 h 350"/>
                <a:gd name="T64" fmla="*/ 29 w 349"/>
                <a:gd name="T65" fmla="*/ 88 h 350"/>
                <a:gd name="T66" fmla="*/ 39 w 349"/>
                <a:gd name="T67" fmla="*/ 62 h 350"/>
                <a:gd name="T68" fmla="*/ 66 w 349"/>
                <a:gd name="T69" fmla="*/ 65 h 350"/>
                <a:gd name="T70" fmla="*/ 79 w 349"/>
                <a:gd name="T71" fmla="*/ 62 h 350"/>
                <a:gd name="T72" fmla="*/ 97 w 349"/>
                <a:gd name="T73" fmla="*/ 17 h 350"/>
                <a:gd name="T74" fmla="*/ 124 w 349"/>
                <a:gd name="T75" fmla="*/ 13 h 350"/>
                <a:gd name="T76" fmla="*/ 148 w 349"/>
                <a:gd name="T77" fmla="*/ 31 h 350"/>
                <a:gd name="T78" fmla="*/ 172 w 349"/>
                <a:gd name="T79" fmla="*/ 21 h 350"/>
                <a:gd name="T80" fmla="*/ 187 w 349"/>
                <a:gd name="T81" fmla="*/ 0 h 350"/>
                <a:gd name="T82" fmla="*/ 214 w 349"/>
                <a:gd name="T83" fmla="*/ 11 h 350"/>
                <a:gd name="T84" fmla="*/ 225 w 349"/>
                <a:gd name="T85" fmla="*/ 38 h 350"/>
                <a:gd name="T86" fmla="*/ 248 w 349"/>
                <a:gd name="T87" fmla="*/ 40 h 350"/>
                <a:gd name="T88" fmla="*/ 273 w 349"/>
                <a:gd name="T89" fmla="*/ 31 h 350"/>
                <a:gd name="T90" fmla="*/ 288 w 349"/>
                <a:gd name="T91" fmla="*/ 55 h 350"/>
                <a:gd name="T92" fmla="*/ 283 w 349"/>
                <a:gd name="T93" fmla="*/ 76 h 350"/>
                <a:gd name="T94" fmla="*/ 301 w 349"/>
                <a:gd name="T95" fmla="*/ 94 h 350"/>
                <a:gd name="T96" fmla="*/ 62 w 349"/>
                <a:gd name="T97" fmla="*/ 174 h 350"/>
                <a:gd name="T98" fmla="*/ 285 w 349"/>
                <a:gd name="T99" fmla="*/ 174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49" h="350">
                  <a:moveTo>
                    <a:pt x="301" y="94"/>
                  </a:moveTo>
                  <a:cubicBezTo>
                    <a:pt x="308" y="93"/>
                    <a:pt x="314" y="92"/>
                    <a:pt x="320" y="91"/>
                  </a:cubicBezTo>
                  <a:cubicBezTo>
                    <a:pt x="324" y="90"/>
                    <a:pt x="328" y="92"/>
                    <a:pt x="330" y="96"/>
                  </a:cubicBezTo>
                  <a:cubicBezTo>
                    <a:pt x="332" y="102"/>
                    <a:pt x="335" y="109"/>
                    <a:pt x="337" y="115"/>
                  </a:cubicBezTo>
                  <a:cubicBezTo>
                    <a:pt x="339" y="119"/>
                    <a:pt x="337" y="122"/>
                    <a:pt x="335" y="125"/>
                  </a:cubicBezTo>
                  <a:cubicBezTo>
                    <a:pt x="331" y="128"/>
                    <a:pt x="327" y="130"/>
                    <a:pt x="323" y="133"/>
                  </a:cubicBezTo>
                  <a:cubicBezTo>
                    <a:pt x="317" y="138"/>
                    <a:pt x="316" y="141"/>
                    <a:pt x="317" y="149"/>
                  </a:cubicBezTo>
                  <a:cubicBezTo>
                    <a:pt x="318" y="151"/>
                    <a:pt x="318" y="154"/>
                    <a:pt x="318" y="157"/>
                  </a:cubicBezTo>
                  <a:cubicBezTo>
                    <a:pt x="318" y="168"/>
                    <a:pt x="324" y="173"/>
                    <a:pt x="333" y="176"/>
                  </a:cubicBezTo>
                  <a:cubicBezTo>
                    <a:pt x="335" y="176"/>
                    <a:pt x="336" y="177"/>
                    <a:pt x="338" y="177"/>
                  </a:cubicBezTo>
                  <a:cubicBezTo>
                    <a:pt x="349" y="182"/>
                    <a:pt x="347" y="184"/>
                    <a:pt x="346" y="194"/>
                  </a:cubicBezTo>
                  <a:cubicBezTo>
                    <a:pt x="346" y="199"/>
                    <a:pt x="345" y="203"/>
                    <a:pt x="344" y="208"/>
                  </a:cubicBezTo>
                  <a:cubicBezTo>
                    <a:pt x="343" y="212"/>
                    <a:pt x="340" y="215"/>
                    <a:pt x="336" y="215"/>
                  </a:cubicBezTo>
                  <a:cubicBezTo>
                    <a:pt x="331" y="216"/>
                    <a:pt x="327" y="216"/>
                    <a:pt x="322" y="217"/>
                  </a:cubicBezTo>
                  <a:cubicBezTo>
                    <a:pt x="317" y="217"/>
                    <a:pt x="313" y="220"/>
                    <a:pt x="310" y="225"/>
                  </a:cubicBezTo>
                  <a:cubicBezTo>
                    <a:pt x="309" y="229"/>
                    <a:pt x="308" y="232"/>
                    <a:pt x="306" y="236"/>
                  </a:cubicBezTo>
                  <a:cubicBezTo>
                    <a:pt x="304" y="241"/>
                    <a:pt x="305" y="245"/>
                    <a:pt x="308" y="249"/>
                  </a:cubicBezTo>
                  <a:cubicBezTo>
                    <a:pt x="311" y="253"/>
                    <a:pt x="314" y="256"/>
                    <a:pt x="317" y="260"/>
                  </a:cubicBezTo>
                  <a:cubicBezTo>
                    <a:pt x="321" y="265"/>
                    <a:pt x="321" y="269"/>
                    <a:pt x="317" y="274"/>
                  </a:cubicBezTo>
                  <a:cubicBezTo>
                    <a:pt x="313" y="278"/>
                    <a:pt x="310" y="282"/>
                    <a:pt x="307" y="286"/>
                  </a:cubicBezTo>
                  <a:cubicBezTo>
                    <a:pt x="302" y="292"/>
                    <a:pt x="299" y="292"/>
                    <a:pt x="293" y="289"/>
                  </a:cubicBezTo>
                  <a:cubicBezTo>
                    <a:pt x="288" y="287"/>
                    <a:pt x="284" y="285"/>
                    <a:pt x="279" y="283"/>
                  </a:cubicBezTo>
                  <a:cubicBezTo>
                    <a:pt x="275" y="282"/>
                    <a:pt x="271" y="284"/>
                    <a:pt x="268" y="286"/>
                  </a:cubicBezTo>
                  <a:cubicBezTo>
                    <a:pt x="264" y="289"/>
                    <a:pt x="261" y="291"/>
                    <a:pt x="258" y="294"/>
                  </a:cubicBezTo>
                  <a:cubicBezTo>
                    <a:pt x="254" y="297"/>
                    <a:pt x="253" y="301"/>
                    <a:pt x="254" y="306"/>
                  </a:cubicBezTo>
                  <a:cubicBezTo>
                    <a:pt x="255" y="311"/>
                    <a:pt x="255" y="316"/>
                    <a:pt x="256" y="321"/>
                  </a:cubicBezTo>
                  <a:cubicBezTo>
                    <a:pt x="256" y="326"/>
                    <a:pt x="254" y="329"/>
                    <a:pt x="251" y="330"/>
                  </a:cubicBezTo>
                  <a:cubicBezTo>
                    <a:pt x="245" y="333"/>
                    <a:pt x="239" y="335"/>
                    <a:pt x="233" y="337"/>
                  </a:cubicBezTo>
                  <a:cubicBezTo>
                    <a:pt x="227" y="339"/>
                    <a:pt x="224" y="338"/>
                    <a:pt x="220" y="333"/>
                  </a:cubicBezTo>
                  <a:cubicBezTo>
                    <a:pt x="218" y="329"/>
                    <a:pt x="215" y="325"/>
                    <a:pt x="212" y="322"/>
                  </a:cubicBezTo>
                  <a:cubicBezTo>
                    <a:pt x="209" y="318"/>
                    <a:pt x="205" y="317"/>
                    <a:pt x="201" y="318"/>
                  </a:cubicBezTo>
                  <a:cubicBezTo>
                    <a:pt x="196" y="318"/>
                    <a:pt x="192" y="319"/>
                    <a:pt x="187" y="320"/>
                  </a:cubicBezTo>
                  <a:cubicBezTo>
                    <a:pt x="182" y="321"/>
                    <a:pt x="179" y="324"/>
                    <a:pt x="177" y="328"/>
                  </a:cubicBezTo>
                  <a:cubicBezTo>
                    <a:pt x="175" y="333"/>
                    <a:pt x="173" y="338"/>
                    <a:pt x="171" y="343"/>
                  </a:cubicBezTo>
                  <a:cubicBezTo>
                    <a:pt x="169" y="347"/>
                    <a:pt x="167" y="350"/>
                    <a:pt x="162" y="349"/>
                  </a:cubicBezTo>
                  <a:cubicBezTo>
                    <a:pt x="155" y="348"/>
                    <a:pt x="147" y="348"/>
                    <a:pt x="140" y="346"/>
                  </a:cubicBezTo>
                  <a:cubicBezTo>
                    <a:pt x="137" y="345"/>
                    <a:pt x="135" y="341"/>
                    <a:pt x="134" y="338"/>
                  </a:cubicBezTo>
                  <a:cubicBezTo>
                    <a:pt x="133" y="333"/>
                    <a:pt x="133" y="328"/>
                    <a:pt x="133" y="324"/>
                  </a:cubicBezTo>
                  <a:cubicBezTo>
                    <a:pt x="132" y="318"/>
                    <a:pt x="129" y="313"/>
                    <a:pt x="123" y="312"/>
                  </a:cubicBezTo>
                  <a:cubicBezTo>
                    <a:pt x="119" y="310"/>
                    <a:pt x="116" y="309"/>
                    <a:pt x="113" y="308"/>
                  </a:cubicBezTo>
                  <a:cubicBezTo>
                    <a:pt x="108" y="306"/>
                    <a:pt x="104" y="307"/>
                    <a:pt x="101" y="310"/>
                  </a:cubicBezTo>
                  <a:cubicBezTo>
                    <a:pt x="96" y="314"/>
                    <a:pt x="92" y="317"/>
                    <a:pt x="87" y="321"/>
                  </a:cubicBezTo>
                  <a:cubicBezTo>
                    <a:pt x="84" y="323"/>
                    <a:pt x="81" y="323"/>
                    <a:pt x="78" y="320"/>
                  </a:cubicBezTo>
                  <a:cubicBezTo>
                    <a:pt x="72" y="316"/>
                    <a:pt x="66" y="312"/>
                    <a:pt x="61" y="307"/>
                  </a:cubicBezTo>
                  <a:cubicBezTo>
                    <a:pt x="57" y="304"/>
                    <a:pt x="58" y="299"/>
                    <a:pt x="60" y="295"/>
                  </a:cubicBezTo>
                  <a:cubicBezTo>
                    <a:pt x="62" y="291"/>
                    <a:pt x="63" y="287"/>
                    <a:pt x="65" y="283"/>
                  </a:cubicBezTo>
                  <a:cubicBezTo>
                    <a:pt x="67" y="278"/>
                    <a:pt x="66" y="274"/>
                    <a:pt x="64" y="271"/>
                  </a:cubicBezTo>
                  <a:cubicBezTo>
                    <a:pt x="60" y="266"/>
                    <a:pt x="57" y="262"/>
                    <a:pt x="53" y="258"/>
                  </a:cubicBezTo>
                  <a:cubicBezTo>
                    <a:pt x="51" y="254"/>
                    <a:pt x="47" y="253"/>
                    <a:pt x="43" y="253"/>
                  </a:cubicBezTo>
                  <a:cubicBezTo>
                    <a:pt x="38" y="254"/>
                    <a:pt x="33" y="254"/>
                    <a:pt x="28" y="255"/>
                  </a:cubicBezTo>
                  <a:cubicBezTo>
                    <a:pt x="22" y="257"/>
                    <a:pt x="18" y="255"/>
                    <a:pt x="15" y="249"/>
                  </a:cubicBezTo>
                  <a:cubicBezTo>
                    <a:pt x="13" y="244"/>
                    <a:pt x="10" y="239"/>
                    <a:pt x="8" y="233"/>
                  </a:cubicBezTo>
                  <a:cubicBezTo>
                    <a:pt x="6" y="229"/>
                    <a:pt x="7" y="225"/>
                    <a:pt x="11" y="222"/>
                  </a:cubicBezTo>
                  <a:cubicBezTo>
                    <a:pt x="15" y="218"/>
                    <a:pt x="20" y="214"/>
                    <a:pt x="25" y="211"/>
                  </a:cubicBezTo>
                  <a:cubicBezTo>
                    <a:pt x="29" y="208"/>
                    <a:pt x="30" y="204"/>
                    <a:pt x="30" y="199"/>
                  </a:cubicBezTo>
                  <a:cubicBezTo>
                    <a:pt x="29" y="195"/>
                    <a:pt x="28" y="192"/>
                    <a:pt x="28" y="189"/>
                  </a:cubicBezTo>
                  <a:cubicBezTo>
                    <a:pt x="28" y="180"/>
                    <a:pt x="23" y="176"/>
                    <a:pt x="16" y="174"/>
                  </a:cubicBezTo>
                  <a:cubicBezTo>
                    <a:pt x="13" y="173"/>
                    <a:pt x="10" y="171"/>
                    <a:pt x="7" y="170"/>
                  </a:cubicBezTo>
                  <a:cubicBezTo>
                    <a:pt x="2" y="169"/>
                    <a:pt x="0" y="166"/>
                    <a:pt x="0" y="162"/>
                  </a:cubicBezTo>
                  <a:cubicBezTo>
                    <a:pt x="1" y="155"/>
                    <a:pt x="1" y="149"/>
                    <a:pt x="2" y="142"/>
                  </a:cubicBezTo>
                  <a:cubicBezTo>
                    <a:pt x="2" y="136"/>
                    <a:pt x="5" y="134"/>
                    <a:pt x="11" y="133"/>
                  </a:cubicBezTo>
                  <a:cubicBezTo>
                    <a:pt x="17" y="132"/>
                    <a:pt x="23" y="132"/>
                    <a:pt x="28" y="131"/>
                  </a:cubicBezTo>
                  <a:cubicBezTo>
                    <a:pt x="32" y="130"/>
                    <a:pt x="35" y="128"/>
                    <a:pt x="36" y="124"/>
                  </a:cubicBezTo>
                  <a:cubicBezTo>
                    <a:pt x="38" y="120"/>
                    <a:pt x="40" y="117"/>
                    <a:pt x="41" y="113"/>
                  </a:cubicBezTo>
                  <a:cubicBezTo>
                    <a:pt x="42" y="109"/>
                    <a:pt x="42" y="105"/>
                    <a:pt x="39" y="101"/>
                  </a:cubicBezTo>
                  <a:cubicBezTo>
                    <a:pt x="36" y="97"/>
                    <a:pt x="32" y="93"/>
                    <a:pt x="29" y="88"/>
                  </a:cubicBezTo>
                  <a:cubicBezTo>
                    <a:pt x="26" y="84"/>
                    <a:pt x="26" y="80"/>
                    <a:pt x="29" y="76"/>
                  </a:cubicBezTo>
                  <a:cubicBezTo>
                    <a:pt x="32" y="71"/>
                    <a:pt x="36" y="66"/>
                    <a:pt x="39" y="62"/>
                  </a:cubicBezTo>
                  <a:cubicBezTo>
                    <a:pt x="42" y="57"/>
                    <a:pt x="46" y="56"/>
                    <a:pt x="52" y="58"/>
                  </a:cubicBezTo>
                  <a:cubicBezTo>
                    <a:pt x="57" y="60"/>
                    <a:pt x="62" y="62"/>
                    <a:pt x="66" y="65"/>
                  </a:cubicBezTo>
                  <a:cubicBezTo>
                    <a:pt x="70" y="67"/>
                    <a:pt x="74" y="66"/>
                    <a:pt x="77" y="64"/>
                  </a:cubicBezTo>
                  <a:cubicBezTo>
                    <a:pt x="78" y="63"/>
                    <a:pt x="79" y="63"/>
                    <a:pt x="79" y="62"/>
                  </a:cubicBezTo>
                  <a:cubicBezTo>
                    <a:pt x="94" y="51"/>
                    <a:pt x="94" y="51"/>
                    <a:pt x="90" y="30"/>
                  </a:cubicBezTo>
                  <a:cubicBezTo>
                    <a:pt x="89" y="23"/>
                    <a:pt x="91" y="20"/>
                    <a:pt x="97" y="17"/>
                  </a:cubicBezTo>
                  <a:cubicBezTo>
                    <a:pt x="102" y="15"/>
                    <a:pt x="107" y="13"/>
                    <a:pt x="112" y="11"/>
                  </a:cubicBezTo>
                  <a:cubicBezTo>
                    <a:pt x="117" y="8"/>
                    <a:pt x="120" y="9"/>
                    <a:pt x="124" y="13"/>
                  </a:cubicBezTo>
                  <a:cubicBezTo>
                    <a:pt x="127" y="17"/>
                    <a:pt x="130" y="22"/>
                    <a:pt x="133" y="26"/>
                  </a:cubicBezTo>
                  <a:cubicBezTo>
                    <a:pt x="138" y="31"/>
                    <a:pt x="142" y="32"/>
                    <a:pt x="148" y="31"/>
                  </a:cubicBezTo>
                  <a:cubicBezTo>
                    <a:pt x="152" y="29"/>
                    <a:pt x="156" y="29"/>
                    <a:pt x="160" y="29"/>
                  </a:cubicBezTo>
                  <a:cubicBezTo>
                    <a:pt x="166" y="28"/>
                    <a:pt x="170" y="26"/>
                    <a:pt x="172" y="21"/>
                  </a:cubicBezTo>
                  <a:cubicBezTo>
                    <a:pt x="173" y="16"/>
                    <a:pt x="175" y="11"/>
                    <a:pt x="177" y="6"/>
                  </a:cubicBezTo>
                  <a:cubicBezTo>
                    <a:pt x="179" y="2"/>
                    <a:pt x="182" y="0"/>
                    <a:pt x="187" y="0"/>
                  </a:cubicBezTo>
                  <a:cubicBezTo>
                    <a:pt x="194" y="1"/>
                    <a:pt x="201" y="2"/>
                    <a:pt x="208" y="3"/>
                  </a:cubicBezTo>
                  <a:cubicBezTo>
                    <a:pt x="212" y="3"/>
                    <a:pt x="214" y="6"/>
                    <a:pt x="214" y="11"/>
                  </a:cubicBezTo>
                  <a:cubicBezTo>
                    <a:pt x="215" y="17"/>
                    <a:pt x="216" y="23"/>
                    <a:pt x="217" y="29"/>
                  </a:cubicBezTo>
                  <a:cubicBezTo>
                    <a:pt x="218" y="34"/>
                    <a:pt x="221" y="36"/>
                    <a:pt x="225" y="38"/>
                  </a:cubicBezTo>
                  <a:cubicBezTo>
                    <a:pt x="228" y="39"/>
                    <a:pt x="231" y="40"/>
                    <a:pt x="234" y="41"/>
                  </a:cubicBezTo>
                  <a:cubicBezTo>
                    <a:pt x="239" y="45"/>
                    <a:pt x="244" y="43"/>
                    <a:pt x="248" y="40"/>
                  </a:cubicBezTo>
                  <a:cubicBezTo>
                    <a:pt x="252" y="37"/>
                    <a:pt x="256" y="34"/>
                    <a:pt x="259" y="31"/>
                  </a:cubicBezTo>
                  <a:cubicBezTo>
                    <a:pt x="264" y="27"/>
                    <a:pt x="268" y="27"/>
                    <a:pt x="273" y="31"/>
                  </a:cubicBezTo>
                  <a:cubicBezTo>
                    <a:pt x="277" y="34"/>
                    <a:pt x="281" y="37"/>
                    <a:pt x="285" y="41"/>
                  </a:cubicBezTo>
                  <a:cubicBezTo>
                    <a:pt x="290" y="45"/>
                    <a:pt x="291" y="49"/>
                    <a:pt x="288" y="55"/>
                  </a:cubicBezTo>
                  <a:cubicBezTo>
                    <a:pt x="286" y="59"/>
                    <a:pt x="284" y="64"/>
                    <a:pt x="283" y="68"/>
                  </a:cubicBezTo>
                  <a:cubicBezTo>
                    <a:pt x="282" y="71"/>
                    <a:pt x="282" y="74"/>
                    <a:pt x="283" y="76"/>
                  </a:cubicBezTo>
                  <a:cubicBezTo>
                    <a:pt x="286" y="81"/>
                    <a:pt x="290" y="86"/>
                    <a:pt x="295" y="91"/>
                  </a:cubicBezTo>
                  <a:cubicBezTo>
                    <a:pt x="296" y="93"/>
                    <a:pt x="299" y="93"/>
                    <a:pt x="301" y="94"/>
                  </a:cubicBezTo>
                  <a:close/>
                  <a:moveTo>
                    <a:pt x="174" y="63"/>
                  </a:moveTo>
                  <a:cubicBezTo>
                    <a:pt x="112" y="63"/>
                    <a:pt x="62" y="113"/>
                    <a:pt x="62" y="174"/>
                  </a:cubicBezTo>
                  <a:cubicBezTo>
                    <a:pt x="62" y="236"/>
                    <a:pt x="112" y="285"/>
                    <a:pt x="173" y="286"/>
                  </a:cubicBezTo>
                  <a:cubicBezTo>
                    <a:pt x="235" y="286"/>
                    <a:pt x="285" y="236"/>
                    <a:pt x="285" y="174"/>
                  </a:cubicBezTo>
                  <a:cubicBezTo>
                    <a:pt x="285" y="112"/>
                    <a:pt x="234" y="63"/>
                    <a:pt x="174" y="6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2455863" y="3070226"/>
              <a:ext cx="714375" cy="714375"/>
            </a:xfrm>
            <a:custGeom>
              <a:avLst/>
              <a:gdLst>
                <a:gd name="T0" fmla="*/ 112 w 223"/>
                <a:gd name="T1" fmla="*/ 0 h 223"/>
                <a:gd name="T2" fmla="*/ 223 w 223"/>
                <a:gd name="T3" fmla="*/ 111 h 223"/>
                <a:gd name="T4" fmla="*/ 111 w 223"/>
                <a:gd name="T5" fmla="*/ 223 h 223"/>
                <a:gd name="T6" fmla="*/ 0 w 223"/>
                <a:gd name="T7" fmla="*/ 111 h 223"/>
                <a:gd name="T8" fmla="*/ 112 w 223"/>
                <a:gd name="T9" fmla="*/ 0 h 223"/>
                <a:gd name="T10" fmla="*/ 112 w 223"/>
                <a:gd name="T11" fmla="*/ 196 h 223"/>
                <a:gd name="T12" fmla="*/ 111 w 223"/>
                <a:gd name="T13" fmla="*/ 197 h 223"/>
                <a:gd name="T14" fmla="*/ 109 w 223"/>
                <a:gd name="T15" fmla="*/ 192 h 223"/>
                <a:gd name="T16" fmla="*/ 102 w 223"/>
                <a:gd name="T17" fmla="*/ 172 h 223"/>
                <a:gd name="T18" fmla="*/ 89 w 223"/>
                <a:gd name="T19" fmla="*/ 129 h 223"/>
                <a:gd name="T20" fmla="*/ 81 w 223"/>
                <a:gd name="T21" fmla="*/ 125 h 223"/>
                <a:gd name="T22" fmla="*/ 72 w 223"/>
                <a:gd name="T23" fmla="*/ 128 h 223"/>
                <a:gd name="T24" fmla="*/ 57 w 223"/>
                <a:gd name="T25" fmla="*/ 133 h 223"/>
                <a:gd name="T26" fmla="*/ 46 w 223"/>
                <a:gd name="T27" fmla="*/ 146 h 223"/>
                <a:gd name="T28" fmla="*/ 43 w 223"/>
                <a:gd name="T29" fmla="*/ 175 h 223"/>
                <a:gd name="T30" fmla="*/ 45 w 223"/>
                <a:gd name="T31" fmla="*/ 182 h 223"/>
                <a:gd name="T32" fmla="*/ 132 w 223"/>
                <a:gd name="T33" fmla="*/ 206 h 223"/>
                <a:gd name="T34" fmla="*/ 177 w 223"/>
                <a:gd name="T35" fmla="*/ 181 h 223"/>
                <a:gd name="T36" fmla="*/ 180 w 223"/>
                <a:gd name="T37" fmla="*/ 176 h 223"/>
                <a:gd name="T38" fmla="*/ 175 w 223"/>
                <a:gd name="T39" fmla="*/ 144 h 223"/>
                <a:gd name="T40" fmla="*/ 165 w 223"/>
                <a:gd name="T41" fmla="*/ 133 h 223"/>
                <a:gd name="T42" fmla="*/ 153 w 223"/>
                <a:gd name="T43" fmla="*/ 128 h 223"/>
                <a:gd name="T44" fmla="*/ 136 w 223"/>
                <a:gd name="T45" fmla="*/ 123 h 223"/>
                <a:gd name="T46" fmla="*/ 112 w 223"/>
                <a:gd name="T47" fmla="*/ 196 h 223"/>
                <a:gd name="T48" fmla="*/ 111 w 223"/>
                <a:gd name="T49" fmla="*/ 31 h 223"/>
                <a:gd name="T50" fmla="*/ 96 w 223"/>
                <a:gd name="T51" fmla="*/ 34 h 223"/>
                <a:gd name="T52" fmla="*/ 79 w 223"/>
                <a:gd name="T53" fmla="*/ 54 h 223"/>
                <a:gd name="T54" fmla="*/ 76 w 223"/>
                <a:gd name="T55" fmla="*/ 60 h 223"/>
                <a:gd name="T56" fmla="*/ 68 w 223"/>
                <a:gd name="T57" fmla="*/ 75 h 223"/>
                <a:gd name="T58" fmla="*/ 77 w 223"/>
                <a:gd name="T59" fmla="*/ 87 h 223"/>
                <a:gd name="T60" fmla="*/ 82 w 223"/>
                <a:gd name="T61" fmla="*/ 91 h 223"/>
                <a:gd name="T62" fmla="*/ 92 w 223"/>
                <a:gd name="T63" fmla="*/ 108 h 223"/>
                <a:gd name="T64" fmla="*/ 131 w 223"/>
                <a:gd name="T65" fmla="*/ 107 h 223"/>
                <a:gd name="T66" fmla="*/ 141 w 223"/>
                <a:gd name="T67" fmla="*/ 90 h 223"/>
                <a:gd name="T68" fmla="*/ 144 w 223"/>
                <a:gd name="T69" fmla="*/ 87 h 223"/>
                <a:gd name="T70" fmla="*/ 150 w 223"/>
                <a:gd name="T71" fmla="*/ 63 h 223"/>
                <a:gd name="T72" fmla="*/ 142 w 223"/>
                <a:gd name="T73" fmla="*/ 48 h 223"/>
                <a:gd name="T74" fmla="*/ 139 w 223"/>
                <a:gd name="T75" fmla="*/ 44 h 223"/>
                <a:gd name="T76" fmla="*/ 111 w 223"/>
                <a:gd name="T77" fmla="*/ 31 h 223"/>
                <a:gd name="T78" fmla="*/ 107 w 223"/>
                <a:gd name="T79" fmla="*/ 143 h 223"/>
                <a:gd name="T80" fmla="*/ 111 w 223"/>
                <a:gd name="T81" fmla="*/ 179 h 223"/>
                <a:gd name="T82" fmla="*/ 115 w 223"/>
                <a:gd name="T83" fmla="*/ 143 h 223"/>
                <a:gd name="T84" fmla="*/ 107 w 223"/>
                <a:gd name="T85" fmla="*/ 143 h 223"/>
                <a:gd name="T86" fmla="*/ 118 w 223"/>
                <a:gd name="T87" fmla="*/ 127 h 223"/>
                <a:gd name="T88" fmla="*/ 104 w 223"/>
                <a:gd name="T89" fmla="*/ 127 h 223"/>
                <a:gd name="T90" fmla="*/ 104 w 223"/>
                <a:gd name="T91" fmla="*/ 138 h 223"/>
                <a:gd name="T92" fmla="*/ 118 w 223"/>
                <a:gd name="T93" fmla="*/ 138 h 223"/>
                <a:gd name="T94" fmla="*/ 118 w 223"/>
                <a:gd name="T95" fmla="*/ 12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3" h="223">
                  <a:moveTo>
                    <a:pt x="112" y="0"/>
                  </a:moveTo>
                  <a:cubicBezTo>
                    <a:pt x="172" y="0"/>
                    <a:pt x="223" y="49"/>
                    <a:pt x="223" y="111"/>
                  </a:cubicBezTo>
                  <a:cubicBezTo>
                    <a:pt x="223" y="173"/>
                    <a:pt x="173" y="223"/>
                    <a:pt x="111" y="223"/>
                  </a:cubicBezTo>
                  <a:cubicBezTo>
                    <a:pt x="50" y="222"/>
                    <a:pt x="0" y="173"/>
                    <a:pt x="0" y="111"/>
                  </a:cubicBezTo>
                  <a:cubicBezTo>
                    <a:pt x="0" y="50"/>
                    <a:pt x="50" y="0"/>
                    <a:pt x="112" y="0"/>
                  </a:cubicBezTo>
                  <a:close/>
                  <a:moveTo>
                    <a:pt x="112" y="196"/>
                  </a:moveTo>
                  <a:cubicBezTo>
                    <a:pt x="112" y="197"/>
                    <a:pt x="111" y="197"/>
                    <a:pt x="111" y="197"/>
                  </a:cubicBezTo>
                  <a:cubicBezTo>
                    <a:pt x="110" y="195"/>
                    <a:pt x="110" y="194"/>
                    <a:pt x="109" y="192"/>
                  </a:cubicBezTo>
                  <a:cubicBezTo>
                    <a:pt x="107" y="185"/>
                    <a:pt x="105" y="178"/>
                    <a:pt x="102" y="172"/>
                  </a:cubicBezTo>
                  <a:cubicBezTo>
                    <a:pt x="98" y="157"/>
                    <a:pt x="93" y="143"/>
                    <a:pt x="89" y="129"/>
                  </a:cubicBezTo>
                  <a:cubicBezTo>
                    <a:pt x="87" y="124"/>
                    <a:pt x="87" y="123"/>
                    <a:pt x="81" y="125"/>
                  </a:cubicBezTo>
                  <a:cubicBezTo>
                    <a:pt x="78" y="126"/>
                    <a:pt x="75" y="127"/>
                    <a:pt x="72" y="128"/>
                  </a:cubicBezTo>
                  <a:cubicBezTo>
                    <a:pt x="67" y="130"/>
                    <a:pt x="62" y="131"/>
                    <a:pt x="57" y="133"/>
                  </a:cubicBezTo>
                  <a:cubicBezTo>
                    <a:pt x="51" y="135"/>
                    <a:pt x="47" y="140"/>
                    <a:pt x="46" y="146"/>
                  </a:cubicBezTo>
                  <a:cubicBezTo>
                    <a:pt x="45" y="156"/>
                    <a:pt x="43" y="166"/>
                    <a:pt x="43" y="175"/>
                  </a:cubicBezTo>
                  <a:cubicBezTo>
                    <a:pt x="42" y="178"/>
                    <a:pt x="44" y="181"/>
                    <a:pt x="45" y="182"/>
                  </a:cubicBezTo>
                  <a:cubicBezTo>
                    <a:pt x="70" y="205"/>
                    <a:pt x="99" y="213"/>
                    <a:pt x="132" y="206"/>
                  </a:cubicBezTo>
                  <a:cubicBezTo>
                    <a:pt x="150" y="202"/>
                    <a:pt x="164" y="193"/>
                    <a:pt x="177" y="181"/>
                  </a:cubicBezTo>
                  <a:cubicBezTo>
                    <a:pt x="179" y="180"/>
                    <a:pt x="180" y="178"/>
                    <a:pt x="180" y="176"/>
                  </a:cubicBezTo>
                  <a:cubicBezTo>
                    <a:pt x="179" y="165"/>
                    <a:pt x="177" y="154"/>
                    <a:pt x="175" y="144"/>
                  </a:cubicBezTo>
                  <a:cubicBezTo>
                    <a:pt x="174" y="139"/>
                    <a:pt x="170" y="135"/>
                    <a:pt x="165" y="133"/>
                  </a:cubicBezTo>
                  <a:cubicBezTo>
                    <a:pt x="161" y="131"/>
                    <a:pt x="157" y="130"/>
                    <a:pt x="153" y="128"/>
                  </a:cubicBezTo>
                  <a:cubicBezTo>
                    <a:pt x="147" y="126"/>
                    <a:pt x="142" y="125"/>
                    <a:pt x="136" y="123"/>
                  </a:cubicBezTo>
                  <a:cubicBezTo>
                    <a:pt x="128" y="148"/>
                    <a:pt x="120" y="172"/>
                    <a:pt x="112" y="196"/>
                  </a:cubicBezTo>
                  <a:close/>
                  <a:moveTo>
                    <a:pt x="111" y="31"/>
                  </a:moveTo>
                  <a:cubicBezTo>
                    <a:pt x="106" y="32"/>
                    <a:pt x="101" y="33"/>
                    <a:pt x="96" y="34"/>
                  </a:cubicBezTo>
                  <a:cubicBezTo>
                    <a:pt x="86" y="37"/>
                    <a:pt x="82" y="45"/>
                    <a:pt x="79" y="54"/>
                  </a:cubicBezTo>
                  <a:cubicBezTo>
                    <a:pt x="79" y="56"/>
                    <a:pt x="78" y="59"/>
                    <a:pt x="76" y="60"/>
                  </a:cubicBezTo>
                  <a:cubicBezTo>
                    <a:pt x="69" y="64"/>
                    <a:pt x="67" y="68"/>
                    <a:pt x="68" y="75"/>
                  </a:cubicBezTo>
                  <a:cubicBezTo>
                    <a:pt x="69" y="81"/>
                    <a:pt x="71" y="86"/>
                    <a:pt x="77" y="87"/>
                  </a:cubicBezTo>
                  <a:cubicBezTo>
                    <a:pt x="80" y="87"/>
                    <a:pt x="82" y="89"/>
                    <a:pt x="82" y="91"/>
                  </a:cubicBezTo>
                  <a:cubicBezTo>
                    <a:pt x="84" y="98"/>
                    <a:pt x="88" y="103"/>
                    <a:pt x="92" y="108"/>
                  </a:cubicBezTo>
                  <a:cubicBezTo>
                    <a:pt x="105" y="122"/>
                    <a:pt x="119" y="121"/>
                    <a:pt x="131" y="107"/>
                  </a:cubicBezTo>
                  <a:cubicBezTo>
                    <a:pt x="135" y="102"/>
                    <a:pt x="137" y="96"/>
                    <a:pt x="141" y="90"/>
                  </a:cubicBezTo>
                  <a:cubicBezTo>
                    <a:pt x="142" y="89"/>
                    <a:pt x="143" y="88"/>
                    <a:pt x="144" y="87"/>
                  </a:cubicBezTo>
                  <a:cubicBezTo>
                    <a:pt x="153" y="84"/>
                    <a:pt x="158" y="69"/>
                    <a:pt x="150" y="63"/>
                  </a:cubicBezTo>
                  <a:cubicBezTo>
                    <a:pt x="145" y="59"/>
                    <a:pt x="144" y="54"/>
                    <a:pt x="142" y="48"/>
                  </a:cubicBezTo>
                  <a:cubicBezTo>
                    <a:pt x="141" y="47"/>
                    <a:pt x="140" y="45"/>
                    <a:pt x="139" y="44"/>
                  </a:cubicBezTo>
                  <a:cubicBezTo>
                    <a:pt x="133" y="34"/>
                    <a:pt x="123" y="31"/>
                    <a:pt x="111" y="31"/>
                  </a:cubicBezTo>
                  <a:close/>
                  <a:moveTo>
                    <a:pt x="107" y="143"/>
                  </a:moveTo>
                  <a:cubicBezTo>
                    <a:pt x="101" y="156"/>
                    <a:pt x="106" y="167"/>
                    <a:pt x="111" y="179"/>
                  </a:cubicBezTo>
                  <a:cubicBezTo>
                    <a:pt x="117" y="167"/>
                    <a:pt x="120" y="155"/>
                    <a:pt x="115" y="143"/>
                  </a:cubicBezTo>
                  <a:cubicBezTo>
                    <a:pt x="112" y="143"/>
                    <a:pt x="109" y="143"/>
                    <a:pt x="107" y="143"/>
                  </a:cubicBezTo>
                  <a:close/>
                  <a:moveTo>
                    <a:pt x="118" y="127"/>
                  </a:moveTo>
                  <a:cubicBezTo>
                    <a:pt x="113" y="127"/>
                    <a:pt x="108" y="127"/>
                    <a:pt x="104" y="127"/>
                  </a:cubicBezTo>
                  <a:cubicBezTo>
                    <a:pt x="104" y="131"/>
                    <a:pt x="104" y="134"/>
                    <a:pt x="104" y="138"/>
                  </a:cubicBezTo>
                  <a:cubicBezTo>
                    <a:pt x="109" y="138"/>
                    <a:pt x="114" y="138"/>
                    <a:pt x="118" y="138"/>
                  </a:cubicBezTo>
                  <a:cubicBezTo>
                    <a:pt x="118" y="134"/>
                    <a:pt x="118" y="131"/>
                    <a:pt x="118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 dirty="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2590800" y="3460751"/>
              <a:ext cx="441325" cy="288925"/>
            </a:xfrm>
            <a:custGeom>
              <a:avLst/>
              <a:gdLst>
                <a:gd name="T0" fmla="*/ 70 w 138"/>
                <a:gd name="T1" fmla="*/ 73 h 90"/>
                <a:gd name="T2" fmla="*/ 94 w 138"/>
                <a:gd name="T3" fmla="*/ 0 h 90"/>
                <a:gd name="T4" fmla="*/ 111 w 138"/>
                <a:gd name="T5" fmla="*/ 5 h 90"/>
                <a:gd name="T6" fmla="*/ 123 w 138"/>
                <a:gd name="T7" fmla="*/ 10 h 90"/>
                <a:gd name="T8" fmla="*/ 133 w 138"/>
                <a:gd name="T9" fmla="*/ 21 h 90"/>
                <a:gd name="T10" fmla="*/ 138 w 138"/>
                <a:gd name="T11" fmla="*/ 53 h 90"/>
                <a:gd name="T12" fmla="*/ 135 w 138"/>
                <a:gd name="T13" fmla="*/ 58 h 90"/>
                <a:gd name="T14" fmla="*/ 90 w 138"/>
                <a:gd name="T15" fmla="*/ 83 h 90"/>
                <a:gd name="T16" fmla="*/ 3 w 138"/>
                <a:gd name="T17" fmla="*/ 59 h 90"/>
                <a:gd name="T18" fmla="*/ 1 w 138"/>
                <a:gd name="T19" fmla="*/ 52 h 90"/>
                <a:gd name="T20" fmla="*/ 4 w 138"/>
                <a:gd name="T21" fmla="*/ 23 h 90"/>
                <a:gd name="T22" fmla="*/ 15 w 138"/>
                <a:gd name="T23" fmla="*/ 10 h 90"/>
                <a:gd name="T24" fmla="*/ 30 w 138"/>
                <a:gd name="T25" fmla="*/ 5 h 90"/>
                <a:gd name="T26" fmla="*/ 39 w 138"/>
                <a:gd name="T27" fmla="*/ 2 h 90"/>
                <a:gd name="T28" fmla="*/ 47 w 138"/>
                <a:gd name="T29" fmla="*/ 6 h 90"/>
                <a:gd name="T30" fmla="*/ 60 w 138"/>
                <a:gd name="T31" fmla="*/ 49 h 90"/>
                <a:gd name="T32" fmla="*/ 67 w 138"/>
                <a:gd name="T33" fmla="*/ 69 h 90"/>
                <a:gd name="T34" fmla="*/ 69 w 138"/>
                <a:gd name="T35" fmla="*/ 74 h 90"/>
                <a:gd name="T36" fmla="*/ 70 w 138"/>
                <a:gd name="T37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8" h="90">
                  <a:moveTo>
                    <a:pt x="70" y="73"/>
                  </a:moveTo>
                  <a:cubicBezTo>
                    <a:pt x="78" y="49"/>
                    <a:pt x="86" y="25"/>
                    <a:pt x="94" y="0"/>
                  </a:cubicBezTo>
                  <a:cubicBezTo>
                    <a:pt x="100" y="2"/>
                    <a:pt x="105" y="3"/>
                    <a:pt x="111" y="5"/>
                  </a:cubicBezTo>
                  <a:cubicBezTo>
                    <a:pt x="115" y="7"/>
                    <a:pt x="119" y="8"/>
                    <a:pt x="123" y="10"/>
                  </a:cubicBezTo>
                  <a:cubicBezTo>
                    <a:pt x="128" y="12"/>
                    <a:pt x="132" y="16"/>
                    <a:pt x="133" y="21"/>
                  </a:cubicBezTo>
                  <a:cubicBezTo>
                    <a:pt x="135" y="31"/>
                    <a:pt x="137" y="42"/>
                    <a:pt x="138" y="53"/>
                  </a:cubicBezTo>
                  <a:cubicBezTo>
                    <a:pt x="138" y="55"/>
                    <a:pt x="137" y="57"/>
                    <a:pt x="135" y="58"/>
                  </a:cubicBezTo>
                  <a:cubicBezTo>
                    <a:pt x="122" y="70"/>
                    <a:pt x="108" y="79"/>
                    <a:pt x="90" y="83"/>
                  </a:cubicBezTo>
                  <a:cubicBezTo>
                    <a:pt x="57" y="90"/>
                    <a:pt x="28" y="82"/>
                    <a:pt x="3" y="59"/>
                  </a:cubicBezTo>
                  <a:cubicBezTo>
                    <a:pt x="2" y="58"/>
                    <a:pt x="0" y="55"/>
                    <a:pt x="1" y="52"/>
                  </a:cubicBezTo>
                  <a:cubicBezTo>
                    <a:pt x="1" y="43"/>
                    <a:pt x="3" y="33"/>
                    <a:pt x="4" y="23"/>
                  </a:cubicBezTo>
                  <a:cubicBezTo>
                    <a:pt x="5" y="17"/>
                    <a:pt x="9" y="12"/>
                    <a:pt x="15" y="10"/>
                  </a:cubicBezTo>
                  <a:cubicBezTo>
                    <a:pt x="20" y="8"/>
                    <a:pt x="25" y="7"/>
                    <a:pt x="30" y="5"/>
                  </a:cubicBezTo>
                  <a:cubicBezTo>
                    <a:pt x="33" y="4"/>
                    <a:pt x="36" y="3"/>
                    <a:pt x="39" y="2"/>
                  </a:cubicBezTo>
                  <a:cubicBezTo>
                    <a:pt x="45" y="0"/>
                    <a:pt x="45" y="1"/>
                    <a:pt x="47" y="6"/>
                  </a:cubicBezTo>
                  <a:cubicBezTo>
                    <a:pt x="51" y="20"/>
                    <a:pt x="56" y="34"/>
                    <a:pt x="60" y="49"/>
                  </a:cubicBezTo>
                  <a:cubicBezTo>
                    <a:pt x="63" y="55"/>
                    <a:pt x="65" y="62"/>
                    <a:pt x="67" y="69"/>
                  </a:cubicBezTo>
                  <a:cubicBezTo>
                    <a:pt x="68" y="71"/>
                    <a:pt x="68" y="72"/>
                    <a:pt x="69" y="74"/>
                  </a:cubicBezTo>
                  <a:cubicBezTo>
                    <a:pt x="69" y="74"/>
                    <a:pt x="70" y="74"/>
                    <a:pt x="70" y="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2670175" y="3170238"/>
              <a:ext cx="292100" cy="290513"/>
            </a:xfrm>
            <a:custGeom>
              <a:avLst/>
              <a:gdLst>
                <a:gd name="T0" fmla="*/ 44 w 91"/>
                <a:gd name="T1" fmla="*/ 0 h 91"/>
                <a:gd name="T2" fmla="*/ 72 w 91"/>
                <a:gd name="T3" fmla="*/ 13 h 91"/>
                <a:gd name="T4" fmla="*/ 75 w 91"/>
                <a:gd name="T5" fmla="*/ 17 h 91"/>
                <a:gd name="T6" fmla="*/ 83 w 91"/>
                <a:gd name="T7" fmla="*/ 32 h 91"/>
                <a:gd name="T8" fmla="*/ 77 w 91"/>
                <a:gd name="T9" fmla="*/ 56 h 91"/>
                <a:gd name="T10" fmla="*/ 74 w 91"/>
                <a:gd name="T11" fmla="*/ 59 h 91"/>
                <a:gd name="T12" fmla="*/ 64 w 91"/>
                <a:gd name="T13" fmla="*/ 76 h 91"/>
                <a:gd name="T14" fmla="*/ 25 w 91"/>
                <a:gd name="T15" fmla="*/ 77 h 91"/>
                <a:gd name="T16" fmla="*/ 15 w 91"/>
                <a:gd name="T17" fmla="*/ 60 h 91"/>
                <a:gd name="T18" fmla="*/ 10 w 91"/>
                <a:gd name="T19" fmla="*/ 56 h 91"/>
                <a:gd name="T20" fmla="*/ 1 w 91"/>
                <a:gd name="T21" fmla="*/ 44 h 91"/>
                <a:gd name="T22" fmla="*/ 9 w 91"/>
                <a:gd name="T23" fmla="*/ 29 h 91"/>
                <a:gd name="T24" fmla="*/ 12 w 91"/>
                <a:gd name="T25" fmla="*/ 23 h 91"/>
                <a:gd name="T26" fmla="*/ 29 w 91"/>
                <a:gd name="T27" fmla="*/ 3 h 91"/>
                <a:gd name="T28" fmla="*/ 44 w 91"/>
                <a:gd name="T2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1" h="91">
                  <a:moveTo>
                    <a:pt x="44" y="0"/>
                  </a:moveTo>
                  <a:cubicBezTo>
                    <a:pt x="56" y="0"/>
                    <a:pt x="66" y="3"/>
                    <a:pt x="72" y="13"/>
                  </a:cubicBezTo>
                  <a:cubicBezTo>
                    <a:pt x="73" y="14"/>
                    <a:pt x="74" y="16"/>
                    <a:pt x="75" y="17"/>
                  </a:cubicBezTo>
                  <a:cubicBezTo>
                    <a:pt x="77" y="23"/>
                    <a:pt x="78" y="28"/>
                    <a:pt x="83" y="32"/>
                  </a:cubicBezTo>
                  <a:cubicBezTo>
                    <a:pt x="91" y="38"/>
                    <a:pt x="86" y="53"/>
                    <a:pt x="77" y="56"/>
                  </a:cubicBezTo>
                  <a:cubicBezTo>
                    <a:pt x="76" y="57"/>
                    <a:pt x="75" y="58"/>
                    <a:pt x="74" y="59"/>
                  </a:cubicBezTo>
                  <a:cubicBezTo>
                    <a:pt x="70" y="65"/>
                    <a:pt x="68" y="71"/>
                    <a:pt x="64" y="76"/>
                  </a:cubicBezTo>
                  <a:cubicBezTo>
                    <a:pt x="52" y="90"/>
                    <a:pt x="38" y="91"/>
                    <a:pt x="25" y="77"/>
                  </a:cubicBezTo>
                  <a:cubicBezTo>
                    <a:pt x="21" y="72"/>
                    <a:pt x="17" y="67"/>
                    <a:pt x="15" y="60"/>
                  </a:cubicBezTo>
                  <a:cubicBezTo>
                    <a:pt x="15" y="58"/>
                    <a:pt x="13" y="56"/>
                    <a:pt x="10" y="56"/>
                  </a:cubicBezTo>
                  <a:cubicBezTo>
                    <a:pt x="4" y="55"/>
                    <a:pt x="2" y="50"/>
                    <a:pt x="1" y="44"/>
                  </a:cubicBezTo>
                  <a:cubicBezTo>
                    <a:pt x="0" y="37"/>
                    <a:pt x="2" y="33"/>
                    <a:pt x="9" y="29"/>
                  </a:cubicBezTo>
                  <a:cubicBezTo>
                    <a:pt x="11" y="28"/>
                    <a:pt x="12" y="25"/>
                    <a:pt x="12" y="23"/>
                  </a:cubicBezTo>
                  <a:cubicBezTo>
                    <a:pt x="15" y="14"/>
                    <a:pt x="19" y="6"/>
                    <a:pt x="29" y="3"/>
                  </a:cubicBezTo>
                  <a:cubicBezTo>
                    <a:pt x="34" y="2"/>
                    <a:pt x="39" y="1"/>
                    <a:pt x="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2779713" y="3525838"/>
              <a:ext cx="60325" cy="114300"/>
            </a:xfrm>
            <a:custGeom>
              <a:avLst/>
              <a:gdLst>
                <a:gd name="T0" fmla="*/ 6 w 19"/>
                <a:gd name="T1" fmla="*/ 0 h 36"/>
                <a:gd name="T2" fmla="*/ 14 w 19"/>
                <a:gd name="T3" fmla="*/ 0 h 36"/>
                <a:gd name="T4" fmla="*/ 10 w 19"/>
                <a:gd name="T5" fmla="*/ 36 h 36"/>
                <a:gd name="T6" fmla="*/ 6 w 19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6">
                  <a:moveTo>
                    <a:pt x="6" y="0"/>
                  </a:moveTo>
                  <a:cubicBezTo>
                    <a:pt x="8" y="0"/>
                    <a:pt x="11" y="0"/>
                    <a:pt x="14" y="0"/>
                  </a:cubicBezTo>
                  <a:cubicBezTo>
                    <a:pt x="19" y="12"/>
                    <a:pt x="16" y="24"/>
                    <a:pt x="10" y="36"/>
                  </a:cubicBezTo>
                  <a:cubicBezTo>
                    <a:pt x="5" y="24"/>
                    <a:pt x="0" y="13"/>
                    <a:pt x="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2789238" y="3473451"/>
              <a:ext cx="44450" cy="36513"/>
            </a:xfrm>
            <a:custGeom>
              <a:avLst/>
              <a:gdLst>
                <a:gd name="T0" fmla="*/ 14 w 14"/>
                <a:gd name="T1" fmla="*/ 0 h 11"/>
                <a:gd name="T2" fmla="*/ 14 w 14"/>
                <a:gd name="T3" fmla="*/ 11 h 11"/>
                <a:gd name="T4" fmla="*/ 0 w 14"/>
                <a:gd name="T5" fmla="*/ 11 h 11"/>
                <a:gd name="T6" fmla="*/ 0 w 14"/>
                <a:gd name="T7" fmla="*/ 0 h 11"/>
                <a:gd name="T8" fmla="*/ 14 w 14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1">
                  <a:moveTo>
                    <a:pt x="14" y="0"/>
                  </a:moveTo>
                  <a:cubicBezTo>
                    <a:pt x="14" y="4"/>
                    <a:pt x="14" y="7"/>
                    <a:pt x="14" y="11"/>
                  </a:cubicBezTo>
                  <a:cubicBezTo>
                    <a:pt x="10" y="11"/>
                    <a:pt x="5" y="11"/>
                    <a:pt x="0" y="11"/>
                  </a:cubicBezTo>
                  <a:cubicBezTo>
                    <a:pt x="0" y="7"/>
                    <a:pt x="0" y="4"/>
                    <a:pt x="0" y="0"/>
                  </a:cubicBezTo>
                  <a:cubicBezTo>
                    <a:pt x="4" y="0"/>
                    <a:pt x="9" y="0"/>
                    <a:pt x="1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943636" y="3044412"/>
            <a:ext cx="937939" cy="706680"/>
            <a:chOff x="2257425" y="2865383"/>
            <a:chExt cx="1117600" cy="1120775"/>
          </a:xfrm>
        </p:grpSpPr>
        <p:sp>
          <p:nvSpPr>
            <p:cNvPr id="22" name="Freeform 5"/>
            <p:cNvSpPr>
              <a:spLocks noEditPoints="1"/>
            </p:cNvSpPr>
            <p:nvPr/>
          </p:nvSpPr>
          <p:spPr bwMode="auto">
            <a:xfrm>
              <a:off x="2257425" y="2865383"/>
              <a:ext cx="1117600" cy="1120775"/>
            </a:xfrm>
            <a:custGeom>
              <a:avLst/>
              <a:gdLst>
                <a:gd name="T0" fmla="*/ 320 w 349"/>
                <a:gd name="T1" fmla="*/ 91 h 350"/>
                <a:gd name="T2" fmla="*/ 337 w 349"/>
                <a:gd name="T3" fmla="*/ 115 h 350"/>
                <a:gd name="T4" fmla="*/ 323 w 349"/>
                <a:gd name="T5" fmla="*/ 133 h 350"/>
                <a:gd name="T6" fmla="*/ 318 w 349"/>
                <a:gd name="T7" fmla="*/ 157 h 350"/>
                <a:gd name="T8" fmla="*/ 338 w 349"/>
                <a:gd name="T9" fmla="*/ 177 h 350"/>
                <a:gd name="T10" fmla="*/ 344 w 349"/>
                <a:gd name="T11" fmla="*/ 208 h 350"/>
                <a:gd name="T12" fmla="*/ 322 w 349"/>
                <a:gd name="T13" fmla="*/ 217 h 350"/>
                <a:gd name="T14" fmla="*/ 306 w 349"/>
                <a:gd name="T15" fmla="*/ 236 h 350"/>
                <a:gd name="T16" fmla="*/ 317 w 349"/>
                <a:gd name="T17" fmla="*/ 260 h 350"/>
                <a:gd name="T18" fmla="*/ 307 w 349"/>
                <a:gd name="T19" fmla="*/ 286 h 350"/>
                <a:gd name="T20" fmla="*/ 279 w 349"/>
                <a:gd name="T21" fmla="*/ 283 h 350"/>
                <a:gd name="T22" fmla="*/ 258 w 349"/>
                <a:gd name="T23" fmla="*/ 294 h 350"/>
                <a:gd name="T24" fmla="*/ 256 w 349"/>
                <a:gd name="T25" fmla="*/ 321 h 350"/>
                <a:gd name="T26" fmla="*/ 233 w 349"/>
                <a:gd name="T27" fmla="*/ 337 h 350"/>
                <a:gd name="T28" fmla="*/ 212 w 349"/>
                <a:gd name="T29" fmla="*/ 322 h 350"/>
                <a:gd name="T30" fmla="*/ 187 w 349"/>
                <a:gd name="T31" fmla="*/ 320 h 350"/>
                <a:gd name="T32" fmla="*/ 171 w 349"/>
                <a:gd name="T33" fmla="*/ 343 h 350"/>
                <a:gd name="T34" fmla="*/ 140 w 349"/>
                <a:gd name="T35" fmla="*/ 346 h 350"/>
                <a:gd name="T36" fmla="*/ 133 w 349"/>
                <a:gd name="T37" fmla="*/ 324 h 350"/>
                <a:gd name="T38" fmla="*/ 113 w 349"/>
                <a:gd name="T39" fmla="*/ 308 h 350"/>
                <a:gd name="T40" fmla="*/ 87 w 349"/>
                <a:gd name="T41" fmla="*/ 321 h 350"/>
                <a:gd name="T42" fmla="*/ 61 w 349"/>
                <a:gd name="T43" fmla="*/ 307 h 350"/>
                <a:gd name="T44" fmla="*/ 65 w 349"/>
                <a:gd name="T45" fmla="*/ 283 h 350"/>
                <a:gd name="T46" fmla="*/ 53 w 349"/>
                <a:gd name="T47" fmla="*/ 258 h 350"/>
                <a:gd name="T48" fmla="*/ 28 w 349"/>
                <a:gd name="T49" fmla="*/ 255 h 350"/>
                <a:gd name="T50" fmla="*/ 8 w 349"/>
                <a:gd name="T51" fmla="*/ 233 h 350"/>
                <a:gd name="T52" fmla="*/ 25 w 349"/>
                <a:gd name="T53" fmla="*/ 211 h 350"/>
                <a:gd name="T54" fmla="*/ 28 w 349"/>
                <a:gd name="T55" fmla="*/ 189 h 350"/>
                <a:gd name="T56" fmla="*/ 7 w 349"/>
                <a:gd name="T57" fmla="*/ 170 h 350"/>
                <a:gd name="T58" fmla="*/ 2 w 349"/>
                <a:gd name="T59" fmla="*/ 142 h 350"/>
                <a:gd name="T60" fmla="*/ 28 w 349"/>
                <a:gd name="T61" fmla="*/ 131 h 350"/>
                <a:gd name="T62" fmla="*/ 41 w 349"/>
                <a:gd name="T63" fmla="*/ 113 h 350"/>
                <a:gd name="T64" fmla="*/ 29 w 349"/>
                <a:gd name="T65" fmla="*/ 88 h 350"/>
                <a:gd name="T66" fmla="*/ 39 w 349"/>
                <a:gd name="T67" fmla="*/ 62 h 350"/>
                <a:gd name="T68" fmla="*/ 66 w 349"/>
                <a:gd name="T69" fmla="*/ 65 h 350"/>
                <a:gd name="T70" fmla="*/ 79 w 349"/>
                <a:gd name="T71" fmla="*/ 62 h 350"/>
                <a:gd name="T72" fmla="*/ 97 w 349"/>
                <a:gd name="T73" fmla="*/ 17 h 350"/>
                <a:gd name="T74" fmla="*/ 124 w 349"/>
                <a:gd name="T75" fmla="*/ 13 h 350"/>
                <a:gd name="T76" fmla="*/ 148 w 349"/>
                <a:gd name="T77" fmla="*/ 31 h 350"/>
                <a:gd name="T78" fmla="*/ 172 w 349"/>
                <a:gd name="T79" fmla="*/ 21 h 350"/>
                <a:gd name="T80" fmla="*/ 187 w 349"/>
                <a:gd name="T81" fmla="*/ 0 h 350"/>
                <a:gd name="T82" fmla="*/ 214 w 349"/>
                <a:gd name="T83" fmla="*/ 11 h 350"/>
                <a:gd name="T84" fmla="*/ 225 w 349"/>
                <a:gd name="T85" fmla="*/ 38 h 350"/>
                <a:gd name="T86" fmla="*/ 248 w 349"/>
                <a:gd name="T87" fmla="*/ 40 h 350"/>
                <a:gd name="T88" fmla="*/ 273 w 349"/>
                <a:gd name="T89" fmla="*/ 31 h 350"/>
                <a:gd name="T90" fmla="*/ 288 w 349"/>
                <a:gd name="T91" fmla="*/ 55 h 350"/>
                <a:gd name="T92" fmla="*/ 283 w 349"/>
                <a:gd name="T93" fmla="*/ 76 h 350"/>
                <a:gd name="T94" fmla="*/ 301 w 349"/>
                <a:gd name="T95" fmla="*/ 94 h 350"/>
                <a:gd name="T96" fmla="*/ 62 w 349"/>
                <a:gd name="T97" fmla="*/ 174 h 350"/>
                <a:gd name="T98" fmla="*/ 285 w 349"/>
                <a:gd name="T99" fmla="*/ 174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49" h="350">
                  <a:moveTo>
                    <a:pt x="301" y="94"/>
                  </a:moveTo>
                  <a:cubicBezTo>
                    <a:pt x="308" y="93"/>
                    <a:pt x="314" y="92"/>
                    <a:pt x="320" y="91"/>
                  </a:cubicBezTo>
                  <a:cubicBezTo>
                    <a:pt x="324" y="90"/>
                    <a:pt x="328" y="92"/>
                    <a:pt x="330" y="96"/>
                  </a:cubicBezTo>
                  <a:cubicBezTo>
                    <a:pt x="332" y="102"/>
                    <a:pt x="335" y="109"/>
                    <a:pt x="337" y="115"/>
                  </a:cubicBezTo>
                  <a:cubicBezTo>
                    <a:pt x="339" y="119"/>
                    <a:pt x="337" y="122"/>
                    <a:pt x="335" y="125"/>
                  </a:cubicBezTo>
                  <a:cubicBezTo>
                    <a:pt x="331" y="128"/>
                    <a:pt x="327" y="130"/>
                    <a:pt x="323" y="133"/>
                  </a:cubicBezTo>
                  <a:cubicBezTo>
                    <a:pt x="317" y="138"/>
                    <a:pt x="316" y="141"/>
                    <a:pt x="317" y="149"/>
                  </a:cubicBezTo>
                  <a:cubicBezTo>
                    <a:pt x="318" y="151"/>
                    <a:pt x="318" y="154"/>
                    <a:pt x="318" y="157"/>
                  </a:cubicBezTo>
                  <a:cubicBezTo>
                    <a:pt x="318" y="168"/>
                    <a:pt x="324" y="173"/>
                    <a:pt x="333" y="176"/>
                  </a:cubicBezTo>
                  <a:cubicBezTo>
                    <a:pt x="335" y="176"/>
                    <a:pt x="336" y="177"/>
                    <a:pt x="338" y="177"/>
                  </a:cubicBezTo>
                  <a:cubicBezTo>
                    <a:pt x="349" y="182"/>
                    <a:pt x="347" y="184"/>
                    <a:pt x="346" y="194"/>
                  </a:cubicBezTo>
                  <a:cubicBezTo>
                    <a:pt x="346" y="199"/>
                    <a:pt x="345" y="203"/>
                    <a:pt x="344" y="208"/>
                  </a:cubicBezTo>
                  <a:cubicBezTo>
                    <a:pt x="343" y="212"/>
                    <a:pt x="340" y="215"/>
                    <a:pt x="336" y="215"/>
                  </a:cubicBezTo>
                  <a:cubicBezTo>
                    <a:pt x="331" y="216"/>
                    <a:pt x="327" y="216"/>
                    <a:pt x="322" y="217"/>
                  </a:cubicBezTo>
                  <a:cubicBezTo>
                    <a:pt x="317" y="217"/>
                    <a:pt x="313" y="220"/>
                    <a:pt x="310" y="225"/>
                  </a:cubicBezTo>
                  <a:cubicBezTo>
                    <a:pt x="309" y="229"/>
                    <a:pt x="308" y="232"/>
                    <a:pt x="306" y="236"/>
                  </a:cubicBezTo>
                  <a:cubicBezTo>
                    <a:pt x="304" y="241"/>
                    <a:pt x="305" y="245"/>
                    <a:pt x="308" y="249"/>
                  </a:cubicBezTo>
                  <a:cubicBezTo>
                    <a:pt x="311" y="253"/>
                    <a:pt x="314" y="256"/>
                    <a:pt x="317" y="260"/>
                  </a:cubicBezTo>
                  <a:cubicBezTo>
                    <a:pt x="321" y="265"/>
                    <a:pt x="321" y="269"/>
                    <a:pt x="317" y="274"/>
                  </a:cubicBezTo>
                  <a:cubicBezTo>
                    <a:pt x="313" y="278"/>
                    <a:pt x="310" y="282"/>
                    <a:pt x="307" y="286"/>
                  </a:cubicBezTo>
                  <a:cubicBezTo>
                    <a:pt x="302" y="292"/>
                    <a:pt x="299" y="292"/>
                    <a:pt x="293" y="289"/>
                  </a:cubicBezTo>
                  <a:cubicBezTo>
                    <a:pt x="288" y="287"/>
                    <a:pt x="284" y="285"/>
                    <a:pt x="279" y="283"/>
                  </a:cubicBezTo>
                  <a:cubicBezTo>
                    <a:pt x="275" y="282"/>
                    <a:pt x="271" y="284"/>
                    <a:pt x="268" y="286"/>
                  </a:cubicBezTo>
                  <a:cubicBezTo>
                    <a:pt x="264" y="289"/>
                    <a:pt x="261" y="291"/>
                    <a:pt x="258" y="294"/>
                  </a:cubicBezTo>
                  <a:cubicBezTo>
                    <a:pt x="254" y="297"/>
                    <a:pt x="253" y="301"/>
                    <a:pt x="254" y="306"/>
                  </a:cubicBezTo>
                  <a:cubicBezTo>
                    <a:pt x="255" y="311"/>
                    <a:pt x="255" y="316"/>
                    <a:pt x="256" y="321"/>
                  </a:cubicBezTo>
                  <a:cubicBezTo>
                    <a:pt x="256" y="326"/>
                    <a:pt x="254" y="329"/>
                    <a:pt x="251" y="330"/>
                  </a:cubicBezTo>
                  <a:cubicBezTo>
                    <a:pt x="245" y="333"/>
                    <a:pt x="239" y="335"/>
                    <a:pt x="233" y="337"/>
                  </a:cubicBezTo>
                  <a:cubicBezTo>
                    <a:pt x="227" y="339"/>
                    <a:pt x="224" y="338"/>
                    <a:pt x="220" y="333"/>
                  </a:cubicBezTo>
                  <a:cubicBezTo>
                    <a:pt x="218" y="329"/>
                    <a:pt x="215" y="325"/>
                    <a:pt x="212" y="322"/>
                  </a:cubicBezTo>
                  <a:cubicBezTo>
                    <a:pt x="209" y="318"/>
                    <a:pt x="205" y="317"/>
                    <a:pt x="201" y="318"/>
                  </a:cubicBezTo>
                  <a:cubicBezTo>
                    <a:pt x="196" y="318"/>
                    <a:pt x="192" y="319"/>
                    <a:pt x="187" y="320"/>
                  </a:cubicBezTo>
                  <a:cubicBezTo>
                    <a:pt x="182" y="321"/>
                    <a:pt x="179" y="324"/>
                    <a:pt x="177" y="328"/>
                  </a:cubicBezTo>
                  <a:cubicBezTo>
                    <a:pt x="175" y="333"/>
                    <a:pt x="173" y="338"/>
                    <a:pt x="171" y="343"/>
                  </a:cubicBezTo>
                  <a:cubicBezTo>
                    <a:pt x="169" y="347"/>
                    <a:pt x="167" y="350"/>
                    <a:pt x="162" y="349"/>
                  </a:cubicBezTo>
                  <a:cubicBezTo>
                    <a:pt x="155" y="348"/>
                    <a:pt x="147" y="348"/>
                    <a:pt x="140" y="346"/>
                  </a:cubicBezTo>
                  <a:cubicBezTo>
                    <a:pt x="137" y="345"/>
                    <a:pt x="135" y="341"/>
                    <a:pt x="134" y="338"/>
                  </a:cubicBezTo>
                  <a:cubicBezTo>
                    <a:pt x="133" y="333"/>
                    <a:pt x="133" y="328"/>
                    <a:pt x="133" y="324"/>
                  </a:cubicBezTo>
                  <a:cubicBezTo>
                    <a:pt x="132" y="318"/>
                    <a:pt x="129" y="313"/>
                    <a:pt x="123" y="312"/>
                  </a:cubicBezTo>
                  <a:cubicBezTo>
                    <a:pt x="119" y="310"/>
                    <a:pt x="116" y="309"/>
                    <a:pt x="113" y="308"/>
                  </a:cubicBezTo>
                  <a:cubicBezTo>
                    <a:pt x="108" y="306"/>
                    <a:pt x="104" y="307"/>
                    <a:pt x="101" y="310"/>
                  </a:cubicBezTo>
                  <a:cubicBezTo>
                    <a:pt x="96" y="314"/>
                    <a:pt x="92" y="317"/>
                    <a:pt x="87" y="321"/>
                  </a:cubicBezTo>
                  <a:cubicBezTo>
                    <a:pt x="84" y="323"/>
                    <a:pt x="81" y="323"/>
                    <a:pt x="78" y="320"/>
                  </a:cubicBezTo>
                  <a:cubicBezTo>
                    <a:pt x="72" y="316"/>
                    <a:pt x="66" y="312"/>
                    <a:pt x="61" y="307"/>
                  </a:cubicBezTo>
                  <a:cubicBezTo>
                    <a:pt x="57" y="304"/>
                    <a:pt x="58" y="299"/>
                    <a:pt x="60" y="295"/>
                  </a:cubicBezTo>
                  <a:cubicBezTo>
                    <a:pt x="62" y="291"/>
                    <a:pt x="63" y="287"/>
                    <a:pt x="65" y="283"/>
                  </a:cubicBezTo>
                  <a:cubicBezTo>
                    <a:pt x="67" y="278"/>
                    <a:pt x="66" y="274"/>
                    <a:pt x="64" y="271"/>
                  </a:cubicBezTo>
                  <a:cubicBezTo>
                    <a:pt x="60" y="266"/>
                    <a:pt x="57" y="262"/>
                    <a:pt x="53" y="258"/>
                  </a:cubicBezTo>
                  <a:cubicBezTo>
                    <a:pt x="51" y="254"/>
                    <a:pt x="47" y="253"/>
                    <a:pt x="43" y="253"/>
                  </a:cubicBezTo>
                  <a:cubicBezTo>
                    <a:pt x="38" y="254"/>
                    <a:pt x="33" y="254"/>
                    <a:pt x="28" y="255"/>
                  </a:cubicBezTo>
                  <a:cubicBezTo>
                    <a:pt x="22" y="257"/>
                    <a:pt x="18" y="255"/>
                    <a:pt x="15" y="249"/>
                  </a:cubicBezTo>
                  <a:cubicBezTo>
                    <a:pt x="13" y="244"/>
                    <a:pt x="10" y="239"/>
                    <a:pt x="8" y="233"/>
                  </a:cubicBezTo>
                  <a:cubicBezTo>
                    <a:pt x="6" y="229"/>
                    <a:pt x="7" y="225"/>
                    <a:pt x="11" y="222"/>
                  </a:cubicBezTo>
                  <a:cubicBezTo>
                    <a:pt x="15" y="218"/>
                    <a:pt x="20" y="214"/>
                    <a:pt x="25" y="211"/>
                  </a:cubicBezTo>
                  <a:cubicBezTo>
                    <a:pt x="29" y="208"/>
                    <a:pt x="30" y="204"/>
                    <a:pt x="30" y="199"/>
                  </a:cubicBezTo>
                  <a:cubicBezTo>
                    <a:pt x="29" y="195"/>
                    <a:pt x="28" y="192"/>
                    <a:pt x="28" y="189"/>
                  </a:cubicBezTo>
                  <a:cubicBezTo>
                    <a:pt x="28" y="180"/>
                    <a:pt x="23" y="176"/>
                    <a:pt x="16" y="174"/>
                  </a:cubicBezTo>
                  <a:cubicBezTo>
                    <a:pt x="13" y="173"/>
                    <a:pt x="10" y="171"/>
                    <a:pt x="7" y="170"/>
                  </a:cubicBezTo>
                  <a:cubicBezTo>
                    <a:pt x="2" y="169"/>
                    <a:pt x="0" y="166"/>
                    <a:pt x="0" y="162"/>
                  </a:cubicBezTo>
                  <a:cubicBezTo>
                    <a:pt x="1" y="155"/>
                    <a:pt x="1" y="149"/>
                    <a:pt x="2" y="142"/>
                  </a:cubicBezTo>
                  <a:cubicBezTo>
                    <a:pt x="2" y="136"/>
                    <a:pt x="5" y="134"/>
                    <a:pt x="11" y="133"/>
                  </a:cubicBezTo>
                  <a:cubicBezTo>
                    <a:pt x="17" y="132"/>
                    <a:pt x="23" y="132"/>
                    <a:pt x="28" y="131"/>
                  </a:cubicBezTo>
                  <a:cubicBezTo>
                    <a:pt x="32" y="130"/>
                    <a:pt x="35" y="128"/>
                    <a:pt x="36" y="124"/>
                  </a:cubicBezTo>
                  <a:cubicBezTo>
                    <a:pt x="38" y="120"/>
                    <a:pt x="40" y="117"/>
                    <a:pt x="41" y="113"/>
                  </a:cubicBezTo>
                  <a:cubicBezTo>
                    <a:pt x="42" y="109"/>
                    <a:pt x="42" y="105"/>
                    <a:pt x="39" y="101"/>
                  </a:cubicBezTo>
                  <a:cubicBezTo>
                    <a:pt x="36" y="97"/>
                    <a:pt x="32" y="93"/>
                    <a:pt x="29" y="88"/>
                  </a:cubicBezTo>
                  <a:cubicBezTo>
                    <a:pt x="26" y="84"/>
                    <a:pt x="26" y="80"/>
                    <a:pt x="29" y="76"/>
                  </a:cubicBezTo>
                  <a:cubicBezTo>
                    <a:pt x="32" y="71"/>
                    <a:pt x="36" y="66"/>
                    <a:pt x="39" y="62"/>
                  </a:cubicBezTo>
                  <a:cubicBezTo>
                    <a:pt x="42" y="57"/>
                    <a:pt x="46" y="56"/>
                    <a:pt x="52" y="58"/>
                  </a:cubicBezTo>
                  <a:cubicBezTo>
                    <a:pt x="57" y="60"/>
                    <a:pt x="62" y="62"/>
                    <a:pt x="66" y="65"/>
                  </a:cubicBezTo>
                  <a:cubicBezTo>
                    <a:pt x="70" y="67"/>
                    <a:pt x="74" y="66"/>
                    <a:pt x="77" y="64"/>
                  </a:cubicBezTo>
                  <a:cubicBezTo>
                    <a:pt x="78" y="63"/>
                    <a:pt x="79" y="63"/>
                    <a:pt x="79" y="62"/>
                  </a:cubicBezTo>
                  <a:cubicBezTo>
                    <a:pt x="94" y="51"/>
                    <a:pt x="94" y="51"/>
                    <a:pt x="90" y="30"/>
                  </a:cubicBezTo>
                  <a:cubicBezTo>
                    <a:pt x="89" y="23"/>
                    <a:pt x="91" y="20"/>
                    <a:pt x="97" y="17"/>
                  </a:cubicBezTo>
                  <a:cubicBezTo>
                    <a:pt x="102" y="15"/>
                    <a:pt x="107" y="13"/>
                    <a:pt x="112" y="11"/>
                  </a:cubicBezTo>
                  <a:cubicBezTo>
                    <a:pt x="117" y="8"/>
                    <a:pt x="120" y="9"/>
                    <a:pt x="124" y="13"/>
                  </a:cubicBezTo>
                  <a:cubicBezTo>
                    <a:pt x="127" y="17"/>
                    <a:pt x="130" y="22"/>
                    <a:pt x="133" y="26"/>
                  </a:cubicBezTo>
                  <a:cubicBezTo>
                    <a:pt x="138" y="31"/>
                    <a:pt x="142" y="32"/>
                    <a:pt x="148" y="31"/>
                  </a:cubicBezTo>
                  <a:cubicBezTo>
                    <a:pt x="152" y="29"/>
                    <a:pt x="156" y="29"/>
                    <a:pt x="160" y="29"/>
                  </a:cubicBezTo>
                  <a:cubicBezTo>
                    <a:pt x="166" y="28"/>
                    <a:pt x="170" y="26"/>
                    <a:pt x="172" y="21"/>
                  </a:cubicBezTo>
                  <a:cubicBezTo>
                    <a:pt x="173" y="16"/>
                    <a:pt x="175" y="11"/>
                    <a:pt x="177" y="6"/>
                  </a:cubicBezTo>
                  <a:cubicBezTo>
                    <a:pt x="179" y="2"/>
                    <a:pt x="182" y="0"/>
                    <a:pt x="187" y="0"/>
                  </a:cubicBezTo>
                  <a:cubicBezTo>
                    <a:pt x="194" y="1"/>
                    <a:pt x="201" y="2"/>
                    <a:pt x="208" y="3"/>
                  </a:cubicBezTo>
                  <a:cubicBezTo>
                    <a:pt x="212" y="3"/>
                    <a:pt x="214" y="6"/>
                    <a:pt x="214" y="11"/>
                  </a:cubicBezTo>
                  <a:cubicBezTo>
                    <a:pt x="215" y="17"/>
                    <a:pt x="216" y="23"/>
                    <a:pt x="217" y="29"/>
                  </a:cubicBezTo>
                  <a:cubicBezTo>
                    <a:pt x="218" y="34"/>
                    <a:pt x="221" y="36"/>
                    <a:pt x="225" y="38"/>
                  </a:cubicBezTo>
                  <a:cubicBezTo>
                    <a:pt x="228" y="39"/>
                    <a:pt x="231" y="40"/>
                    <a:pt x="234" y="41"/>
                  </a:cubicBezTo>
                  <a:cubicBezTo>
                    <a:pt x="239" y="45"/>
                    <a:pt x="244" y="43"/>
                    <a:pt x="248" y="40"/>
                  </a:cubicBezTo>
                  <a:cubicBezTo>
                    <a:pt x="252" y="37"/>
                    <a:pt x="256" y="34"/>
                    <a:pt x="259" y="31"/>
                  </a:cubicBezTo>
                  <a:cubicBezTo>
                    <a:pt x="264" y="27"/>
                    <a:pt x="268" y="27"/>
                    <a:pt x="273" y="31"/>
                  </a:cubicBezTo>
                  <a:cubicBezTo>
                    <a:pt x="277" y="34"/>
                    <a:pt x="281" y="37"/>
                    <a:pt x="285" y="41"/>
                  </a:cubicBezTo>
                  <a:cubicBezTo>
                    <a:pt x="290" y="45"/>
                    <a:pt x="291" y="49"/>
                    <a:pt x="288" y="55"/>
                  </a:cubicBezTo>
                  <a:cubicBezTo>
                    <a:pt x="286" y="59"/>
                    <a:pt x="284" y="64"/>
                    <a:pt x="283" y="68"/>
                  </a:cubicBezTo>
                  <a:cubicBezTo>
                    <a:pt x="282" y="71"/>
                    <a:pt x="282" y="74"/>
                    <a:pt x="283" y="76"/>
                  </a:cubicBezTo>
                  <a:cubicBezTo>
                    <a:pt x="286" y="81"/>
                    <a:pt x="290" y="86"/>
                    <a:pt x="295" y="91"/>
                  </a:cubicBezTo>
                  <a:cubicBezTo>
                    <a:pt x="296" y="93"/>
                    <a:pt x="299" y="93"/>
                    <a:pt x="301" y="94"/>
                  </a:cubicBezTo>
                  <a:close/>
                  <a:moveTo>
                    <a:pt x="174" y="63"/>
                  </a:moveTo>
                  <a:cubicBezTo>
                    <a:pt x="112" y="63"/>
                    <a:pt x="62" y="113"/>
                    <a:pt x="62" y="174"/>
                  </a:cubicBezTo>
                  <a:cubicBezTo>
                    <a:pt x="62" y="236"/>
                    <a:pt x="112" y="285"/>
                    <a:pt x="173" y="286"/>
                  </a:cubicBezTo>
                  <a:cubicBezTo>
                    <a:pt x="235" y="286"/>
                    <a:pt x="285" y="236"/>
                    <a:pt x="285" y="174"/>
                  </a:cubicBezTo>
                  <a:cubicBezTo>
                    <a:pt x="285" y="112"/>
                    <a:pt x="234" y="63"/>
                    <a:pt x="174" y="6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 dirty="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23" name="Freeform 6"/>
            <p:cNvSpPr>
              <a:spLocks noEditPoints="1"/>
            </p:cNvSpPr>
            <p:nvPr/>
          </p:nvSpPr>
          <p:spPr bwMode="auto">
            <a:xfrm>
              <a:off x="2455863" y="3070226"/>
              <a:ext cx="714375" cy="714375"/>
            </a:xfrm>
            <a:custGeom>
              <a:avLst/>
              <a:gdLst>
                <a:gd name="T0" fmla="*/ 112 w 223"/>
                <a:gd name="T1" fmla="*/ 0 h 223"/>
                <a:gd name="T2" fmla="*/ 223 w 223"/>
                <a:gd name="T3" fmla="*/ 111 h 223"/>
                <a:gd name="T4" fmla="*/ 111 w 223"/>
                <a:gd name="T5" fmla="*/ 223 h 223"/>
                <a:gd name="T6" fmla="*/ 0 w 223"/>
                <a:gd name="T7" fmla="*/ 111 h 223"/>
                <a:gd name="T8" fmla="*/ 112 w 223"/>
                <a:gd name="T9" fmla="*/ 0 h 223"/>
                <a:gd name="T10" fmla="*/ 112 w 223"/>
                <a:gd name="T11" fmla="*/ 196 h 223"/>
                <a:gd name="T12" fmla="*/ 111 w 223"/>
                <a:gd name="T13" fmla="*/ 197 h 223"/>
                <a:gd name="T14" fmla="*/ 109 w 223"/>
                <a:gd name="T15" fmla="*/ 192 h 223"/>
                <a:gd name="T16" fmla="*/ 102 w 223"/>
                <a:gd name="T17" fmla="*/ 172 h 223"/>
                <a:gd name="T18" fmla="*/ 89 w 223"/>
                <a:gd name="T19" fmla="*/ 129 h 223"/>
                <a:gd name="T20" fmla="*/ 81 w 223"/>
                <a:gd name="T21" fmla="*/ 125 h 223"/>
                <a:gd name="T22" fmla="*/ 72 w 223"/>
                <a:gd name="T23" fmla="*/ 128 h 223"/>
                <a:gd name="T24" fmla="*/ 57 w 223"/>
                <a:gd name="T25" fmla="*/ 133 h 223"/>
                <a:gd name="T26" fmla="*/ 46 w 223"/>
                <a:gd name="T27" fmla="*/ 146 h 223"/>
                <a:gd name="T28" fmla="*/ 43 w 223"/>
                <a:gd name="T29" fmla="*/ 175 h 223"/>
                <a:gd name="T30" fmla="*/ 45 w 223"/>
                <a:gd name="T31" fmla="*/ 182 h 223"/>
                <a:gd name="T32" fmla="*/ 132 w 223"/>
                <a:gd name="T33" fmla="*/ 206 h 223"/>
                <a:gd name="T34" fmla="*/ 177 w 223"/>
                <a:gd name="T35" fmla="*/ 181 h 223"/>
                <a:gd name="T36" fmla="*/ 180 w 223"/>
                <a:gd name="T37" fmla="*/ 176 h 223"/>
                <a:gd name="T38" fmla="*/ 175 w 223"/>
                <a:gd name="T39" fmla="*/ 144 h 223"/>
                <a:gd name="T40" fmla="*/ 165 w 223"/>
                <a:gd name="T41" fmla="*/ 133 h 223"/>
                <a:gd name="T42" fmla="*/ 153 w 223"/>
                <a:gd name="T43" fmla="*/ 128 h 223"/>
                <a:gd name="T44" fmla="*/ 136 w 223"/>
                <a:gd name="T45" fmla="*/ 123 h 223"/>
                <a:gd name="T46" fmla="*/ 112 w 223"/>
                <a:gd name="T47" fmla="*/ 196 h 223"/>
                <a:gd name="T48" fmla="*/ 111 w 223"/>
                <a:gd name="T49" fmla="*/ 31 h 223"/>
                <a:gd name="T50" fmla="*/ 96 w 223"/>
                <a:gd name="T51" fmla="*/ 34 h 223"/>
                <a:gd name="T52" fmla="*/ 79 w 223"/>
                <a:gd name="T53" fmla="*/ 54 h 223"/>
                <a:gd name="T54" fmla="*/ 76 w 223"/>
                <a:gd name="T55" fmla="*/ 60 h 223"/>
                <a:gd name="T56" fmla="*/ 68 w 223"/>
                <a:gd name="T57" fmla="*/ 75 h 223"/>
                <a:gd name="T58" fmla="*/ 77 w 223"/>
                <a:gd name="T59" fmla="*/ 87 h 223"/>
                <a:gd name="T60" fmla="*/ 82 w 223"/>
                <a:gd name="T61" fmla="*/ 91 h 223"/>
                <a:gd name="T62" fmla="*/ 92 w 223"/>
                <a:gd name="T63" fmla="*/ 108 h 223"/>
                <a:gd name="T64" fmla="*/ 131 w 223"/>
                <a:gd name="T65" fmla="*/ 107 h 223"/>
                <a:gd name="T66" fmla="*/ 141 w 223"/>
                <a:gd name="T67" fmla="*/ 90 h 223"/>
                <a:gd name="T68" fmla="*/ 144 w 223"/>
                <a:gd name="T69" fmla="*/ 87 h 223"/>
                <a:gd name="T70" fmla="*/ 150 w 223"/>
                <a:gd name="T71" fmla="*/ 63 h 223"/>
                <a:gd name="T72" fmla="*/ 142 w 223"/>
                <a:gd name="T73" fmla="*/ 48 h 223"/>
                <a:gd name="T74" fmla="*/ 139 w 223"/>
                <a:gd name="T75" fmla="*/ 44 h 223"/>
                <a:gd name="T76" fmla="*/ 111 w 223"/>
                <a:gd name="T77" fmla="*/ 31 h 223"/>
                <a:gd name="T78" fmla="*/ 107 w 223"/>
                <a:gd name="T79" fmla="*/ 143 h 223"/>
                <a:gd name="T80" fmla="*/ 111 w 223"/>
                <a:gd name="T81" fmla="*/ 179 h 223"/>
                <a:gd name="T82" fmla="*/ 115 w 223"/>
                <a:gd name="T83" fmla="*/ 143 h 223"/>
                <a:gd name="T84" fmla="*/ 107 w 223"/>
                <a:gd name="T85" fmla="*/ 143 h 223"/>
                <a:gd name="T86" fmla="*/ 118 w 223"/>
                <a:gd name="T87" fmla="*/ 127 h 223"/>
                <a:gd name="T88" fmla="*/ 104 w 223"/>
                <a:gd name="T89" fmla="*/ 127 h 223"/>
                <a:gd name="T90" fmla="*/ 104 w 223"/>
                <a:gd name="T91" fmla="*/ 138 h 223"/>
                <a:gd name="T92" fmla="*/ 118 w 223"/>
                <a:gd name="T93" fmla="*/ 138 h 223"/>
                <a:gd name="T94" fmla="*/ 118 w 223"/>
                <a:gd name="T95" fmla="*/ 12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3" h="223">
                  <a:moveTo>
                    <a:pt x="112" y="0"/>
                  </a:moveTo>
                  <a:cubicBezTo>
                    <a:pt x="172" y="0"/>
                    <a:pt x="223" y="49"/>
                    <a:pt x="223" y="111"/>
                  </a:cubicBezTo>
                  <a:cubicBezTo>
                    <a:pt x="223" y="173"/>
                    <a:pt x="173" y="223"/>
                    <a:pt x="111" y="223"/>
                  </a:cubicBezTo>
                  <a:cubicBezTo>
                    <a:pt x="50" y="222"/>
                    <a:pt x="0" y="173"/>
                    <a:pt x="0" y="111"/>
                  </a:cubicBezTo>
                  <a:cubicBezTo>
                    <a:pt x="0" y="50"/>
                    <a:pt x="50" y="0"/>
                    <a:pt x="112" y="0"/>
                  </a:cubicBezTo>
                  <a:close/>
                  <a:moveTo>
                    <a:pt x="112" y="196"/>
                  </a:moveTo>
                  <a:cubicBezTo>
                    <a:pt x="112" y="197"/>
                    <a:pt x="111" y="197"/>
                    <a:pt x="111" y="197"/>
                  </a:cubicBezTo>
                  <a:cubicBezTo>
                    <a:pt x="110" y="195"/>
                    <a:pt x="110" y="194"/>
                    <a:pt x="109" y="192"/>
                  </a:cubicBezTo>
                  <a:cubicBezTo>
                    <a:pt x="107" y="185"/>
                    <a:pt x="105" y="178"/>
                    <a:pt x="102" y="172"/>
                  </a:cubicBezTo>
                  <a:cubicBezTo>
                    <a:pt x="98" y="157"/>
                    <a:pt x="93" y="143"/>
                    <a:pt x="89" y="129"/>
                  </a:cubicBezTo>
                  <a:cubicBezTo>
                    <a:pt x="87" y="124"/>
                    <a:pt x="87" y="123"/>
                    <a:pt x="81" y="125"/>
                  </a:cubicBezTo>
                  <a:cubicBezTo>
                    <a:pt x="78" y="126"/>
                    <a:pt x="75" y="127"/>
                    <a:pt x="72" y="128"/>
                  </a:cubicBezTo>
                  <a:cubicBezTo>
                    <a:pt x="67" y="130"/>
                    <a:pt x="62" y="131"/>
                    <a:pt x="57" y="133"/>
                  </a:cubicBezTo>
                  <a:cubicBezTo>
                    <a:pt x="51" y="135"/>
                    <a:pt x="47" y="140"/>
                    <a:pt x="46" y="146"/>
                  </a:cubicBezTo>
                  <a:cubicBezTo>
                    <a:pt x="45" y="156"/>
                    <a:pt x="43" y="166"/>
                    <a:pt x="43" y="175"/>
                  </a:cubicBezTo>
                  <a:cubicBezTo>
                    <a:pt x="42" y="178"/>
                    <a:pt x="44" y="181"/>
                    <a:pt x="45" y="182"/>
                  </a:cubicBezTo>
                  <a:cubicBezTo>
                    <a:pt x="70" y="205"/>
                    <a:pt x="99" y="213"/>
                    <a:pt x="132" y="206"/>
                  </a:cubicBezTo>
                  <a:cubicBezTo>
                    <a:pt x="150" y="202"/>
                    <a:pt x="164" y="193"/>
                    <a:pt x="177" y="181"/>
                  </a:cubicBezTo>
                  <a:cubicBezTo>
                    <a:pt x="179" y="180"/>
                    <a:pt x="180" y="178"/>
                    <a:pt x="180" y="176"/>
                  </a:cubicBezTo>
                  <a:cubicBezTo>
                    <a:pt x="179" y="165"/>
                    <a:pt x="177" y="154"/>
                    <a:pt x="175" y="144"/>
                  </a:cubicBezTo>
                  <a:cubicBezTo>
                    <a:pt x="174" y="139"/>
                    <a:pt x="170" y="135"/>
                    <a:pt x="165" y="133"/>
                  </a:cubicBezTo>
                  <a:cubicBezTo>
                    <a:pt x="161" y="131"/>
                    <a:pt x="157" y="130"/>
                    <a:pt x="153" y="128"/>
                  </a:cubicBezTo>
                  <a:cubicBezTo>
                    <a:pt x="147" y="126"/>
                    <a:pt x="142" y="125"/>
                    <a:pt x="136" y="123"/>
                  </a:cubicBezTo>
                  <a:cubicBezTo>
                    <a:pt x="128" y="148"/>
                    <a:pt x="120" y="172"/>
                    <a:pt x="112" y="196"/>
                  </a:cubicBezTo>
                  <a:close/>
                  <a:moveTo>
                    <a:pt x="111" y="31"/>
                  </a:moveTo>
                  <a:cubicBezTo>
                    <a:pt x="106" y="32"/>
                    <a:pt x="101" y="33"/>
                    <a:pt x="96" y="34"/>
                  </a:cubicBezTo>
                  <a:cubicBezTo>
                    <a:pt x="86" y="37"/>
                    <a:pt x="82" y="45"/>
                    <a:pt x="79" y="54"/>
                  </a:cubicBezTo>
                  <a:cubicBezTo>
                    <a:pt x="79" y="56"/>
                    <a:pt x="78" y="59"/>
                    <a:pt x="76" y="60"/>
                  </a:cubicBezTo>
                  <a:cubicBezTo>
                    <a:pt x="69" y="64"/>
                    <a:pt x="67" y="68"/>
                    <a:pt x="68" y="75"/>
                  </a:cubicBezTo>
                  <a:cubicBezTo>
                    <a:pt x="69" y="81"/>
                    <a:pt x="71" y="86"/>
                    <a:pt x="77" y="87"/>
                  </a:cubicBezTo>
                  <a:cubicBezTo>
                    <a:pt x="80" y="87"/>
                    <a:pt x="82" y="89"/>
                    <a:pt x="82" y="91"/>
                  </a:cubicBezTo>
                  <a:cubicBezTo>
                    <a:pt x="84" y="98"/>
                    <a:pt x="88" y="103"/>
                    <a:pt x="92" y="108"/>
                  </a:cubicBezTo>
                  <a:cubicBezTo>
                    <a:pt x="105" y="122"/>
                    <a:pt x="119" y="121"/>
                    <a:pt x="131" y="107"/>
                  </a:cubicBezTo>
                  <a:cubicBezTo>
                    <a:pt x="135" y="102"/>
                    <a:pt x="137" y="96"/>
                    <a:pt x="141" y="90"/>
                  </a:cubicBezTo>
                  <a:cubicBezTo>
                    <a:pt x="142" y="89"/>
                    <a:pt x="143" y="88"/>
                    <a:pt x="144" y="87"/>
                  </a:cubicBezTo>
                  <a:cubicBezTo>
                    <a:pt x="153" y="84"/>
                    <a:pt x="158" y="69"/>
                    <a:pt x="150" y="63"/>
                  </a:cubicBezTo>
                  <a:cubicBezTo>
                    <a:pt x="145" y="59"/>
                    <a:pt x="144" y="54"/>
                    <a:pt x="142" y="48"/>
                  </a:cubicBezTo>
                  <a:cubicBezTo>
                    <a:pt x="141" y="47"/>
                    <a:pt x="140" y="45"/>
                    <a:pt x="139" y="44"/>
                  </a:cubicBezTo>
                  <a:cubicBezTo>
                    <a:pt x="133" y="34"/>
                    <a:pt x="123" y="31"/>
                    <a:pt x="111" y="31"/>
                  </a:cubicBezTo>
                  <a:close/>
                  <a:moveTo>
                    <a:pt x="107" y="143"/>
                  </a:moveTo>
                  <a:cubicBezTo>
                    <a:pt x="101" y="156"/>
                    <a:pt x="106" y="167"/>
                    <a:pt x="111" y="179"/>
                  </a:cubicBezTo>
                  <a:cubicBezTo>
                    <a:pt x="117" y="167"/>
                    <a:pt x="120" y="155"/>
                    <a:pt x="115" y="143"/>
                  </a:cubicBezTo>
                  <a:cubicBezTo>
                    <a:pt x="112" y="143"/>
                    <a:pt x="109" y="143"/>
                    <a:pt x="107" y="143"/>
                  </a:cubicBezTo>
                  <a:close/>
                  <a:moveTo>
                    <a:pt x="118" y="127"/>
                  </a:moveTo>
                  <a:cubicBezTo>
                    <a:pt x="113" y="127"/>
                    <a:pt x="108" y="127"/>
                    <a:pt x="104" y="127"/>
                  </a:cubicBezTo>
                  <a:cubicBezTo>
                    <a:pt x="104" y="131"/>
                    <a:pt x="104" y="134"/>
                    <a:pt x="104" y="138"/>
                  </a:cubicBezTo>
                  <a:cubicBezTo>
                    <a:pt x="109" y="138"/>
                    <a:pt x="114" y="138"/>
                    <a:pt x="118" y="138"/>
                  </a:cubicBezTo>
                  <a:cubicBezTo>
                    <a:pt x="118" y="134"/>
                    <a:pt x="118" y="131"/>
                    <a:pt x="118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 dirty="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2590800" y="3460751"/>
              <a:ext cx="441325" cy="288925"/>
            </a:xfrm>
            <a:custGeom>
              <a:avLst/>
              <a:gdLst>
                <a:gd name="T0" fmla="*/ 70 w 138"/>
                <a:gd name="T1" fmla="*/ 73 h 90"/>
                <a:gd name="T2" fmla="*/ 94 w 138"/>
                <a:gd name="T3" fmla="*/ 0 h 90"/>
                <a:gd name="T4" fmla="*/ 111 w 138"/>
                <a:gd name="T5" fmla="*/ 5 h 90"/>
                <a:gd name="T6" fmla="*/ 123 w 138"/>
                <a:gd name="T7" fmla="*/ 10 h 90"/>
                <a:gd name="T8" fmla="*/ 133 w 138"/>
                <a:gd name="T9" fmla="*/ 21 h 90"/>
                <a:gd name="T10" fmla="*/ 138 w 138"/>
                <a:gd name="T11" fmla="*/ 53 h 90"/>
                <a:gd name="T12" fmla="*/ 135 w 138"/>
                <a:gd name="T13" fmla="*/ 58 h 90"/>
                <a:gd name="T14" fmla="*/ 90 w 138"/>
                <a:gd name="T15" fmla="*/ 83 h 90"/>
                <a:gd name="T16" fmla="*/ 3 w 138"/>
                <a:gd name="T17" fmla="*/ 59 h 90"/>
                <a:gd name="T18" fmla="*/ 1 w 138"/>
                <a:gd name="T19" fmla="*/ 52 h 90"/>
                <a:gd name="T20" fmla="*/ 4 w 138"/>
                <a:gd name="T21" fmla="*/ 23 h 90"/>
                <a:gd name="T22" fmla="*/ 15 w 138"/>
                <a:gd name="T23" fmla="*/ 10 h 90"/>
                <a:gd name="T24" fmla="*/ 30 w 138"/>
                <a:gd name="T25" fmla="*/ 5 h 90"/>
                <a:gd name="T26" fmla="*/ 39 w 138"/>
                <a:gd name="T27" fmla="*/ 2 h 90"/>
                <a:gd name="T28" fmla="*/ 47 w 138"/>
                <a:gd name="T29" fmla="*/ 6 h 90"/>
                <a:gd name="T30" fmla="*/ 60 w 138"/>
                <a:gd name="T31" fmla="*/ 49 h 90"/>
                <a:gd name="T32" fmla="*/ 67 w 138"/>
                <a:gd name="T33" fmla="*/ 69 h 90"/>
                <a:gd name="T34" fmla="*/ 69 w 138"/>
                <a:gd name="T35" fmla="*/ 74 h 90"/>
                <a:gd name="T36" fmla="*/ 70 w 138"/>
                <a:gd name="T37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8" h="90">
                  <a:moveTo>
                    <a:pt x="70" y="73"/>
                  </a:moveTo>
                  <a:cubicBezTo>
                    <a:pt x="78" y="49"/>
                    <a:pt x="86" y="25"/>
                    <a:pt x="94" y="0"/>
                  </a:cubicBezTo>
                  <a:cubicBezTo>
                    <a:pt x="100" y="2"/>
                    <a:pt x="105" y="3"/>
                    <a:pt x="111" y="5"/>
                  </a:cubicBezTo>
                  <a:cubicBezTo>
                    <a:pt x="115" y="7"/>
                    <a:pt x="119" y="8"/>
                    <a:pt x="123" y="10"/>
                  </a:cubicBezTo>
                  <a:cubicBezTo>
                    <a:pt x="128" y="12"/>
                    <a:pt x="132" y="16"/>
                    <a:pt x="133" y="21"/>
                  </a:cubicBezTo>
                  <a:cubicBezTo>
                    <a:pt x="135" y="31"/>
                    <a:pt x="137" y="42"/>
                    <a:pt x="138" y="53"/>
                  </a:cubicBezTo>
                  <a:cubicBezTo>
                    <a:pt x="138" y="55"/>
                    <a:pt x="137" y="57"/>
                    <a:pt x="135" y="58"/>
                  </a:cubicBezTo>
                  <a:cubicBezTo>
                    <a:pt x="122" y="70"/>
                    <a:pt x="108" y="79"/>
                    <a:pt x="90" y="83"/>
                  </a:cubicBezTo>
                  <a:cubicBezTo>
                    <a:pt x="57" y="90"/>
                    <a:pt x="28" y="82"/>
                    <a:pt x="3" y="59"/>
                  </a:cubicBezTo>
                  <a:cubicBezTo>
                    <a:pt x="2" y="58"/>
                    <a:pt x="0" y="55"/>
                    <a:pt x="1" y="52"/>
                  </a:cubicBezTo>
                  <a:cubicBezTo>
                    <a:pt x="1" y="43"/>
                    <a:pt x="3" y="33"/>
                    <a:pt x="4" y="23"/>
                  </a:cubicBezTo>
                  <a:cubicBezTo>
                    <a:pt x="5" y="17"/>
                    <a:pt x="9" y="12"/>
                    <a:pt x="15" y="10"/>
                  </a:cubicBezTo>
                  <a:cubicBezTo>
                    <a:pt x="20" y="8"/>
                    <a:pt x="25" y="7"/>
                    <a:pt x="30" y="5"/>
                  </a:cubicBezTo>
                  <a:cubicBezTo>
                    <a:pt x="33" y="4"/>
                    <a:pt x="36" y="3"/>
                    <a:pt x="39" y="2"/>
                  </a:cubicBezTo>
                  <a:cubicBezTo>
                    <a:pt x="45" y="0"/>
                    <a:pt x="45" y="1"/>
                    <a:pt x="47" y="6"/>
                  </a:cubicBezTo>
                  <a:cubicBezTo>
                    <a:pt x="51" y="20"/>
                    <a:pt x="56" y="34"/>
                    <a:pt x="60" y="49"/>
                  </a:cubicBezTo>
                  <a:cubicBezTo>
                    <a:pt x="63" y="55"/>
                    <a:pt x="65" y="62"/>
                    <a:pt x="67" y="69"/>
                  </a:cubicBezTo>
                  <a:cubicBezTo>
                    <a:pt x="68" y="71"/>
                    <a:pt x="68" y="72"/>
                    <a:pt x="69" y="74"/>
                  </a:cubicBezTo>
                  <a:cubicBezTo>
                    <a:pt x="69" y="74"/>
                    <a:pt x="70" y="74"/>
                    <a:pt x="70" y="73"/>
                  </a:cubicBezTo>
                  <a:close/>
                </a:path>
              </a:pathLst>
            </a:custGeom>
            <a:solidFill>
              <a:srgbClr val="B9E4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2670175" y="3170238"/>
              <a:ext cx="292100" cy="290513"/>
            </a:xfrm>
            <a:custGeom>
              <a:avLst/>
              <a:gdLst>
                <a:gd name="T0" fmla="*/ 44 w 91"/>
                <a:gd name="T1" fmla="*/ 0 h 91"/>
                <a:gd name="T2" fmla="*/ 72 w 91"/>
                <a:gd name="T3" fmla="*/ 13 h 91"/>
                <a:gd name="T4" fmla="*/ 75 w 91"/>
                <a:gd name="T5" fmla="*/ 17 h 91"/>
                <a:gd name="T6" fmla="*/ 83 w 91"/>
                <a:gd name="T7" fmla="*/ 32 h 91"/>
                <a:gd name="T8" fmla="*/ 77 w 91"/>
                <a:gd name="T9" fmla="*/ 56 h 91"/>
                <a:gd name="T10" fmla="*/ 74 w 91"/>
                <a:gd name="T11" fmla="*/ 59 h 91"/>
                <a:gd name="T12" fmla="*/ 64 w 91"/>
                <a:gd name="T13" fmla="*/ 76 h 91"/>
                <a:gd name="T14" fmla="*/ 25 w 91"/>
                <a:gd name="T15" fmla="*/ 77 h 91"/>
                <a:gd name="T16" fmla="*/ 15 w 91"/>
                <a:gd name="T17" fmla="*/ 60 h 91"/>
                <a:gd name="T18" fmla="*/ 10 w 91"/>
                <a:gd name="T19" fmla="*/ 56 h 91"/>
                <a:gd name="T20" fmla="*/ 1 w 91"/>
                <a:gd name="T21" fmla="*/ 44 h 91"/>
                <a:gd name="T22" fmla="*/ 9 w 91"/>
                <a:gd name="T23" fmla="*/ 29 h 91"/>
                <a:gd name="T24" fmla="*/ 12 w 91"/>
                <a:gd name="T25" fmla="*/ 23 h 91"/>
                <a:gd name="T26" fmla="*/ 29 w 91"/>
                <a:gd name="T27" fmla="*/ 3 h 91"/>
                <a:gd name="T28" fmla="*/ 44 w 91"/>
                <a:gd name="T2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1" h="91">
                  <a:moveTo>
                    <a:pt x="44" y="0"/>
                  </a:moveTo>
                  <a:cubicBezTo>
                    <a:pt x="56" y="0"/>
                    <a:pt x="66" y="3"/>
                    <a:pt x="72" y="13"/>
                  </a:cubicBezTo>
                  <a:cubicBezTo>
                    <a:pt x="73" y="14"/>
                    <a:pt x="74" y="16"/>
                    <a:pt x="75" y="17"/>
                  </a:cubicBezTo>
                  <a:cubicBezTo>
                    <a:pt x="77" y="23"/>
                    <a:pt x="78" y="28"/>
                    <a:pt x="83" y="32"/>
                  </a:cubicBezTo>
                  <a:cubicBezTo>
                    <a:pt x="91" y="38"/>
                    <a:pt x="86" y="53"/>
                    <a:pt x="77" y="56"/>
                  </a:cubicBezTo>
                  <a:cubicBezTo>
                    <a:pt x="76" y="57"/>
                    <a:pt x="75" y="58"/>
                    <a:pt x="74" y="59"/>
                  </a:cubicBezTo>
                  <a:cubicBezTo>
                    <a:pt x="70" y="65"/>
                    <a:pt x="68" y="71"/>
                    <a:pt x="64" y="76"/>
                  </a:cubicBezTo>
                  <a:cubicBezTo>
                    <a:pt x="52" y="90"/>
                    <a:pt x="38" y="91"/>
                    <a:pt x="25" y="77"/>
                  </a:cubicBezTo>
                  <a:cubicBezTo>
                    <a:pt x="21" y="72"/>
                    <a:pt x="17" y="67"/>
                    <a:pt x="15" y="60"/>
                  </a:cubicBezTo>
                  <a:cubicBezTo>
                    <a:pt x="15" y="58"/>
                    <a:pt x="13" y="56"/>
                    <a:pt x="10" y="56"/>
                  </a:cubicBezTo>
                  <a:cubicBezTo>
                    <a:pt x="4" y="55"/>
                    <a:pt x="2" y="50"/>
                    <a:pt x="1" y="44"/>
                  </a:cubicBezTo>
                  <a:cubicBezTo>
                    <a:pt x="0" y="37"/>
                    <a:pt x="2" y="33"/>
                    <a:pt x="9" y="29"/>
                  </a:cubicBezTo>
                  <a:cubicBezTo>
                    <a:pt x="11" y="28"/>
                    <a:pt x="12" y="25"/>
                    <a:pt x="12" y="23"/>
                  </a:cubicBezTo>
                  <a:cubicBezTo>
                    <a:pt x="15" y="14"/>
                    <a:pt x="19" y="6"/>
                    <a:pt x="29" y="3"/>
                  </a:cubicBezTo>
                  <a:cubicBezTo>
                    <a:pt x="34" y="2"/>
                    <a:pt x="39" y="1"/>
                    <a:pt x="44" y="0"/>
                  </a:cubicBezTo>
                  <a:close/>
                </a:path>
              </a:pathLst>
            </a:custGeom>
            <a:solidFill>
              <a:srgbClr val="B9E4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2779713" y="3525838"/>
              <a:ext cx="60325" cy="114300"/>
            </a:xfrm>
            <a:custGeom>
              <a:avLst/>
              <a:gdLst>
                <a:gd name="T0" fmla="*/ 6 w 19"/>
                <a:gd name="T1" fmla="*/ 0 h 36"/>
                <a:gd name="T2" fmla="*/ 14 w 19"/>
                <a:gd name="T3" fmla="*/ 0 h 36"/>
                <a:gd name="T4" fmla="*/ 10 w 19"/>
                <a:gd name="T5" fmla="*/ 36 h 36"/>
                <a:gd name="T6" fmla="*/ 6 w 19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6">
                  <a:moveTo>
                    <a:pt x="6" y="0"/>
                  </a:moveTo>
                  <a:cubicBezTo>
                    <a:pt x="8" y="0"/>
                    <a:pt x="11" y="0"/>
                    <a:pt x="14" y="0"/>
                  </a:cubicBezTo>
                  <a:cubicBezTo>
                    <a:pt x="19" y="12"/>
                    <a:pt x="16" y="24"/>
                    <a:pt x="10" y="36"/>
                  </a:cubicBezTo>
                  <a:cubicBezTo>
                    <a:pt x="5" y="24"/>
                    <a:pt x="0" y="13"/>
                    <a:pt x="6" y="0"/>
                  </a:cubicBezTo>
                  <a:close/>
                </a:path>
              </a:pathLst>
            </a:custGeom>
            <a:solidFill>
              <a:srgbClr val="B9E4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2789238" y="3473451"/>
              <a:ext cx="44450" cy="36513"/>
            </a:xfrm>
            <a:custGeom>
              <a:avLst/>
              <a:gdLst>
                <a:gd name="T0" fmla="*/ 14 w 14"/>
                <a:gd name="T1" fmla="*/ 0 h 11"/>
                <a:gd name="T2" fmla="*/ 14 w 14"/>
                <a:gd name="T3" fmla="*/ 11 h 11"/>
                <a:gd name="T4" fmla="*/ 0 w 14"/>
                <a:gd name="T5" fmla="*/ 11 h 11"/>
                <a:gd name="T6" fmla="*/ 0 w 14"/>
                <a:gd name="T7" fmla="*/ 0 h 11"/>
                <a:gd name="T8" fmla="*/ 14 w 14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1">
                  <a:moveTo>
                    <a:pt x="14" y="0"/>
                  </a:moveTo>
                  <a:cubicBezTo>
                    <a:pt x="14" y="4"/>
                    <a:pt x="14" y="7"/>
                    <a:pt x="14" y="11"/>
                  </a:cubicBezTo>
                  <a:cubicBezTo>
                    <a:pt x="10" y="11"/>
                    <a:pt x="5" y="11"/>
                    <a:pt x="0" y="11"/>
                  </a:cubicBezTo>
                  <a:cubicBezTo>
                    <a:pt x="0" y="7"/>
                    <a:pt x="0" y="4"/>
                    <a:pt x="0" y="0"/>
                  </a:cubicBezTo>
                  <a:cubicBezTo>
                    <a:pt x="4" y="0"/>
                    <a:pt x="9" y="0"/>
                    <a:pt x="14" y="0"/>
                  </a:cubicBezTo>
                  <a:close/>
                </a:path>
              </a:pathLst>
            </a:custGeom>
            <a:solidFill>
              <a:srgbClr val="B9E4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eaLnBrk="1" hangingPunct="1"/>
              <a:endParaRPr lang="en-US" sz="2400">
                <a:solidFill>
                  <a:srgbClr val="808080"/>
                </a:solidFill>
                <a:latin typeface="Arial" pitchFamily="34" charset="0"/>
              </a:endParaRPr>
            </a:p>
          </p:txBody>
        </p:sp>
      </p:grpSp>
      <p:sp>
        <p:nvSpPr>
          <p:cNvPr id="2050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490935" y="794792"/>
            <a:ext cx="8599881" cy="2850232"/>
          </a:xfrm>
        </p:spPr>
        <p:txBody>
          <a:bodyPr/>
          <a:lstStyle/>
          <a:p>
            <a:r>
              <a:rPr lang="th-TH" sz="54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การดำเนินงานตามเกณฑ์การประเมินผล</a:t>
            </a:r>
            <a:br>
              <a:rPr lang="th-TH" sz="54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</a:br>
            <a:r>
              <a:rPr lang="th-TH" sz="54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การดำเนินงานกองทุนพัฒนาฝีมือแรงงาน</a:t>
            </a:r>
            <a:br>
              <a:rPr lang="th-TH" sz="54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</a:br>
            <a:r>
              <a:rPr lang="th-TH" sz="54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ประจำปีบัญชี </a:t>
            </a:r>
            <a:r>
              <a:rPr lang="en-US" sz="54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2563</a:t>
            </a:r>
            <a:r>
              <a:rPr lang="ko-KR" altLang="en-US" sz="48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Gulim" pitchFamily="34" charset="-127"/>
                <a:cs typeface="TH SarabunIT๙" pitchFamily="34" charset="-34"/>
              </a:rPr>
              <a:t/>
            </a:r>
            <a:br>
              <a:rPr lang="ko-KR" altLang="en-US" sz="48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Gulim" pitchFamily="34" charset="-127"/>
                <a:cs typeface="TH SarabunIT๙" pitchFamily="34" charset="-34"/>
              </a:rPr>
            </a:br>
            <a:endParaRPr lang="ru-RU" sz="4800" b="1" dirty="0" smtClean="0">
              <a:solidFill>
                <a:schemeClr val="tx1">
                  <a:lumMod val="50000"/>
                </a:schemeClr>
              </a:solidFill>
              <a:cs typeface="TH SarabunIT๙" pitchFamily="34" charset="-34"/>
            </a:endParaRPr>
          </a:p>
        </p:txBody>
      </p:sp>
      <p:sp>
        <p:nvSpPr>
          <p:cNvPr id="29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0602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116632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1564634" y="142185"/>
            <a:ext cx="10707513" cy="1008112"/>
          </a:xfrm>
        </p:spPr>
        <p:txBody>
          <a:bodyPr/>
          <a:lstStyle/>
          <a:p>
            <a:r>
              <a:rPr lang="th-TH" sz="4000" b="1" dirty="0" smtClean="0"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ผลการดำเนินงานตามเกณฑ์การประเมินผลกองทุนพัฒนาฝีมือแรงงาน </a:t>
            </a:r>
            <a:endParaRPr lang="en-US" sz="4000" b="1" dirty="0">
              <a:solidFill>
                <a:srgbClr val="2929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871532" y="1477580"/>
            <a:ext cx="8832981" cy="72327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65067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indent="539750"/>
            <a:r>
              <a:rPr lang="th-TH" sz="4400" b="1" dirty="0" smtClean="0">
                <a:solidFill>
                  <a:srgbClr val="808080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คะแนนประจำปีบัญชี 2562 = 4.5471</a:t>
            </a:r>
            <a:endParaRPr lang="en-US" sz="4400" b="1" dirty="0" smtClean="0">
              <a:solidFill>
                <a:srgbClr val="80808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" name="Group 21"/>
          <p:cNvGrpSpPr/>
          <p:nvPr/>
        </p:nvGrpSpPr>
        <p:grpSpPr>
          <a:xfrm>
            <a:off x="199657" y="230256"/>
            <a:ext cx="1440160" cy="1062226"/>
            <a:chOff x="-396552" y="764704"/>
            <a:chExt cx="2751647" cy="2790418"/>
          </a:xfrm>
        </p:grpSpPr>
        <p:grpSp>
          <p:nvGrpSpPr>
            <p:cNvPr id="3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27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28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5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25" name="Oval 24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26" name="Picture 3" descr="รูปภาพ1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2" name="Picture 21" descr="1485477009-like_785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2212" y="1519459"/>
            <a:ext cx="768085" cy="576064"/>
          </a:xfrm>
          <a:prstGeom prst="rect">
            <a:avLst/>
          </a:prstGeom>
        </p:spPr>
      </p:pic>
      <p:pic>
        <p:nvPicPr>
          <p:cNvPr id="15" name="Picture 14" descr="i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53473" y="2142996"/>
            <a:ext cx="383592" cy="21602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auto">
          <a:xfrm>
            <a:off x="0" y="2"/>
            <a:ext cx="12192000" cy="2420887"/>
          </a:xfrm>
          <a:prstGeom prst="rect">
            <a:avLst/>
          </a:prstGeom>
          <a:noFill/>
          <a:ln/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graphicFrame>
        <p:nvGraphicFramePr>
          <p:cNvPr id="19" name="Chart 17"/>
          <p:cNvGraphicFramePr/>
          <p:nvPr>
            <p:extLst>
              <p:ext uri="{D42A27DB-BD31-4B8C-83A1-F6EECF244321}">
                <p14:modId xmlns="" xmlns:p14="http://schemas.microsoft.com/office/powerpoint/2010/main" val="3244989390"/>
              </p:ext>
            </p:extLst>
          </p:nvPr>
        </p:nvGraphicFramePr>
        <p:xfrm>
          <a:off x="15012" y="2420891"/>
          <a:ext cx="12192000" cy="40286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99657" y="6237312"/>
            <a:ext cx="79624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th-TH" sz="1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หมายเหตุ </a:t>
            </a:r>
            <a:r>
              <a:rPr lang="en-US" sz="1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: </a:t>
            </a:r>
            <a:r>
              <a:rPr lang="th-TH" sz="1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1. งบ</a:t>
            </a:r>
            <a:r>
              <a:rPr lang="th-TH" sz="1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การเงิน</a:t>
            </a:r>
            <a:r>
              <a:rPr lang="th-TH" sz="1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ปี 2562 </a:t>
            </a:r>
            <a:r>
              <a:rPr lang="th-TH" sz="1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ยังไม่ผ่านการรับรองจาก </a:t>
            </a:r>
            <a:r>
              <a:rPr lang="th-TH" sz="16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สตง</a:t>
            </a:r>
            <a:r>
              <a:rPr lang="th-TH" sz="1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</a:t>
            </a:r>
          </a:p>
          <a:p>
            <a:pPr eaLnBrk="1" hangingPunct="1"/>
            <a:r>
              <a:rPr lang="th-TH" sz="1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    2. ผลการดำเนินงานประจำปีบัญชี 2562 ยังไม่ผ่านความเห็นชอบจากคณะอนุกรรมการประเมินผลการดำเนินงานทุนหมุนเวียน</a:t>
            </a:r>
            <a:endParaRPr lang="th-TH" sz="16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664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87" t="13729" r="1442" b="8579"/>
          <a:stretch/>
        </p:blipFill>
        <p:spPr bwMode="auto">
          <a:xfrm>
            <a:off x="143338" y="188640"/>
            <a:ext cx="11980467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050407" y="591011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256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233557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reflection blurRad="6350" stA="50000" endA="300" endPos="38500" dist="508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583499" y="519917"/>
            <a:ext cx="9753600" cy="583704"/>
          </a:xfrm>
        </p:spPr>
        <p:txBody>
          <a:bodyPr/>
          <a:lstStyle/>
          <a:p>
            <a:pPr algn="ctr">
              <a:buNone/>
            </a:pPr>
            <a:r>
              <a:rPr lang="th-TH" sz="4400" b="1" dirty="0"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+mj-ea"/>
                <a:cs typeface="TH SarabunIT๙" pitchFamily="34" charset="-34"/>
              </a:rPr>
              <a:t>กองทุน</a:t>
            </a:r>
            <a:r>
              <a:rPr lang="th-TH" sz="4000" b="1" dirty="0"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+mj-ea"/>
                <a:cs typeface="TH SarabunIT๙" pitchFamily="34" charset="-34"/>
              </a:rPr>
              <a:t>พัฒนาฝีมือแรงงาน</a:t>
            </a:r>
            <a:endParaRPr lang="en-US" sz="4400" dirty="0" smtClean="0">
              <a:solidFill>
                <a:schemeClr val="accent5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911424" y="2750368"/>
            <a:ext cx="11376304" cy="60016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65067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indent="539750"/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เพื่อ</a:t>
            </a:r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เป็นทุนหมุนเวียนสำหรับใช้จ่ายเกี่ยวกับการส่งเสริมการพัฒนาฝีมือแรงงาน</a:t>
            </a:r>
            <a:endParaRPr lang="en-US" sz="4800" b="1" dirty="0" smtClean="0">
              <a:solidFill>
                <a:srgbClr val="808080">
                  <a:lumMod val="50000"/>
                </a:srgb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007436" y="4259014"/>
            <a:ext cx="10177131" cy="115416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65067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indent="539750" algn="thaiDist"/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บริหารเงินทุนเพื่อส่งเสริมการพัฒนาฝีมือแรงงานและสถานประกอบ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กิจการ</a:t>
            </a:r>
            <a:b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</a:b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ให้</a:t>
            </a:r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มีฝีมือแรงงานสอดคล้องกับความต้องการของ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ตลาดแรงงานมุ่งสู่ไทย</a:t>
            </a:r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แลนด์ 4.0</a:t>
            </a:r>
            <a:endParaRPr lang="en-US" sz="3600" b="1" dirty="0">
              <a:solidFill>
                <a:srgbClr val="808080">
                  <a:lumMod val="50000"/>
                </a:srgbClr>
              </a:solidFill>
              <a:latin typeface="TH SarabunIT๙" pitchFamily="34" charset="-34"/>
              <a:ea typeface="TH SarabunIT๙" pitchFamily="34" charset="-34"/>
              <a:cs typeface="TH SarabunIT๙" pitchFamily="34" charset="-34"/>
            </a:endParaRPr>
          </a:p>
        </p:txBody>
      </p:sp>
      <p:pic>
        <p:nvPicPr>
          <p:cNvPr id="13" name="Picture 12" descr="A43-TrendArrow-Green-GoDow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2410594">
            <a:off x="8592000" y="5632879"/>
            <a:ext cx="1390016" cy="885733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380435" y="233557"/>
            <a:ext cx="1440160" cy="1062226"/>
            <a:chOff x="-396552" y="764704"/>
            <a:chExt cx="2751647" cy="2790418"/>
          </a:xfrm>
        </p:grpSpPr>
        <p:grpSp>
          <p:nvGrpSpPr>
            <p:cNvPr id="23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27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28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24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25" name="Oval 24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26" name="Picture 3" descr="รูปภาพ1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9" name="Picture 18" descr="Map-Marker-Push-Pin-2-Right-Pink-2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639061" y="586553"/>
            <a:ext cx="576064" cy="432048"/>
          </a:xfrm>
          <a:prstGeom prst="rect">
            <a:avLst/>
          </a:prstGeom>
        </p:spPr>
      </p:pic>
      <p:pic>
        <p:nvPicPr>
          <p:cNvPr id="20" name="Picture 19" descr="Map-Marker-Push-Pin-2-Right-Pink-2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851517" y="586553"/>
            <a:ext cx="576064" cy="432048"/>
          </a:xfrm>
          <a:prstGeom prst="rect">
            <a:avLst/>
          </a:prstGeom>
        </p:spPr>
      </p:pic>
      <p:sp>
        <p:nvSpPr>
          <p:cNvPr id="2" name="สี่เหลี่ยมผืนผ้ามุมมน 1"/>
          <p:cNvSpPr/>
          <p:nvPr/>
        </p:nvSpPr>
        <p:spPr bwMode="auto">
          <a:xfrm>
            <a:off x="911425" y="1909973"/>
            <a:ext cx="3552396" cy="720080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วัตถุประสงค์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จัดตั้ง</a:t>
            </a:r>
            <a:endParaRPr lang="en-US" sz="4000" b="1" dirty="0">
              <a:solidFill>
                <a:srgbClr val="000000"/>
              </a:solidFill>
              <a:latin typeface="TH SarabunIT๙" pitchFamily="34" charset="-34"/>
              <a:ea typeface="TH SarabunIT๙" pitchFamily="34" charset="-34"/>
              <a:cs typeface="TH SarabunIT๙" pitchFamily="34" charset="-34"/>
            </a:endParaRPr>
          </a:p>
        </p:txBody>
      </p:sp>
      <p:sp>
        <p:nvSpPr>
          <p:cNvPr id="21" name="สี่เหลี่ยมผืนผ้ามุมมน 20"/>
          <p:cNvSpPr/>
          <p:nvPr/>
        </p:nvSpPr>
        <p:spPr bwMode="auto">
          <a:xfrm>
            <a:off x="864532" y="3498954"/>
            <a:ext cx="3552397" cy="720080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indent="539750"/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วิสัยทัศน์</a:t>
            </a:r>
            <a:endParaRPr lang="en-US" sz="4000" b="1" dirty="0">
              <a:solidFill>
                <a:srgbClr val="000000"/>
              </a:solidFill>
              <a:latin typeface="TH SarabunIT๙" pitchFamily="34" charset="-34"/>
              <a:ea typeface="TH SarabunIT๙" pitchFamily="34" charset="-34"/>
              <a:cs typeface="TH SarabunIT๙" pitchFamily="34" charset="-34"/>
            </a:endParaRPr>
          </a:p>
        </p:txBody>
      </p:sp>
      <p:sp>
        <p:nvSpPr>
          <p:cNvPr id="29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446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233557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reflection blurRad="6350" stA="50000" endA="300" endPos="38500" dist="50800" dir="5400000" sy="-100000" algn="bl" rotWithShape="0"/>
          </a:effectLst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583499" y="519917"/>
            <a:ext cx="9753600" cy="583704"/>
          </a:xfrm>
        </p:spPr>
        <p:txBody>
          <a:bodyPr/>
          <a:lstStyle/>
          <a:p>
            <a:pPr algn="ctr">
              <a:buNone/>
            </a:pPr>
            <a:r>
              <a:rPr lang="th-TH" sz="4400" b="1" dirty="0"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ea typeface="+mj-ea"/>
                <a:cs typeface="TH SarabunIT๙" pitchFamily="34" charset="-34"/>
              </a:rPr>
              <a:t>กองทุนพัฒนาฝีมือแรงงาน</a:t>
            </a:r>
            <a:endParaRPr lang="en-US" sz="4800" dirty="0" smtClean="0">
              <a:solidFill>
                <a:schemeClr val="accent5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360595" y="2742935"/>
            <a:ext cx="10317114" cy="281615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65067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indent="539750" algn="thaiDist"/>
            <a:r>
              <a:rPr lang="en-US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   1.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ส่งเสริม</a:t>
            </a:r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และสนับสนุนการพัฒนาศักยภาพแรงงานให้มีความ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พร้อม</a:t>
            </a:r>
            <a:b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</a:b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สู่</a:t>
            </a:r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ประเทศไทย 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4.0</a:t>
            </a:r>
          </a:p>
          <a:p>
            <a:pPr indent="539750" algn="thaiDist"/>
            <a:r>
              <a:rPr lang="en-US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   2.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ร่วม</a:t>
            </a:r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ยกระดับขีดความสามารถของสถานประกอบกิจการเพื่อเพิ่มผลิตภาพ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แรงงาน</a:t>
            </a:r>
            <a:endParaRPr lang="en-US" sz="3600" b="1" dirty="0" smtClean="0">
              <a:solidFill>
                <a:srgbClr val="808080">
                  <a:lumMod val="50000"/>
                </a:srgbClr>
              </a:solidFill>
              <a:latin typeface="TH SarabunIT๙" pitchFamily="34" charset="-34"/>
              <a:ea typeface="TH SarabunIT๙" pitchFamily="34" charset="-34"/>
              <a:cs typeface="TH SarabunIT๙" pitchFamily="34" charset="-34"/>
            </a:endParaRPr>
          </a:p>
          <a:p>
            <a:pPr indent="539750" algn="thaiDist"/>
            <a:r>
              <a:rPr lang="en-US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   3.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บริหาร</a:t>
            </a:r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จัดการเงินทุนหมุนเวียนให้มีประสิทธิภาพ</a:t>
            </a:r>
            <a:r>
              <a:rPr lang="th-TH" sz="3600" b="1" dirty="0" smtClean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และเกิด</a:t>
            </a:r>
            <a:r>
              <a:rPr lang="th-TH" sz="3600" b="1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ประสิทธิผล</a:t>
            </a:r>
          </a:p>
        </p:txBody>
      </p:sp>
      <p:pic>
        <p:nvPicPr>
          <p:cNvPr id="13" name="Picture 12" descr="A43-TrendArrow-Green-GoDow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2037610">
            <a:off x="-118052" y="4691581"/>
            <a:ext cx="2722835" cy="1735020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380435" y="233557"/>
            <a:ext cx="1440160" cy="1062226"/>
            <a:chOff x="-396552" y="764704"/>
            <a:chExt cx="2751647" cy="2790418"/>
          </a:xfrm>
        </p:grpSpPr>
        <p:grpSp>
          <p:nvGrpSpPr>
            <p:cNvPr id="23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27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28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24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25" name="Oval 24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26" name="Picture 3" descr="รูปภาพ1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9" name="Picture 18" descr="Map-Marker-Push-Pin-2-Right-Pink-2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639061" y="586553"/>
            <a:ext cx="576064" cy="432048"/>
          </a:xfrm>
          <a:prstGeom prst="rect">
            <a:avLst/>
          </a:prstGeom>
        </p:spPr>
      </p:pic>
      <p:pic>
        <p:nvPicPr>
          <p:cNvPr id="20" name="Picture 19" descr="Map-Marker-Push-Pin-2-Right-Pink-2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851517" y="586553"/>
            <a:ext cx="576064" cy="432048"/>
          </a:xfrm>
          <a:prstGeom prst="rect">
            <a:avLst/>
          </a:prstGeom>
        </p:spPr>
      </p:pic>
      <p:sp>
        <p:nvSpPr>
          <p:cNvPr id="18" name="สี่เหลี่ยมผืนผ้ามุมมน 17"/>
          <p:cNvSpPr/>
          <p:nvPr/>
        </p:nvSpPr>
        <p:spPr bwMode="auto">
          <a:xfrm>
            <a:off x="1583500" y="2040230"/>
            <a:ext cx="3264363" cy="720080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indent="539750" algn="thaiDist"/>
            <a:r>
              <a:rPr lang="en-US" sz="4000" b="1" dirty="0">
                <a:solidFill>
                  <a:srgbClr val="000000"/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err="1">
                <a:solidFill>
                  <a:srgbClr val="000000"/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พันธ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กิจ</a:t>
            </a:r>
            <a:endParaRPr lang="en-US" sz="4000" b="1" dirty="0">
              <a:solidFill>
                <a:srgbClr val="000000"/>
              </a:solidFill>
              <a:latin typeface="TH SarabunIT๙" pitchFamily="34" charset="-34"/>
              <a:ea typeface="TH SarabunIT๙" pitchFamily="34" charset="-34"/>
              <a:cs typeface="TH SarabunIT๙" pitchFamily="34" charset="-34"/>
            </a:endParaRPr>
          </a:p>
        </p:txBody>
      </p:sp>
      <p:sp>
        <p:nvSpPr>
          <p:cNvPr id="21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9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62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641600" y="685800"/>
            <a:ext cx="9245600" cy="715963"/>
          </a:xfrm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4D4D4D"/>
                </a:solidFill>
              </a:rPr>
              <a:t>Print master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50012" y="2313258"/>
            <a:ext cx="9552384" cy="3896043"/>
          </a:xfrm>
        </p:spPr>
        <p:txBody>
          <a:bodyPr/>
          <a:lstStyle/>
          <a:p>
            <a:pPr algn="thaiDist">
              <a:buNone/>
            </a:pPr>
            <a:r>
              <a:rPr lang="en-US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     1. </a:t>
            </a:r>
            <a: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ข้อสังเกต</a:t>
            </a: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ของคณะทำงานจัดทำบันทึกข้อตกลงและ</a:t>
            </a:r>
            <a: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ประเมินผลการ</a:t>
            </a: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ดำเนินงานทุนหมุนเวียน ประจำปีบัญชี 2563</a:t>
            </a:r>
            <a:r>
              <a:rPr lang="en-US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	</a:t>
            </a:r>
          </a:p>
          <a:p>
            <a:pPr algn="thaiDist">
              <a:buNone/>
            </a:pPr>
            <a:r>
              <a:rPr lang="en-US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en-US" sz="2800" b="1" spc="-50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1.1</a:t>
            </a:r>
            <a:r>
              <a:rPr lang="th-TH" sz="2800" b="1" spc="-50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 ควรทบทวนความจำเป็นของการดำรงอยู่ของกองทุนฯ เนื่องจากมีการกำหนด</a:t>
            </a:r>
            <a:br>
              <a:rPr lang="th-TH" sz="2800" b="1" spc="-50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แผนการปล่อยกู้น้อยกว่าปีบัญชีที่ผ่านมา ซึ่งไม่สอดคล้องกับภารกิจของทุนหมุนเวียนประเภท</a:t>
            </a:r>
            <a:b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เพื่อการกู้ยืม</a:t>
            </a:r>
            <a:endParaRPr lang="en-US" sz="2800" b="1" dirty="0" smtClean="0">
              <a:solidFill>
                <a:schemeClr val="tx1">
                  <a:lumMod val="50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thaiDist">
              <a:buNone/>
            </a:pPr>
            <a:r>
              <a:rPr lang="en-US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	    1.2</a:t>
            </a:r>
            <a: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 ควร</a:t>
            </a: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จัดลำดับความสำคัญของกลุ่มเป้าหมายที่จะให้ช่วยเหลือหรือ</a:t>
            </a:r>
            <a: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อุดหนุน</a:t>
            </a:r>
            <a:b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28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โดยให้ความสำคัญกับกลุ่มผู้ประกอบกิจการที่ส่งเงินสมทบเป็นลำดับแรก เนื่องจากกลุ่มเป้าหมายดังกล่าวถือเป็นกลุ่มที่ไม่สามารถพัฒนาแรงงานได้ตามที่กฎหมายกำหนด</a:t>
            </a:r>
            <a:endParaRPr lang="th-TH" sz="2800" b="1" dirty="0">
              <a:solidFill>
                <a:schemeClr val="tx1">
                  <a:lumMod val="50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thaiDist">
              <a:buNone/>
            </a:pPr>
            <a:r>
              <a:rPr lang="en-US" sz="2400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endParaRPr lang="en-US" sz="2400" b="1" dirty="0" smtClean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0" y="234540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b="1" dirty="0" smtClean="0">
              <a:solidFill>
                <a:srgbClr val="808080"/>
              </a:solidFill>
              <a:latin typeface="Arial" charset="0"/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2159564" y="273723"/>
            <a:ext cx="9889099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th-TH" sz="4400" b="1" kern="0" dirty="0"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กองทุนพัฒนาฝีมือแรงงาน</a:t>
            </a:r>
            <a:endParaRPr lang="en-US" sz="4800" kern="0" dirty="0">
              <a:solidFill>
                <a:srgbClr val="DEAAF0">
                  <a:lumMod val="1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07119" y="269090"/>
            <a:ext cx="1440160" cy="1062226"/>
            <a:chOff x="-396552" y="764704"/>
            <a:chExt cx="2751647" cy="2790418"/>
          </a:xfrm>
        </p:grpSpPr>
        <p:grpSp>
          <p:nvGrpSpPr>
            <p:cNvPr id="7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8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9" name="Oval 8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10" name="Picture 3" descr="รูปภาพ1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3" name="Picture 12" descr="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8421021" y="6060831"/>
            <a:ext cx="1302619" cy="741107"/>
          </a:xfrm>
          <a:prstGeom prst="rect">
            <a:avLst/>
          </a:prstGeom>
        </p:spPr>
      </p:pic>
      <p:sp>
        <p:nvSpPr>
          <p:cNvPr id="15" name="สี่เหลี่ยมผืนผ้ามุมมน 14"/>
          <p:cNvSpPr/>
          <p:nvPr/>
        </p:nvSpPr>
        <p:spPr bwMode="auto">
          <a:xfrm>
            <a:off x="2351585" y="1556792"/>
            <a:ext cx="6720747" cy="720080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algn="thaiDist" eaLnBrk="1" hangingPunct="1">
              <a:spcBef>
                <a:spcPct val="20000"/>
              </a:spcBef>
            </a:pPr>
            <a:r>
              <a:rPr lang="en-US" sz="4000" b="1" dirty="0">
                <a:solidFill>
                  <a:srgbClr val="000000"/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kern="0" dirty="0">
                <a:solidFill>
                  <a:srgbClr val="80808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ข้อสังเกตที่มีต่อกองทุนพัฒนาฝีมือแรงงาน</a:t>
            </a:r>
            <a:endParaRPr lang="en-US" sz="4000" b="1" kern="0" dirty="0">
              <a:solidFill>
                <a:srgbClr val="808080">
                  <a:lumMod val="50000"/>
                </a:srgb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18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641600" y="685800"/>
            <a:ext cx="9245600" cy="715963"/>
          </a:xfrm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4D4D4D"/>
                </a:solidFill>
              </a:rPr>
              <a:t>Print master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267" y="2151436"/>
            <a:ext cx="9264352" cy="2357684"/>
          </a:xfrm>
        </p:spPr>
        <p:txBody>
          <a:bodyPr/>
          <a:lstStyle/>
          <a:p>
            <a:pPr algn="thaiDist">
              <a:buNone/>
            </a:pPr>
            <a:r>
              <a:rPr lang="en-US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	2</a:t>
            </a:r>
            <a:r>
              <a:rPr lang="th-TH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. ข้อสังเกตประกอบการตรวจสอบและรับรองงบการเงินของทุนหมุนเวียน</a:t>
            </a:r>
            <a:br>
              <a:rPr lang="th-TH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ของสำนักงานการตรวจเงินแผ่นดิน (</a:t>
            </a:r>
            <a:r>
              <a:rPr lang="th-TH" b="1" dirty="0" err="1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สตง</a:t>
            </a:r>
            <a:r>
              <a:rPr lang="th-TH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.) </a:t>
            </a:r>
          </a:p>
          <a:p>
            <a:pPr algn="thaiDist">
              <a:buNone/>
            </a:pPr>
            <a:r>
              <a:rPr lang="th-TH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	    - งบการเงินของกองทุนพัฒนาฝีมือแรงงาน ได้รับการตรวจสอบและรับรองจากสำนักงานการตรวจเงินแผ่นดิน (</a:t>
            </a:r>
            <a:r>
              <a:rPr lang="th-TH" b="1" dirty="0" err="1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สตง</a:t>
            </a:r>
            <a:r>
              <a:rPr lang="th-TH" b="1" dirty="0" smtClean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.) ถึงปีบัญชี 2560 โดยไม่มีข้อสังเกต</a:t>
            </a:r>
            <a:endParaRPr lang="en-US" b="1" dirty="0" smtClean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0" y="234540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b="1" dirty="0" smtClean="0">
              <a:solidFill>
                <a:srgbClr val="808080"/>
              </a:solidFill>
              <a:latin typeface="Arial" charset="0"/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2159564" y="273723"/>
            <a:ext cx="9889099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th-TH" sz="4400" b="1" kern="0" dirty="0"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กองทุนพัฒนาฝีมือแรงงาน</a:t>
            </a:r>
            <a:endParaRPr lang="en-US" sz="4800" kern="0" dirty="0">
              <a:solidFill>
                <a:srgbClr val="DEAAF0">
                  <a:lumMod val="1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07119" y="269090"/>
            <a:ext cx="1440160" cy="1062226"/>
            <a:chOff x="-396552" y="764704"/>
            <a:chExt cx="2751647" cy="2790418"/>
          </a:xfrm>
        </p:grpSpPr>
        <p:grpSp>
          <p:nvGrpSpPr>
            <p:cNvPr id="7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8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9" name="Oval 8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10" name="Picture 3" descr="รูปภาพ1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3" name="Picture 12" descr="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247464" y="5638800"/>
            <a:ext cx="2503474" cy="1218617"/>
          </a:xfrm>
          <a:prstGeom prst="rect">
            <a:avLst/>
          </a:prstGeom>
        </p:spPr>
      </p:pic>
      <p:sp>
        <p:nvSpPr>
          <p:cNvPr id="15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798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404664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78703" y="432404"/>
            <a:ext cx="1440160" cy="1062226"/>
            <a:chOff x="-396552" y="764704"/>
            <a:chExt cx="2751647" cy="2790418"/>
          </a:xfrm>
        </p:grpSpPr>
        <p:grpSp>
          <p:nvGrpSpPr>
            <p:cNvPr id="7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8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9" name="Oval 8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10" name="Picture 3" descr="รูปภาพ1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9" name="Picture 18" descr="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243753" y="5299410"/>
            <a:ext cx="3463534" cy="1558590"/>
          </a:xfrm>
          <a:prstGeom prst="rect">
            <a:avLst/>
          </a:prstGeom>
        </p:spPr>
      </p:pic>
      <p:pic>
        <p:nvPicPr>
          <p:cNvPr id="16" name="Picture 15" descr="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72333" y="1628800"/>
            <a:ext cx="3760655" cy="1584176"/>
          </a:xfrm>
          <a:prstGeom prst="rect">
            <a:avLst/>
          </a:prstGeom>
        </p:spPr>
      </p:pic>
      <p:sp>
        <p:nvSpPr>
          <p:cNvPr id="15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7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 bwMode="auto">
          <a:xfrm>
            <a:off x="798914" y="2230965"/>
            <a:ext cx="10594172" cy="293481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thaiDist">
              <a:buNone/>
            </a:pPr>
            <a:r>
              <a:rPr lang="th-TH" sz="4000" b="1" u="sng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ด้านที่ 1</a:t>
            </a:r>
            <a:r>
              <a:rPr lang="th-TH" sz="40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การเงิน</a:t>
            </a:r>
          </a:p>
          <a:p>
            <a:pPr lvl="0" algn="thaiDist">
              <a:buNone/>
            </a:pPr>
            <a:r>
              <a:rPr lang="th-TH" sz="40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40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ตัวชี้วัด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ที่ 1.1 จำนวนเงินส่งเสริมการพัฒนาฝีมือแรงงาน			    		    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1.1.1 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การให้กู้ยืมเงินกองทุนฯ (30 ล้านบาท)</a:t>
            </a:r>
          </a:p>
          <a:p>
            <a:pPr lvl="0" algn="thaiDist">
              <a:buNone/>
            </a:pP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	    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1.1.2 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การให้เงินช่วยเหลือหรืออุดหนุน (30 ล้านบาท)</a:t>
            </a:r>
          </a:p>
          <a:p>
            <a:pPr lvl="0" algn="thaiDist"/>
            <a:endParaRPr lang="th-TH" sz="3600" b="1" kern="0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" name="Rectangle 4"/>
          <p:cNvSpPr txBox="1">
            <a:spLocks noChangeArrowheads="1"/>
          </p:cNvSpPr>
          <p:nvPr/>
        </p:nvSpPr>
        <p:spPr bwMode="auto">
          <a:xfrm>
            <a:off x="1691680" y="476672"/>
            <a:ext cx="961154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การประเมินผลการดำเนินงานของ กองทุนพัฒนาฝีมือแรงงาน </a:t>
            </a:r>
            <a:b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</a:b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กรมพัฒนาฝีมือแรงงาน ประจำปีบัญชี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2563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IT๙" pitchFamily="34" charset="-34"/>
              <a:ea typeface="+mj-ea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714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404664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78703" y="432404"/>
            <a:ext cx="1440160" cy="1062226"/>
            <a:chOff x="-396552" y="764704"/>
            <a:chExt cx="2751647" cy="2790418"/>
          </a:xfrm>
        </p:grpSpPr>
        <p:grpSp>
          <p:nvGrpSpPr>
            <p:cNvPr id="7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8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9" name="Oval 8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10" name="Picture 3" descr="รูปภาพ1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15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7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 bwMode="auto">
          <a:xfrm>
            <a:off x="798914" y="2123069"/>
            <a:ext cx="10594172" cy="4183945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thaiDist">
              <a:buNone/>
            </a:pPr>
            <a:r>
              <a:rPr lang="th-TH" sz="4000" b="1" u="sng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ด้านที่ 2</a:t>
            </a:r>
            <a:r>
              <a:rPr lang="th-TH" sz="40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การสนองประโยชน์ต่อผู้มีส่วนได้ส่วนเสีย</a:t>
            </a:r>
          </a:p>
          <a:p>
            <a:pPr lvl="0" algn="thaiDist">
              <a:buNone/>
            </a:pP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ตัวชี้วัด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ที่ 2.1 การพัฒนาฐานข้อมูลสารสนเทศเพื่อการประเมินผลลัพธ์และผลกระทบของทุนหมุนเวียน(ตัวชี้วัดร่วม)</a:t>
            </a:r>
          </a:p>
          <a:p>
            <a:pPr lvl="0" algn="thaiDist">
              <a:buNone/>
            </a:pP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ตัวชี้วัด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ที่ 2.2 ความพึงพอใจของผู้มีส่วนได้ส่วนเสีย</a:t>
            </a:r>
          </a:p>
          <a:p>
            <a:pPr lvl="0" algn="thaiDist">
              <a:buNone/>
            </a:pP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	  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2.2.1 ผู้ขอกู้ยืมเงินกองทุนฯ</a:t>
            </a:r>
          </a:p>
          <a:p>
            <a:pPr lvl="0" algn="thaiDist">
              <a:buNone/>
            </a:pP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	  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2.2.2 ผู้ขอรับเงินช่วยเหลือหรืออุดหนุน</a:t>
            </a:r>
          </a:p>
          <a:p>
            <a:pPr lvl="0" algn="thaiDist"/>
            <a:endParaRPr lang="th-TH" sz="3600" b="1" kern="0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Picture 18" descr="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550985" y="5237860"/>
            <a:ext cx="3463534" cy="1558590"/>
          </a:xfrm>
          <a:prstGeom prst="rect">
            <a:avLst/>
          </a:prstGeom>
        </p:spPr>
      </p:pic>
      <p:pic>
        <p:nvPicPr>
          <p:cNvPr id="16" name="Picture 15" descr="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75284" y="1628800"/>
            <a:ext cx="3257704" cy="1372308"/>
          </a:xfrm>
          <a:prstGeom prst="rect">
            <a:avLst/>
          </a:prstGeom>
        </p:spPr>
      </p:pic>
      <p:sp>
        <p:nvSpPr>
          <p:cNvPr id="20" name="Rectangle 4"/>
          <p:cNvSpPr txBox="1">
            <a:spLocks noChangeArrowheads="1"/>
          </p:cNvSpPr>
          <p:nvPr/>
        </p:nvSpPr>
        <p:spPr bwMode="auto">
          <a:xfrm>
            <a:off x="1691680" y="476672"/>
            <a:ext cx="961154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การประเมินผลการดำเนินงานของ กองทุนพัฒนาฝีมือแรงงาน </a:t>
            </a:r>
            <a:b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</a:b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กรมพัฒนาฝีมือแรงงาน ประจำปีบัญชี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2563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IT๙" pitchFamily="34" charset="-34"/>
              <a:ea typeface="+mj-ea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289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404664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278703" y="432404"/>
            <a:ext cx="1440160" cy="1062226"/>
            <a:chOff x="-396552" y="764704"/>
            <a:chExt cx="2751647" cy="2790418"/>
          </a:xfrm>
        </p:grpSpPr>
        <p:grpSp>
          <p:nvGrpSpPr>
            <p:cNvPr id="6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7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9" name="Oval 8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10" name="Picture 3" descr="รูปภาพ1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5" name="Picture 14" descr="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5392615" y="5891080"/>
            <a:ext cx="2161207" cy="905370"/>
          </a:xfrm>
          <a:prstGeom prst="rect">
            <a:avLst/>
          </a:prstGeom>
        </p:spPr>
      </p:pic>
      <p:sp>
        <p:nvSpPr>
          <p:cNvPr id="14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602741" y="1579236"/>
            <a:ext cx="11116494" cy="4679655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thaiDist">
              <a:buNone/>
            </a:pPr>
            <a:r>
              <a:rPr lang="th-TH" sz="4000" b="1" u="sng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ด้านที่ 3</a:t>
            </a:r>
            <a:r>
              <a:rPr lang="th-TH" sz="40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การปฏิบัติการ</a:t>
            </a:r>
          </a:p>
          <a:p>
            <a:pPr lvl="0" algn="thaiDist">
              <a:buNone/>
            </a:pPr>
            <a:r>
              <a:rPr lang="th-TH" sz="4000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4000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ตัวชี้วัด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ที่ 3.1 ความสำเร็จของการติดตามสถานประกอบ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กิจการ</a:t>
            </a:r>
            <a:b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ที่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อยู่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ในข่าย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บังคับฯ</a:t>
            </a:r>
          </a:p>
          <a:p>
            <a:pPr lvl="0" algn="thaiDist">
              <a:buNone/>
            </a:pP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</a:t>
            </a:r>
            <a:r>
              <a:rPr lang="th-TH" sz="3600" b="1" kern="0" spc="-4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ตัวชี้วัด</a:t>
            </a:r>
            <a:r>
              <a:rPr lang="th-TH" sz="3600" b="1" kern="0" spc="-4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ที่ 3.2 ความสำเร็จของการดำเนินงานตามแผนปฏิบัติการกองทุนฯ ประจำปีบัญชี 2563</a:t>
            </a:r>
          </a:p>
          <a:p>
            <a:pPr lvl="0" algn="thaiDist">
              <a:buNone/>
            </a:pP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ตัวชี้วัด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ที่ 3.3 ความสำเร็จของการทบทวนบทบาทและ</a:t>
            </a: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ทิศทาง</a:t>
            </a:r>
            <a:b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600" b="1" kern="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การดำเนินงานของ</a:t>
            </a:r>
            <a:r>
              <a:rPr lang="th-TH" sz="3600" b="1" kern="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กองทุนฯ</a:t>
            </a:r>
          </a:p>
          <a:p>
            <a:pPr lvl="0" algn="thaiDist">
              <a:buNone/>
            </a:pPr>
            <a:endParaRPr lang="th-TH" sz="3600" b="1" kern="0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" name="Rectangle 4"/>
          <p:cNvSpPr txBox="1">
            <a:spLocks noChangeArrowheads="1"/>
          </p:cNvSpPr>
          <p:nvPr/>
        </p:nvSpPr>
        <p:spPr bwMode="auto">
          <a:xfrm>
            <a:off x="1691680" y="476672"/>
            <a:ext cx="961154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การประเมินผลการดำเนินงานของ กองทุนพัฒนาฝีมือแรงงาน </a:t>
            </a:r>
            <a:b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</a:b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กรมพัฒนาฝีมือแรงงาน ประจำปีบัญชี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2563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IT๙" pitchFamily="34" charset="-34"/>
              <a:ea typeface="+mj-ea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8265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8663" y="2211577"/>
            <a:ext cx="10136165" cy="293481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/>
          <a:lstStyle/>
          <a:p>
            <a:pPr algn="thaiDist">
              <a:buNone/>
            </a:pPr>
            <a:r>
              <a:rPr lang="th-TH" sz="40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ด้านที่ 4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การบริหารจัดการทุนหมุนเวียน</a:t>
            </a:r>
          </a:p>
          <a:p>
            <a:pPr algn="thaiDist"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ตัวชี้วัดที่ 4.1  การบริหารความเสี่ยงและการควบคุมภายใน</a:t>
            </a:r>
          </a:p>
          <a:p>
            <a:pPr algn="thaiDist"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ตัวชี้วัดที่ 4.2  การตรวจสอบภายใน</a:t>
            </a:r>
          </a:p>
          <a:p>
            <a:pPr algn="thaiDist"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ตัวชี้วัดที่ 4.3  การบริหารจัดการสารสนเทศ</a:t>
            </a:r>
            <a:r>
              <a:rPr lang="th-TH" sz="36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และดิจิทัล</a:t>
            </a:r>
            <a:endParaRPr lang="th-TH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0" y="404664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278703" y="432404"/>
            <a:ext cx="1440160" cy="1062226"/>
            <a:chOff x="-396552" y="764704"/>
            <a:chExt cx="2751647" cy="2790418"/>
          </a:xfrm>
        </p:grpSpPr>
        <p:grpSp>
          <p:nvGrpSpPr>
            <p:cNvPr id="6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7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9" name="Oval 8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10" name="Picture 3" descr="รูปภาพ1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6" name="Picture 15" descr="00_abou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50768" y="5419395"/>
            <a:ext cx="4512501" cy="1355244"/>
          </a:xfrm>
          <a:prstGeom prst="rect">
            <a:avLst/>
          </a:prstGeom>
        </p:spPr>
      </p:pic>
      <p:sp>
        <p:nvSpPr>
          <p:cNvPr id="14" name="Footer Placeholder 1"/>
          <p:cNvSpPr txBox="1">
            <a:spLocks/>
          </p:cNvSpPr>
          <p:nvPr/>
        </p:nvSpPr>
        <p:spPr>
          <a:xfrm>
            <a:off x="9332328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Rectangle 4"/>
          <p:cNvSpPr txBox="1">
            <a:spLocks noChangeArrowheads="1"/>
          </p:cNvSpPr>
          <p:nvPr/>
        </p:nvSpPr>
        <p:spPr bwMode="auto">
          <a:xfrm>
            <a:off x="1691680" y="476672"/>
            <a:ext cx="961154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การประเมินผลการดำเนินงานของ กองทุนพัฒนาฝีมือแรงงาน </a:t>
            </a:r>
            <a:b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</a:b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กรมพัฒนาฝีมือแรงงาน ประจำปีบัญชี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2563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IT๙" pitchFamily="34" charset="-34"/>
              <a:ea typeface="+mj-ea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986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404" y="1916832"/>
            <a:ext cx="10561173" cy="293481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/>
          <a:lstStyle/>
          <a:p>
            <a:pPr algn="thaiDist">
              <a:buNone/>
            </a:pPr>
            <a:r>
              <a:rPr lang="th-TH" sz="40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ด้านที่ 5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การปฏิบัติงานของคณะกรรมการบริหารผู้บริหารทุนหมุนเวียน 	  </a:t>
            </a:r>
            <a:b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พนักงาน และลูกจ้าง</a:t>
            </a:r>
          </a:p>
          <a:p>
            <a:pPr algn="thaiDist"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ตัวชี้วัดที่ 5.1  บทบาทคณะกรรมการบริหารทุนหมุนเวียน</a:t>
            </a:r>
          </a:p>
          <a:p>
            <a:pPr algn="thaiDist"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ตัวชี้วัดที่ 5.2  การบริหารทรัพยากรบุคคล</a:t>
            </a:r>
            <a:endParaRPr lang="th-TH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0" y="404664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278703" y="432404"/>
            <a:ext cx="1440160" cy="1062226"/>
            <a:chOff x="-396552" y="764704"/>
            <a:chExt cx="2751647" cy="2790418"/>
          </a:xfrm>
        </p:grpSpPr>
        <p:grpSp>
          <p:nvGrpSpPr>
            <p:cNvPr id="6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7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9" name="Oval 8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10" name="Picture 3" descr="รูปภาพ1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3" name="Picture 12" descr="bigstock-Human-Resource-Management-7880836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36123" y="5253950"/>
            <a:ext cx="2776374" cy="1685693"/>
          </a:xfrm>
          <a:prstGeom prst="rect">
            <a:avLst/>
          </a:prstGeom>
        </p:spPr>
      </p:pic>
      <p:sp>
        <p:nvSpPr>
          <p:cNvPr id="15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Rectangle 4"/>
          <p:cNvSpPr txBox="1">
            <a:spLocks noChangeArrowheads="1"/>
          </p:cNvSpPr>
          <p:nvPr/>
        </p:nvSpPr>
        <p:spPr bwMode="auto">
          <a:xfrm>
            <a:off x="1691680" y="476672"/>
            <a:ext cx="961154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การประเมินผลการดำเนินงานของ กองทุนพัฒนาฝีมือแรงงาน </a:t>
            </a:r>
            <a:b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</a:b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กรมพัฒนาฝีมือแรงงาน ประจำปีบัญชี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2563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IT๙" pitchFamily="34" charset="-34"/>
              <a:ea typeface="+mj-ea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7087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6445" y="2204994"/>
            <a:ext cx="10177131" cy="293481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/>
          <a:lstStyle/>
          <a:p>
            <a:pPr algn="thaiDist">
              <a:buNone/>
            </a:pPr>
            <a:r>
              <a:rPr lang="th-TH" sz="40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ด้านที่ 6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การดำเนินงานตามนโยบายรัฐ/กระทรวงการคลัง</a:t>
            </a:r>
          </a:p>
          <a:p>
            <a:pPr algn="thaiDist"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ตัวชี้วัดที่ 6.1 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การใช้จ่ายเงินตามแผนการใช้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จ่ายที่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ได้รับอนุมัติ</a:t>
            </a:r>
          </a:p>
          <a:p>
            <a:pPr algn="thaiDist"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ตัวชี้วัดที่ 6.2 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การดำเนินการตามแผนพัฒนา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ระบบการจ่ายเงิน</a:t>
            </a:r>
            <a:b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และการ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รับเงินของทุนหมุนเวียนผ่านระบบอิเล็กทรอนิกส์</a:t>
            </a:r>
          </a:p>
          <a:p>
            <a:pPr algn="thaiDist"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</a:t>
            </a:r>
            <a:endParaRPr lang="th-TH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0" y="404664"/>
            <a:ext cx="12192000" cy="11521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th-TH" sz="2400" smtClean="0">
              <a:solidFill>
                <a:srgbClr val="808080"/>
              </a:solidFill>
              <a:latin typeface="Arial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278703" y="432404"/>
            <a:ext cx="1440160" cy="1062226"/>
            <a:chOff x="-396552" y="764704"/>
            <a:chExt cx="2751647" cy="2790418"/>
          </a:xfrm>
        </p:grpSpPr>
        <p:grpSp>
          <p:nvGrpSpPr>
            <p:cNvPr id="6" name="Group 6"/>
            <p:cNvGrpSpPr/>
            <p:nvPr/>
          </p:nvGrpSpPr>
          <p:grpSpPr>
            <a:xfrm>
              <a:off x="-396552" y="764704"/>
              <a:ext cx="2751647" cy="2790418"/>
              <a:chOff x="2257425" y="2868613"/>
              <a:chExt cx="1117600" cy="1120775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2257425" y="2868613"/>
                <a:ext cx="1117600" cy="1120775"/>
              </a:xfrm>
              <a:custGeom>
                <a:avLst/>
                <a:gdLst>
                  <a:gd name="T0" fmla="*/ 320 w 349"/>
                  <a:gd name="T1" fmla="*/ 91 h 350"/>
                  <a:gd name="T2" fmla="*/ 337 w 349"/>
                  <a:gd name="T3" fmla="*/ 115 h 350"/>
                  <a:gd name="T4" fmla="*/ 323 w 349"/>
                  <a:gd name="T5" fmla="*/ 133 h 350"/>
                  <a:gd name="T6" fmla="*/ 318 w 349"/>
                  <a:gd name="T7" fmla="*/ 157 h 350"/>
                  <a:gd name="T8" fmla="*/ 338 w 349"/>
                  <a:gd name="T9" fmla="*/ 177 h 350"/>
                  <a:gd name="T10" fmla="*/ 344 w 349"/>
                  <a:gd name="T11" fmla="*/ 208 h 350"/>
                  <a:gd name="T12" fmla="*/ 322 w 349"/>
                  <a:gd name="T13" fmla="*/ 217 h 350"/>
                  <a:gd name="T14" fmla="*/ 306 w 349"/>
                  <a:gd name="T15" fmla="*/ 236 h 350"/>
                  <a:gd name="T16" fmla="*/ 317 w 349"/>
                  <a:gd name="T17" fmla="*/ 260 h 350"/>
                  <a:gd name="T18" fmla="*/ 307 w 349"/>
                  <a:gd name="T19" fmla="*/ 286 h 350"/>
                  <a:gd name="T20" fmla="*/ 279 w 349"/>
                  <a:gd name="T21" fmla="*/ 283 h 350"/>
                  <a:gd name="T22" fmla="*/ 258 w 349"/>
                  <a:gd name="T23" fmla="*/ 294 h 350"/>
                  <a:gd name="T24" fmla="*/ 256 w 349"/>
                  <a:gd name="T25" fmla="*/ 321 h 350"/>
                  <a:gd name="T26" fmla="*/ 233 w 349"/>
                  <a:gd name="T27" fmla="*/ 337 h 350"/>
                  <a:gd name="T28" fmla="*/ 212 w 349"/>
                  <a:gd name="T29" fmla="*/ 322 h 350"/>
                  <a:gd name="T30" fmla="*/ 187 w 349"/>
                  <a:gd name="T31" fmla="*/ 320 h 350"/>
                  <a:gd name="T32" fmla="*/ 171 w 349"/>
                  <a:gd name="T33" fmla="*/ 343 h 350"/>
                  <a:gd name="T34" fmla="*/ 140 w 349"/>
                  <a:gd name="T35" fmla="*/ 346 h 350"/>
                  <a:gd name="T36" fmla="*/ 133 w 349"/>
                  <a:gd name="T37" fmla="*/ 324 h 350"/>
                  <a:gd name="T38" fmla="*/ 113 w 349"/>
                  <a:gd name="T39" fmla="*/ 308 h 350"/>
                  <a:gd name="T40" fmla="*/ 87 w 349"/>
                  <a:gd name="T41" fmla="*/ 321 h 350"/>
                  <a:gd name="T42" fmla="*/ 61 w 349"/>
                  <a:gd name="T43" fmla="*/ 307 h 350"/>
                  <a:gd name="T44" fmla="*/ 65 w 349"/>
                  <a:gd name="T45" fmla="*/ 283 h 350"/>
                  <a:gd name="T46" fmla="*/ 53 w 349"/>
                  <a:gd name="T47" fmla="*/ 258 h 350"/>
                  <a:gd name="T48" fmla="*/ 28 w 349"/>
                  <a:gd name="T49" fmla="*/ 255 h 350"/>
                  <a:gd name="T50" fmla="*/ 8 w 349"/>
                  <a:gd name="T51" fmla="*/ 233 h 350"/>
                  <a:gd name="T52" fmla="*/ 25 w 349"/>
                  <a:gd name="T53" fmla="*/ 211 h 350"/>
                  <a:gd name="T54" fmla="*/ 28 w 349"/>
                  <a:gd name="T55" fmla="*/ 189 h 350"/>
                  <a:gd name="T56" fmla="*/ 7 w 349"/>
                  <a:gd name="T57" fmla="*/ 170 h 350"/>
                  <a:gd name="T58" fmla="*/ 2 w 349"/>
                  <a:gd name="T59" fmla="*/ 142 h 350"/>
                  <a:gd name="T60" fmla="*/ 28 w 349"/>
                  <a:gd name="T61" fmla="*/ 131 h 350"/>
                  <a:gd name="T62" fmla="*/ 41 w 349"/>
                  <a:gd name="T63" fmla="*/ 113 h 350"/>
                  <a:gd name="T64" fmla="*/ 29 w 349"/>
                  <a:gd name="T65" fmla="*/ 88 h 350"/>
                  <a:gd name="T66" fmla="*/ 39 w 349"/>
                  <a:gd name="T67" fmla="*/ 62 h 350"/>
                  <a:gd name="T68" fmla="*/ 66 w 349"/>
                  <a:gd name="T69" fmla="*/ 65 h 350"/>
                  <a:gd name="T70" fmla="*/ 79 w 349"/>
                  <a:gd name="T71" fmla="*/ 62 h 350"/>
                  <a:gd name="T72" fmla="*/ 97 w 349"/>
                  <a:gd name="T73" fmla="*/ 17 h 350"/>
                  <a:gd name="T74" fmla="*/ 124 w 349"/>
                  <a:gd name="T75" fmla="*/ 13 h 350"/>
                  <a:gd name="T76" fmla="*/ 148 w 349"/>
                  <a:gd name="T77" fmla="*/ 31 h 350"/>
                  <a:gd name="T78" fmla="*/ 172 w 349"/>
                  <a:gd name="T79" fmla="*/ 21 h 350"/>
                  <a:gd name="T80" fmla="*/ 187 w 349"/>
                  <a:gd name="T81" fmla="*/ 0 h 350"/>
                  <a:gd name="T82" fmla="*/ 214 w 349"/>
                  <a:gd name="T83" fmla="*/ 11 h 350"/>
                  <a:gd name="T84" fmla="*/ 225 w 349"/>
                  <a:gd name="T85" fmla="*/ 38 h 350"/>
                  <a:gd name="T86" fmla="*/ 248 w 349"/>
                  <a:gd name="T87" fmla="*/ 40 h 350"/>
                  <a:gd name="T88" fmla="*/ 273 w 349"/>
                  <a:gd name="T89" fmla="*/ 31 h 350"/>
                  <a:gd name="T90" fmla="*/ 288 w 349"/>
                  <a:gd name="T91" fmla="*/ 55 h 350"/>
                  <a:gd name="T92" fmla="*/ 283 w 349"/>
                  <a:gd name="T93" fmla="*/ 76 h 350"/>
                  <a:gd name="T94" fmla="*/ 301 w 349"/>
                  <a:gd name="T95" fmla="*/ 94 h 350"/>
                  <a:gd name="T96" fmla="*/ 62 w 349"/>
                  <a:gd name="T97" fmla="*/ 174 h 350"/>
                  <a:gd name="T98" fmla="*/ 285 w 349"/>
                  <a:gd name="T99" fmla="*/ 174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9" h="350">
                    <a:moveTo>
                      <a:pt x="301" y="94"/>
                    </a:moveTo>
                    <a:cubicBezTo>
                      <a:pt x="308" y="93"/>
                      <a:pt x="314" y="92"/>
                      <a:pt x="320" y="91"/>
                    </a:cubicBezTo>
                    <a:cubicBezTo>
                      <a:pt x="324" y="90"/>
                      <a:pt x="328" y="92"/>
                      <a:pt x="330" y="96"/>
                    </a:cubicBezTo>
                    <a:cubicBezTo>
                      <a:pt x="332" y="102"/>
                      <a:pt x="335" y="109"/>
                      <a:pt x="337" y="115"/>
                    </a:cubicBezTo>
                    <a:cubicBezTo>
                      <a:pt x="339" y="119"/>
                      <a:pt x="337" y="122"/>
                      <a:pt x="335" y="125"/>
                    </a:cubicBezTo>
                    <a:cubicBezTo>
                      <a:pt x="331" y="128"/>
                      <a:pt x="327" y="130"/>
                      <a:pt x="323" y="133"/>
                    </a:cubicBezTo>
                    <a:cubicBezTo>
                      <a:pt x="317" y="138"/>
                      <a:pt x="316" y="141"/>
                      <a:pt x="317" y="149"/>
                    </a:cubicBezTo>
                    <a:cubicBezTo>
                      <a:pt x="318" y="151"/>
                      <a:pt x="318" y="154"/>
                      <a:pt x="318" y="157"/>
                    </a:cubicBezTo>
                    <a:cubicBezTo>
                      <a:pt x="318" y="168"/>
                      <a:pt x="324" y="173"/>
                      <a:pt x="333" y="176"/>
                    </a:cubicBezTo>
                    <a:cubicBezTo>
                      <a:pt x="335" y="176"/>
                      <a:pt x="336" y="177"/>
                      <a:pt x="338" y="177"/>
                    </a:cubicBezTo>
                    <a:cubicBezTo>
                      <a:pt x="349" y="182"/>
                      <a:pt x="347" y="184"/>
                      <a:pt x="346" y="194"/>
                    </a:cubicBezTo>
                    <a:cubicBezTo>
                      <a:pt x="346" y="199"/>
                      <a:pt x="345" y="203"/>
                      <a:pt x="344" y="208"/>
                    </a:cubicBezTo>
                    <a:cubicBezTo>
                      <a:pt x="343" y="212"/>
                      <a:pt x="340" y="215"/>
                      <a:pt x="336" y="215"/>
                    </a:cubicBezTo>
                    <a:cubicBezTo>
                      <a:pt x="331" y="216"/>
                      <a:pt x="327" y="216"/>
                      <a:pt x="322" y="217"/>
                    </a:cubicBezTo>
                    <a:cubicBezTo>
                      <a:pt x="317" y="217"/>
                      <a:pt x="313" y="220"/>
                      <a:pt x="310" y="225"/>
                    </a:cubicBezTo>
                    <a:cubicBezTo>
                      <a:pt x="309" y="229"/>
                      <a:pt x="308" y="232"/>
                      <a:pt x="306" y="236"/>
                    </a:cubicBezTo>
                    <a:cubicBezTo>
                      <a:pt x="304" y="241"/>
                      <a:pt x="305" y="245"/>
                      <a:pt x="308" y="249"/>
                    </a:cubicBezTo>
                    <a:cubicBezTo>
                      <a:pt x="311" y="253"/>
                      <a:pt x="314" y="256"/>
                      <a:pt x="317" y="260"/>
                    </a:cubicBezTo>
                    <a:cubicBezTo>
                      <a:pt x="321" y="265"/>
                      <a:pt x="321" y="269"/>
                      <a:pt x="317" y="274"/>
                    </a:cubicBezTo>
                    <a:cubicBezTo>
                      <a:pt x="313" y="278"/>
                      <a:pt x="310" y="282"/>
                      <a:pt x="307" y="286"/>
                    </a:cubicBezTo>
                    <a:cubicBezTo>
                      <a:pt x="302" y="292"/>
                      <a:pt x="299" y="292"/>
                      <a:pt x="293" y="289"/>
                    </a:cubicBezTo>
                    <a:cubicBezTo>
                      <a:pt x="288" y="287"/>
                      <a:pt x="284" y="285"/>
                      <a:pt x="279" y="283"/>
                    </a:cubicBezTo>
                    <a:cubicBezTo>
                      <a:pt x="275" y="282"/>
                      <a:pt x="271" y="284"/>
                      <a:pt x="268" y="286"/>
                    </a:cubicBezTo>
                    <a:cubicBezTo>
                      <a:pt x="264" y="289"/>
                      <a:pt x="261" y="291"/>
                      <a:pt x="258" y="294"/>
                    </a:cubicBezTo>
                    <a:cubicBezTo>
                      <a:pt x="254" y="297"/>
                      <a:pt x="253" y="301"/>
                      <a:pt x="254" y="306"/>
                    </a:cubicBezTo>
                    <a:cubicBezTo>
                      <a:pt x="255" y="311"/>
                      <a:pt x="255" y="316"/>
                      <a:pt x="256" y="321"/>
                    </a:cubicBezTo>
                    <a:cubicBezTo>
                      <a:pt x="256" y="326"/>
                      <a:pt x="254" y="329"/>
                      <a:pt x="251" y="330"/>
                    </a:cubicBezTo>
                    <a:cubicBezTo>
                      <a:pt x="245" y="333"/>
                      <a:pt x="239" y="335"/>
                      <a:pt x="233" y="337"/>
                    </a:cubicBezTo>
                    <a:cubicBezTo>
                      <a:pt x="227" y="339"/>
                      <a:pt x="224" y="338"/>
                      <a:pt x="220" y="333"/>
                    </a:cubicBezTo>
                    <a:cubicBezTo>
                      <a:pt x="218" y="329"/>
                      <a:pt x="215" y="325"/>
                      <a:pt x="212" y="322"/>
                    </a:cubicBezTo>
                    <a:cubicBezTo>
                      <a:pt x="209" y="318"/>
                      <a:pt x="205" y="317"/>
                      <a:pt x="201" y="318"/>
                    </a:cubicBezTo>
                    <a:cubicBezTo>
                      <a:pt x="196" y="318"/>
                      <a:pt x="192" y="319"/>
                      <a:pt x="187" y="320"/>
                    </a:cubicBezTo>
                    <a:cubicBezTo>
                      <a:pt x="182" y="321"/>
                      <a:pt x="179" y="324"/>
                      <a:pt x="177" y="328"/>
                    </a:cubicBezTo>
                    <a:cubicBezTo>
                      <a:pt x="175" y="333"/>
                      <a:pt x="173" y="338"/>
                      <a:pt x="171" y="343"/>
                    </a:cubicBezTo>
                    <a:cubicBezTo>
                      <a:pt x="169" y="347"/>
                      <a:pt x="167" y="350"/>
                      <a:pt x="162" y="349"/>
                    </a:cubicBezTo>
                    <a:cubicBezTo>
                      <a:pt x="155" y="348"/>
                      <a:pt x="147" y="348"/>
                      <a:pt x="140" y="346"/>
                    </a:cubicBezTo>
                    <a:cubicBezTo>
                      <a:pt x="137" y="345"/>
                      <a:pt x="135" y="341"/>
                      <a:pt x="134" y="338"/>
                    </a:cubicBezTo>
                    <a:cubicBezTo>
                      <a:pt x="133" y="333"/>
                      <a:pt x="133" y="328"/>
                      <a:pt x="133" y="324"/>
                    </a:cubicBezTo>
                    <a:cubicBezTo>
                      <a:pt x="132" y="318"/>
                      <a:pt x="129" y="313"/>
                      <a:pt x="123" y="312"/>
                    </a:cubicBezTo>
                    <a:cubicBezTo>
                      <a:pt x="119" y="310"/>
                      <a:pt x="116" y="309"/>
                      <a:pt x="113" y="308"/>
                    </a:cubicBezTo>
                    <a:cubicBezTo>
                      <a:pt x="108" y="306"/>
                      <a:pt x="104" y="307"/>
                      <a:pt x="101" y="310"/>
                    </a:cubicBezTo>
                    <a:cubicBezTo>
                      <a:pt x="96" y="314"/>
                      <a:pt x="92" y="317"/>
                      <a:pt x="87" y="321"/>
                    </a:cubicBezTo>
                    <a:cubicBezTo>
                      <a:pt x="84" y="323"/>
                      <a:pt x="81" y="323"/>
                      <a:pt x="78" y="320"/>
                    </a:cubicBezTo>
                    <a:cubicBezTo>
                      <a:pt x="72" y="316"/>
                      <a:pt x="66" y="312"/>
                      <a:pt x="61" y="307"/>
                    </a:cubicBezTo>
                    <a:cubicBezTo>
                      <a:pt x="57" y="304"/>
                      <a:pt x="58" y="299"/>
                      <a:pt x="60" y="295"/>
                    </a:cubicBezTo>
                    <a:cubicBezTo>
                      <a:pt x="62" y="291"/>
                      <a:pt x="63" y="287"/>
                      <a:pt x="65" y="283"/>
                    </a:cubicBezTo>
                    <a:cubicBezTo>
                      <a:pt x="67" y="278"/>
                      <a:pt x="66" y="274"/>
                      <a:pt x="64" y="271"/>
                    </a:cubicBezTo>
                    <a:cubicBezTo>
                      <a:pt x="60" y="266"/>
                      <a:pt x="57" y="262"/>
                      <a:pt x="53" y="258"/>
                    </a:cubicBezTo>
                    <a:cubicBezTo>
                      <a:pt x="51" y="254"/>
                      <a:pt x="47" y="253"/>
                      <a:pt x="43" y="253"/>
                    </a:cubicBezTo>
                    <a:cubicBezTo>
                      <a:pt x="38" y="254"/>
                      <a:pt x="33" y="254"/>
                      <a:pt x="28" y="255"/>
                    </a:cubicBezTo>
                    <a:cubicBezTo>
                      <a:pt x="22" y="257"/>
                      <a:pt x="18" y="255"/>
                      <a:pt x="15" y="249"/>
                    </a:cubicBezTo>
                    <a:cubicBezTo>
                      <a:pt x="13" y="244"/>
                      <a:pt x="10" y="239"/>
                      <a:pt x="8" y="233"/>
                    </a:cubicBezTo>
                    <a:cubicBezTo>
                      <a:pt x="6" y="229"/>
                      <a:pt x="7" y="225"/>
                      <a:pt x="11" y="222"/>
                    </a:cubicBezTo>
                    <a:cubicBezTo>
                      <a:pt x="15" y="218"/>
                      <a:pt x="20" y="214"/>
                      <a:pt x="25" y="211"/>
                    </a:cubicBezTo>
                    <a:cubicBezTo>
                      <a:pt x="29" y="208"/>
                      <a:pt x="30" y="204"/>
                      <a:pt x="30" y="199"/>
                    </a:cubicBezTo>
                    <a:cubicBezTo>
                      <a:pt x="29" y="195"/>
                      <a:pt x="28" y="192"/>
                      <a:pt x="28" y="189"/>
                    </a:cubicBezTo>
                    <a:cubicBezTo>
                      <a:pt x="28" y="180"/>
                      <a:pt x="23" y="176"/>
                      <a:pt x="16" y="174"/>
                    </a:cubicBezTo>
                    <a:cubicBezTo>
                      <a:pt x="13" y="173"/>
                      <a:pt x="10" y="171"/>
                      <a:pt x="7" y="170"/>
                    </a:cubicBezTo>
                    <a:cubicBezTo>
                      <a:pt x="2" y="169"/>
                      <a:pt x="0" y="166"/>
                      <a:pt x="0" y="162"/>
                    </a:cubicBezTo>
                    <a:cubicBezTo>
                      <a:pt x="1" y="155"/>
                      <a:pt x="1" y="149"/>
                      <a:pt x="2" y="142"/>
                    </a:cubicBezTo>
                    <a:cubicBezTo>
                      <a:pt x="2" y="136"/>
                      <a:pt x="5" y="134"/>
                      <a:pt x="11" y="133"/>
                    </a:cubicBezTo>
                    <a:cubicBezTo>
                      <a:pt x="17" y="132"/>
                      <a:pt x="23" y="132"/>
                      <a:pt x="28" y="131"/>
                    </a:cubicBezTo>
                    <a:cubicBezTo>
                      <a:pt x="32" y="130"/>
                      <a:pt x="35" y="128"/>
                      <a:pt x="36" y="124"/>
                    </a:cubicBezTo>
                    <a:cubicBezTo>
                      <a:pt x="38" y="120"/>
                      <a:pt x="40" y="117"/>
                      <a:pt x="41" y="113"/>
                    </a:cubicBezTo>
                    <a:cubicBezTo>
                      <a:pt x="42" y="109"/>
                      <a:pt x="42" y="105"/>
                      <a:pt x="39" y="101"/>
                    </a:cubicBezTo>
                    <a:cubicBezTo>
                      <a:pt x="36" y="97"/>
                      <a:pt x="32" y="93"/>
                      <a:pt x="29" y="88"/>
                    </a:cubicBezTo>
                    <a:cubicBezTo>
                      <a:pt x="26" y="84"/>
                      <a:pt x="26" y="80"/>
                      <a:pt x="29" y="76"/>
                    </a:cubicBezTo>
                    <a:cubicBezTo>
                      <a:pt x="32" y="71"/>
                      <a:pt x="36" y="66"/>
                      <a:pt x="39" y="62"/>
                    </a:cubicBezTo>
                    <a:cubicBezTo>
                      <a:pt x="42" y="57"/>
                      <a:pt x="46" y="56"/>
                      <a:pt x="52" y="58"/>
                    </a:cubicBezTo>
                    <a:cubicBezTo>
                      <a:pt x="57" y="60"/>
                      <a:pt x="62" y="62"/>
                      <a:pt x="66" y="65"/>
                    </a:cubicBezTo>
                    <a:cubicBezTo>
                      <a:pt x="70" y="67"/>
                      <a:pt x="74" y="66"/>
                      <a:pt x="77" y="64"/>
                    </a:cubicBezTo>
                    <a:cubicBezTo>
                      <a:pt x="78" y="63"/>
                      <a:pt x="79" y="63"/>
                      <a:pt x="79" y="62"/>
                    </a:cubicBezTo>
                    <a:cubicBezTo>
                      <a:pt x="94" y="51"/>
                      <a:pt x="94" y="51"/>
                      <a:pt x="90" y="30"/>
                    </a:cubicBezTo>
                    <a:cubicBezTo>
                      <a:pt x="89" y="23"/>
                      <a:pt x="91" y="20"/>
                      <a:pt x="97" y="17"/>
                    </a:cubicBezTo>
                    <a:cubicBezTo>
                      <a:pt x="102" y="15"/>
                      <a:pt x="107" y="13"/>
                      <a:pt x="112" y="11"/>
                    </a:cubicBezTo>
                    <a:cubicBezTo>
                      <a:pt x="117" y="8"/>
                      <a:pt x="120" y="9"/>
                      <a:pt x="124" y="13"/>
                    </a:cubicBezTo>
                    <a:cubicBezTo>
                      <a:pt x="127" y="17"/>
                      <a:pt x="130" y="22"/>
                      <a:pt x="133" y="26"/>
                    </a:cubicBezTo>
                    <a:cubicBezTo>
                      <a:pt x="138" y="31"/>
                      <a:pt x="142" y="32"/>
                      <a:pt x="148" y="31"/>
                    </a:cubicBezTo>
                    <a:cubicBezTo>
                      <a:pt x="152" y="29"/>
                      <a:pt x="156" y="29"/>
                      <a:pt x="160" y="29"/>
                    </a:cubicBezTo>
                    <a:cubicBezTo>
                      <a:pt x="166" y="28"/>
                      <a:pt x="170" y="26"/>
                      <a:pt x="172" y="21"/>
                    </a:cubicBezTo>
                    <a:cubicBezTo>
                      <a:pt x="173" y="16"/>
                      <a:pt x="175" y="11"/>
                      <a:pt x="177" y="6"/>
                    </a:cubicBezTo>
                    <a:cubicBezTo>
                      <a:pt x="179" y="2"/>
                      <a:pt x="182" y="0"/>
                      <a:pt x="187" y="0"/>
                    </a:cubicBezTo>
                    <a:cubicBezTo>
                      <a:pt x="194" y="1"/>
                      <a:pt x="201" y="2"/>
                      <a:pt x="208" y="3"/>
                    </a:cubicBezTo>
                    <a:cubicBezTo>
                      <a:pt x="212" y="3"/>
                      <a:pt x="214" y="6"/>
                      <a:pt x="214" y="11"/>
                    </a:cubicBezTo>
                    <a:cubicBezTo>
                      <a:pt x="215" y="17"/>
                      <a:pt x="216" y="23"/>
                      <a:pt x="217" y="29"/>
                    </a:cubicBezTo>
                    <a:cubicBezTo>
                      <a:pt x="218" y="34"/>
                      <a:pt x="221" y="36"/>
                      <a:pt x="225" y="38"/>
                    </a:cubicBezTo>
                    <a:cubicBezTo>
                      <a:pt x="228" y="39"/>
                      <a:pt x="231" y="40"/>
                      <a:pt x="234" y="41"/>
                    </a:cubicBezTo>
                    <a:cubicBezTo>
                      <a:pt x="239" y="45"/>
                      <a:pt x="244" y="43"/>
                      <a:pt x="248" y="40"/>
                    </a:cubicBezTo>
                    <a:cubicBezTo>
                      <a:pt x="252" y="37"/>
                      <a:pt x="256" y="34"/>
                      <a:pt x="259" y="31"/>
                    </a:cubicBezTo>
                    <a:cubicBezTo>
                      <a:pt x="264" y="27"/>
                      <a:pt x="268" y="27"/>
                      <a:pt x="273" y="31"/>
                    </a:cubicBezTo>
                    <a:cubicBezTo>
                      <a:pt x="277" y="34"/>
                      <a:pt x="281" y="37"/>
                      <a:pt x="285" y="41"/>
                    </a:cubicBezTo>
                    <a:cubicBezTo>
                      <a:pt x="290" y="45"/>
                      <a:pt x="291" y="49"/>
                      <a:pt x="288" y="55"/>
                    </a:cubicBezTo>
                    <a:cubicBezTo>
                      <a:pt x="286" y="59"/>
                      <a:pt x="284" y="64"/>
                      <a:pt x="283" y="68"/>
                    </a:cubicBezTo>
                    <a:cubicBezTo>
                      <a:pt x="282" y="71"/>
                      <a:pt x="282" y="74"/>
                      <a:pt x="283" y="76"/>
                    </a:cubicBezTo>
                    <a:cubicBezTo>
                      <a:pt x="286" y="81"/>
                      <a:pt x="290" y="86"/>
                      <a:pt x="295" y="91"/>
                    </a:cubicBezTo>
                    <a:cubicBezTo>
                      <a:pt x="296" y="93"/>
                      <a:pt x="299" y="93"/>
                      <a:pt x="301" y="94"/>
                    </a:cubicBezTo>
                    <a:close/>
                    <a:moveTo>
                      <a:pt x="174" y="63"/>
                    </a:moveTo>
                    <a:cubicBezTo>
                      <a:pt x="112" y="63"/>
                      <a:pt x="62" y="113"/>
                      <a:pt x="62" y="174"/>
                    </a:cubicBezTo>
                    <a:cubicBezTo>
                      <a:pt x="62" y="236"/>
                      <a:pt x="112" y="285"/>
                      <a:pt x="173" y="286"/>
                    </a:cubicBezTo>
                    <a:cubicBezTo>
                      <a:pt x="235" y="286"/>
                      <a:pt x="285" y="236"/>
                      <a:pt x="285" y="174"/>
                    </a:cubicBezTo>
                    <a:cubicBezTo>
                      <a:pt x="285" y="112"/>
                      <a:pt x="234" y="63"/>
                      <a:pt x="174" y="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2455863" y="3070226"/>
                <a:ext cx="714375" cy="714375"/>
              </a:xfrm>
              <a:custGeom>
                <a:avLst/>
                <a:gdLst>
                  <a:gd name="T0" fmla="*/ 112 w 223"/>
                  <a:gd name="T1" fmla="*/ 0 h 223"/>
                  <a:gd name="T2" fmla="*/ 223 w 223"/>
                  <a:gd name="T3" fmla="*/ 111 h 223"/>
                  <a:gd name="T4" fmla="*/ 111 w 223"/>
                  <a:gd name="T5" fmla="*/ 223 h 223"/>
                  <a:gd name="T6" fmla="*/ 0 w 223"/>
                  <a:gd name="T7" fmla="*/ 111 h 223"/>
                  <a:gd name="T8" fmla="*/ 112 w 223"/>
                  <a:gd name="T9" fmla="*/ 0 h 223"/>
                  <a:gd name="T10" fmla="*/ 112 w 223"/>
                  <a:gd name="T11" fmla="*/ 196 h 223"/>
                  <a:gd name="T12" fmla="*/ 111 w 223"/>
                  <a:gd name="T13" fmla="*/ 197 h 223"/>
                  <a:gd name="T14" fmla="*/ 109 w 223"/>
                  <a:gd name="T15" fmla="*/ 192 h 223"/>
                  <a:gd name="T16" fmla="*/ 102 w 223"/>
                  <a:gd name="T17" fmla="*/ 172 h 223"/>
                  <a:gd name="T18" fmla="*/ 89 w 223"/>
                  <a:gd name="T19" fmla="*/ 129 h 223"/>
                  <a:gd name="T20" fmla="*/ 81 w 223"/>
                  <a:gd name="T21" fmla="*/ 125 h 223"/>
                  <a:gd name="T22" fmla="*/ 72 w 223"/>
                  <a:gd name="T23" fmla="*/ 128 h 223"/>
                  <a:gd name="T24" fmla="*/ 57 w 223"/>
                  <a:gd name="T25" fmla="*/ 133 h 223"/>
                  <a:gd name="T26" fmla="*/ 46 w 223"/>
                  <a:gd name="T27" fmla="*/ 146 h 223"/>
                  <a:gd name="T28" fmla="*/ 43 w 223"/>
                  <a:gd name="T29" fmla="*/ 175 h 223"/>
                  <a:gd name="T30" fmla="*/ 45 w 223"/>
                  <a:gd name="T31" fmla="*/ 182 h 223"/>
                  <a:gd name="T32" fmla="*/ 132 w 223"/>
                  <a:gd name="T33" fmla="*/ 206 h 223"/>
                  <a:gd name="T34" fmla="*/ 177 w 223"/>
                  <a:gd name="T35" fmla="*/ 181 h 223"/>
                  <a:gd name="T36" fmla="*/ 180 w 223"/>
                  <a:gd name="T37" fmla="*/ 176 h 223"/>
                  <a:gd name="T38" fmla="*/ 175 w 223"/>
                  <a:gd name="T39" fmla="*/ 144 h 223"/>
                  <a:gd name="T40" fmla="*/ 165 w 223"/>
                  <a:gd name="T41" fmla="*/ 133 h 223"/>
                  <a:gd name="T42" fmla="*/ 153 w 223"/>
                  <a:gd name="T43" fmla="*/ 128 h 223"/>
                  <a:gd name="T44" fmla="*/ 136 w 223"/>
                  <a:gd name="T45" fmla="*/ 123 h 223"/>
                  <a:gd name="T46" fmla="*/ 112 w 223"/>
                  <a:gd name="T47" fmla="*/ 196 h 223"/>
                  <a:gd name="T48" fmla="*/ 111 w 223"/>
                  <a:gd name="T49" fmla="*/ 31 h 223"/>
                  <a:gd name="T50" fmla="*/ 96 w 223"/>
                  <a:gd name="T51" fmla="*/ 34 h 223"/>
                  <a:gd name="T52" fmla="*/ 79 w 223"/>
                  <a:gd name="T53" fmla="*/ 54 h 223"/>
                  <a:gd name="T54" fmla="*/ 76 w 223"/>
                  <a:gd name="T55" fmla="*/ 60 h 223"/>
                  <a:gd name="T56" fmla="*/ 68 w 223"/>
                  <a:gd name="T57" fmla="*/ 75 h 223"/>
                  <a:gd name="T58" fmla="*/ 77 w 223"/>
                  <a:gd name="T59" fmla="*/ 87 h 223"/>
                  <a:gd name="T60" fmla="*/ 82 w 223"/>
                  <a:gd name="T61" fmla="*/ 91 h 223"/>
                  <a:gd name="T62" fmla="*/ 92 w 223"/>
                  <a:gd name="T63" fmla="*/ 108 h 223"/>
                  <a:gd name="T64" fmla="*/ 131 w 223"/>
                  <a:gd name="T65" fmla="*/ 107 h 223"/>
                  <a:gd name="T66" fmla="*/ 141 w 223"/>
                  <a:gd name="T67" fmla="*/ 90 h 223"/>
                  <a:gd name="T68" fmla="*/ 144 w 223"/>
                  <a:gd name="T69" fmla="*/ 87 h 223"/>
                  <a:gd name="T70" fmla="*/ 150 w 223"/>
                  <a:gd name="T71" fmla="*/ 63 h 223"/>
                  <a:gd name="T72" fmla="*/ 142 w 223"/>
                  <a:gd name="T73" fmla="*/ 48 h 223"/>
                  <a:gd name="T74" fmla="*/ 139 w 223"/>
                  <a:gd name="T75" fmla="*/ 44 h 223"/>
                  <a:gd name="T76" fmla="*/ 111 w 223"/>
                  <a:gd name="T77" fmla="*/ 31 h 223"/>
                  <a:gd name="T78" fmla="*/ 107 w 223"/>
                  <a:gd name="T79" fmla="*/ 143 h 223"/>
                  <a:gd name="T80" fmla="*/ 111 w 223"/>
                  <a:gd name="T81" fmla="*/ 179 h 223"/>
                  <a:gd name="T82" fmla="*/ 115 w 223"/>
                  <a:gd name="T83" fmla="*/ 143 h 223"/>
                  <a:gd name="T84" fmla="*/ 107 w 223"/>
                  <a:gd name="T85" fmla="*/ 143 h 223"/>
                  <a:gd name="T86" fmla="*/ 118 w 223"/>
                  <a:gd name="T87" fmla="*/ 127 h 223"/>
                  <a:gd name="T88" fmla="*/ 104 w 223"/>
                  <a:gd name="T89" fmla="*/ 127 h 223"/>
                  <a:gd name="T90" fmla="*/ 104 w 223"/>
                  <a:gd name="T91" fmla="*/ 138 h 223"/>
                  <a:gd name="T92" fmla="*/ 118 w 223"/>
                  <a:gd name="T93" fmla="*/ 138 h 223"/>
                  <a:gd name="T94" fmla="*/ 118 w 223"/>
                  <a:gd name="T95" fmla="*/ 1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3" h="223">
                    <a:moveTo>
                      <a:pt x="112" y="0"/>
                    </a:moveTo>
                    <a:cubicBezTo>
                      <a:pt x="172" y="0"/>
                      <a:pt x="223" y="49"/>
                      <a:pt x="223" y="111"/>
                    </a:cubicBezTo>
                    <a:cubicBezTo>
                      <a:pt x="223" y="173"/>
                      <a:pt x="173" y="223"/>
                      <a:pt x="111" y="223"/>
                    </a:cubicBezTo>
                    <a:cubicBezTo>
                      <a:pt x="50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2" y="0"/>
                    </a:cubicBezTo>
                    <a:close/>
                    <a:moveTo>
                      <a:pt x="112" y="196"/>
                    </a:moveTo>
                    <a:cubicBezTo>
                      <a:pt x="112" y="197"/>
                      <a:pt x="111" y="197"/>
                      <a:pt x="111" y="197"/>
                    </a:cubicBezTo>
                    <a:cubicBezTo>
                      <a:pt x="110" y="195"/>
                      <a:pt x="110" y="194"/>
                      <a:pt x="109" y="192"/>
                    </a:cubicBezTo>
                    <a:cubicBezTo>
                      <a:pt x="107" y="185"/>
                      <a:pt x="105" y="178"/>
                      <a:pt x="102" y="172"/>
                    </a:cubicBezTo>
                    <a:cubicBezTo>
                      <a:pt x="98" y="157"/>
                      <a:pt x="93" y="143"/>
                      <a:pt x="89" y="129"/>
                    </a:cubicBezTo>
                    <a:cubicBezTo>
                      <a:pt x="87" y="124"/>
                      <a:pt x="87" y="123"/>
                      <a:pt x="81" y="125"/>
                    </a:cubicBezTo>
                    <a:cubicBezTo>
                      <a:pt x="78" y="126"/>
                      <a:pt x="75" y="127"/>
                      <a:pt x="72" y="128"/>
                    </a:cubicBezTo>
                    <a:cubicBezTo>
                      <a:pt x="67" y="130"/>
                      <a:pt x="62" y="131"/>
                      <a:pt x="57" y="133"/>
                    </a:cubicBezTo>
                    <a:cubicBezTo>
                      <a:pt x="51" y="135"/>
                      <a:pt x="47" y="140"/>
                      <a:pt x="46" y="146"/>
                    </a:cubicBezTo>
                    <a:cubicBezTo>
                      <a:pt x="45" y="156"/>
                      <a:pt x="43" y="166"/>
                      <a:pt x="43" y="175"/>
                    </a:cubicBezTo>
                    <a:cubicBezTo>
                      <a:pt x="42" y="178"/>
                      <a:pt x="44" y="181"/>
                      <a:pt x="45" y="182"/>
                    </a:cubicBezTo>
                    <a:cubicBezTo>
                      <a:pt x="70" y="205"/>
                      <a:pt x="99" y="213"/>
                      <a:pt x="132" y="206"/>
                    </a:cubicBezTo>
                    <a:cubicBezTo>
                      <a:pt x="150" y="202"/>
                      <a:pt x="164" y="193"/>
                      <a:pt x="177" y="181"/>
                    </a:cubicBezTo>
                    <a:cubicBezTo>
                      <a:pt x="179" y="180"/>
                      <a:pt x="180" y="178"/>
                      <a:pt x="180" y="176"/>
                    </a:cubicBezTo>
                    <a:cubicBezTo>
                      <a:pt x="179" y="165"/>
                      <a:pt x="177" y="154"/>
                      <a:pt x="175" y="144"/>
                    </a:cubicBezTo>
                    <a:cubicBezTo>
                      <a:pt x="174" y="139"/>
                      <a:pt x="170" y="135"/>
                      <a:pt x="165" y="133"/>
                    </a:cubicBezTo>
                    <a:cubicBezTo>
                      <a:pt x="161" y="131"/>
                      <a:pt x="157" y="130"/>
                      <a:pt x="153" y="128"/>
                    </a:cubicBezTo>
                    <a:cubicBezTo>
                      <a:pt x="147" y="126"/>
                      <a:pt x="142" y="125"/>
                      <a:pt x="136" y="123"/>
                    </a:cubicBezTo>
                    <a:cubicBezTo>
                      <a:pt x="128" y="148"/>
                      <a:pt x="120" y="172"/>
                      <a:pt x="112" y="196"/>
                    </a:cubicBezTo>
                    <a:close/>
                    <a:moveTo>
                      <a:pt x="111" y="31"/>
                    </a:moveTo>
                    <a:cubicBezTo>
                      <a:pt x="106" y="32"/>
                      <a:pt x="101" y="33"/>
                      <a:pt x="96" y="34"/>
                    </a:cubicBezTo>
                    <a:cubicBezTo>
                      <a:pt x="86" y="37"/>
                      <a:pt x="82" y="45"/>
                      <a:pt x="79" y="54"/>
                    </a:cubicBezTo>
                    <a:cubicBezTo>
                      <a:pt x="79" y="56"/>
                      <a:pt x="78" y="59"/>
                      <a:pt x="76" y="60"/>
                    </a:cubicBezTo>
                    <a:cubicBezTo>
                      <a:pt x="69" y="64"/>
                      <a:pt x="67" y="68"/>
                      <a:pt x="68" y="75"/>
                    </a:cubicBezTo>
                    <a:cubicBezTo>
                      <a:pt x="69" y="81"/>
                      <a:pt x="71" y="86"/>
                      <a:pt x="77" y="87"/>
                    </a:cubicBezTo>
                    <a:cubicBezTo>
                      <a:pt x="80" y="87"/>
                      <a:pt x="82" y="89"/>
                      <a:pt x="82" y="91"/>
                    </a:cubicBezTo>
                    <a:cubicBezTo>
                      <a:pt x="84" y="98"/>
                      <a:pt x="88" y="103"/>
                      <a:pt x="92" y="108"/>
                    </a:cubicBezTo>
                    <a:cubicBezTo>
                      <a:pt x="105" y="122"/>
                      <a:pt x="119" y="121"/>
                      <a:pt x="131" y="107"/>
                    </a:cubicBezTo>
                    <a:cubicBezTo>
                      <a:pt x="135" y="102"/>
                      <a:pt x="137" y="96"/>
                      <a:pt x="141" y="90"/>
                    </a:cubicBezTo>
                    <a:cubicBezTo>
                      <a:pt x="142" y="89"/>
                      <a:pt x="143" y="88"/>
                      <a:pt x="144" y="87"/>
                    </a:cubicBezTo>
                    <a:cubicBezTo>
                      <a:pt x="153" y="84"/>
                      <a:pt x="158" y="69"/>
                      <a:pt x="150" y="63"/>
                    </a:cubicBezTo>
                    <a:cubicBezTo>
                      <a:pt x="145" y="59"/>
                      <a:pt x="144" y="54"/>
                      <a:pt x="142" y="48"/>
                    </a:cubicBezTo>
                    <a:cubicBezTo>
                      <a:pt x="141" y="47"/>
                      <a:pt x="140" y="45"/>
                      <a:pt x="139" y="44"/>
                    </a:cubicBezTo>
                    <a:cubicBezTo>
                      <a:pt x="133" y="34"/>
                      <a:pt x="123" y="31"/>
                      <a:pt x="111" y="31"/>
                    </a:cubicBezTo>
                    <a:close/>
                    <a:moveTo>
                      <a:pt x="107" y="143"/>
                    </a:moveTo>
                    <a:cubicBezTo>
                      <a:pt x="101" y="156"/>
                      <a:pt x="106" y="167"/>
                      <a:pt x="111" y="179"/>
                    </a:cubicBezTo>
                    <a:cubicBezTo>
                      <a:pt x="117" y="167"/>
                      <a:pt x="120" y="155"/>
                      <a:pt x="115" y="143"/>
                    </a:cubicBezTo>
                    <a:cubicBezTo>
                      <a:pt x="112" y="143"/>
                      <a:pt x="109" y="143"/>
                      <a:pt x="107" y="143"/>
                    </a:cubicBezTo>
                    <a:close/>
                    <a:moveTo>
                      <a:pt x="118" y="127"/>
                    </a:moveTo>
                    <a:cubicBezTo>
                      <a:pt x="113" y="127"/>
                      <a:pt x="108" y="127"/>
                      <a:pt x="104" y="127"/>
                    </a:cubicBezTo>
                    <a:cubicBezTo>
                      <a:pt x="104" y="131"/>
                      <a:pt x="104" y="134"/>
                      <a:pt x="104" y="138"/>
                    </a:cubicBezTo>
                    <a:cubicBezTo>
                      <a:pt x="109" y="138"/>
                      <a:pt x="114" y="138"/>
                      <a:pt x="118" y="138"/>
                    </a:cubicBezTo>
                    <a:cubicBezTo>
                      <a:pt x="118" y="134"/>
                      <a:pt x="118" y="131"/>
                      <a:pt x="118" y="1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eaLnBrk="1" hangingPunct="1"/>
                <a:endParaRPr lang="en-US" sz="2400" dirty="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7" name="Group 7"/>
            <p:cNvGrpSpPr>
              <a:grpSpLocks/>
            </p:cNvGrpSpPr>
            <p:nvPr/>
          </p:nvGrpSpPr>
          <p:grpSpPr bwMode="auto">
            <a:xfrm>
              <a:off x="120428" y="1319273"/>
              <a:ext cx="1674812" cy="1655763"/>
              <a:chOff x="3728852" y="2599663"/>
              <a:chExt cx="1674421" cy="1656184"/>
            </a:xfrm>
          </p:grpSpPr>
          <p:sp>
            <p:nvSpPr>
              <p:cNvPr id="9" name="Oval 8"/>
              <p:cNvSpPr>
                <a:spLocks noChangeArrowheads="1"/>
              </p:cNvSpPr>
              <p:nvPr/>
            </p:nvSpPr>
            <p:spPr bwMode="auto">
              <a:xfrm>
                <a:off x="3728852" y="2599663"/>
                <a:ext cx="1674421" cy="165618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1" hangingPunct="1"/>
                <a:endParaRPr lang="th-TH" sz="24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pic>
            <p:nvPicPr>
              <p:cNvPr id="10" name="Picture 3" descr="รูปภาพ1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830971" y="2656181"/>
                <a:ext cx="1491664" cy="15121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9" name="Picture 18" descr="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15386" y="5170301"/>
            <a:ext cx="3405219" cy="1556792"/>
          </a:xfrm>
          <a:prstGeom prst="rect">
            <a:avLst/>
          </a:prstGeom>
        </p:spPr>
      </p:pic>
      <p:pic>
        <p:nvPicPr>
          <p:cNvPr id="22" name="Picture 21" descr="q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1370" y="5301208"/>
            <a:ext cx="2075723" cy="1556792"/>
          </a:xfrm>
          <a:prstGeom prst="rect">
            <a:avLst/>
          </a:prstGeom>
        </p:spPr>
      </p:pic>
      <p:pic>
        <p:nvPicPr>
          <p:cNvPr id="23" name="Picture 22" descr="Round_MO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456374" y="2110154"/>
            <a:ext cx="768085" cy="736993"/>
          </a:xfrm>
          <a:prstGeom prst="rect">
            <a:avLst/>
          </a:prstGeom>
        </p:spPr>
      </p:pic>
      <p:sp>
        <p:nvSpPr>
          <p:cNvPr id="16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7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Rectangle 4"/>
          <p:cNvSpPr txBox="1">
            <a:spLocks noChangeArrowheads="1"/>
          </p:cNvSpPr>
          <p:nvPr/>
        </p:nvSpPr>
        <p:spPr bwMode="auto">
          <a:xfrm>
            <a:off x="1691680" y="476672"/>
            <a:ext cx="961154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การประเมินผลการดำเนินงานของ กองทุนพัฒนาฝีมือแรงงาน </a:t>
            </a:r>
            <a:b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</a:br>
            <a:r>
              <a:rPr kumimoji="0" lang="th-TH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กรมพัฒนาฝีมือแรงงาน ประจำปีบัญชี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2563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IT๙" pitchFamily="34" charset="-34"/>
              <a:ea typeface="+mj-ea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767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 bwMode="auto">
          <a:xfrm>
            <a:off x="445478" y="773723"/>
            <a:ext cx="11439694" cy="60227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 bwMode="auto">
          <a:xfrm>
            <a:off x="719404" y="180007"/>
            <a:ext cx="7296811" cy="499931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400" b="1" dirty="0">
                <a:solidFill>
                  <a:srgbClr val="000000"/>
                </a:solidFill>
                <a:latin typeface="TH SarabunIT๙" pitchFamily="34" charset="-34"/>
                <a:ea typeface="TH SarabunIT๙" pitchFamily="34" charset="-34"/>
                <a:cs typeface="TH SarabunIT๙" pitchFamily="34" charset="-34"/>
              </a:rPr>
              <a:t>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เป้าหมายของผลการ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ดำเนินงาน ประจำปีบัญชี 2563</a:t>
            </a:r>
            <a:endParaRPr lang="en-US" sz="28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Footer Placeholder 1"/>
          <p:cNvSpPr txBox="1">
            <a:spLocks/>
          </p:cNvSpPr>
          <p:nvPr/>
        </p:nvSpPr>
        <p:spPr>
          <a:xfrm>
            <a:off x="9320605" y="6431325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62" y="757486"/>
            <a:ext cx="11252126" cy="53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6000"/>
          <a:stretch/>
        </p:blipFill>
        <p:spPr bwMode="auto">
          <a:xfrm>
            <a:off x="539262" y="1189101"/>
            <a:ext cx="11252126" cy="5528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4332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 txBox="1">
            <a:spLocks/>
          </p:cNvSpPr>
          <p:nvPr/>
        </p:nvSpPr>
        <p:spPr>
          <a:xfrm>
            <a:off x="9332329" y="6431323"/>
            <a:ext cx="2541121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23" y="703386"/>
            <a:ext cx="11404527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1933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รูปภาพที่เกี่ยวข้อง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</p:spPr>
      </p:pic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0" y="879616"/>
            <a:ext cx="12192000" cy="935887"/>
          </a:xfrm>
          <a:prstGeom prst="rect">
            <a:avLst/>
          </a:prstGeom>
        </p:spPr>
        <p:txBody>
          <a:bodyPr>
            <a:noAutofit/>
          </a:bodyPr>
          <a:lstStyle/>
          <a:p>
            <a:pPr marL="18288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tabLst/>
              <a:defRPr/>
            </a:pPr>
            <a:r>
              <a:rPr kumimoji="0" lang="th-TH" sz="5000" b="1" i="0" u="none" strike="noStrike" kern="1200" cap="none" spc="0" normalizeH="0" baseline="0" noProof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ผลการดำเนินงาน</a:t>
            </a:r>
            <a:endParaRPr kumimoji="0" lang="en-US" sz="50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5" name="Picture 2" descr="รูปภาพที่เกี่ยวข้อง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95674"/>
            <a:ext cx="12192000" cy="3362326"/>
          </a:xfrm>
          <a:prstGeom prst="rect">
            <a:avLst/>
          </a:prstGeom>
          <a:noFill/>
        </p:spPr>
      </p:pic>
      <p:sp>
        <p:nvSpPr>
          <p:cNvPr id="6" name="Rectangle 1"/>
          <p:cNvSpPr/>
          <p:nvPr/>
        </p:nvSpPr>
        <p:spPr>
          <a:xfrm>
            <a:off x="0" y="1838894"/>
            <a:ext cx="12192000" cy="218521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th-TH" sz="2000" b="1" dirty="0" smtClean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ให้กู้ยืมเงินและการให้เงินช่วยเหลือหรือ</a:t>
            </a:r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อุดหนุน</a:t>
            </a:r>
            <a:br>
              <a:rPr lang="th-TH" sz="4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</a:p>
          <a:p>
            <a:pPr algn="ctr"/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0" y="59772"/>
            <a:ext cx="12192000" cy="1173283"/>
          </a:xfrm>
          <a:prstGeom prst="rect">
            <a:avLst/>
          </a:prstGeom>
          <a:solidFill>
            <a:srgbClr val="9933FF"/>
          </a:solidFill>
        </p:spPr>
        <p:txBody>
          <a:bodyPr vert="horz" lIns="121899" tIns="60949" rIns="121899" bIns="60949">
            <a:noAutofit/>
          </a:bodyPr>
          <a:lstStyle/>
          <a:p>
            <a:pPr marL="365696" indent="-365696" algn="ctr">
              <a:spcBef>
                <a:spcPts val="800"/>
              </a:spcBef>
              <a:buClr>
                <a:schemeClr val="accent1"/>
              </a:buClr>
              <a:buSzPct val="70000"/>
              <a:defRPr/>
            </a:pP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สรุปการให้กู้ยืมเงินกองทุนพัฒนาฝีมือแรงงาน </a:t>
            </a:r>
            <a:b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ปีงบประมาณ พ.ศ. 2558-2563 (ส.ค.58 - ม.ค.63)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1981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255203" y="6336792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869" y="1620984"/>
            <a:ext cx="10931237" cy="371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62627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0" y="59772"/>
            <a:ext cx="12192000" cy="1173283"/>
          </a:xfrm>
          <a:prstGeom prst="rect">
            <a:avLst/>
          </a:prstGeom>
          <a:solidFill>
            <a:srgbClr val="9933FF"/>
          </a:solidFill>
        </p:spPr>
        <p:txBody>
          <a:bodyPr vert="horz" lIns="121899" tIns="60949" rIns="121899" bIns="60949">
            <a:noAutofit/>
          </a:bodyPr>
          <a:lstStyle/>
          <a:p>
            <a:pPr marL="365696" indent="-365696" algn="ctr">
              <a:spcBef>
                <a:spcPts val="800"/>
              </a:spcBef>
              <a:buClr>
                <a:schemeClr val="accent1"/>
              </a:buClr>
              <a:buSzPct val="70000"/>
              <a:defRPr/>
            </a:pP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คำขอกู้ยืมเงินกองทุนพัฒนาฝีมือแรงงาน</a:t>
            </a:r>
          </a:p>
          <a:p>
            <a:pPr marL="365696" indent="-365696" algn="ctr">
              <a:spcBef>
                <a:spcPts val="800"/>
              </a:spcBef>
              <a:buClr>
                <a:schemeClr val="accent1"/>
              </a:buClr>
              <a:buSzPct val="70000"/>
              <a:defRPr/>
            </a:pP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รอเสนอพิจารณาอนุมัติเดือน มีนาคม 2563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073" y="1607127"/>
            <a:ext cx="9989127" cy="371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1981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255203" y="6336792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0" y="18828"/>
            <a:ext cx="12192000" cy="720247"/>
          </a:xfrm>
          <a:prstGeom prst="rect">
            <a:avLst/>
          </a:prstGeom>
          <a:solidFill>
            <a:srgbClr val="9933FF"/>
          </a:solidFill>
        </p:spPr>
        <p:txBody>
          <a:bodyPr vert="horz" lIns="121899" tIns="60949" rIns="121899" bIns="60949">
            <a:noAutofit/>
          </a:bodyPr>
          <a:lstStyle/>
          <a:p>
            <a:pPr marL="365696" indent="-365696" algn="ctr">
              <a:spcBef>
                <a:spcPts val="800"/>
              </a:spcBef>
              <a:buClr>
                <a:schemeClr val="accent1"/>
              </a:buClr>
              <a:buSzPct val="70000"/>
              <a:defRPr/>
            </a:pPr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การอนุมัติให้กู้ยืมเงินกองทุนพัฒนาฝีมือแรงงาน ปีงบประมาณ พ.ศ. 2558-2562 (ส.ค.58-ธ.ค.62)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09861819"/>
              </p:ext>
            </p:extLst>
          </p:nvPr>
        </p:nvGraphicFramePr>
        <p:xfrm>
          <a:off x="204717" y="5936772"/>
          <a:ext cx="6611719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1719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u="none" strike="noStrike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หน่วยงานที่มีผู้ยื่นคำขอกู้ยืมเงิน ปีงบประมาณ พ.ศ. 2558 - 2563 จำนวน 70 แห่ง</a:t>
                      </a:r>
                      <a:endParaRPr lang="en-US" sz="20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หน่วยงานที่ยังไม่มีผู้ยื่นคำขอกู้ยืมเงิน ปีงบประมาณ พ.ศ. 2558 - 2563 จำนวน 7 แห่ง</a:t>
                      </a:r>
                      <a:endParaRPr lang="en-US" sz="2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1981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255203" y="6336792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473" y="1279948"/>
            <a:ext cx="11139054" cy="398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3283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165" y="1413174"/>
            <a:ext cx="10806544" cy="40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9"/>
          <p:cNvSpPr/>
          <p:nvPr/>
        </p:nvSpPr>
        <p:spPr>
          <a:xfrm>
            <a:off x="0" y="7796"/>
            <a:ext cx="12192000" cy="1200329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สรุปการ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อนุมัติให้เงินช่วยเหลือหรือ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อุดหนุน </a:t>
            </a:r>
          </a:p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ปีงบประมาณ 2559-2563 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ต.ค 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2558 - 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ม.ค. 2563)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7796"/>
            <a:ext cx="12192000" cy="523220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สรุปการ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อนุมัติให้เงินช่วยเหลือหรือ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อุดหนุน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ปีงบประมาณ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2559-2563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ต.ค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2558 -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ม.ค. 2563)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1981" y="6513213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255203" y="6459624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63" y="681038"/>
            <a:ext cx="11572875" cy="5886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67525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5558"/>
            <a:ext cx="12191999" cy="1143000"/>
          </a:xfrm>
          <a:solidFill>
            <a:srgbClr val="FF66FF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th-TH" sz="3700" dirty="0" smtClean="0">
                <a:solidFill>
                  <a:srgbClr val="FFFF00"/>
                </a:solidFill>
                <a:effectLst/>
                <a:latin typeface="TH SarabunPSK" pitchFamily="34" charset="-34"/>
                <a:cs typeface="TH SarabunPSK" pitchFamily="34" charset="-34"/>
              </a:rPr>
              <a:t>สรุปหน่วยงานที่อนุมัติให้เงินช่วยเหลือหรืออุดหนุนกองทุนพัฒนาฝีมือแรงงาน </a:t>
            </a:r>
            <a:br>
              <a:rPr lang="th-TH" sz="3700" dirty="0" smtClean="0">
                <a:solidFill>
                  <a:srgbClr val="FFFF00"/>
                </a:solidFill>
                <a:effectLst/>
                <a:latin typeface="TH SarabunPSK" pitchFamily="34" charset="-34"/>
                <a:cs typeface="TH SarabunPSK" pitchFamily="34" charset="-34"/>
              </a:rPr>
            </a:br>
            <a:r>
              <a:rPr lang="th-TH" sz="3700" dirty="0" smtClean="0">
                <a:solidFill>
                  <a:srgbClr val="FFFF00"/>
                </a:solidFill>
                <a:effectLst/>
                <a:latin typeface="TH SarabunPSK" pitchFamily="34" charset="-34"/>
                <a:cs typeface="TH SarabunPSK" pitchFamily="34" charset="-34"/>
              </a:rPr>
              <a:t>ปีงบประมาณ 2559 - 2563 (ต.ค. 58 – ม.ค. 63)</a:t>
            </a:r>
            <a:endParaRPr lang="th-TH" sz="3700" dirty="0">
              <a:solidFill>
                <a:srgbClr val="FFFF00"/>
              </a:soli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4327" y="1330310"/>
            <a:ext cx="7174723" cy="615375"/>
          </a:xfrm>
          <a:prstGeom prst="rect">
            <a:avLst/>
          </a:prstGeom>
          <a:noFill/>
        </p:spPr>
        <p:txBody>
          <a:bodyPr wrap="square" lIns="121743" tIns="60872" rIns="121743" bIns="60872" rtlCol="0">
            <a:spAutoFit/>
          </a:bodyPr>
          <a:lstStyle/>
          <a:p>
            <a:r>
              <a:rPr lang="th-TH" sz="3200" b="1" u="sng" dirty="0" smtClean="0">
                <a:latin typeface="TH SarabunPSK" pitchFamily="34" charset="-34"/>
                <a:cs typeface="TH SarabunPSK" pitchFamily="34" charset="-34"/>
              </a:rPr>
              <a:t>หน่วยงานที่ให้เงินช่วยเหลือหรืออุดหนุนมากสุด 5 อันดับแรก</a:t>
            </a:r>
            <a:endParaRPr lang="th-TH" u="sng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44552" y="6492876"/>
            <a:ext cx="25645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69798" y="6471975"/>
            <a:ext cx="807799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9412" y="2022764"/>
            <a:ext cx="9324108" cy="306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รูปภาพที่เกี่ยวข้อง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Picture 2" descr="รูปภาพที่เกี่ยวข้อง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2073"/>
            <a:ext cx="12192000" cy="3435927"/>
          </a:xfrm>
          <a:prstGeom prst="rect">
            <a:avLst/>
          </a:prstGeom>
          <a:noFill/>
        </p:spPr>
      </p:pic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504645" y="6112470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0" y="1092266"/>
            <a:ext cx="12192000" cy="378565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th-TH" sz="6000" b="1" dirty="0" smtClean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60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60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ประเมินผลการปฏิบัติงาน</a:t>
            </a:r>
          </a:p>
          <a:p>
            <a:pPr algn="ctr"/>
            <a:r>
              <a:rPr lang="th-TH" sz="60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ลูกจ้างกองทุนพัฒนาฝีมือแรงงาน </a:t>
            </a:r>
            <a:br>
              <a:rPr lang="th-TH" sz="60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60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ประจำปีงบประมาณ พ.ศ. </a:t>
            </a:r>
            <a:r>
              <a:rPr lang="th-TH" sz="60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2563</a:t>
            </a:r>
            <a:endParaRPr lang="en-US" sz="60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5636" y="1599793"/>
            <a:ext cx="11291455" cy="17081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หมวด 3 การสรรหาและการเลือกสรรพนักงานและลูกจ้าง</a:t>
            </a:r>
          </a:p>
          <a:p>
            <a:pPr algn="thaiDist"/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ข้อ 14 การสรรหาและเลือกสรรบุคคลเป็นพนักงานและลูกจ้าง ให้ดำเนินการตามหลักเกณฑ์และวิธีการกรมประกาศกำหนด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0"/>
            <a:ext cx="12192000" cy="132343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ข้อบังคับคณะอนุกรรมการบริหารกองทุนพัฒนาฝีมือแรงงาน</a:t>
            </a: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ว่าด้วยการบริหารงานบุคคลของกองทุนพัฒนาฝีมือแรงงาน พ.ศ. 2562</a:t>
            </a:r>
            <a:endParaRPr lang="th-TH" sz="4000" b="1" dirty="0">
              <a:solidFill>
                <a:srgbClr val="FFFF00"/>
              </a:solidFill>
            </a:endParaRPr>
          </a:p>
        </p:txBody>
      </p:sp>
      <p:pic>
        <p:nvPicPr>
          <p:cNvPr id="7" name="Picture 2" descr="https://image.dek-d.com/27/0332/3328/114200450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08" y="5609182"/>
            <a:ext cx="1212338" cy="12488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3"/>
          <p:cNvSpPr/>
          <p:nvPr/>
        </p:nvSpPr>
        <p:spPr>
          <a:xfrm>
            <a:off x="443344" y="3483995"/>
            <a:ext cx="11291455" cy="22467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หมวด 5 การประเมินผลการปฏิบัติงาน</a:t>
            </a:r>
          </a:p>
          <a:p>
            <a:pPr algn="thaiDist"/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ข้อ 20 วรรคสอง ให้มีการประเมินผลการปฏิบัติงานของลูกจ้างก่อนครบกำหนดสัญญาจ้าง</a:t>
            </a:r>
          </a:p>
          <a:p>
            <a:pPr algn="thaiDist"/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ข้อ 21 หลักเกณฑ์และวิธีการประเมินผลการปฏิบัติงานของพนักงานและลูกจ้างให้เป็นไปตามที่กรมกำหนด</a:t>
            </a:r>
          </a:p>
        </p:txBody>
      </p:sp>
    </p:spTree>
    <p:extLst>
      <p:ext uri="{BB962C8B-B14F-4D97-AF65-F5344CB8AC3E}">
        <p14:creationId xmlns="" xmlns:p14="http://schemas.microsoft.com/office/powerpoint/2010/main" val="86867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61" y="1439130"/>
            <a:ext cx="11014236" cy="1754326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กระทรวงการคลัง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เห็นชอบโครงสร้างการบริหารงานและกรอบ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อัตรากำลังของ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กองทุนพัฒนาฝีมือแรงงาน ประจำปีงบประมาณ พ.ศ.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เป็นต้นไป จำนวน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226 อัตรา (หนังสือกระทรวงการคลัง ที่ </a:t>
            </a:r>
            <a:r>
              <a:rPr lang="th-TH" sz="3600" dirty="0" err="1" smtClean="0">
                <a:latin typeface="FreesiaUPC" pitchFamily="34" charset="-34"/>
                <a:cs typeface="FreesiaUPC" pitchFamily="34" charset="-34"/>
              </a:rPr>
              <a:t>กค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0406.6/20861 </a:t>
            </a:r>
            <a:r>
              <a:rPr lang="th-TH" sz="3600" dirty="0" err="1" smtClean="0">
                <a:latin typeface="FreesiaUPC" pitchFamily="34" charset="-34"/>
                <a:cs typeface="FreesiaUPC" pitchFamily="34" charset="-34"/>
              </a:rPr>
              <a:t>ลว.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4 ธันวาคม 2560)</a:t>
            </a:r>
          </a:p>
        </p:txBody>
      </p:sp>
      <p:pic>
        <p:nvPicPr>
          <p:cNvPr id="7" name="Picture 2" descr="https://image.dek-d.com/27/0332/3328/114200450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08" y="5609182"/>
            <a:ext cx="1212338" cy="12488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88882" y="3360029"/>
            <a:ext cx="11014236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marL="571500" indent="-571500" algn="thaiDist">
              <a:buFont typeface="Wingdings" pitchFamily="2" charset="2"/>
              <a:buChar char="v"/>
            </a:pP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ข้าราชการ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พนักงานราชการ และลูกจ้างประจำ จำนวน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106 อัตรา</a:t>
            </a:r>
          </a:p>
        </p:txBody>
      </p:sp>
      <p:sp>
        <p:nvSpPr>
          <p:cNvPr id="9" name="Rectangle 8"/>
          <p:cNvSpPr/>
          <p:nvPr/>
        </p:nvSpPr>
        <p:spPr>
          <a:xfrm>
            <a:off x="588882" y="4380021"/>
            <a:ext cx="11014236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marL="571500" indent="-571500" algn="thaiDist">
              <a:buFont typeface="Wingdings" pitchFamily="2" charset="2"/>
              <a:buChar char="v"/>
            </a:pP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ลูกจ้างกองทุน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พัฒนาฝีมือแรงงาน จำนวน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120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อัตรา </a:t>
            </a:r>
            <a:endParaRPr lang="th-TH" sz="3600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489718"/>
            <a:ext cx="12192000" cy="646331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โครงสร้าง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บริหารงานและกรอบอัตรากำลัง</a:t>
            </a:r>
            <a:endParaRPr lang="en-US" sz="3600" b="1" dirty="0"/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44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mage.dek-d.com/27/0332/3328/114200450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61097"/>
            <a:ext cx="736782" cy="5969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สี่เหลี่ยมผืนผ้า 7"/>
          <p:cNvSpPr/>
          <p:nvPr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ลูกจ้างกองทุนพัฒนาฝีมือแรงงาน ประจำปีงบประมาณ พ.ศ. 2563</a:t>
            </a:r>
            <a:endParaRPr lang="th-TH" sz="4000" b="1" dirty="0">
              <a:solidFill>
                <a:srgbClr val="FFFF00"/>
              </a:solidFill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13576" y="6128812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25533732"/>
              </p:ext>
            </p:extLst>
          </p:nvPr>
        </p:nvGraphicFramePr>
        <p:xfrm>
          <a:off x="130388" y="942552"/>
          <a:ext cx="11825392" cy="5285538"/>
        </p:xfrm>
        <a:graphic>
          <a:graphicData uri="http://schemas.openxmlformats.org/drawingml/2006/table">
            <a:tbl>
              <a:tblPr/>
              <a:tblGrid>
                <a:gridCol w="1714501"/>
                <a:gridCol w="581891"/>
                <a:gridCol w="1049482"/>
                <a:gridCol w="1131570"/>
                <a:gridCol w="651510"/>
                <a:gridCol w="640080"/>
                <a:gridCol w="1028700"/>
                <a:gridCol w="1078576"/>
                <a:gridCol w="521624"/>
                <a:gridCol w="642158"/>
                <a:gridCol w="1143000"/>
                <a:gridCol w="1122218"/>
                <a:gridCol w="520082"/>
              </a:tblGrid>
              <a:tr h="62939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99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จำนวนอัตราที่กระทรวงการคลังเห็นชอบ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จำนวนอัตราที่ปฏิบัติงานอยู่จริง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ณ 29 กุมภาพันธ์ 2563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จำนวนอัตราที่ว่าง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ณ 29 กุมภาพันธ์ 2563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528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พัฒนาฝีมือแรงงาน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นักวิชาการเงิน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และบัญชี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นิติกร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พัฒนาฝีมือแรงงาน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นักวิชาการเงิน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และบัญชี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นิติกร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พัฒนาฝีมือแรงงาน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นักวิชาการเงิน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และบัญชี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นิติกร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</a:tr>
              <a:tr h="57744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105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lang="en-US" sz="2400" b="1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52446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ส่วนกลาง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</a:tr>
              <a:tr h="54761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กองส่งเสริม</a:t>
                      </a:r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พัฒนาฝีมือแรงงาน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</a:tr>
              <a:tr h="5541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กลุ่มกฎหมาย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กลุ่มตรวจสอบภายใน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</a:tr>
              <a:tr h="461486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ส่วภูมิภาค 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 และสนพ. </a:t>
                      </a:r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 </a:t>
                      </a:r>
                      <a:r>
                        <a:rPr lang="th-T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แห่ง)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092" marR="8092" marT="8092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092" marR="8092" marT="80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8829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mage.dek-d.com/27/0332/3328/114200450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61097"/>
            <a:ext cx="736782" cy="5969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927455" y="6368170"/>
            <a:ext cx="447040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45212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99857240"/>
              </p:ext>
            </p:extLst>
          </p:nvPr>
        </p:nvGraphicFramePr>
        <p:xfrm>
          <a:off x="554181" y="1432957"/>
          <a:ext cx="11111346" cy="5000912"/>
        </p:xfrm>
        <a:graphic>
          <a:graphicData uri="http://schemas.openxmlformats.org/drawingml/2006/table">
            <a:tbl>
              <a:tblPr/>
              <a:tblGrid>
                <a:gridCol w="3006437"/>
                <a:gridCol w="780066"/>
                <a:gridCol w="2406480"/>
                <a:gridCol w="2493818"/>
                <a:gridCol w="2424545"/>
              </a:tblGrid>
              <a:tr h="2871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</a:p>
                  </a:txBody>
                  <a:tcPr marL="7757" marR="7757" marT="77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7757" marR="7757" marT="77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ตำแหน่ง</a:t>
                      </a:r>
                    </a:p>
                  </a:txBody>
                  <a:tcPr marL="7757" marR="7757" marT="77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71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นักวิชาการพัฒนาฝีมือแรงงาน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นักวิชาการเงินและบัญชี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นิติกร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7757" marR="7757" marT="77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ส่วนกลาง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กองส่งเสริมการพัฒนาฝีมือแรงงาน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กลุ่มกฎหมาย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กลุ่มตรวจสอบภายใน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ภูมิภาค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20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</a:t>
                      </a: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นครราชสีมา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อุบลราชธานี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กรุงเทพมหานคร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 เชียงใหม่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ฉะเชิงเทรา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0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ชัยภูมิ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สุโขทัย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7178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</a:t>
                      </a:r>
                      <a:r>
                        <a:rPr lang="th-TH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อุทัยธานี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757" marR="7757" marT="77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สี่เหลี่ยมผืนผ้า 7"/>
          <p:cNvSpPr/>
          <p:nvPr/>
        </p:nvSpPr>
        <p:spPr>
          <a:xfrm>
            <a:off x="1039182" y="796603"/>
            <a:ext cx="10058217" cy="523220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จำนวนอัตราว่างลูกจ้างกองทุนพัฒนาฝีมือแรงงาน ณ 29 กุมภาพันธ์ 2563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ลูกจ้างกองทุนพัฒนาฝีมือแรงงาน ประจำปีงบประมาณ พ.ศ. 2563</a:t>
            </a:r>
            <a:endParaRPr lang="th-TH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851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7"/>
          <p:cNvSpPr/>
          <p:nvPr/>
        </p:nvSpPr>
        <p:spPr>
          <a:xfrm>
            <a:off x="0" y="505657"/>
            <a:ext cx="12192000" cy="769441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การจ้างลูกจ้างทดแทนตำแหน่งที่ลาออก</a:t>
            </a:r>
            <a:endParaRPr lang="th-TH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ผืนผ้า 7"/>
          <p:cNvSpPr/>
          <p:nvPr/>
        </p:nvSpPr>
        <p:spPr>
          <a:xfrm>
            <a:off x="0" y="2209766"/>
            <a:ext cx="12192000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หน่วยงานที่มีลูกจ้างลาออกยังไม่สามารถจ้างได้ 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เนื่องจากต้องดำเนินการสรรหาและเลือกสรรบุคคลตามหลักเกณฑ์ที่กรมประกาศกำหนด </a:t>
            </a:r>
            <a:b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เมื่อกรมกำหนดหลักเกณฑ์การสรรหาเรียบร้อยแล้วจะรีบแจ้งให้ทราบต่อไป</a:t>
            </a:r>
            <a:endPara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7"/>
          <p:cNvSpPr/>
          <p:nvPr/>
        </p:nvSpPr>
        <p:spPr>
          <a:xfrm>
            <a:off x="-419" y="272986"/>
            <a:ext cx="12192419" cy="646331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แนวปฏิบัติการเปลี่ยนแปลงตำแหน่ง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ลูกจ้างกองทุน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</a:t>
            </a:r>
          </a:p>
        </p:txBody>
      </p:sp>
      <p:sp>
        <p:nvSpPr>
          <p:cNvPr id="3" name="Rectangle 2"/>
          <p:cNvSpPr/>
          <p:nvPr/>
        </p:nvSpPr>
        <p:spPr>
          <a:xfrm>
            <a:off x="752901" y="1122343"/>
            <a:ext cx="10686197" cy="156966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กรณีที่หน่วยงานในภูมิภาคมีความ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จำเป็นต้อง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เปลี่ยนแปลงตำแหน่งการจ้าง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ลูกจ้างกองทุน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พัฒนาฝีมือแรงงาน 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กรณีที่ไม่สามารถดำเนินการจ้าง</a:t>
            </a:r>
            <a: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  <a:t>ลูกจ้างในตำแหน่ง</a:t>
            </a:r>
            <a:b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  <a:t>ตาม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โครงสร้างและกรอบอัตรากำลังที่ได้รับอนุมัติจากกระทรวงการคลัง</a:t>
            </a:r>
            <a: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  <a:t>ได้</a:t>
            </a:r>
            <a:endParaRPr lang="en-US" sz="3200" b="1" i="1" u="sng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2901" y="2869427"/>
            <a:ext cx="10686197" cy="20621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สพร.หรือสนพ. 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แสดงเหตุผลและความจำเป็นในการขอเปลี่ยนแปลงตำแหน่ง</a:t>
            </a:r>
            <a: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sz="3200" b="1" i="1" dirty="0" smtClean="0"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200" b="1" i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ส่ง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ให้กรมพัฒนาฝีมือแรงงาน เพื่อเสนอคณะกรรมการส่งเสริมการพัฒนาฝีมือแรงงานพิจารณาก่อน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เสนอกระทรวงการคลังให้ความเห็นชอบเป็นรายกรณี</a:t>
            </a:r>
            <a:r>
              <a:rPr lang="th-TH" sz="3200" b="1" i="1" dirty="0">
                <a:latin typeface="FreesiaUPC" pitchFamily="34" charset="-34"/>
                <a:cs typeface="FreesiaUPC" pitchFamily="34" charset="-34"/>
              </a:rPr>
              <a:t> </a:t>
            </a:r>
            <a:endParaRPr lang="th-TH" sz="3200" b="1" i="1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b="1" i="1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หนังสือ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กระทรวงการคลัง ที่ กค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0406.6/11050 ลง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วันที่ 16 กรกฎาคม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2561)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234" y="5123579"/>
            <a:ext cx="10686197" cy="553998"/>
          </a:xfrm>
          <a:prstGeom prst="rect">
            <a:avLst/>
          </a:prstGeom>
          <a:solidFill>
            <a:srgbClr val="FFCC00"/>
          </a:solidFill>
          <a:ln>
            <a:solidFill>
              <a:srgbClr val="FF0000"/>
            </a:solidFill>
            <a:prstDash val="dash"/>
          </a:ln>
        </p:spPr>
        <p:txBody>
          <a:bodyPr wrap="square">
            <a:spAutoFit/>
          </a:bodyPr>
          <a:lstStyle/>
          <a:p>
            <a:pPr algn="thaiDist"/>
            <a:r>
              <a:rPr lang="th-TH" sz="30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ต้องรอให้กระทรวงการคลังเห็นชอบการเปลี่ยนแปลงตำแหน่งก่อนจึงจะจ้างลูกจ้างได้</a:t>
            </a:r>
            <a:endParaRPr lang="en-US" sz="30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4" descr="https://image.dek-d.com/27/0332/3328/114200454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426" y="5472752"/>
            <a:ext cx="1112008" cy="1385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94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2083" y="1355796"/>
            <a:ext cx="104678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 algn="thaiDist">
              <a:buAutoNum type="arabicPeriod"/>
            </a:pP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แนว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ทางการประเมินผลการปฏิบัติงาน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ของลูกจ้างกองทุนพัฒนาฝีมือแรงงาน</a:t>
            </a:r>
          </a:p>
          <a:p>
            <a:pPr marL="514350" indent="-514350"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ประจำปี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งบประมาณ พ.ศ. </a:t>
            </a:r>
            <a:r>
              <a:rPr lang="en-US" sz="3200" dirty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ประเมิน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จากองค์ประกอบ 2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ส่วน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คือ </a:t>
            </a:r>
            <a:endParaRPr lang="th-TH" sz="3200" dirty="0" smtClean="0">
              <a:latin typeface="FreesiaUPC" pitchFamily="34" charset="-34"/>
              <a:cs typeface="FreesiaUPC" pitchFamily="34" charset="-34"/>
            </a:endParaRPr>
          </a:p>
          <a:p>
            <a:pPr marL="273050"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(1) ประเมิน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ผลสัมฤทธิ์ของ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งาน ร้อยละ 70</a:t>
            </a:r>
          </a:p>
          <a:p>
            <a:pPr marL="273050"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(2) ประเมิน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พฤติกรรมการปฏิบัติงาน (สมรรถนะ)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ร้อยละ 30</a:t>
            </a:r>
          </a:p>
          <a:p>
            <a:pPr marL="273050" indent="-273050"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2. ลูกจ้างกองทุน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พัฒนาฝีมือแรงงาน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ต้องจัดทำตัวชี้วัดอย่างน้อย จำนวน 4 ตัว </a:t>
            </a:r>
          </a:p>
          <a:p>
            <a:pPr marL="273050" indent="-273050"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โดยเลือกจากตัวชี้วัดที่กรมฯ กำหนด จำนวน 6 ด้าน จากตัวชี้วัดทั้งหมด 12 ตัวชี้วัด</a:t>
            </a:r>
          </a:p>
        </p:txBody>
      </p:sp>
      <p:pic>
        <p:nvPicPr>
          <p:cNvPr id="4" name="Picture 4" descr="https://1.bp.blogspot.com/-8WD8TqjVMAo/Wn7SQ7OsFPI/AAAAAAAATqQ/tuyxraR8TcAyGjuuxClom8RXKv_x0ufEgCLcBGAs/s1600/crayon_shinchan%2B%25285%25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574" y="5714999"/>
            <a:ext cx="952500" cy="1143001"/>
          </a:xfrm>
          <a:prstGeom prst="rect">
            <a:avLst/>
          </a:prstGeom>
          <a:noFill/>
        </p:spPr>
      </p:pic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53735"/>
            <a:ext cx="12192000" cy="646331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ประเมินผลการปฏิบัติงาน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ของลูกจ้างกองทุนพัฒนาฝีมือแรงงาน</a:t>
            </a:r>
            <a:endParaRPr lang="en-US" sz="3600" b="1" dirty="0"/>
          </a:p>
        </p:txBody>
      </p:sp>
    </p:spTree>
    <p:extLst>
      <p:ext uri="{BB962C8B-B14F-4D97-AF65-F5344CB8AC3E}">
        <p14:creationId xmlns="" xmlns:p14="http://schemas.microsoft.com/office/powerpoint/2010/main" val="43234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20593117"/>
              </p:ext>
            </p:extLst>
          </p:nvPr>
        </p:nvGraphicFramePr>
        <p:xfrm>
          <a:off x="581891" y="739665"/>
          <a:ext cx="11111345" cy="56763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411758"/>
                <a:gridCol w="2699587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ด้านที่/เรื่อง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จำนวนตัวชี้วัด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8645">
                <a:tc>
                  <a:txBody>
                    <a:bodyPr/>
                    <a:lstStyle/>
                    <a:p>
                      <a:pPr marL="984250" marR="0" lvl="0" indent="-9842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ด้านที่ 1 การให้กู้ยืมเงินกองทุนพัฒนาฝีมือแรงงานตาม พ.ร.บ. ส่งเสริม ฯ พ.ศ. 2545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984250" marR="0" indent="-9842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ด้านที่ 2 ลูกหนี้กองทุนเดิม (ตามระเบียบกระทรวงแรงงานและสวัสดิการสังคมว่าด้วยกองทุนพัฒนาฝีมือแรงงาน พ.ศ. 2539)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ด้านที่ 3 การให้เงินช่วยเหลือหรืออุดหนุนกองทุนพัฒนาฝีมือแรงงาน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ด้านที่ 4 การเงินและบัญชีกองทุน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ด้านที่ 5 การประเมินเงินสมทบกองทุนพัฒนาฝีมือแรงงาน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7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ด้านที่ 6 </a:t>
                      </a:r>
                      <a:r>
                        <a:rPr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ภารกิจสนับสนุนงานกองทุนพัฒนาฝีมือแรงงาน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th-TH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  <a:endParaRPr lang="th-TH" sz="32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12</a:t>
                      </a:r>
                      <a:endParaRPr lang="th-TH" sz="32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สี่เหลี่ยมผืนผ้า 2"/>
          <p:cNvSpPr/>
          <p:nvPr/>
        </p:nvSpPr>
        <p:spPr>
          <a:xfrm>
            <a:off x="0" y="9802"/>
            <a:ext cx="12192000" cy="64633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การประเมินผลการปฏิบัติงานของลูกจ้างกองทุนพัฒนาฝีมือแรงงาน</a:t>
            </a: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436101" y="6017969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" name="Picture 2" descr="https://2.bp.blogspot.com/-3P-lt6t8xn4/Wn7SQjDiTJI/AAAAAAAATqM/CAOr2ScvB6gnrP_KFvomGtmnBsg1ufvCwCLcBGAs/s1600/crayon_shinchan%2B%25284%25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4998"/>
            <a:ext cx="952500" cy="1143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802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74679602"/>
              </p:ext>
            </p:extLst>
          </p:nvPr>
        </p:nvGraphicFramePr>
        <p:xfrm>
          <a:off x="1146418" y="676635"/>
          <a:ext cx="10399592" cy="6096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775515"/>
                <a:gridCol w="1624077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ด้านที่/ชื่อตัวชี้วัด</a:t>
                      </a:r>
                      <a:endParaRPr lang="th-TH" sz="24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จำนวนตัวชี้วัด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ด้านที่ 1 การให้กู้ยืมเงินกองทุนพัฒนาฝีมือแรงงานตาม พ.ร.บ. ส่งเสริมฯ พ.ศ. 2545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1 ร้อยละของการให้กู้ยืมเงินกองทุนพัฒนาฝีมือแรงงาน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2 ระดับความสำเร็จของการเรียกคืนเงินกู้ยืมตามสัญญา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3 ร้อยละของการติดตามประเมินผลการให้กู้ยืมเงินกองทุนพัฒนาฝีมือแรงงาน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ด้านที่ 2 ลูกหนี้กองทุนเดิม </a:t>
                      </a:r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(ตามระเบียบกระทรวงแรงงานและสวัสดิการสังคมว่าด้วยกองทุนฯ</a:t>
                      </a:r>
                      <a:r>
                        <a:rPr lang="th-TH" sz="22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พ.ศ. 2539)</a:t>
                      </a:r>
                      <a:endParaRPr lang="th-TH" sz="22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dk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4 ร้อยละของการประนอมหนี้ลูกหนี้กองทุนพัฒนาฝีมือแรงงาน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5 ร้อยละเฉลี่ยถ่วงน้ำหนักของลูกหนี้ตามคำพิพากษาคงเหลือที่ยังไม่ปิดบัญชีที่ดำเนินการ</a:t>
                      </a:r>
                      <a:b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               สืบทรัพย์และบังคับคดี ในรอบ 12 เดือน</a:t>
                      </a:r>
                      <a:endParaRPr lang="en-US" sz="2400" kern="12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               ตัวชี้วัดที่ 5.1 ร้อยละเฉลี่ยของลูกหนี้ตามคำพิพากษาที่ดำเนินการสืบทรัพย์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                                 และรายงานผลการดำเนินงาน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               ตัวชี้วัดที่</a:t>
                      </a:r>
                      <a:r>
                        <a:rPr lang="th-TH" sz="2400" kern="1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5.2 </a:t>
                      </a: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ร้อยละของลูกหนี้ตามคำพิพากษาที่ดำเนินการบังคับคดีจากทรัพย์ที่พบ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                                 ตามข้อ 5.1 และรายงานผลการดำเนินงาน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0" kern="12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6</a:t>
                      </a:r>
                      <a:r>
                        <a:rPr lang="th-TH" sz="2400" b="0" kern="1200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ร้อยละของการส่งดำเนินคดีลูกหนี้กองทุนพัฒนาฝีมือแรงงาน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7650" name="Picture 2" descr="https://3.bp.blogspot.com/-lkOE6dbA_CI/Wl8GFwQdFZI/AAAAAAAATj4/dly28iIMVY8z0tjpjCZcEJ-5Zaoj_K89gCLcBGAs/s1600/stitch%2B%252825%25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5652654"/>
            <a:ext cx="1214651" cy="1168239"/>
          </a:xfrm>
          <a:prstGeom prst="rect">
            <a:avLst/>
          </a:prstGeom>
          <a:noFill/>
        </p:spPr>
      </p:pic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2"/>
          <p:cNvSpPr/>
          <p:nvPr/>
        </p:nvSpPr>
        <p:spPr>
          <a:xfrm>
            <a:off x="0" y="9802"/>
            <a:ext cx="12192000" cy="64633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การประเมินผลการปฏิบัติงานของลูกจ้างกองทุนพัฒนาฝีมือแรงงาน</a:t>
            </a:r>
          </a:p>
        </p:txBody>
      </p:sp>
    </p:spTree>
    <p:extLst>
      <p:ext uri="{BB962C8B-B14F-4D97-AF65-F5344CB8AC3E}">
        <p14:creationId xmlns="" xmlns:p14="http://schemas.microsoft.com/office/powerpoint/2010/main" val="18630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26271984"/>
              </p:ext>
            </p:extLst>
          </p:nvPr>
        </p:nvGraphicFramePr>
        <p:xfrm>
          <a:off x="996290" y="787475"/>
          <a:ext cx="10604311" cy="54559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816455"/>
                <a:gridCol w="178785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เรื่อง/ชื่อตัวชี้วัด</a:t>
                      </a:r>
                      <a:endParaRPr lang="th-TH" sz="24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จำนวนตัวชี้วัด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ด้านที่ 3 การให้เงินช่วยเหลือหรืออุดหนุนกองทุนพัฒนาฝีมือแรงงาน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7 ร้อยละของการให้เงินช่วยเหลือหรืออุดหนุน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8 ร้อยละของการติดตามผลการดำเนินงานการพัฒนาฝีมือแรงงานของผู้ได้รับเงิน</a:t>
                      </a:r>
                      <a:b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              ช่วยเหลือหรืออุดหนุน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ด้านที่ 4 การเงินและบัญชีกองทุน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ตัวชี้วัดที่ 9 ระดับความสำเร็จของการจัดทำบัญชีกองทุนพัฒนาฝีมือแรงงาน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ตัวชี้วัดที่</a:t>
                      </a:r>
                      <a:r>
                        <a:rPr lang="th-TH" sz="2400" kern="1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10</a:t>
                      </a:r>
                      <a:r>
                        <a:rPr lang="th-TH" sz="2400" kern="1200" dirty="0" smtClean="0">
                          <a:latin typeface="FreesiaUPC" pitchFamily="34" charset="-34"/>
                          <a:cs typeface="FreesiaUPC" pitchFamily="34" charset="-34"/>
                        </a:rPr>
                        <a:t> ระดับความสำเร็จของการเบิกจ่ายเงินกองทุนพัฒนาฝีมือแรงงาน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ด้านที่ 5 </a:t>
                      </a:r>
                      <a:r>
                        <a:rPr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การประเมินเงินสมทบกองทุนพัฒนาฝีมือแรงงาน</a:t>
                      </a:r>
                      <a:endParaRPr lang="th-TH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th-TH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800" b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ตัวชี้วัดที่ 11 ร้อยละของจำนวนสถานประกอบกิจการที่ยื่นแบบแสดงการส่งเงินสมทบกองทุนพัฒนาฝีมือแรงงานตาม พ.ร.บ. ส่งเสริมการพัฒนาฝีมือแรงงาน พ.ศ. 2545 ประจำปี พ.ศ. 2562</a:t>
                      </a:r>
                      <a:endParaRPr lang="th-TH" sz="2800" b="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8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 descr="https://4.bp.blogspot.com/-XO_HTPpe0x4/WoBvdWKW1KI/AAAAAAAATsY/bKTxUJfBV2oDXBd2E1hzsJgn8KPpgs0kwCLcBGAs/s1600/hatsune_miku%2B%25283%25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135" y="5636525"/>
            <a:ext cx="1041779" cy="1221475"/>
          </a:xfrm>
          <a:prstGeom prst="rect">
            <a:avLst/>
          </a:prstGeom>
          <a:noFill/>
        </p:spPr>
      </p:pic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2"/>
          <p:cNvSpPr/>
          <p:nvPr/>
        </p:nvSpPr>
        <p:spPr>
          <a:xfrm>
            <a:off x="0" y="9802"/>
            <a:ext cx="12192000" cy="64633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การประเมินผลการปฏิบัติงานของลูกจ้างกองทุนพัฒนาฝีมือแรงงาน</a:t>
            </a:r>
          </a:p>
        </p:txBody>
      </p:sp>
    </p:spTree>
    <p:extLst>
      <p:ext uri="{BB962C8B-B14F-4D97-AF65-F5344CB8AC3E}">
        <p14:creationId xmlns="" xmlns:p14="http://schemas.microsoft.com/office/powerpoint/2010/main" val="334777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03391984"/>
              </p:ext>
            </p:extLst>
          </p:nvPr>
        </p:nvGraphicFramePr>
        <p:xfrm>
          <a:off x="750626" y="1292451"/>
          <a:ext cx="10604311" cy="1981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816455"/>
                <a:gridCol w="178785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เรื่อง/ชื่อตัวชี้วัด</a:t>
                      </a:r>
                      <a:endParaRPr lang="th-TH" sz="28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จำนวนตัวชี้วัด</a:t>
                      </a:r>
                      <a:endParaRPr lang="th-TH" sz="28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ด้านที่ 6 </a:t>
                      </a:r>
                      <a:r>
                        <a:rPr lang="th-TH" sz="28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ภารกิจสนับสนุนงานกองทุนพัฒนาฝีมือแรงงาน </a:t>
                      </a:r>
                      <a:endParaRPr lang="th-TH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th-TH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800" b="0" dirty="0" smtClean="0">
                          <a:latin typeface="FreesiaUPC" pitchFamily="34" charset="-34"/>
                          <a:cs typeface="FreesiaUPC" pitchFamily="34" charset="-34"/>
                        </a:rPr>
                        <a:t> ตัวชี้วัดที่ 12</a:t>
                      </a:r>
                      <a:r>
                        <a:rPr lang="th-TH" sz="2800" b="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ร้อยละของความสำเร็จการติดตามความพึงพอใจของผู้ใช้บริการกองทุนพัฒนาฝีมือแรงงาน</a:t>
                      </a:r>
                      <a:endParaRPr lang="th-TH" sz="2800" b="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800" b="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 descr="https://4.bp.blogspot.com/-XO_HTPpe0x4/WoBvdWKW1KI/AAAAAAAATsY/bKTxUJfBV2oDXBd2E1hzsJgn8KPpgs0kwCLcBGAs/s1600/hatsune_miku%2B%25283%25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22" y="5598563"/>
            <a:ext cx="1041779" cy="1221475"/>
          </a:xfrm>
          <a:prstGeom prst="rect">
            <a:avLst/>
          </a:prstGeom>
          <a:noFill/>
        </p:spPr>
      </p:pic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2"/>
          <p:cNvSpPr/>
          <p:nvPr/>
        </p:nvSpPr>
        <p:spPr>
          <a:xfrm>
            <a:off x="0" y="9802"/>
            <a:ext cx="12192000" cy="64633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การประเมินผลการปฏิบัติงานของลูกจ้างกองทุนพัฒนาฝีมือแรงงาน</a:t>
            </a:r>
          </a:p>
        </p:txBody>
      </p:sp>
    </p:spTree>
    <p:extLst>
      <p:ext uri="{BB962C8B-B14F-4D97-AF65-F5344CB8AC3E}">
        <p14:creationId xmlns="" xmlns:p14="http://schemas.microsoft.com/office/powerpoint/2010/main" val="387627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869405" y="2631877"/>
            <a:ext cx="5908641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th-TH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งานบริหารทั่วไป</a:t>
            </a:r>
            <a:br>
              <a:rPr lang="th-TH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7" name="ชื่อเรื่องรอง 2"/>
          <p:cNvSpPr txBox="1">
            <a:spLocks/>
          </p:cNvSpPr>
          <p:nvPr/>
        </p:nvSpPr>
        <p:spPr>
          <a:xfrm>
            <a:off x="5704774" y="3951452"/>
            <a:ext cx="5636527" cy="85725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th-TH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โทรศัพท์/โทรสาร 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0 2643 4982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13576" y="5948697"/>
            <a:ext cx="811319" cy="521208"/>
          </a:xfrm>
          <a:prstGeom prst="rect">
            <a:avLst/>
          </a:prstGeom>
        </p:spPr>
        <p:txBody>
          <a:bodyPr vert="horz" lIns="121698" tIns="60849" rIns="121698" bIns="60849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7282" name="Picture 2" descr="C:\Users\DSD01\Desktop\ดาวน์โหลด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02437"/>
            <a:ext cx="4931011" cy="391968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000486" y="346717"/>
            <a:ext cx="6910068" cy="2058784"/>
          </a:xfrm>
          <a:prstGeom prst="wedgeEllipseCallout">
            <a:avLst>
              <a:gd name="adj1" fmla="val -56329"/>
              <a:gd name="adj2" fmla="val 66115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4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4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5">
  <a:themeElements>
    <a:clrScheme name="">
      <a:dk1>
        <a:srgbClr val="808080"/>
      </a:dk1>
      <a:lt1>
        <a:srgbClr val="FFFFFF"/>
      </a:lt1>
      <a:dk2>
        <a:srgbClr val="FFFFFF"/>
      </a:dk2>
      <a:lt2>
        <a:srgbClr val="0120BD"/>
      </a:lt2>
      <a:accent1>
        <a:srgbClr val="C300E6"/>
      </a:accent1>
      <a:accent2>
        <a:srgbClr val="F96F1C"/>
      </a:accent2>
      <a:accent3>
        <a:srgbClr val="FFFFFF"/>
      </a:accent3>
      <a:accent4>
        <a:srgbClr val="6C6C6C"/>
      </a:accent4>
      <a:accent5>
        <a:srgbClr val="DEAAF0"/>
      </a:accent5>
      <a:accent6>
        <a:srgbClr val="E26418"/>
      </a:accent6>
      <a:hlink>
        <a:srgbClr val="FFBF07"/>
      </a:hlink>
      <a:folHlink>
        <a:srgbClr val="5F5F5F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3D3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FFFFFF"/>
        </a:dk1>
        <a:lt1>
          <a:srgbClr val="FFFFFF"/>
        </a:lt1>
        <a:dk2>
          <a:srgbClr val="FFFFFF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DADADA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FFFFFF"/>
        </a:dk1>
        <a:lt1>
          <a:srgbClr val="FFFFFF"/>
        </a:lt1>
        <a:dk2>
          <a:srgbClr val="FFFFFF"/>
        </a:dk2>
        <a:lt2>
          <a:srgbClr val="55A6FE"/>
        </a:lt2>
        <a:accent1>
          <a:srgbClr val="71BBFF"/>
        </a:accent1>
        <a:accent2>
          <a:srgbClr val="74CCFF"/>
        </a:accent2>
        <a:accent3>
          <a:srgbClr val="FFFFFF"/>
        </a:accent3>
        <a:accent4>
          <a:srgbClr val="DADADA"/>
        </a:accent4>
        <a:accent5>
          <a:srgbClr val="BBDAFF"/>
        </a:accent5>
        <a:accent6>
          <a:srgbClr val="68B9E7"/>
        </a:accent6>
        <a:hlink>
          <a:srgbClr val="94D8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FFFFFF"/>
        </a:dk1>
        <a:lt1>
          <a:srgbClr val="FFFFFF"/>
        </a:lt1>
        <a:dk2>
          <a:srgbClr val="FFFFFF"/>
        </a:dk2>
        <a:lt2>
          <a:srgbClr val="4BA1FF"/>
        </a:lt2>
        <a:accent1>
          <a:srgbClr val="5DB2FF"/>
        </a:accent1>
        <a:accent2>
          <a:srgbClr val="65C8FF"/>
        </a:accent2>
        <a:accent3>
          <a:srgbClr val="FFFFFF"/>
        </a:accent3>
        <a:accent4>
          <a:srgbClr val="DADADA"/>
        </a:accent4>
        <a:accent5>
          <a:srgbClr val="B6D5FF"/>
        </a:accent5>
        <a:accent6>
          <a:srgbClr val="5BB5E7"/>
        </a:accent6>
        <a:hlink>
          <a:srgbClr val="87E1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4308</TotalTime>
  <Words>1747</Words>
  <Application>Microsoft Office PowerPoint</Application>
  <PresentationFormat>กำหนดเอง</PresentationFormat>
  <Paragraphs>419</Paragraphs>
  <Slides>36</Slides>
  <Notes>8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36</vt:i4>
      </vt:variant>
    </vt:vector>
  </HeadingPairs>
  <TitlesOfParts>
    <vt:vector size="38" baseType="lpstr">
      <vt:lpstr>Slipstream</vt:lpstr>
      <vt:lpstr>55</vt:lpstr>
      <vt:lpstr>ภาพนิ่ง 1</vt:lpstr>
      <vt:lpstr>การดำเนินงานตามเกณฑ์การประเมินผล การดำเนินงานกองทุนพัฒนาฝีมือแรงงาน ประจำปีบัญชี 2563 </vt:lpstr>
      <vt:lpstr>ผลการดำเนินงานตามเกณฑ์การประเมินผลกองทุนพัฒนาฝีมือแรงงาน </vt:lpstr>
      <vt:lpstr>ภาพนิ่ง 4</vt:lpstr>
      <vt:lpstr>ภาพนิ่ง 5</vt:lpstr>
      <vt:lpstr>ภาพนิ่ง 6</vt:lpstr>
      <vt:lpstr>Print master</vt:lpstr>
      <vt:lpstr>Print master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สรุปหน่วยงานที่อนุมัติให้เงินช่วยเหลือหรืออุดหนุนกองทุนพัฒนาฝีมือแรงงาน  ปีงบประมาณ 2559 - 2563 (ต.ค. 58 – ม.ค. 63)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DSD-001</dc:creator>
  <cp:lastModifiedBy>DSD-001</cp:lastModifiedBy>
  <cp:revision>802</cp:revision>
  <cp:lastPrinted>2020-03-04T08:22:30Z</cp:lastPrinted>
  <dcterms:created xsi:type="dcterms:W3CDTF">2017-06-26T11:46:28Z</dcterms:created>
  <dcterms:modified xsi:type="dcterms:W3CDTF">2020-03-04T09:34:18Z</dcterms:modified>
</cp:coreProperties>
</file>