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26" r:id="rId2"/>
  </p:sldMasterIdLst>
  <p:notesMasterIdLst>
    <p:notesMasterId r:id="rId12"/>
  </p:notesMasterIdLst>
  <p:handoutMasterIdLst>
    <p:handoutMasterId r:id="rId13"/>
  </p:handoutMasterIdLst>
  <p:sldIdLst>
    <p:sldId id="257" r:id="rId3"/>
    <p:sldId id="275" r:id="rId4"/>
    <p:sldId id="258" r:id="rId5"/>
    <p:sldId id="273" r:id="rId6"/>
    <p:sldId id="262" r:id="rId7"/>
    <p:sldId id="263" r:id="rId8"/>
    <p:sldId id="274" r:id="rId9"/>
    <p:sldId id="264" r:id="rId10"/>
    <p:sldId id="276" r:id="rId11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792">
          <p15:clr>
            <a:srgbClr val="A4A3A4"/>
          </p15:clr>
        </p15:guide>
        <p15:guide id="4" orient="horz" pos="1152">
          <p15:clr>
            <a:srgbClr val="A4A3A4"/>
          </p15:clr>
        </p15:guide>
        <p15:guide id="5" orient="horz" pos="3360">
          <p15:clr>
            <a:srgbClr val="A4A3A4"/>
          </p15:clr>
        </p15:guide>
        <p15:guide id="6" orient="horz" pos="3072">
          <p15:clr>
            <a:srgbClr val="A4A3A4"/>
          </p15:clr>
        </p15:guide>
        <p15:guide id="7" orient="horz" pos="864">
          <p15:clr>
            <a:srgbClr val="A4A3A4"/>
          </p15:clr>
        </p15:guide>
        <p15:guide id="8" orient="horz" pos="528">
          <p15:clr>
            <a:srgbClr val="A4A3A4"/>
          </p15:clr>
        </p15:guide>
        <p15:guide id="9" orient="horz" pos="2784">
          <p15:clr>
            <a:srgbClr val="A4A3A4"/>
          </p15:clr>
        </p15:guide>
        <p15:guide id="10" pos="3839">
          <p15:clr>
            <a:srgbClr val="A4A3A4"/>
          </p15:clr>
        </p15:guide>
        <p15:guide id="11" pos="959">
          <p15:clr>
            <a:srgbClr val="A4A3A4"/>
          </p15:clr>
        </p15:guide>
        <p15:guide id="12" pos="7007">
          <p15:clr>
            <a:srgbClr val="A4A3A4"/>
          </p15:clr>
        </p15:guide>
        <p15:guide id="13" pos="6719">
          <p15:clr>
            <a:srgbClr val="A4A3A4"/>
          </p15:clr>
        </p15:guide>
        <p15:guide id="14" pos="6143">
          <p15:clr>
            <a:srgbClr val="A4A3A4"/>
          </p15:clr>
        </p15:guide>
        <p15:guide id="15" pos="3983">
          <p15:clr>
            <a:srgbClr val="A4A3A4"/>
          </p15:clr>
        </p15:guide>
        <p15:guide id="16" pos="527">
          <p15:clr>
            <a:srgbClr val="A4A3A4"/>
          </p15:clr>
        </p15:guide>
        <p15:guide id="17" pos="715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>
      <p:cViewPr varScale="1">
        <p:scale>
          <a:sx n="72" d="100"/>
          <a:sy n="72" d="100"/>
        </p:scale>
        <p:origin x="642" y="78"/>
      </p:cViewPr>
      <p:guideLst>
        <p:guide orient="horz" pos="2160"/>
        <p:guide orient="horz" pos="1008"/>
        <p:guide orient="horz" pos="3792"/>
        <p:guide orient="horz" pos="1152"/>
        <p:guide orient="horz" pos="3360"/>
        <p:guide orient="horz" pos="3072"/>
        <p:guide orient="horz" pos="864"/>
        <p:guide orient="horz" pos="528"/>
        <p:guide orient="horz" pos="2784"/>
        <p:guide pos="3839"/>
        <p:guide pos="959"/>
        <p:guide pos="7007"/>
        <p:guide pos="6719"/>
        <p:guide pos="6143"/>
        <p:guide pos="3983"/>
        <p:guide pos="527"/>
        <p:guide pos="715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1002" y="6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ส่วนหัว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th-TH"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th-TH" sz="1200"/>
            </a:lvl1pPr>
          </a:lstStyle>
          <a:p>
            <a:fld id="{004A8D02-4E65-4CCD-8312-4AB164C6C77D}" type="datetimeFigureOut">
              <a:rPr lang="th-TH"/>
              <a:t>01/06/59</a:t>
            </a:fld>
            <a:endParaRPr lang="th-TH"/>
          </a:p>
        </p:txBody>
      </p:sp>
      <p:sp>
        <p:nvSpPr>
          <p:cNvPr id="4" name="ตัวแทนส่วนท้าย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th-TH"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th-TH" sz="1200"/>
            </a:lvl1pPr>
          </a:lstStyle>
          <a:p>
            <a:fld id="{7C119DBA-4540-49B3-8FA9-6259387ECF9E}" type="slidenum">
              <a:rPr lang="th-TH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876198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ส่วนหัว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th-TH"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th-TH" sz="1200"/>
            </a:lvl1pPr>
          </a:lstStyle>
          <a:p>
            <a:fld id="{67A755D9-D361-47B8-9652-3B4EA9776CE5}" type="datetimeFigureOut">
              <a:t>6/1/2016</a:t>
            </a:fld>
            <a:endParaRPr lang="th-TH"/>
          </a:p>
        </p:txBody>
      </p:sp>
      <p:sp>
        <p:nvSpPr>
          <p:cNvPr id="4" name="ตัวแทนรูป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ส่วนท้าย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th-TH"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th-TH" sz="1200"/>
            </a:lvl1pPr>
          </a:lstStyle>
          <a:p>
            <a:fld id="{E3B36274-F2B9-4C45-BBB4-0EDF4CD651A7}" type="slidenum"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7688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0" y="0"/>
            <a:ext cx="12227975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1697" y="1871132"/>
            <a:ext cx="6813894" cy="1515533"/>
          </a:xfrm>
        </p:spPr>
        <p:txBody>
          <a:bodyPr anchor="b">
            <a:noAutofit/>
          </a:bodyPr>
          <a:lstStyle>
            <a:lvl1pPr algn="ctr">
              <a:defRPr sz="5398">
                <a:effectLst/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1697" y="3657597"/>
            <a:ext cx="6813894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099">
                <a:solidFill>
                  <a:schemeClr val="tx1"/>
                </a:solidFill>
              </a:defRPr>
            </a:lvl1pPr>
            <a:lvl2pPr marL="45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1154" y="5037663"/>
            <a:ext cx="897233" cy="279400"/>
          </a:xfrm>
        </p:spPr>
        <p:txBody>
          <a:bodyPr/>
          <a:lstStyle/>
          <a:p>
            <a:fld id="{83829175-527E-46A3-863C-1BB1F163B849}" type="datetimeFigureOut">
              <a:rPr lang="th-TH" smtClean="0"/>
              <a:pPr/>
              <a:t>01/06/59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1696" y="5037663"/>
            <a:ext cx="5213277" cy="279400"/>
          </a:xfrm>
        </p:spPr>
        <p:txBody>
          <a:bodyPr/>
          <a:lstStyle/>
          <a:p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4568" y="5037663"/>
            <a:ext cx="551023" cy="279400"/>
          </a:xfrm>
        </p:spPr>
        <p:txBody>
          <a:bodyPr/>
          <a:lstStyle/>
          <a:p>
            <a:fld id="{E5137D0E-4A4F-4307-8994-C1891D747D59}" type="slidenum">
              <a:rPr lang="th-TH" smtClean="0"/>
              <a:pPr/>
              <a:t>‹#›</a:t>
            </a:fld>
            <a:endParaRPr lang="th-TH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1698" y="3522131"/>
            <a:ext cx="681389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6500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5806" y="2421466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n-US" smtClean="0"/>
              <a:t>6/1/2016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51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4544" y="1752606"/>
            <a:ext cx="8156563" cy="1822514"/>
          </a:xfrm>
        </p:spPr>
        <p:txBody>
          <a:bodyPr anchor="b">
            <a:normAutofit/>
          </a:bodyPr>
          <a:lstStyle>
            <a:lvl1pPr algn="ctr">
              <a:defRPr sz="4399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4542" y="3846052"/>
            <a:ext cx="8156565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3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n-US" smtClean="0"/>
              <a:t>6/1/2016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199" y="3710585"/>
            <a:ext cx="816125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400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5806" y="2421466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110" y="2560320"/>
            <a:ext cx="4717075" cy="3310128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9734" y="2560320"/>
            <a:ext cx="4717075" cy="3310128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th-TH" smtClean="0"/>
              <a:pPr/>
              <a:t>01/06/59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1144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063" y="2658533"/>
            <a:ext cx="4717075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799" b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063" y="3243263"/>
            <a:ext cx="4717075" cy="2632605"/>
          </a:xfrm>
        </p:spPr>
        <p:txBody>
          <a:bodyPr anchor="t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9061" y="2658533"/>
            <a:ext cx="4717075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799" b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9061" y="3243263"/>
            <a:ext cx="4717075" cy="2632605"/>
          </a:xfrm>
        </p:spPr>
        <p:txBody>
          <a:bodyPr anchor="t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n-US" smtClean="0"/>
              <a:t>6/1/2016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5806" y="2421466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315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n-US" smtClean="0"/>
              <a:t>6/1/2016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5806" y="2421466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200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n-US" smtClean="0"/>
              <a:t>6/1/2016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474" y="1388534"/>
            <a:ext cx="3717487" cy="1371600"/>
          </a:xfrm>
        </p:spPr>
        <p:txBody>
          <a:bodyPr anchor="b">
            <a:normAutofit/>
          </a:bodyPr>
          <a:lstStyle>
            <a:lvl1pPr algn="ctr">
              <a:defRPr sz="2399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7257" y="982132"/>
            <a:ext cx="5468042" cy="4893735"/>
          </a:xfrm>
        </p:spPr>
        <p:txBody>
          <a:bodyPr anchor="ctr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474" y="3031065"/>
            <a:ext cx="3717487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th-TH" smtClean="0"/>
              <a:pPr/>
              <a:t>01/06/59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th-TH" smtClean="0"/>
              <a:pPr/>
              <a:t>‹#›</a:t>
            </a:fld>
            <a:endParaRPr lang="th-TH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5805" y="2912533"/>
            <a:ext cx="35135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775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061" y="1883832"/>
            <a:ext cx="6240191" cy="1371600"/>
          </a:xfrm>
        </p:spPr>
        <p:txBody>
          <a:bodyPr anchor="b">
            <a:normAutofit/>
          </a:bodyPr>
          <a:lstStyle>
            <a:lvl1pPr algn="ctr">
              <a:defRPr sz="2799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2724" y="1041400"/>
            <a:ext cx="3062549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061" y="3255432"/>
            <a:ext cx="624019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799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th-TH" smtClean="0"/>
              <a:pPr/>
              <a:t>01/06/59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34948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รูปภาพพาโนราม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064" y="4815415"/>
            <a:ext cx="9607163" cy="566738"/>
          </a:xfrm>
        </p:spPr>
        <p:txBody>
          <a:bodyPr anchor="b">
            <a:normAutofit/>
          </a:bodyPr>
          <a:lstStyle>
            <a:lvl1pPr algn="ctr">
              <a:defRPr sz="2399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156" y="1041400"/>
            <a:ext cx="10103340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064" y="5382153"/>
            <a:ext cx="9607163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th-TH" smtClean="0"/>
              <a:pPr/>
              <a:t>01/06/59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0077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528" y="982132"/>
            <a:ext cx="9590234" cy="2954868"/>
          </a:xfrm>
        </p:spPr>
        <p:txBody>
          <a:bodyPr anchor="ctr">
            <a:normAutofit/>
          </a:bodyPr>
          <a:lstStyle>
            <a:lvl1pPr algn="ctr">
              <a:defRPr sz="3199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528" y="4343400"/>
            <a:ext cx="9590234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19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th-TH" smtClean="0"/>
              <a:pPr/>
              <a:t>01/06/59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th-TH" smtClean="0"/>
              <a:pPr/>
              <a:t>‹#›</a:t>
            </a:fld>
            <a:endParaRPr lang="th-TH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5806" y="4140199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4463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5836" y="982132"/>
            <a:ext cx="9293977" cy="2370668"/>
          </a:xfrm>
        </p:spPr>
        <p:txBody>
          <a:bodyPr anchor="ctr">
            <a:normAutofit/>
          </a:bodyPr>
          <a:lstStyle>
            <a:lvl1pPr algn="ctr">
              <a:defRPr sz="3199" b="0" cap="none">
                <a:solidFill>
                  <a:schemeClr val="tx1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376" y="3352800"/>
            <a:ext cx="8836900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999"/>
            </a:lvl1pPr>
            <a:lvl2pPr marL="457063" indent="0">
              <a:buFontTx/>
              <a:buNone/>
              <a:defRPr/>
            </a:lvl2pPr>
            <a:lvl3pPr marL="914126" indent="0">
              <a:buFontTx/>
              <a:buNone/>
              <a:defRPr/>
            </a:lvl3pPr>
            <a:lvl4pPr marL="1371189" indent="0">
              <a:buFontTx/>
              <a:buNone/>
              <a:defRPr/>
            </a:lvl4pPr>
            <a:lvl5pPr marL="1828251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064" y="4343400"/>
            <a:ext cx="9607163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19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th-TH" smtClean="0"/>
              <a:pPr/>
              <a:t>01/06/59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>
            <a:off x="861789" y="879961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97507" y="2827870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 algn="r"/>
            <a:r>
              <a:rPr lang="en-US" sz="7998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5806" y="4140199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17254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065" y="3308581"/>
            <a:ext cx="9607165" cy="1468800"/>
          </a:xfrm>
        </p:spPr>
        <p:txBody>
          <a:bodyPr anchor="b">
            <a:normAutofit/>
          </a:bodyPr>
          <a:lstStyle>
            <a:lvl1pPr algn="l">
              <a:defRPr sz="3199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064" y="4777381"/>
            <a:ext cx="9607165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9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th-TH" smtClean="0"/>
              <a:pPr/>
              <a:t>01/06/59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683622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5836" y="982132"/>
            <a:ext cx="9293977" cy="2243668"/>
          </a:xfrm>
        </p:spPr>
        <p:txBody>
          <a:bodyPr anchor="ctr">
            <a:normAutofit/>
          </a:bodyPr>
          <a:lstStyle>
            <a:lvl1pPr algn="ctr">
              <a:defRPr sz="3199" b="0" cap="none">
                <a:solidFill>
                  <a:schemeClr val="tx1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064" y="3639312"/>
            <a:ext cx="9607165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3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064" y="4529667"/>
            <a:ext cx="9607165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th-TH" smtClean="0"/>
              <a:pPr/>
              <a:t>01/06/59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>
            <a:off x="861789" y="879961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97507" y="2599261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 algn="r"/>
            <a:r>
              <a:rPr lang="en-US" sz="7998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5806" y="3429000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14008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064" y="982132"/>
            <a:ext cx="9607163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064" y="3630168"/>
            <a:ext cx="9607165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7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063" y="4470400"/>
            <a:ext cx="9607167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th-TH" smtClean="0"/>
              <a:pPr/>
              <a:t>01/06/59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th-TH" smtClean="0"/>
              <a:pPr/>
              <a:t>‹#›</a:t>
            </a:fld>
            <a:endParaRPr lang="th-TH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5806" y="3429000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2558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n-US" smtClean="0"/>
              <a:t>6/1/2016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5806" y="2421466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514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7013" y="982132"/>
            <a:ext cx="1890403" cy="4893735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061" y="982132"/>
            <a:ext cx="7431089" cy="4893734"/>
          </a:xfrm>
        </p:spPr>
        <p:txBody>
          <a:bodyPr vert="eaVert" anchor="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th-TH" smtClean="0"/>
              <a:pPr/>
              <a:t>01/06/59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th-TH" smtClean="0"/>
              <a:pPr/>
              <a:t>‹#›</a:t>
            </a:fld>
            <a:endParaRPr lang="th-TH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1582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5749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2" y="0"/>
            <a:ext cx="12226777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065" y="982133"/>
            <a:ext cx="95986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064" y="2556932"/>
            <a:ext cx="95986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5241" y="5969000"/>
            <a:ext cx="15997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3829175-527E-46A3-863C-1BB1F163B849}" type="datetimeFigureOut">
              <a:rPr lang="th-TH" smtClean="0"/>
              <a:pPr/>
              <a:t>01/06/59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064" y="5969000"/>
            <a:ext cx="73039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1205" y="5969000"/>
            <a:ext cx="542556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5137D0E-4A4F-4307-8994-C1891D747D59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8003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063" rtl="0" eaLnBrk="1" latinLnBrk="0" hangingPunct="1">
        <a:spcBef>
          <a:spcPct val="0"/>
        </a:spcBef>
        <a:buNone/>
        <a:defRPr sz="4399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664" indent="-285664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399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727" indent="-285664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999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199790" indent="-285664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799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2587" indent="-171399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1999650" indent="-171399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3846" indent="-228531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0908" indent="-228531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7971" indent="-228531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5034" indent="-228531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profile.php?id=100003961972438&amp;fref=ts" TargetMode="External"/><Relationship Id="rId2" Type="http://schemas.openxmlformats.org/officeDocument/2006/relationships/hyperlink" Target="http://www.dsd.go.th/Phatthalung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2691697" y="2861732"/>
            <a:ext cx="6813894" cy="795868"/>
          </a:xfrm>
        </p:spPr>
        <p:txBody>
          <a:bodyPr/>
          <a:lstStyle/>
          <a:p>
            <a:r>
              <a:rPr lang="th-TH" sz="4000" dirty="0">
                <a:solidFill>
                  <a:srgbClr val="7030A0"/>
                </a:solidFill>
              </a:rPr>
              <a:t>ศูนย์พัฒนาฝีมือแรงงานจังหวัดพัทลุง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2691697" y="3810000"/>
            <a:ext cx="6813894" cy="1320802"/>
          </a:xfrm>
        </p:spPr>
        <p:txBody>
          <a:bodyPr>
            <a:normAutofit/>
          </a:bodyPr>
          <a:lstStyle/>
          <a:p>
            <a:pPr fontAlgn="base"/>
            <a:r>
              <a:rPr lang="th-TH" sz="1800" b="1" dirty="0">
                <a:solidFill>
                  <a:srgbClr val="7030A0"/>
                </a:solidFill>
              </a:rPr>
              <a:t>ศูนย์พัฒนาฝีมือแรงงานจังหวัดพัทลุง  กรมพัฒนาฝีมือแรงงาน  กระทรวงแรงงาน</a:t>
            </a:r>
          </a:p>
          <a:p>
            <a:pPr fontAlgn="base"/>
            <a:r>
              <a:rPr lang="th-TH" sz="1600" b="1" dirty="0">
                <a:solidFill>
                  <a:srgbClr val="7030A0"/>
                </a:solidFill>
              </a:rPr>
              <a:t>255 ม.9 ต.โตนดด้วน อ.ควนขนุน จ.พัทลุง  93110  โทรศัพท์ : 0 7468 2163-4  โทรสาร : 0 7468 2164</a:t>
            </a:r>
          </a:p>
          <a:p>
            <a:pPr fontAlgn="base"/>
            <a:r>
              <a:rPr lang="en-US" sz="1600" b="1" dirty="0">
                <a:solidFill>
                  <a:srgbClr val="7030A0"/>
                </a:solidFill>
                <a:hlinkClick r:id="rId2"/>
              </a:rPr>
              <a:t>http://www.dsd.go.th/Phatthalung</a:t>
            </a:r>
            <a:r>
              <a:rPr lang="en-US" sz="1600" b="1" dirty="0">
                <a:solidFill>
                  <a:srgbClr val="7030A0"/>
                </a:solidFill>
              </a:rPr>
              <a:t>    Facebook :  </a:t>
            </a:r>
            <a:r>
              <a:rPr lang="th-TH" sz="1600" b="1" dirty="0">
                <a:solidFill>
                  <a:srgbClr val="7030A0"/>
                </a:solidFill>
                <a:hlinkClick r:id="rId3"/>
              </a:rPr>
              <a:t>ศูนย์พัฒนาฝีมือแรงงานจังหวัดพัทลุ</a:t>
            </a:r>
            <a:r>
              <a:rPr lang="th-TH" sz="1600" b="1" dirty="0">
                <a:hlinkClick r:id="rId3"/>
              </a:rPr>
              <a:t>ง</a:t>
            </a:r>
            <a:r>
              <a:rPr lang="th-TH" sz="1600" b="1" dirty="0"/>
              <a:t>  </a:t>
            </a: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251" y="1600200"/>
            <a:ext cx="1277161" cy="1292631"/>
          </a:xfrm>
          <a:prstGeom prst="rect">
            <a:avLst/>
          </a:prstGeom>
        </p:spPr>
      </p:pic>
      <p:sp>
        <p:nvSpPr>
          <p:cNvPr id="6" name="ปุ่มปฏิบัติการ: ย้อนกลับหรือก่อนหน้า 5">
            <a:hlinkClick r:id="" action="ppaction://hlinkshowjump?jump=previousslide" highlightClick="1"/>
          </p:cNvPr>
          <p:cNvSpPr/>
          <p:nvPr/>
        </p:nvSpPr>
        <p:spPr>
          <a:xfrm>
            <a:off x="303212" y="6400800"/>
            <a:ext cx="510604" cy="437321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ปุ่มปฏิบัติการ: หน้าแรก 6">
            <a:hlinkClick r:id="" action="ppaction://hlinkshowjump?jump=firstslide" highlightClick="1"/>
          </p:cNvPr>
          <p:cNvSpPr/>
          <p:nvPr/>
        </p:nvSpPr>
        <p:spPr>
          <a:xfrm>
            <a:off x="6094412" y="6400800"/>
            <a:ext cx="509016" cy="4572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ปุ่มปฏิบัติการ: ไปข้างหน้าหรือถัดไป 7">
            <a:hlinkClick r:id="" action="ppaction://hlinkshowjump?jump=nextslide" highlightClick="1"/>
          </p:cNvPr>
          <p:cNvSpPr/>
          <p:nvPr/>
        </p:nvSpPr>
        <p:spPr>
          <a:xfrm>
            <a:off x="11428412" y="6400800"/>
            <a:ext cx="533400" cy="43732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56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3048000" y="843677"/>
            <a:ext cx="6092825" cy="517064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th-TH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ศูนย์พัฒนาฝีมือแรงงานจังหวัดพัทลุง   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algn="ctr"/>
            <a:r>
              <a:rPr lang="en-US" sz="2000" b="1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**************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ข้อมูลทั่วไป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algn="thaiDist">
              <a:tabLst>
                <a:tab pos="720090" algn="l"/>
              </a:tabLs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	ศูนย์พัฒนาฝีมือแรงงานจังหวัดพัทลุง เป็นหน่วยงานราชการส่วนกลาง สังกัดกรมพัฒนาฝีมือแรงงาน กระทรวงแรงงาน สำนักงานตั้งอยู่ที่ ๒๕๕  หมู่ที่ ๙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  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ถนนสายเอเชีย ตำบลโตนดด้วน อำเภอควนขนุน จังหวัดพัทลุง </a:t>
            </a:r>
            <a:r>
              <a:rPr lang="th-TH" spc="3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ทำการก่อสร้างบนเนื้อที่ ๒๐ ไร่ เริ่มก่อสร้างเมื่อวันที่ ๒๒ สิงหาคม ๒๕๓๙ โดยรองผู้ว่าราชการจังหวัดพัทลุง</a:t>
            </a:r>
            <a:r>
              <a:rPr lang="en-US" spc="3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(</a:t>
            </a:r>
            <a:r>
              <a:rPr lang="th-TH" spc="3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นาย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จำลอง มาเที่ยง) เป็นประธานในการวางศิลาฤกษ์ และห้างหุ้นส่วนจำกัด เอ.วี ก่อสร้าง เป็นผู้รับเหมาก่อสร้าง ใช้งบประมาณในการก่อสร้าง ๓๑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,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๕๐๐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,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๐๐๐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.-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บาท 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(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สามสิบเอ็ดล้านห้าแสนบาทถ้วน) งานก่อสร้างส่วนแรกประกอบด้วย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342900" marR="0" lvl="0" indent="-342900" algn="thaiDist">
              <a:spcBef>
                <a:spcPts val="0"/>
              </a:spcBef>
              <a:spcAft>
                <a:spcPts val="0"/>
              </a:spcAft>
              <a:buFont typeface="+mj-cs"/>
              <a:buAutoNum type="thaiNumParenR"/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อาคารที่ทำการ เนื้อที่ประมาณ ๖๘๒ ตารางเมตร ตอกเสาเข็ม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	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	๑ หลัง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  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342900" marR="0" lvl="0" indent="-342900" algn="thaiDist">
              <a:spcBef>
                <a:spcPts val="0"/>
              </a:spcBef>
              <a:spcAft>
                <a:spcPts val="0"/>
              </a:spcAft>
              <a:buFont typeface="+mj-cs"/>
              <a:buAutoNum type="thaiNumParenR"/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อาคารปฏิบัติงานช่าง เนื้อที่ประมาณ ๘๐๐ ตารางเมตร ตอกเสาเข็ม		๓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342900" marR="0" lvl="0" indent="-342900" algn="thaiDist">
              <a:spcBef>
                <a:spcPts val="0"/>
              </a:spcBef>
              <a:spcAft>
                <a:spcPts val="0"/>
              </a:spcAft>
              <a:buFont typeface="+mj-cs"/>
              <a:buAutoNum type="thaiNumParenR"/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โรงอาหาร เนื้อที่ประมาณ ๒๘๖ ตารางเมตร ตอกเสาเข็ม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		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	๑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342900" marR="0" lvl="0" indent="-342900" algn="thaiDist">
              <a:spcBef>
                <a:spcPts val="0"/>
              </a:spcBef>
              <a:spcAft>
                <a:spcPts val="0"/>
              </a:spcAft>
              <a:buFont typeface="+mj-cs"/>
              <a:buAutoNum type="thaiNumParenR"/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บ้านพักข้าราชการ ระดับ ๗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-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๘ ตอกเสาเข็ม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					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๑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342900" marR="0" lvl="0" indent="-342900" algn="thaiDist">
              <a:spcBef>
                <a:spcPts val="0"/>
              </a:spcBef>
              <a:spcAft>
                <a:spcPts val="0"/>
              </a:spcAft>
              <a:buFont typeface="+mj-cs"/>
              <a:buAutoNum type="thaiNumParenR"/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บ้านพักข้าราชการ ระดับ ๕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-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๖ ตอกเสาเข็ม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					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๔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342900" marR="0" lvl="0" indent="-342900" algn="thaiDist">
              <a:spcBef>
                <a:spcPts val="0"/>
              </a:spcBef>
              <a:spcAft>
                <a:spcPts val="0"/>
              </a:spcAft>
              <a:buFont typeface="+mj-cs"/>
              <a:buAutoNum type="thaiNumParenR"/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บ้านพักข้าราชการ ระดับ ๓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-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๔ ตอกเสาเข็ม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					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๗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342900" marR="0" lvl="0" indent="-342900" algn="thaiDist">
              <a:spcBef>
                <a:spcPts val="0"/>
              </a:spcBef>
              <a:spcAft>
                <a:spcPts val="0"/>
              </a:spcAft>
              <a:buFont typeface="+mj-cs"/>
              <a:buAutoNum type="thaiNumParenR"/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บ้านพักข้าราชการ ระดับ ๑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-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๒ ตอกเสาเข็ม					๔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342900" marR="0" lvl="0" indent="-342900" algn="thaiDist">
              <a:spcBef>
                <a:spcPts val="0"/>
              </a:spcBef>
              <a:spcAft>
                <a:spcPts val="0"/>
              </a:spcAft>
              <a:buFont typeface="+mj-cs"/>
              <a:buAutoNum type="thaiNumParenR"/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รั้วคอนกรีตบล็อก ความยาวไม่น้อยกว่า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				     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๕๐๐ เมต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</a:rPr>
              <a:t>ร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6" name="ปุ่มปฏิบัติการ: ย้อนกลับหรือก่อนหน้า 5">
            <a:hlinkClick r:id="" action="ppaction://hlinkshowjump?jump=previousslide" highlightClick="1"/>
          </p:cNvPr>
          <p:cNvSpPr/>
          <p:nvPr/>
        </p:nvSpPr>
        <p:spPr>
          <a:xfrm>
            <a:off x="608012" y="6400800"/>
            <a:ext cx="533400" cy="4572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ปุ่มปฏิบัติการ: หน้าแรก 6">
            <a:hlinkClick r:id="" action="ppaction://hlinkshowjump?jump=firstslide" highlightClick="1"/>
          </p:cNvPr>
          <p:cNvSpPr/>
          <p:nvPr/>
        </p:nvSpPr>
        <p:spPr>
          <a:xfrm>
            <a:off x="5865812" y="6400800"/>
            <a:ext cx="533400" cy="4572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ปุ่มปฏิบัติการ: ไปข้างหน้าหรือถัดไป 7">
            <a:hlinkClick r:id="" action="ppaction://hlinkshowjump?jump=nextslide" highlightClick="1"/>
          </p:cNvPr>
          <p:cNvSpPr/>
          <p:nvPr/>
        </p:nvSpPr>
        <p:spPr>
          <a:xfrm>
            <a:off x="10971212" y="6400800"/>
            <a:ext cx="585216" cy="4572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83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048000" y="1582341"/>
            <a:ext cx="6092825" cy="3908762"/>
          </a:xfrm>
          <a:prstGeom prst="rect">
            <a:avLst/>
          </a:prstGeom>
        </p:spPr>
        <p:txBody>
          <a:bodyPr>
            <a:spAutoFit/>
          </a:bodyPr>
          <a:lstStyle/>
          <a:p>
            <a:pPr marR="0" lvl="0" algn="thaiDist"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TH SarabunPSK" panose="020B0500040200020003" pitchFamily="34" charset="-34"/>
              </a:rPr>
              <a:t>๙)     </a:t>
            </a: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หอถังสูง และถังเก็บน้ำใต้ดิน ขนาด ๓๐ ลบ.เมตร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				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๑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thaiDist"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๑๐)   เสาธง สูง ๑๐ เมตร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								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๑ ต้น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thaiDist"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๑๑)   ป้อมยาม พื้นที่๔ ตารางเมตร							๑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thaiDist"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๑๒)   อาคารพัสดุกลาง เนื้อที่ประมาณ ๓๐๐ ตารางเมตร ตอกเสาเข็ม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		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๑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thaiDist"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๑๓)   โรงจอดรถ เนื้อที่ประมาณ ๓๐๐ ตารางเมตร 					๑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thaiDist"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๑๔)   ถนนภายใน คอนกรีตเสริมเหล็ก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thaiDist"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๑๕)   รางระบายน้ำ คอนกรีตเสริมเหล็ก</a:t>
            </a:r>
          </a:p>
          <a:p>
            <a:pPr marL="342900" marR="0" lvl="0" indent="-342900" algn="thaiDist">
              <a:spcBef>
                <a:spcPts val="0"/>
              </a:spcBef>
              <a:spcAft>
                <a:spcPts val="0"/>
              </a:spcAft>
              <a:buFont typeface="+mj-cs"/>
              <a:buAutoNum type="thaiNumParenR"/>
            </a:pP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thaiDist"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๑๖)   อาคารหอพักผู้รับการฝึก เนื้อที่ประมาณ ๖๐๔ ตารางเมตร (ปี ๒๕๔๑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)	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๑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thaiDist"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๑๗)   อาคารหอพักผู้รับการฝึก เนื้อที่ประมาณ ๖๐๔ ตารางเมตร (ปี ๒๕๔๑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)	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๑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thaiDist"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๑๘)   อาคารเรียน คลส. ๓ ชั้น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							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๑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thaiDist"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๑๙)   ห้องน้ำคนพิการ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								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            ๑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thaiDist"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๒๐)   ห้องน้ำนอกหอพัก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								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๑ หลัง</a:t>
            </a: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algn="thaiDist"/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 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5" name="ปุ่มปฏิบัติการ: ย้อนกลับหรือก่อนหน้า 4">
            <a:hlinkClick r:id="" action="ppaction://hlinkshowjump?jump=previousslide" highlightClick="1"/>
          </p:cNvPr>
          <p:cNvSpPr/>
          <p:nvPr/>
        </p:nvSpPr>
        <p:spPr>
          <a:xfrm>
            <a:off x="608012" y="6400800"/>
            <a:ext cx="533400" cy="43732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ปุ่มปฏิบัติการ: หน้าแรก 5">
            <a:hlinkClick r:id="" action="ppaction://hlinkshowjump?jump=firstslide" highlightClick="1"/>
          </p:cNvPr>
          <p:cNvSpPr/>
          <p:nvPr/>
        </p:nvSpPr>
        <p:spPr>
          <a:xfrm>
            <a:off x="6018212" y="6400800"/>
            <a:ext cx="609600" cy="43732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ปุ่มปฏิบัติการ: ไปข้างหน้าหรือถัดไป 6">
            <a:hlinkClick r:id="" action="ppaction://hlinkshowjump?jump=nextslide" highlightClick="1"/>
          </p:cNvPr>
          <p:cNvSpPr/>
          <p:nvPr/>
        </p:nvSpPr>
        <p:spPr>
          <a:xfrm>
            <a:off x="11131962" y="6400800"/>
            <a:ext cx="525050" cy="47045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11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2665412" y="1166336"/>
            <a:ext cx="72390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en-US" sz="24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โครงสร้างและหน้าที่ความรับผิดชอบของศูนย์พัฒนาฝีมือแรงงานจังหวัดพัทลุง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cs typeface="+mj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30"/>
          <p:cNvSpPr>
            <a:spLocks noChangeArrowheads="1"/>
          </p:cNvSpPr>
          <p:nvPr/>
        </p:nvSpPr>
        <p:spPr bwMode="auto">
          <a:xfrm>
            <a:off x="0" y="8080375"/>
            <a:ext cx="121888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5103812" y="1900535"/>
            <a:ext cx="16818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งานบริหารทั่วไป</a:t>
            </a:r>
            <a:endParaRPr lang="en-US" sz="24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2284412" y="2514600"/>
            <a:ext cx="83058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ตั้งคำของบประมาณประจำปี(เจ้าภาพ) รายงานการควบคุมภายในประจำปี</a:t>
            </a: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รายงานโครงการประหยักพลังงาน  พัฒนาบุคลากรของศูนย์ฯ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๒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รับ – ส่งหนังสือราชการ  ร่างโต้ตอบหนังสือราชการ  จัดทำประวัติเจ้าหน้าที่เก็บ</a:t>
            </a:r>
            <a:r>
              <a:rPr lang="th-TH" spc="-40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รักษาและค้นหาเอกสารตามระเบียบงานสารบรรณ  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๓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ควบคุมด้านการเงิน  ได้แก่  การเบิกเงิน  การรับเงิน  การเก็บรักษาเงิน  การ</a:t>
            </a: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จ่ายเงิน  และการนำส่งเงิน  และจัดทำทะเบียนคุมที่เกี่ยวข้อง  รวมถึงงานการเงินทุกขั้นตอนในระบบ  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GFMIS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๔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คุมยอดเงินงบประมาณ  ตรวจสอบรายงานการเงินในระบบ  GFMIS  จัดทำรายงาน </a:t>
            </a:r>
            <a:r>
              <a:rPr lang="th-TH" spc="-40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ประเมินผลการปฏิบัติงานด้านบัญชี  จัดทำรายงานประจำเดือน  จัดทำรายงานประจำปี  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๕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จัดซื้อจัดจ้าง  บันทึกข้อมูลการจัดซื้อจัดจ้างภาครัฐในระบบ  </a:t>
            </a:r>
            <a:r>
              <a:rPr lang="en-US" spc="-4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e – GP 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งานบันทึก</a:t>
            </a:r>
            <a:r>
              <a:rPr lang="th-TH" spc="-40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ข้อมูล  </a:t>
            </a:r>
            <a:r>
              <a:rPr lang="en-US" spc="-4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PO  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๖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พิมพ์เอกสารการจัดซื้อจัดจ้าง  การตรวจรับพัสดุ  จัดทำเอกสารเบิกเงิน  สรุปผล</a:t>
            </a:r>
            <a:r>
              <a:rPr lang="th-TH" spc="-40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จัดซื้อจัดจ้าง  สรุปสถิติการใช้น้ำมันฯ  งานลงทะเบียนคุม</a:t>
            </a: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th-TH" spc="-40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งานยานพาหนะ</a:t>
            </a: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 </a:t>
            </a:r>
            <a:r>
              <a:rPr lang="th-TH" spc="-40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งานอาคารสถานที่  </a:t>
            </a: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spc="-40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9.  งานอื่น ๆ ที่ได้รับมอบหมาย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</p:txBody>
      </p:sp>
      <p:sp>
        <p:nvSpPr>
          <p:cNvPr id="12" name="ปุ่มปฏิบัติการ: ย้อนกลับหรือก่อนหน้า 11">
            <a:hlinkClick r:id="" action="ppaction://hlinkshowjump?jump=previousslide" highlightClick="1"/>
          </p:cNvPr>
          <p:cNvSpPr/>
          <p:nvPr/>
        </p:nvSpPr>
        <p:spPr>
          <a:xfrm>
            <a:off x="608012" y="6400799"/>
            <a:ext cx="609600" cy="42738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ปุ่มปฏิบัติการ: หน้าแรก 12">
            <a:hlinkClick r:id="" action="ppaction://hlinkshowjump?jump=firstslide" highlightClick="1"/>
          </p:cNvPr>
          <p:cNvSpPr/>
          <p:nvPr/>
        </p:nvSpPr>
        <p:spPr>
          <a:xfrm>
            <a:off x="6018212" y="6400799"/>
            <a:ext cx="609600" cy="42738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ปุ่มปฏิบัติการ: ไปข้างหน้าหรือถัดไป 13">
            <a:hlinkClick r:id="" action="ppaction://hlinkshowjump?jump=nextslide" highlightClick="1"/>
          </p:cNvPr>
          <p:cNvSpPr/>
          <p:nvPr/>
        </p:nvSpPr>
        <p:spPr>
          <a:xfrm>
            <a:off x="10971212" y="6430617"/>
            <a:ext cx="585216" cy="42738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7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4802359" y="1600200"/>
            <a:ext cx="27398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ฝ่ายแผนงานและประเมินผล</a:t>
            </a:r>
            <a:endParaRPr lang="en-US" sz="24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2476145" y="1062335"/>
            <a:ext cx="7207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altLang="en-US" sz="2400" b="1" dirty="0">
                <a:solidFill>
                  <a:srgbClr val="7030A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โครงสร้างและหน้าที่ความรับผิดชอบของศูนย์พัฒนาฝีมือแรงงานจังหวัดพัทลุง</a:t>
            </a:r>
            <a:endParaRPr lang="en-US" altLang="en-US" sz="2400" dirty="0">
              <a:solidFill>
                <a:srgbClr val="7030A0"/>
              </a:solidFill>
              <a:cs typeface="+mj-cs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284412" y="2590800"/>
            <a:ext cx="8534400" cy="374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solidFill>
                  <a:srgbClr val="00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สำรวจ และวิเคราะห์ข้อมูลความต้องการพัฒนาฝีมือแรงงาน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๒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solidFill>
                  <a:srgbClr val="00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จัดทำแผนงาน โครงการและงบประมาณ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๓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solidFill>
                  <a:srgbClr val="00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งานตัวชี้วัดตามคำรับรองการปฏิบัติราชการของกระทรวง/กรม  กลุ่มภารกิจและ</a:t>
            </a:r>
            <a:r>
              <a:rPr lang="th-TH" spc="-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จังหวัด 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๔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solidFill>
                  <a:srgbClr val="00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จัดทำทะเบียนประวัติผู้เข้ารับการฝึกอบรม/ทดสอบมาตรฐานฝีมือแรงงานแห่งชาติ ผู้จบฝึก/ทดสอบ ออกใบรับรอง ออกวุฒิบัตร/หนังสือรับรอง</a:t>
            </a:r>
            <a:r>
              <a:rPr lang="en-US" spc="-40" dirty="0">
                <a:solidFill>
                  <a:srgbClr val="00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  </a:t>
            </a:r>
            <a:r>
              <a:rPr lang="th-TH" spc="-40" dirty="0">
                <a:solidFill>
                  <a:srgbClr val="00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รายงานผลการปฏิบัติงานทางแอกสาร และอินเตอร์เน็ต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๕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solidFill>
                  <a:srgbClr val="00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ติดตามและประเมินผลการพัฒนาฝีมือแรงงาน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๖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solidFill>
                  <a:srgbClr val="00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ดำเนินการในเรื่องที่เกี่ยวกับคณะอนุกรรมการพัฒนาแรงงานและประสานงานการ</a:t>
            </a:r>
            <a:r>
              <a:rPr lang="th-TH" spc="-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ฝึกอาชีพจังหวัด</a:t>
            </a:r>
            <a:r>
              <a:rPr lang="en-US" spc="-40" dirty="0">
                <a:solidFill>
                  <a:srgbClr val="00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 (</a:t>
            </a:r>
            <a:r>
              <a:rPr lang="th-TH" spc="-40" dirty="0">
                <a:solidFill>
                  <a:srgbClr val="00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กพร.ปจ.)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๗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งานรับสมัครผู้เข้ารับการฝึก  กรณีผู้สมัครเข้ามาสมัครในศูนย์ฯ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๘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จัดทำวารสารและสิ่งพิมพ์เพื่อการประชาสัมพันธ์  งานเผยแพร่ข่าวสารแผน/ผลการปฏิบัติงานของศูนย์ฯ ให้หน่วยงานต่าง ๆ ทราบภารกิจทั้งทางเอกสาร  และเว็บไซต์ของหน่วยงาน  </a:t>
            </a:r>
            <a:r>
              <a:rPr lang="th-TH" spc="-40" dirty="0">
                <a:solidFill>
                  <a:srgbClr val="00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จัดทำ/ปรับปรุงดูแลเว็บไซต์ของศูนย์พัฒนาฝีมือแรงงานจังหวัด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 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spc="-40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9. </a:t>
            </a:r>
            <a:r>
              <a:rPr lang="th-TH" spc="-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วางแผน/ดำเนินงานประชาสัมพันธ์ภารกิจของศูนย์พัฒนาฝีมือแรงงานจังหวัด</a:t>
            </a: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๑๐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กำกับและติดตามงานประกันคุณภาพการพัฒนาฝีมือแรงงาน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๑๑.งานอื่น ๆ ที่ได้รับมอบหมาย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>
              <a:lnSpc>
                <a:spcPct val="9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 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</p:txBody>
      </p:sp>
      <p:sp>
        <p:nvSpPr>
          <p:cNvPr id="6" name="ปุ่มปฏิบัติการ: ย้อนกลับหรือก่อนหน้า 5">
            <a:hlinkClick r:id="" action="ppaction://hlinkshowjump?jump=previousslide" highlightClick="1"/>
          </p:cNvPr>
          <p:cNvSpPr/>
          <p:nvPr/>
        </p:nvSpPr>
        <p:spPr>
          <a:xfrm>
            <a:off x="608012" y="6415719"/>
            <a:ext cx="609600" cy="442281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ปุ่มปฏิบัติการ: หน้าแรก 6">
            <a:hlinkClick r:id="" action="ppaction://hlinkshowjump?jump=firstslide" highlightClick="1"/>
          </p:cNvPr>
          <p:cNvSpPr/>
          <p:nvPr/>
        </p:nvSpPr>
        <p:spPr>
          <a:xfrm>
            <a:off x="6170612" y="6402229"/>
            <a:ext cx="552857" cy="455771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ปุ่มปฏิบัติการ: ไปข้างหน้าหรือถัดไป 7">
            <a:hlinkClick r:id="" action="ppaction://hlinkshowjump?jump=nextslide" highlightClick="1"/>
          </p:cNvPr>
          <p:cNvSpPr/>
          <p:nvPr/>
        </p:nvSpPr>
        <p:spPr>
          <a:xfrm>
            <a:off x="11047412" y="6400800"/>
            <a:ext cx="533400" cy="4572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71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2468390" y="990600"/>
            <a:ext cx="7207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altLang="en-US" sz="2400" b="1" dirty="0">
                <a:solidFill>
                  <a:srgbClr val="7030A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โครงสร้างและหน้าที่ความรับผิดชอบของศูนย์พัฒนาฝีมือแรงงานจังหวัดพัทลุง</a:t>
            </a:r>
            <a:endParaRPr lang="en-US" altLang="en-US" sz="2400" dirty="0">
              <a:solidFill>
                <a:srgbClr val="7030A0"/>
              </a:solidFill>
              <a:cs typeface="+mj-cs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4722212" y="1600200"/>
            <a:ext cx="26997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ฝ่ายพัฒนาศักยภาพแรงงาน</a:t>
            </a:r>
            <a:endParaRPr lang="en-US" sz="24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1979612" y="2286000"/>
            <a:ext cx="8915400" cy="374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๑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งานประสาน/บูรณาการเกี่ยวกับการฝึกตามสาขาช่าง  การรับสมัคร  ขออนุมัติเปิดฝึก  ดำเนินการฝึก  จัดทำและขออนุมัติหลักสูตรการฝึก  (ในกรณีที่ต้องจัดทำหลักสูตรใหม่)  กำกับ  ควบคุมการปฏิบัติงานของวิทยากร  พร้อมทั้งประเมินผลการฝึกของวิทยากร  ผู้รับการฝึก  และประเมินผลโครงการ  ขออนุมัติเบิกค่าใช้จ่ายเกี่ยวกับการฝึกตามผลผลิตกิจกรรมที่ได้รับมอบหมาย   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๒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จัดเตรียมการดำเนินการฝึกทั้งในและนอกสถานที่  เช่น  เตรียมวัสดุอุปกรณ์  สื่อการสอน  แผนการฝึก  เอกสารประกอบการฝึก  และฝากฝึกในสถานประกอบการ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๓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งานส่งเสริมและทดสอบมาตรฐานฝีมือแรงงาน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๔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ติดต่อประสานงานกับสถานประกอบการ  และกลุ่มเป้าหมายต่าง ๆ เพื่อดำเนินการ</a:t>
            </a:r>
            <a:r>
              <a:rPr lang="th-TH" spc="-40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พัฒนาฝีมือแรงงาน  พัฒนาศักยภาพหรือทดสอบมาตรฐานฯ  และร่วมดำเนินการเกี่ยวกับศูนย์ฝึกอบรมฝีมือแรงงาน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๕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เป็นวิทยากรในการพัฒนาครูฝึกในสถานประกอบการ  หน่วยงานต่าง ๆ ทั้งหน่วยงาน</a:t>
            </a:r>
            <a:r>
              <a:rPr lang="th-TH" spc="-40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ราชการและรัฐวิสาหกิจ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๖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งานรับรองความสามารถ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๗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งานประชาสัมพันธ์ข้อมูลข่าวสารการพัฒนาฝีมือแรงงาน  งานแนะแนวการฝึก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๘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ดำเนินการโครงการพิเศษศูนย์ช่างประจำชุมชนเดไท้องค์ราชัน  80  พรรษา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๙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. </a:t>
            </a:r>
            <a:r>
              <a:rPr lang="th-TH" spc="-50" dirty="0"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ปฏิบัติงานอื่น ๆ ที่ได้รับมอบหมาย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 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</p:txBody>
      </p:sp>
      <p:sp>
        <p:nvSpPr>
          <p:cNvPr id="5" name="ปุ่มปฏิบัติการ: ย้อนกลับหรือก่อนหน้า 4">
            <a:hlinkClick r:id="" action="ppaction://hlinkshowjump?jump=previousslide" highlightClick="1"/>
          </p:cNvPr>
          <p:cNvSpPr/>
          <p:nvPr/>
        </p:nvSpPr>
        <p:spPr>
          <a:xfrm>
            <a:off x="608012" y="6400800"/>
            <a:ext cx="685800" cy="4572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ปุ่มปฏิบัติการ: หน้าแรก 5">
            <a:hlinkClick r:id="" action="ppaction://hlinkshowjump?jump=firstslide" highlightClick="1"/>
          </p:cNvPr>
          <p:cNvSpPr/>
          <p:nvPr/>
        </p:nvSpPr>
        <p:spPr>
          <a:xfrm>
            <a:off x="5865812" y="6400800"/>
            <a:ext cx="609600" cy="4572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ปุ่มปฏิบัติการ: ไปข้างหน้าหรือถัดไป 6">
            <a:hlinkClick r:id="" action="ppaction://hlinkshowjump?jump=nextslide" highlightClick="1"/>
          </p:cNvPr>
          <p:cNvSpPr/>
          <p:nvPr/>
        </p:nvSpPr>
        <p:spPr>
          <a:xfrm>
            <a:off x="10895012" y="6400800"/>
            <a:ext cx="685800" cy="4572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61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2399945" y="1290935"/>
            <a:ext cx="7207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altLang="en-US" sz="2400" b="1" dirty="0">
                <a:solidFill>
                  <a:srgbClr val="7030A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+mj-cs"/>
              </a:rPr>
              <a:t>โครงสร้างและหน้าที่ความรับผิดชอบของศูนย์พัฒนาฝีมือแรงงานจังหวัดพัทลุง</a:t>
            </a:r>
            <a:endParaRPr lang="en-US" altLang="en-US" sz="2400" dirty="0">
              <a:solidFill>
                <a:srgbClr val="7030A0"/>
              </a:solidFill>
              <a:cs typeface="+mj-cs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479039" y="2052935"/>
            <a:ext cx="30492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solidFill>
                  <a:srgbClr val="7030A0"/>
                </a:solidFill>
                <a:ea typeface="Times New Roman" panose="02020603050405020304" pitchFamily="18" charset="0"/>
                <a:cs typeface="+mj-cs"/>
              </a:rPr>
              <a:t>ฝ่ายส่งเสริมและประสานการฝึก</a:t>
            </a:r>
            <a:endParaRPr lang="en-US" sz="2400" dirty="0">
              <a:solidFill>
                <a:srgbClr val="7030A0"/>
              </a:solidFill>
              <a:cs typeface="+mj-cs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1903412" y="2977277"/>
            <a:ext cx="89916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TH SarabunPSK" panose="020B0500040200020003" pitchFamily="34" charset="-34"/>
              </a:rPr>
              <a:t>๑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. 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</a:rPr>
              <a:t>งานประสาน/บูรณาการเกี่ยวกับการฝึก(ไม่ใช่ช่าง)  การรับสมัคร  ขออนุมัติเปิดฝึก  ดำเนินการฝึก  จัดทำ  และขออนุมติหลักสูตรการฝึก(ในกรณีที่ต้องจัดทำหลักสูตรใหม่)  กำกับ  ควบคุมการปฏิบัติงานของวิทยากร  พร้อมทั้งประเมินผลการฝึกของวิทยากร  ผู้รับการฝึก  และประเมิลผลโครงการขออนุมัติเบิกค่าใช้จ่ายเกี่ยวกับการฝึกตามผลผลิตกิจกรรมที่ได้รับมอบหมาย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TH SarabunPSK" panose="020B0500040200020003" pitchFamily="34" charset="-34"/>
              </a:rPr>
              <a:t>๒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. 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</a:rPr>
              <a:t>ประสานสถานประกอบการ  และกลุ่มเป้าหมายต่าง  ๆ เพื่อดำเนินการพัฒนาฝีมือแรงงาน  และร่วมดำเนินการเกี่ยวกับศูนย์ฝึกอบรมฝีมือแรงงาน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TH SarabunPSK" panose="020B0500040200020003" pitchFamily="34" charset="-34"/>
              </a:rPr>
              <a:t>๓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. </a:t>
            </a:r>
            <a:r>
              <a:rPr lang="th-TH" dirty="0">
                <a:latin typeface="TH SarabunPSK" panose="020B0500040200020003" pitchFamily="34" charset="-34"/>
                <a:ea typeface="Times New Roman" panose="02020603050405020304" pitchFamily="18" charset="0"/>
              </a:rPr>
              <a:t>งานรับรองสิทธิประโยชน์ตาม พ.ร.บ.ส่งเสริมการพัฒนาฝีมือแรงงาน  พ.ศ. 2545  ให้กับสถานประกอบกิจการ  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dirty="0">
                <a:latin typeface="Times New Roman" panose="02020603050405020304" pitchFamily="18" charset="0"/>
                <a:ea typeface="Times New Roman" panose="02020603050405020304" pitchFamily="18" charset="0"/>
                <a:cs typeface="TH SarabunPSK" panose="020B0500040200020003" pitchFamily="34" charset="-34"/>
              </a:rPr>
              <a:t>๔</a:t>
            </a:r>
            <a:r>
              <a:rPr lang="en-US" dirty="0">
                <a:latin typeface="TH SarabunPSK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.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</a:rPr>
              <a:t>งานกองทุนพัฒนาฝีมือแรงงานตาม  พ.ร.บ.ส่งเสริมการพัฒนาฝีมือแรงงาน  พ.ศ.2545  การให้กู้ยืมเงินกองทุน  การติดตามหนี้  และการดำเนินคดี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spc="-40" dirty="0">
                <a:latin typeface="Times New Roman" panose="02020603050405020304" pitchFamily="18" charset="0"/>
                <a:ea typeface="Times New Roman" panose="02020603050405020304" pitchFamily="18" charset="0"/>
                <a:cs typeface="TH SarabunPSK" panose="020B0500040200020003" pitchFamily="34" charset="-34"/>
              </a:rPr>
              <a:t>๕</a:t>
            </a:r>
            <a:r>
              <a:rPr lang="en-US" spc="-40" dirty="0">
                <a:latin typeface="TH SarabunPSK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.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</a:rPr>
              <a:t>งานประชาสัมพันธ์ข้อมูลข่าวสารการพัฒนาฝีมือแรงงาน  งานแนะแนวการฝึก  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spc="-40" dirty="0">
                <a:latin typeface="Times New Roman" panose="02020603050405020304" pitchFamily="18" charset="0"/>
                <a:ea typeface="Times New Roman" panose="02020603050405020304" pitchFamily="18" charset="0"/>
                <a:cs typeface="TH SarabunPSK" panose="020B0500040200020003" pitchFamily="34" charset="-34"/>
              </a:rPr>
              <a:t>๖</a:t>
            </a:r>
            <a:r>
              <a:rPr lang="en-US" spc="-40" dirty="0">
                <a:latin typeface="TH SarabunPSK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. </a:t>
            </a:r>
            <a:r>
              <a:rPr lang="th-TH" spc="-40" dirty="0">
                <a:latin typeface="TH SarabunPSK" panose="020B0500040200020003" pitchFamily="34" charset="-34"/>
                <a:ea typeface="Times New Roman" panose="02020603050405020304" pitchFamily="18" charset="0"/>
              </a:rPr>
              <a:t>งานจัดทำสมรรถนะตามตำแหน่งอาชีพ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th-TH" spc="-40" dirty="0">
                <a:latin typeface="Times New Roman" panose="02020603050405020304" pitchFamily="18" charset="0"/>
                <a:ea typeface="Times New Roman" panose="02020603050405020304" pitchFamily="18" charset="0"/>
                <a:cs typeface="TH SarabunPSK" panose="020B0500040200020003" pitchFamily="34" charset="-34"/>
              </a:rPr>
              <a:t>๗</a:t>
            </a:r>
            <a:r>
              <a:rPr lang="en-US" spc="-40" dirty="0">
                <a:latin typeface="TH SarabunPSK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. </a:t>
            </a:r>
            <a:r>
              <a:rPr lang="th-TH" spc="-50" dirty="0">
                <a:latin typeface="Times New Roman" panose="02020603050405020304" pitchFamily="18" charset="0"/>
                <a:ea typeface="Times New Roman" panose="02020603050405020304" pitchFamily="18" charset="0"/>
                <a:cs typeface="TH SarabunPSK" panose="020B0500040200020003" pitchFamily="34" charset="-34"/>
              </a:rPr>
              <a:t>ปฏิบัติงานอื่น ๆ ที่ได้รับมอบหมาย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  <a:p>
            <a:pPr marL="114935" marR="0" indent="-114935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pc="-40" dirty="0">
                <a:latin typeface="TH SarabunPSK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 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8" name="ปุ่มปฏิบัติการ: ย้อนกลับหรือก่อนหน้า 7">
            <a:hlinkClick r:id="" action="ppaction://hlinkshowjump?jump=previousslide" highlightClick="1"/>
          </p:cNvPr>
          <p:cNvSpPr/>
          <p:nvPr/>
        </p:nvSpPr>
        <p:spPr>
          <a:xfrm>
            <a:off x="608012" y="6400800"/>
            <a:ext cx="609600" cy="4572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ปุ่มปฏิบัติการ: หน้าแรก 8">
            <a:hlinkClick r:id="" action="ppaction://hlinkshowjump?jump=firstslide" highlightClick="1"/>
          </p:cNvPr>
          <p:cNvSpPr/>
          <p:nvPr/>
        </p:nvSpPr>
        <p:spPr>
          <a:xfrm>
            <a:off x="5863447" y="6400800"/>
            <a:ext cx="535765" cy="439531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ปุ่มปฏิบัติการ: ไปข้างหน้าหรือถัดไป 9">
            <a:hlinkClick r:id="" action="ppaction://hlinkshowjump?jump=nextslide" highlightClick="1"/>
          </p:cNvPr>
          <p:cNvSpPr/>
          <p:nvPr/>
        </p:nvSpPr>
        <p:spPr>
          <a:xfrm>
            <a:off x="10971212" y="6400800"/>
            <a:ext cx="608013" cy="4572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30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974316" y="685800"/>
            <a:ext cx="6240191" cy="762000"/>
          </a:xfrm>
        </p:spPr>
        <p:txBody>
          <a:bodyPr>
            <a:noAutofit/>
          </a:bodyPr>
          <a:lstStyle/>
          <a:p>
            <a:r>
              <a:rPr lang="th-TH" sz="2400" b="1" dirty="0">
                <a:solidFill>
                  <a:srgbClr val="7030A0"/>
                </a:solidFill>
              </a:rPr>
              <a:t>โครงสร้างบุคคลากร</a:t>
            </a:r>
            <a:br>
              <a:rPr lang="th-TH" sz="2400" b="1" dirty="0">
                <a:solidFill>
                  <a:srgbClr val="7030A0"/>
                </a:solidFill>
              </a:rPr>
            </a:br>
            <a:r>
              <a:rPr lang="th-TH" sz="2400" b="1" dirty="0">
                <a:solidFill>
                  <a:srgbClr val="7030A0"/>
                </a:solidFill>
              </a:rPr>
              <a:t>ศูนย์พัฒนาฝีมือแรงงานจังหวัดพัทลุง</a:t>
            </a: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12" y="1484243"/>
            <a:ext cx="10744200" cy="4724400"/>
          </a:xfrm>
          <a:prstGeom prst="rect">
            <a:avLst/>
          </a:prstGeom>
        </p:spPr>
      </p:pic>
      <p:sp>
        <p:nvSpPr>
          <p:cNvPr id="8" name="ปุ่มปฏิบัติการ: ย้อนกลับหรือก่อนหน้า 7">
            <a:hlinkClick r:id="" action="ppaction://hlinkshowjump?jump=previousslide" highlightClick="1"/>
          </p:cNvPr>
          <p:cNvSpPr/>
          <p:nvPr/>
        </p:nvSpPr>
        <p:spPr>
          <a:xfrm>
            <a:off x="608012" y="6400800"/>
            <a:ext cx="609600" cy="4572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ปุ่มปฏิบัติการ: หน้าแรก 8">
            <a:hlinkClick r:id="" action="ppaction://hlinkshowjump?jump=firstslide" highlightClick="1"/>
          </p:cNvPr>
          <p:cNvSpPr/>
          <p:nvPr/>
        </p:nvSpPr>
        <p:spPr>
          <a:xfrm>
            <a:off x="6170612" y="6400800"/>
            <a:ext cx="609600" cy="4572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ปุ่มปฏิบัติการ: ไปข้างหน้าหรือถัดไป 9">
            <a:hlinkClick r:id="" action="ppaction://hlinkshowjump?jump=nextslide" highlightClick="1"/>
          </p:cNvPr>
          <p:cNvSpPr/>
          <p:nvPr/>
        </p:nvSpPr>
        <p:spPr>
          <a:xfrm>
            <a:off x="11047412" y="6400800"/>
            <a:ext cx="533400" cy="4572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08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ตัวแทนรูปภาพ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7" r="2207"/>
          <a:stretch>
            <a:fillRect/>
          </a:stretch>
        </p:blipFill>
        <p:spPr>
          <a:xfrm>
            <a:off x="1293813" y="685800"/>
            <a:ext cx="9614078" cy="5486400"/>
          </a:xfrm>
        </p:spPr>
      </p:pic>
      <p:sp>
        <p:nvSpPr>
          <p:cNvPr id="6" name="ปุ่มปฏิบัติการ: ย้อนกลับหรือก่อนหน้า 5">
            <a:hlinkClick r:id="" action="ppaction://hlinkshowjump?jump=previousslide" highlightClick="1"/>
          </p:cNvPr>
          <p:cNvSpPr/>
          <p:nvPr/>
        </p:nvSpPr>
        <p:spPr>
          <a:xfrm>
            <a:off x="608012" y="6400800"/>
            <a:ext cx="609600" cy="4572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ปุ่มปฏิบัติการ: หน้าแรก 6">
            <a:hlinkClick r:id="" action="ppaction://hlinkshowjump?jump=firstslide" highlightClick="1"/>
          </p:cNvPr>
          <p:cNvSpPr/>
          <p:nvPr/>
        </p:nvSpPr>
        <p:spPr>
          <a:xfrm>
            <a:off x="10818812" y="6400800"/>
            <a:ext cx="762000" cy="4572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68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ชีวภาพ">
  <a:themeElements>
    <a:clrScheme name="ชีวภาพ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ชีวภาพ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ชีวภาพ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66FA3CE-A218-4400-AA51-F51C6E85D09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Words>840</Words>
  <Application>Microsoft Office PowerPoint</Application>
  <PresentationFormat>กำหนดเอง</PresentationFormat>
  <Paragraphs>76</Paragraphs>
  <Slides>9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9</vt:i4>
      </vt:variant>
    </vt:vector>
  </HeadingPairs>
  <TitlesOfParts>
    <vt:vector size="18" baseType="lpstr">
      <vt:lpstr>Angsana New</vt:lpstr>
      <vt:lpstr>Arial</vt:lpstr>
      <vt:lpstr>Browallia New</vt:lpstr>
      <vt:lpstr>Cordia New</vt:lpstr>
      <vt:lpstr>Garamond</vt:lpstr>
      <vt:lpstr>Palatino Linotype</vt:lpstr>
      <vt:lpstr>TH SarabunPSK</vt:lpstr>
      <vt:lpstr>Times New Roman</vt:lpstr>
      <vt:lpstr>ชีวภาพ</vt:lpstr>
      <vt:lpstr>ศูนย์พัฒนาฝีมือแรงงานจังหวัดพัทลุง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โครงสร้างบุคคลากร ศูนย์พัฒนาฝีมือแรงงานจังหวัดพัทลุง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2016-05-31T15:28:42Z</dcterms:created>
  <dcterms:modified xsi:type="dcterms:W3CDTF">2016-06-01T06:42:55Z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TC028866379991</vt:lpwstr>
  </property>
</Properties>
</file>