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09"/>
  </p:notesMasterIdLst>
  <p:handoutMasterIdLst>
    <p:handoutMasterId r:id="rId110"/>
  </p:handoutMasterIdLst>
  <p:sldIdLst>
    <p:sldId id="256" r:id="rId2"/>
    <p:sldId id="257" r:id="rId3"/>
    <p:sldId id="280" r:id="rId4"/>
    <p:sldId id="283" r:id="rId5"/>
    <p:sldId id="282" r:id="rId6"/>
    <p:sldId id="262" r:id="rId7"/>
    <p:sldId id="293" r:id="rId8"/>
    <p:sldId id="294" r:id="rId9"/>
    <p:sldId id="295" r:id="rId10"/>
    <p:sldId id="296" r:id="rId11"/>
    <p:sldId id="297" r:id="rId12"/>
    <p:sldId id="263" r:id="rId13"/>
    <p:sldId id="298" r:id="rId14"/>
    <p:sldId id="299" r:id="rId15"/>
    <p:sldId id="264" r:id="rId16"/>
    <p:sldId id="303" r:id="rId17"/>
    <p:sldId id="304" r:id="rId18"/>
    <p:sldId id="265" r:id="rId19"/>
    <p:sldId id="308" r:id="rId20"/>
    <p:sldId id="266" r:id="rId21"/>
    <p:sldId id="313" r:id="rId22"/>
    <p:sldId id="314" r:id="rId23"/>
    <p:sldId id="315" r:id="rId24"/>
    <p:sldId id="316" r:id="rId25"/>
    <p:sldId id="317" r:id="rId26"/>
    <p:sldId id="420" r:id="rId27"/>
    <p:sldId id="284" r:id="rId28"/>
    <p:sldId id="318" r:id="rId29"/>
    <p:sldId id="319" r:id="rId30"/>
    <p:sldId id="320" r:id="rId31"/>
    <p:sldId id="321" r:id="rId32"/>
    <p:sldId id="285" r:id="rId33"/>
    <p:sldId id="323" r:id="rId34"/>
    <p:sldId id="324" r:id="rId35"/>
    <p:sldId id="325" r:id="rId36"/>
    <p:sldId id="286" r:id="rId37"/>
    <p:sldId id="287" r:id="rId38"/>
    <p:sldId id="288" r:id="rId39"/>
    <p:sldId id="326" r:id="rId40"/>
    <p:sldId id="327" r:id="rId41"/>
    <p:sldId id="328" r:id="rId42"/>
    <p:sldId id="289" r:id="rId43"/>
    <p:sldId id="337" r:id="rId44"/>
    <p:sldId id="338" r:id="rId45"/>
    <p:sldId id="331" r:id="rId46"/>
    <p:sldId id="342" r:id="rId47"/>
    <p:sldId id="332" r:id="rId48"/>
    <p:sldId id="333" r:id="rId49"/>
    <p:sldId id="352" r:id="rId50"/>
    <p:sldId id="353" r:id="rId51"/>
    <p:sldId id="354" r:id="rId52"/>
    <p:sldId id="334" r:id="rId53"/>
    <p:sldId id="357" r:id="rId54"/>
    <p:sldId id="358" r:id="rId55"/>
    <p:sldId id="359" r:id="rId56"/>
    <p:sldId id="335" r:id="rId57"/>
    <p:sldId id="362" r:id="rId58"/>
    <p:sldId id="363" r:id="rId59"/>
    <p:sldId id="364" r:id="rId60"/>
    <p:sldId id="336" r:id="rId61"/>
    <p:sldId id="375" r:id="rId62"/>
    <p:sldId id="374" r:id="rId63"/>
    <p:sldId id="376" r:id="rId64"/>
    <p:sldId id="367" r:id="rId65"/>
    <p:sldId id="368" r:id="rId66"/>
    <p:sldId id="377" r:id="rId67"/>
    <p:sldId id="378" r:id="rId68"/>
    <p:sldId id="379" r:id="rId69"/>
    <p:sldId id="429" r:id="rId70"/>
    <p:sldId id="380" r:id="rId71"/>
    <p:sldId id="381" r:id="rId72"/>
    <p:sldId id="369" r:id="rId73"/>
    <p:sldId id="382" r:id="rId74"/>
    <p:sldId id="370" r:id="rId75"/>
    <p:sldId id="387" r:id="rId76"/>
    <p:sldId id="388" r:id="rId77"/>
    <p:sldId id="389" r:id="rId78"/>
    <p:sldId id="371" r:id="rId79"/>
    <p:sldId id="425" r:id="rId80"/>
    <p:sldId id="424" r:id="rId81"/>
    <p:sldId id="395" r:id="rId82"/>
    <p:sldId id="396" r:id="rId83"/>
    <p:sldId id="397" r:id="rId84"/>
    <p:sldId id="398" r:id="rId85"/>
    <p:sldId id="399" r:id="rId86"/>
    <p:sldId id="426" r:id="rId87"/>
    <p:sldId id="428" r:id="rId88"/>
    <p:sldId id="392" r:id="rId89"/>
    <p:sldId id="400" r:id="rId90"/>
    <p:sldId id="401" r:id="rId91"/>
    <p:sldId id="430" r:id="rId92"/>
    <p:sldId id="393" r:id="rId93"/>
    <p:sldId id="394" r:id="rId94"/>
    <p:sldId id="402" r:id="rId95"/>
    <p:sldId id="403" r:id="rId96"/>
    <p:sldId id="404" r:id="rId97"/>
    <p:sldId id="372" r:id="rId98"/>
    <p:sldId id="407" r:id="rId99"/>
    <p:sldId id="408" r:id="rId100"/>
    <p:sldId id="373" r:id="rId101"/>
    <p:sldId id="412" r:id="rId102"/>
    <p:sldId id="413" r:id="rId103"/>
    <p:sldId id="414" r:id="rId104"/>
    <p:sldId id="290" r:id="rId105"/>
    <p:sldId id="417" r:id="rId106"/>
    <p:sldId id="418" r:id="rId107"/>
    <p:sldId id="419" r:id="rId108"/>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003366"/>
    <a:srgbClr val="660066"/>
    <a:srgbClr val="996633"/>
    <a:srgbClr val="0033CC"/>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5" autoAdjust="0"/>
    <p:restoredTop sz="66171" autoAdjust="0"/>
  </p:normalViewPr>
  <p:slideViewPr>
    <p:cSldViewPr>
      <p:cViewPr>
        <p:scale>
          <a:sx n="100" d="100"/>
          <a:sy n="100" d="100"/>
        </p:scale>
        <p:origin x="-372"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313"/>
          </a:xfrm>
          <a:prstGeom prst="rect">
            <a:avLst/>
          </a:prstGeom>
        </p:spPr>
        <p:txBody>
          <a:bodyPr vert="horz" lIns="94759" tIns="47380" rIns="94759" bIns="47380" rtlCol="0"/>
          <a:lstStyle>
            <a:lvl1pPr algn="l">
              <a:defRPr sz="1200"/>
            </a:lvl1pPr>
          </a:lstStyle>
          <a:p>
            <a:endParaRPr lang="en-GB" dirty="0">
              <a:latin typeface="Helvetica" pitchFamily="34" charset="0"/>
            </a:endParaRPr>
          </a:p>
        </p:txBody>
      </p:sp>
      <p:sp>
        <p:nvSpPr>
          <p:cNvPr id="3" name="Date Placeholder 2"/>
          <p:cNvSpPr>
            <a:spLocks noGrp="1"/>
          </p:cNvSpPr>
          <p:nvPr>
            <p:ph type="dt" sz="quarter" idx="1"/>
          </p:nvPr>
        </p:nvSpPr>
        <p:spPr>
          <a:xfrm>
            <a:off x="4021295" y="1"/>
            <a:ext cx="3076363" cy="511313"/>
          </a:xfrm>
          <a:prstGeom prst="rect">
            <a:avLst/>
          </a:prstGeom>
        </p:spPr>
        <p:txBody>
          <a:bodyPr vert="horz" lIns="94759" tIns="47380" rIns="94759" bIns="47380" rtlCol="0"/>
          <a:lstStyle>
            <a:lvl1pPr algn="r">
              <a:defRPr sz="1200"/>
            </a:lvl1pPr>
          </a:lstStyle>
          <a:p>
            <a:fld id="{E6916107-BD3A-45E2-B124-A5ED60630F4B}" type="datetimeFigureOut">
              <a:rPr lang="en-US" smtClean="0">
                <a:latin typeface="Helvetica" pitchFamily="34" charset="0"/>
              </a:rPr>
              <a:pPr/>
              <a:t>11/24/2015</a:t>
            </a:fld>
            <a:endParaRPr lang="en-GB" dirty="0">
              <a:latin typeface="Helvetica" pitchFamily="34" charset="0"/>
            </a:endParaRPr>
          </a:p>
        </p:txBody>
      </p:sp>
      <p:sp>
        <p:nvSpPr>
          <p:cNvPr id="4" name="Footer Placeholder 3"/>
          <p:cNvSpPr>
            <a:spLocks noGrp="1"/>
          </p:cNvSpPr>
          <p:nvPr>
            <p:ph type="ftr" sz="quarter" idx="2"/>
          </p:nvPr>
        </p:nvSpPr>
        <p:spPr>
          <a:xfrm>
            <a:off x="1" y="9721629"/>
            <a:ext cx="3076363" cy="511313"/>
          </a:xfrm>
          <a:prstGeom prst="rect">
            <a:avLst/>
          </a:prstGeom>
        </p:spPr>
        <p:txBody>
          <a:bodyPr vert="horz" lIns="94759" tIns="47380" rIns="94759" bIns="47380" rtlCol="0" anchor="b"/>
          <a:lstStyle>
            <a:lvl1pPr algn="l">
              <a:defRPr sz="1200"/>
            </a:lvl1pPr>
          </a:lstStyle>
          <a:p>
            <a:endParaRPr lang="en-GB" dirty="0">
              <a:latin typeface="Helvetica" pitchFamily="34" charset="0"/>
            </a:endParaRPr>
          </a:p>
        </p:txBody>
      </p:sp>
      <p:sp>
        <p:nvSpPr>
          <p:cNvPr id="5" name="Slide Number Placeholder 4"/>
          <p:cNvSpPr>
            <a:spLocks noGrp="1"/>
          </p:cNvSpPr>
          <p:nvPr>
            <p:ph type="sldNum" sz="quarter" idx="3"/>
          </p:nvPr>
        </p:nvSpPr>
        <p:spPr>
          <a:xfrm>
            <a:off x="4021295" y="9721629"/>
            <a:ext cx="3076363" cy="511313"/>
          </a:xfrm>
          <a:prstGeom prst="rect">
            <a:avLst/>
          </a:prstGeom>
        </p:spPr>
        <p:txBody>
          <a:bodyPr vert="horz" lIns="94759" tIns="47380" rIns="94759" bIns="47380" rtlCol="0" anchor="b"/>
          <a:lstStyle>
            <a:lvl1pPr algn="r">
              <a:defRPr sz="1200"/>
            </a:lvl1pPr>
          </a:lstStyle>
          <a:p>
            <a:fld id="{5905CC0A-F53C-4267-913E-3202B6ED95E3}" type="slidenum">
              <a:rPr lang="en-GB" smtClean="0">
                <a:latin typeface="Helvetica" pitchFamily="34" charset="0"/>
              </a:rPr>
              <a:pPr/>
              <a:t>‹#›</a:t>
            </a:fld>
            <a:endParaRPr lang="en-GB" dirty="0">
              <a:latin typeface="Helvetica" pitchFamily="34" charset="0"/>
            </a:endParaRPr>
          </a:p>
        </p:txBody>
      </p:sp>
    </p:spTree>
    <p:extLst>
      <p:ext uri="{BB962C8B-B14F-4D97-AF65-F5344CB8AC3E}">
        <p14:creationId xmlns:p14="http://schemas.microsoft.com/office/powerpoint/2010/main" val="2392831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730"/>
          </a:xfrm>
          <a:prstGeom prst="rect">
            <a:avLst/>
          </a:prstGeom>
        </p:spPr>
        <p:txBody>
          <a:bodyPr vert="horz" lIns="94759" tIns="47380" rIns="94759" bIns="47380" rtlCol="0"/>
          <a:lstStyle>
            <a:lvl1pPr algn="l">
              <a:defRPr sz="1200">
                <a:latin typeface="Helvetica" pitchFamily="34" charset="0"/>
              </a:defRPr>
            </a:lvl1pPr>
          </a:lstStyle>
          <a:p>
            <a:endParaRPr lang="en-US" dirty="0"/>
          </a:p>
        </p:txBody>
      </p:sp>
      <p:sp>
        <p:nvSpPr>
          <p:cNvPr id="3" name="Date Placeholder 2"/>
          <p:cNvSpPr>
            <a:spLocks noGrp="1"/>
          </p:cNvSpPr>
          <p:nvPr>
            <p:ph type="dt" idx="1"/>
          </p:nvPr>
        </p:nvSpPr>
        <p:spPr>
          <a:xfrm>
            <a:off x="4021295" y="1"/>
            <a:ext cx="3076363" cy="511730"/>
          </a:xfrm>
          <a:prstGeom prst="rect">
            <a:avLst/>
          </a:prstGeom>
        </p:spPr>
        <p:txBody>
          <a:bodyPr vert="horz" lIns="94759" tIns="47380" rIns="94759" bIns="47380" rtlCol="0"/>
          <a:lstStyle>
            <a:lvl1pPr algn="r">
              <a:defRPr sz="1200">
                <a:latin typeface="Helvetica" pitchFamily="34" charset="0"/>
              </a:defRPr>
            </a:lvl1pPr>
          </a:lstStyle>
          <a:p>
            <a:fld id="{BC34F173-2430-41D6-9CA5-C9CD3BDF7E96}" type="datetimeFigureOut">
              <a:rPr lang="en-US" smtClean="0"/>
              <a:pPr/>
              <a:t>11/24/2015</a:t>
            </a:fld>
            <a:endParaRPr lang="en-US" dirty="0"/>
          </a:p>
        </p:txBody>
      </p:sp>
      <p:sp>
        <p:nvSpPr>
          <p:cNvPr id="4" name="Slide Image Placeholder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4759" tIns="47380" rIns="94759" bIns="47380" rtlCol="0" anchor="ctr"/>
          <a:lstStyle/>
          <a:p>
            <a:endParaRPr lang="en-US" dirty="0"/>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59" tIns="47380" rIns="94759" bIns="4738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1" y="9721106"/>
            <a:ext cx="3076363" cy="511730"/>
          </a:xfrm>
          <a:prstGeom prst="rect">
            <a:avLst/>
          </a:prstGeom>
        </p:spPr>
        <p:txBody>
          <a:bodyPr vert="horz" lIns="94759" tIns="47380" rIns="94759" bIns="47380" rtlCol="0" anchor="b"/>
          <a:lstStyle>
            <a:lvl1pPr algn="l">
              <a:defRPr sz="1200">
                <a:latin typeface="Helvetica" pitchFamily="34" charset="0"/>
              </a:defRPr>
            </a:lvl1pPr>
          </a:lstStyle>
          <a:p>
            <a:endParaRPr lang="en-US" dirty="0"/>
          </a:p>
        </p:txBody>
      </p:sp>
      <p:sp>
        <p:nvSpPr>
          <p:cNvPr id="7" name="Slide Number Placeholder 6"/>
          <p:cNvSpPr>
            <a:spLocks noGrp="1"/>
          </p:cNvSpPr>
          <p:nvPr>
            <p:ph type="sldNum" sz="quarter" idx="5"/>
          </p:nvPr>
        </p:nvSpPr>
        <p:spPr>
          <a:xfrm>
            <a:off x="4021295" y="9721106"/>
            <a:ext cx="3076363" cy="511730"/>
          </a:xfrm>
          <a:prstGeom prst="rect">
            <a:avLst/>
          </a:prstGeom>
        </p:spPr>
        <p:txBody>
          <a:bodyPr vert="horz" lIns="94759" tIns="47380" rIns="94759" bIns="47380" rtlCol="0" anchor="b"/>
          <a:lstStyle>
            <a:lvl1pPr algn="r">
              <a:defRPr sz="1200">
                <a:latin typeface="Helvetica" pitchFamily="34" charset="0"/>
              </a:defRPr>
            </a:lvl1pPr>
          </a:lstStyle>
          <a:p>
            <a:fld id="{006CD3C9-0AF2-437D-9D2F-7B6B298CC32F}" type="slidenum">
              <a:rPr lang="en-US" smtClean="0"/>
              <a:pPr/>
              <a:t>‹#›</a:t>
            </a:fld>
            <a:endParaRPr lang="en-US" dirty="0"/>
          </a:p>
        </p:txBody>
      </p:sp>
    </p:spTree>
    <p:extLst>
      <p:ext uri="{BB962C8B-B14F-4D97-AF65-F5344CB8AC3E}">
        <p14:creationId xmlns:p14="http://schemas.microsoft.com/office/powerpoint/2010/main" val="2414067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Helvetica" pitchFamily="34" charset="0"/>
        <a:ea typeface="+mn-ea"/>
        <a:cs typeface="+mn-cs"/>
      </a:defRPr>
    </a:lvl1pPr>
    <a:lvl2pPr marL="457200" algn="l" defTabSz="914400" rtl="0" eaLnBrk="1" latinLnBrk="0" hangingPunct="1">
      <a:defRPr sz="1200" kern="1200">
        <a:solidFill>
          <a:schemeClr val="tx1"/>
        </a:solidFill>
        <a:latin typeface="Helvetica" pitchFamily="34" charset="0"/>
        <a:ea typeface="+mn-ea"/>
        <a:cs typeface="+mn-cs"/>
      </a:defRPr>
    </a:lvl2pPr>
    <a:lvl3pPr marL="914400" algn="l" defTabSz="914400" rtl="0" eaLnBrk="1" latinLnBrk="0" hangingPunct="1">
      <a:defRPr sz="1200" kern="1200">
        <a:solidFill>
          <a:schemeClr val="tx1"/>
        </a:solidFill>
        <a:latin typeface="Helvetica" pitchFamily="34" charset="0"/>
        <a:ea typeface="+mn-ea"/>
        <a:cs typeface="+mn-cs"/>
      </a:defRPr>
    </a:lvl3pPr>
    <a:lvl4pPr marL="1371600" algn="l" defTabSz="914400" rtl="0" eaLnBrk="1" latinLnBrk="0" hangingPunct="1">
      <a:defRPr sz="1200" kern="1200">
        <a:solidFill>
          <a:schemeClr val="tx1"/>
        </a:solidFill>
        <a:latin typeface="Helvetica" pitchFamily="34" charset="0"/>
        <a:ea typeface="+mn-ea"/>
        <a:cs typeface="+mn-cs"/>
      </a:defRPr>
    </a:lvl4pPr>
    <a:lvl5pPr marL="1828800" algn="l" defTabSz="914400" rtl="0" eaLnBrk="1" latinLnBrk="0" hangingPunct="1">
      <a:defRPr sz="1200" kern="1200">
        <a:solidFill>
          <a:schemeClr val="tx1"/>
        </a:solidFill>
        <a:latin typeface="Helvetic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Trainer welcomes trainees to class.</a:t>
            </a:r>
          </a:p>
        </p:txBody>
      </p:sp>
      <p:sp>
        <p:nvSpPr>
          <p:cNvPr id="4" name="Slide Number Placeholder 3"/>
          <p:cNvSpPr>
            <a:spLocks noGrp="1"/>
          </p:cNvSpPr>
          <p:nvPr>
            <p:ph type="sldNum" sz="quarter" idx="10"/>
          </p:nvPr>
        </p:nvSpPr>
        <p:spPr/>
        <p:txBody>
          <a:bodyPr/>
          <a:lstStyle/>
          <a:p>
            <a:fld id="{006CD3C9-0AF2-437D-9D2F-7B6B298CC32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ea typeface="+mn-ea"/>
                <a:cs typeface="+mn-cs"/>
              </a:rPr>
              <a:t>Trainer advises trainees this Unit comprises four Elements, as listed on the slide explaining:</a:t>
            </a:r>
          </a:p>
          <a:p>
            <a:r>
              <a:rPr lang="en-AU" sz="1200" kern="1200" baseline="0" dirty="0" smtClean="0">
                <a:solidFill>
                  <a:schemeClr val="tx1"/>
                </a:solidFill>
                <a:ea typeface="+mn-ea"/>
                <a:cs typeface="+mn-cs"/>
              </a:rPr>
              <a:t>• Each Element comprises a number of Performance Criteria which will be identified throughout the class and explained in detail</a:t>
            </a:r>
          </a:p>
          <a:p>
            <a:r>
              <a:rPr lang="en-AU" sz="1200" kern="1200" baseline="0" dirty="0" smtClean="0">
                <a:solidFill>
                  <a:schemeClr val="tx1"/>
                </a:solidFill>
                <a:ea typeface="+mn-ea"/>
                <a:cs typeface="+mn-cs"/>
              </a:rPr>
              <a:t>• Trainees can obtain more detail from their Trainee Manual</a:t>
            </a:r>
          </a:p>
          <a:p>
            <a:r>
              <a:rPr lang="en-AU" sz="1200" kern="1200" baseline="0" dirty="0" smtClean="0">
                <a:solidFill>
                  <a:schemeClr val="tx1"/>
                </a:solidFill>
                <a:ea typeface="+mn-ea"/>
                <a:cs typeface="+mn-cs"/>
              </a:rPr>
              <a:t>• At times the course presents advice and information about various protocols but where their workplace requirements differ to what is presented, the workplace practices and standards, as well as policies and procedures must be observed.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ea typeface="+mn-ea"/>
                <a:cs typeface="+mn-cs"/>
              </a:rPr>
              <a:t>Trainer advises trainees that assessment for this Unit may take several forms all of which are aimed at verifying they have achieved competency for the Unit as required.</a:t>
            </a:r>
          </a:p>
          <a:p>
            <a:endParaRPr lang="en-AU" sz="1200" kern="1200" baseline="0" dirty="0" smtClean="0">
              <a:solidFill>
                <a:schemeClr val="tx1"/>
              </a:solidFill>
              <a:ea typeface="+mn-ea"/>
              <a:cs typeface="+mn-cs"/>
            </a:endParaRPr>
          </a:p>
          <a:p>
            <a:r>
              <a:rPr lang="en-AU" sz="1200" kern="1200" baseline="0" dirty="0" smtClean="0">
                <a:solidFill>
                  <a:schemeClr val="tx1"/>
                </a:solidFill>
                <a:ea typeface="+mn-ea"/>
                <a:cs typeface="+mn-cs"/>
              </a:rPr>
              <a:t>Trainer indicates to trainees the methods of assessment that will be applied to them for this Unit.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identifies for trainees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continues to identify for trainees the Performance Criteria for this Element, as listed on the slide.</a:t>
            </a:r>
          </a:p>
          <a:p>
            <a:pPr>
              <a:buFont typeface="Arial" pitchFamily="34" charset="0"/>
              <a:buNone/>
            </a:pPr>
            <a:endParaRPr lang="en-US" dirty="0" smtClean="0"/>
          </a:p>
          <a:p>
            <a:r>
              <a:rPr lang="en-AU" sz="1200" b="1" kern="1200" baseline="0" dirty="0" smtClean="0">
                <a:solidFill>
                  <a:schemeClr val="tx1"/>
                </a:solidFill>
                <a:ea typeface="+mn-ea"/>
                <a:cs typeface="+mn-cs"/>
              </a:rPr>
              <a:t>Class Activity – General Discussion</a:t>
            </a:r>
          </a:p>
          <a:p>
            <a:r>
              <a:rPr lang="en-AU" sz="1200" kern="1200" baseline="0" dirty="0" smtClean="0">
                <a:solidFill>
                  <a:schemeClr val="tx1"/>
                </a:solidFill>
                <a:ea typeface="+mn-ea"/>
                <a:cs typeface="+mn-cs"/>
              </a:rPr>
              <a:t>Trainer leads a general class discussion on Lost and Found facilities asking questions such as:</a:t>
            </a:r>
          </a:p>
          <a:p>
            <a:pPr>
              <a:buFont typeface="Arial" pitchFamily="34" charset="0"/>
              <a:buChar char="•"/>
            </a:pPr>
            <a:r>
              <a:rPr lang="en-AU" sz="1200" kern="1200" baseline="0" dirty="0" smtClean="0">
                <a:solidFill>
                  <a:schemeClr val="tx1"/>
                </a:solidFill>
                <a:ea typeface="+mn-ea"/>
                <a:cs typeface="+mn-cs"/>
              </a:rPr>
              <a:t> What types of establishments/venues have a Lost and Found facility?</a:t>
            </a:r>
          </a:p>
          <a:p>
            <a:pPr>
              <a:buFont typeface="Arial" pitchFamily="34" charset="0"/>
              <a:buChar char="•"/>
            </a:pPr>
            <a:r>
              <a:rPr lang="en-AU" sz="1200" kern="1200" baseline="0" dirty="0" smtClean="0">
                <a:solidFill>
                  <a:schemeClr val="tx1"/>
                </a:solidFill>
                <a:ea typeface="+mn-ea"/>
                <a:cs typeface="+mn-cs"/>
              </a:rPr>
              <a:t> Why do they have them?</a:t>
            </a:r>
          </a:p>
          <a:p>
            <a:pPr>
              <a:buFont typeface="Arial" pitchFamily="34" charset="0"/>
              <a:buChar char="•"/>
            </a:pPr>
            <a:r>
              <a:rPr lang="en-AU" sz="1200" kern="1200" baseline="0" dirty="0" smtClean="0">
                <a:solidFill>
                  <a:schemeClr val="tx1"/>
                </a:solidFill>
                <a:ea typeface="+mn-ea"/>
                <a:cs typeface="+mn-cs"/>
              </a:rPr>
              <a:t> What is their role/function?</a:t>
            </a:r>
          </a:p>
          <a:p>
            <a:pPr>
              <a:buFont typeface="Arial" pitchFamily="34" charset="0"/>
              <a:buChar char="•"/>
            </a:pPr>
            <a:r>
              <a:rPr lang="en-AU" sz="1200" kern="1200" baseline="0" dirty="0" smtClean="0">
                <a:solidFill>
                  <a:schemeClr val="tx1"/>
                </a:solidFill>
                <a:ea typeface="+mn-ea"/>
                <a:cs typeface="+mn-cs"/>
              </a:rPr>
              <a:t> What sort of items are lost and found?</a:t>
            </a:r>
          </a:p>
          <a:p>
            <a:pPr>
              <a:buFont typeface="Arial" pitchFamily="34" charset="0"/>
              <a:buChar char="•"/>
            </a:pPr>
            <a:r>
              <a:rPr lang="en-AU" sz="1200" kern="1200" baseline="0" dirty="0" smtClean="0">
                <a:solidFill>
                  <a:schemeClr val="tx1"/>
                </a:solidFill>
                <a:ea typeface="+mn-ea"/>
                <a:cs typeface="+mn-cs"/>
              </a:rPr>
              <a:t> What house policies might apply to the operation of the Lost and Found facility in a venue?</a:t>
            </a:r>
          </a:p>
          <a:p>
            <a:pPr>
              <a:buFont typeface="Arial" pitchFamily="34" charset="0"/>
              <a:buChar char="•"/>
            </a:pPr>
            <a:r>
              <a:rPr lang="en-AU" sz="1200" kern="1200" baseline="0" dirty="0" smtClean="0">
                <a:solidFill>
                  <a:schemeClr val="tx1"/>
                </a:solidFill>
                <a:ea typeface="+mn-ea"/>
                <a:cs typeface="+mn-cs"/>
              </a:rPr>
              <a:t> What legal obligations do you think apply to the operation of the Lost and Found facility?</a:t>
            </a:r>
          </a:p>
          <a:p>
            <a:pPr>
              <a:buFont typeface="Arial" pitchFamily="34" charset="0"/>
              <a:buChar char="•"/>
            </a:pPr>
            <a:r>
              <a:rPr lang="en-AU" sz="1200" kern="1200" baseline="0" dirty="0" smtClean="0">
                <a:solidFill>
                  <a:schemeClr val="tx1"/>
                </a:solidFill>
                <a:ea typeface="+mn-ea"/>
                <a:cs typeface="+mn-cs"/>
              </a:rPr>
              <a:t> What experience have you had with Lost and Found?</a:t>
            </a:r>
          </a:p>
          <a:p>
            <a:pPr>
              <a:buFont typeface="Arial" pitchFamily="34" charset="0"/>
              <a:buChar char="•"/>
            </a:pPr>
            <a:r>
              <a:rPr lang="en-AU" sz="1200" kern="1200" baseline="0" dirty="0" smtClean="0">
                <a:solidFill>
                  <a:schemeClr val="tx1"/>
                </a:solidFill>
                <a:ea typeface="+mn-ea"/>
                <a:cs typeface="+mn-cs"/>
              </a:rPr>
              <a:t> What do you think a Lost and Found Register is?</a:t>
            </a:r>
          </a:p>
          <a:p>
            <a:pPr>
              <a:buFont typeface="Arial" pitchFamily="34" charset="0"/>
              <a:buChar char="•"/>
            </a:pPr>
            <a:r>
              <a:rPr lang="en-AU" sz="1200" kern="1200" baseline="0" dirty="0" smtClean="0">
                <a:solidFill>
                  <a:schemeClr val="tx1"/>
                </a:solidFill>
                <a:ea typeface="+mn-ea"/>
                <a:cs typeface="+mn-cs"/>
              </a:rPr>
              <a:t> What information would it contain and when would it be used?</a:t>
            </a:r>
          </a:p>
          <a:p>
            <a:pPr>
              <a:buFont typeface="Arial" pitchFamily="34" charset="0"/>
              <a:buChar char="•"/>
            </a:pPr>
            <a:endParaRPr lang="en-AU" sz="1200" kern="1200" baseline="0" dirty="0" smtClean="0">
              <a:solidFill>
                <a:schemeClr val="tx1"/>
              </a:solidFill>
              <a:ea typeface="+mn-ea"/>
              <a:cs typeface="+mn-cs"/>
            </a:endParaRPr>
          </a:p>
          <a:p>
            <a:pPr>
              <a:buFont typeface="Arial" pitchFamily="34" charset="0"/>
              <a:buChar char="•"/>
            </a:pPr>
            <a:endParaRPr lang="en-AU" sz="1200" kern="1200" baseline="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presents to trainees all guests expect venues to provide a formal, structured Lost and Found facility highlighting:</a:t>
            </a:r>
          </a:p>
          <a:p>
            <a:pPr>
              <a:buFont typeface="Arial" pitchFamily="34" charset="0"/>
              <a:buChar char="•"/>
            </a:pPr>
            <a:r>
              <a:rPr lang="en-US" sz="1200" kern="1200" dirty="0" smtClean="0">
                <a:solidFill>
                  <a:schemeClr val="tx1"/>
                </a:solidFill>
                <a:ea typeface="+mn-ea"/>
                <a:cs typeface="+mn-cs"/>
              </a:rPr>
              <a:t> The exact nature of each Lost and Found service can vary enormously, and the systems employed to support them can also vary widely</a:t>
            </a:r>
          </a:p>
          <a:p>
            <a:pPr>
              <a:buFont typeface="Arial" pitchFamily="34" charset="0"/>
              <a:buChar char="•"/>
            </a:pPr>
            <a:r>
              <a:rPr lang="en-US" sz="1200" kern="1200" dirty="0" smtClean="0">
                <a:solidFill>
                  <a:schemeClr val="tx1"/>
                </a:solidFill>
                <a:ea typeface="+mn-ea"/>
                <a:cs typeface="+mn-cs"/>
              </a:rPr>
              <a:t> In most cases properties will not have a separate, stand-alone Lost and Found facility within the venue.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 facility is commonly integrated into Housekeeping (or some other department – more on this on later slides).</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because no</a:t>
            </a:r>
            <a:r>
              <a:rPr lang="en-US" sz="1200" kern="1200" baseline="0" dirty="0" smtClean="0">
                <a:solidFill>
                  <a:schemeClr val="tx1"/>
                </a:solidFill>
                <a:ea typeface="+mn-ea"/>
                <a:cs typeface="+mn-cs"/>
              </a:rPr>
              <a:t> charge is made for lost and found services (so there is no revenue from it), and generally there are not many items processed through the Lost and Found area.</a:t>
            </a:r>
            <a:endParaRPr lang="en-AU" sz="1200" kern="1200" dirty="0" smtClean="0">
              <a:solidFill>
                <a:schemeClr val="tx1"/>
              </a:solidFill>
              <a:ea typeface="+mn-ea"/>
              <a:cs typeface="+mn-cs"/>
            </a:endParaRPr>
          </a:p>
          <a:p>
            <a:endParaRPr lang="en-US" sz="1200" kern="1200" dirty="0" smtClean="0">
              <a:solidFill>
                <a:schemeClr val="tx1"/>
              </a:solidFill>
              <a:ea typeface="+mn-ea"/>
              <a:cs typeface="+mn-cs"/>
            </a:endParaRPr>
          </a:p>
          <a:p>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explains to trainees the term ‘Lost and Found facility’ is a generic term referring to the service and protocols provided by a venue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Record lost and found items in the Lost and Found Register (more on later slides about this</a:t>
            </a:r>
            <a:r>
              <a:rPr lang="en-US" sz="1200" kern="1200" baseline="0" dirty="0" smtClean="0">
                <a:solidFill>
                  <a:schemeClr val="tx1"/>
                </a:solidFill>
                <a:ea typeface="+mn-ea"/>
                <a:cs typeface="+mn-cs"/>
              </a:rPr>
              <a:t> Register)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Store found items according to the nature and value of each item: more</a:t>
            </a:r>
            <a:r>
              <a:rPr lang="en-US" sz="1200" kern="1200" baseline="0" dirty="0" smtClean="0">
                <a:solidFill>
                  <a:schemeClr val="tx1"/>
                </a:solidFill>
                <a:ea typeface="+mn-ea"/>
                <a:cs typeface="+mn-cs"/>
              </a:rPr>
              <a:t> on later slides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Facilitate the return of lost and found items to their rightful owners.  </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highlights to trainees there is no legal requirement for properties to have a Lost and Found facility but they are common in the following venues: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Hotels – all standards and types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Motels – as for hotels (Motel = Motor hotel)</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Commercial catering facilities where guests attend functions at the facility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Convention </a:t>
            </a:r>
            <a:r>
              <a:rPr lang="en-AU" sz="1200" kern="1200" noProof="0" dirty="0" smtClean="0">
                <a:solidFill>
                  <a:schemeClr val="tx1"/>
                </a:solidFill>
                <a:ea typeface="+mn-ea"/>
                <a:cs typeface="+mn-cs"/>
              </a:rPr>
              <a:t>centres</a:t>
            </a:r>
            <a:r>
              <a:rPr lang="en-US" sz="1200" kern="1200" dirty="0" smtClean="0">
                <a:solidFill>
                  <a:schemeClr val="tx1"/>
                </a:solidFill>
                <a:ea typeface="+mn-ea"/>
                <a:cs typeface="+mn-cs"/>
              </a:rPr>
              <a:t> where guests attend conventions, seminars, meetings,</a:t>
            </a:r>
            <a:r>
              <a:rPr lang="en-US" sz="1200" kern="1200" baseline="0" dirty="0" smtClean="0">
                <a:solidFill>
                  <a:schemeClr val="tx1"/>
                </a:solidFill>
                <a:ea typeface="+mn-ea"/>
                <a:cs typeface="+mn-cs"/>
              </a:rPr>
              <a:t> events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Casinos – Lost and Found applies to gamblers on the floor (at tables and gaming machines) as well as at all casino facilities (such as accommodation/guest rooms,</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dining areas, spa facilities)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Clubs – all types; licensed clubs and unlicensed clubs.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to identify for trainees the businesses/properties traditionally offering </a:t>
            </a:r>
            <a:r>
              <a:rPr lang="en-US" sz="1200" dirty="0" smtClean="0"/>
              <a:t>L &amp; F</a:t>
            </a:r>
            <a:r>
              <a:rPr lang="en-US" dirty="0" smtClean="0"/>
              <a:t> services/facilities;</a:t>
            </a:r>
          </a:p>
          <a:p>
            <a:pPr>
              <a:buFont typeface="Arial" pitchFamily="34" charset="0"/>
              <a:buChar char="•"/>
            </a:pPr>
            <a:r>
              <a:rPr lang="en-US" sz="1200" kern="1200" dirty="0" smtClean="0">
                <a:solidFill>
                  <a:schemeClr val="tx1"/>
                </a:solidFill>
                <a:ea typeface="+mn-ea"/>
                <a:cs typeface="+mn-cs"/>
              </a:rPr>
              <a:t> Restaurants – to handle items left</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lost by patrons/diners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Resorts – many found items are discovered in external locations (around pools, on the beach</a:t>
            </a:r>
            <a:r>
              <a:rPr lang="en-US" sz="1200" kern="1200" baseline="0" dirty="0" smtClean="0">
                <a:solidFill>
                  <a:schemeClr val="tx1"/>
                </a:solidFill>
                <a:ea typeface="+mn-ea"/>
                <a:cs typeface="+mn-cs"/>
              </a:rPr>
              <a:t> and </a:t>
            </a:r>
            <a:r>
              <a:rPr lang="en-US" sz="1200" kern="1200" dirty="0" smtClean="0">
                <a:solidFill>
                  <a:schemeClr val="tx1"/>
                </a:solidFill>
                <a:ea typeface="+mn-ea"/>
                <a:cs typeface="+mn-cs"/>
              </a:rPr>
              <a:t>at</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near sporting areas)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Theme and amusement parks – to handle items dropping from people’s pockets and bags as they ride on rides or participate in activities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Tourist attractions – of any type, as people explore/’interact with the environment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Back-packer accommodation – same as for hotels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Bed and Breakfast establishments – same as for hotels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Dormitories – same as for hotels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Villas – same as for hotels.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explains to trainees the difference between ‘Lost’ items and Found items explaining that ‘</a:t>
            </a:r>
            <a:r>
              <a:rPr lang="en-US" sz="1200" kern="1200" dirty="0" smtClean="0">
                <a:solidFill>
                  <a:schemeClr val="tx1"/>
                </a:solidFill>
                <a:ea typeface="+mn-ea"/>
                <a:cs typeface="+mn-cs"/>
              </a:rPr>
              <a:t>Lost’ items are: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Items reported by guests/customers as having been lost.</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n most cases these items may have been left in a room, forgotten, or stolen.</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a:t>
            </a:r>
            <a:r>
              <a:rPr lang="en-US" baseline="0" dirty="0" smtClean="0"/>
              <a:t> explains a ‘Found’ item is:</a:t>
            </a:r>
          </a:p>
          <a:p>
            <a:pPr>
              <a:buFont typeface="Arial" pitchFamily="34" charset="0"/>
              <a:buChar char="•"/>
            </a:pPr>
            <a:r>
              <a:rPr lang="en-US" sz="1200" kern="1200" dirty="0" smtClean="0">
                <a:solidFill>
                  <a:schemeClr val="tx1"/>
                </a:solidFill>
                <a:ea typeface="+mn-ea"/>
                <a:cs typeface="+mn-cs"/>
              </a:rPr>
              <a:t> An item found by staff or guests/customers and handed in to venue staff. </a:t>
            </a:r>
            <a:endParaRPr lang="en-AU" sz="1200" kern="1200" dirty="0" smtClean="0">
              <a:solidFill>
                <a:schemeClr val="tx1"/>
              </a:solidFill>
              <a:ea typeface="+mn-ea"/>
              <a:cs typeface="+mn-cs"/>
            </a:endParaRP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indicates to trainees it is possible one item can be, at the same time, both a lost and found item. It may have been identified as being lost by a guest while having been found and handed in by a staff member.</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reminds trainees most properties will not have a separate, stand-alone Lost and Found facility within the venue advising:</a:t>
            </a:r>
          </a:p>
          <a:p>
            <a:pPr>
              <a:buFont typeface="Arial" pitchFamily="34" charset="0"/>
              <a:buChar char="•"/>
            </a:pPr>
            <a:r>
              <a:rPr lang="en-US" sz="1200" kern="1200" dirty="0" smtClean="0">
                <a:solidFill>
                  <a:schemeClr val="tx1"/>
                </a:solidFill>
                <a:ea typeface="+mn-ea"/>
                <a:cs typeface="+mn-cs"/>
              </a:rPr>
              <a:t> In hotels and other accommodation venues the Lost and Found facilities are generally incorporated within another area/department usually Housekeeping (Rooms Division)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physical Lost and Found area will therefore usually be within the Executive Housekeeper’s office, or – for larger ‘found’ items – within an allied stores area, such as the linen store</a:t>
            </a:r>
          </a:p>
          <a:p>
            <a:pPr>
              <a:buFont typeface="Arial" pitchFamily="34" charset="0"/>
              <a:buChar char="•"/>
            </a:pPr>
            <a:r>
              <a:rPr lang="en-US" sz="1200" kern="1200" dirty="0" smtClean="0">
                <a:solidFill>
                  <a:schemeClr val="tx1"/>
                </a:solidFill>
                <a:ea typeface="+mn-ea"/>
                <a:cs typeface="+mn-cs"/>
              </a:rPr>
              <a:t> Depending on the size, layout and structure of the business, Lost and Found facility may be located in: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Manager’s office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Front office/reception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Central stores area –in the Store Person’s office.  </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explains to trainees </a:t>
            </a:r>
            <a:r>
              <a:rPr lang="en-US" sz="1200" kern="1200" dirty="0" smtClean="0">
                <a:solidFill>
                  <a:schemeClr val="tx1"/>
                </a:solidFill>
                <a:ea typeface="+mn-ea"/>
                <a:cs typeface="+mn-cs"/>
              </a:rPr>
              <a:t>‘Housekeeping’ is commonly the location for the Lost and Found facility for two main reasons:</a:t>
            </a:r>
          </a:p>
          <a:p>
            <a:pPr>
              <a:buFont typeface="Arial" pitchFamily="34" charset="0"/>
              <a:buChar char="•"/>
            </a:pPr>
            <a:r>
              <a:rPr lang="en-US" sz="1200" kern="1200" dirty="0" smtClean="0">
                <a:solidFill>
                  <a:schemeClr val="tx1"/>
                </a:solidFill>
                <a:ea typeface="+mn-ea"/>
                <a:cs typeface="+mn-cs"/>
              </a:rPr>
              <a:t> Most ‘found’ items are found by housekeeping staff and come from rooms where in-house guests have departed.</a:t>
            </a:r>
            <a:r>
              <a:rPr lang="en-US" sz="1200" kern="1200" baseline="0" dirty="0" smtClean="0">
                <a:solidFill>
                  <a:schemeClr val="tx1"/>
                </a:solidFill>
                <a:ea typeface="+mn-ea"/>
                <a:cs typeface="+mn-cs"/>
              </a:rPr>
              <a:t> M</a:t>
            </a:r>
            <a:r>
              <a:rPr lang="en-US" sz="1200" kern="1200" dirty="0" smtClean="0">
                <a:solidFill>
                  <a:schemeClr val="tx1"/>
                </a:solidFill>
                <a:ea typeface="+mn-ea"/>
                <a:cs typeface="+mn-cs"/>
              </a:rPr>
              <a:t>any items found are never claimed, perhaps because the guest does not know where they lost the item, or perhaps the item has been deliberately left behind because the guest does not want to take it with them. In addition perhaps the value of the item is such the guest is not worried about it, or perhaps simply believes it could not have been found, or handed in, so why bother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Housekeeper’s office is a restricted access area and is not generally a high guest-traffic area.</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enables increased security and safety for the items not available in some other areas such as, for instance, the baggage room.</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Trainer also</a:t>
            </a:r>
            <a:r>
              <a:rPr lang="en-US" baseline="0" dirty="0" smtClean="0"/>
              <a:t> identifies the Lost and Found area in non-accommodation properties (such as theme and amusement parks, tourist attractions) </a:t>
            </a:r>
            <a:r>
              <a:rPr lang="en-US" sz="1200" kern="1200" dirty="0" smtClean="0">
                <a:solidFill>
                  <a:schemeClr val="tx1"/>
                </a:solidFill>
                <a:ea typeface="+mn-ea"/>
                <a:cs typeface="+mn-cs"/>
              </a:rPr>
              <a:t>may have their Lost and Found facility located:</a:t>
            </a:r>
            <a:endParaRPr lang="en-AU" sz="1200" kern="1200" dirty="0" smtClean="0">
              <a:solidFill>
                <a:schemeClr val="tx1"/>
              </a:solidFill>
              <a:ea typeface="+mn-ea"/>
              <a:cs typeface="+mn-cs"/>
            </a:endParaRP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At the ticket sales area/counter.</a:t>
            </a:r>
          </a:p>
          <a:p>
            <a:endParaRPr lang="en-AU" sz="1200" kern="1200" dirty="0" smtClean="0">
              <a:solidFill>
                <a:schemeClr val="tx1"/>
              </a:solidFill>
              <a:ea typeface="+mn-ea"/>
              <a:cs typeface="+mn-cs"/>
            </a:endParaRPr>
          </a:p>
          <a:p>
            <a:r>
              <a:rPr lang="en-US" sz="1200" kern="1200" dirty="0" smtClean="0">
                <a:solidFill>
                  <a:schemeClr val="tx1"/>
                </a:solidFill>
                <a:ea typeface="+mn-ea"/>
                <a:cs typeface="+mn-cs"/>
              </a:rPr>
              <a:t>In a ‘guest service’ location.</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common at an amusement/theme park where the ‘office’ also provides a range of other services such as:</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First aid</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Baby change facilities</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Cloakroom</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Hire of equipment.</a:t>
            </a:r>
          </a:p>
          <a:p>
            <a:pPr lvl="0">
              <a:buFont typeface="Arial" pitchFamily="34" charset="0"/>
              <a:buNone/>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states to trainees that all properties offering formal Lost and Found facilities will have developed a set of policies and procedures to guide implementation of the service and it is important they read and understand all relevant policies and procedures as applicable to individual workplaces.</a:t>
            </a: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indicates to trainees they will be able to learn about their workplace Lost and Found policies and procedures through a combination of methods:</a:t>
            </a:r>
          </a:p>
          <a:p>
            <a:pPr>
              <a:buFont typeface="Arial" pitchFamily="34" charset="0"/>
              <a:buChar char="•"/>
            </a:pPr>
            <a:r>
              <a:rPr lang="en-US" sz="1200" kern="1200" dirty="0" smtClean="0">
                <a:solidFill>
                  <a:schemeClr val="tx1"/>
                </a:solidFill>
                <a:ea typeface="+mn-ea"/>
                <a:cs typeface="+mn-cs"/>
              </a:rPr>
              <a:t> At Induction and Orientation where</a:t>
            </a:r>
            <a:r>
              <a:rPr lang="en-US" sz="1200" kern="1200" baseline="0" dirty="0" smtClean="0">
                <a:solidFill>
                  <a:schemeClr val="tx1"/>
                </a:solidFill>
                <a:ea typeface="+mn-ea"/>
                <a:cs typeface="+mn-cs"/>
              </a:rPr>
              <a:t> the </a:t>
            </a:r>
            <a:r>
              <a:rPr lang="en-US" sz="1200" kern="1200" dirty="0" smtClean="0">
                <a:solidFill>
                  <a:schemeClr val="tx1"/>
                </a:solidFill>
                <a:ea typeface="+mn-ea"/>
                <a:cs typeface="+mn-cs"/>
              </a:rPr>
              <a:t>Supervisor advises about what applies and where supporting information is located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Staff manual will contain a section entitled Lost and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Venue intranet.</a:t>
            </a:r>
            <a:r>
              <a:rPr lang="en-US" sz="1200" kern="1200" baseline="0" dirty="0" smtClean="0">
                <a:solidFill>
                  <a:schemeClr val="tx1"/>
                </a:solidFill>
                <a:ea typeface="+mn-ea"/>
                <a:cs typeface="+mn-cs"/>
              </a:rPr>
              <a:t> L</a:t>
            </a:r>
            <a:r>
              <a:rPr lang="en-US" sz="1200" kern="1200" dirty="0" smtClean="0">
                <a:solidFill>
                  <a:schemeClr val="tx1"/>
                </a:solidFill>
                <a:ea typeface="+mn-ea"/>
                <a:cs typeface="+mn-cs"/>
              </a:rPr>
              <a:t>arger businesses will feature an intranet facility which will enable access to all policies and procedures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Workplace signs including:</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Information posters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Directional signage pointing to the location of the Lost and Found facility</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‘Lost and Found’ signs. </a:t>
            </a:r>
            <a:endParaRPr lang="en-AU" sz="1200" kern="1200" dirty="0" smtClean="0">
              <a:solidFill>
                <a:schemeClr val="tx1"/>
              </a:solidFill>
              <a:ea typeface="+mn-ea"/>
              <a:cs typeface="+mn-cs"/>
            </a:endParaRPr>
          </a:p>
          <a:p>
            <a:endParaRPr lang="en-AU" sz="1200" kern="1200" dirty="0" smtClean="0">
              <a:solidFill>
                <a:schemeClr val="tx1"/>
              </a:solidFill>
              <a:ea typeface="+mn-ea"/>
              <a:cs typeface="+mn-cs"/>
            </a:endParaRPr>
          </a:p>
          <a:p>
            <a:r>
              <a:rPr lang="en-AU" sz="1200" b="1" kern="1200" dirty="0" smtClean="0">
                <a:solidFill>
                  <a:schemeClr val="tx1"/>
                </a:solidFill>
                <a:ea typeface="+mn-ea"/>
                <a:cs typeface="+mn-cs"/>
              </a:rPr>
              <a:t>Class Activity – Excursion</a:t>
            </a:r>
          </a:p>
          <a:p>
            <a:r>
              <a:rPr lang="en-AU" sz="1200" b="0" kern="1200" dirty="0" smtClean="0">
                <a:solidFill>
                  <a:schemeClr val="tx1"/>
                </a:solidFill>
                <a:ea typeface="+mn-ea"/>
                <a:cs typeface="+mn-cs"/>
              </a:rPr>
              <a:t>Trainer arranges to visit one or more venues with a Lost and Found facility to:</a:t>
            </a:r>
          </a:p>
          <a:p>
            <a:pPr>
              <a:buFont typeface="Arial" pitchFamily="34" charset="0"/>
              <a:buChar char="•"/>
            </a:pPr>
            <a:r>
              <a:rPr lang="en-AU" sz="1200" b="0" kern="1200" dirty="0" smtClean="0">
                <a:solidFill>
                  <a:schemeClr val="tx1"/>
                </a:solidFill>
                <a:ea typeface="+mn-ea"/>
                <a:cs typeface="+mn-cs"/>
              </a:rPr>
              <a:t> View facilities</a:t>
            </a:r>
          </a:p>
          <a:p>
            <a:pPr>
              <a:buFont typeface="Arial" pitchFamily="34" charset="0"/>
              <a:buChar char="•"/>
            </a:pPr>
            <a:r>
              <a:rPr lang="en-AU" sz="1200" b="0" kern="1200" dirty="0" smtClean="0">
                <a:solidFill>
                  <a:schemeClr val="tx1"/>
                </a:solidFill>
                <a:ea typeface="+mn-ea"/>
                <a:cs typeface="+mn-cs"/>
              </a:rPr>
              <a:t> Talk to staff who operate the facility</a:t>
            </a:r>
          </a:p>
          <a:p>
            <a:pPr>
              <a:buFont typeface="Arial" pitchFamily="34" charset="0"/>
              <a:buChar char="•"/>
            </a:pPr>
            <a:r>
              <a:rPr lang="en-AU" sz="1200" b="0" kern="1200" dirty="0" smtClean="0">
                <a:solidFill>
                  <a:schemeClr val="tx1"/>
                </a:solidFill>
                <a:ea typeface="+mn-ea"/>
                <a:cs typeface="+mn-cs"/>
              </a:rPr>
              <a:t> Meet with and talk to supervisors with responsibility for the facility</a:t>
            </a:r>
          </a:p>
          <a:p>
            <a:pPr>
              <a:buFont typeface="Arial" pitchFamily="34" charset="0"/>
              <a:buChar char="•"/>
            </a:pPr>
            <a:r>
              <a:rPr lang="en-AU" sz="1200" b="0" kern="1200" dirty="0" smtClean="0">
                <a:solidFill>
                  <a:schemeClr val="tx1"/>
                </a:solidFill>
                <a:ea typeface="+mn-ea"/>
                <a:cs typeface="+mn-cs"/>
              </a:rPr>
              <a:t> Obtain sample Lost and Found policies and procedures</a:t>
            </a:r>
          </a:p>
          <a:p>
            <a:pPr>
              <a:buFont typeface="Arial" pitchFamily="34" charset="0"/>
              <a:buChar char="•"/>
            </a:pPr>
            <a:r>
              <a:rPr lang="en-AU" sz="1200" b="0" kern="1200" dirty="0" smtClean="0">
                <a:solidFill>
                  <a:schemeClr val="tx1"/>
                </a:solidFill>
                <a:ea typeface="+mn-ea"/>
                <a:cs typeface="+mn-cs"/>
              </a:rPr>
              <a:t> Obtain sample Lost and Found documentation.</a:t>
            </a:r>
          </a:p>
          <a:p>
            <a:pPr>
              <a:buFont typeface="Arial" pitchFamily="34" charset="0"/>
              <a:buChar char="•"/>
            </a:pPr>
            <a:endParaRPr lang="en-AU" sz="1200" b="0" kern="1200" dirty="0" smtClean="0">
              <a:solidFill>
                <a:schemeClr val="tx1"/>
              </a:solidFill>
              <a:ea typeface="+mn-ea"/>
              <a:cs typeface="+mn-cs"/>
            </a:endParaRPr>
          </a:p>
          <a:p>
            <a:pPr>
              <a:buFont typeface="Arial" pitchFamily="34" charset="0"/>
              <a:buChar char="•"/>
            </a:pPr>
            <a:endParaRPr lang="en-AU" sz="1200" b="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a:buFont typeface="Arial" pitchFamily="34" charset="0"/>
              <a:buNone/>
            </a:pPr>
            <a:r>
              <a:rPr lang="en-US" dirty="0" smtClean="0"/>
              <a:t>Trainer introduces to trainees sample Lost and Found policies and procedures applicable to a Lost and Found facility:</a:t>
            </a:r>
          </a:p>
          <a:p>
            <a:pPr>
              <a:buFont typeface="Arial" pitchFamily="34" charset="0"/>
              <a:buNone/>
            </a:pPr>
            <a:r>
              <a:rPr lang="en-US" b="1" i="1" dirty="0" smtClean="0"/>
              <a:t>Classification of items</a:t>
            </a:r>
          </a:p>
          <a:p>
            <a:pPr>
              <a:buFont typeface="Arial" pitchFamily="34" charset="0"/>
              <a:buChar char="•"/>
            </a:pPr>
            <a:r>
              <a:rPr lang="en-US" sz="1200" b="0" kern="1200" dirty="0" smtClean="0">
                <a:solidFill>
                  <a:schemeClr val="tx1"/>
                </a:solidFill>
                <a:ea typeface="+mn-ea"/>
                <a:cs typeface="+mn-cs"/>
              </a:rPr>
              <a:t> Trainer explains to trainees that businesses will provide information regarding a description</a:t>
            </a:r>
            <a:r>
              <a:rPr lang="en-US" sz="1200" b="0" kern="1200" baseline="0" dirty="0" smtClean="0">
                <a:solidFill>
                  <a:schemeClr val="tx1"/>
                </a:solidFill>
                <a:ea typeface="+mn-ea"/>
                <a:cs typeface="+mn-cs"/>
              </a:rPr>
              <a:t> </a:t>
            </a:r>
            <a:r>
              <a:rPr lang="en-US" sz="1200" b="0" kern="1200" dirty="0" smtClean="0">
                <a:solidFill>
                  <a:schemeClr val="tx1"/>
                </a:solidFill>
                <a:ea typeface="+mn-ea"/>
                <a:cs typeface="+mn-cs"/>
              </a:rPr>
              <a:t>of items that will be kept and those that will be discarded.</a:t>
            </a:r>
            <a:r>
              <a:rPr lang="en-US" sz="1200" b="0" kern="1200" baseline="0" dirty="0" smtClean="0">
                <a:solidFill>
                  <a:schemeClr val="tx1"/>
                </a:solidFill>
                <a:ea typeface="+mn-ea"/>
                <a:cs typeface="+mn-cs"/>
              </a:rPr>
              <a:t> Properties </a:t>
            </a:r>
            <a:r>
              <a:rPr lang="en-US" sz="1200" kern="1200" dirty="0" smtClean="0">
                <a:solidFill>
                  <a:schemeClr val="tx1"/>
                </a:solidFill>
                <a:ea typeface="+mn-ea"/>
                <a:cs typeface="+mn-cs"/>
              </a:rPr>
              <a:t>often classify found items into one of three categories: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Valuable items which include: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Cell phones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Cash over a certain amount as nominated by the venue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Laptop computers and accessories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Cameras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Watches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t>
            </a:r>
            <a:r>
              <a:rPr lang="en-AU" sz="1200" kern="1200" noProof="0" dirty="0" smtClean="0">
                <a:solidFill>
                  <a:schemeClr val="tx1"/>
                </a:solidFill>
                <a:ea typeface="+mn-ea"/>
                <a:cs typeface="+mn-cs"/>
              </a:rPr>
              <a:t>Jewellery</a:t>
            </a:r>
          </a:p>
          <a:p>
            <a:pPr lvl="1">
              <a:buFont typeface="Arial" pitchFamily="34" charset="0"/>
              <a:buChar char="•"/>
            </a:pPr>
            <a:r>
              <a:rPr lang="en-US" sz="1200" kern="1200" dirty="0" smtClean="0">
                <a:solidFill>
                  <a:schemeClr val="tx1"/>
                </a:solidFill>
                <a:ea typeface="+mn-ea"/>
                <a:cs typeface="+mn-cs"/>
              </a:rPr>
              <a:t> Car or house keys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Handbags and wallets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Travel documentation – passports, visas, tickets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Business documentation – reports, notes, business papers, plans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Personal items – credit cards, driver’s licence.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Non-valuable items such as: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Magazines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Make-up and cosmetics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Old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damaged clothing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Stationery.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Perishables items: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Food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Drinks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Partly consumed items and unopened items. </a:t>
            </a:r>
            <a:endParaRPr lang="en-AU" sz="1200" kern="1200" dirty="0" smtClean="0">
              <a:solidFill>
                <a:schemeClr val="tx1"/>
              </a:solidFill>
              <a:ea typeface="+mn-ea"/>
              <a:cs typeface="+mn-cs"/>
            </a:endParaRPr>
          </a:p>
          <a:p>
            <a:pPr>
              <a:buFont typeface="Arial" pitchFamily="34" charset="0"/>
              <a:buNone/>
            </a:pPr>
            <a:r>
              <a:rPr lang="en-US" b="1" i="1" dirty="0" smtClean="0"/>
              <a:t>Holding times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kern="1200" dirty="0" smtClean="0">
                <a:solidFill>
                  <a:schemeClr val="tx1"/>
                </a:solidFill>
                <a:ea typeface="+mn-ea"/>
                <a:cs typeface="+mn-cs"/>
              </a:rPr>
              <a:t>Trainer tells trainees these specify the length of time a property will retain an item before disposing of it (more on this on later slides: including industry standard ‘holding times’ for valuable, non-valuable and perishable items).</a:t>
            </a:r>
            <a:endParaRPr lang="en-AU" sz="1200" b="1" kern="1200" dirty="0" smtClean="0">
              <a:solidFill>
                <a:schemeClr val="tx1"/>
              </a:solidFill>
              <a:ea typeface="+mn-ea"/>
              <a:cs typeface="+mn-cs"/>
            </a:endParaRPr>
          </a:p>
          <a:p>
            <a:pPr>
              <a:buFont typeface="Arial" pitchFamily="34" charset="0"/>
              <a:buNone/>
            </a:pPr>
            <a:endParaRPr lang="en-US" b="1" i="1" dirty="0" smtClean="0"/>
          </a:p>
          <a:p>
            <a:pPr>
              <a:buFont typeface="Arial" pitchFamily="34" charset="0"/>
              <a:buNone/>
            </a:pPr>
            <a:r>
              <a:rPr lang="en-US" b="1" i="0" dirty="0" smtClean="0"/>
              <a:t>Class Activity – Examination of Lost and Found Policies and Procedures</a:t>
            </a:r>
          </a:p>
          <a:p>
            <a:pPr>
              <a:buFont typeface="Arial" pitchFamily="34" charset="0"/>
              <a:buNone/>
            </a:pPr>
            <a:r>
              <a:rPr lang="en-US" b="0" i="0" dirty="0" smtClean="0"/>
              <a:t>Trainer obtains sample Lost and Found policies and procedures (as identified on the slide) from local venues and:</a:t>
            </a:r>
          </a:p>
          <a:p>
            <a:pPr>
              <a:buFont typeface="Arial" pitchFamily="34" charset="0"/>
              <a:buChar char="•"/>
            </a:pPr>
            <a:r>
              <a:rPr lang="en-US" b="0" i="0" dirty="0" smtClean="0"/>
              <a:t> Distributes to trainees</a:t>
            </a:r>
          </a:p>
          <a:p>
            <a:pPr>
              <a:buFont typeface="Arial" pitchFamily="34" charset="0"/>
              <a:buChar char="•"/>
            </a:pPr>
            <a:r>
              <a:rPr lang="en-US" b="0" i="0" dirty="0" smtClean="0"/>
              <a:t> Discusses each document explaining inherent requirements.</a:t>
            </a:r>
          </a:p>
          <a:p>
            <a:pPr>
              <a:buFont typeface="Arial" pitchFamily="34" charset="0"/>
              <a:buNone/>
            </a:pPr>
            <a:endParaRPr lang="en-US" b="0" i="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continues to advise trainees regarding sample Lost and Found policies and procedures applicable to a Lost and Found facility:</a:t>
            </a:r>
          </a:p>
          <a:p>
            <a:r>
              <a:rPr lang="en-US" sz="1200" b="1" i="1" kern="1200" dirty="0" smtClean="0">
                <a:solidFill>
                  <a:schemeClr val="tx1"/>
                </a:solidFill>
                <a:ea typeface="+mn-ea"/>
                <a:cs typeface="+mn-cs"/>
              </a:rPr>
              <a:t>Disposal of items</a:t>
            </a:r>
            <a:endParaRPr lang="en-AU" sz="1200" b="1" i="1" kern="1200" dirty="0" smtClean="0">
              <a:solidFill>
                <a:schemeClr val="tx1"/>
              </a:solidFill>
              <a:ea typeface="+mn-ea"/>
              <a:cs typeface="+mn-cs"/>
            </a:endParaRPr>
          </a:p>
          <a:p>
            <a:r>
              <a:rPr lang="en-US" sz="1200" b="0" kern="1200" dirty="0" smtClean="0">
                <a:solidFill>
                  <a:schemeClr val="tx1"/>
                </a:solidFill>
                <a:ea typeface="+mn-ea"/>
                <a:cs typeface="+mn-cs"/>
              </a:rPr>
              <a:t>Trainer explains to trainees that this policy dictates what happens to found items if they are not claimed: </a:t>
            </a:r>
            <a:r>
              <a:rPr lang="en-US" sz="1200" kern="1200" dirty="0" smtClean="0">
                <a:solidFill>
                  <a:schemeClr val="tx1"/>
                </a:solidFill>
                <a:ea typeface="+mn-ea"/>
                <a:cs typeface="+mn-cs"/>
              </a:rPr>
              <a:t>more on this in later slides.</a:t>
            </a:r>
            <a:endParaRPr lang="en-AU" sz="1200" b="1" kern="1200" dirty="0" smtClean="0">
              <a:solidFill>
                <a:schemeClr val="tx1"/>
              </a:solidFill>
              <a:ea typeface="+mn-ea"/>
              <a:cs typeface="+mn-cs"/>
            </a:endParaRPr>
          </a:p>
          <a:p>
            <a:endParaRPr lang="en-US" sz="1200" b="1" i="1" kern="1200" dirty="0" smtClean="0">
              <a:solidFill>
                <a:schemeClr val="tx1"/>
              </a:solidFill>
              <a:ea typeface="+mn-ea"/>
              <a:cs typeface="+mn-cs"/>
            </a:endParaRPr>
          </a:p>
          <a:p>
            <a:r>
              <a:rPr lang="en-US" sz="1200" b="1" i="1" kern="1200" dirty="0" smtClean="0">
                <a:solidFill>
                  <a:schemeClr val="tx1"/>
                </a:solidFill>
                <a:ea typeface="+mn-ea"/>
                <a:cs typeface="+mn-cs"/>
              </a:rPr>
              <a:t>Dangerous, illegal or suspicious items</a:t>
            </a:r>
            <a:endParaRPr lang="en-AU" sz="1200" i="1" kern="1200" dirty="0" smtClean="0">
              <a:solidFill>
                <a:schemeClr val="tx1"/>
              </a:solidFill>
              <a:ea typeface="+mn-ea"/>
              <a:cs typeface="+mn-cs"/>
            </a:endParaRPr>
          </a:p>
          <a:p>
            <a:r>
              <a:rPr lang="en-US" sz="1200" kern="1200" dirty="0" smtClean="0">
                <a:solidFill>
                  <a:schemeClr val="tx1"/>
                </a:solidFill>
                <a:ea typeface="+mn-ea"/>
                <a:cs typeface="+mn-cs"/>
              </a:rPr>
              <a:t>Trainer explains to trainees that in order to protect the property and staff, there will nearly always be directions about action to take to ensure correct treatment of dangerous, illegal or suspicious items to guard against unsafe/illicit items being taken into Lost and Found storage: more on this in later slides.</a:t>
            </a:r>
            <a:endParaRPr lang="en-AU" sz="1200" kern="1200" dirty="0" smtClean="0">
              <a:solidFill>
                <a:schemeClr val="tx1"/>
              </a:solidFill>
              <a:ea typeface="+mn-ea"/>
              <a:cs typeface="+mn-cs"/>
            </a:endParaRPr>
          </a:p>
          <a:p>
            <a:endParaRPr lang="en-US" sz="1200" b="1" i="1" kern="1200" dirty="0" smtClean="0">
              <a:solidFill>
                <a:schemeClr val="tx1"/>
              </a:solidFill>
              <a:ea typeface="+mn-ea"/>
              <a:cs typeface="+mn-cs"/>
            </a:endParaRPr>
          </a:p>
          <a:p>
            <a:r>
              <a:rPr lang="en-US" sz="1200" b="1" i="1" kern="1200" dirty="0" smtClean="0">
                <a:solidFill>
                  <a:schemeClr val="tx1"/>
                </a:solidFill>
                <a:ea typeface="+mn-ea"/>
                <a:cs typeface="+mn-cs"/>
              </a:rPr>
              <a:t>Processing for found items</a:t>
            </a:r>
            <a:endParaRPr lang="en-AU" sz="1200" i="1" kern="1200" dirty="0" smtClean="0">
              <a:solidFill>
                <a:schemeClr val="tx1"/>
              </a:solidFill>
              <a:ea typeface="+mn-ea"/>
              <a:cs typeface="+mn-cs"/>
            </a:endParaRPr>
          </a:p>
          <a:p>
            <a:r>
              <a:rPr lang="en-US" sz="1200" kern="1200" dirty="0" smtClean="0">
                <a:solidFill>
                  <a:schemeClr val="tx1"/>
                </a:solidFill>
                <a:ea typeface="+mn-ea"/>
                <a:cs typeface="+mn-cs"/>
              </a:rPr>
              <a:t>Trainer states to trainees these protocols will describe the procedures for receiving, recording and storing/securing items handed in by staff and guests as ‘found’ items.</a:t>
            </a:r>
            <a:r>
              <a:rPr lang="en-US" sz="1200" kern="1200" baseline="0" dirty="0" smtClean="0">
                <a:solidFill>
                  <a:schemeClr val="tx1"/>
                </a:solidFill>
                <a:ea typeface="+mn-ea"/>
                <a:cs typeface="+mn-cs"/>
              </a:rPr>
              <a:t> Policies </a:t>
            </a:r>
            <a:r>
              <a:rPr lang="en-US" sz="1200" kern="1200" dirty="0" smtClean="0">
                <a:solidFill>
                  <a:schemeClr val="tx1"/>
                </a:solidFill>
                <a:ea typeface="+mn-ea"/>
                <a:cs typeface="+mn-cs"/>
              </a:rPr>
              <a:t>and procedures in this regard will address: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Staff with responsibility for processing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Documentation to be completed such as Lost and Found Slip/Tag and Found Register/Lost and Found Register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Location for storage of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Notifications – internally to other staff/departments and guests</a:t>
            </a:r>
            <a:r>
              <a:rPr lang="en-US" sz="1200" kern="1200" baseline="0" dirty="0" smtClean="0">
                <a:solidFill>
                  <a:schemeClr val="tx1"/>
                </a:solidFill>
                <a:ea typeface="+mn-ea"/>
                <a:cs typeface="+mn-cs"/>
              </a:rPr>
              <a:t> and </a:t>
            </a:r>
            <a:r>
              <a:rPr lang="en-US" sz="1200" kern="1200" dirty="0" smtClean="0">
                <a:solidFill>
                  <a:schemeClr val="tx1"/>
                </a:solidFill>
                <a:ea typeface="+mn-ea"/>
                <a:cs typeface="+mn-cs"/>
              </a:rPr>
              <a:t>externally to departed guests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Disposal of items when their storage period has elapsed and items have not been claimed.</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b="1" dirty="0" smtClean="0"/>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b="1" i="1" dirty="0" smtClean="0"/>
              <a:t>Claiming  items</a:t>
            </a:r>
          </a:p>
          <a:p>
            <a:r>
              <a:rPr lang="en-US" sz="1200" kern="1200" dirty="0" smtClean="0">
                <a:solidFill>
                  <a:schemeClr val="tx1"/>
                </a:solidFill>
                <a:ea typeface="+mn-ea"/>
                <a:cs typeface="+mn-cs"/>
              </a:rPr>
              <a:t>Trainer explains to trainees that these are the house requirements to be followed when a person makes a claim on a Lost and Found item highlighting</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Standard procedures require the person claiming the item to be able to describe the item or furnish reliable proof of ownership</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It is imperative items are never simply handed over to people making a claim without proof of ownership</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Relevant documentation must also be completed to track or record the return of the item. </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b="1" i="1" dirty="0" smtClean="0"/>
          </a:p>
          <a:p>
            <a:pPr>
              <a:buFont typeface="Arial" pitchFamily="34" charset="0"/>
              <a:buNone/>
            </a:pPr>
            <a:r>
              <a:rPr lang="en-US" b="1" i="0" dirty="0" smtClean="0"/>
              <a:t>Class Activity – Examination of Lost and Found Policies and Procedures</a:t>
            </a:r>
          </a:p>
          <a:p>
            <a:pPr>
              <a:buFont typeface="Arial" pitchFamily="34" charset="0"/>
              <a:buNone/>
            </a:pPr>
            <a:r>
              <a:rPr lang="en-US" b="0" i="0" dirty="0" smtClean="0"/>
              <a:t>Trainer obtains sample Lost and Found policies and procedures (as identified on the slide) from local venues and:</a:t>
            </a:r>
          </a:p>
          <a:p>
            <a:pPr>
              <a:buFont typeface="Arial" pitchFamily="34" charset="0"/>
              <a:buChar char="•"/>
            </a:pPr>
            <a:r>
              <a:rPr lang="en-US" b="0" i="0" dirty="0" smtClean="0"/>
              <a:t> Distributes to trainees</a:t>
            </a:r>
          </a:p>
          <a:p>
            <a:pPr>
              <a:buFont typeface="Arial" pitchFamily="34" charset="0"/>
              <a:buChar char="•"/>
            </a:pPr>
            <a:r>
              <a:rPr lang="en-US" b="0" i="0" dirty="0" smtClean="0"/>
              <a:t> Discusses each document explaining inherent requirements.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b="1"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informs trainees all properties have some form of legal obligation and responsibility when found items are handed in and stored for return to the person who lost them.</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dirty="0" smtClean="0"/>
              <a:t>Trainer stresses trainees must identify the Lost and Found</a:t>
            </a:r>
            <a:r>
              <a:rPr lang="en-US" baseline="0" dirty="0" smtClean="0"/>
              <a:t> </a:t>
            </a:r>
            <a:r>
              <a:rPr lang="en-US" dirty="0" smtClean="0"/>
              <a:t>legal requirements applying in their country and their workplace, and they can do this through:</a:t>
            </a:r>
          </a:p>
          <a:p>
            <a:pPr>
              <a:buFont typeface="Arial" pitchFamily="34" charset="0"/>
              <a:buChar char="•"/>
            </a:pPr>
            <a:r>
              <a:rPr lang="en-US" dirty="0" smtClean="0"/>
              <a:t> On-the-job training .</a:t>
            </a:r>
            <a:r>
              <a:rPr lang="en-US" baseline="0" dirty="0" smtClean="0"/>
              <a:t> A</a:t>
            </a:r>
            <a:r>
              <a:rPr lang="en-US" dirty="0" smtClean="0"/>
              <a:t>ll training (as well as policies and procedures) will reflect what</a:t>
            </a:r>
            <a:r>
              <a:rPr lang="en-US" baseline="0" dirty="0" smtClean="0"/>
              <a:t> the law requires</a:t>
            </a:r>
            <a:endParaRPr lang="en-US" dirty="0" smtClean="0"/>
          </a:p>
          <a:p>
            <a:pPr>
              <a:buFont typeface="Arial" pitchFamily="34" charset="0"/>
              <a:buChar char="•"/>
            </a:pPr>
            <a:r>
              <a:rPr lang="en-US" dirty="0" smtClean="0"/>
              <a:t> Contacting industry peak bodies who will provide relevant</a:t>
            </a:r>
            <a:r>
              <a:rPr lang="en-US" baseline="0" dirty="0" smtClean="0"/>
              <a:t> </a:t>
            </a:r>
            <a:r>
              <a:rPr lang="en-US" dirty="0" smtClean="0"/>
              <a:t>in-country advice</a:t>
            </a:r>
          </a:p>
          <a:p>
            <a:pPr>
              <a:buFont typeface="Arial" pitchFamily="34" charset="0"/>
              <a:buChar char="•"/>
            </a:pPr>
            <a:r>
              <a:rPr lang="en-US" dirty="0" smtClean="0"/>
              <a:t> Contacting local authorities who will explain the legal requirements applicable</a:t>
            </a:r>
          </a:p>
          <a:p>
            <a:pPr>
              <a:buFont typeface="Arial" pitchFamily="34" charset="0"/>
              <a:buChar char="•"/>
            </a:pPr>
            <a:r>
              <a:rPr lang="en-US" dirty="0" smtClean="0"/>
              <a:t> Talking to their Supervisor to gain the benefit of their knowledge and experience.</a:t>
            </a:r>
          </a:p>
          <a:p>
            <a:pPr>
              <a:buFont typeface="Arial" pitchFamily="34" charset="0"/>
              <a:buNone/>
            </a:pPr>
            <a:endParaRPr lang="en-US" dirty="0" smtClean="0"/>
          </a:p>
          <a:p>
            <a:pPr>
              <a:buFont typeface="Arial" pitchFamily="34" charset="0"/>
              <a:buNone/>
            </a:pPr>
            <a:endParaRPr lang="en-US" b="0" dirty="0" smtClean="0"/>
          </a:p>
          <a:p>
            <a:pPr>
              <a:buFont typeface="Arial" pitchFamily="34" charset="0"/>
              <a:buNone/>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a:buFont typeface="Arial" pitchFamily="34" charset="0"/>
              <a:buNone/>
            </a:pPr>
            <a:r>
              <a:rPr lang="en-US" dirty="0" smtClean="0"/>
              <a:t>Trainer identifies to trainees legal issues in Lost and Found involve:</a:t>
            </a:r>
          </a:p>
          <a:p>
            <a:pPr>
              <a:buFont typeface="Arial" pitchFamily="34" charset="0"/>
              <a:buNone/>
            </a:pPr>
            <a:r>
              <a:rPr lang="en-US" b="1" i="1" dirty="0" smtClean="0"/>
              <a:t>Duty of Care</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b="0" i="0" dirty="0" smtClean="0"/>
              <a:t>Trainer explains to trainees t</a:t>
            </a:r>
            <a:r>
              <a:rPr lang="en-US" sz="1200" kern="1200" dirty="0" smtClean="0">
                <a:solidFill>
                  <a:schemeClr val="tx1"/>
                </a:solidFill>
                <a:ea typeface="+mn-ea"/>
                <a:cs typeface="+mn-cs"/>
              </a:rPr>
              <a:t>his requires a venue to take whatever action is necessary, given the circumstances applying at the time, to ensure the found item:</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Does not come to any harm while in storage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Is returned to the rightful owner</a:t>
            </a:r>
            <a:r>
              <a:rPr lang="en-US" sz="1200" kern="1200" baseline="0" dirty="0" smtClean="0">
                <a:solidFill>
                  <a:schemeClr val="tx1"/>
                </a:solidFill>
                <a:ea typeface="+mn-ea"/>
                <a:cs typeface="+mn-cs"/>
              </a:rPr>
              <a:t> if and when a claim is made.</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baseline="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1" i="1" kern="1200" baseline="0" dirty="0" smtClean="0">
                <a:solidFill>
                  <a:schemeClr val="tx1"/>
                </a:solidFill>
                <a:ea typeface="+mn-ea"/>
                <a:cs typeface="+mn-cs"/>
              </a:rPr>
              <a:t>Bailment</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i="0" kern="1200" baseline="0" dirty="0" smtClean="0">
                <a:solidFill>
                  <a:schemeClr val="tx1"/>
                </a:solidFill>
                <a:ea typeface="+mn-ea"/>
                <a:cs typeface="+mn-cs"/>
              </a:rPr>
              <a:t>Trainer defines ‘bailment’ for trainees stating </a:t>
            </a:r>
            <a:r>
              <a:rPr lang="en-US" sz="1200" kern="1200" dirty="0" smtClean="0">
                <a:solidFill>
                  <a:schemeClr val="tx1"/>
                </a:solidFill>
                <a:ea typeface="+mn-ea"/>
                <a:cs typeface="+mn-cs"/>
              </a:rPr>
              <a:t>‘Bailment’ refers to the act of temporarily transferring custody or control of an item to someone else or a business.</a:t>
            </a:r>
            <a:r>
              <a:rPr lang="en-US" sz="1200" kern="1200" baseline="0" dirty="0" smtClean="0">
                <a:solidFill>
                  <a:schemeClr val="tx1"/>
                </a:solidFill>
                <a:ea typeface="+mn-ea"/>
                <a:cs typeface="+mn-cs"/>
              </a:rPr>
              <a:t> F</a:t>
            </a:r>
            <a:r>
              <a:rPr lang="en-US" sz="1200" kern="1200" dirty="0" smtClean="0">
                <a:solidFill>
                  <a:schemeClr val="tx1"/>
                </a:solidFill>
                <a:ea typeface="+mn-ea"/>
                <a:cs typeface="+mn-cs"/>
              </a:rPr>
              <a:t>or example, if people leave their car in a car park, bailment has been created.</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person pays a fee to park and then comes back at a later time to pick the car up. The same applies when people take clothes to be laundered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dry cleaned – bailment again exists.</a:t>
            </a:r>
            <a:endParaRPr lang="en-US" sz="1200" b="0" i="0" kern="1200" baseline="0" dirty="0" smtClean="0">
              <a:solidFill>
                <a:schemeClr val="tx1"/>
              </a:solidFill>
              <a:ea typeface="+mn-ea"/>
              <a:cs typeface="+mn-cs"/>
            </a:endParaRPr>
          </a:p>
          <a:p>
            <a:r>
              <a:rPr lang="en-US" sz="1200" b="0" i="0" kern="1200" baseline="0" dirty="0" smtClean="0">
                <a:solidFill>
                  <a:schemeClr val="tx1"/>
                </a:solidFill>
                <a:ea typeface="+mn-ea"/>
                <a:cs typeface="+mn-cs"/>
              </a:rPr>
              <a:t>Trainer informs trainees ‘gratuitous bailment’ is created when </a:t>
            </a:r>
            <a:r>
              <a:rPr lang="en-US" sz="1200" kern="1200" dirty="0" smtClean="0">
                <a:solidFill>
                  <a:schemeClr val="tx1"/>
                </a:solidFill>
                <a:ea typeface="+mn-ea"/>
                <a:cs typeface="+mn-cs"/>
              </a:rPr>
              <a:t>a hotel looks after lost property and when no charge is made for the service of looking after the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form of bailment means the hotel/venue: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Cannot use the items for its own purposes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Must take care of the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 intention is the item should be returned in the same condition it was found in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Need only prove the extent of the care provided for the item was ‘low’.</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f they were sued</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the venue is not obliged to provide any higher level of care for the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Can be sued by the person who lost the item if the item is returned in a damaged condition (or has been lost by the property) if – </a:t>
            </a:r>
            <a:r>
              <a:rPr lang="en-US" sz="1200" b="1" kern="1200" dirty="0" smtClean="0">
                <a:solidFill>
                  <a:schemeClr val="tx1"/>
                </a:solidFill>
                <a:ea typeface="+mn-ea"/>
                <a:cs typeface="+mn-cs"/>
              </a:rPr>
              <a:t>and only if</a:t>
            </a:r>
            <a:r>
              <a:rPr lang="en-US" sz="1200" kern="1200" dirty="0" smtClean="0">
                <a:solidFill>
                  <a:schemeClr val="tx1"/>
                </a:solidFill>
                <a:ea typeface="+mn-ea"/>
                <a:cs typeface="+mn-cs"/>
              </a:rPr>
              <a:t> – the person who lost the item can prove the hotel was </a:t>
            </a:r>
            <a:r>
              <a:rPr lang="en-US" sz="1200" b="1" i="1" kern="1200" dirty="0" smtClean="0">
                <a:solidFill>
                  <a:schemeClr val="tx1"/>
                </a:solidFill>
                <a:ea typeface="+mn-ea"/>
                <a:cs typeface="+mn-cs"/>
              </a:rPr>
              <a:t>‘grossly’</a:t>
            </a:r>
            <a:r>
              <a:rPr lang="en-US" sz="1200" kern="1200" dirty="0" smtClean="0">
                <a:solidFill>
                  <a:schemeClr val="tx1"/>
                </a:solidFill>
                <a:ea typeface="+mn-ea"/>
                <a:cs typeface="+mn-cs"/>
              </a:rPr>
              <a:t> negligent.</a:t>
            </a:r>
            <a:endParaRPr lang="en-AU" sz="1200" kern="1200" dirty="0" smtClean="0">
              <a:solidFill>
                <a:schemeClr val="tx1"/>
              </a:solidFill>
              <a:ea typeface="+mn-ea"/>
              <a:cs typeface="+mn-cs"/>
            </a:endParaRPr>
          </a:p>
          <a:p>
            <a:pPr>
              <a:buFont typeface="Arial" pitchFamily="34" charset="0"/>
              <a:buNone/>
            </a:pPr>
            <a:endParaRPr lang="en-US" b="0" i="0" dirty="0" smtClean="0"/>
          </a:p>
          <a:p>
            <a:pPr>
              <a:buFont typeface="Arial" pitchFamily="34" charset="0"/>
              <a:buNone/>
            </a:pPr>
            <a:r>
              <a:rPr lang="en-US" b="1" i="1" u="none" dirty="0" smtClean="0"/>
              <a:t>Receiving stolen property</a:t>
            </a:r>
          </a:p>
          <a:p>
            <a:r>
              <a:rPr lang="en-US" sz="1200" kern="1200" dirty="0" smtClean="0">
                <a:solidFill>
                  <a:schemeClr val="tx1"/>
                </a:solidFill>
                <a:ea typeface="+mn-ea"/>
                <a:cs typeface="+mn-cs"/>
              </a:rPr>
              <a:t>Trainer advises trainees it is possible someone taking possession of an item for processing as ‘found’ property may be charged with ‘receiving stolen property’ if:</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items were, in fact, stolen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person knew, or ought reasonable be aware, they were stolen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person who received the items deliberately intended to receive the items and have them under their control.</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Trainer informs trainees where the person had no intent to receive the stolen goods, did not know they were stolen or the goods were not, in fact, stolen it is highly unlikely a prosecution would be commenced or succeed. Trainer stresses trainees must refuse to accept any items into the Lost and Found facility if they believe the item to be stolen.</a:t>
            </a:r>
            <a:endParaRPr lang="en-AU" sz="1200" kern="1200" dirty="0" smtClean="0">
              <a:solidFill>
                <a:schemeClr val="tx1"/>
              </a:solidFill>
              <a:ea typeface="+mn-ea"/>
              <a:cs typeface="+mn-cs"/>
            </a:endParaRPr>
          </a:p>
          <a:p>
            <a:pPr>
              <a:buFont typeface="Arial" pitchFamily="34" charset="0"/>
              <a:buNone/>
            </a:pPr>
            <a:endParaRPr lang="en-US" b="1" dirty="0" smtClean="0"/>
          </a:p>
          <a:p>
            <a:pPr>
              <a:buFont typeface="Arial" pitchFamily="34" charset="0"/>
              <a:buNone/>
            </a:pPr>
            <a:r>
              <a:rPr lang="en-US" b="1" dirty="0" smtClean="0"/>
              <a:t>Class Activity – Guest Speaker</a:t>
            </a:r>
          </a:p>
          <a:p>
            <a:pPr>
              <a:buFont typeface="Arial" pitchFamily="34" charset="0"/>
              <a:buNone/>
            </a:pPr>
            <a:r>
              <a:rPr lang="en-US" b="0" dirty="0" smtClean="0"/>
              <a:t>Trainer arranges for a representative from local authorities/Police or industry peak body to attend and discuss legal issues relating to dealing with Lost and Found items in regard to:</a:t>
            </a:r>
          </a:p>
          <a:p>
            <a:pPr>
              <a:buFont typeface="Arial" pitchFamily="34" charset="0"/>
              <a:buChar char="•"/>
            </a:pPr>
            <a:r>
              <a:rPr lang="en-US" b="0" dirty="0" smtClean="0"/>
              <a:t> Duty of Care – identifying obligations on the venue and individual staff</a:t>
            </a:r>
          </a:p>
          <a:p>
            <a:pPr>
              <a:buFont typeface="Arial" pitchFamily="34" charset="0"/>
              <a:buChar char="•"/>
            </a:pPr>
            <a:r>
              <a:rPr lang="en-US" b="0" dirty="0" smtClean="0"/>
              <a:t> Bailment – identifying requirements relating to gratuitous bailment as it applies to lost and found items</a:t>
            </a:r>
          </a:p>
          <a:p>
            <a:pPr>
              <a:buFont typeface="Arial" pitchFamily="34" charset="0"/>
              <a:buChar char="•"/>
            </a:pPr>
            <a:r>
              <a:rPr lang="en-US" b="0" dirty="0" smtClean="0"/>
              <a:t> Receiving stolen property – identifying the evidence required before a prosecution can be launched.</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suggests to trainees where formal Lost and Found services are available, the venue will seek to inform guests/customers about them.</a:t>
            </a:r>
            <a:r>
              <a:rPr lang="en-US" sz="1200" kern="1200" baseline="0" dirty="0" smtClean="0">
                <a:solidFill>
                  <a:schemeClr val="tx1"/>
                </a:solidFill>
                <a:ea typeface="+mn-ea"/>
                <a:cs typeface="+mn-cs"/>
              </a:rPr>
              <a:t> This </a:t>
            </a:r>
            <a:r>
              <a:rPr lang="en-US" sz="1200" kern="1200" dirty="0" smtClean="0">
                <a:solidFill>
                  <a:schemeClr val="tx1"/>
                </a:solidFill>
                <a:ea typeface="+mn-ea"/>
                <a:cs typeface="+mn-cs"/>
              </a:rPr>
              <a:t>communication will occur to </a:t>
            </a:r>
            <a:r>
              <a:rPr lang="en-AU" sz="1200" kern="1200" noProof="0" dirty="0" smtClean="0">
                <a:solidFill>
                  <a:schemeClr val="tx1"/>
                </a:solidFill>
                <a:ea typeface="+mn-ea"/>
                <a:cs typeface="+mn-cs"/>
              </a:rPr>
              <a:t>optimise</a:t>
            </a:r>
            <a:r>
              <a:rPr lang="en-US" sz="1200" kern="1200" dirty="0" smtClean="0">
                <a:solidFill>
                  <a:schemeClr val="tx1"/>
                </a:solidFill>
                <a:ea typeface="+mn-ea"/>
                <a:cs typeface="+mn-cs"/>
              </a:rPr>
              <a:t> its use both by staff and guests, and ensure lost items are returned to their owners.</a:t>
            </a:r>
            <a:endParaRPr lang="en-AU" sz="1200" kern="1200" dirty="0" smtClean="0">
              <a:solidFill>
                <a:schemeClr val="tx1"/>
              </a:solidFill>
              <a:ea typeface="+mn-ea"/>
              <a:cs typeface="+mn-cs"/>
            </a:endParaRP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This communication can occur verbally, in print, or via signage – see following slides.</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notes to trainees the following points apply to the provision of Lost and Found information to guests:</a:t>
            </a:r>
          </a:p>
          <a:p>
            <a:pPr>
              <a:buFont typeface="Arial" pitchFamily="34" charset="0"/>
              <a:buChar char="•"/>
            </a:pPr>
            <a:r>
              <a:rPr lang="en-US" sz="1200" kern="1200" dirty="0" smtClean="0">
                <a:solidFill>
                  <a:schemeClr val="tx1"/>
                </a:solidFill>
                <a:ea typeface="+mn-ea"/>
                <a:cs typeface="+mn-cs"/>
              </a:rPr>
              <a:t> Staff should never </a:t>
            </a:r>
            <a:r>
              <a:rPr lang="en-US" sz="1200" i="1" kern="1200" dirty="0" smtClean="0">
                <a:solidFill>
                  <a:schemeClr val="tx1"/>
                </a:solidFill>
                <a:ea typeface="+mn-ea"/>
                <a:cs typeface="+mn-cs"/>
              </a:rPr>
              <a:t>offer</a:t>
            </a:r>
            <a:r>
              <a:rPr lang="en-US" sz="1200" kern="1200" dirty="0" smtClean="0">
                <a:solidFill>
                  <a:schemeClr val="tx1"/>
                </a:solidFill>
                <a:ea typeface="+mn-ea"/>
                <a:cs typeface="+mn-cs"/>
              </a:rPr>
              <a:t> Lost and Found advice to guests/customers.</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nformation should only be provided when: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Specifically asked a question – perhaps because the person has an item to hand in or they have lost something</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There is a situation where the advice is appropriate.</a:t>
            </a:r>
            <a:r>
              <a:rPr lang="en-US" sz="1200" kern="1200" baseline="0" dirty="0" smtClean="0">
                <a:solidFill>
                  <a:schemeClr val="tx1"/>
                </a:solidFill>
                <a:ea typeface="+mn-ea"/>
                <a:cs typeface="+mn-cs"/>
              </a:rPr>
              <a:t> F</a:t>
            </a:r>
            <a:r>
              <a:rPr lang="en-US" sz="1200" kern="1200" dirty="0" smtClean="0">
                <a:solidFill>
                  <a:schemeClr val="tx1"/>
                </a:solidFill>
                <a:ea typeface="+mn-ea"/>
                <a:cs typeface="+mn-cs"/>
              </a:rPr>
              <a:t>or example, a person states they cannot find their watch but are not certain at this stage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it is actually ‘lost’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One guest/customer advises someone else in the venue has lost or found an item.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Advising people verbally is an excellent option for sharing information as it allows: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Verification people have understood what has been said to them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Follow-up with other help such as escorting people to the Lost and Found service area.</a:t>
            </a:r>
          </a:p>
          <a:p>
            <a:pPr lvl="0">
              <a:buFont typeface="Arial" pitchFamily="34" charset="0"/>
              <a:buChar char="•"/>
            </a:pPr>
            <a:r>
              <a:rPr lang="en-US" sz="1200" kern="1200" dirty="0" smtClean="0">
                <a:solidFill>
                  <a:schemeClr val="tx1"/>
                </a:solidFill>
                <a:ea typeface="+mn-ea"/>
                <a:cs typeface="+mn-cs"/>
              </a:rPr>
              <a:t> Demands excellent levels of knowledge about:</a:t>
            </a:r>
          </a:p>
          <a:p>
            <a:pPr lvl="1">
              <a:buFont typeface="Arial" pitchFamily="34" charset="0"/>
              <a:buChar char="•"/>
            </a:pPr>
            <a:r>
              <a:rPr lang="en-US" sz="1200" kern="1200" dirty="0" smtClean="0">
                <a:solidFill>
                  <a:schemeClr val="tx1"/>
                </a:solidFill>
                <a:ea typeface="+mn-ea"/>
                <a:cs typeface="+mn-cs"/>
              </a:rPr>
              <a:t> Establishment Lost and Found policies and procedures</a:t>
            </a:r>
          </a:p>
          <a:p>
            <a:pPr lvl="1">
              <a:buFont typeface="Arial" pitchFamily="34" charset="0"/>
              <a:buChar char="•"/>
            </a:pPr>
            <a:r>
              <a:rPr lang="en-US" sz="1200" kern="1200" dirty="0" smtClean="0">
                <a:solidFill>
                  <a:schemeClr val="tx1"/>
                </a:solidFill>
                <a:ea typeface="+mn-ea"/>
                <a:cs typeface="+mn-cs"/>
              </a:rPr>
              <a:t> Lost and Found documentation </a:t>
            </a:r>
          </a:p>
          <a:p>
            <a:pPr lvl="1">
              <a:buFont typeface="Arial" pitchFamily="34" charset="0"/>
              <a:buChar char="•"/>
            </a:pPr>
            <a:r>
              <a:rPr lang="en-US" sz="1200" kern="1200" dirty="0" smtClean="0">
                <a:solidFill>
                  <a:schemeClr val="tx1"/>
                </a:solidFill>
                <a:ea typeface="+mn-ea"/>
                <a:cs typeface="+mn-cs"/>
              </a:rPr>
              <a:t> Location of the Lost and Found facility</a:t>
            </a:r>
          </a:p>
          <a:p>
            <a:pPr lvl="1">
              <a:buFont typeface="Arial" pitchFamily="34" charset="0"/>
              <a:buChar char="•"/>
            </a:pPr>
            <a:r>
              <a:rPr lang="en-US" sz="1200" kern="1200" dirty="0" smtClean="0">
                <a:solidFill>
                  <a:schemeClr val="tx1"/>
                </a:solidFill>
                <a:ea typeface="+mn-ea"/>
                <a:cs typeface="+mn-cs"/>
              </a:rPr>
              <a:t> </a:t>
            </a:r>
            <a:r>
              <a:rPr lang="en-AU" sz="1200" kern="1200" noProof="0" dirty="0" smtClean="0">
                <a:solidFill>
                  <a:schemeClr val="tx1"/>
                </a:solidFill>
                <a:ea typeface="+mn-ea"/>
                <a:cs typeface="+mn-cs"/>
              </a:rPr>
              <a:t>Authorised</a:t>
            </a:r>
            <a:r>
              <a:rPr lang="en-US" sz="1200" kern="1200" dirty="0" smtClean="0">
                <a:solidFill>
                  <a:schemeClr val="tx1"/>
                </a:solidFill>
                <a:ea typeface="+mn-ea"/>
                <a:cs typeface="+mn-cs"/>
              </a:rPr>
              <a:t> Lost and Found personnel</a:t>
            </a:r>
          </a:p>
          <a:p>
            <a:pPr lvl="0">
              <a:buFont typeface="Arial" pitchFamily="34" charset="0"/>
              <a:buChar char="•"/>
            </a:pPr>
            <a:r>
              <a:rPr lang="en-US" sz="1200" kern="1200" dirty="0" smtClean="0">
                <a:solidFill>
                  <a:schemeClr val="tx1"/>
                </a:solidFill>
                <a:ea typeface="+mn-ea"/>
                <a:cs typeface="+mn-cs"/>
              </a:rPr>
              <a:t> Requires effective interpersonal and communication skills – see next two slides.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instructs trainees when communicating with guests/customers about Lost and Found facilities and protocols the following interpersonal and communication skills should be applied: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Demonstrate a willingness to help/communicate.</a:t>
            </a:r>
            <a:r>
              <a:rPr lang="en-US" sz="1200" kern="1200" baseline="0" dirty="0" smtClean="0">
                <a:solidFill>
                  <a:schemeClr val="tx1"/>
                </a:solidFill>
                <a:ea typeface="+mn-ea"/>
                <a:cs typeface="+mn-cs"/>
              </a:rPr>
              <a:t> N</a:t>
            </a:r>
            <a:r>
              <a:rPr lang="en-US" sz="1200" kern="1200" dirty="0" smtClean="0">
                <a:solidFill>
                  <a:schemeClr val="tx1"/>
                </a:solidFill>
                <a:ea typeface="+mn-ea"/>
                <a:cs typeface="+mn-cs"/>
              </a:rPr>
              <a:t>ever treat these situations as an imposition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Show respect for the person and concern for their situation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loss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Use appropriate verbal language as appropriate to the person’s age and race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Use non-verbal communication to support the spoken word and other action taken.</a:t>
            </a:r>
            <a:r>
              <a:rPr lang="en-US" sz="1200" kern="1200" baseline="0" dirty="0" smtClean="0">
                <a:solidFill>
                  <a:schemeClr val="tx1"/>
                </a:solidFill>
                <a:ea typeface="+mn-ea"/>
                <a:cs typeface="+mn-cs"/>
              </a:rPr>
              <a:t> E</a:t>
            </a:r>
            <a:r>
              <a:rPr lang="en-US" sz="1200" kern="1200" dirty="0" smtClean="0">
                <a:solidFill>
                  <a:schemeClr val="tx1"/>
                </a:solidFill>
                <a:ea typeface="+mn-ea"/>
                <a:cs typeface="+mn-cs"/>
              </a:rPr>
              <a:t>nsure body language matches the verbal language.</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a:buFont typeface="Arial" pitchFamily="34" charset="0"/>
              <a:buNone/>
            </a:pPr>
            <a:r>
              <a:rPr lang="en-US" dirty="0" smtClean="0"/>
              <a:t>Trainer continues to instruct trainees regarding communication and interpersonal skills to apply when advising guests/customers about the Lost and Found facilities in</a:t>
            </a:r>
            <a:r>
              <a:rPr lang="en-US" baseline="0" dirty="0" smtClean="0"/>
              <a:t> the workplace:</a:t>
            </a:r>
          </a:p>
          <a:p>
            <a:pPr>
              <a:buFont typeface="Arial" pitchFamily="34" charset="0"/>
              <a:buChar char="•"/>
            </a:pPr>
            <a:r>
              <a:rPr lang="en-US" sz="1200" kern="1200" dirty="0" smtClean="0">
                <a:solidFill>
                  <a:schemeClr val="tx1"/>
                </a:solidFill>
                <a:ea typeface="+mn-ea"/>
                <a:cs typeface="+mn-cs"/>
              </a:rPr>
              <a:t> Be prepared to accompany the person to the Lost and Found area as opposed to simply providing verbal or other directions/instructions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Use sign language where there is a communication problem caused by language differences</a:t>
            </a:r>
            <a:r>
              <a:rPr lang="en-US" sz="1200" kern="1200" baseline="0" dirty="0" smtClean="0">
                <a:solidFill>
                  <a:schemeClr val="tx1"/>
                </a:solidFill>
                <a:ea typeface="+mn-ea"/>
                <a:cs typeface="+mn-cs"/>
              </a:rPr>
              <a:t> e.g. </a:t>
            </a:r>
            <a:r>
              <a:rPr lang="en-US" sz="1200" kern="1200" dirty="0" smtClean="0">
                <a:solidFill>
                  <a:schemeClr val="tx1"/>
                </a:solidFill>
                <a:ea typeface="+mn-ea"/>
                <a:cs typeface="+mn-cs"/>
              </a:rPr>
              <a:t>point</a:t>
            </a:r>
            <a:endParaRPr lang="en-AU" sz="1200" kern="1200" dirty="0" smtClean="0">
              <a:solidFill>
                <a:schemeClr val="tx1"/>
              </a:solidFill>
              <a:ea typeface="+mn-ea"/>
              <a:cs typeface="+mn-cs"/>
            </a:endParaRPr>
          </a:p>
          <a:p>
            <a:pPr>
              <a:buFont typeface="Arial" pitchFamily="34" charset="0"/>
              <a:buChar char="•"/>
            </a:pPr>
            <a:r>
              <a:rPr lang="en-AU" sz="1200" kern="1200" dirty="0" smtClean="0">
                <a:solidFill>
                  <a:schemeClr val="tx1"/>
                </a:solidFill>
                <a:ea typeface="+mn-ea"/>
                <a:cs typeface="+mn-cs"/>
              </a:rPr>
              <a:t> Speak at an appropriate pace and volume.</a:t>
            </a:r>
            <a:r>
              <a:rPr lang="en-AU" sz="1200" kern="1200" baseline="0" dirty="0" smtClean="0">
                <a:solidFill>
                  <a:schemeClr val="tx1"/>
                </a:solidFill>
                <a:ea typeface="+mn-ea"/>
                <a:cs typeface="+mn-cs"/>
              </a:rPr>
              <a:t> D</a:t>
            </a:r>
            <a:r>
              <a:rPr lang="en-AU" sz="1200" kern="1200" dirty="0" smtClean="0">
                <a:solidFill>
                  <a:schemeClr val="tx1"/>
                </a:solidFill>
                <a:ea typeface="+mn-ea"/>
                <a:cs typeface="+mn-cs"/>
              </a:rPr>
              <a:t>o not yell, do not whisper.</a:t>
            </a:r>
          </a:p>
          <a:p>
            <a:pPr>
              <a:buFont typeface="Arial" pitchFamily="34" charset="0"/>
              <a:buChar char="•"/>
            </a:pPr>
            <a:r>
              <a:rPr lang="en-US" sz="1200" kern="1200" dirty="0" smtClean="0">
                <a:solidFill>
                  <a:schemeClr val="tx1"/>
                </a:solidFill>
                <a:ea typeface="+mn-ea"/>
                <a:cs typeface="+mn-cs"/>
              </a:rPr>
              <a:t> Use person’s name where it is known or use ‘Sir’ or ‘Madam’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Check advice/information has been understood.</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sk if the person has understood or needs more information, a different explanation or another person to explain things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Thank anyone who wants to hand a found item in.</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lways thank people for their help, honesty and cooperation.</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Role Plays</a:t>
            </a:r>
          </a:p>
          <a:p>
            <a:pPr>
              <a:buFont typeface="Arial" pitchFamily="34" charset="0"/>
              <a:buNone/>
            </a:pPr>
            <a:r>
              <a:rPr lang="en-US" b="0" dirty="0" smtClean="0"/>
              <a:t>Trainer develops and conducts role play scenarios as follows:</a:t>
            </a:r>
          </a:p>
          <a:p>
            <a:pPr>
              <a:buFont typeface="Arial" pitchFamily="34" charset="0"/>
              <a:buChar char="•"/>
            </a:pPr>
            <a:r>
              <a:rPr lang="en-US" b="0" dirty="0" smtClean="0"/>
              <a:t> Trainer plays role of staff member at a venue</a:t>
            </a:r>
          </a:p>
          <a:p>
            <a:pPr>
              <a:buFont typeface="Arial" pitchFamily="34" charset="0"/>
              <a:buChar char="•"/>
            </a:pPr>
            <a:r>
              <a:rPr lang="en-US" b="0" baseline="0" dirty="0" smtClean="0"/>
              <a:t> A trainee plays the role of a guest</a:t>
            </a:r>
          </a:p>
          <a:p>
            <a:pPr>
              <a:buFont typeface="Arial" pitchFamily="34" charset="0"/>
              <a:buChar char="•"/>
            </a:pPr>
            <a:r>
              <a:rPr lang="en-US" b="0" baseline="0" dirty="0" smtClean="0"/>
              <a:t> Trainee approaches ‘staff member’ and:</a:t>
            </a:r>
          </a:p>
          <a:p>
            <a:pPr lvl="1">
              <a:buFont typeface="Arial" pitchFamily="34" charset="0"/>
              <a:buChar char="•"/>
            </a:pPr>
            <a:r>
              <a:rPr lang="en-US" b="0" baseline="0" dirty="0" smtClean="0"/>
              <a:t> (1) Asks where they can enquire if anyone has found or handed in their wallet</a:t>
            </a:r>
          </a:p>
          <a:p>
            <a:pPr lvl="1">
              <a:buFont typeface="Arial" pitchFamily="34" charset="0"/>
              <a:buChar char="•"/>
            </a:pPr>
            <a:r>
              <a:rPr lang="en-US" b="0" baseline="0" dirty="0" smtClean="0"/>
              <a:t> (2) Asks what they should do with a bag they found in their room when they checked in</a:t>
            </a:r>
          </a:p>
          <a:p>
            <a:pPr lvl="0">
              <a:buFont typeface="Arial" pitchFamily="34" charset="0"/>
              <a:buChar char="•"/>
            </a:pPr>
            <a:r>
              <a:rPr lang="en-US" b="0" baseline="0" dirty="0" smtClean="0"/>
              <a:t> Trainer demonstrates appropriate interpersonal and communication skills when dealing with these scenarios</a:t>
            </a:r>
          </a:p>
          <a:p>
            <a:pPr lvl="0">
              <a:buFont typeface="Arial" pitchFamily="34" charset="0"/>
              <a:buChar char="•"/>
            </a:pPr>
            <a:r>
              <a:rPr lang="en-US" b="0" baseline="0" dirty="0" smtClean="0"/>
              <a:t> Role plays are observed by remaining class members for later discussion and analysis.</a:t>
            </a:r>
          </a:p>
          <a:p>
            <a:pPr>
              <a:buFont typeface="Arial" pitchFamily="34" charset="0"/>
              <a:buChar char="•"/>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advises trainees that most properties will have hard-copy and/or electronic options as ways of advising guests/customers about Lost and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Hard-copy options:</a:t>
            </a:r>
          </a:p>
          <a:p>
            <a:pPr lvl="1">
              <a:buFont typeface="Arial" pitchFamily="34" charset="0"/>
              <a:buChar char="•"/>
            </a:pPr>
            <a:r>
              <a:rPr lang="en-US" sz="1200" kern="1200" dirty="0" smtClean="0">
                <a:solidFill>
                  <a:schemeClr val="tx1"/>
                </a:solidFill>
                <a:ea typeface="+mn-ea"/>
                <a:cs typeface="+mn-cs"/>
              </a:rPr>
              <a:t> Guest account.</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line or two is commonly included on the guest account advising them of how to contact Lost and Found after their departure if there is a need to do so</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Guest room compendium.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here is usually a section in the in-room compendium advising guests: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The venue has a Lost and Found facility</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Where it is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How to contact it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Attention should be paid to providing these materials in different languages to match customer/guest profiles.</a:t>
            </a:r>
            <a:endParaRPr lang="en-AU" sz="1200" kern="1200" dirty="0" smtClean="0">
              <a:solidFill>
                <a:schemeClr val="tx1"/>
              </a:solidFill>
              <a:ea typeface="+mn-ea"/>
              <a:cs typeface="+mn-cs"/>
            </a:endParaRPr>
          </a:p>
          <a:p>
            <a:pPr>
              <a:buFont typeface="Arial" pitchFamily="34" charset="0"/>
              <a:buChar char="•"/>
            </a:pPr>
            <a:r>
              <a:rPr lang="en-US" dirty="0" smtClean="0"/>
              <a:t> Electronic options:</a:t>
            </a:r>
          </a:p>
          <a:p>
            <a:pPr lvl="1">
              <a:buFont typeface="Arial" pitchFamily="34" charset="0"/>
              <a:buChar char="•"/>
            </a:pPr>
            <a:r>
              <a:rPr lang="en-US" sz="1200" kern="1200" dirty="0" smtClean="0">
                <a:solidFill>
                  <a:schemeClr val="tx1"/>
                </a:solidFill>
                <a:ea typeface="+mn-ea"/>
                <a:cs typeface="+mn-cs"/>
              </a:rPr>
              <a:t> Through the information facility on the television in the guest room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Via a touch screen information unit in the lobby/foyer.</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Examination of Industry Communication Options</a:t>
            </a:r>
          </a:p>
          <a:p>
            <a:pPr>
              <a:buFont typeface="Arial" pitchFamily="34" charset="0"/>
              <a:buNone/>
            </a:pPr>
            <a:r>
              <a:rPr lang="en-US" b="0" dirty="0" smtClean="0"/>
              <a:t>Trainer obtains</a:t>
            </a:r>
            <a:r>
              <a:rPr lang="en-US" b="0" baseline="0" dirty="0" smtClean="0"/>
              <a:t> sample guest account and in-room compendium and shares these with trainees, discussing the information provided.</a:t>
            </a: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advises trainees many venues also provide Lost and Found signage indicating to patrons:</a:t>
            </a:r>
          </a:p>
          <a:p>
            <a:pPr>
              <a:buFont typeface="Arial" pitchFamily="34" charset="0"/>
              <a:buChar char="•"/>
            </a:pPr>
            <a:r>
              <a:rPr lang="en-US" dirty="0" smtClean="0"/>
              <a:t> Where the Lost and Found facility is located</a:t>
            </a:r>
            <a:r>
              <a:rPr lang="en-US" baseline="0" dirty="0" smtClean="0"/>
              <a:t> – by signage at the facility, and/or by use of directional arrows</a:t>
            </a:r>
          </a:p>
          <a:p>
            <a:pPr>
              <a:buFont typeface="Arial" pitchFamily="34" charset="0"/>
              <a:buChar char="•"/>
            </a:pPr>
            <a:r>
              <a:rPr lang="en-US" baseline="0" dirty="0" smtClean="0"/>
              <a:t> Who to speak to about lost and found items  </a:t>
            </a:r>
          </a:p>
          <a:p>
            <a:pPr>
              <a:buFont typeface="Arial" pitchFamily="34" charset="0"/>
              <a:buChar char="•"/>
            </a:pPr>
            <a:r>
              <a:rPr lang="en-US" baseline="0" dirty="0" smtClean="0"/>
              <a:t> Lost and Found advice in different languages appropriate to the guest profiles of the venue.  </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tells trainees they can obtain updated information about internal Lost and Found procedures in their workplace:</a:t>
            </a:r>
          </a:p>
          <a:p>
            <a:pPr>
              <a:buFont typeface="Arial" pitchFamily="34" charset="0"/>
              <a:buChar char="•"/>
            </a:pPr>
            <a:r>
              <a:rPr lang="en-US" sz="1200" kern="1200" dirty="0" smtClean="0">
                <a:solidFill>
                  <a:schemeClr val="tx1"/>
                </a:solidFill>
                <a:ea typeface="+mn-ea"/>
                <a:cs typeface="+mn-cs"/>
              </a:rPr>
              <a:t> At regular (weekly, fortnightly) staff meetings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At daily staff briefings and debriefings before work</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By reading the Communications Book used by management in some venues to communicate important information to staff</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By regular reading of intranet files – policies, procedures, updates, alerts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By reading all communications issued by management such as emails, memos and posters on the staff information board in the tea room, change room, recreation room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Through mandatory on</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the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job training sessions. </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explains to trainees all properties offering a Lost and Found facility will feature a Lost and Found register.</a:t>
            </a:r>
            <a:r>
              <a:rPr lang="en-US" sz="1200" kern="1200" baseline="0" dirty="0" smtClean="0">
                <a:solidFill>
                  <a:schemeClr val="tx1"/>
                </a:solidFill>
                <a:ea typeface="+mn-ea"/>
                <a:cs typeface="+mn-cs"/>
              </a:rPr>
              <a:t> P</a:t>
            </a:r>
            <a:r>
              <a:rPr lang="en-US" sz="1200" kern="1200" dirty="0" smtClean="0">
                <a:solidFill>
                  <a:schemeClr val="tx1"/>
                </a:solidFill>
                <a:ea typeface="+mn-ea"/>
                <a:cs typeface="+mn-cs"/>
              </a:rPr>
              <a:t>roperties may purchase a Lost and Found Register from a hospitality supplier or prepare their own using the workplace computer.</a:t>
            </a: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advises trainees about the Lost and Found Register:</a:t>
            </a:r>
          </a:p>
          <a:p>
            <a:pPr>
              <a:buFont typeface="Arial" pitchFamily="34" charset="0"/>
              <a:buChar char="•"/>
            </a:pPr>
            <a:r>
              <a:rPr lang="en-US" sz="1200" kern="1200" dirty="0" smtClean="0">
                <a:solidFill>
                  <a:schemeClr val="tx1"/>
                </a:solidFill>
                <a:ea typeface="+mn-ea"/>
                <a:cs typeface="+mn-cs"/>
              </a:rPr>
              <a:t> Can be bought from a supplier or produced in-house using the workplace computer  </a:t>
            </a:r>
          </a:p>
          <a:p>
            <a:pPr>
              <a:buFont typeface="Arial" pitchFamily="34" charset="0"/>
              <a:buChar char="•"/>
            </a:pPr>
            <a:r>
              <a:rPr lang="en-US" sz="1200" kern="1200" dirty="0" smtClean="0">
                <a:solidFill>
                  <a:schemeClr val="tx1"/>
                </a:solidFill>
                <a:ea typeface="+mn-ea"/>
                <a:cs typeface="+mn-cs"/>
              </a:rPr>
              <a:t> It is a bound book – not loose-leaf pages</a:t>
            </a:r>
          </a:p>
          <a:p>
            <a:pPr>
              <a:buFont typeface="Arial" pitchFamily="34" charset="0"/>
              <a:buChar char="•"/>
            </a:pPr>
            <a:r>
              <a:rPr lang="en-US" sz="1200" kern="1200" dirty="0" smtClean="0">
                <a:solidFill>
                  <a:schemeClr val="tx1"/>
                </a:solidFill>
                <a:ea typeface="+mn-ea"/>
                <a:cs typeface="+mn-cs"/>
              </a:rPr>
              <a:t> Pages are sequentially numbered to assist in identifying pages and to help identify is a page has been removed</a:t>
            </a:r>
          </a:p>
          <a:p>
            <a:pPr>
              <a:buFont typeface="Arial" pitchFamily="34" charset="0"/>
              <a:buChar char="•"/>
            </a:pPr>
            <a:r>
              <a:rPr lang="en-US" sz="1200" kern="1200" dirty="0" smtClean="0">
                <a:solidFill>
                  <a:schemeClr val="tx1"/>
                </a:solidFill>
                <a:ea typeface="+mn-ea"/>
                <a:cs typeface="+mn-cs"/>
              </a:rPr>
              <a:t> Records both ‘found’ items and details of reports regarding ’lost’ items in the one register.</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here is normally not a separate register for ‘found’ items and for ‘lost’ items.</a:t>
            </a:r>
          </a:p>
          <a:p>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advises trainees the Lost and Found Register records three primary types of information: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All appropriate items found on the premises by staff and/or customers and guests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Details of all items reported as lost by customers/guests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Actions taken in relation to lost and found items including:</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Efforts to find lost items – action taken by staff/the property in response to reports from guests/customers they have lost an item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Storage of found items – identifying where items have been stored so they can be easily retrieved when a claim is made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Details of the return of an item to its owner – identifying the owner and evidence obtain identifying the claimant as the rightful owner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Details of disposal of found items – to prove/demonstrate what happened to unclaimed items and when this took place.</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states to trainees for ‘found items’ the Lost and Found Register will usually provide space to record:</a:t>
            </a:r>
          </a:p>
          <a:p>
            <a:pPr>
              <a:buFont typeface="Arial" pitchFamily="34" charset="0"/>
              <a:buChar char="•"/>
            </a:pPr>
            <a:r>
              <a:rPr lang="en-US" sz="1200" kern="1200" dirty="0" smtClean="0">
                <a:solidFill>
                  <a:schemeClr val="tx1"/>
                </a:solidFill>
                <a:ea typeface="+mn-ea"/>
                <a:cs typeface="+mn-cs"/>
              </a:rPr>
              <a:t> Item number (optional) .</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ome properties allocate every found item a number to assist with tracking</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Date/time the item was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Description of item –which</a:t>
            </a:r>
            <a:r>
              <a:rPr lang="en-US" sz="1200" kern="1200" baseline="0" dirty="0" smtClean="0">
                <a:solidFill>
                  <a:schemeClr val="tx1"/>
                </a:solidFill>
                <a:ea typeface="+mn-ea"/>
                <a:cs typeface="+mn-cs"/>
              </a:rPr>
              <a:t> is </a:t>
            </a:r>
            <a:r>
              <a:rPr lang="en-US" sz="1200" kern="1200" dirty="0" smtClean="0">
                <a:solidFill>
                  <a:schemeClr val="tx1"/>
                </a:solidFill>
                <a:ea typeface="+mn-ea"/>
                <a:cs typeface="+mn-cs"/>
              </a:rPr>
              <a:t>sufficiently detailed to distinguish it from other similar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Finder – name and contact details of person who found it.</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to identify for trainees the information recorded</a:t>
            </a:r>
            <a:r>
              <a:rPr lang="en-US" baseline="0" dirty="0" smtClean="0"/>
              <a:t> in the Lost and Found Register when an item is handed in as a ‘found’ item:</a:t>
            </a:r>
          </a:p>
          <a:p>
            <a:pPr>
              <a:buFont typeface="Arial" pitchFamily="34" charset="0"/>
              <a:buChar char="•"/>
            </a:pPr>
            <a:r>
              <a:rPr lang="en-US" sz="1200" kern="1200" dirty="0" smtClean="0">
                <a:solidFill>
                  <a:schemeClr val="tx1"/>
                </a:solidFill>
                <a:ea typeface="+mn-ea"/>
                <a:cs typeface="+mn-cs"/>
              </a:rPr>
              <a:t> Location found – name of room/area where the item was find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Name of owner/room occupant – where known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Receipt number.</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ome venues will issue a receipt to the finder whenever a found item is handed in.</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helps maintain accountability and reduced chance of staff stealing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Action taken to find the owner (where appropriate)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Final disposal of the item such as: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‘Returned to Owner’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‘Discarded’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‘Donated to XYZ’</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Signature of claimant where item was returned to owner, including details of evidence presented by the claimant to prove they were the owner, such as: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Driver’s licence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Passport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Reference to photocopied material filed for future reference.</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endParaRPr lang="en-US" b="0" dirty="0" smtClean="0"/>
          </a:p>
          <a:p>
            <a:pPr>
              <a:buFont typeface="Arial" pitchFamily="34" charset="0"/>
              <a:buNone/>
            </a:pPr>
            <a:endParaRPr lang="en-US" b="0" dirty="0" smtClean="0"/>
          </a:p>
          <a:p>
            <a:pPr>
              <a:buFont typeface="Arial" pitchFamily="34" charset="0"/>
              <a:buNone/>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states to trainees for items reported as lost the following details need to be recorded: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Date/time the lost report was made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Description of item in sufficient detail to allow the item to be identified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Value of the item (optional) ,</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indicating how much the item is worth</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Location where item was lost,</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 if known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Name of person who has lost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Contact details of person who has lost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Action taken to find the lost item.</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endParaRPr lang="en-US" b="1"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identifies for </a:t>
            </a:r>
            <a:r>
              <a:rPr lang="en-AU" sz="1200" kern="1200" baseline="0" dirty="0" smtClean="0">
                <a:solidFill>
                  <a:schemeClr val="tx1"/>
                </a:solidFill>
                <a:ea typeface="+mn-ea"/>
                <a:cs typeface="+mn-cs"/>
              </a:rPr>
              <a:t>trainee</a:t>
            </a:r>
            <a:r>
              <a:rPr lang="en-US" dirty="0" smtClean="0"/>
              <a:t>s the Performance Criteria for this Element, as listed on the slide.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continues to identify for trainees the Performance Criteria for this Element, as listed on the slide.</a:t>
            </a:r>
          </a:p>
          <a:p>
            <a:pPr>
              <a:buFont typeface="Arial" pitchFamily="34" charset="0"/>
              <a:buNone/>
            </a:pPr>
            <a:endParaRPr lang="en-US" b="1" dirty="0" smtClean="0"/>
          </a:p>
          <a:p>
            <a:pPr>
              <a:buFont typeface="Arial" pitchFamily="34" charset="0"/>
              <a:buNone/>
            </a:pPr>
            <a:r>
              <a:rPr lang="en-US" b="1" dirty="0" smtClean="0"/>
              <a:t>Class Activity – Discussion</a:t>
            </a:r>
          </a:p>
          <a:p>
            <a:pPr>
              <a:buFont typeface="Arial" pitchFamily="34" charset="0"/>
              <a:buNone/>
            </a:pPr>
            <a:r>
              <a:rPr lang="en-US" b="0" dirty="0" smtClean="0"/>
              <a:t>Trainer asks </a:t>
            </a:r>
            <a:r>
              <a:rPr lang="en-AU" sz="1200" kern="1200" baseline="0" dirty="0" smtClean="0">
                <a:solidFill>
                  <a:schemeClr val="tx1"/>
                </a:solidFill>
                <a:ea typeface="+mn-ea"/>
                <a:cs typeface="+mn-cs"/>
              </a:rPr>
              <a:t>trainee</a:t>
            </a:r>
            <a:r>
              <a:rPr lang="en-US" b="0" dirty="0" smtClean="0"/>
              <a:t>s questions regarding their experiences and knowledge about dealing with lost and found items asking questions such as:</a:t>
            </a:r>
          </a:p>
          <a:p>
            <a:pPr>
              <a:buFont typeface="Arial" pitchFamily="34" charset="0"/>
              <a:buChar char="•"/>
            </a:pPr>
            <a:r>
              <a:rPr lang="en-US" b="0" dirty="0" smtClean="0"/>
              <a:t> Why do you think it is important to check items before they are taken into storage as ‘lost property’/’found items’?</a:t>
            </a:r>
          </a:p>
          <a:p>
            <a:pPr>
              <a:buFont typeface="Arial" pitchFamily="34" charset="0"/>
              <a:buChar char="•"/>
            </a:pPr>
            <a:r>
              <a:rPr lang="en-US" b="0" dirty="0" smtClean="0"/>
              <a:t> What checks might be involved?</a:t>
            </a:r>
          </a:p>
          <a:p>
            <a:pPr>
              <a:buFont typeface="Arial" pitchFamily="34" charset="0"/>
              <a:buChar char="•"/>
            </a:pPr>
            <a:r>
              <a:rPr lang="en-US" b="0" dirty="0" smtClean="0"/>
              <a:t> What items might you not want to accept into the Lost and Found facility?</a:t>
            </a:r>
          </a:p>
          <a:p>
            <a:pPr>
              <a:buFont typeface="Arial" pitchFamily="34" charset="0"/>
              <a:buChar char="•"/>
            </a:pPr>
            <a:r>
              <a:rPr lang="en-US" b="0" dirty="0" smtClean="0"/>
              <a:t> When recording information of an item that has been found, what details would you need to record?</a:t>
            </a:r>
          </a:p>
          <a:p>
            <a:pPr>
              <a:buFont typeface="Arial" pitchFamily="34" charset="0"/>
              <a:buChar char="•"/>
            </a:pPr>
            <a:r>
              <a:rPr lang="en-US" b="0" dirty="0" smtClean="0"/>
              <a:t> If a guest reports an item as lost, what information would you need to capture?</a:t>
            </a:r>
          </a:p>
          <a:p>
            <a:pPr>
              <a:buFont typeface="Arial" pitchFamily="34" charset="0"/>
              <a:buNone/>
            </a:pPr>
            <a:endParaRPr lang="en-US" b="0"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noProof="0" dirty="0" smtClean="0">
                <a:solidFill>
                  <a:schemeClr val="tx1"/>
                </a:solidFill>
                <a:ea typeface="+mn-ea"/>
                <a:cs typeface="+mn-cs"/>
              </a:rPr>
              <a:t>Trainer emphasizes to trainees that all items handed in as ‘found’ items must be checked to ensure they are safe and appropriate to accept into storage.</a:t>
            </a:r>
            <a:r>
              <a:rPr lang="en-AU" sz="1200" kern="1200" baseline="0" noProof="0" dirty="0" smtClean="0">
                <a:solidFill>
                  <a:schemeClr val="tx1"/>
                </a:solidFill>
                <a:ea typeface="+mn-ea"/>
                <a:cs typeface="+mn-cs"/>
              </a:rPr>
              <a:t> I</a:t>
            </a:r>
            <a:r>
              <a:rPr lang="en-AU" sz="1200" kern="1200" noProof="0" dirty="0" smtClean="0">
                <a:solidFill>
                  <a:schemeClr val="tx1"/>
                </a:solidFill>
                <a:ea typeface="+mn-ea"/>
                <a:cs typeface="+mn-cs"/>
              </a:rPr>
              <a:t>t is important all items submitted to Lost and Found must be checked to ensure they are not dangerous, suspicious or illegal.</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noProof="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noProof="0" dirty="0" smtClean="0">
                <a:solidFill>
                  <a:schemeClr val="tx1"/>
                </a:solidFill>
                <a:ea typeface="+mn-ea"/>
                <a:cs typeface="+mn-cs"/>
              </a:rPr>
              <a:t>Trainer indicates to trainees the checking of items handed involves:</a:t>
            </a:r>
          </a:p>
          <a:p>
            <a:pPr>
              <a:buFont typeface="Arial" pitchFamily="34" charset="0"/>
              <a:buChar char="•"/>
            </a:pPr>
            <a:r>
              <a:rPr lang="en-AU" sz="1200" kern="1200" noProof="0" dirty="0" smtClean="0">
                <a:solidFill>
                  <a:schemeClr val="tx1"/>
                </a:solidFill>
                <a:ea typeface="+mn-ea"/>
                <a:cs typeface="+mn-cs"/>
              </a:rPr>
              <a:t> Inspecting/looking at the item to look for danger signs such as:</a:t>
            </a:r>
          </a:p>
          <a:p>
            <a:pPr lvl="1">
              <a:buFont typeface="Arial" pitchFamily="34" charset="0"/>
              <a:buChar char="•"/>
            </a:pPr>
            <a:r>
              <a:rPr lang="en-AU" sz="1200" kern="1200" noProof="0" dirty="0" smtClean="0">
                <a:solidFill>
                  <a:schemeClr val="tx1"/>
                </a:solidFill>
                <a:ea typeface="+mn-ea"/>
                <a:cs typeface="+mn-cs"/>
              </a:rPr>
              <a:t> Sharp/jagged edges</a:t>
            </a:r>
          </a:p>
          <a:p>
            <a:pPr lvl="1">
              <a:buFont typeface="Arial" pitchFamily="34" charset="0"/>
              <a:buChar char="•"/>
            </a:pPr>
            <a:r>
              <a:rPr lang="en-AU" sz="1200" kern="1200" noProof="0" dirty="0" smtClean="0">
                <a:solidFill>
                  <a:schemeClr val="tx1"/>
                </a:solidFill>
                <a:ea typeface="+mn-ea"/>
                <a:cs typeface="+mn-cs"/>
              </a:rPr>
              <a:t> Broken glass</a:t>
            </a:r>
          </a:p>
          <a:p>
            <a:pPr lvl="1">
              <a:buFont typeface="Arial" pitchFamily="34" charset="0"/>
              <a:buChar char="•"/>
            </a:pPr>
            <a:r>
              <a:rPr lang="en-AU" sz="1200" kern="1200" noProof="0" dirty="0" smtClean="0">
                <a:solidFill>
                  <a:schemeClr val="tx1"/>
                </a:solidFill>
                <a:ea typeface="+mn-ea"/>
                <a:cs typeface="+mn-cs"/>
              </a:rPr>
              <a:t> Leaks</a:t>
            </a:r>
          </a:p>
          <a:p>
            <a:pPr lvl="1">
              <a:buFont typeface="Arial" pitchFamily="34" charset="0"/>
              <a:buChar char="•"/>
            </a:pPr>
            <a:r>
              <a:rPr lang="en-AU" sz="1200" kern="1200" noProof="0" dirty="0" smtClean="0">
                <a:solidFill>
                  <a:schemeClr val="tx1"/>
                </a:solidFill>
                <a:ea typeface="+mn-ea"/>
                <a:cs typeface="+mn-cs"/>
              </a:rPr>
              <a:t> A physical item that by its very nature gives rise to concern</a:t>
            </a:r>
          </a:p>
          <a:p>
            <a:pPr>
              <a:buFont typeface="Arial" pitchFamily="34" charset="0"/>
              <a:buChar char="•"/>
            </a:pPr>
            <a:r>
              <a:rPr lang="en-AU" sz="1200" kern="1200" noProof="0" dirty="0" smtClean="0">
                <a:solidFill>
                  <a:schemeClr val="tx1"/>
                </a:solidFill>
                <a:ea typeface="+mn-ea"/>
                <a:cs typeface="+mn-cs"/>
              </a:rPr>
              <a:t> Using the other senses to detect any smells or sounds causing concern</a:t>
            </a:r>
          </a:p>
          <a:p>
            <a:pPr>
              <a:buFont typeface="Arial" pitchFamily="34" charset="0"/>
              <a:buChar char="•"/>
            </a:pPr>
            <a:r>
              <a:rPr lang="en-AU" sz="1200" kern="1200" noProof="0" dirty="0" smtClean="0">
                <a:solidFill>
                  <a:schemeClr val="tx1"/>
                </a:solidFill>
                <a:ea typeface="+mn-ea"/>
                <a:cs typeface="+mn-cs"/>
              </a:rPr>
              <a:t> Making sure, to the best extent possible the item is safe and secure for handling and storage</a:t>
            </a:r>
          </a:p>
          <a:p>
            <a:pPr>
              <a:buFont typeface="Arial" pitchFamily="34" charset="0"/>
              <a:buChar char="•"/>
            </a:pPr>
            <a:r>
              <a:rPr lang="en-AU" sz="1200" kern="1200" noProof="0" dirty="0" smtClean="0">
                <a:solidFill>
                  <a:schemeClr val="tx1"/>
                </a:solidFill>
                <a:ea typeface="+mn-ea"/>
                <a:cs typeface="+mn-cs"/>
              </a:rPr>
              <a:t> Using common sense to determine the nature and safety of the item.</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notes to trainees that most properties will provide directions on how staff should deal with found items deemed to be dangerous, suspicious or illegal stressing to them</a:t>
            </a:r>
            <a:r>
              <a:rPr lang="en-US" sz="1200" kern="1200" baseline="0" dirty="0" smtClean="0">
                <a:solidFill>
                  <a:schemeClr val="tx1"/>
                </a:solidFill>
                <a:ea typeface="+mn-ea"/>
                <a:cs typeface="+mn-cs"/>
              </a:rPr>
              <a:t> they must comply with specific workplace procedures where these differ to what is presented</a:t>
            </a:r>
            <a:r>
              <a:rPr lang="en-US" sz="1200" kern="1200" dirty="0" smtClean="0">
                <a:solidFill>
                  <a:schemeClr val="tx1"/>
                </a:solidFill>
                <a:ea typeface="+mn-ea"/>
                <a:cs typeface="+mn-cs"/>
              </a:rPr>
              <a:t>.</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explains to trainees ‘Dangerous or illegal goods’ include: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Drugs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Weapons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Contraband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Explosives.</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Trainer suggests to trainees:</a:t>
            </a:r>
          </a:p>
          <a:p>
            <a:pPr>
              <a:buFont typeface="Arial" pitchFamily="34" charset="0"/>
              <a:buChar char="•"/>
            </a:pPr>
            <a:r>
              <a:rPr lang="en-US" sz="1200" kern="1200" dirty="0" smtClean="0">
                <a:solidFill>
                  <a:schemeClr val="tx1"/>
                </a:solidFill>
                <a:ea typeface="+mn-ea"/>
                <a:cs typeface="+mn-cs"/>
              </a:rPr>
              <a:t> If in doubt about the nature of something handed in they should always seek assistance and </a:t>
            </a:r>
            <a:r>
              <a:rPr lang="en-US" sz="1200" b="1" i="1" kern="1200" dirty="0" smtClean="0">
                <a:solidFill>
                  <a:schemeClr val="tx1"/>
                </a:solidFill>
                <a:ea typeface="+mn-ea"/>
                <a:cs typeface="+mn-cs"/>
              </a:rPr>
              <a:t>always</a:t>
            </a:r>
            <a:r>
              <a:rPr lang="en-US" sz="1200" kern="1200" dirty="0" smtClean="0">
                <a:solidFill>
                  <a:schemeClr val="tx1"/>
                </a:solidFill>
                <a:ea typeface="+mn-ea"/>
                <a:cs typeface="+mn-cs"/>
              </a:rPr>
              <a:t> err on the side of caution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If a parcel of white powder has been handed in assume it is drugs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Items may not themselves be dangerous, but the condition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state they are in may render them dangerous.</a:t>
            </a:r>
            <a:r>
              <a:rPr lang="en-US" sz="1200" kern="1200" baseline="0" dirty="0" smtClean="0">
                <a:solidFill>
                  <a:schemeClr val="tx1"/>
                </a:solidFill>
                <a:ea typeface="+mn-ea"/>
                <a:cs typeface="+mn-cs"/>
              </a:rPr>
              <a:t> Fo</a:t>
            </a:r>
            <a:r>
              <a:rPr lang="en-US" sz="1200" kern="1200" dirty="0" smtClean="0">
                <a:solidFill>
                  <a:schemeClr val="tx1"/>
                </a:solidFill>
                <a:ea typeface="+mn-ea"/>
                <a:cs typeface="+mn-cs"/>
              </a:rPr>
              <a:t>r example, an electrical appliance may be safe, but one that has exposed cords is dangerous.</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 tin of ‘something’ may be safe, but if it is leaking it has the potential to be unsafe.</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knife may not in itself be dangerous but the sharpness of the blade together with the sharpness of its point may mean it can be described as dangerous.</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r>
              <a:rPr lang="en-US" b="1" dirty="0" smtClean="0"/>
              <a:t>Class Activity – Guest Speaker</a:t>
            </a:r>
          </a:p>
          <a:p>
            <a:pPr>
              <a:buFont typeface="Arial" pitchFamily="34" charset="0"/>
              <a:buNone/>
            </a:pPr>
            <a:r>
              <a:rPr lang="en-US" b="0" dirty="0" smtClean="0"/>
              <a:t>Trainer arranges for a management level person from a venue to attend and talk to trainees about:</a:t>
            </a:r>
          </a:p>
          <a:p>
            <a:pPr>
              <a:buFont typeface="Arial" pitchFamily="34" charset="0"/>
              <a:buChar char="•"/>
            </a:pPr>
            <a:r>
              <a:rPr lang="en-US" b="0" dirty="0" smtClean="0"/>
              <a:t> Protocols for checking items into their Lost and Found facility</a:t>
            </a:r>
          </a:p>
          <a:p>
            <a:pPr>
              <a:buFont typeface="Arial" pitchFamily="34" charset="0"/>
              <a:buChar char="•"/>
            </a:pPr>
            <a:r>
              <a:rPr lang="en-US" b="0" dirty="0" smtClean="0"/>
              <a:t> Policies and procedures at their venue for dealing with dangerous, illegal and/or suspicious items</a:t>
            </a:r>
          </a:p>
          <a:p>
            <a:pPr>
              <a:buFont typeface="Arial" pitchFamily="34" charset="0"/>
              <a:buChar char="•"/>
            </a:pPr>
            <a:r>
              <a:rPr lang="en-US" b="0" dirty="0" smtClean="0"/>
              <a:t> Personal experiences in dealing with dangerous, illegal and/or suspicious items</a:t>
            </a:r>
          </a:p>
          <a:p>
            <a:pPr>
              <a:buFont typeface="Arial" pitchFamily="34" charset="0"/>
              <a:buChar char="•"/>
            </a:pPr>
            <a:r>
              <a:rPr lang="en-US" b="0" dirty="0" smtClean="0"/>
              <a:t> Advice for trainees regarding treatment of dangerous, illegal and/or suspicious items.</a:t>
            </a:r>
          </a:p>
          <a:p>
            <a:pPr>
              <a:buFont typeface="Arial" pitchFamily="34" charset="0"/>
              <a:buChar char="•"/>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urges trainees to be alert to identifying ‘suspicious’ items noting there is no definition of such a package but items left on their own may be deemed suspicious.</a:t>
            </a:r>
          </a:p>
          <a:p>
            <a:pPr>
              <a:buFont typeface="Arial" pitchFamily="34" charset="0"/>
              <a:buNone/>
            </a:pPr>
            <a:endParaRPr lang="en-US" dirty="0" smtClean="0"/>
          </a:p>
          <a:p>
            <a:r>
              <a:rPr lang="en-US" sz="1200" kern="1200" dirty="0" smtClean="0">
                <a:solidFill>
                  <a:schemeClr val="tx1"/>
                </a:solidFill>
                <a:ea typeface="+mn-ea"/>
                <a:cs typeface="+mn-cs"/>
              </a:rPr>
              <a:t>Trainer informs trainees where a suspicious package is identified, the appropriate response (subject to establishment policies and procedures) is: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Do not touch 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Phone the Police and report the finding.</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tay on the line until told to hang up</a:t>
            </a:r>
            <a:r>
              <a:rPr lang="en-US" sz="1200" kern="1200" baseline="0" dirty="0" smtClean="0">
                <a:solidFill>
                  <a:schemeClr val="tx1"/>
                </a:solidFill>
                <a:ea typeface="+mn-ea"/>
                <a:cs typeface="+mn-cs"/>
              </a:rPr>
              <a:t> and</a:t>
            </a:r>
            <a:r>
              <a:rPr lang="en-US" sz="1200" kern="1200" dirty="0" smtClean="0">
                <a:solidFill>
                  <a:schemeClr val="tx1"/>
                </a:solidFill>
                <a:ea typeface="+mn-ea"/>
                <a:cs typeface="+mn-cs"/>
              </a:rPr>
              <a:t> answer questions asked by operator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Leave the package in the place</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situation where it was discovered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Evacuate people from the immediate area.</a:t>
            </a:r>
            <a:r>
              <a:rPr lang="en-US" sz="1200" kern="1200" baseline="0" dirty="0" smtClean="0">
                <a:solidFill>
                  <a:schemeClr val="tx1"/>
                </a:solidFill>
                <a:ea typeface="+mn-ea"/>
                <a:cs typeface="+mn-cs"/>
              </a:rPr>
              <a:t> E</a:t>
            </a:r>
            <a:r>
              <a:rPr lang="en-US" sz="1200" kern="1200" dirty="0" smtClean="0">
                <a:solidFill>
                  <a:schemeClr val="tx1"/>
                </a:solidFill>
                <a:ea typeface="+mn-ea"/>
                <a:cs typeface="+mn-cs"/>
              </a:rPr>
              <a:t>vacuate people from a wider area depending on nature of found item.</a:t>
            </a:r>
            <a:r>
              <a:rPr lang="en-US" sz="1200" kern="1200" baseline="0" dirty="0" smtClean="0">
                <a:solidFill>
                  <a:schemeClr val="tx1"/>
                </a:solidFill>
                <a:ea typeface="+mn-ea"/>
                <a:cs typeface="+mn-cs"/>
              </a:rPr>
              <a:t> F</a:t>
            </a:r>
            <a:r>
              <a:rPr lang="en-US" sz="1200" kern="1200" dirty="0" smtClean="0">
                <a:solidFill>
                  <a:schemeClr val="tx1"/>
                </a:solidFill>
                <a:ea typeface="+mn-ea"/>
                <a:cs typeface="+mn-cs"/>
              </a:rPr>
              <a:t>ollow the directions in Emergency Management/Evacuation Plan for the area/venue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Turn off anything likely to trigger an explosion – such as mobile phones</a:t>
            </a:r>
          </a:p>
          <a:p>
            <a:pPr>
              <a:buFont typeface="Arial" pitchFamily="34" charset="0"/>
              <a:buChar char="•"/>
            </a:pPr>
            <a:r>
              <a:rPr lang="en-US" sz="1200" kern="1200" dirty="0" smtClean="0">
                <a:solidFill>
                  <a:schemeClr val="tx1"/>
                </a:solidFill>
                <a:ea typeface="+mn-ea"/>
                <a:cs typeface="+mn-cs"/>
              </a:rPr>
              <a:t> Wait for the authorities to arrive and deal with the item.</a:t>
            </a:r>
            <a:endParaRPr lang="en-AU" sz="1200" kern="1200" dirty="0" smtClean="0">
              <a:solidFill>
                <a:schemeClr val="tx1"/>
              </a:solidFill>
              <a:ea typeface="+mn-ea"/>
              <a:cs typeface="+mn-cs"/>
            </a:endParaRPr>
          </a:p>
          <a:p>
            <a:pPr>
              <a:buFont typeface="Arial" pitchFamily="34" charset="0"/>
              <a:buNone/>
            </a:pPr>
            <a:r>
              <a:rPr lang="en-US" dirty="0" smtClean="0"/>
              <a:t> </a:t>
            </a:r>
          </a:p>
          <a:p>
            <a:pPr>
              <a:buFont typeface="Arial" pitchFamily="34" charset="0"/>
              <a:buNone/>
            </a:pPr>
            <a:r>
              <a:rPr lang="en-US" b="1" dirty="0" smtClean="0"/>
              <a:t>Class Activity – Guest Speaker</a:t>
            </a:r>
          </a:p>
          <a:p>
            <a:pPr>
              <a:buFont typeface="Arial" pitchFamily="34" charset="0"/>
              <a:buNone/>
            </a:pPr>
            <a:r>
              <a:rPr lang="en-US" b="0" dirty="0" smtClean="0"/>
              <a:t>Trainer arranges for Police to attend and talk to trainees about:</a:t>
            </a:r>
          </a:p>
          <a:p>
            <a:pPr>
              <a:buFont typeface="Arial" pitchFamily="34" charset="0"/>
              <a:buChar char="•"/>
            </a:pPr>
            <a:r>
              <a:rPr lang="en-US" b="0" dirty="0" smtClean="0"/>
              <a:t> Recommended protocols for dealing with suspicious items especially things </a:t>
            </a:r>
            <a:r>
              <a:rPr lang="en-US" b="1" dirty="0" smtClean="0"/>
              <a:t>not </a:t>
            </a:r>
            <a:r>
              <a:rPr lang="en-US" b="0" dirty="0" smtClean="0"/>
              <a:t>to do</a:t>
            </a:r>
          </a:p>
          <a:p>
            <a:pPr>
              <a:buFont typeface="Arial" pitchFamily="34" charset="0"/>
              <a:buChar char="•"/>
            </a:pPr>
            <a:r>
              <a:rPr lang="en-US" b="0" dirty="0" smtClean="0"/>
              <a:t> How to contact Police and report a suspicious item</a:t>
            </a:r>
          </a:p>
          <a:p>
            <a:pPr>
              <a:buFont typeface="Arial" pitchFamily="34" charset="0"/>
              <a:buChar char="•"/>
            </a:pPr>
            <a:r>
              <a:rPr lang="en-US" b="0" dirty="0" smtClean="0"/>
              <a:t> Determining if</a:t>
            </a:r>
            <a:r>
              <a:rPr lang="en-US" b="0" baseline="0" dirty="0" smtClean="0"/>
              <a:t> an item is suspicious or not</a:t>
            </a:r>
          </a:p>
          <a:p>
            <a:pPr>
              <a:buFont typeface="Arial" pitchFamily="34" charset="0"/>
              <a:buChar char="•"/>
            </a:pPr>
            <a:r>
              <a:rPr lang="en-US" b="0" baseline="0" dirty="0" smtClean="0"/>
              <a:t> Response the authorities provide to a report of a suspicious item.</a:t>
            </a:r>
            <a:endParaRPr lang="en-US" b="0"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states to trainees once items submitted as found items have been checked for safety and legality, they may be accepted and signed-in to the Lost and Found facility using the appropriate Register indicating standard practices and protocols for handling the items include: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Treating/handling items with respect and care.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reat them as personal and prized possessions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Packaging items to protect them from damage where appropriate such as when dealing with fragile items or items likely to be easily scratched/marked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Securing the items – placing them into locations to ensure they are not stolen or lost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Leaving items alone until they are claimed or need to be disposed of.</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highlights that ‘found’ items cannot be used by staff or the property. </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identifies to trainees a standard requirement when a ‘found’ item is handed in is for it to be entered into the Lost and Found Register.</a:t>
            </a:r>
            <a:endParaRPr lang="en-AU" sz="1200" kern="1200" dirty="0" smtClean="0">
              <a:solidFill>
                <a:schemeClr val="tx1"/>
              </a:solidFill>
              <a:ea typeface="+mn-ea"/>
              <a:cs typeface="+mn-cs"/>
            </a:endParaRPr>
          </a:p>
          <a:p>
            <a:pPr>
              <a:buFont typeface="Arial" pitchFamily="34" charset="0"/>
              <a:buNone/>
            </a:pPr>
            <a:endParaRPr lang="en-US" dirty="0" smtClean="0"/>
          </a:p>
          <a:p>
            <a:r>
              <a:rPr lang="en-US" sz="1200" kern="1200" dirty="0" smtClean="0">
                <a:solidFill>
                  <a:schemeClr val="tx1"/>
                </a:solidFill>
                <a:ea typeface="+mn-ea"/>
                <a:cs typeface="+mn-cs"/>
              </a:rPr>
              <a:t>Trainer advises trainees when making entries into the Register they must take time to ensure: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Writing is legible – others will have to read and interpret what is written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Information is correct – double-check the entries to ensure they are accurate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Information is comprehensive.</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t is worth taking an extra minute to record more detail.</a:t>
            </a:r>
            <a:endParaRPr lang="en-AU" sz="1200" kern="1200" dirty="0" smtClean="0">
              <a:solidFill>
                <a:schemeClr val="tx1"/>
              </a:solidFill>
              <a:ea typeface="+mn-ea"/>
              <a:cs typeface="+mn-cs"/>
            </a:endParaRPr>
          </a:p>
          <a:p>
            <a:pPr>
              <a:buFont typeface="Arial" pitchFamily="34" charset="0"/>
              <a:buNone/>
            </a:pPr>
            <a:endParaRPr lang="en-US" dirty="0" smtClean="0"/>
          </a:p>
          <a:p>
            <a:r>
              <a:rPr lang="en-US" sz="1200" kern="1200" dirty="0" smtClean="0">
                <a:solidFill>
                  <a:schemeClr val="tx1"/>
                </a:solidFill>
                <a:ea typeface="+mn-ea"/>
                <a:cs typeface="+mn-cs"/>
              </a:rPr>
              <a:t>Trainer suggests to trainees that when all necessary details have been recorded in the Register (for both ‘lost’ and ‘found’ items) they should be verified with the person concerned (for example, the staff member/person handing in a found item or the individual reporting a lost item).</a:t>
            </a:r>
            <a:r>
              <a:rPr lang="en-US" sz="1200" kern="1200" baseline="0" dirty="0" smtClean="0">
                <a:solidFill>
                  <a:schemeClr val="tx1"/>
                </a:solidFill>
                <a:ea typeface="+mn-ea"/>
                <a:cs typeface="+mn-cs"/>
              </a:rPr>
              <a:t> R</a:t>
            </a:r>
            <a:r>
              <a:rPr lang="en-US" sz="1200" kern="1200" dirty="0" smtClean="0">
                <a:solidFill>
                  <a:schemeClr val="tx1"/>
                </a:solidFill>
                <a:ea typeface="+mn-ea"/>
                <a:cs typeface="+mn-cs"/>
              </a:rPr>
              <a:t>eading the details back is the best way to achieve this.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a:buFont typeface="Arial" pitchFamily="34" charset="0"/>
              <a:buNone/>
            </a:pPr>
            <a:r>
              <a:rPr lang="en-US" dirty="0" smtClean="0"/>
              <a:t>Trainer advises trainees</a:t>
            </a:r>
            <a:r>
              <a:rPr lang="en-US" baseline="0" dirty="0" smtClean="0"/>
              <a:t> that when recording found items in the Lost and Found Register they should:</a:t>
            </a:r>
          </a:p>
          <a:p>
            <a:pPr>
              <a:buFont typeface="Arial" pitchFamily="34" charset="0"/>
              <a:buChar char="•"/>
            </a:pPr>
            <a:r>
              <a:rPr lang="en-US" baseline="0" dirty="0" smtClean="0"/>
              <a:t> Identify the finder:</a:t>
            </a:r>
          </a:p>
          <a:p>
            <a:pPr lvl="1">
              <a:buFont typeface="Arial" pitchFamily="34" charset="0"/>
              <a:buChar char="•"/>
            </a:pPr>
            <a:r>
              <a:rPr lang="en-US" baseline="0" dirty="0" smtClean="0"/>
              <a:t> Guests do not have to give their name if they find an item – it is optional, not mandatory</a:t>
            </a:r>
          </a:p>
          <a:p>
            <a:pPr lvl="1">
              <a:buFont typeface="Arial" pitchFamily="34" charset="0"/>
              <a:buChar char="•"/>
            </a:pPr>
            <a:r>
              <a:rPr lang="en-US" baseline="0" dirty="0" smtClean="0"/>
              <a:t> Obtaining full name of finder is the preferred option</a:t>
            </a:r>
          </a:p>
          <a:p>
            <a:pPr lvl="1">
              <a:buFont typeface="Arial" pitchFamily="34" charset="0"/>
              <a:buChar char="•"/>
            </a:pPr>
            <a:r>
              <a:rPr lang="en-US" baseline="0" dirty="0" smtClean="0"/>
              <a:t> No need to obtain date of birth</a:t>
            </a:r>
          </a:p>
          <a:p>
            <a:pPr lvl="1">
              <a:buFont typeface="Arial" pitchFamily="34" charset="0"/>
              <a:buChar char="•"/>
            </a:pPr>
            <a:r>
              <a:rPr lang="en-US" baseline="0" dirty="0" smtClean="0"/>
              <a:t> Capture a contact number</a:t>
            </a:r>
          </a:p>
          <a:p>
            <a:pPr>
              <a:buFont typeface="Arial" pitchFamily="34" charset="0"/>
              <a:buChar char="•"/>
            </a:pPr>
            <a:r>
              <a:rPr lang="en-US" dirty="0" smtClean="0"/>
              <a:t> Identify where found.</a:t>
            </a:r>
            <a:r>
              <a:rPr lang="en-US" baseline="0" dirty="0" smtClean="0"/>
              <a:t> I</a:t>
            </a:r>
            <a:r>
              <a:rPr lang="en-US" dirty="0" smtClean="0"/>
              <a:t>t </a:t>
            </a:r>
            <a:r>
              <a:rPr lang="en-US" sz="1200" kern="1200" dirty="0" smtClean="0">
                <a:solidFill>
                  <a:schemeClr val="tx1"/>
                </a:solidFill>
                <a:ea typeface="+mn-ea"/>
                <a:cs typeface="+mn-cs"/>
              </a:rPr>
              <a:t>should be standard to:</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Identify the place the item was found,</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such as: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Room 342</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Grand Dining Room</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Outside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Identify the location in the place,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such as: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On the double bed</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Under Table 5 near the flower display</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Near the kiosk by the swimming pool.</a:t>
            </a:r>
            <a:endParaRPr lang="en-US" dirty="0" smtClean="0"/>
          </a:p>
          <a:p>
            <a:pPr lvl="0">
              <a:buFont typeface="Arial" pitchFamily="34" charset="0"/>
              <a:buChar char="•"/>
            </a:pPr>
            <a:r>
              <a:rPr lang="en-US" dirty="0" smtClean="0"/>
              <a:t> Identify date</a:t>
            </a:r>
            <a:r>
              <a:rPr lang="en-US" baseline="0" dirty="0" smtClean="0"/>
              <a:t> and time found:</a:t>
            </a:r>
          </a:p>
          <a:p>
            <a:pPr lvl="1">
              <a:buFont typeface="Arial" pitchFamily="34" charset="0"/>
              <a:buChar char="•"/>
            </a:pPr>
            <a:r>
              <a:rPr lang="en-US" sz="1200" kern="1200" dirty="0" smtClean="0">
                <a:solidFill>
                  <a:schemeClr val="tx1"/>
                </a:solidFill>
                <a:ea typeface="+mn-ea"/>
                <a:cs typeface="+mn-cs"/>
              </a:rPr>
              <a:t> Date – the item was found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Day of the week – to confirm the date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Time – using the 24-hour clock (see later slide), or AM/PM designation.</a:t>
            </a:r>
            <a:endParaRPr lang="en-AU" sz="1200" kern="1200" dirty="0" smtClean="0">
              <a:solidFill>
                <a:schemeClr val="tx1"/>
              </a:solidFill>
              <a:ea typeface="+mn-ea"/>
              <a:cs typeface="+mn-cs"/>
            </a:endParaRPr>
          </a:p>
          <a:p>
            <a:pPr lvl="0">
              <a:buFont typeface="Arial" pitchFamily="34" charset="0"/>
              <a:buChar char="•"/>
            </a:pPr>
            <a:r>
              <a:rPr lang="en-US" dirty="0" smtClean="0"/>
              <a:t> Describe the item – in detail (see next slide)</a:t>
            </a:r>
          </a:p>
          <a:p>
            <a:pPr lvl="0">
              <a:buFont typeface="Arial" pitchFamily="34" charset="0"/>
              <a:buChar char="•"/>
            </a:pPr>
            <a:r>
              <a:rPr lang="en-US" dirty="0" smtClean="0"/>
              <a:t> Allocate an identifying number.</a:t>
            </a:r>
            <a:r>
              <a:rPr lang="en-US" baseline="0" dirty="0" smtClean="0"/>
              <a:t> T</a:t>
            </a:r>
            <a:r>
              <a:rPr lang="en-US" dirty="0" smtClean="0"/>
              <a:t>his number will be:</a:t>
            </a:r>
          </a:p>
          <a:p>
            <a:pPr lvl="1">
              <a:buFont typeface="Arial" pitchFamily="34" charset="0"/>
              <a:buChar char="•"/>
            </a:pPr>
            <a:r>
              <a:rPr lang="en-US" sz="1200" kern="1200" dirty="0" smtClean="0">
                <a:solidFill>
                  <a:schemeClr val="tx1"/>
                </a:solidFill>
                <a:ea typeface="+mn-ea"/>
                <a:cs typeface="+mn-cs"/>
              </a:rPr>
              <a:t> Entered under the appropriate heading/column in the register such as Item Number or Serial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Be the same number appearing on the Lost and Found Slip/Lost and Found Tag attached to the item when it is placed into storage</a:t>
            </a:r>
            <a:endParaRPr lang="en-US" dirty="0" smtClean="0"/>
          </a:p>
          <a:p>
            <a:r>
              <a:rPr lang="en-US" dirty="0" smtClean="0"/>
              <a:t> Sign the Register </a:t>
            </a:r>
            <a:r>
              <a:rPr lang="en-US" sz="1200" kern="1200" dirty="0" smtClean="0">
                <a:solidFill>
                  <a:schemeClr val="tx1"/>
                </a:solidFill>
                <a:ea typeface="+mn-ea"/>
                <a:cs typeface="+mn-cs"/>
              </a:rPr>
              <a:t>to indicate: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name of the person processing the found item so others know who to speak to if they have a query</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details written in the Register and true and correct.</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 need for a signature increases accountability</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item has been received and is now the responsibility of the property in relation to bailment and duty of care obligations.</a:t>
            </a:r>
            <a:r>
              <a:rPr lang="en-US" dirty="0" smtClean="0"/>
              <a:t> </a:t>
            </a:r>
          </a:p>
          <a:p>
            <a:pPr>
              <a:buFont typeface="Arial" pitchFamily="34" charset="0"/>
              <a:buNone/>
            </a:pPr>
            <a:endParaRPr lang="en-US" b="1" dirty="0" smtClean="0"/>
          </a:p>
          <a:p>
            <a:pPr>
              <a:buFont typeface="Arial" pitchFamily="34" charset="0"/>
              <a:buNone/>
            </a:pPr>
            <a:r>
              <a:rPr lang="en-US" b="1" dirty="0" smtClean="0"/>
              <a:t>Class Activity – Guest Speaker</a:t>
            </a:r>
          </a:p>
          <a:p>
            <a:pPr>
              <a:buFont typeface="Arial" pitchFamily="34" charset="0"/>
              <a:buNone/>
            </a:pPr>
            <a:r>
              <a:rPr lang="en-US" b="0" dirty="0" smtClean="0"/>
              <a:t>Trainer arranges for a suitable experienced staff member from a local venue to attend</a:t>
            </a:r>
            <a:r>
              <a:rPr lang="en-US" b="0" baseline="0" dirty="0" smtClean="0"/>
              <a:t> and:</a:t>
            </a:r>
          </a:p>
          <a:p>
            <a:pPr>
              <a:buFont typeface="Arial" pitchFamily="34" charset="0"/>
              <a:buChar char="•"/>
            </a:pPr>
            <a:r>
              <a:rPr lang="en-US" b="0" baseline="0" dirty="0" smtClean="0"/>
              <a:t> Talk to trainees about the process of accepting and recording a found item in the Lost and Found facility</a:t>
            </a:r>
          </a:p>
          <a:p>
            <a:pPr>
              <a:buFont typeface="Arial" pitchFamily="34" charset="0"/>
              <a:buChar char="•"/>
            </a:pPr>
            <a:r>
              <a:rPr lang="en-US" b="0" baseline="0" dirty="0" smtClean="0"/>
              <a:t> Demonstrate how to record several ‘found’ items into a Lost and Found Register.</a:t>
            </a:r>
          </a:p>
          <a:p>
            <a:pPr>
              <a:buFont typeface="Arial" pitchFamily="34" charset="0"/>
              <a:buNone/>
            </a:pPr>
            <a:endParaRPr lang="en-US" b="0"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a:buFont typeface="Arial" pitchFamily="34" charset="0"/>
              <a:buNone/>
            </a:pPr>
            <a:r>
              <a:rPr lang="en-US" dirty="0" smtClean="0"/>
              <a:t>Trainer advises trainees the description of found items need to be entered into the Lost and Found Register and on to the Lost and Found Tag (which is attached to the item when it is placed into storage).</a:t>
            </a:r>
          </a:p>
          <a:p>
            <a:pPr>
              <a:buFont typeface="Arial" pitchFamily="34" charset="0"/>
              <a:buNone/>
            </a:pPr>
            <a:endParaRPr lang="en-US" dirty="0" smtClean="0"/>
          </a:p>
          <a:p>
            <a:r>
              <a:rPr lang="en-US" dirty="0" smtClean="0"/>
              <a:t>Trainer stresses the description must be sufficiently detailed and enable differentiation between similar items.</a:t>
            </a:r>
            <a:r>
              <a:rPr lang="en-US" baseline="0" dirty="0" smtClean="0"/>
              <a:t> D</a:t>
            </a:r>
            <a:r>
              <a:rPr lang="en-US" dirty="0" smtClean="0"/>
              <a:t>escriptions </a:t>
            </a:r>
            <a:r>
              <a:rPr lang="en-US" sz="1200" kern="1200" dirty="0" smtClean="0">
                <a:solidFill>
                  <a:schemeClr val="tx1"/>
                </a:solidFill>
                <a:ea typeface="+mn-ea"/>
                <a:cs typeface="+mn-cs"/>
              </a:rPr>
              <a:t>may include, but are obviously not limited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General description of item such as 'gent's watch', 'briefcase', bottle of scotch</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Brand name, model name/style, and serial number where possible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Distinguishing features/marks – cuts, scratches, dents, sticky tape, ribbon on suitcase handles or anything else to distinguish it from other similar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Size, colour, shape, material out of which it is made.</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t is possible not all of these may apply in all cases but it can be useful to record the case is 'brown leather', the drinking glasses are 'stemmed crystal', or the painting is a 'framed rectangular' one. For example, for a bottle of spirits details would include type of spirit, brand, bottle size, whether bottle was opened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how full it was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Other information may include, as appropriate: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It was found, for example, in a Sony bag shopping bag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item was still in its original packaging</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It was found in an old cardboard box.</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Exercise in Pairs</a:t>
            </a:r>
          </a:p>
          <a:p>
            <a:pPr>
              <a:buFont typeface="Arial" pitchFamily="34" charset="0"/>
              <a:buNone/>
            </a:pPr>
            <a:r>
              <a:rPr lang="en-US" b="0" dirty="0" smtClean="0"/>
              <a:t>Trainer:</a:t>
            </a:r>
          </a:p>
          <a:p>
            <a:pPr>
              <a:buFont typeface="Arial" pitchFamily="34" charset="0"/>
              <a:buChar char="•"/>
            </a:pPr>
            <a:r>
              <a:rPr lang="en-US" b="0" dirty="0" smtClean="0"/>
              <a:t> Obtains</a:t>
            </a:r>
            <a:r>
              <a:rPr lang="en-US" b="0" baseline="0" dirty="0" smtClean="0"/>
              <a:t> or </a:t>
            </a:r>
            <a:r>
              <a:rPr lang="en-US" b="0" dirty="0" smtClean="0"/>
              <a:t>produces ‘Found item’ pages from a Lost and Found Register</a:t>
            </a:r>
          </a:p>
          <a:p>
            <a:pPr>
              <a:buFont typeface="Arial" pitchFamily="34" charset="0"/>
              <a:buChar char="•"/>
            </a:pPr>
            <a:r>
              <a:rPr lang="en-US" b="0" dirty="0" smtClean="0"/>
              <a:t> A variety of ‘found’ items.</a:t>
            </a:r>
          </a:p>
          <a:p>
            <a:pPr>
              <a:buFont typeface="Arial" pitchFamily="34" charset="0"/>
              <a:buNone/>
            </a:pPr>
            <a:endParaRPr lang="en-US" b="0" dirty="0" smtClean="0"/>
          </a:p>
          <a:p>
            <a:pPr>
              <a:buFont typeface="Arial" pitchFamily="34" charset="0"/>
              <a:buNone/>
            </a:pPr>
            <a:r>
              <a:rPr lang="en-US" b="0" dirty="0" smtClean="0"/>
              <a:t>Trainer divides class into pairs and gives each pair two ‘Found item’ pages and two ‘found’ items. </a:t>
            </a:r>
          </a:p>
          <a:p>
            <a:pPr>
              <a:buFont typeface="Arial" pitchFamily="34" charset="0"/>
              <a:buChar char="•"/>
            </a:pPr>
            <a:r>
              <a:rPr lang="en-US" b="0" dirty="0" smtClean="0"/>
              <a:t> One trainee plays the role of a guest/staff member who found</a:t>
            </a:r>
            <a:r>
              <a:rPr lang="en-US" b="0" baseline="0" dirty="0" smtClean="0"/>
              <a:t> the ‘found item’ and is handing it in. The other trainee plays the role of a staff member entering the found item into the Lost and Found Register</a:t>
            </a:r>
          </a:p>
          <a:p>
            <a:pPr>
              <a:buFont typeface="Arial" pitchFamily="34" charset="0"/>
              <a:buChar char="•"/>
            </a:pPr>
            <a:r>
              <a:rPr lang="en-US" b="0" baseline="0" dirty="0" smtClean="0"/>
              <a:t> Roles are then exchanged so both trainees have an opportunity to record an item in the Register</a:t>
            </a:r>
          </a:p>
          <a:p>
            <a:pPr>
              <a:buFont typeface="Arial" pitchFamily="34" charset="0"/>
              <a:buChar char="•"/>
            </a:pPr>
            <a:r>
              <a:rPr lang="en-US" b="0" baseline="0" dirty="0" smtClean="0"/>
              <a:t> Trainer reviews each entry providing feedback on the accuracy or appropriateness of each entry.</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mentions to trainees that when a guest/customer reports they have lost an item, the details of this loss must be recorded in much the same way as details of a ‘found’ item are recorded.</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highlights to trainees the loss of an item is a very emotional time for a guest/customer and it is vital to apply appropriate and sensitive interpersonal skills which includes:</a:t>
            </a:r>
          </a:p>
          <a:p>
            <a:pPr>
              <a:buFont typeface="Arial" pitchFamily="34" charset="0"/>
              <a:buChar char="•"/>
            </a:pPr>
            <a:r>
              <a:rPr lang="en-US" sz="1200" kern="1200" dirty="0" smtClean="0">
                <a:solidFill>
                  <a:schemeClr val="tx1"/>
                </a:solidFill>
                <a:ea typeface="+mn-ea"/>
                <a:cs typeface="+mn-cs"/>
              </a:rPr>
              <a:t> Acknowledging not only their loss but </a:t>
            </a:r>
            <a:r>
              <a:rPr lang="en-US" sz="1200" i="1" kern="1200" dirty="0" smtClean="0">
                <a:solidFill>
                  <a:schemeClr val="tx1"/>
                </a:solidFill>
                <a:ea typeface="+mn-ea"/>
                <a:cs typeface="+mn-cs"/>
              </a:rPr>
              <a:t>the way they are feeling</a:t>
            </a:r>
            <a:r>
              <a:rPr lang="en-US" sz="1200" kern="1200" dirty="0" smtClean="0">
                <a:solidFill>
                  <a:schemeClr val="tx1"/>
                </a:solidFill>
                <a:ea typeface="+mn-ea"/>
                <a:cs typeface="+mn-cs"/>
              </a:rPr>
              <a:t> about their loss and the inconvenience and/or distress and anxiety the loss is causing</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Being professional when recording details of the lost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involves showing interest, asking questions to assist in identifying the item and perhaps</a:t>
            </a:r>
            <a:r>
              <a:rPr lang="en-US" sz="1200" kern="1200" baseline="0" dirty="0" smtClean="0">
                <a:solidFill>
                  <a:schemeClr val="tx1"/>
                </a:solidFill>
                <a:ea typeface="+mn-ea"/>
                <a:cs typeface="+mn-cs"/>
              </a:rPr>
              <a:t> in</a:t>
            </a:r>
            <a:r>
              <a:rPr lang="en-US" sz="1200" kern="1200" dirty="0" smtClean="0">
                <a:solidFill>
                  <a:schemeClr val="tx1"/>
                </a:solidFill>
                <a:ea typeface="+mn-ea"/>
                <a:cs typeface="+mn-cs"/>
              </a:rPr>
              <a:t> locating the item. It includes not rushing the customer and their report.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Taking time and showing concern.</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t is important the customer/guest feels the property will take action to find their item and return 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Obtaining their contact details to enable return of the item when and if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Giving venue contact details.</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may be a business card from the property with staff name and numbers on 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Advising them about action intended to recover their lost property such as searching their room, speaking to all staff on that floor, viewing the security tape for the area, checking the Lost and Found register/storage area</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Explaining any charges</a:t>
            </a:r>
            <a:r>
              <a:rPr lang="en-US" sz="1200" kern="1200" baseline="0" dirty="0" smtClean="0">
                <a:solidFill>
                  <a:schemeClr val="tx1"/>
                </a:solidFill>
                <a:ea typeface="+mn-ea"/>
                <a:cs typeface="+mn-cs"/>
              </a:rPr>
              <a:t> and </a:t>
            </a:r>
            <a:r>
              <a:rPr lang="en-US" sz="1200" kern="1200" dirty="0" smtClean="0">
                <a:solidFill>
                  <a:schemeClr val="tx1"/>
                </a:solidFill>
                <a:ea typeface="+mn-ea"/>
                <a:cs typeface="+mn-cs"/>
              </a:rPr>
              <a:t>costs that may apply to forwarding the item to them as and when the item is found.</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a:buFont typeface="Arial" pitchFamily="34" charset="0"/>
              <a:buNone/>
            </a:pPr>
            <a:r>
              <a:rPr lang="en-US" dirty="0" smtClean="0"/>
              <a:t>Trainer identifies to trainees the keys to recording reports of lost items are:</a:t>
            </a:r>
          </a:p>
          <a:p>
            <a:pPr>
              <a:buFont typeface="Arial" pitchFamily="34" charset="0"/>
              <a:buChar char="•"/>
            </a:pPr>
            <a:r>
              <a:rPr lang="en-US" dirty="0" smtClean="0"/>
              <a:t> Identify person who has lost the item:</a:t>
            </a:r>
          </a:p>
          <a:p>
            <a:pPr lvl="1">
              <a:buFont typeface="Arial" pitchFamily="34" charset="0"/>
              <a:buChar char="•"/>
            </a:pPr>
            <a:r>
              <a:rPr lang="en-US" dirty="0" smtClean="0"/>
              <a:t> This may be a relative, friend or associate of the person especially where the item belongs to a departed guest</a:t>
            </a:r>
          </a:p>
          <a:p>
            <a:pPr lvl="1">
              <a:buFont typeface="Arial" pitchFamily="34" charset="0"/>
              <a:buChar char="•"/>
            </a:pPr>
            <a:r>
              <a:rPr lang="en-US" dirty="0" smtClean="0"/>
              <a:t> No need for date of birth</a:t>
            </a:r>
          </a:p>
          <a:p>
            <a:pPr>
              <a:buFont typeface="Arial" pitchFamily="34" charset="0"/>
              <a:buChar char="•"/>
            </a:pPr>
            <a:r>
              <a:rPr lang="en-US" dirty="0" smtClean="0"/>
              <a:t> Determine where the person:</a:t>
            </a:r>
          </a:p>
          <a:p>
            <a:pPr lvl="1">
              <a:buFont typeface="Arial" pitchFamily="34" charset="0"/>
              <a:buChar char="•"/>
            </a:pPr>
            <a:r>
              <a:rPr lang="en-US" dirty="0" smtClean="0"/>
              <a:t> Knew they lost the item</a:t>
            </a:r>
          </a:p>
          <a:p>
            <a:pPr lvl="1">
              <a:buFont typeface="Arial" pitchFamily="34" charset="0"/>
              <a:buChar char="•"/>
            </a:pPr>
            <a:r>
              <a:rPr lang="en-US" dirty="0" smtClean="0"/>
              <a:t> Thought they may have lost the item </a:t>
            </a:r>
          </a:p>
          <a:p>
            <a:pPr lvl="1">
              <a:buFont typeface="Arial" pitchFamily="34" charset="0"/>
              <a:buChar char="•"/>
            </a:pPr>
            <a:r>
              <a:rPr lang="en-US" dirty="0" smtClean="0"/>
              <a:t> Last knew they had the item</a:t>
            </a:r>
          </a:p>
          <a:p>
            <a:pPr lvl="1">
              <a:buFont typeface="Arial" pitchFamily="34" charset="0"/>
              <a:buNone/>
            </a:pPr>
            <a:r>
              <a:rPr lang="en-US" dirty="0" smtClean="0"/>
              <a:t>The more</a:t>
            </a:r>
            <a:r>
              <a:rPr lang="en-US" baseline="0" dirty="0" smtClean="0"/>
              <a:t> information, the better. Many ‘lost’ items have simply been forgotten.</a:t>
            </a:r>
          </a:p>
          <a:p>
            <a:pPr lvl="0">
              <a:buFont typeface="Arial" pitchFamily="34" charset="0"/>
              <a:buChar char="•"/>
            </a:pPr>
            <a:r>
              <a:rPr lang="en-US" dirty="0" smtClean="0"/>
              <a:t> Capture date and time of loss, if known:</a:t>
            </a:r>
          </a:p>
          <a:p>
            <a:pPr lvl="1">
              <a:buFont typeface="Arial" pitchFamily="34" charset="0"/>
              <a:buChar char="•"/>
            </a:pPr>
            <a:r>
              <a:rPr lang="en-US" dirty="0" smtClean="0"/>
              <a:t> Greater the time between loss and reporting the loss, the less chance of recovery of the item</a:t>
            </a:r>
          </a:p>
          <a:p>
            <a:pPr lvl="1">
              <a:buFont typeface="Arial" pitchFamily="34" charset="0"/>
              <a:buChar char="•"/>
            </a:pPr>
            <a:r>
              <a:rPr lang="en-US" dirty="0" smtClean="0"/>
              <a:t> Be as specific as possible but be prepared for an ‘I don’t know’ answer</a:t>
            </a:r>
          </a:p>
          <a:p>
            <a:pPr lvl="0">
              <a:buFont typeface="Arial" pitchFamily="34" charset="0"/>
              <a:buChar char="•"/>
            </a:pPr>
            <a:r>
              <a:rPr lang="en-US" dirty="0" smtClean="0"/>
              <a:t> Obtain a full description of the item:</a:t>
            </a:r>
          </a:p>
          <a:p>
            <a:pPr lvl="1">
              <a:buFont typeface="Arial" pitchFamily="34" charset="0"/>
              <a:buChar char="•"/>
            </a:pPr>
            <a:r>
              <a:rPr lang="en-US" dirty="0" smtClean="0"/>
              <a:t> Covering details already identified as being necessary when recording a ‘found’ item</a:t>
            </a:r>
          </a:p>
          <a:p>
            <a:pPr lvl="1">
              <a:buFont typeface="Arial" pitchFamily="34" charset="0"/>
              <a:buChar char="•"/>
            </a:pPr>
            <a:r>
              <a:rPr lang="en-US" dirty="0" smtClean="0"/>
              <a:t> Obtain value of the item</a:t>
            </a:r>
          </a:p>
          <a:p>
            <a:pPr lvl="1">
              <a:buFont typeface="Arial" pitchFamily="34" charset="0"/>
              <a:buChar char="•"/>
            </a:pPr>
            <a:r>
              <a:rPr lang="en-US" dirty="0" smtClean="0"/>
              <a:t> Be prepared for the person who lost the item not to know details about the item they have lost even if they are basic details</a:t>
            </a:r>
          </a:p>
          <a:p>
            <a:pPr lvl="1">
              <a:buFont typeface="Arial" pitchFamily="34" charset="0"/>
              <a:buChar char="•"/>
            </a:pPr>
            <a:r>
              <a:rPr lang="en-US" dirty="0" smtClean="0"/>
              <a:t> Be prepared for the person to change details when making the report about the item, when it was lost, where it was lost, value</a:t>
            </a:r>
          </a:p>
          <a:p>
            <a:pPr lvl="0">
              <a:buFont typeface="Arial" pitchFamily="34" charset="0"/>
              <a:buChar char="•"/>
            </a:pPr>
            <a:r>
              <a:rPr lang="en-US" dirty="0" smtClean="0"/>
              <a:t> Obtain contact details to facilitate return of the item if</a:t>
            </a:r>
            <a:r>
              <a:rPr lang="en-US" baseline="0" dirty="0" smtClean="0"/>
              <a:t> and </a:t>
            </a:r>
            <a:r>
              <a:rPr lang="en-US" dirty="0" smtClean="0"/>
              <a:t>when found:</a:t>
            </a:r>
          </a:p>
          <a:p>
            <a:pPr lvl="1">
              <a:buFont typeface="Arial" pitchFamily="34" charset="0"/>
              <a:buChar char="•"/>
            </a:pPr>
            <a:r>
              <a:rPr lang="en-US" sz="1200" kern="1200" dirty="0" smtClean="0">
                <a:solidFill>
                  <a:schemeClr val="tx1"/>
                </a:solidFill>
                <a:ea typeface="+mn-ea"/>
                <a:cs typeface="+mn-cs"/>
              </a:rPr>
              <a:t> Cell phone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Work telephone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Home telephone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Email address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Fax number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Street address of home/business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Post office box address.</a:t>
            </a:r>
            <a:endParaRPr lang="en-AU" sz="1200" kern="1200" dirty="0" smtClean="0">
              <a:solidFill>
                <a:schemeClr val="tx1"/>
              </a:solidFill>
              <a:ea typeface="+mn-ea"/>
              <a:cs typeface="+mn-cs"/>
            </a:endParaRPr>
          </a:p>
          <a:p>
            <a:pPr lvl="0">
              <a:buFont typeface="Arial" pitchFamily="34" charset="0"/>
              <a:buNone/>
            </a:pPr>
            <a:endParaRPr lang="en-US" dirty="0" smtClean="0"/>
          </a:p>
          <a:p>
            <a:pPr>
              <a:buFont typeface="Arial" pitchFamily="34" charset="0"/>
              <a:buNone/>
            </a:pPr>
            <a:r>
              <a:rPr lang="en-US" b="1" dirty="0" smtClean="0"/>
              <a:t>Class Activity – Exercise in Pairs</a:t>
            </a:r>
          </a:p>
          <a:p>
            <a:pPr>
              <a:buFont typeface="Arial" pitchFamily="34" charset="0"/>
              <a:buNone/>
            </a:pPr>
            <a:r>
              <a:rPr lang="en-US" b="0" dirty="0" smtClean="0"/>
              <a:t>Trainer:</a:t>
            </a:r>
          </a:p>
          <a:p>
            <a:pPr>
              <a:buFont typeface="Arial" pitchFamily="34" charset="0"/>
              <a:buChar char="•"/>
            </a:pPr>
            <a:r>
              <a:rPr lang="en-US" b="0" dirty="0" smtClean="0"/>
              <a:t> Obtains</a:t>
            </a:r>
            <a:r>
              <a:rPr lang="en-US" b="0" baseline="0" dirty="0" smtClean="0"/>
              <a:t> or </a:t>
            </a:r>
            <a:r>
              <a:rPr lang="en-US" b="0" dirty="0" smtClean="0"/>
              <a:t>produces ‘Lost item’ pages from a Lost and Found Register</a:t>
            </a:r>
          </a:p>
          <a:p>
            <a:pPr>
              <a:buFont typeface="Arial" pitchFamily="34" charset="0"/>
              <a:buChar char="•"/>
            </a:pPr>
            <a:r>
              <a:rPr lang="en-US" b="0" dirty="0" smtClean="0"/>
              <a:t> A variety of items to serve as the basis for making a lost report.</a:t>
            </a:r>
          </a:p>
          <a:p>
            <a:pPr>
              <a:buFont typeface="Arial" pitchFamily="34" charset="0"/>
              <a:buNone/>
            </a:pPr>
            <a:endParaRPr lang="en-US" b="0" dirty="0" smtClean="0"/>
          </a:p>
          <a:p>
            <a:pPr>
              <a:buFont typeface="Arial" pitchFamily="34" charset="0"/>
              <a:buNone/>
            </a:pPr>
            <a:r>
              <a:rPr lang="en-US" b="0" dirty="0" smtClean="0"/>
              <a:t>Trainer divides class into pairs and gives each pair two ‘Lost item’ pages and two ‘lost’ items. </a:t>
            </a:r>
          </a:p>
          <a:p>
            <a:pPr>
              <a:buFont typeface="Arial" pitchFamily="34" charset="0"/>
              <a:buChar char="•"/>
            </a:pPr>
            <a:r>
              <a:rPr lang="en-US" b="0" dirty="0" smtClean="0"/>
              <a:t> One trainee plays the role of a guest who has lost an item and is making a report about it.</a:t>
            </a:r>
            <a:r>
              <a:rPr lang="en-US" b="0" baseline="0" dirty="0" smtClean="0"/>
              <a:t> The other trainee plays the role of a staff member entering details of the loss into the Lost and Found Register</a:t>
            </a:r>
          </a:p>
          <a:p>
            <a:pPr>
              <a:buFont typeface="Arial" pitchFamily="34" charset="0"/>
              <a:buChar char="•"/>
            </a:pPr>
            <a:r>
              <a:rPr lang="en-US" b="0" baseline="0" dirty="0" smtClean="0"/>
              <a:t> Roles are then exchanged so both trainees have an opportunity to record a lost item in the Register</a:t>
            </a:r>
          </a:p>
          <a:p>
            <a:pPr>
              <a:buFont typeface="Arial" pitchFamily="34" charset="0"/>
              <a:buChar char="•"/>
            </a:pPr>
            <a:r>
              <a:rPr lang="en-US" b="0" baseline="0" dirty="0" smtClean="0"/>
              <a:t> Trainer reviews each entry providing feedback on the accuracy or appropriateness of each entry.</a:t>
            </a:r>
          </a:p>
          <a:p>
            <a:pPr lvl="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states to trainees that once a found item has been recorded in the Lost and Found register, the item will be tagged using a Lost and Found Tag/Slip explaining:</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A purpose-designed Lost and Found Tag/Slip is used.</a:t>
            </a:r>
            <a:r>
              <a:rPr lang="en-US" sz="1200" kern="1200" baseline="0" dirty="0" smtClean="0">
                <a:solidFill>
                  <a:schemeClr val="tx1"/>
                </a:solidFill>
                <a:ea typeface="+mn-ea"/>
                <a:cs typeface="+mn-cs"/>
              </a:rPr>
              <a:t> O</a:t>
            </a:r>
            <a:r>
              <a:rPr lang="en-US" sz="1200" kern="1200" dirty="0" smtClean="0">
                <a:solidFill>
                  <a:schemeClr val="tx1"/>
                </a:solidFill>
                <a:ea typeface="+mn-ea"/>
                <a:cs typeface="+mn-cs"/>
              </a:rPr>
              <a:t>ne tag is used per item.</a:t>
            </a:r>
            <a:r>
              <a:rPr lang="en-US" sz="1200" kern="1200" baseline="0" dirty="0" smtClean="0">
                <a:solidFill>
                  <a:schemeClr val="tx1"/>
                </a:solidFill>
                <a:ea typeface="+mn-ea"/>
                <a:cs typeface="+mn-cs"/>
              </a:rPr>
              <a:t> E</a:t>
            </a:r>
            <a:r>
              <a:rPr lang="en-US" sz="1200" kern="1200" dirty="0" smtClean="0">
                <a:solidFill>
                  <a:schemeClr val="tx1"/>
                </a:solidFill>
                <a:ea typeface="+mn-ea"/>
                <a:cs typeface="+mn-cs"/>
              </a:rPr>
              <a:t>ach tag will have an individual item number as stated in the Register</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Tag is attached to the item using,</a:t>
            </a:r>
            <a:r>
              <a:rPr lang="en-US" sz="1200" kern="1200" baseline="0" dirty="0" smtClean="0">
                <a:solidFill>
                  <a:schemeClr val="tx1"/>
                </a:solidFill>
                <a:ea typeface="+mn-ea"/>
                <a:cs typeface="+mn-cs"/>
              </a:rPr>
              <a:t> f</a:t>
            </a:r>
            <a:r>
              <a:rPr lang="en-US" sz="1200" kern="1200" dirty="0" smtClean="0">
                <a:solidFill>
                  <a:schemeClr val="tx1"/>
                </a:solidFill>
                <a:ea typeface="+mn-ea"/>
                <a:cs typeface="+mn-cs"/>
              </a:rPr>
              <a:t>or example, adhesive tape, string, elastic band as appropriate for the nature of the item.</a:t>
            </a:r>
            <a:r>
              <a:rPr lang="en-US" sz="1200" kern="1200" baseline="0" dirty="0" smtClean="0">
                <a:solidFill>
                  <a:schemeClr val="tx1"/>
                </a:solidFill>
                <a:ea typeface="+mn-ea"/>
                <a:cs typeface="+mn-cs"/>
              </a:rPr>
              <a:t> C</a:t>
            </a:r>
            <a:r>
              <a:rPr lang="en-US" sz="1200" kern="1200" dirty="0" smtClean="0">
                <a:solidFill>
                  <a:schemeClr val="tx1"/>
                </a:solidFill>
                <a:ea typeface="+mn-ea"/>
                <a:cs typeface="+mn-cs"/>
              </a:rPr>
              <a:t>are must be taken to ensure attaching the tag does not cause damage to the item</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Tag details must reflect details for</a:t>
            </a:r>
            <a:r>
              <a:rPr lang="en-US" sz="1200" kern="1200" baseline="0" dirty="0" smtClean="0">
                <a:solidFill>
                  <a:schemeClr val="tx1"/>
                </a:solidFill>
                <a:ea typeface="+mn-ea"/>
                <a:cs typeface="+mn-cs"/>
              </a:rPr>
              <a:t> the item as entered in to the Lost and Found Register to enable correct identification of each item and avoid situations where the wrong item is retrieved from storage and presented or returned to a claimant</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baseline="0" dirty="0" smtClean="0">
                <a:solidFill>
                  <a:schemeClr val="tx1"/>
                </a:solidFill>
                <a:ea typeface="+mn-ea"/>
                <a:cs typeface="+mn-cs"/>
              </a:rPr>
              <a:t> Tag is filled in at the same time  or just after the Lost and Found Register is completed and before the item is physically taken to or stored in the Lost and Found facility.</a:t>
            </a:r>
            <a:endParaRPr lang="en-US"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smtClean="0">
                <a:solidFill>
                  <a:schemeClr val="tx1"/>
                </a:solidFill>
                <a:ea typeface="+mn-ea"/>
                <a:cs typeface="+mn-cs"/>
              </a:rPr>
              <a:t>Class</a:t>
            </a:r>
            <a:r>
              <a:rPr lang="en-US" sz="1200" b="1" kern="1200" baseline="0" dirty="0" smtClean="0">
                <a:solidFill>
                  <a:schemeClr val="tx1"/>
                </a:solidFill>
                <a:ea typeface="+mn-ea"/>
                <a:cs typeface="+mn-cs"/>
              </a:rPr>
              <a:t> Activity – Individual Exercise</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kern="1200" baseline="0" dirty="0" smtClean="0">
                <a:solidFill>
                  <a:schemeClr val="tx1"/>
                </a:solidFill>
                <a:ea typeface="+mn-ea"/>
                <a:cs typeface="+mn-cs"/>
              </a:rPr>
              <a:t>Trainer provides each trainee with a Lost and Found Tag/Slip (see Trainee Manual) and an ‘item’ and:</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dirty="0" smtClean="0">
                <a:solidFill>
                  <a:schemeClr val="tx1"/>
                </a:solidFill>
                <a:ea typeface="+mn-ea"/>
                <a:cs typeface="+mn-cs"/>
              </a:rPr>
              <a:t> Discusses the sections on the Tag/Slip that need to be completed giving sample details that could be included</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dirty="0" smtClean="0">
                <a:solidFill>
                  <a:schemeClr val="tx1"/>
                </a:solidFill>
                <a:ea typeface="+mn-ea"/>
                <a:cs typeface="+mn-cs"/>
              </a:rPr>
              <a:t> Asks trainees to complete a Tag for the item they have been given.</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47</a:t>
            </a:fld>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explains to trainees that following tagging of found items, items must be stored highlighting:</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baseline="0" dirty="0" smtClean="0">
                <a:solidFill>
                  <a:schemeClr val="tx1"/>
                </a:solidFill>
                <a:ea typeface="+mn-ea"/>
                <a:cs typeface="+mn-cs"/>
              </a:rPr>
              <a:t> Perishable foods are held under refrigeration for 24 – 48 hours according to the item and/or house policy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baseline="0" dirty="0" smtClean="0">
                <a:solidFill>
                  <a:schemeClr val="tx1"/>
                </a:solidFill>
                <a:ea typeface="+mn-ea"/>
                <a:cs typeface="+mn-cs"/>
              </a:rPr>
              <a:t> Valuable items are stored in secure storage to protect against theft/loss. Options can include:</a:t>
            </a:r>
          </a:p>
          <a:p>
            <a:pPr lvl="1">
              <a:buFont typeface="Arial" pitchFamily="34" charset="0"/>
              <a:buChar char="•"/>
            </a:pPr>
            <a:r>
              <a:rPr lang="en-US" sz="1200" kern="1200" dirty="0" smtClean="0">
                <a:solidFill>
                  <a:schemeClr val="tx1"/>
                </a:solidFill>
                <a:ea typeface="+mn-ea"/>
                <a:cs typeface="+mn-cs"/>
              </a:rPr>
              <a:t> In a locked room – designated shelves in a room/cupboard may be allocated to ‘lost property’</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In a locked drawer or cupboard – designated cabinets, cupboards or drawers may be allocated specifically for the storage of found items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In a safe</a:t>
            </a:r>
          </a:p>
          <a:p>
            <a:pPr lvl="0">
              <a:buFont typeface="Arial" pitchFamily="34" charset="0"/>
              <a:buChar char="•"/>
            </a:pPr>
            <a:r>
              <a:rPr lang="en-AU" sz="1200" kern="1200" dirty="0" smtClean="0">
                <a:solidFill>
                  <a:schemeClr val="tx1"/>
                </a:solidFill>
                <a:ea typeface="+mn-ea"/>
                <a:cs typeface="+mn-cs"/>
              </a:rPr>
              <a:t> Non-valuable items are stored in a range of places:</a:t>
            </a:r>
          </a:p>
          <a:p>
            <a:pPr lvl="1">
              <a:buFont typeface="Arial" pitchFamily="34" charset="0"/>
              <a:buChar char="•"/>
            </a:pPr>
            <a:r>
              <a:rPr lang="en-AU" sz="1200" kern="1200" dirty="0" smtClean="0">
                <a:solidFill>
                  <a:schemeClr val="tx1"/>
                </a:solidFill>
                <a:ea typeface="+mn-ea"/>
                <a:cs typeface="+mn-cs"/>
              </a:rPr>
              <a:t> Same place as for valuable items</a:t>
            </a:r>
          </a:p>
          <a:p>
            <a:pPr lvl="1">
              <a:buFont typeface="Arial" pitchFamily="34" charset="0"/>
              <a:buChar char="•"/>
            </a:pPr>
            <a:r>
              <a:rPr lang="en-AU" sz="1200" kern="1200" dirty="0" smtClean="0">
                <a:solidFill>
                  <a:schemeClr val="tx1"/>
                </a:solidFill>
                <a:ea typeface="+mn-ea"/>
                <a:cs typeface="+mn-cs"/>
              </a:rPr>
              <a:t> </a:t>
            </a:r>
            <a:r>
              <a:rPr lang="en-US" sz="1200" kern="1200" dirty="0" smtClean="0">
                <a:solidFill>
                  <a:schemeClr val="tx1"/>
                </a:solidFill>
                <a:ea typeface="+mn-ea"/>
                <a:cs typeface="+mn-cs"/>
              </a:rPr>
              <a:t>General-purpose cupboards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Shelves used for other stock</a:t>
            </a:r>
            <a:r>
              <a:rPr lang="en-US" sz="1200" kern="1200" baseline="0" dirty="0" smtClean="0">
                <a:solidFill>
                  <a:schemeClr val="tx1"/>
                </a:solidFill>
                <a:ea typeface="+mn-ea"/>
                <a:cs typeface="+mn-cs"/>
              </a:rPr>
              <a:t> or other </a:t>
            </a:r>
            <a:r>
              <a:rPr lang="en-US" sz="1200" kern="1200" dirty="0" smtClean="0">
                <a:solidFill>
                  <a:schemeClr val="tx1"/>
                </a:solidFill>
                <a:ea typeface="+mn-ea"/>
                <a:cs typeface="+mn-cs"/>
              </a:rPr>
              <a:t>purposes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On the floor in store rooms and offices.</a:t>
            </a:r>
            <a:endParaRPr lang="en-AU" sz="1200" kern="1200" dirty="0" smtClean="0">
              <a:solidFill>
                <a:schemeClr val="tx1"/>
              </a:solidFill>
              <a:ea typeface="+mn-ea"/>
              <a:cs typeface="+mn-cs"/>
            </a:endParaRPr>
          </a:p>
          <a:p>
            <a:pPr lvl="1">
              <a:buFont typeface="Arial" pitchFamily="34" charset="0"/>
              <a:buChar char="•"/>
            </a:pP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48</a:t>
            </a:fld>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explains to trainees there is no legal requirements regarding the type</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nature of storage facilities for found items but regardless of what method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facilities are used to store found items the primary requirements are: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They can be recovered accurately and quickly when a query or claim is made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They are stored safely to protect them from damage and theft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There is limited access to the area or items from staff and customers/guests.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49</a:t>
            </a:fld>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presents points for trainees to note regarding dealing with various ‘found’ items:</a:t>
            </a:r>
          </a:p>
          <a:p>
            <a:pPr>
              <a:buFont typeface="Arial" pitchFamily="34" charset="0"/>
              <a:buChar char="•"/>
            </a:pPr>
            <a:r>
              <a:rPr lang="en-US" dirty="0" smtClean="0"/>
              <a:t> Perishable food items.</a:t>
            </a:r>
            <a:r>
              <a:rPr lang="en-US" baseline="0" dirty="0" smtClean="0"/>
              <a:t> T</a:t>
            </a:r>
            <a:r>
              <a:rPr lang="en-US" dirty="0" smtClean="0"/>
              <a:t>here are </a:t>
            </a:r>
            <a:r>
              <a:rPr lang="en-AU" sz="1200" kern="1200" dirty="0" smtClean="0">
                <a:solidFill>
                  <a:schemeClr val="tx1"/>
                </a:solidFill>
                <a:ea typeface="+mn-ea"/>
                <a:cs typeface="+mn-cs"/>
              </a:rPr>
              <a:t>two options commonly available:</a:t>
            </a:r>
          </a:p>
          <a:p>
            <a:pPr lvl="1">
              <a:buFont typeface="Arial" pitchFamily="34" charset="0"/>
              <a:buChar char="•"/>
            </a:pPr>
            <a:r>
              <a:rPr lang="en-AU" sz="1200" kern="1200" dirty="0" smtClean="0">
                <a:solidFill>
                  <a:schemeClr val="tx1"/>
                </a:solidFill>
                <a:ea typeface="+mn-ea"/>
                <a:cs typeface="+mn-cs"/>
              </a:rPr>
              <a:t> The first option is staff and this is usually housekeeping staff/Room Attendants have discretionary powers to deal with any perishable food they find. This food may include leftover takeaway foods, a few biscuits in an open packet, or a couple of slices of cheese, a tomato and some slices of bread. Using their discretion, staff may elect – if the room is a departing room – to throw out such items. Naturally the food would be left there is the room was a 'stay' room</a:t>
            </a:r>
          </a:p>
          <a:p>
            <a:pPr lvl="1">
              <a:buFont typeface="Arial" pitchFamily="34" charset="0"/>
              <a:buChar char="•"/>
            </a:pPr>
            <a:r>
              <a:rPr lang="en-AU" sz="1200" kern="1200" dirty="0" smtClean="0">
                <a:solidFill>
                  <a:schemeClr val="tx1"/>
                </a:solidFill>
                <a:ea typeface="+mn-ea"/>
                <a:cs typeface="+mn-cs"/>
              </a:rPr>
              <a:t>The second option is the Standard Operating Procedure requiring all staff to take all found perishable food to the Executive Housekeeper's Office, and to allow them to make the decision.</a:t>
            </a:r>
          </a:p>
          <a:p>
            <a:pPr>
              <a:buFont typeface="Arial" pitchFamily="34" charset="0"/>
              <a:buChar char="•"/>
            </a:pPr>
            <a:endParaRPr lang="en-US" dirty="0" smtClean="0"/>
          </a:p>
          <a:p>
            <a:pPr>
              <a:buFont typeface="Arial" pitchFamily="34" charset="0"/>
              <a:buNone/>
            </a:pP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50</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to present points for trainees to note regarding dealing with various ‘found’ items:</a:t>
            </a:r>
          </a:p>
          <a:p>
            <a:pPr>
              <a:buFont typeface="Arial" pitchFamily="34" charset="0"/>
              <a:buChar char="•"/>
            </a:pPr>
            <a:r>
              <a:rPr lang="en-US" dirty="0" smtClean="0"/>
              <a:t> Liquor/beverages</a:t>
            </a:r>
            <a:r>
              <a:rPr lang="en-AU" sz="1200" kern="1200" dirty="0" smtClean="0">
                <a:solidFill>
                  <a:schemeClr val="tx1"/>
                </a:solidFill>
                <a:ea typeface="+mn-ea"/>
                <a:cs typeface="+mn-cs"/>
              </a:rPr>
              <a:t>:</a:t>
            </a:r>
          </a:p>
          <a:p>
            <a:pPr lvl="1">
              <a:buFont typeface="Arial" pitchFamily="34" charset="0"/>
              <a:buChar char="•"/>
            </a:pPr>
            <a:r>
              <a:rPr lang="en-AU" sz="1200" kern="1200" dirty="0" smtClean="0">
                <a:solidFill>
                  <a:schemeClr val="tx1"/>
                </a:solidFill>
                <a:ea typeface="+mn-ea"/>
                <a:cs typeface="+mn-cs"/>
              </a:rPr>
              <a:t> Unopened containers (bottles, cans) are logged in the Lost and Found Register</a:t>
            </a:r>
          </a:p>
          <a:p>
            <a:pPr lvl="1">
              <a:buFont typeface="Arial" pitchFamily="34" charset="0"/>
              <a:buChar char="•"/>
            </a:pPr>
            <a:r>
              <a:rPr lang="en-AU" sz="1200" kern="1200" dirty="0" smtClean="0">
                <a:solidFill>
                  <a:schemeClr val="tx1"/>
                </a:solidFill>
                <a:ea typeface="+mn-ea"/>
                <a:cs typeface="+mn-cs"/>
              </a:rPr>
              <a:t> Unopened liquor is treated as a ‘valuable’ item.</a:t>
            </a:r>
            <a:r>
              <a:rPr lang="en-AU" sz="1200" kern="1200" baseline="0" dirty="0" smtClean="0">
                <a:solidFill>
                  <a:schemeClr val="tx1"/>
                </a:solidFill>
                <a:ea typeface="+mn-ea"/>
                <a:cs typeface="+mn-cs"/>
              </a:rPr>
              <a:t> T</a:t>
            </a:r>
            <a:r>
              <a:rPr lang="en-AU" sz="1200" kern="1200" dirty="0" smtClean="0">
                <a:solidFill>
                  <a:schemeClr val="tx1"/>
                </a:solidFill>
                <a:ea typeface="+mn-ea"/>
                <a:cs typeface="+mn-cs"/>
              </a:rPr>
              <a:t>hat is, it is not subject to the 24/48 hour holding time</a:t>
            </a:r>
          </a:p>
          <a:p>
            <a:pPr lvl="1">
              <a:buFont typeface="Arial" pitchFamily="34" charset="0"/>
              <a:buChar char="•"/>
            </a:pPr>
            <a:r>
              <a:rPr lang="en-AU" sz="1200" kern="1200" dirty="0" smtClean="0">
                <a:solidFill>
                  <a:schemeClr val="tx1"/>
                </a:solidFill>
                <a:ea typeface="+mn-ea"/>
                <a:cs typeface="+mn-cs"/>
              </a:rPr>
              <a:t> Opened beverages must never be consumed as the contents may contain contaminants</a:t>
            </a:r>
          </a:p>
          <a:p>
            <a:pPr lvl="1">
              <a:buFont typeface="Arial" pitchFamily="34" charset="0"/>
              <a:buChar char="•"/>
            </a:pPr>
            <a:r>
              <a:rPr lang="en-AU" sz="1200" kern="1200" dirty="0" smtClean="0">
                <a:solidFill>
                  <a:schemeClr val="tx1"/>
                </a:solidFill>
                <a:ea typeface="+mn-ea"/>
                <a:cs typeface="+mn-cs"/>
              </a:rPr>
              <a:t> Unopened liquor may be stored in a liquor area.</a:t>
            </a:r>
            <a:r>
              <a:rPr lang="en-AU" sz="1200" kern="1200" baseline="0" dirty="0" smtClean="0">
                <a:solidFill>
                  <a:schemeClr val="tx1"/>
                </a:solidFill>
                <a:ea typeface="+mn-ea"/>
                <a:cs typeface="+mn-cs"/>
              </a:rPr>
              <a:t> O</a:t>
            </a:r>
            <a:r>
              <a:rPr lang="en-AU" sz="1200" kern="1200" dirty="0" smtClean="0">
                <a:solidFill>
                  <a:schemeClr val="tx1"/>
                </a:solidFill>
                <a:ea typeface="+mn-ea"/>
                <a:cs typeface="+mn-cs"/>
              </a:rPr>
              <a:t>pened liquor is commonly stored in ‘normal’ Lost and Found location</a:t>
            </a:r>
          </a:p>
          <a:p>
            <a:pPr lvl="1">
              <a:buFont typeface="Arial" pitchFamily="34" charset="0"/>
              <a:buChar char="•"/>
            </a:pPr>
            <a:r>
              <a:rPr lang="en-AU" sz="1200" kern="1200" dirty="0" smtClean="0">
                <a:solidFill>
                  <a:schemeClr val="tx1"/>
                </a:solidFill>
                <a:ea typeface="+mn-ea"/>
                <a:cs typeface="+mn-cs"/>
              </a:rPr>
              <a:t> Where Housekeeping staff find an opened perishable beverage in a departing room, standard practice is for them to be allowed to throw the item out as opposed to treating it as a ‘found’ item.</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51</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advises trainees the intention of having a Lost and Found facility is to re-unite property with legitimate owners so when an item is found most properties will:</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Contact an owner immediately and forward found ‘valuable’ items to them (or make arrangements for return) if the venue/staff know who they are and/or if the person is staying in the house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a typeface="+mn-ea"/>
                <a:cs typeface="+mn-cs"/>
              </a:rPr>
              <a:t> Always take into account the nature</a:t>
            </a:r>
            <a:r>
              <a:rPr lang="en-US" sz="1200" kern="1200" baseline="0" dirty="0" smtClean="0">
                <a:solidFill>
                  <a:schemeClr val="tx1"/>
                </a:solidFill>
                <a:ea typeface="+mn-ea"/>
                <a:cs typeface="+mn-cs"/>
              </a:rPr>
              <a:t> of the found item. For example, the venue will notify the known loser of the item if the item is a passport, wallet, camera, cell phone or similar (a valuable item) but would not make contact with the guest if the item was, say, an item of lingerie or an item of a ‘sensitive’ nature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baseline="0" dirty="0" smtClean="0">
                <a:solidFill>
                  <a:schemeClr val="tx1"/>
                </a:solidFill>
                <a:ea typeface="+mn-ea"/>
                <a:cs typeface="+mn-cs"/>
              </a:rPr>
              <a:t> Use tact and discretion to avoid causing embarrassment or problems for the guest/person whose item it is</a:t>
            </a:r>
            <a:r>
              <a:rPr lang="en-US" sz="1200" kern="1200" dirty="0" smtClean="0">
                <a:solidFill>
                  <a:schemeClr val="tx1"/>
                </a:solidFill>
                <a:ea typeface="+mn-ea"/>
                <a:cs typeface="+mn-cs"/>
              </a:rPr>
              <a:t>.</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52</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suggests to trainees that identifying</a:t>
            </a:r>
            <a:r>
              <a:rPr lang="en-US" baseline="0" dirty="0" smtClean="0"/>
              <a:t> the owner of a found item will often depend on where the item was found and the type of item, presenting:</a:t>
            </a:r>
          </a:p>
          <a:p>
            <a:pPr>
              <a:buFont typeface="Arial" pitchFamily="34" charset="0"/>
              <a:buChar char="•"/>
            </a:pPr>
            <a:r>
              <a:rPr lang="en-US" baseline="0" dirty="0" smtClean="0"/>
              <a:t> Looking inside the item (bag, passport, wallet, suitcase or similar) will often identify the person to whom the item belongs. Sometimes a name is on the outside of items</a:t>
            </a:r>
          </a:p>
          <a:p>
            <a:pPr>
              <a:buFont typeface="Arial" pitchFamily="34" charset="0"/>
              <a:buChar char="•"/>
            </a:pPr>
            <a:r>
              <a:rPr lang="en-US" baseline="0" dirty="0" smtClean="0"/>
              <a:t> Checking internal Room History details for items found in a departed guest room, or found in a check-in room by a new guest. This will give an address and/or contact number </a:t>
            </a:r>
          </a:p>
          <a:p>
            <a:pPr>
              <a:buFont typeface="Arial" pitchFamily="34" charset="0"/>
              <a:buChar char="•"/>
            </a:pPr>
            <a:r>
              <a:rPr lang="en-US" baseline="0" dirty="0" smtClean="0"/>
              <a:t> Reviewing the Reservation details for a dining outlet when an item has been found in a dining room to determine if a contact number for the party at the table where the item was found was obtained when the booking was made.</a:t>
            </a: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53</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a:t>
            </a:r>
            <a:r>
              <a:rPr lang="en-US" baseline="0" dirty="0" smtClean="0"/>
              <a:t> explains to trainees that immediate action when an item has been found and the owner is known will depend on the item and establishment policies and may entail:</a:t>
            </a:r>
          </a:p>
          <a:p>
            <a:pPr>
              <a:buFont typeface="Arial" pitchFamily="34" charset="0"/>
              <a:buNone/>
            </a:pPr>
            <a:r>
              <a:rPr lang="en-US" b="1" i="1" baseline="0" dirty="0" smtClean="0"/>
              <a:t>Where owner is still in-house</a:t>
            </a:r>
          </a:p>
          <a:p>
            <a:pPr>
              <a:buFont typeface="Arial" pitchFamily="34" charset="0"/>
              <a:buChar char="•"/>
            </a:pPr>
            <a:r>
              <a:rPr lang="en-US" sz="1200" kern="1200" dirty="0" smtClean="0">
                <a:solidFill>
                  <a:schemeClr val="tx1"/>
                </a:solidFill>
                <a:ea typeface="+mn-ea"/>
                <a:cs typeface="+mn-cs"/>
              </a:rPr>
              <a:t> Contact the occupier of the room first by internal telephone or internal/in-room messaging system where the guest is still resident in the property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Determine if they want the item returned.</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sk the guest what they would like done with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Agree on arrangements for the return of the item, where applicable.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may include them coming to reception to collect the item, or a porter taking it to their room.</a:t>
            </a:r>
            <a:endParaRPr lang="en-AU" sz="1200" kern="1200" dirty="0" smtClean="0">
              <a:solidFill>
                <a:schemeClr val="tx1"/>
              </a:solidFill>
              <a:ea typeface="+mn-ea"/>
              <a:cs typeface="+mn-cs"/>
            </a:endParaRPr>
          </a:p>
          <a:p>
            <a:pPr>
              <a:buFont typeface="Arial" pitchFamily="34" charset="0"/>
              <a:buNone/>
            </a:pPr>
            <a:endParaRPr lang="en-US" b="0" i="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54</a:t>
            </a:fld>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explains to trainees that where the owner of an item is known but is not in-house (for example, they have checked</a:t>
            </a:r>
            <a:r>
              <a:rPr lang="en-US" baseline="0" dirty="0" smtClean="0"/>
              <a:t> out) the protocols include:</a:t>
            </a:r>
          </a:p>
          <a:p>
            <a:pPr>
              <a:buFont typeface="Arial" pitchFamily="34" charset="0"/>
              <a:buChar char="•"/>
            </a:pPr>
            <a:r>
              <a:rPr lang="en-US" baseline="0" dirty="0" smtClean="0"/>
              <a:t> Ring their cell phone – not their home phone or business number</a:t>
            </a:r>
          </a:p>
          <a:p>
            <a:pPr>
              <a:buFont typeface="Arial" pitchFamily="34" charset="0"/>
              <a:buChar char="•"/>
            </a:pPr>
            <a:r>
              <a:rPr lang="en-US" baseline="0" dirty="0" smtClean="0"/>
              <a:t> Never send an email or other hard copy correspondence: this may fall into the wrong hands and cause difficulties or embarrassment</a:t>
            </a:r>
          </a:p>
          <a:p>
            <a:pPr>
              <a:buFont typeface="Arial" pitchFamily="34" charset="0"/>
              <a:buChar char="•"/>
            </a:pPr>
            <a:r>
              <a:rPr lang="en-US" baseline="0" dirty="0" smtClean="0"/>
              <a:t> Advise of the item found and the belief it is theirs and determine if the item can be thrown out or if they want it returned</a:t>
            </a:r>
          </a:p>
          <a:p>
            <a:pPr>
              <a:buFont typeface="Arial" pitchFamily="34" charset="0"/>
              <a:buChar char="•"/>
            </a:pPr>
            <a:r>
              <a:rPr lang="en-US" baseline="0" dirty="0" smtClean="0"/>
              <a:t> Make arrangements for return of the item if required. This may involve guest coming in to collect it, or require the venue sending it to the owner, subject to agreement by the guest to pay delivery/return charges. Commonly only the actual costs incurred in remitting the item are recovered from the guest </a:t>
            </a:r>
          </a:p>
          <a:p>
            <a:pPr>
              <a:buFont typeface="Arial" pitchFamily="34" charset="0"/>
              <a:buChar char="•"/>
            </a:pPr>
            <a:r>
              <a:rPr lang="en-US" baseline="0" dirty="0" smtClean="0"/>
              <a:t> Options for returning items will depend on size of the item, value and instructions from the guest:</a:t>
            </a:r>
          </a:p>
          <a:p>
            <a:pPr lvl="1">
              <a:buFont typeface="Arial" pitchFamily="34" charset="0"/>
              <a:buChar char="•"/>
            </a:pPr>
            <a:r>
              <a:rPr lang="en-US" sz="1200" kern="1200" dirty="0" smtClean="0">
                <a:solidFill>
                  <a:schemeClr val="tx1"/>
                </a:solidFill>
                <a:ea typeface="+mn-ea"/>
                <a:cs typeface="+mn-cs"/>
              </a:rPr>
              <a:t> Physically taking the item to the guest in their room or wherever in the venue they happen to be at the time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Sending the item through the mail </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Using a courier to deliver the item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Arrangements for the owner (or a</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nominated person) to collect the item</a:t>
            </a:r>
            <a:endParaRPr lang="en-AU" sz="1200" kern="1200" dirty="0" smtClean="0">
              <a:solidFill>
                <a:schemeClr val="tx1"/>
              </a:solidFill>
              <a:ea typeface="+mn-ea"/>
              <a:cs typeface="+mn-cs"/>
            </a:endParaRPr>
          </a:p>
          <a:p>
            <a:pPr lvl="0">
              <a:buFont typeface="Arial" pitchFamily="34" charset="0"/>
              <a:buChar char="•"/>
            </a:pPr>
            <a:r>
              <a:rPr lang="en-US" dirty="0" smtClean="0"/>
              <a:t> The Lost and Found Register is updated to reflect any action taken regarding contact with the owner of the item.</a:t>
            </a:r>
            <a:r>
              <a:rPr lang="en-US" baseline="0" dirty="0" smtClean="0"/>
              <a:t> T</a:t>
            </a:r>
            <a:r>
              <a:rPr lang="en-US" dirty="0" smtClean="0"/>
              <a:t>heir instructions regarding the items and action taken to return or</a:t>
            </a:r>
            <a:r>
              <a:rPr lang="en-US" baseline="0" dirty="0" smtClean="0"/>
              <a:t> dispose of the item and receipts appropriate to forwarding the item may be attached to the Lost and Found Register (or a designated file).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55</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informs trainees that</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the job of physically returning a found item to a guest can be the responsibility of a variety of workers.</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taff responsible for returning found items to guests/customers will depend on:</a:t>
            </a:r>
          </a:p>
          <a:p>
            <a:pPr>
              <a:buFont typeface="Arial" pitchFamily="34" charset="0"/>
              <a:buChar char="•"/>
            </a:pPr>
            <a:r>
              <a:rPr lang="en-US" sz="1200" kern="1200" dirty="0" smtClean="0">
                <a:solidFill>
                  <a:schemeClr val="tx1"/>
                </a:solidFill>
                <a:ea typeface="+mn-ea"/>
                <a:cs typeface="+mn-cs"/>
              </a:rPr>
              <a:t> The individual venue itself:</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type of establishment where the item was found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size of the operation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The structure of the business and the different roles within 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Where the item was found.</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f the owner can be identified and notified quickly, the finder may be responsible for the immediate return of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Where the owner is,</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hat is:</a:t>
            </a:r>
          </a:p>
          <a:p>
            <a:pPr lvl="1">
              <a:buFont typeface="Arial" pitchFamily="34" charset="0"/>
              <a:buChar char="•"/>
            </a:pPr>
            <a:r>
              <a:rPr lang="en-US" sz="1200" kern="1200" dirty="0" smtClean="0">
                <a:solidFill>
                  <a:schemeClr val="tx1"/>
                </a:solidFill>
                <a:ea typeface="+mn-ea"/>
                <a:cs typeface="+mn-cs"/>
              </a:rPr>
              <a:t> Whether the item is to be returned to a guest/customer who is on the premises and,</a:t>
            </a:r>
            <a:r>
              <a:rPr lang="en-US" sz="1200" kern="1200" baseline="0" dirty="0" smtClean="0">
                <a:solidFill>
                  <a:schemeClr val="tx1"/>
                </a:solidFill>
                <a:ea typeface="+mn-ea"/>
                <a:cs typeface="+mn-cs"/>
              </a:rPr>
              <a:t> for example, simply needs to be taken to a room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Whether the item needs to be forwarded locally, nationally or internationally and requires payment of money, insurance, packing and arrangements for pick-up</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Special arrangements</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requests made by the owner – for example, insisting the item is air-freighted to them.</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56</a:t>
            </a:fld>
            <a:endParaRPr 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Staff with this responsibility can therefore range from management/owner-level through to basic operational staff, and include: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Housekeeping staff – Floor Supervisors are commonly involved in this task</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Concierge – the ‘Information Desk’ at the venue must always be notified about items that have been found in a hotel as many guests make this desk their first pointy of contact</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enquiry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Porters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Security staff</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General assistants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Sales and service staff</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Reception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front office staff.</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57</a:t>
            </a:fld>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explains to trainees that when processing the return of a found item to a guest/customer it is vital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Work quickly.</a:t>
            </a:r>
            <a:r>
              <a:rPr lang="en-US" sz="1200" kern="1200" baseline="0" dirty="0" smtClean="0">
                <a:solidFill>
                  <a:schemeClr val="tx1"/>
                </a:solidFill>
                <a:ea typeface="+mn-ea"/>
                <a:cs typeface="+mn-cs"/>
              </a:rPr>
              <a:t> O</a:t>
            </a:r>
            <a:r>
              <a:rPr lang="en-US" sz="1200" kern="1200" dirty="0" smtClean="0">
                <a:solidFill>
                  <a:schemeClr val="tx1"/>
                </a:solidFill>
                <a:ea typeface="+mn-ea"/>
                <a:cs typeface="+mn-cs"/>
              </a:rPr>
              <a:t>nce the guest/customer has been advised their item has been found they will be expecting prompt service to return 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Double-check the correct item is being sent</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forwarded.</a:t>
            </a:r>
            <a:r>
              <a:rPr lang="en-US" sz="1200" kern="1200" baseline="0" dirty="0" smtClean="0">
                <a:solidFill>
                  <a:schemeClr val="tx1"/>
                </a:solidFill>
                <a:ea typeface="+mn-ea"/>
                <a:cs typeface="+mn-cs"/>
              </a:rPr>
              <a:t> R</a:t>
            </a:r>
            <a:r>
              <a:rPr lang="en-US" sz="1200" kern="1200" dirty="0" smtClean="0">
                <a:solidFill>
                  <a:schemeClr val="tx1"/>
                </a:solidFill>
                <a:ea typeface="+mn-ea"/>
                <a:cs typeface="+mn-cs"/>
              </a:rPr>
              <a:t>ead the tag/slip, and check this against the Lost and Found Register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Take care.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reat the item with respect and care when packaging it for delivery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Update the Lost and Found Register  to reflect what has occurred in relation to return of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Keep receipts relating to delivery of the item to support charges levied on the owner, and as proof the item was sent, when it was sent and how it was sent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Ensure the maintenance of guest privacy is maintained in relation to the item itself, their contact details.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58</a:t>
            </a:fld>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tells trainees where another staff member will take responsibility for the return of an item, they can be informed about requirements</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arrangements using the following options: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Face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to-</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ace on a one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on</a:t>
            </a:r>
            <a:r>
              <a:rPr lang="en-US" sz="1200" kern="1200" baseline="0" dirty="0" smtClean="0">
                <a:solidFill>
                  <a:schemeClr val="tx1"/>
                </a:solidFill>
                <a:ea typeface="+mn-ea"/>
                <a:cs typeface="+mn-cs"/>
              </a:rPr>
              <a:t> o</a:t>
            </a:r>
            <a:r>
              <a:rPr lang="en-US" sz="1200" kern="1200" dirty="0" smtClean="0">
                <a:solidFill>
                  <a:schemeClr val="tx1"/>
                </a:solidFill>
                <a:ea typeface="+mn-ea"/>
                <a:cs typeface="+mn-cs"/>
              </a:rPr>
              <a:t>ne basis.</a:t>
            </a:r>
            <a:r>
              <a:rPr lang="en-US" sz="1200" kern="1200" baseline="0" dirty="0" smtClean="0">
                <a:solidFill>
                  <a:schemeClr val="tx1"/>
                </a:solidFill>
                <a:ea typeface="+mn-ea"/>
                <a:cs typeface="+mn-cs"/>
              </a:rPr>
              <a:t> This is t</a:t>
            </a:r>
            <a:r>
              <a:rPr lang="en-US" sz="1200" kern="1200" dirty="0" smtClean="0">
                <a:solidFill>
                  <a:schemeClr val="tx1"/>
                </a:solidFill>
                <a:ea typeface="+mn-ea"/>
                <a:cs typeface="+mn-cs"/>
              </a:rPr>
              <a:t>he best option as it allows checking to ensure the person knows and understands what is required, and allows clarification of issues</a:t>
            </a:r>
            <a:r>
              <a:rPr lang="en-US" sz="1200" kern="1200" baseline="0" dirty="0" smtClean="0">
                <a:solidFill>
                  <a:schemeClr val="tx1"/>
                </a:solidFill>
                <a:ea typeface="+mn-ea"/>
                <a:cs typeface="+mn-cs"/>
              </a:rPr>
              <a:t> and </a:t>
            </a:r>
            <a:r>
              <a:rPr lang="en-US" sz="1200" kern="1200" dirty="0" smtClean="0">
                <a:solidFill>
                  <a:schemeClr val="tx1"/>
                </a:solidFill>
                <a:ea typeface="+mn-ea"/>
                <a:cs typeface="+mn-cs"/>
              </a:rPr>
              <a:t>requirements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Over the phone – the second best option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Via email – containing all relevant details and directions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Verbally at a staff briefing – supported by relevant hard-copy information (names, addresses).</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59</a:t>
            </a:fld>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60</a:t>
            </a:fld>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61</a:t>
            </a:fld>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62</a:t>
            </a:fld>
            <a:endParaRPr 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63</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identifies for </a:t>
            </a:r>
            <a:r>
              <a:rPr lang="en-AU" sz="1200" kern="1200" baseline="0" dirty="0" smtClean="0">
                <a:solidFill>
                  <a:schemeClr val="tx1"/>
                </a:solidFill>
                <a:ea typeface="+mn-ea"/>
                <a:cs typeface="+mn-cs"/>
              </a:rPr>
              <a:t>trainee</a:t>
            </a:r>
            <a:r>
              <a:rPr lang="en-US" dirty="0" smtClean="0"/>
              <a:t>s the Performance Criteria for this Element, as listed on the slide.</a:t>
            </a:r>
          </a:p>
          <a:p>
            <a:pPr>
              <a:buFont typeface="Arial" pitchFamily="34" charset="0"/>
              <a:buNone/>
            </a:pPr>
            <a:endParaRPr lang="en-US" dirty="0" smtClean="0"/>
          </a:p>
          <a:p>
            <a:pPr>
              <a:buFont typeface="Arial" pitchFamily="34" charset="0"/>
              <a:buNone/>
            </a:pPr>
            <a:r>
              <a:rPr lang="en-US" b="1" dirty="0" smtClean="0"/>
              <a:t>Class Activity – Discussion</a:t>
            </a:r>
          </a:p>
          <a:p>
            <a:pPr>
              <a:buFont typeface="Arial" pitchFamily="34" charset="0"/>
              <a:buNone/>
            </a:pPr>
            <a:r>
              <a:rPr lang="en-US" b="0" dirty="0" smtClean="0"/>
              <a:t>Trainer asks </a:t>
            </a:r>
            <a:r>
              <a:rPr lang="en-AU" sz="1200" kern="1200" baseline="0" dirty="0" smtClean="0">
                <a:solidFill>
                  <a:schemeClr val="tx1"/>
                </a:solidFill>
                <a:ea typeface="+mn-ea"/>
                <a:cs typeface="+mn-cs"/>
              </a:rPr>
              <a:t>trainee</a:t>
            </a:r>
            <a:r>
              <a:rPr lang="en-US" b="0" dirty="0" smtClean="0"/>
              <a:t>s questions regarding their experiences and knowledge about dealing with claims for lost items:</a:t>
            </a:r>
          </a:p>
          <a:p>
            <a:pPr>
              <a:buFont typeface="Arial" pitchFamily="34" charset="0"/>
              <a:buChar char="•"/>
            </a:pPr>
            <a:r>
              <a:rPr lang="en-US" b="0" dirty="0" smtClean="0"/>
              <a:t> How</a:t>
            </a:r>
            <a:r>
              <a:rPr lang="en-US" b="0" baseline="0" dirty="0" smtClean="0"/>
              <a:t> could a person convince you a lost item is theirs?</a:t>
            </a:r>
          </a:p>
          <a:p>
            <a:pPr>
              <a:buFont typeface="Arial" pitchFamily="34" charset="0"/>
              <a:buChar char="•"/>
            </a:pPr>
            <a:r>
              <a:rPr lang="en-US" b="0" baseline="0" dirty="0" smtClean="0"/>
              <a:t> What evidence would you accept as proof of ownership of an item handed in as a ‘found’ item</a:t>
            </a:r>
            <a:r>
              <a:rPr lang="en-US" b="0" dirty="0" smtClean="0"/>
              <a:t>?</a:t>
            </a:r>
          </a:p>
          <a:p>
            <a:pPr>
              <a:buFont typeface="Arial" pitchFamily="34" charset="0"/>
              <a:buChar char="•"/>
            </a:pPr>
            <a:r>
              <a:rPr lang="en-US" b="0" dirty="0" smtClean="0"/>
              <a:t> How might you update the Lost and Found Register to reflect the return of an item to its owner?</a:t>
            </a:r>
          </a:p>
          <a:p>
            <a:pPr>
              <a:buFont typeface="Arial" pitchFamily="34" charset="0"/>
              <a:buChar char="•"/>
            </a:pPr>
            <a:r>
              <a:rPr lang="en-US" b="0" dirty="0" smtClean="0"/>
              <a:t> What challenges do you think might be involved in returning a lost item that is found to an international guest?</a:t>
            </a:r>
          </a:p>
          <a:p>
            <a:pPr>
              <a:buFont typeface="Arial" pitchFamily="34" charset="0"/>
              <a:buChar char="•"/>
            </a:pPr>
            <a:r>
              <a:rPr lang="en-US" b="0" dirty="0" smtClean="0"/>
              <a:t> What charges do you think might be involved in returning an item to an</a:t>
            </a:r>
            <a:r>
              <a:rPr lang="en-US" b="0" baseline="0" dirty="0" smtClean="0"/>
              <a:t> </a:t>
            </a:r>
            <a:r>
              <a:rPr lang="en-US" b="0" dirty="0" smtClean="0"/>
              <a:t>international guest?</a:t>
            </a:r>
          </a:p>
          <a:p>
            <a:pPr>
              <a:buFont typeface="Arial" pitchFamily="34" charset="0"/>
              <a:buChar char="•"/>
            </a:pPr>
            <a:endParaRPr lang="en-US" b="0"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64</a:t>
            </a:fld>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introduces this section by stating that when a person makes a claim for a found item it is important to provide high levels of service to assist this person.</a:t>
            </a:r>
            <a:r>
              <a:rPr lang="en-US" sz="1200" kern="1200" baseline="0" dirty="0" smtClean="0">
                <a:solidFill>
                  <a:schemeClr val="tx1"/>
                </a:solidFill>
                <a:ea typeface="+mn-ea"/>
                <a:cs typeface="+mn-cs"/>
              </a:rPr>
              <a:t> P</a:t>
            </a:r>
            <a:r>
              <a:rPr lang="en-US" sz="1200" kern="1200" dirty="0" smtClean="0">
                <a:solidFill>
                  <a:schemeClr val="tx1"/>
                </a:solidFill>
                <a:ea typeface="+mn-ea"/>
                <a:cs typeface="+mn-cs"/>
              </a:rPr>
              <a:t>eople who have lost items will commonly contact the venue to determine if the item has been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 person – walking into the venue to make an enquiry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By telephone – calling the venue to see if their item has been handed in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Via email – writing to ask if a nominated item has been found.</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65</a:t>
            </a:fld>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The basic requirements when a person arrives in person to claim an item they have lost and which has been found are:</a:t>
            </a:r>
            <a:endParaRPr lang="en-AU" sz="1200"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Use appropriate interpersonal skills:</a:t>
            </a:r>
            <a:endParaRPr lang="en-AU" sz="1200" b="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Deliver lost and found services with the same care, courtesy and professionalism as all other services delivered by the venue</a:t>
            </a:r>
          </a:p>
          <a:p>
            <a:pPr lvl="1">
              <a:buFont typeface="Arial" pitchFamily="34" charset="0"/>
              <a:buChar char="•"/>
            </a:pPr>
            <a:r>
              <a:rPr lang="en-US" sz="1200" kern="1200" dirty="0" smtClean="0">
                <a:solidFill>
                  <a:schemeClr val="tx1"/>
                </a:solidFill>
                <a:ea typeface="+mn-ea"/>
                <a:cs typeface="+mn-cs"/>
              </a:rPr>
              <a:t> Greet and welcome the person the same as a paying customer/guest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Never:</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Give the person the impression providing lost and found services is a chore or an interruption to other workplace activities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Give the person the impression they are being done a </a:t>
            </a:r>
            <a:r>
              <a:rPr lang="en-AU" sz="1200" kern="1200" noProof="0" dirty="0" smtClean="0">
                <a:solidFill>
                  <a:schemeClr val="tx1"/>
                </a:solidFill>
                <a:ea typeface="+mn-ea"/>
                <a:cs typeface="+mn-cs"/>
              </a:rPr>
              <a:t>favour</a:t>
            </a:r>
            <a:r>
              <a:rPr lang="en-US" sz="1200" kern="1200" dirty="0" smtClean="0">
                <a:solidFill>
                  <a:schemeClr val="tx1"/>
                </a:solidFill>
                <a:ea typeface="+mn-ea"/>
                <a:cs typeface="+mn-cs"/>
              </a:rPr>
              <a:t> by helping them get back their lost property</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Treat the person as if they were trying to do something illegal.</a:t>
            </a:r>
            <a:r>
              <a:rPr lang="en-US" sz="1200" kern="1200" baseline="0" dirty="0" smtClean="0">
                <a:solidFill>
                  <a:schemeClr val="tx1"/>
                </a:solidFill>
                <a:ea typeface="+mn-ea"/>
                <a:cs typeface="+mn-cs"/>
              </a:rPr>
              <a:t> C</a:t>
            </a:r>
            <a:r>
              <a:rPr lang="en-US" sz="1200" kern="1200" dirty="0" smtClean="0">
                <a:solidFill>
                  <a:schemeClr val="tx1"/>
                </a:solidFill>
                <a:ea typeface="+mn-ea"/>
                <a:cs typeface="+mn-cs"/>
              </a:rPr>
              <a:t>heck they are not attempting to claim something that is not theirs </a:t>
            </a:r>
            <a:r>
              <a:rPr lang="en-US" sz="1200" b="1" i="1" kern="1200" dirty="0" smtClean="0">
                <a:solidFill>
                  <a:schemeClr val="tx1"/>
                </a:solidFill>
                <a:ea typeface="+mn-ea"/>
                <a:cs typeface="+mn-cs"/>
              </a:rPr>
              <a:t>but never adopt the attitude of interrogating/a claimant as if they were a criminal</a:t>
            </a:r>
            <a:r>
              <a:rPr lang="en-US" sz="1200" kern="1200" dirty="0" smtClean="0">
                <a:solidFill>
                  <a:schemeClr val="tx1"/>
                </a:solidFill>
                <a:ea typeface="+mn-ea"/>
                <a:cs typeface="+mn-cs"/>
              </a:rPr>
              <a:t>.</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66</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dirty="0" smtClean="0">
                <a:solidFill>
                  <a:schemeClr val="tx1"/>
                </a:solidFill>
                <a:ea typeface="+mn-ea"/>
                <a:cs typeface="+mn-cs"/>
              </a:rPr>
              <a:t>Trainer continues to advise trainees regarding action to take when assisting a claimant:</a:t>
            </a:r>
          </a:p>
          <a:p>
            <a:pPr lvl="0">
              <a:buFont typeface="Arial" pitchFamily="34" charset="0"/>
              <a:buChar char="•"/>
            </a:pPr>
            <a:r>
              <a:rPr lang="en-US" sz="1200" b="0" kern="1200" dirty="0" smtClean="0">
                <a:solidFill>
                  <a:schemeClr val="tx1"/>
                </a:solidFill>
                <a:ea typeface="+mn-ea"/>
                <a:cs typeface="+mn-cs"/>
              </a:rPr>
              <a:t> Identify lost item:</a:t>
            </a:r>
            <a:endParaRPr lang="en-AU" sz="1200" b="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This is the first step when determining whether or not the person has a legitimate claim on the item they are seeking to obtain .</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sk the person to answer some basic questions to identify the item they are seeking to claim:</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What is the item? Ask them to provide a brief yet detailed description of the  item.</a:t>
            </a:r>
            <a:r>
              <a:rPr lang="en-US" sz="1200" kern="1200" baseline="0" dirty="0" smtClean="0">
                <a:solidFill>
                  <a:schemeClr val="tx1"/>
                </a:solidFill>
                <a:ea typeface="+mn-ea"/>
                <a:cs typeface="+mn-cs"/>
              </a:rPr>
              <a:t> If</a:t>
            </a:r>
            <a:r>
              <a:rPr lang="en-US" sz="1200" kern="1200" dirty="0" smtClean="0">
                <a:solidFill>
                  <a:schemeClr val="tx1"/>
                </a:solidFill>
                <a:ea typeface="+mn-ea"/>
                <a:cs typeface="+mn-cs"/>
              </a:rPr>
              <a:t> the item is a bag, suitcase or similar, also ask them to describe the contents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Where was the item lost? Ask them to explain where they lost the item or where they believe they last had possession of the article</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When did they list the item or become aware they had lost the item? Ask them for the day, date, and time</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What is the value of the item? Ask them how much the item is worth.</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only a legitimate question when the value of the item was recorded when the item was reported as lost</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Who are they? Ask them their name and for proof of identity (see later slides for more detail)</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Compare answers given by the claimant to the information contained in the Lost and Found Register to identify the item (see next slide) and determine if their answers are correct, and/or to determine if the person making the claim is attempting to make a false claim.</a:t>
            </a:r>
            <a:endParaRPr lang="en-AU" sz="1200" kern="120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67</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kern="1200" dirty="0" smtClean="0">
                <a:solidFill>
                  <a:schemeClr val="tx1"/>
                </a:solidFill>
                <a:ea typeface="+mn-ea"/>
                <a:cs typeface="+mn-cs"/>
              </a:rPr>
              <a:t>Trainer continues to advise trainees regarding action to take when assisting a claimant:</a:t>
            </a:r>
          </a:p>
          <a:p>
            <a:pPr>
              <a:buFont typeface="Arial" pitchFamily="34" charset="0"/>
              <a:buChar char="•"/>
            </a:pPr>
            <a:r>
              <a:rPr lang="en-US" sz="1200" b="0" kern="1200" dirty="0" smtClean="0">
                <a:solidFill>
                  <a:schemeClr val="tx1"/>
                </a:solidFill>
                <a:ea typeface="+mn-ea"/>
                <a:cs typeface="+mn-cs"/>
              </a:rPr>
              <a:t> Identify item in the Register:</a:t>
            </a:r>
            <a:endParaRPr lang="en-AU" sz="1200" b="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When the person has provided a description of the item, attempt to locate the item in the Lost and Found Register.</a:t>
            </a:r>
          </a:p>
          <a:p>
            <a:pPr>
              <a:buFont typeface="Arial" pitchFamily="34" charset="0"/>
              <a:buNone/>
            </a:pPr>
            <a:r>
              <a:rPr lang="en-US" sz="1200" b="1" i="1" kern="1200" dirty="0" smtClean="0">
                <a:solidFill>
                  <a:schemeClr val="tx1"/>
                </a:solidFill>
                <a:ea typeface="+mn-ea"/>
                <a:cs typeface="+mn-cs"/>
              </a:rPr>
              <a:t>Identifying and returning a reported Lost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Where the claimant is seeking to claim an item reported as lost:</a:t>
            </a:r>
          </a:p>
          <a:p>
            <a:pPr lvl="1">
              <a:buFont typeface="Arial" pitchFamily="34" charset="0"/>
              <a:buChar char="•"/>
            </a:pPr>
            <a:r>
              <a:rPr lang="en-US" sz="1200" kern="1200" dirty="0" smtClean="0">
                <a:solidFill>
                  <a:schemeClr val="tx1"/>
                </a:solidFill>
                <a:ea typeface="+mn-ea"/>
                <a:cs typeface="+mn-cs"/>
              </a:rPr>
              <a:t> Turn to the Lost items section of the Lost and Found Register to identify if a report was made about the item</a:t>
            </a:r>
          </a:p>
          <a:p>
            <a:pPr lvl="1">
              <a:buFont typeface="Arial" pitchFamily="34" charset="0"/>
              <a:buChar char="•"/>
            </a:pPr>
            <a:r>
              <a:rPr lang="en-US" sz="1200" kern="1200" dirty="0" smtClean="0">
                <a:solidFill>
                  <a:schemeClr val="tx1"/>
                </a:solidFill>
                <a:ea typeface="+mn-ea"/>
                <a:cs typeface="+mn-cs"/>
              </a:rPr>
              <a:t> Does the information provided by the claimant align with what is recorded? </a:t>
            </a:r>
          </a:p>
          <a:p>
            <a:pPr lvl="1">
              <a:buFont typeface="Arial" pitchFamily="34" charset="0"/>
              <a:buChar char="•"/>
            </a:pPr>
            <a:r>
              <a:rPr lang="en-US" sz="1200" kern="1200" dirty="0" smtClean="0">
                <a:solidFill>
                  <a:schemeClr val="tx1"/>
                </a:solidFill>
                <a:ea typeface="+mn-ea"/>
                <a:cs typeface="+mn-cs"/>
              </a:rPr>
              <a:t> If the information provided matches what is in the Register, proceed to process the claim</a:t>
            </a:r>
          </a:p>
          <a:p>
            <a:pPr lvl="1">
              <a:buFont typeface="Arial" pitchFamily="34" charset="0"/>
              <a:buChar char="•"/>
            </a:pPr>
            <a:r>
              <a:rPr lang="en-US" sz="1200" kern="1200" dirty="0" smtClean="0">
                <a:solidFill>
                  <a:schemeClr val="tx1"/>
                </a:solidFill>
                <a:ea typeface="+mn-ea"/>
                <a:cs typeface="+mn-cs"/>
              </a:rPr>
              <a:t> Where answers are different to the information contained in the Lost and Found Register, involve management and advise them of concerns.</a:t>
            </a:r>
            <a:endParaRPr lang="en-AU" sz="1200" kern="1200" dirty="0" smtClean="0">
              <a:solidFill>
                <a:schemeClr val="tx1"/>
              </a:solidFill>
              <a:ea typeface="+mn-ea"/>
              <a:cs typeface="+mn-cs"/>
            </a:endParaRPr>
          </a:p>
          <a:p>
            <a:pPr>
              <a:buFont typeface="Arial" pitchFamily="34" charset="0"/>
              <a:buNone/>
            </a:pPr>
            <a:r>
              <a:rPr lang="en-US" sz="1200" b="1" i="1" kern="1200" dirty="0" smtClean="0">
                <a:solidFill>
                  <a:schemeClr val="tx1"/>
                </a:solidFill>
                <a:ea typeface="+mn-ea"/>
                <a:cs typeface="+mn-cs"/>
              </a:rPr>
              <a:t>Identifying and returning a Found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Where the claimant is seeking to claim an item not reported as lost:</a:t>
            </a:r>
          </a:p>
          <a:p>
            <a:pPr lvl="1">
              <a:buFont typeface="Arial" pitchFamily="34" charset="0"/>
              <a:buChar char="•"/>
            </a:pPr>
            <a:r>
              <a:rPr lang="en-US" sz="1200" kern="1200" dirty="0" smtClean="0">
                <a:solidFill>
                  <a:schemeClr val="tx1"/>
                </a:solidFill>
                <a:ea typeface="+mn-ea"/>
                <a:cs typeface="+mn-cs"/>
              </a:rPr>
              <a:t> Turn to the Found items section of the Lost and Found Register and look for an item matching the details provided by the person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Again, if the information provided matches what is in the Register, proceed.</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f not, involve management/Supervisor.</a:t>
            </a:r>
            <a:endParaRPr lang="en-AU" sz="1200" kern="120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68</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kern="1200" dirty="0" smtClean="0">
                <a:solidFill>
                  <a:schemeClr val="tx1"/>
                </a:solidFill>
                <a:ea typeface="+mn-ea"/>
                <a:cs typeface="+mn-cs"/>
              </a:rPr>
              <a:t>Trainer continues to advise trainees regarding action to take when assisting a claimant:</a:t>
            </a:r>
          </a:p>
          <a:p>
            <a:pPr>
              <a:buFont typeface="Arial" pitchFamily="34" charset="0"/>
              <a:buChar char="•"/>
            </a:pPr>
            <a:r>
              <a:rPr lang="en-US" sz="1200" b="0" kern="1200" dirty="0" smtClean="0">
                <a:solidFill>
                  <a:schemeClr val="tx1"/>
                </a:solidFill>
                <a:ea typeface="+mn-ea"/>
                <a:cs typeface="+mn-cs"/>
              </a:rPr>
              <a:t> Obtain the item:</a:t>
            </a:r>
            <a:endParaRPr lang="en-AU" sz="1200" b="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Using the information in the Register and the sequential number listed against the item:</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Explain to the claimant that the item has been located in the Register and it will be retrieved</a:t>
            </a:r>
            <a:r>
              <a:rPr lang="en-US" sz="1200" kern="1200" baseline="0" dirty="0" smtClean="0">
                <a:solidFill>
                  <a:schemeClr val="tx1"/>
                </a:solidFill>
                <a:ea typeface="+mn-ea"/>
                <a:cs typeface="+mn-cs"/>
              </a:rPr>
              <a:t> for them</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Excuse self and go to the Lost and Found storage</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Locate the items using the number of the item as listed in the Register to find the Lost and Found Tag/Slip </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Verify the item actually matches the item described</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Return to the claimant and:</a:t>
            </a:r>
            <a:endParaRPr lang="en-AU" sz="1200" kern="1200" dirty="0" smtClean="0">
              <a:solidFill>
                <a:schemeClr val="tx1"/>
              </a:solidFill>
              <a:ea typeface="+mn-ea"/>
              <a:cs typeface="+mn-cs"/>
            </a:endParaRPr>
          </a:p>
          <a:p>
            <a:pPr lvl="3">
              <a:buFont typeface="Arial" pitchFamily="34" charset="0"/>
              <a:buChar char="•"/>
            </a:pPr>
            <a:r>
              <a:rPr lang="en-US" sz="1200" kern="1200" dirty="0" smtClean="0">
                <a:solidFill>
                  <a:schemeClr val="tx1"/>
                </a:solidFill>
                <a:ea typeface="+mn-ea"/>
                <a:cs typeface="+mn-cs"/>
              </a:rPr>
              <a:t> Allow the claimant to view the item</a:t>
            </a:r>
            <a:endParaRPr lang="en-AU" sz="1200" kern="1200" dirty="0" smtClean="0">
              <a:solidFill>
                <a:schemeClr val="tx1"/>
              </a:solidFill>
              <a:ea typeface="+mn-ea"/>
              <a:cs typeface="+mn-cs"/>
            </a:endParaRPr>
          </a:p>
          <a:p>
            <a:pPr lvl="3">
              <a:buFont typeface="Arial" pitchFamily="34" charset="0"/>
              <a:buChar char="•"/>
            </a:pPr>
            <a:r>
              <a:rPr lang="en-US" sz="1200" kern="1200" dirty="0" smtClean="0">
                <a:solidFill>
                  <a:schemeClr val="tx1"/>
                </a:solidFill>
                <a:ea typeface="+mn-ea"/>
                <a:cs typeface="+mn-cs"/>
              </a:rPr>
              <a:t> Ask the claimant to verify it is theirs – or not</a:t>
            </a:r>
            <a:endParaRPr lang="en-AU" sz="1200" kern="1200" dirty="0" smtClean="0">
              <a:solidFill>
                <a:schemeClr val="tx1"/>
              </a:solidFill>
              <a:ea typeface="+mn-ea"/>
              <a:cs typeface="+mn-cs"/>
            </a:endParaRPr>
          </a:p>
          <a:p>
            <a:pPr lvl="3">
              <a:buFont typeface="Arial" pitchFamily="34" charset="0"/>
              <a:buChar char="•"/>
            </a:pPr>
            <a:r>
              <a:rPr lang="en-US" sz="1200" kern="1200" dirty="0" smtClean="0">
                <a:solidFill>
                  <a:schemeClr val="tx1"/>
                </a:solidFill>
                <a:ea typeface="+mn-ea"/>
                <a:cs typeface="+mn-cs"/>
              </a:rPr>
              <a:t> Ask the claimant to describe the contents – where applicable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Most claimants are honest about claiming an item.</a:t>
            </a:r>
            <a:r>
              <a:rPr lang="en-US" sz="1200" kern="1200" baseline="0" dirty="0" smtClean="0">
                <a:solidFill>
                  <a:schemeClr val="tx1"/>
                </a:solidFill>
                <a:ea typeface="+mn-ea"/>
                <a:cs typeface="+mn-cs"/>
              </a:rPr>
              <a:t> If</a:t>
            </a:r>
            <a:r>
              <a:rPr lang="en-US" sz="1200" kern="1200" dirty="0" smtClean="0">
                <a:solidFill>
                  <a:schemeClr val="tx1"/>
                </a:solidFill>
                <a:ea typeface="+mn-ea"/>
                <a:cs typeface="+mn-cs"/>
              </a:rPr>
              <a:t> an item presented to them is not theirs they will in the vast majority of cases state it is not the correct item but trainees should be alert to visual cues indicating the item presented to claimants is not theirs.</a:t>
            </a:r>
            <a:endParaRPr lang="en-AU" sz="1200" kern="1200" dirty="0" smtClean="0">
              <a:solidFill>
                <a:schemeClr val="tx1"/>
              </a:solidFill>
              <a:ea typeface="+mn-ea"/>
              <a:cs typeface="+mn-cs"/>
            </a:endParaRPr>
          </a:p>
          <a:p>
            <a:pPr>
              <a:buFont typeface="Arial" pitchFamily="34" charset="0"/>
              <a:buNone/>
            </a:pPr>
            <a:endParaRPr lang="en-US" dirty="0" smtClean="0"/>
          </a:p>
        </p:txBody>
      </p:sp>
      <p:sp>
        <p:nvSpPr>
          <p:cNvPr id="4" name="Slide Number Placeholder 3"/>
          <p:cNvSpPr>
            <a:spLocks noGrp="1"/>
          </p:cNvSpPr>
          <p:nvPr>
            <p:ph type="sldNum" sz="quarter" idx="10"/>
          </p:nvPr>
        </p:nvSpPr>
        <p:spPr/>
        <p:txBody>
          <a:bodyPr/>
          <a:lstStyle/>
          <a:p>
            <a:fld id="{006CD3C9-0AF2-437D-9D2F-7B6B298CC32F}" type="slidenum">
              <a:rPr lang="en-US" smtClean="0"/>
              <a:pPr/>
              <a:t>70</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advises trainees the procedures as presented will need to be modified where the person telephones the venue or sends an email.</a:t>
            </a:r>
            <a:r>
              <a:rPr lang="en-US" sz="1200" kern="1200" baseline="0" dirty="0" smtClean="0">
                <a:solidFill>
                  <a:schemeClr val="tx1"/>
                </a:solidFill>
                <a:ea typeface="+mn-ea"/>
                <a:cs typeface="+mn-cs"/>
              </a:rPr>
              <a:t> F</a:t>
            </a:r>
            <a:r>
              <a:rPr lang="en-US" sz="1200" kern="1200" dirty="0" smtClean="0">
                <a:solidFill>
                  <a:schemeClr val="tx1"/>
                </a:solidFill>
                <a:ea typeface="+mn-ea"/>
                <a:cs typeface="+mn-cs"/>
              </a:rPr>
              <a:t>or example, when a person telephones the venue or sends an email regarding a lost item they may deal with them over the telephone/email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Establish and confirm their identity </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and address/contact details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Secure information regarding the description and value of an item, when and where it was lost and whether or not it was reported as lost/stolen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Arrange for them to call in to the venue to view the item (if the item has been found) and complete the claim process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Arrange for another person to identify and collect the item on their behalf</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Determine the method of return of the item to the person who may live a long way away or in an overseas country.</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71</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explains to trainees that once the claimant has stated the item they have been shown is theirs, the next step is</a:t>
            </a:r>
            <a:r>
              <a:rPr lang="en-US" baseline="0" dirty="0" smtClean="0"/>
              <a:t> to verify the claimant is the genuine owner of the property.</a:t>
            </a:r>
          </a:p>
          <a:p>
            <a:r>
              <a:rPr lang="en-US" baseline="0" dirty="0" smtClean="0"/>
              <a:t>Trainer suggests to trainees w</a:t>
            </a:r>
            <a:r>
              <a:rPr lang="en-US" sz="1200" kern="1200" dirty="0" smtClean="0">
                <a:solidFill>
                  <a:schemeClr val="tx1"/>
                </a:solidFill>
                <a:ea typeface="+mn-ea"/>
                <a:cs typeface="+mn-cs"/>
              </a:rPr>
              <a:t>hen verifying ownership of an item it can be useful to bear in mind: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Keep up the excellent standards of service levels.</a:t>
            </a:r>
            <a:r>
              <a:rPr lang="en-US" sz="1200" kern="1200" baseline="0" dirty="0" smtClean="0">
                <a:solidFill>
                  <a:schemeClr val="tx1"/>
                </a:solidFill>
                <a:ea typeface="+mn-ea"/>
                <a:cs typeface="+mn-cs"/>
              </a:rPr>
              <a:t> M</a:t>
            </a:r>
            <a:r>
              <a:rPr lang="en-US" sz="1200" kern="1200" dirty="0" smtClean="0">
                <a:solidFill>
                  <a:schemeClr val="tx1"/>
                </a:solidFill>
                <a:ea typeface="+mn-ea"/>
                <a:cs typeface="+mn-cs"/>
              </a:rPr>
              <a:t>aintain positive and appropriate interpersonal skills. Be nice to people – ask them questions as opposed to interrogating them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Explain action taken.</a:t>
            </a:r>
            <a:r>
              <a:rPr lang="en-US" sz="1200" kern="1200" baseline="0" dirty="0" smtClean="0">
                <a:solidFill>
                  <a:schemeClr val="tx1"/>
                </a:solidFill>
                <a:ea typeface="+mn-ea"/>
                <a:cs typeface="+mn-cs"/>
              </a:rPr>
              <a:t> E</a:t>
            </a:r>
            <a:r>
              <a:rPr lang="en-US" sz="1200" kern="1200" dirty="0" smtClean="0">
                <a:solidFill>
                  <a:schemeClr val="tx1"/>
                </a:solidFill>
                <a:ea typeface="+mn-ea"/>
                <a:cs typeface="+mn-cs"/>
              </a:rPr>
              <a:t>xplain it is company policy to have to ask questions to determine ownership so the item can only be claimed by its true owner. Make them aware this is for </a:t>
            </a:r>
            <a:r>
              <a:rPr lang="en-US" sz="1200" i="1" kern="1200" dirty="0" smtClean="0">
                <a:solidFill>
                  <a:schemeClr val="tx1"/>
                </a:solidFill>
                <a:ea typeface="+mn-ea"/>
                <a:cs typeface="+mn-cs"/>
              </a:rPr>
              <a:t>their</a:t>
            </a:r>
            <a:r>
              <a:rPr lang="en-US" sz="1200" kern="1200" dirty="0" smtClean="0">
                <a:solidFill>
                  <a:schemeClr val="tx1"/>
                </a:solidFill>
                <a:ea typeface="+mn-ea"/>
                <a:cs typeface="+mn-cs"/>
              </a:rPr>
              <a:t> benefit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Not everyone will have 100% recall.</a:t>
            </a:r>
            <a:r>
              <a:rPr lang="en-US" sz="1200" kern="1200" baseline="0" dirty="0" smtClean="0">
                <a:solidFill>
                  <a:schemeClr val="tx1"/>
                </a:solidFill>
                <a:ea typeface="+mn-ea"/>
                <a:cs typeface="+mn-cs"/>
              </a:rPr>
              <a:t> P</a:t>
            </a:r>
            <a:r>
              <a:rPr lang="en-US" sz="1200" kern="1200" dirty="0" smtClean="0">
                <a:solidFill>
                  <a:schemeClr val="tx1"/>
                </a:solidFill>
                <a:ea typeface="+mn-ea"/>
                <a:cs typeface="+mn-cs"/>
              </a:rPr>
              <a:t>eople often forget aspects about their own items even though they see these items every day.</a:t>
            </a:r>
            <a:r>
              <a:rPr lang="en-US" sz="1200" kern="1200" baseline="0" dirty="0" smtClean="0">
                <a:solidFill>
                  <a:schemeClr val="tx1"/>
                </a:solidFill>
                <a:ea typeface="+mn-ea"/>
                <a:cs typeface="+mn-cs"/>
              </a:rPr>
              <a:t> N</a:t>
            </a:r>
            <a:r>
              <a:rPr lang="en-US" sz="1200" kern="1200" dirty="0" smtClean="0">
                <a:solidFill>
                  <a:schemeClr val="tx1"/>
                </a:solidFill>
                <a:ea typeface="+mn-ea"/>
                <a:cs typeface="+mn-cs"/>
              </a:rPr>
              <a:t>ot being able to describe an important or obvious detail does not necessarily mean the person is </a:t>
            </a:r>
            <a:r>
              <a:rPr lang="en-US" sz="1200" i="1" kern="1200" dirty="0" smtClean="0">
                <a:solidFill>
                  <a:schemeClr val="tx1"/>
                </a:solidFill>
                <a:ea typeface="+mn-ea"/>
                <a:cs typeface="+mn-cs"/>
              </a:rPr>
              <a:t>not</a:t>
            </a:r>
            <a:r>
              <a:rPr lang="en-US" sz="1200" kern="1200" dirty="0" smtClean="0">
                <a:solidFill>
                  <a:schemeClr val="tx1"/>
                </a:solidFill>
                <a:ea typeface="+mn-ea"/>
                <a:cs typeface="+mn-cs"/>
              </a:rPr>
              <a:t> the rightful owner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Most people are unable to provide undeniable proof of ownership.</a:t>
            </a:r>
            <a:r>
              <a:rPr lang="en-US" sz="1200" kern="1200" baseline="0" dirty="0" smtClean="0">
                <a:solidFill>
                  <a:schemeClr val="tx1"/>
                </a:solidFill>
                <a:ea typeface="+mn-ea"/>
                <a:cs typeface="+mn-cs"/>
              </a:rPr>
              <a:t> M</a:t>
            </a:r>
            <a:r>
              <a:rPr lang="en-US" sz="1200" kern="1200" dirty="0" smtClean="0">
                <a:solidFill>
                  <a:schemeClr val="tx1"/>
                </a:solidFill>
                <a:ea typeface="+mn-ea"/>
                <a:cs typeface="+mn-cs"/>
              </a:rPr>
              <a:t>ost people will not have, for example, a receipt for the item or some other legal document showing they have title for the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means using other means to determine whether or not they are the owner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Many found items are claimed on behalf of the owner by a person </a:t>
            </a:r>
            <a:r>
              <a:rPr lang="en-AU" sz="1200" kern="1200" noProof="0" dirty="0" smtClean="0">
                <a:solidFill>
                  <a:schemeClr val="tx1"/>
                </a:solidFill>
                <a:ea typeface="+mn-ea"/>
                <a:cs typeface="+mn-cs"/>
              </a:rPr>
              <a:t>authorised</a:t>
            </a:r>
            <a:r>
              <a:rPr lang="en-US" sz="1200" kern="1200" dirty="0" smtClean="0">
                <a:solidFill>
                  <a:schemeClr val="tx1"/>
                </a:solidFill>
                <a:ea typeface="+mn-ea"/>
                <a:cs typeface="+mn-cs"/>
              </a:rPr>
              <a:t> to do so by the legitimate owner.</a:t>
            </a:r>
            <a:r>
              <a:rPr lang="en-US" sz="1200" kern="1200" baseline="0" dirty="0" smtClean="0">
                <a:solidFill>
                  <a:schemeClr val="tx1"/>
                </a:solidFill>
                <a:ea typeface="+mn-ea"/>
                <a:cs typeface="+mn-cs"/>
              </a:rPr>
              <a:t> Th</a:t>
            </a:r>
            <a:r>
              <a:rPr lang="en-US" sz="1200" kern="1200" dirty="0" smtClean="0">
                <a:solidFill>
                  <a:schemeClr val="tx1"/>
                </a:solidFill>
                <a:ea typeface="+mn-ea"/>
                <a:cs typeface="+mn-cs"/>
              </a:rPr>
              <a:t>is means a need to verify their identification.</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72</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a:buFont typeface="Arial" pitchFamily="34" charset="0"/>
              <a:buNone/>
            </a:pPr>
            <a:r>
              <a:rPr lang="en-US" dirty="0" smtClean="0"/>
              <a:t>Trainer recommends to trainees methods to verify legitimate ownership of property claimed can include:</a:t>
            </a:r>
          </a:p>
          <a:p>
            <a:pPr>
              <a:buFont typeface="Arial" pitchFamily="34" charset="0"/>
              <a:buChar char="•"/>
            </a:pPr>
            <a:r>
              <a:rPr lang="en-US" sz="1200" b="0" kern="1200" dirty="0" smtClean="0">
                <a:solidFill>
                  <a:schemeClr val="tx1"/>
                </a:solidFill>
                <a:ea typeface="+mn-ea"/>
                <a:cs typeface="+mn-cs"/>
              </a:rPr>
              <a:t> Obtaining an accurate description of the item:</a:t>
            </a:r>
            <a:endParaRPr lang="en-AU" sz="1200" b="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This can be done by asking questions such as: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‘How much money is in the wallet?’</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‘What make is the watch?’</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‘What brand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make is the computer?’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It can also be achieved by the owner: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Providing extra information such as ‘There is a scratch on the inside of the case, about six cms long, near the top of the case’, or ‘There is a red ink stain inside the front cover’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Showing a photograph of them with the item</a:t>
            </a:r>
            <a:endParaRPr lang="en-AU" sz="1200" kern="1200" dirty="0" smtClean="0">
              <a:solidFill>
                <a:schemeClr val="tx1"/>
              </a:solidFill>
              <a:ea typeface="+mn-ea"/>
              <a:cs typeface="+mn-cs"/>
            </a:endParaRPr>
          </a:p>
          <a:p>
            <a:pPr>
              <a:buFont typeface="Arial" pitchFamily="34" charset="0"/>
              <a:buChar char="•"/>
            </a:pPr>
            <a:r>
              <a:rPr lang="en-US" sz="1200" b="1" kern="1200" dirty="0" smtClean="0">
                <a:solidFill>
                  <a:schemeClr val="tx1"/>
                </a:solidFill>
                <a:ea typeface="+mn-ea"/>
                <a:cs typeface="+mn-cs"/>
              </a:rPr>
              <a:t> </a:t>
            </a:r>
            <a:r>
              <a:rPr lang="en-US" sz="1200" b="0" kern="1200" dirty="0" smtClean="0">
                <a:solidFill>
                  <a:schemeClr val="tx1"/>
                </a:solidFill>
                <a:ea typeface="+mn-ea"/>
                <a:cs typeface="+mn-cs"/>
              </a:rPr>
              <a:t>Matching photographs:</a:t>
            </a:r>
            <a:endParaRPr lang="en-AU" sz="1200" b="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Where the item being claimed contains photographic evidence of the claimant, this should be used as a way of determining the legitimacy of the claimant. For example:</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Check wallets and bags for photographic identification of the owner </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Where the item contains a passport or photo ID driver’s licence (or similar), use these as a means of proving the identity of the claimant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When checking photographs: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Use common sense.</a:t>
            </a:r>
            <a:r>
              <a:rPr lang="en-US" sz="1200" kern="1200" baseline="0" dirty="0" smtClean="0">
                <a:solidFill>
                  <a:schemeClr val="tx1"/>
                </a:solidFill>
                <a:ea typeface="+mn-ea"/>
                <a:cs typeface="+mn-cs"/>
              </a:rPr>
              <a:t> P</a:t>
            </a:r>
            <a:r>
              <a:rPr lang="en-US" sz="1200" kern="1200" dirty="0" smtClean="0">
                <a:solidFill>
                  <a:schemeClr val="tx1"/>
                </a:solidFill>
                <a:ea typeface="+mn-ea"/>
                <a:cs typeface="+mn-cs"/>
              </a:rPr>
              <a:t>hotographs are not always good portrayals of the individual.</a:t>
            </a:r>
            <a:r>
              <a:rPr lang="en-US" sz="1200" kern="1200" baseline="0" dirty="0" smtClean="0">
                <a:solidFill>
                  <a:schemeClr val="tx1"/>
                </a:solidFill>
                <a:ea typeface="+mn-ea"/>
                <a:cs typeface="+mn-cs"/>
              </a:rPr>
              <a:t> The p</a:t>
            </a:r>
            <a:r>
              <a:rPr lang="en-US" sz="1200" kern="1200" dirty="0" smtClean="0">
                <a:solidFill>
                  <a:schemeClr val="tx1"/>
                </a:solidFill>
                <a:ea typeface="+mn-ea"/>
                <a:cs typeface="+mn-cs"/>
              </a:rPr>
              <a:t>hotographs may have been taken some time ago and the person may have changed their look, hair style or hair </a:t>
            </a:r>
            <a:r>
              <a:rPr lang="en-AU" sz="1200" kern="1200" noProof="0" dirty="0" smtClean="0">
                <a:solidFill>
                  <a:schemeClr val="tx1"/>
                </a:solidFill>
                <a:ea typeface="+mn-ea"/>
                <a:cs typeface="+mn-cs"/>
              </a:rPr>
              <a:t>colour</a:t>
            </a:r>
            <a:r>
              <a:rPr lang="en-US" sz="1200" kern="1200" dirty="0" smtClean="0">
                <a:solidFill>
                  <a:schemeClr val="tx1"/>
                </a:solidFill>
                <a:ea typeface="+mn-ea"/>
                <a:cs typeface="+mn-cs"/>
              </a:rPr>
              <a:t> </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Use the same attention to detail as when checking identification for other purposes such as service of alcohol</a:t>
            </a:r>
            <a:r>
              <a:rPr lang="en-US" sz="1200" kern="1200" baseline="0" dirty="0" smtClean="0">
                <a:solidFill>
                  <a:schemeClr val="tx1"/>
                </a:solidFill>
                <a:ea typeface="+mn-ea"/>
                <a:cs typeface="+mn-cs"/>
              </a:rPr>
              <a:t> and</a:t>
            </a:r>
            <a:r>
              <a:rPr lang="en-US" sz="1200" kern="1200" dirty="0" smtClean="0">
                <a:solidFill>
                  <a:schemeClr val="tx1"/>
                </a:solidFill>
                <a:ea typeface="+mn-ea"/>
                <a:cs typeface="+mn-cs"/>
              </a:rPr>
              <a:t> entry to the premises</a:t>
            </a:r>
            <a:endParaRPr lang="en-AU" sz="1200"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Sighting ownership documents:</a:t>
            </a:r>
            <a:endParaRPr lang="en-AU" sz="1200" b="0" kern="1200" dirty="0" smtClean="0">
              <a:solidFill>
                <a:schemeClr val="tx1"/>
              </a:solidFill>
              <a:ea typeface="+mn-ea"/>
              <a:cs typeface="+mn-cs"/>
            </a:endParaRPr>
          </a:p>
          <a:p>
            <a:pPr lvl="1">
              <a:buFont typeface="Arial" pitchFamily="34" charset="0"/>
              <a:buChar char="•"/>
            </a:pPr>
            <a:r>
              <a:rPr lang="en-US" sz="1200" b="0" kern="1200" dirty="0" smtClean="0">
                <a:solidFill>
                  <a:schemeClr val="tx1"/>
                </a:solidFill>
                <a:ea typeface="+mn-ea"/>
                <a:cs typeface="+mn-cs"/>
              </a:rPr>
              <a:t> It is relatively rare for people to be able to provide ownership documents for items they are claiming but it does sometimes occur (such as when claiming items they have recently purchased duty free, or at a local store/business)</a:t>
            </a:r>
            <a:endParaRPr lang="en-AU" sz="1200" b="1" kern="1200" dirty="0" smtClean="0">
              <a:solidFill>
                <a:schemeClr val="tx1"/>
              </a:solidFill>
              <a:ea typeface="+mn-ea"/>
              <a:cs typeface="+mn-cs"/>
            </a:endParaRPr>
          </a:p>
          <a:p>
            <a:pPr lvl="1">
              <a:buFont typeface="Arial" pitchFamily="34" charset="0"/>
              <a:buChar char="•"/>
            </a:pPr>
            <a:r>
              <a:rPr lang="en-US" sz="1200" b="0" kern="1200" dirty="0" smtClean="0">
                <a:solidFill>
                  <a:schemeClr val="tx1"/>
                </a:solidFill>
                <a:ea typeface="+mn-ea"/>
                <a:cs typeface="+mn-cs"/>
              </a:rPr>
              <a:t> Sighting or checking ownership documents may mean visually seeing:</a:t>
            </a:r>
            <a:endParaRPr lang="en-AU" sz="1200" b="1"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Title for the goods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Receipts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A credit/debit card transaction document.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73</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explains to trainees</a:t>
            </a:r>
            <a:r>
              <a:rPr lang="en-US" baseline="0" dirty="0" smtClean="0"/>
              <a:t> that it is also necessary when returning an item to a guest to obtain evidence of who they are so this can be recorded in the Lost and Found Register.</a:t>
            </a:r>
          </a:p>
          <a:p>
            <a:r>
              <a:rPr lang="en-US" baseline="0" dirty="0" smtClean="0"/>
              <a:t>Trainer indicates to trainees </a:t>
            </a:r>
            <a:r>
              <a:rPr lang="en-US" sz="1200" kern="1200" dirty="0" smtClean="0">
                <a:solidFill>
                  <a:schemeClr val="tx1"/>
                </a:solidFill>
                <a:ea typeface="+mn-ea"/>
                <a:cs typeface="+mn-cs"/>
              </a:rPr>
              <a:t>they must always obtain proof of who the item is released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Prove the item was correctly released to the right person if evidence of this is ever required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Provide a starting point for enquiry if, for example, the item is released to the wrong person and the rightful owner subsequently makes a claim for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Comply with internal requirements such as the establishment policies and procedures relating to returning items to owners.</a:t>
            </a:r>
            <a:endParaRPr lang="en-AU" sz="1200" kern="1200" dirty="0">
              <a:solidFill>
                <a:schemeClr val="tx1"/>
              </a:solidFill>
              <a:ea typeface="+mn-ea"/>
              <a:cs typeface="+mn-cs"/>
            </a:endParaRPr>
          </a:p>
        </p:txBody>
      </p:sp>
      <p:sp>
        <p:nvSpPr>
          <p:cNvPr id="4" name="Slide Number Placeholder 3"/>
          <p:cNvSpPr>
            <a:spLocks noGrp="1"/>
          </p:cNvSpPr>
          <p:nvPr>
            <p:ph type="sldNum" sz="quarter" idx="10"/>
          </p:nvPr>
        </p:nvSpPr>
        <p:spPr/>
        <p:txBody>
          <a:bodyPr/>
          <a:lstStyle/>
          <a:p>
            <a:fld id="{006CD3C9-0AF2-437D-9D2F-7B6B298CC32F}" type="slidenum">
              <a:rPr lang="en-US" smtClean="0"/>
              <a:pPr/>
              <a:t>74</a:t>
            </a:fld>
            <a:endParaRPr 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tells trainees that where the claimant is the owner of the item the most common identification to obtain from the person is: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Driver’s licence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Passport.</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Trainer further advises trainees that,</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while the majority of people will have at least one form of this identification, not </a:t>
            </a:r>
            <a:r>
              <a:rPr lang="en-US" sz="1200" i="1" kern="1200" dirty="0" smtClean="0">
                <a:solidFill>
                  <a:schemeClr val="tx1"/>
                </a:solidFill>
                <a:ea typeface="+mn-ea"/>
                <a:cs typeface="+mn-cs"/>
              </a:rPr>
              <a:t>all</a:t>
            </a:r>
            <a:r>
              <a:rPr lang="en-US" sz="1200" kern="1200" dirty="0" smtClean="0">
                <a:solidFill>
                  <a:schemeClr val="tx1"/>
                </a:solidFill>
                <a:ea typeface="+mn-ea"/>
                <a:cs typeface="+mn-cs"/>
              </a:rPr>
              <a:t> people will, and if faced with a claimant with no driver’s licence or passport they should: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Ask for some other form of photographic identification – this may be a government issued ID, a workplace-based form or a community-based membership card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Involve other staff/management who know the claimant and who can vouch for who they are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Ask them to sign a form and compare this to the Registration Form they completed on arrival at the venue (where applicable).</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75</a:t>
            </a:fld>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states to trainees that when they have been presented with suitable identification from the owner they should:</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Check it to ensure it is legitimate and has not been tampered with or has had important aspects altered</a:t>
            </a:r>
            <a:endParaRPr lang="en-AU" sz="1200" kern="1200" dirty="0" smtClean="0">
              <a:solidFill>
                <a:schemeClr val="tx1"/>
              </a:solidFill>
              <a:ea typeface="+mn-ea"/>
              <a:cs typeface="+mn-cs"/>
            </a:endParaRPr>
          </a:p>
          <a:p>
            <a:pPr lvl="0">
              <a:buFont typeface="Arial" pitchFamily="34" charset="0"/>
              <a:buChar char="•"/>
            </a:pPr>
            <a:r>
              <a:rPr lang="en-US" sz="1200" kern="1200" dirty="0" smtClean="0">
                <a:solidFill>
                  <a:schemeClr val="tx1"/>
                </a:solidFill>
                <a:ea typeface="+mn-ea"/>
                <a:cs typeface="+mn-cs"/>
              </a:rPr>
              <a:t> Copy it – for filing in the Lost and Found Register/filing system.</a:t>
            </a:r>
            <a:r>
              <a:rPr lang="en-US" sz="1200" kern="1200" baseline="0" dirty="0" smtClean="0">
                <a:solidFill>
                  <a:schemeClr val="tx1"/>
                </a:solidFill>
                <a:ea typeface="+mn-ea"/>
                <a:cs typeface="+mn-cs"/>
              </a:rPr>
              <a:t> C</a:t>
            </a:r>
            <a:r>
              <a:rPr lang="en-US" sz="1200" kern="1200" dirty="0" smtClean="0">
                <a:solidFill>
                  <a:schemeClr val="tx1"/>
                </a:solidFill>
                <a:ea typeface="+mn-ea"/>
                <a:cs typeface="+mn-cs"/>
              </a:rPr>
              <a:t>heck all details are present and legible.</a:t>
            </a:r>
            <a:endParaRPr lang="en-AU" sz="1200" kern="1200" dirty="0" smtClean="0">
              <a:solidFill>
                <a:schemeClr val="tx1"/>
              </a:solidFill>
              <a:ea typeface="+mn-ea"/>
              <a:cs typeface="+mn-cs"/>
            </a:endParaRPr>
          </a:p>
          <a:p>
            <a:pPr lvl="0">
              <a:buFont typeface="Arial" pitchFamily="34" charset="0"/>
              <a:buNone/>
            </a:pPr>
            <a:r>
              <a:rPr lang="en-AU" sz="1200" kern="1200" dirty="0" smtClean="0">
                <a:solidFill>
                  <a:schemeClr val="tx1"/>
                </a:solidFill>
                <a:ea typeface="+mn-ea"/>
                <a:cs typeface="+mn-cs"/>
              </a:rPr>
              <a:t>Trainer</a:t>
            </a:r>
            <a:r>
              <a:rPr lang="en-AU" sz="1200" kern="1200" baseline="0" dirty="0" smtClean="0">
                <a:solidFill>
                  <a:schemeClr val="tx1"/>
                </a:solidFill>
                <a:ea typeface="+mn-ea"/>
                <a:cs typeface="+mn-cs"/>
              </a:rPr>
              <a:t> highlights to trainees it</a:t>
            </a:r>
            <a:r>
              <a:rPr lang="en-US" sz="1200" kern="1200" dirty="0" smtClean="0">
                <a:solidFill>
                  <a:schemeClr val="tx1"/>
                </a:solidFill>
                <a:ea typeface="+mn-ea"/>
                <a:cs typeface="+mn-cs"/>
              </a:rPr>
              <a:t> is </a:t>
            </a:r>
            <a:r>
              <a:rPr lang="en-US" sz="1200" b="1" i="1" kern="1200" dirty="0" smtClean="0">
                <a:solidFill>
                  <a:schemeClr val="tx1"/>
                </a:solidFill>
                <a:ea typeface="+mn-ea"/>
                <a:cs typeface="+mn-cs"/>
              </a:rPr>
              <a:t>not acceptable</a:t>
            </a:r>
            <a:r>
              <a:rPr lang="en-US" sz="1200" kern="1200" dirty="0" smtClean="0">
                <a:solidFill>
                  <a:schemeClr val="tx1"/>
                </a:solidFill>
                <a:ea typeface="+mn-ea"/>
                <a:cs typeface="+mn-cs"/>
              </a:rPr>
              <a:t> to simply </a:t>
            </a:r>
            <a:r>
              <a:rPr lang="en-US" sz="1200" b="1" kern="1200" dirty="0" smtClean="0">
                <a:solidFill>
                  <a:schemeClr val="tx1"/>
                </a:solidFill>
                <a:ea typeface="+mn-ea"/>
                <a:cs typeface="+mn-cs"/>
              </a:rPr>
              <a:t>sight </a:t>
            </a:r>
            <a:r>
              <a:rPr lang="en-US" sz="1200" kern="1200" dirty="0" smtClean="0">
                <a:solidFill>
                  <a:schemeClr val="tx1"/>
                </a:solidFill>
                <a:ea typeface="+mn-ea"/>
                <a:cs typeface="+mn-cs"/>
              </a:rPr>
              <a:t>suitable identification without capturing proof of it.</a:t>
            </a:r>
            <a:endParaRPr lang="en-AU" sz="1200" kern="1200" dirty="0" smtClean="0">
              <a:solidFill>
                <a:schemeClr val="tx1"/>
              </a:solidFill>
              <a:ea typeface="+mn-ea"/>
              <a:cs typeface="+mn-cs"/>
            </a:endParaRPr>
          </a:p>
          <a:p>
            <a:pPr>
              <a:buFont typeface="Arial" pitchFamily="34" charset="0"/>
              <a:buNone/>
            </a:pPr>
            <a:r>
              <a:rPr lang="en-US" sz="1200" kern="1200" dirty="0" smtClean="0">
                <a:solidFill>
                  <a:schemeClr val="tx1"/>
                </a:solidFill>
                <a:ea typeface="+mn-ea"/>
                <a:cs typeface="+mn-cs"/>
              </a:rPr>
              <a:t>Trainer further advises trainees if it is not possible to obtain a photocopy of the identification they should: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Detail the type/nature of the identification – such as (for example) ‘Work ID XYZ </a:t>
            </a:r>
            <a:r>
              <a:rPr lang="en-AU" sz="1200" kern="1200" noProof="0" dirty="0" smtClean="0">
                <a:solidFill>
                  <a:schemeClr val="tx1"/>
                </a:solidFill>
                <a:ea typeface="+mn-ea"/>
                <a:cs typeface="+mn-cs"/>
              </a:rPr>
              <a:t>organisation</a:t>
            </a:r>
            <a:r>
              <a:rPr lang="en-US" sz="1200" kern="1200" dirty="0" smtClean="0">
                <a:solidFill>
                  <a:schemeClr val="tx1"/>
                </a:solidFill>
                <a:ea typeface="+mn-ea"/>
                <a:cs typeface="+mn-cs"/>
              </a:rPr>
              <a:t>’, ‘XYZ Membership card’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Capture relevant ID details such as:</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Name the ID was issued in</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Any address/es for the </a:t>
            </a:r>
            <a:r>
              <a:rPr lang="en-AU" sz="1200" kern="1200" noProof="0" dirty="0" smtClean="0">
                <a:solidFill>
                  <a:schemeClr val="tx1"/>
                </a:solidFill>
                <a:ea typeface="+mn-ea"/>
                <a:cs typeface="+mn-cs"/>
              </a:rPr>
              <a:t>organisation</a:t>
            </a:r>
            <a:r>
              <a:rPr lang="en-US" sz="1200" kern="1200" dirty="0" smtClean="0">
                <a:solidFill>
                  <a:schemeClr val="tx1"/>
                </a:solidFill>
                <a:ea typeface="+mn-ea"/>
                <a:cs typeface="+mn-cs"/>
              </a:rPr>
              <a:t> and/or claimant</a:t>
            </a:r>
            <a:endParaRPr lang="en-AU" sz="1200" kern="1200" dirty="0" smtClean="0">
              <a:solidFill>
                <a:schemeClr val="tx1"/>
              </a:solidFill>
              <a:ea typeface="+mn-ea"/>
              <a:cs typeface="+mn-cs"/>
            </a:endParaRPr>
          </a:p>
          <a:p>
            <a:pPr lvl="2">
              <a:buFont typeface="Arial" pitchFamily="34" charset="0"/>
              <a:buChar char="•"/>
            </a:pPr>
            <a:r>
              <a:rPr lang="en-US" sz="1200" kern="1200" dirty="0" smtClean="0">
                <a:solidFill>
                  <a:schemeClr val="tx1"/>
                </a:solidFill>
                <a:ea typeface="+mn-ea"/>
                <a:cs typeface="+mn-cs"/>
              </a:rPr>
              <a:t> Any applicable dates – ‘Valid till xx/xx/xx’.</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76</a:t>
            </a:fld>
            <a:endParaRPr 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smtClean="0">
                <a:solidFill>
                  <a:schemeClr val="tx1"/>
                </a:solidFill>
                <a:ea typeface="+mn-ea"/>
                <a:cs typeface="+mn-cs"/>
              </a:rPr>
              <a:t>Trainer indicates to trainees where a third person has been </a:t>
            </a:r>
            <a:r>
              <a:rPr lang="en-AU" sz="1200" kern="1200" noProof="0" dirty="0" smtClean="0">
                <a:solidFill>
                  <a:schemeClr val="tx1"/>
                </a:solidFill>
                <a:ea typeface="+mn-ea"/>
                <a:cs typeface="+mn-cs"/>
              </a:rPr>
              <a:t>authorised</a:t>
            </a:r>
            <a:r>
              <a:rPr lang="en-US" sz="1200" kern="1200" dirty="0" smtClean="0">
                <a:solidFill>
                  <a:schemeClr val="tx1"/>
                </a:solidFill>
                <a:ea typeface="+mn-ea"/>
                <a:cs typeface="+mn-cs"/>
              </a:rPr>
              <a:t> by the owner to act as their agent to make a claim on their behalf, obtaining identification may involve: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Obtaining hard-copy proof (an email, or letter) from the owner </a:t>
            </a:r>
            <a:r>
              <a:rPr lang="en-AU" sz="1200" kern="1200" noProof="0" dirty="0" smtClean="0">
                <a:solidFill>
                  <a:schemeClr val="tx1"/>
                </a:solidFill>
                <a:ea typeface="+mn-ea"/>
                <a:cs typeface="+mn-cs"/>
              </a:rPr>
              <a:t>authorising</a:t>
            </a:r>
            <a:r>
              <a:rPr lang="en-US" sz="1200" kern="1200" dirty="0" smtClean="0">
                <a:solidFill>
                  <a:schemeClr val="tx1"/>
                </a:solidFill>
                <a:ea typeface="+mn-ea"/>
                <a:cs typeface="+mn-cs"/>
              </a:rPr>
              <a:t> the agent/other person to claim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Obtaining copy of request from the venue to the owner asking the claimant to furnish identification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Obtaining personal identification of the third-party claimant/agent such as passport or driver’s licence as proof of identity.</a:t>
            </a:r>
            <a:endParaRPr lang="en-AU" sz="1200" kern="1200" dirty="0" smtClean="0">
              <a:solidFill>
                <a:schemeClr val="tx1"/>
              </a:solidFill>
              <a:ea typeface="+mn-ea"/>
              <a:cs typeface="+mn-cs"/>
            </a:endParaRPr>
          </a:p>
          <a:p>
            <a:r>
              <a:rPr lang="en-US" sz="1200" kern="1200" dirty="0" smtClean="0">
                <a:solidFill>
                  <a:schemeClr val="tx1"/>
                </a:solidFill>
                <a:ea typeface="+mn-ea"/>
                <a:cs typeface="+mn-cs"/>
              </a:rPr>
              <a:t>Trainer states to trainees the above evidence should also be copied and filed in the Lost and Found Register/filing system in the same way the identification of the actual owner is</a:t>
            </a:r>
            <a:r>
              <a:rPr lang="en-US" sz="1200" kern="1200" baseline="0" dirty="0" smtClean="0">
                <a:solidFill>
                  <a:schemeClr val="tx1"/>
                </a:solidFill>
                <a:ea typeface="+mn-ea"/>
                <a:cs typeface="+mn-cs"/>
              </a:rPr>
              <a:t> filed/processed</a:t>
            </a:r>
            <a:r>
              <a:rPr lang="en-US" sz="1200" kern="1200" dirty="0" smtClean="0">
                <a:solidFill>
                  <a:schemeClr val="tx1"/>
                </a:solidFill>
                <a:ea typeface="+mn-ea"/>
                <a:cs typeface="+mn-cs"/>
              </a:rPr>
              <a:t>.</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Guest Speaker</a:t>
            </a:r>
          </a:p>
          <a:p>
            <a:pPr>
              <a:buFont typeface="Arial" pitchFamily="34" charset="0"/>
              <a:buNone/>
            </a:pPr>
            <a:r>
              <a:rPr lang="en-US" b="0" dirty="0" smtClean="0"/>
              <a:t>Trainer arranges for an appropriately experienced venue staff member to attend and talk to trainees about:</a:t>
            </a:r>
          </a:p>
          <a:p>
            <a:pPr>
              <a:buFont typeface="Arial" pitchFamily="34" charset="0"/>
              <a:buChar char="•"/>
            </a:pPr>
            <a:r>
              <a:rPr lang="en-US" b="0" dirty="0" smtClean="0"/>
              <a:t> Venue policies and procedures for handling face</a:t>
            </a:r>
            <a:r>
              <a:rPr lang="en-US" b="0" baseline="0" dirty="0" smtClean="0"/>
              <a:t> </a:t>
            </a:r>
            <a:r>
              <a:rPr lang="en-US" b="0" dirty="0" smtClean="0"/>
              <a:t>to</a:t>
            </a:r>
            <a:r>
              <a:rPr lang="en-US" b="0" baseline="0" dirty="0" smtClean="0"/>
              <a:t> </a:t>
            </a:r>
            <a:r>
              <a:rPr lang="en-US" b="0" dirty="0" smtClean="0"/>
              <a:t>face claims for lost property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dirty="0" smtClean="0"/>
              <a:t> Venue policies and procedures for handling telephone claims for lost property</a:t>
            </a:r>
          </a:p>
          <a:p>
            <a:pPr>
              <a:buFont typeface="Arial" pitchFamily="34" charset="0"/>
              <a:buChar char="•"/>
            </a:pPr>
            <a:r>
              <a:rPr lang="en-US" b="0" dirty="0" smtClean="0"/>
              <a:t> Venue policies and procedures for handling email claims for lost property</a:t>
            </a:r>
          </a:p>
          <a:p>
            <a:pPr>
              <a:buFont typeface="Arial" pitchFamily="34" charset="0"/>
              <a:buChar char="•"/>
            </a:pPr>
            <a:r>
              <a:rPr lang="en-US" b="0" dirty="0" smtClean="0"/>
              <a:t> What they deem acceptable evidence of ownership of items</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dirty="0" smtClean="0"/>
              <a:t> What they deem acceptable proof of identification of claimants</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dirty="0" smtClean="0"/>
              <a:t> How they process claims where a third party claims an item on behalf of the owner of the item</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dirty="0" smtClean="0"/>
              <a:t> How they determine whether or not they will return</a:t>
            </a:r>
            <a:r>
              <a:rPr lang="en-US" b="0" baseline="0" dirty="0" smtClean="0"/>
              <a:t> or </a:t>
            </a:r>
            <a:r>
              <a:rPr lang="en-US" b="0" dirty="0" smtClean="0"/>
              <a:t>release</a:t>
            </a:r>
            <a:r>
              <a:rPr lang="en-US" b="0" baseline="0" dirty="0" smtClean="0"/>
              <a:t> an item to a claimant</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 How they deal with refusing to release or return an item to a claimant</a:t>
            </a:r>
            <a:r>
              <a:rPr lang="en-US" b="0" dirty="0" smtClean="0"/>
              <a:t>.</a:t>
            </a:r>
          </a:p>
          <a:p>
            <a:pPr>
              <a:buFont typeface="Arial" pitchFamily="34" charset="0"/>
              <a:buChar char="•"/>
            </a:pPr>
            <a:endParaRPr lang="en-US" b="0" dirty="0" smtClean="0"/>
          </a:p>
          <a:p>
            <a:pPr>
              <a:buFont typeface="Arial" pitchFamily="34" charset="0"/>
              <a:buChar char="•"/>
            </a:pPr>
            <a:endParaRPr lang="en-US" b="0" dirty="0" smtClean="0"/>
          </a:p>
          <a:p>
            <a:pPr>
              <a:buFont typeface="Arial" pitchFamily="34" charset="0"/>
              <a:buNone/>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77</a:t>
            </a:fld>
            <a:endParaRPr 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AU" sz="1200" kern="1200" noProof="0" dirty="0" smtClean="0">
                <a:solidFill>
                  <a:schemeClr val="tx1"/>
                </a:solidFill>
                <a:ea typeface="+mn-ea"/>
                <a:cs typeface="+mn-cs"/>
              </a:rPr>
              <a:t>Trainer emphasizes to trainees that the Lost and Found Register is the central document for lost and found items and must be referred to and updated whenever a claim is made for lost property .</a:t>
            </a:r>
            <a:r>
              <a:rPr lang="en-AU" sz="1200" kern="1200" baseline="0" noProof="0" dirty="0" smtClean="0">
                <a:solidFill>
                  <a:schemeClr val="tx1"/>
                </a:solidFill>
                <a:ea typeface="+mn-ea"/>
                <a:cs typeface="+mn-cs"/>
              </a:rPr>
              <a:t> I</a:t>
            </a:r>
            <a:r>
              <a:rPr lang="en-AU" sz="1200" kern="1200" noProof="0" dirty="0" smtClean="0">
                <a:solidFill>
                  <a:schemeClr val="tx1"/>
                </a:solidFill>
                <a:ea typeface="+mn-ea"/>
                <a:cs typeface="+mn-cs"/>
              </a:rPr>
              <a:t>t must even be updated where a claim for an item is made, but is refused.</a:t>
            </a:r>
          </a:p>
          <a:p>
            <a:r>
              <a:rPr lang="en-AU" sz="1200" kern="1200" noProof="0" dirty="0" smtClean="0">
                <a:solidFill>
                  <a:schemeClr val="tx1"/>
                </a:solidFill>
                <a:ea typeface="+mn-ea"/>
                <a:cs typeface="+mn-cs"/>
              </a:rPr>
              <a:t>Trainer indicates to trainees when returning an item to a claimant they may need to:</a:t>
            </a:r>
          </a:p>
          <a:p>
            <a:pPr>
              <a:buFont typeface="Arial" pitchFamily="34" charset="0"/>
              <a:buChar char="•"/>
            </a:pPr>
            <a:r>
              <a:rPr lang="en-AU" sz="1200" kern="1200" noProof="0" dirty="0" smtClean="0">
                <a:solidFill>
                  <a:schemeClr val="tx1"/>
                </a:solidFill>
                <a:ea typeface="+mn-ea"/>
                <a:cs typeface="+mn-cs"/>
              </a:rPr>
              <a:t> Complete details of claimant – name and contact details</a:t>
            </a:r>
          </a:p>
          <a:p>
            <a:pPr>
              <a:buFont typeface="Arial" pitchFamily="34" charset="0"/>
              <a:buChar char="•"/>
            </a:pPr>
            <a:r>
              <a:rPr lang="en-AU" sz="1200" kern="1200" noProof="0" dirty="0" smtClean="0">
                <a:solidFill>
                  <a:schemeClr val="tx1"/>
                </a:solidFill>
                <a:ea typeface="+mn-ea"/>
                <a:cs typeface="+mn-cs"/>
              </a:rPr>
              <a:t> Insert identification of article/s used to identify claimant – passport, driver’s licence including relevant details (number of item, expiry date) or copy of same</a:t>
            </a:r>
          </a:p>
          <a:p>
            <a:pPr>
              <a:buFont typeface="Arial" pitchFamily="34" charset="0"/>
              <a:buChar char="•"/>
            </a:pPr>
            <a:r>
              <a:rPr lang="en-AU" sz="1200" kern="1200" noProof="0" dirty="0" smtClean="0">
                <a:solidFill>
                  <a:schemeClr val="tx1"/>
                </a:solidFill>
                <a:ea typeface="+mn-ea"/>
                <a:cs typeface="+mn-cs"/>
              </a:rPr>
              <a:t> Insert identification of article/s used as claimant’s proof of  ownership of the item – photograph, receipt</a:t>
            </a:r>
          </a:p>
          <a:p>
            <a:pPr>
              <a:buFont typeface="Arial" pitchFamily="34" charset="0"/>
              <a:buChar char="•"/>
            </a:pPr>
            <a:r>
              <a:rPr lang="en-AU" sz="1200" kern="1200" noProof="0" dirty="0" smtClean="0">
                <a:solidFill>
                  <a:schemeClr val="tx1"/>
                </a:solidFill>
                <a:ea typeface="+mn-ea"/>
                <a:cs typeface="+mn-cs"/>
              </a:rPr>
              <a:t> Obtain a signature from the claimant – verifying they have received the item released to them</a:t>
            </a:r>
          </a:p>
          <a:p>
            <a:pPr>
              <a:buFont typeface="Arial" pitchFamily="34" charset="0"/>
              <a:buChar char="•"/>
            </a:pPr>
            <a:r>
              <a:rPr lang="en-AU" sz="1200" kern="1200" noProof="0" dirty="0" smtClean="0">
                <a:solidFill>
                  <a:schemeClr val="tx1"/>
                </a:solidFill>
                <a:ea typeface="+mn-ea"/>
                <a:cs typeface="+mn-cs"/>
              </a:rPr>
              <a:t> Fill in other Register columns as appropriate to the particular Register being used and/or the requirements of additional house policies.</a:t>
            </a:r>
          </a:p>
          <a:p>
            <a:endParaRPr lang="en-AU" sz="1200" kern="1200" noProof="0" dirty="0" smtClean="0">
              <a:solidFill>
                <a:schemeClr val="tx1"/>
              </a:solidFill>
              <a:ea typeface="+mn-ea"/>
              <a:cs typeface="+mn-cs"/>
            </a:endParaRPr>
          </a:p>
          <a:p>
            <a:pPr>
              <a:buFont typeface="Arial" pitchFamily="34" charset="0"/>
              <a:buNone/>
            </a:pPr>
            <a:r>
              <a:rPr lang="en-AU" b="1" noProof="0" dirty="0" smtClean="0"/>
              <a:t>Class Activity – Role Play</a:t>
            </a:r>
          </a:p>
          <a:p>
            <a:pPr>
              <a:buFont typeface="Arial" pitchFamily="34" charset="0"/>
              <a:buNone/>
            </a:pPr>
            <a:r>
              <a:rPr lang="en-AU" b="0" noProof="0" dirty="0" smtClean="0"/>
              <a:t>Trainer plays the role of staff member assisting a guest to claim a lost item.</a:t>
            </a:r>
          </a:p>
          <a:p>
            <a:pPr>
              <a:buFont typeface="Arial" pitchFamily="34" charset="0"/>
              <a:buNone/>
            </a:pPr>
            <a:r>
              <a:rPr lang="en-AU" b="0" noProof="0" dirty="0" smtClean="0"/>
              <a:t>Trainee plays the role of a guest claiming a lost item.</a:t>
            </a:r>
          </a:p>
          <a:p>
            <a:pPr>
              <a:buFont typeface="Arial" pitchFamily="34" charset="0"/>
              <a:buNone/>
            </a:pPr>
            <a:endParaRPr lang="en-AU" b="0" noProof="0" dirty="0" smtClean="0"/>
          </a:p>
          <a:p>
            <a:pPr>
              <a:buFont typeface="Arial" pitchFamily="34" charset="0"/>
              <a:buNone/>
            </a:pPr>
            <a:r>
              <a:rPr lang="en-AU" b="0" noProof="0" dirty="0" smtClean="0"/>
              <a:t>Trainer briefs the trainee regarding description of the item lost,</a:t>
            </a:r>
            <a:r>
              <a:rPr lang="en-US" b="0" dirty="0" smtClean="0"/>
              <a:t> and the details</a:t>
            </a:r>
            <a:r>
              <a:rPr lang="en-US" b="0" baseline="0" dirty="0" smtClean="0"/>
              <a:t> of the loss, how and when it was lost.</a:t>
            </a:r>
          </a:p>
          <a:p>
            <a:pPr>
              <a:buFont typeface="Arial" pitchFamily="34" charset="0"/>
              <a:buNone/>
            </a:pPr>
            <a:r>
              <a:rPr lang="en-US" b="0" baseline="0" dirty="0" smtClean="0"/>
              <a:t>Trainer arranges for a suitable item to be available and tagged as the lost item.</a:t>
            </a:r>
          </a:p>
          <a:p>
            <a:pPr>
              <a:buFont typeface="Arial" pitchFamily="34" charset="0"/>
              <a:buNone/>
            </a:pPr>
            <a:endParaRPr lang="en-US" b="0" baseline="0" dirty="0" smtClean="0"/>
          </a:p>
          <a:p>
            <a:pPr>
              <a:buFont typeface="Arial" pitchFamily="34" charset="0"/>
              <a:buNone/>
            </a:pPr>
            <a:r>
              <a:rPr lang="en-US" b="0" baseline="0" dirty="0" smtClean="0"/>
              <a:t>Trainee approaches trainer and makes enquiries about the lost item and trainer leads the trainee/’guest’ through the claim procedure as outlined.</a:t>
            </a:r>
          </a:p>
          <a:p>
            <a:pPr>
              <a:buFont typeface="Arial" pitchFamily="34" charset="0"/>
              <a:buNone/>
            </a:pPr>
            <a:r>
              <a:rPr lang="en-US" b="0" baseline="0" dirty="0" smtClean="0"/>
              <a:t>Remaining trainees observe the role play.</a:t>
            </a:r>
          </a:p>
          <a:p>
            <a:pPr>
              <a:buFont typeface="Arial" pitchFamily="34" charset="0"/>
              <a:buNone/>
            </a:pPr>
            <a:r>
              <a:rPr lang="en-US" b="0" baseline="0" dirty="0" smtClean="0"/>
              <a:t>A discussion and analysis is held on completion of the role play to evaluate the processes.</a:t>
            </a:r>
          </a:p>
          <a:p>
            <a:pPr>
              <a:buFont typeface="Arial" pitchFamily="34" charset="0"/>
              <a:buNone/>
            </a:pPr>
            <a:endParaRPr lang="en-US" b="0" baseline="0" dirty="0" smtClean="0"/>
          </a:p>
          <a:p>
            <a:pPr>
              <a:buFont typeface="Arial" pitchFamily="34" charset="0"/>
              <a:buNone/>
            </a:pPr>
            <a:r>
              <a:rPr lang="en-US" b="0" baseline="0" dirty="0" smtClean="0"/>
              <a:t>Role play may then be repeated with a different item, using two trainees to play role of ‘staff member’ and ‘guest’.</a:t>
            </a:r>
            <a:endParaRPr lang="en-US" b="0" dirty="0" smtClean="0"/>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78</a:t>
            </a:fld>
            <a:endParaRPr 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suggests to trainees when they determine an item should not be returned to a claimant they should: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Involve management.</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nvolving management demonstrates the seriousness of the situation and allows them to take charge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Explain reasons to management.</a:t>
            </a:r>
            <a:r>
              <a:rPr lang="en-US" sz="1200" kern="1200" baseline="0" dirty="0" smtClean="0">
                <a:solidFill>
                  <a:schemeClr val="tx1"/>
                </a:solidFill>
                <a:ea typeface="+mn-ea"/>
                <a:cs typeface="+mn-cs"/>
              </a:rPr>
              <a:t> H</a:t>
            </a:r>
            <a:r>
              <a:rPr lang="en-US" sz="1200" kern="1200" dirty="0" smtClean="0">
                <a:solidFill>
                  <a:schemeClr val="tx1"/>
                </a:solidFill>
                <a:ea typeface="+mn-ea"/>
                <a:cs typeface="+mn-cs"/>
              </a:rPr>
              <a:t>ighlight the factors indicating why it would be unwise to return the item to the claimant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Allow management to assess the situation.</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hey may decide to give the item to the claimant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Politely explain to the claimant why the refusal is being made highlighting this action is being take to safeguard property of the rightful owner.</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79</a:t>
            </a:fld>
            <a:endParaRPr 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continues to provide advice to trainees regarding the refusal of an item to a claimant:</a:t>
            </a:r>
          </a:p>
          <a:p>
            <a:pPr>
              <a:buFont typeface="Arial" pitchFamily="34" charset="0"/>
              <a:buChar char="•"/>
            </a:pPr>
            <a:r>
              <a:rPr lang="en-US" sz="1200" kern="1200" dirty="0" smtClean="0">
                <a:solidFill>
                  <a:schemeClr val="tx1"/>
                </a:solidFill>
                <a:ea typeface="+mn-ea"/>
                <a:cs typeface="+mn-cs"/>
              </a:rPr>
              <a:t> Advise about what extra proof the claimant needs to provide to enable release of the item to them (such as more</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better proof of identification and/or ownership)</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t>
            </a:r>
            <a:r>
              <a:rPr lang="en-AU" sz="1200" kern="1200" noProof="0" dirty="0" smtClean="0">
                <a:solidFill>
                  <a:schemeClr val="tx1"/>
                </a:solidFill>
                <a:ea typeface="+mn-ea"/>
                <a:cs typeface="+mn-cs"/>
              </a:rPr>
              <a:t>Apologise</a:t>
            </a:r>
            <a:r>
              <a:rPr lang="en-US" sz="1200" kern="1200" dirty="0" smtClean="0">
                <a:solidFill>
                  <a:schemeClr val="tx1"/>
                </a:solidFill>
                <a:ea typeface="+mn-ea"/>
                <a:cs typeface="+mn-cs"/>
              </a:rPr>
              <a:t> for the inconvenience.</a:t>
            </a:r>
            <a:r>
              <a:rPr lang="en-US" sz="1200" kern="1200" baseline="0" dirty="0" smtClean="0">
                <a:solidFill>
                  <a:schemeClr val="tx1"/>
                </a:solidFill>
                <a:ea typeface="+mn-ea"/>
                <a:cs typeface="+mn-cs"/>
              </a:rPr>
              <a:t> B</a:t>
            </a:r>
            <a:r>
              <a:rPr lang="en-US" sz="1200" kern="1200" dirty="0" smtClean="0">
                <a:solidFill>
                  <a:schemeClr val="tx1"/>
                </a:solidFill>
                <a:ea typeface="+mn-ea"/>
                <a:cs typeface="+mn-cs"/>
              </a:rPr>
              <a:t>e genuine and re-state the refusal is in their best interests</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to protect their property from being given to the wrong person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Make an entry in the register reflecting what the claimant has been told .</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separate piece of paper may need to be added to the Register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Sign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initial the Register and management should also sign/ or initial the Register as proof of their involvement.</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80</a:t>
            </a:fld>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informs trainees that where people contact the venue from another country (or a distant location) they are expected to assist them claim lost items </a:t>
            </a:r>
            <a:r>
              <a:rPr lang="en-AU" sz="1200" kern="1200" noProof="0" dirty="0" smtClean="0">
                <a:solidFill>
                  <a:schemeClr val="tx1"/>
                </a:solidFill>
                <a:ea typeface="+mn-ea"/>
                <a:cs typeface="+mn-cs"/>
              </a:rPr>
              <a:t>emphasising</a:t>
            </a:r>
            <a:r>
              <a:rPr lang="en-US" sz="1200" kern="1200" dirty="0" smtClean="0">
                <a:solidFill>
                  <a:schemeClr val="tx1"/>
                </a:solidFill>
                <a:ea typeface="+mn-ea"/>
                <a:cs typeface="+mn-cs"/>
              </a:rPr>
              <a:t> the same care, attention and professionalism must be paid to these claimants as is paid to face to</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face claimants.</a:t>
            </a:r>
          </a:p>
          <a:p>
            <a:r>
              <a:rPr lang="en-US" sz="1200" kern="1200" dirty="0" smtClean="0">
                <a:solidFill>
                  <a:schemeClr val="tx1"/>
                </a:solidFill>
                <a:ea typeface="+mn-ea"/>
                <a:cs typeface="+mn-cs"/>
              </a:rPr>
              <a:t>Trainer tells trainees that  people from overseas or another country making enquiries about lost property may contact the venue to claim a lost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 response to contact made with them by the venue – mentioning a found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Following up on a report made – when they reported a lost item while they were at the venue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By chance.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arguably the most common type of contact and occurs when the individual discovers they have lost an item and contacts the venue hoping it has been handed in. In reality, they often really do not know where or when they lost the item.</a:t>
            </a:r>
            <a:endParaRPr lang="en-AU" sz="1200" kern="1200" dirty="0" smtClean="0">
              <a:solidFill>
                <a:schemeClr val="tx1"/>
              </a:solidFill>
              <a:ea typeface="+mn-ea"/>
              <a:cs typeface="+mn-cs"/>
            </a:endParaRPr>
          </a:p>
          <a:p>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81</a:t>
            </a:fld>
            <a:endParaRPr lang="en-US"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advises trainees the methods of communication when dealing with other-country lost property claims can be:</a:t>
            </a:r>
          </a:p>
          <a:p>
            <a:pPr>
              <a:buFont typeface="Arial" pitchFamily="34" charset="0"/>
              <a:buChar char="•"/>
            </a:pPr>
            <a:r>
              <a:rPr lang="en-US" dirty="0" smtClean="0"/>
              <a:t> Via telephone.</a:t>
            </a:r>
            <a:r>
              <a:rPr lang="en-US" baseline="0" dirty="0" smtClean="0"/>
              <a:t> This is t</a:t>
            </a:r>
            <a:r>
              <a:rPr lang="en-US" dirty="0" smtClean="0"/>
              <a:t>he most preferable medium as it is directs and allows for questions with immediate answers, and the use of follow-up questions</a:t>
            </a:r>
          </a:p>
          <a:p>
            <a:pPr>
              <a:buFont typeface="Arial" pitchFamily="34" charset="0"/>
              <a:buChar char="•"/>
            </a:pPr>
            <a:r>
              <a:rPr lang="en-US" dirty="0" smtClean="0"/>
              <a:t> Via facsimile/fax.</a:t>
            </a:r>
            <a:r>
              <a:rPr lang="en-US" baseline="0" dirty="0" smtClean="0"/>
              <a:t> This is a</a:t>
            </a:r>
            <a:r>
              <a:rPr lang="en-US" dirty="0" smtClean="0"/>
              <a:t> useful medium but one restricted in nature due to its limitations regarding two-way communication.</a:t>
            </a:r>
            <a:r>
              <a:rPr lang="en-US" baseline="0" dirty="0" smtClean="0"/>
              <a:t> A </a:t>
            </a:r>
            <a:r>
              <a:rPr lang="en-US" dirty="0" smtClean="0"/>
              <a:t>fax may be the start of a telephone or email exchange</a:t>
            </a:r>
          </a:p>
          <a:p>
            <a:pPr>
              <a:buFont typeface="Arial" pitchFamily="34" charset="0"/>
              <a:buChar char="•"/>
            </a:pPr>
            <a:r>
              <a:rPr lang="en-US" dirty="0" smtClean="0"/>
              <a:t> Via email.</a:t>
            </a:r>
            <a:r>
              <a:rPr lang="en-US" baseline="0" dirty="0" smtClean="0"/>
              <a:t> This is </a:t>
            </a:r>
            <a:r>
              <a:rPr lang="en-US" dirty="0" smtClean="0"/>
              <a:t>a relatively useful but potentially drawn out option .</a:t>
            </a:r>
            <a:r>
              <a:rPr lang="en-US" baseline="0" dirty="0" smtClean="0"/>
              <a:t> I</a:t>
            </a:r>
            <a:r>
              <a:rPr lang="en-US" dirty="0" smtClean="0"/>
              <a:t>t can allow photographs</a:t>
            </a:r>
            <a:r>
              <a:rPr lang="en-US" baseline="0" dirty="0" smtClean="0"/>
              <a:t> to be sent and received. Some properties are web-cam enabled to introduce a face to- ace element but transmission quality can make identification difficult at times.</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82</a:t>
            </a:fld>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smtClean="0">
                <a:solidFill>
                  <a:schemeClr val="tx1"/>
                </a:solidFill>
                <a:ea typeface="+mn-ea"/>
                <a:cs typeface="+mn-cs"/>
              </a:rPr>
              <a:t>When</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talking to a person from another country</a:t>
            </a:r>
            <a:r>
              <a:rPr lang="en-US" sz="1200" kern="1200" baseline="0" dirty="0" smtClean="0">
                <a:solidFill>
                  <a:schemeClr val="tx1"/>
                </a:solidFill>
                <a:ea typeface="+mn-ea"/>
                <a:cs typeface="+mn-cs"/>
              </a:rPr>
              <a:t> or a </a:t>
            </a:r>
            <a:r>
              <a:rPr lang="en-US" sz="1200" kern="1200" dirty="0" smtClean="0">
                <a:solidFill>
                  <a:schemeClr val="tx1"/>
                </a:solidFill>
                <a:ea typeface="+mn-ea"/>
                <a:cs typeface="+mn-cs"/>
              </a:rPr>
              <a:t>distant area regarding their claim for a lost item, all the checks and verifications mentioned earlier in these notes must be undertaken. The</a:t>
            </a:r>
            <a:r>
              <a:rPr lang="en-US" sz="1200" kern="1200" baseline="0" dirty="0" smtClean="0">
                <a:solidFill>
                  <a:schemeClr val="tx1"/>
                </a:solidFill>
                <a:ea typeface="+mn-ea"/>
                <a:cs typeface="+mn-cs"/>
              </a:rPr>
              <a:t> fact they </a:t>
            </a:r>
            <a:r>
              <a:rPr lang="en-US" sz="1200" kern="1200" dirty="0" smtClean="0">
                <a:solidFill>
                  <a:schemeClr val="tx1"/>
                </a:solidFill>
                <a:ea typeface="+mn-ea"/>
                <a:cs typeface="+mn-cs"/>
              </a:rPr>
              <a:t>are not dealing with the claimant face</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to</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face does not allow them to apply a lesser standard of proof, ownership or identity.</a:t>
            </a:r>
            <a:endParaRPr lang="en-AU" sz="1200" kern="1200" dirty="0" smtClean="0">
              <a:solidFill>
                <a:schemeClr val="tx1"/>
              </a:solidFill>
              <a:ea typeface="+mn-ea"/>
              <a:cs typeface="+mn-cs"/>
            </a:endParaRP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indicates to trainees the factors to be addressed include: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Determining legitimate ownership of the items claimed.</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may be achieved by a combination of:</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Asking the claimant to forward required, acceptable, or identified evidence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Researching internal documents</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records</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uch as Guest History, and/or Rooming List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Obtaining detailed description of items, when and where they were lost</a:t>
            </a:r>
            <a:r>
              <a:rPr lang="en-US" sz="1200" kern="1200" baseline="0" dirty="0" smtClean="0">
                <a:solidFill>
                  <a:schemeClr val="tx1"/>
                </a:solidFill>
                <a:ea typeface="+mn-ea"/>
                <a:cs typeface="+mn-cs"/>
              </a:rPr>
              <a:t> and their </a:t>
            </a:r>
            <a:r>
              <a:rPr lang="en-US" sz="1200" kern="1200" dirty="0" smtClean="0">
                <a:solidFill>
                  <a:schemeClr val="tx1"/>
                </a:solidFill>
                <a:ea typeface="+mn-ea"/>
                <a:cs typeface="+mn-cs"/>
              </a:rPr>
              <a:t>value to the best extent possible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Identifying the exact item so</a:t>
            </a:r>
            <a:r>
              <a:rPr lang="en-US" sz="1200" kern="1200" baseline="0" dirty="0" smtClean="0">
                <a:solidFill>
                  <a:schemeClr val="tx1"/>
                </a:solidFill>
                <a:ea typeface="+mn-ea"/>
                <a:cs typeface="+mn-cs"/>
              </a:rPr>
              <a:t> as </a:t>
            </a:r>
            <a:r>
              <a:rPr lang="en-US" sz="1200" kern="1200" dirty="0" smtClean="0">
                <a:solidFill>
                  <a:schemeClr val="tx1"/>
                </a:solidFill>
                <a:ea typeface="+mn-ea"/>
                <a:cs typeface="+mn-cs"/>
              </a:rPr>
              <a:t>to guard against a similar, but incorrect item, being forwarded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Determining guest’s preferred method of having the item returned.</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will often depend on the nature of the item (such as whether it is big/heavy or small/light and taking into account how expensive it is, and the sentimental nature of the article). Options include: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Mail – with further options relating to insurance, priority delivery, express post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Courier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Air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Other options may exist (for example, return by sea/boat</a:t>
            </a:r>
            <a:r>
              <a:rPr lang="en-US" sz="1200" kern="1200" baseline="0" dirty="0" smtClean="0">
                <a:solidFill>
                  <a:schemeClr val="tx1"/>
                </a:solidFill>
                <a:ea typeface="+mn-ea"/>
                <a:cs typeface="+mn-cs"/>
              </a:rPr>
              <a:t> or</a:t>
            </a:r>
            <a:r>
              <a:rPr lang="en-US" sz="1200" kern="1200" dirty="0" smtClean="0">
                <a:solidFill>
                  <a:schemeClr val="tx1"/>
                </a:solidFill>
                <a:ea typeface="+mn-ea"/>
                <a:cs typeface="+mn-cs"/>
              </a:rPr>
              <a:t> private vehicle) but these are not commonly used or offered as alternatives. </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83</a:t>
            </a:fld>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advising trainees about how to process other</a:t>
            </a:r>
            <a:r>
              <a:rPr lang="en-US" baseline="0" dirty="0" smtClean="0"/>
              <a:t> </a:t>
            </a:r>
            <a:r>
              <a:rPr lang="en-US" dirty="0" smtClean="0"/>
              <a:t>country enquiries regarding lost property:</a:t>
            </a:r>
          </a:p>
          <a:p>
            <a:pPr>
              <a:buFont typeface="Arial" pitchFamily="34" charset="0"/>
              <a:buChar char="•"/>
            </a:pPr>
            <a:r>
              <a:rPr lang="en-US" sz="1200" kern="1200" dirty="0" smtClean="0">
                <a:solidFill>
                  <a:schemeClr val="tx1"/>
                </a:solidFill>
                <a:ea typeface="+mn-ea"/>
                <a:cs typeface="+mn-cs"/>
              </a:rPr>
              <a:t> Advising claimant the venue will process the return but will require payment for expenses entailed in return of the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hese expenses are usually limited to direct expenses (packaging, wrapping, insurance, fees and charges) but do not normally include a component for ‘time and trouble’ taken to return the item.</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Where known the venue will inform the claimant of the estimated cost to return the item but (because no charge is levied for ‘time and trouble’) it is not common practice to obtain quotations for remitting the item and forwarding these quotes to the claimant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Obtaining relevant contact details of the claimant for delivery of the item.</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check may be made to ensure these details are the same as the claimant’s details already recorded in the internal Guest History.</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a one way of ensuring items are sent to their rightful owners.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Informing claimant regarding date/time the item will be dispatched so claimant can have an idea of when to expect the item.</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84</a:t>
            </a:fld>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explains to trainees when arrangements for the return of an item to another country have been </a:t>
            </a:r>
            <a:r>
              <a:rPr lang="en-US" sz="1200" kern="1200" dirty="0" err="1" smtClean="0">
                <a:solidFill>
                  <a:schemeClr val="tx1"/>
                </a:solidFill>
                <a:ea typeface="+mn-ea"/>
                <a:cs typeface="+mn-cs"/>
              </a:rPr>
              <a:t>fi</a:t>
            </a:r>
            <a:r>
              <a:rPr lang="en-AU" sz="1200" kern="1200" noProof="0" dirty="0" err="1" smtClean="0">
                <a:solidFill>
                  <a:schemeClr val="tx1"/>
                </a:solidFill>
                <a:ea typeface="+mn-ea"/>
                <a:cs typeface="+mn-cs"/>
              </a:rPr>
              <a:t>nalised</a:t>
            </a:r>
            <a:r>
              <a:rPr lang="en-US" sz="1200" kern="1200" dirty="0" smtClean="0">
                <a:solidFill>
                  <a:schemeClr val="tx1"/>
                </a:solidFill>
                <a:ea typeface="+mn-ea"/>
                <a:cs typeface="+mn-cs"/>
              </a:rPr>
              <a:t> they must process the return of items in accordance with agreed arrangements: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It is important to work quickly but to ensure, at the same time, the item being returned is not damaged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Processing may involve: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Wrapping and packaging the item to protect it during transit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Addressing the item/package to the agreed address</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Selecting and paying for appropriate/agreed insurance as agreed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required by the owner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Notifying a carrier</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courier to collect the item.</a:t>
            </a:r>
            <a:endParaRPr lang="en-AU" sz="1200" kern="120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85</a:t>
            </a:fld>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to provide to trainees an outline of the activities potentially involved in returning a ‘lost property item’ to another country:</a:t>
            </a:r>
          </a:p>
          <a:p>
            <a:pPr lvl="1">
              <a:buFont typeface="Arial" pitchFamily="34" charset="0"/>
              <a:buChar char="•"/>
            </a:pPr>
            <a:r>
              <a:rPr lang="en-US" sz="1200" kern="1200" dirty="0" smtClean="0">
                <a:solidFill>
                  <a:schemeClr val="tx1"/>
                </a:solidFill>
                <a:ea typeface="+mn-ea"/>
                <a:cs typeface="+mn-cs"/>
              </a:rPr>
              <a:t> Taking the item to a carrier/courier or delivery service where they cannot attend to collect the item</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Capturing consignment details, number, expected delivery date/time and/or delivery route including details of any online tracking service offered by the carrier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Paying for the return of the item and obtaining receipt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Notifying claimant the item has been sent and providing relevant tracking details and/or delivery information.</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Guest Speaker</a:t>
            </a:r>
          </a:p>
          <a:p>
            <a:pPr>
              <a:buFont typeface="Arial" pitchFamily="34" charset="0"/>
              <a:buNone/>
            </a:pPr>
            <a:r>
              <a:rPr lang="en-US" b="0" dirty="0" smtClean="0"/>
              <a:t>Trainer arranges for a suitable courier or transport company to attend and talk to trainees about:</a:t>
            </a:r>
          </a:p>
          <a:p>
            <a:pPr>
              <a:buFont typeface="Arial" pitchFamily="34" charset="0"/>
              <a:buChar char="•"/>
            </a:pPr>
            <a:r>
              <a:rPr lang="en-US" b="0" dirty="0" smtClean="0"/>
              <a:t> The delivery services they provide with reference to how these may be applicable to returning lost items to other countries and remote</a:t>
            </a:r>
            <a:r>
              <a:rPr lang="en-US" b="0" baseline="0" dirty="0" smtClean="0"/>
              <a:t> or distant </a:t>
            </a:r>
            <a:r>
              <a:rPr lang="en-US" b="0" dirty="0" smtClean="0"/>
              <a:t>areas</a:t>
            </a:r>
          </a:p>
          <a:p>
            <a:pPr>
              <a:buFont typeface="Arial" pitchFamily="34" charset="0"/>
              <a:buChar char="•"/>
            </a:pPr>
            <a:r>
              <a:rPr lang="en-US" b="0" dirty="0" smtClean="0"/>
              <a:t> How packages must be wrapped and packaged</a:t>
            </a:r>
          </a:p>
          <a:p>
            <a:pPr>
              <a:buFont typeface="Arial" pitchFamily="34" charset="0"/>
              <a:buChar char="•"/>
            </a:pPr>
            <a:r>
              <a:rPr lang="en-US" b="0" dirty="0" smtClean="0"/>
              <a:t> Additional services available such as insurance, use of special containers, tracking, express delivery, door-to-door delivery,</a:t>
            </a:r>
            <a:r>
              <a:rPr lang="en-US" b="0" baseline="0" dirty="0" smtClean="0"/>
              <a:t> </a:t>
            </a:r>
            <a:r>
              <a:rPr lang="en-US" b="0" dirty="0" smtClean="0"/>
              <a:t>guarantees</a:t>
            </a:r>
            <a:r>
              <a:rPr lang="en-US" b="0" baseline="0" dirty="0" smtClean="0"/>
              <a:t> and/or warranties</a:t>
            </a:r>
            <a:endParaRPr lang="en-US" b="0" dirty="0" smtClean="0"/>
          </a:p>
          <a:p>
            <a:pPr>
              <a:buFont typeface="Arial" pitchFamily="34" charset="0"/>
              <a:buChar char="•"/>
            </a:pPr>
            <a:r>
              <a:rPr lang="en-US" b="0" dirty="0" smtClean="0"/>
              <a:t> Sample costs for delivery to various countries/destinations</a:t>
            </a:r>
            <a:r>
              <a:rPr lang="en-US" b="0" baseline="0" dirty="0" smtClean="0"/>
              <a:t> for a range of weights</a:t>
            </a:r>
          </a:p>
          <a:p>
            <a:pPr>
              <a:buFont typeface="Arial" pitchFamily="34" charset="0"/>
              <a:buChar char="•"/>
            </a:pPr>
            <a:r>
              <a:rPr lang="en-US" b="0" baseline="0" dirty="0" smtClean="0"/>
              <a:t> Documentation involved and information required before items can be sent.</a:t>
            </a:r>
            <a:endParaRPr lang="en-US" b="0" dirty="0" smtClean="0"/>
          </a:p>
          <a:p>
            <a:pPr>
              <a:buFont typeface="Arial" pitchFamily="34" charset="0"/>
              <a:buChar char="•"/>
            </a:pPr>
            <a:endParaRPr lang="en-US" b="0" dirty="0" smtClean="0"/>
          </a:p>
          <a:p>
            <a:pPr>
              <a:buFont typeface="Arial" pitchFamily="34" charset="0"/>
              <a:buChar char="•"/>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86</a:t>
            </a:fld>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a:t>
            </a:r>
            <a:r>
              <a:rPr lang="en-US" baseline="0" dirty="0" smtClean="0"/>
              <a:t> reminds trainees about the central role of the Lost and Found register. This Register must again be updated when an item is returned to another country, distant or remote location. There is generally a requirement to include information to identify:</a:t>
            </a:r>
          </a:p>
          <a:p>
            <a:pPr>
              <a:buFont typeface="Arial" pitchFamily="34" charset="0"/>
              <a:buChar char="•"/>
            </a:pPr>
            <a:r>
              <a:rPr lang="en-US" sz="1200" kern="1200" dirty="0" smtClean="0">
                <a:solidFill>
                  <a:schemeClr val="tx1"/>
                </a:solidFill>
                <a:ea typeface="+mn-ea"/>
                <a:cs typeface="+mn-cs"/>
              </a:rPr>
              <a:t> Delivery address for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Name of carrier or service used to deliver/return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Details of any special service such as express post, insurance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Cost – identifying and quantifying every cost paid by the venue and to be recovered from the claimant</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Date and time sent for use as a reference point for tracking and determining delivery date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Details of any item/delivery-specific data such as consignment number, delivery receipt number. </a:t>
            </a:r>
            <a:endParaRPr lang="en-AU" sz="1200" kern="1200" dirty="0" smtClean="0">
              <a:solidFill>
                <a:schemeClr val="tx1"/>
              </a:solidFill>
              <a:ea typeface="+mn-ea"/>
              <a:cs typeface="+mn-cs"/>
            </a:endParaRP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87</a:t>
            </a:fld>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88</a:t>
            </a:fld>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89</a:t>
            </a:fld>
            <a:endParaRPr lang="en-US"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90</a:t>
            </a:fld>
            <a:endParaRPr lang="en-US"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identifies for </a:t>
            </a:r>
            <a:r>
              <a:rPr lang="en-AU" sz="1200" kern="1200" baseline="0" dirty="0" smtClean="0">
                <a:solidFill>
                  <a:schemeClr val="tx1"/>
                </a:solidFill>
                <a:ea typeface="+mn-ea"/>
                <a:cs typeface="+mn-cs"/>
              </a:rPr>
              <a:t>trainee</a:t>
            </a:r>
            <a:r>
              <a:rPr lang="en-US" dirty="0" smtClean="0"/>
              <a:t>s the Performance Criteria for this Element, as listed on the slide.</a:t>
            </a:r>
          </a:p>
          <a:p>
            <a:pPr>
              <a:buFont typeface="Arial" pitchFamily="34" charset="0"/>
              <a:buNone/>
            </a:pPr>
            <a:endParaRPr lang="en-US" dirty="0" smtClean="0"/>
          </a:p>
          <a:p>
            <a:pPr>
              <a:buFont typeface="Arial" pitchFamily="34" charset="0"/>
              <a:buNone/>
            </a:pPr>
            <a:r>
              <a:rPr lang="en-US" b="1" dirty="0" smtClean="0"/>
              <a:t>Class Activity – Discussion</a:t>
            </a:r>
          </a:p>
          <a:p>
            <a:pPr>
              <a:buFont typeface="Arial" pitchFamily="34" charset="0"/>
              <a:buNone/>
            </a:pPr>
            <a:r>
              <a:rPr lang="en-US" b="0" dirty="0" smtClean="0"/>
              <a:t>Trainer asks </a:t>
            </a:r>
            <a:r>
              <a:rPr lang="en-AU" sz="1200" kern="1200" baseline="0" dirty="0" smtClean="0">
                <a:solidFill>
                  <a:schemeClr val="tx1"/>
                </a:solidFill>
                <a:ea typeface="+mn-ea"/>
                <a:cs typeface="+mn-cs"/>
              </a:rPr>
              <a:t>trainee</a:t>
            </a:r>
            <a:r>
              <a:rPr lang="en-US" b="0" dirty="0" smtClean="0"/>
              <a:t>s questions regarding their experiences and knowledge of dealing with unclaimed items in a Lost and Found facility:</a:t>
            </a:r>
          </a:p>
          <a:p>
            <a:pPr>
              <a:buFont typeface="Arial" pitchFamily="34" charset="0"/>
              <a:buChar char="•"/>
            </a:pPr>
            <a:r>
              <a:rPr lang="en-US" b="0" dirty="0" smtClean="0"/>
              <a:t> How long are valuable items commonly stored in a Lost and Found facility before they are disposed of?</a:t>
            </a:r>
          </a:p>
          <a:p>
            <a:pPr>
              <a:buFont typeface="Arial" pitchFamily="34" charset="0"/>
              <a:buChar char="•"/>
            </a:pPr>
            <a:r>
              <a:rPr lang="en-US" b="0" dirty="0" smtClean="0"/>
              <a:t> If valuable items are not claimed, how might they be disposed of?</a:t>
            </a:r>
          </a:p>
          <a:p>
            <a:pPr>
              <a:buFont typeface="Arial" pitchFamily="34" charset="0"/>
              <a:buChar char="•"/>
            </a:pPr>
            <a:r>
              <a:rPr lang="en-US" b="0" dirty="0" smtClean="0"/>
              <a:t> What establishment policies might be involved when disposing of found items?</a:t>
            </a:r>
          </a:p>
          <a:p>
            <a:pPr>
              <a:buFont typeface="Arial" pitchFamily="34" charset="0"/>
              <a:buChar char="•"/>
            </a:pPr>
            <a:r>
              <a:rPr lang="en-US" b="0" dirty="0" smtClean="0"/>
              <a:t> What do you think is meant by the expression ‘theft by finding’?</a:t>
            </a:r>
          </a:p>
          <a:p>
            <a:pPr>
              <a:buFont typeface="Arial" pitchFamily="34" charset="0"/>
              <a:buChar char="•"/>
            </a:pPr>
            <a:r>
              <a:rPr lang="en-US" b="0" dirty="0" smtClean="0"/>
              <a:t> When an item is disposed of, what updates to the Lost and Found Register do you think would need to be made?</a:t>
            </a:r>
          </a:p>
          <a:p>
            <a:pPr>
              <a:buFont typeface="Arial" pitchFamily="34" charset="0"/>
              <a:buChar char="•"/>
            </a:pPr>
            <a:endParaRPr lang="en-US" b="0"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92</a:t>
            </a:fld>
            <a:endParaRPr lang="en-US"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states to trainees that when dealing with unclaimed lost and found items it is vital establishment policies are followed.</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hese house policies will comply with legal requirements and demonstrate adherence to appropriate business ethics.</a:t>
            </a:r>
          </a:p>
          <a:p>
            <a:r>
              <a:rPr lang="en-US" sz="1200" kern="1200" dirty="0" smtClean="0">
                <a:solidFill>
                  <a:schemeClr val="tx1"/>
                </a:solidFill>
                <a:ea typeface="+mn-ea"/>
                <a:cs typeface="+mn-cs"/>
              </a:rPr>
              <a:t>Trainer introduces to trainees the concept of ‘holding times’ for found items.</a:t>
            </a:r>
            <a:r>
              <a:rPr lang="en-US" sz="1200" kern="1200" baseline="0" dirty="0" smtClean="0">
                <a:solidFill>
                  <a:schemeClr val="tx1"/>
                </a:solidFill>
                <a:ea typeface="+mn-ea"/>
                <a:cs typeface="+mn-cs"/>
              </a:rPr>
              <a:t> T</a:t>
            </a:r>
            <a:r>
              <a:rPr lang="en-US" sz="1200" b="0" kern="1200" dirty="0" smtClean="0">
                <a:solidFill>
                  <a:schemeClr val="tx1"/>
                </a:solidFill>
                <a:ea typeface="+mn-ea"/>
                <a:cs typeface="+mn-cs"/>
              </a:rPr>
              <a:t>his policy will specify the length of time a property will retain an item before disposing of it, based on the classification of the item</a:t>
            </a:r>
            <a:r>
              <a:rPr lang="en-US" sz="1200" kern="1200" dirty="0" smtClean="0">
                <a:solidFill>
                  <a:schemeClr val="tx1"/>
                </a:solidFill>
                <a:ea typeface="+mn-ea"/>
                <a:cs typeface="+mn-cs"/>
              </a:rPr>
              <a:t>:</a:t>
            </a:r>
          </a:p>
          <a:p>
            <a:r>
              <a:rPr lang="en-US" sz="1200" b="1" i="1" kern="1200" dirty="0" smtClean="0">
                <a:solidFill>
                  <a:schemeClr val="tx1"/>
                </a:solidFill>
                <a:ea typeface="+mn-ea"/>
                <a:cs typeface="+mn-cs"/>
              </a:rPr>
              <a:t>Valuable items</a:t>
            </a:r>
            <a:endParaRPr lang="en-AU" sz="1200" b="1" i="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Valuable items are held for between 6 – 12 months</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Valuable items are held longer because</a:t>
            </a:r>
            <a:r>
              <a:rPr lang="en-US" sz="1200" b="0" kern="1200" baseline="0" dirty="0" smtClean="0">
                <a:solidFill>
                  <a:schemeClr val="tx1"/>
                </a:solidFill>
                <a:ea typeface="+mn-ea"/>
                <a:cs typeface="+mn-cs"/>
              </a:rPr>
              <a:t> </a:t>
            </a:r>
            <a:r>
              <a:rPr lang="en-US" sz="1200" b="0" kern="1200" dirty="0" smtClean="0">
                <a:solidFill>
                  <a:schemeClr val="tx1"/>
                </a:solidFill>
                <a:ea typeface="+mn-ea"/>
                <a:cs typeface="+mn-cs"/>
              </a:rPr>
              <a:t>there is a greater chance the owner will eventually make a claim for them.</a:t>
            </a:r>
            <a:endParaRPr lang="en-AU" sz="1200" b="1" kern="1200" dirty="0" smtClean="0">
              <a:solidFill>
                <a:schemeClr val="tx1"/>
              </a:solidFill>
              <a:ea typeface="+mn-ea"/>
              <a:cs typeface="+mn-cs"/>
            </a:endParaRPr>
          </a:p>
          <a:p>
            <a:r>
              <a:rPr lang="en-US" sz="1200" b="1" i="1" kern="1200" dirty="0" smtClean="0">
                <a:solidFill>
                  <a:schemeClr val="tx1"/>
                </a:solidFill>
                <a:ea typeface="+mn-ea"/>
                <a:cs typeface="+mn-cs"/>
              </a:rPr>
              <a:t>Non-valuable items</a:t>
            </a:r>
            <a:endParaRPr lang="en-AU" sz="1200" b="1" i="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Non-valuable items are commonly held for 3 – 6 months </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If the establishment has a guest library, unclaimed </a:t>
            </a:r>
            <a:r>
              <a:rPr lang="en-US" sz="1200" b="0" i="1" kern="1200" dirty="0" smtClean="0">
                <a:solidFill>
                  <a:schemeClr val="tx1"/>
                </a:solidFill>
                <a:ea typeface="+mn-ea"/>
                <a:cs typeface="+mn-cs"/>
              </a:rPr>
              <a:t>books</a:t>
            </a:r>
            <a:r>
              <a:rPr lang="en-US" sz="1200" b="0" kern="1200" dirty="0" smtClean="0">
                <a:solidFill>
                  <a:schemeClr val="tx1"/>
                </a:solidFill>
                <a:ea typeface="+mn-ea"/>
                <a:cs typeface="+mn-cs"/>
              </a:rPr>
              <a:t> may be entered into the library.</a:t>
            </a:r>
            <a:endParaRPr lang="en-AU" sz="1200" b="1" kern="1200" dirty="0" smtClean="0">
              <a:solidFill>
                <a:schemeClr val="tx1"/>
              </a:solidFill>
              <a:ea typeface="+mn-ea"/>
              <a:cs typeface="+mn-cs"/>
            </a:endParaRPr>
          </a:p>
          <a:p>
            <a:r>
              <a:rPr lang="en-US" sz="1200" b="1" i="1" kern="1200" dirty="0" smtClean="0">
                <a:solidFill>
                  <a:schemeClr val="tx1"/>
                </a:solidFill>
                <a:ea typeface="+mn-ea"/>
                <a:cs typeface="+mn-cs"/>
              </a:rPr>
              <a:t>Perishable food</a:t>
            </a:r>
            <a:endParaRPr lang="en-AU" sz="1200" b="1" i="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Where perishable food is held, it is usually kept for 24 – 48 hours only </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Many venues immediately throw out all open bottles of drink, and all opened food found in a departed guest room/refrigerator.</a:t>
            </a:r>
            <a:endParaRPr lang="en-AU" sz="1200" b="1" kern="1200" dirty="0" smtClean="0">
              <a:solidFill>
                <a:schemeClr val="tx1"/>
              </a:solidFill>
              <a:ea typeface="+mn-ea"/>
              <a:cs typeface="+mn-cs"/>
            </a:endParaRPr>
          </a:p>
          <a:p>
            <a:endParaRPr lang="en-US" sz="1200" kern="1200" dirty="0" smtClean="0">
              <a:solidFill>
                <a:schemeClr val="tx1"/>
              </a:solidFill>
              <a:ea typeface="+mn-ea"/>
              <a:cs typeface="+mn-cs"/>
            </a:endParaRPr>
          </a:p>
          <a:p>
            <a:r>
              <a:rPr lang="en-AU" sz="1200" b="1" kern="1200" dirty="0" smtClean="0">
                <a:solidFill>
                  <a:schemeClr val="tx1"/>
                </a:solidFill>
                <a:ea typeface="+mn-ea"/>
                <a:cs typeface="+mn-cs"/>
              </a:rPr>
              <a:t>Class Activity – Handout and Discussion of Policy</a:t>
            </a:r>
          </a:p>
          <a:p>
            <a:r>
              <a:rPr lang="en-AU" sz="1200" b="0" kern="1200" dirty="0" smtClean="0">
                <a:solidFill>
                  <a:schemeClr val="tx1"/>
                </a:solidFill>
                <a:ea typeface="+mn-ea"/>
                <a:cs typeface="+mn-cs"/>
              </a:rPr>
              <a:t>Trainer obtains</a:t>
            </a:r>
            <a:r>
              <a:rPr lang="en-AU" sz="1200" b="0" kern="1200" baseline="0" dirty="0" smtClean="0">
                <a:solidFill>
                  <a:schemeClr val="tx1"/>
                </a:solidFill>
                <a:ea typeface="+mn-ea"/>
                <a:cs typeface="+mn-cs"/>
              </a:rPr>
              <a:t> sample house policy for a relevant venue and:</a:t>
            </a:r>
          </a:p>
          <a:p>
            <a:pPr>
              <a:buFont typeface="Arial" pitchFamily="34" charset="0"/>
              <a:buChar char="•"/>
            </a:pPr>
            <a:r>
              <a:rPr lang="en-AU" sz="1200" b="0" kern="1200" baseline="0" dirty="0" smtClean="0">
                <a:solidFill>
                  <a:schemeClr val="tx1"/>
                </a:solidFill>
                <a:ea typeface="+mn-ea"/>
                <a:cs typeface="+mn-cs"/>
              </a:rPr>
              <a:t> Distributes to class</a:t>
            </a:r>
          </a:p>
          <a:p>
            <a:pPr>
              <a:buFont typeface="Arial" pitchFamily="34" charset="0"/>
              <a:buChar char="•"/>
            </a:pPr>
            <a:r>
              <a:rPr lang="en-AU" sz="1200" b="0" kern="1200" baseline="0" dirty="0" smtClean="0">
                <a:solidFill>
                  <a:schemeClr val="tx1"/>
                </a:solidFill>
                <a:ea typeface="+mn-ea"/>
                <a:cs typeface="+mn-cs"/>
              </a:rPr>
              <a:t> Discusses requirements</a:t>
            </a:r>
          </a:p>
          <a:p>
            <a:pPr>
              <a:buFont typeface="Arial" pitchFamily="34" charset="0"/>
              <a:buChar char="•"/>
            </a:pPr>
            <a:r>
              <a:rPr lang="en-AU" sz="1200" b="0" kern="1200" baseline="0" dirty="0" smtClean="0">
                <a:solidFill>
                  <a:schemeClr val="tx1"/>
                </a:solidFill>
                <a:ea typeface="+mn-ea"/>
                <a:cs typeface="+mn-cs"/>
              </a:rPr>
              <a:t> Explains rationale for policy requirements.</a:t>
            </a:r>
            <a:endParaRPr lang="en-AU" sz="1200" b="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93</a:t>
            </a:fld>
            <a:endParaRPr lang="en-US"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b="0" kern="1200" dirty="0" smtClean="0">
                <a:solidFill>
                  <a:schemeClr val="tx1"/>
                </a:solidFill>
                <a:ea typeface="+mn-ea"/>
                <a:cs typeface="+mn-cs"/>
              </a:rPr>
              <a:t>Trainer explains to trainees that venues will have a ‘Disposal’ policy for found property indicating this policy dictates what happens to found items if they are not claimed.</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b="1" kern="1200" dirty="0" smtClean="0">
              <a:solidFill>
                <a:schemeClr val="tx1"/>
              </a:solidFill>
              <a:ea typeface="+mn-ea"/>
              <a:cs typeface="+mn-cs"/>
            </a:endParaRPr>
          </a:p>
          <a:p>
            <a:r>
              <a:rPr lang="en-US" sz="1200" b="0" kern="1200" dirty="0" smtClean="0">
                <a:solidFill>
                  <a:schemeClr val="tx1"/>
                </a:solidFill>
                <a:ea typeface="+mn-ea"/>
                <a:cs typeface="+mn-cs"/>
              </a:rPr>
              <a:t>Trainer tells trainees that unclaimed valuables are treated differently to other items because of their importance and/or value and after their designated holding period has elapsed, valuable items may be:</a:t>
            </a:r>
            <a:endParaRPr lang="en-AU" sz="1200" b="1"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Handed in to Police.</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the recommended procedure and ensures no complications or subsequent legal action.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Given to charity.</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option demonstrates corporate citizenship on behalf of the venue and enables the property to prove staff did not benefit from someone else’s loss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Returned to the person who found them.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is not recommended for items where personal details of the owner are present.</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Returning items to the finder may be policy only for valuable items of ‘lesser value’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Note that</a:t>
            </a:r>
            <a:r>
              <a:rPr lang="en-US" sz="1200" kern="1200" baseline="0" dirty="0" smtClean="0">
                <a:solidFill>
                  <a:schemeClr val="tx1"/>
                </a:solidFill>
                <a:ea typeface="+mn-ea"/>
                <a:cs typeface="+mn-cs"/>
              </a:rPr>
              <a:t> p</a:t>
            </a:r>
            <a:r>
              <a:rPr lang="en-US" sz="1200" kern="1200" dirty="0" smtClean="0">
                <a:solidFill>
                  <a:schemeClr val="tx1"/>
                </a:solidFill>
                <a:ea typeface="+mn-ea"/>
                <a:cs typeface="+mn-cs"/>
              </a:rPr>
              <a:t>olice often retain an item that is handed in for a certain period (say, six months) and then return it to the person</a:t>
            </a:r>
            <a:r>
              <a:rPr lang="en-US" sz="1200" kern="1200" baseline="0" dirty="0" smtClean="0">
                <a:solidFill>
                  <a:schemeClr val="tx1"/>
                </a:solidFill>
                <a:ea typeface="+mn-ea"/>
                <a:cs typeface="+mn-cs"/>
              </a:rPr>
              <a:t> or </a:t>
            </a:r>
            <a:r>
              <a:rPr lang="en-AU" sz="1200" kern="1200" noProof="0" dirty="0" smtClean="0">
                <a:solidFill>
                  <a:schemeClr val="tx1"/>
                </a:solidFill>
                <a:ea typeface="+mn-ea"/>
                <a:cs typeface="+mn-cs"/>
              </a:rPr>
              <a:t>organisation</a:t>
            </a:r>
            <a:r>
              <a:rPr lang="en-US" sz="1200" kern="1200" dirty="0" smtClean="0">
                <a:solidFill>
                  <a:schemeClr val="tx1"/>
                </a:solidFill>
                <a:ea typeface="+mn-ea"/>
                <a:cs typeface="+mn-cs"/>
              </a:rPr>
              <a:t> who handed it in. The item may then be given to the finder.</a:t>
            </a:r>
            <a:endParaRPr lang="en-AU" sz="1200" kern="1200" dirty="0" smtClean="0">
              <a:solidFill>
                <a:schemeClr val="tx1"/>
              </a:solidFill>
              <a:ea typeface="+mn-ea"/>
              <a:cs typeface="+mn-cs"/>
            </a:endParaRPr>
          </a:p>
          <a:p>
            <a:pPr>
              <a:buFont typeface="Arial" pitchFamily="34" charset="0"/>
              <a:buNone/>
            </a:pPr>
            <a:endParaRPr lang="en-US" dirty="0" smtClean="0"/>
          </a:p>
          <a:p>
            <a:r>
              <a:rPr lang="en-AU" sz="1200" b="1" kern="1200" dirty="0" smtClean="0">
                <a:solidFill>
                  <a:schemeClr val="tx1"/>
                </a:solidFill>
                <a:ea typeface="+mn-ea"/>
                <a:cs typeface="+mn-cs"/>
              </a:rPr>
              <a:t>Class Activity – Handout and Discussion of Policy</a:t>
            </a:r>
          </a:p>
          <a:p>
            <a:r>
              <a:rPr lang="en-AU" sz="1200" b="0" kern="1200" dirty="0" smtClean="0">
                <a:solidFill>
                  <a:schemeClr val="tx1"/>
                </a:solidFill>
                <a:ea typeface="+mn-ea"/>
                <a:cs typeface="+mn-cs"/>
              </a:rPr>
              <a:t>Trainer obtains</a:t>
            </a:r>
            <a:r>
              <a:rPr lang="en-AU" sz="1200" b="0" kern="1200" baseline="0" dirty="0" smtClean="0">
                <a:solidFill>
                  <a:schemeClr val="tx1"/>
                </a:solidFill>
                <a:ea typeface="+mn-ea"/>
                <a:cs typeface="+mn-cs"/>
              </a:rPr>
              <a:t> sample house policy for a relevant venue and:</a:t>
            </a:r>
          </a:p>
          <a:p>
            <a:pPr>
              <a:buFont typeface="Arial" pitchFamily="34" charset="0"/>
              <a:buChar char="•"/>
            </a:pPr>
            <a:r>
              <a:rPr lang="en-AU" sz="1200" b="0" kern="1200" baseline="0" dirty="0" smtClean="0">
                <a:solidFill>
                  <a:schemeClr val="tx1"/>
                </a:solidFill>
                <a:ea typeface="+mn-ea"/>
                <a:cs typeface="+mn-cs"/>
              </a:rPr>
              <a:t> Distributes to class</a:t>
            </a:r>
          </a:p>
          <a:p>
            <a:pPr>
              <a:buFont typeface="Arial" pitchFamily="34" charset="0"/>
              <a:buChar char="•"/>
            </a:pPr>
            <a:r>
              <a:rPr lang="en-AU" sz="1200" b="0" kern="1200" baseline="0" dirty="0" smtClean="0">
                <a:solidFill>
                  <a:schemeClr val="tx1"/>
                </a:solidFill>
                <a:ea typeface="+mn-ea"/>
                <a:cs typeface="+mn-cs"/>
              </a:rPr>
              <a:t> Discusses requirements</a:t>
            </a:r>
          </a:p>
          <a:p>
            <a:pPr>
              <a:buFont typeface="Arial" pitchFamily="34" charset="0"/>
              <a:buChar char="•"/>
            </a:pPr>
            <a:r>
              <a:rPr lang="en-AU" sz="1200" b="0" kern="1200" baseline="0" dirty="0" smtClean="0">
                <a:solidFill>
                  <a:schemeClr val="tx1"/>
                </a:solidFill>
                <a:ea typeface="+mn-ea"/>
                <a:cs typeface="+mn-cs"/>
              </a:rPr>
              <a:t> Explains rationale for policy requirements.</a:t>
            </a:r>
            <a:endParaRPr lang="en-AU" sz="1200" b="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94</a:t>
            </a:fld>
            <a:endParaRPr lang="en-US"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dirty="0" smtClean="0">
                <a:solidFill>
                  <a:schemeClr val="tx1"/>
                </a:solidFill>
                <a:ea typeface="+mn-ea"/>
                <a:cs typeface="+mn-cs"/>
              </a:rPr>
              <a:t>Trainer explains to trainees the house policy regarding disposal of non-valuable items following expiry of their holding time may be:</a:t>
            </a:r>
            <a:endParaRPr lang="en-AU" sz="1200" b="1"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Finder may be offered the item.</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means the staff member who finds the item may be given the option of keeping the item</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Where the finder of a non-valuable item is a member of the public or a guest, the item is usually thrown out.</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 time and trouble involved in contacting the guest is not worth the effort unless a specific promise to do so was made at the time the item was handed in and recorded in the Lost and Found Register</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item is thrown out into the trash.</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ome properties have a SOP all non-valuable items must be thrown out: nothing can be given to staff. This avoids potential problems relating to the venue failing to discharge its Duty of Care.</a:t>
            </a:r>
            <a:endParaRPr lang="en-AU" sz="1200" kern="1200" dirty="0" smtClean="0">
              <a:solidFill>
                <a:schemeClr val="tx1"/>
              </a:solidFill>
              <a:ea typeface="+mn-ea"/>
              <a:cs typeface="+mn-cs"/>
            </a:endParaRPr>
          </a:p>
          <a:p>
            <a:pPr>
              <a:buFont typeface="Arial" pitchFamily="34" charset="0"/>
              <a:buNone/>
            </a:pPr>
            <a:endParaRPr lang="en-US" dirty="0" smtClean="0"/>
          </a:p>
          <a:p>
            <a:r>
              <a:rPr lang="en-AU" sz="1200" b="1" kern="1200" dirty="0" smtClean="0">
                <a:solidFill>
                  <a:schemeClr val="tx1"/>
                </a:solidFill>
                <a:ea typeface="+mn-ea"/>
                <a:cs typeface="+mn-cs"/>
              </a:rPr>
              <a:t>Class Activity – Handout and Discussion of Policy</a:t>
            </a:r>
          </a:p>
          <a:p>
            <a:r>
              <a:rPr lang="en-AU" sz="1200" b="0" kern="1200" dirty="0" smtClean="0">
                <a:solidFill>
                  <a:schemeClr val="tx1"/>
                </a:solidFill>
                <a:ea typeface="+mn-ea"/>
                <a:cs typeface="+mn-cs"/>
              </a:rPr>
              <a:t>Trainer obtains</a:t>
            </a:r>
            <a:r>
              <a:rPr lang="en-AU" sz="1200" b="0" kern="1200" baseline="0" dirty="0" smtClean="0">
                <a:solidFill>
                  <a:schemeClr val="tx1"/>
                </a:solidFill>
                <a:ea typeface="+mn-ea"/>
                <a:cs typeface="+mn-cs"/>
              </a:rPr>
              <a:t> sample house policy for a relevant venue and:</a:t>
            </a:r>
          </a:p>
          <a:p>
            <a:pPr>
              <a:buFont typeface="Arial" pitchFamily="34" charset="0"/>
              <a:buChar char="•"/>
            </a:pPr>
            <a:r>
              <a:rPr lang="en-AU" sz="1200" b="0" kern="1200" baseline="0" dirty="0" smtClean="0">
                <a:solidFill>
                  <a:schemeClr val="tx1"/>
                </a:solidFill>
                <a:ea typeface="+mn-ea"/>
                <a:cs typeface="+mn-cs"/>
              </a:rPr>
              <a:t> Distributes to class</a:t>
            </a:r>
          </a:p>
          <a:p>
            <a:pPr>
              <a:buFont typeface="Arial" pitchFamily="34" charset="0"/>
              <a:buChar char="•"/>
            </a:pPr>
            <a:r>
              <a:rPr lang="en-AU" sz="1200" b="0" kern="1200" baseline="0" dirty="0" smtClean="0">
                <a:solidFill>
                  <a:schemeClr val="tx1"/>
                </a:solidFill>
                <a:ea typeface="+mn-ea"/>
                <a:cs typeface="+mn-cs"/>
              </a:rPr>
              <a:t> Discusses requirements</a:t>
            </a:r>
          </a:p>
          <a:p>
            <a:pPr>
              <a:buFont typeface="Arial" pitchFamily="34" charset="0"/>
              <a:buChar char="•"/>
            </a:pPr>
            <a:r>
              <a:rPr lang="en-AU" sz="1200" b="0" kern="1200" baseline="0" dirty="0" smtClean="0">
                <a:solidFill>
                  <a:schemeClr val="tx1"/>
                </a:solidFill>
                <a:ea typeface="+mn-ea"/>
                <a:cs typeface="+mn-cs"/>
              </a:rPr>
              <a:t> Explains rationale for policy requirements.</a:t>
            </a:r>
            <a:endParaRPr lang="en-AU" sz="1200" b="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95</a:t>
            </a:fld>
            <a:endParaRPr lang="en-US"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dirty="0" smtClean="0">
                <a:solidFill>
                  <a:schemeClr val="tx1"/>
                </a:solidFill>
                <a:ea typeface="+mn-ea"/>
                <a:cs typeface="+mn-cs"/>
              </a:rPr>
              <a:t>Trainer highlights to trainees the disposal of perishable items may be:</a:t>
            </a:r>
            <a:endParaRPr lang="en-AU" sz="1200" b="1"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Open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partially used perishable items are thrown out.</a:t>
            </a:r>
            <a:r>
              <a:rPr lang="en-US" sz="1200" kern="1200" baseline="0" dirty="0" smtClean="0">
                <a:solidFill>
                  <a:schemeClr val="tx1"/>
                </a:solidFill>
                <a:ea typeface="+mn-ea"/>
                <a:cs typeface="+mn-cs"/>
              </a:rPr>
              <a:t> S</a:t>
            </a:r>
            <a:r>
              <a:rPr lang="en-US" sz="1200" kern="1200" dirty="0" smtClean="0">
                <a:solidFill>
                  <a:schemeClr val="tx1"/>
                </a:solidFill>
                <a:ea typeface="+mn-ea"/>
                <a:cs typeface="+mn-cs"/>
              </a:rPr>
              <a:t>taff are not allowed to consume open</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partially used items. Venues often require this in order for them to discharge their duty of care for their staff.</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policy potentially protects staff from eating or drinking poisoned or otherwise contaminated food</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drink</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Unopened perishable items may be given to staff.</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generally applies only to items in a sealed container (bottle, can, packet) where the seal</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package has not been compromised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Unopened perishable items may be thrown out.</a:t>
            </a:r>
            <a:r>
              <a:rPr lang="en-US" sz="1200" kern="1200" baseline="0" dirty="0" smtClean="0">
                <a:solidFill>
                  <a:schemeClr val="tx1"/>
                </a:solidFill>
                <a:ea typeface="+mn-ea"/>
                <a:cs typeface="+mn-cs"/>
              </a:rPr>
              <a:t> M</a:t>
            </a:r>
            <a:r>
              <a:rPr lang="en-US" sz="1200" kern="1200" dirty="0" smtClean="0">
                <a:solidFill>
                  <a:schemeClr val="tx1"/>
                </a:solidFill>
                <a:ea typeface="+mn-ea"/>
                <a:cs typeface="+mn-cs"/>
              </a:rPr>
              <a:t>any properties have this as a standard requirement to protect staff (refer Duty of Care obligations).</a:t>
            </a:r>
            <a:endParaRPr lang="en-AU" sz="1200" kern="1200" dirty="0" smtClean="0">
              <a:solidFill>
                <a:schemeClr val="tx1"/>
              </a:solidFill>
              <a:ea typeface="+mn-ea"/>
              <a:cs typeface="+mn-cs"/>
            </a:endParaRPr>
          </a:p>
          <a:p>
            <a:pPr>
              <a:buFont typeface="Arial" pitchFamily="34" charset="0"/>
              <a:buNone/>
            </a:pPr>
            <a:endParaRPr lang="en-US" dirty="0" smtClean="0"/>
          </a:p>
          <a:p>
            <a:r>
              <a:rPr lang="en-AU" sz="1200" b="1" kern="1200" dirty="0" smtClean="0">
                <a:solidFill>
                  <a:schemeClr val="tx1"/>
                </a:solidFill>
                <a:ea typeface="+mn-ea"/>
                <a:cs typeface="+mn-cs"/>
              </a:rPr>
              <a:t>Class Activity – Handout and Discussion of Policy</a:t>
            </a:r>
          </a:p>
          <a:p>
            <a:r>
              <a:rPr lang="en-AU" sz="1200" b="0" kern="1200" dirty="0" smtClean="0">
                <a:solidFill>
                  <a:schemeClr val="tx1"/>
                </a:solidFill>
                <a:ea typeface="+mn-ea"/>
                <a:cs typeface="+mn-cs"/>
              </a:rPr>
              <a:t>Trainer obtains</a:t>
            </a:r>
            <a:r>
              <a:rPr lang="en-AU" sz="1200" b="0" kern="1200" baseline="0" dirty="0" smtClean="0">
                <a:solidFill>
                  <a:schemeClr val="tx1"/>
                </a:solidFill>
                <a:ea typeface="+mn-ea"/>
                <a:cs typeface="+mn-cs"/>
              </a:rPr>
              <a:t> sample house policy for a relevant venue and:</a:t>
            </a:r>
          </a:p>
          <a:p>
            <a:pPr>
              <a:buFont typeface="Arial" pitchFamily="34" charset="0"/>
              <a:buChar char="•"/>
            </a:pPr>
            <a:r>
              <a:rPr lang="en-AU" sz="1200" b="0" kern="1200" baseline="0" dirty="0" smtClean="0">
                <a:solidFill>
                  <a:schemeClr val="tx1"/>
                </a:solidFill>
                <a:ea typeface="+mn-ea"/>
                <a:cs typeface="+mn-cs"/>
              </a:rPr>
              <a:t> Distributes to class</a:t>
            </a:r>
          </a:p>
          <a:p>
            <a:pPr>
              <a:buFont typeface="Arial" pitchFamily="34" charset="0"/>
              <a:buChar char="•"/>
            </a:pPr>
            <a:r>
              <a:rPr lang="en-AU" sz="1200" b="0" kern="1200" baseline="0" dirty="0" smtClean="0">
                <a:solidFill>
                  <a:schemeClr val="tx1"/>
                </a:solidFill>
                <a:ea typeface="+mn-ea"/>
                <a:cs typeface="+mn-cs"/>
              </a:rPr>
              <a:t> Discusses requirements</a:t>
            </a:r>
          </a:p>
          <a:p>
            <a:pPr>
              <a:buFont typeface="Arial" pitchFamily="34" charset="0"/>
              <a:buChar char="•"/>
            </a:pPr>
            <a:r>
              <a:rPr lang="en-AU" sz="1200" b="0" kern="1200" baseline="0" dirty="0" smtClean="0">
                <a:solidFill>
                  <a:schemeClr val="tx1"/>
                </a:solidFill>
                <a:ea typeface="+mn-ea"/>
                <a:cs typeface="+mn-cs"/>
              </a:rPr>
              <a:t> Explains rationale for policy requirements.</a:t>
            </a:r>
            <a:endParaRPr lang="en-AU" sz="1200" b="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96</a:t>
            </a:fld>
            <a:endParaRPr lang="en-US"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a typeface="+mn-ea"/>
                <a:cs typeface="+mn-cs"/>
              </a:rPr>
              <a:t>Trainer tells trainees it is imperative all legal requirements are complied with when disposing of found items in order to protect the venue and individual staff against criminal prosecution and/or civil action.</a:t>
            </a:r>
          </a:p>
          <a:p>
            <a:endParaRPr lang="en-US" sz="1200" kern="1200" dirty="0" smtClean="0">
              <a:solidFill>
                <a:schemeClr val="tx1"/>
              </a:solidFill>
              <a:ea typeface="+mn-ea"/>
              <a:cs typeface="+mn-cs"/>
            </a:endParaRPr>
          </a:p>
          <a:p>
            <a:r>
              <a:rPr lang="en-US" sz="1200" kern="1200" dirty="0" smtClean="0">
                <a:solidFill>
                  <a:schemeClr val="tx1"/>
                </a:solidFill>
                <a:ea typeface="+mn-ea"/>
                <a:cs typeface="+mn-cs"/>
              </a:rPr>
              <a:t>Trainer reminds</a:t>
            </a:r>
            <a:r>
              <a:rPr lang="en-US" sz="1200" kern="1200" baseline="0" dirty="0" smtClean="0">
                <a:solidFill>
                  <a:schemeClr val="tx1"/>
                </a:solidFill>
                <a:ea typeface="+mn-ea"/>
                <a:cs typeface="+mn-cs"/>
              </a:rPr>
              <a:t> trainees regarding ‘</a:t>
            </a:r>
            <a:r>
              <a:rPr lang="en-US" sz="1200" kern="1200" dirty="0" smtClean="0">
                <a:solidFill>
                  <a:schemeClr val="tx1"/>
                </a:solidFill>
                <a:ea typeface="+mn-ea"/>
                <a:cs typeface="+mn-cs"/>
              </a:rPr>
              <a:t>Bailment’.</a:t>
            </a:r>
            <a:r>
              <a:rPr lang="en-US" sz="1200" kern="1200" baseline="0" dirty="0" smtClean="0">
                <a:solidFill>
                  <a:schemeClr val="tx1"/>
                </a:solidFill>
                <a:ea typeface="+mn-ea"/>
                <a:cs typeface="+mn-cs"/>
              </a:rPr>
              <a:t> I</a:t>
            </a:r>
            <a:r>
              <a:rPr lang="en-US" sz="1200" kern="1200" dirty="0" smtClean="0">
                <a:solidFill>
                  <a:schemeClr val="tx1"/>
                </a:solidFill>
                <a:ea typeface="+mn-ea"/>
                <a:cs typeface="+mn-cs"/>
              </a:rPr>
              <a:t>t is the legal position where the ownership of goods is transferred from one person to another when an item is handed in to the venue as a found item.</a:t>
            </a:r>
            <a:r>
              <a:rPr lang="en-US" sz="1200" kern="1200" baseline="0" dirty="0" smtClean="0">
                <a:solidFill>
                  <a:schemeClr val="tx1"/>
                </a:solidFill>
                <a:ea typeface="+mn-ea"/>
                <a:cs typeface="+mn-cs"/>
              </a:rPr>
              <a:t> Venues </a:t>
            </a:r>
            <a:r>
              <a:rPr lang="en-US" sz="1200" kern="1200" dirty="0" smtClean="0">
                <a:solidFill>
                  <a:schemeClr val="tx1"/>
                </a:solidFill>
                <a:ea typeface="+mn-ea"/>
                <a:cs typeface="+mn-cs"/>
              </a:rPr>
              <a:t>are under an obligation to:</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Look after the item to maintain it in the original condition it was in when it was found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Return the item on demand when claimed by the rightful owner.</a:t>
            </a:r>
            <a:endParaRPr lang="en-AU" sz="1200" kern="1200" dirty="0" smtClean="0">
              <a:solidFill>
                <a:schemeClr val="tx1"/>
              </a:solidFill>
              <a:ea typeface="+mn-ea"/>
              <a:cs typeface="+mn-cs"/>
            </a:endParaRPr>
          </a:p>
          <a:p>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97</a:t>
            </a:fld>
            <a:endParaRPr lang="en-US"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dirty="0" smtClean="0">
                <a:solidFill>
                  <a:schemeClr val="tx1"/>
                </a:solidFill>
                <a:ea typeface="+mn-ea"/>
                <a:cs typeface="+mn-cs"/>
              </a:rPr>
              <a:t>Trainer advises trainees it is possible staff or members of the public, guests or customers who take items found in the venue for their own use could be guilty of an offence called ‘Theft by finding’. ‘Theft’ involves deliberate intent to permanently deprive the rightful owner of their legal right to their goods.</a:t>
            </a:r>
          </a:p>
          <a:p>
            <a:r>
              <a:rPr lang="en-US" sz="1200" b="1" i="1" kern="1200" dirty="0" smtClean="0">
                <a:solidFill>
                  <a:schemeClr val="tx1"/>
                </a:solidFill>
                <a:ea typeface="+mn-ea"/>
                <a:cs typeface="+mn-cs"/>
              </a:rPr>
              <a:t>Abandonment</a:t>
            </a:r>
            <a:endParaRPr lang="en-AU" sz="1200" b="1" i="1" kern="1200" dirty="0" smtClean="0">
              <a:solidFill>
                <a:schemeClr val="tx1"/>
              </a:solidFill>
              <a:ea typeface="+mn-ea"/>
              <a:cs typeface="+mn-cs"/>
            </a:endParaRPr>
          </a:p>
          <a:p>
            <a:r>
              <a:rPr lang="en-US" sz="1200" b="0" kern="1200" dirty="0" smtClean="0">
                <a:solidFill>
                  <a:schemeClr val="tx1"/>
                </a:solidFill>
                <a:ea typeface="+mn-ea"/>
                <a:cs typeface="+mn-cs"/>
              </a:rPr>
              <a:t>Trainer explains to trainees:</a:t>
            </a:r>
          </a:p>
          <a:p>
            <a:pPr>
              <a:buFont typeface="Arial" pitchFamily="34" charset="0"/>
              <a:buChar char="•"/>
            </a:pPr>
            <a:r>
              <a:rPr lang="en-US" sz="1200" b="0" kern="1200" dirty="0" smtClean="0">
                <a:solidFill>
                  <a:schemeClr val="tx1"/>
                </a:solidFill>
                <a:ea typeface="+mn-ea"/>
                <a:cs typeface="+mn-cs"/>
              </a:rPr>
              <a:t> Items can only be taken for personal</a:t>
            </a:r>
            <a:r>
              <a:rPr lang="en-US" sz="1200" b="0" kern="1200" baseline="0" dirty="0" smtClean="0">
                <a:solidFill>
                  <a:schemeClr val="tx1"/>
                </a:solidFill>
                <a:ea typeface="+mn-ea"/>
                <a:cs typeface="+mn-cs"/>
              </a:rPr>
              <a:t> or </a:t>
            </a:r>
            <a:r>
              <a:rPr lang="en-US" sz="1200" b="0" kern="1200" dirty="0" smtClean="0">
                <a:solidFill>
                  <a:schemeClr val="tx1"/>
                </a:solidFill>
                <a:ea typeface="+mn-ea"/>
                <a:cs typeface="+mn-cs"/>
              </a:rPr>
              <a:t>private use if they have been ‘abandoned’.</a:t>
            </a:r>
            <a:r>
              <a:rPr lang="en-US" sz="1200" b="0" kern="1200" baseline="0" dirty="0" smtClean="0">
                <a:solidFill>
                  <a:schemeClr val="tx1"/>
                </a:solidFill>
                <a:ea typeface="+mn-ea"/>
                <a:cs typeface="+mn-cs"/>
              </a:rPr>
              <a:t> T</a:t>
            </a:r>
            <a:r>
              <a:rPr lang="en-US" sz="1200" b="0" kern="1200" dirty="0" smtClean="0">
                <a:solidFill>
                  <a:schemeClr val="tx1"/>
                </a:solidFill>
                <a:ea typeface="+mn-ea"/>
                <a:cs typeface="+mn-cs"/>
              </a:rPr>
              <a:t>hat is, if they have been deliberately left with the intention by the owner of relinquishing legal title  or ownership of the goods</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‘Losing’ an item accidentally does not fall under the definition of abandonment</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To avoid a charge of ‘theft by finding’ the finder is required to take reasonable action to identify and locate the finder. If an item has been handed in to the Lost and Found facility at a venue and the venue has tried to contact the owner, then this requirement may have been fulfilled.</a:t>
            </a:r>
            <a:endParaRPr lang="en-AU" sz="1200" b="1" kern="1200" dirty="0" smtClean="0">
              <a:solidFill>
                <a:schemeClr val="tx1"/>
              </a:solidFill>
              <a:ea typeface="+mn-ea"/>
              <a:cs typeface="+mn-cs"/>
            </a:endParaRPr>
          </a:p>
          <a:p>
            <a:r>
              <a:rPr lang="en-US" sz="1200" b="1" i="1" kern="1200" dirty="0" smtClean="0">
                <a:solidFill>
                  <a:schemeClr val="tx1"/>
                </a:solidFill>
                <a:ea typeface="+mn-ea"/>
                <a:cs typeface="+mn-cs"/>
              </a:rPr>
              <a:t>Mislaid property</a:t>
            </a:r>
            <a:endParaRPr lang="en-AU" sz="1200" b="1" i="1"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ea typeface="+mn-ea"/>
                <a:cs typeface="+mn-cs"/>
              </a:rPr>
              <a:t>Trainer explains to trainees:</a:t>
            </a:r>
          </a:p>
          <a:p>
            <a:pPr>
              <a:buFont typeface="Arial" pitchFamily="34" charset="0"/>
              <a:buChar char="•"/>
            </a:pPr>
            <a:r>
              <a:rPr lang="en-US" sz="1200" b="0" kern="1200" dirty="0" smtClean="0">
                <a:solidFill>
                  <a:schemeClr val="tx1"/>
                </a:solidFill>
                <a:ea typeface="+mn-ea"/>
                <a:cs typeface="+mn-cs"/>
              </a:rPr>
              <a:t> Property cannot be seen to be ‘abandoned’ if it is simply mislaid</a:t>
            </a:r>
            <a:r>
              <a:rPr lang="en-US" sz="1200" b="0" kern="1200" baseline="0" dirty="0" smtClean="0">
                <a:solidFill>
                  <a:schemeClr val="tx1"/>
                </a:solidFill>
                <a:ea typeface="+mn-ea"/>
                <a:cs typeface="+mn-cs"/>
              </a:rPr>
              <a:t> or </a:t>
            </a:r>
            <a:r>
              <a:rPr lang="en-US" sz="1200" b="0" kern="1200" dirty="0" smtClean="0">
                <a:solidFill>
                  <a:schemeClr val="tx1"/>
                </a:solidFill>
                <a:ea typeface="+mn-ea"/>
                <a:cs typeface="+mn-cs"/>
              </a:rPr>
              <a:t>misplaced. This relates to items placed somewhere by the owner who then forgets to pick the item up again when they leave. For example, a guest may leave their handbag</a:t>
            </a:r>
            <a:r>
              <a:rPr lang="en-US" sz="1200" b="0" kern="1200" baseline="0" dirty="0" smtClean="0">
                <a:solidFill>
                  <a:schemeClr val="tx1"/>
                </a:solidFill>
                <a:ea typeface="+mn-ea"/>
                <a:cs typeface="+mn-cs"/>
              </a:rPr>
              <a:t> or </a:t>
            </a:r>
            <a:r>
              <a:rPr lang="en-US" sz="1200" b="0" kern="1200" dirty="0" smtClean="0">
                <a:solidFill>
                  <a:schemeClr val="tx1"/>
                </a:solidFill>
                <a:ea typeface="+mn-ea"/>
                <a:cs typeface="+mn-cs"/>
              </a:rPr>
              <a:t>wallet at a POS register or at Reception when paying an account or checking out and forget to pick it up when they depart. This item is deemed to be neither lost nor abandoned but ‘mislaid’</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Such items must be regarded, for the purposes of the venue</a:t>
            </a:r>
            <a:r>
              <a:rPr lang="en-US" sz="1200" b="0" kern="1200" baseline="0" dirty="0" smtClean="0">
                <a:solidFill>
                  <a:schemeClr val="tx1"/>
                </a:solidFill>
                <a:ea typeface="+mn-ea"/>
                <a:cs typeface="+mn-cs"/>
              </a:rPr>
              <a:t> </a:t>
            </a:r>
            <a:r>
              <a:rPr lang="en-US" sz="1200" b="0" kern="1200" dirty="0" smtClean="0">
                <a:solidFill>
                  <a:schemeClr val="tx1"/>
                </a:solidFill>
                <a:ea typeface="+mn-ea"/>
                <a:cs typeface="+mn-cs"/>
              </a:rPr>
              <a:t>as ‘lost’ and handed in to the Lost and Found facility.</a:t>
            </a:r>
            <a:endParaRPr lang="en-AU" sz="1200" b="1" kern="1200" dirty="0" smtClean="0">
              <a:solidFill>
                <a:schemeClr val="tx1"/>
              </a:solidFill>
              <a:ea typeface="+mn-ea"/>
              <a:cs typeface="+mn-cs"/>
            </a:endParaRPr>
          </a:p>
          <a:p>
            <a:endParaRPr lang="en-AU" sz="1200" b="1"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98</a:t>
            </a:fld>
            <a:endParaRPr lang="en-US"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200" b="0" kern="1200" dirty="0" smtClean="0">
                <a:solidFill>
                  <a:schemeClr val="tx1"/>
                </a:solidFill>
                <a:ea typeface="+mn-ea"/>
                <a:cs typeface="+mn-cs"/>
              </a:rPr>
              <a:t>Trainer highlights to trainees the possible ramifications if they take found property and treat it as their own.</a:t>
            </a:r>
            <a:r>
              <a:rPr lang="en-US" sz="1200" b="0" kern="1200" baseline="0" dirty="0" smtClean="0">
                <a:solidFill>
                  <a:schemeClr val="tx1"/>
                </a:solidFill>
                <a:ea typeface="+mn-ea"/>
                <a:cs typeface="+mn-cs"/>
              </a:rPr>
              <a:t> T</a:t>
            </a:r>
            <a:r>
              <a:rPr lang="en-US" sz="1200" b="0" kern="1200" dirty="0" smtClean="0">
                <a:solidFill>
                  <a:schemeClr val="tx1"/>
                </a:solidFill>
                <a:ea typeface="+mn-ea"/>
                <a:cs typeface="+mn-cs"/>
              </a:rPr>
              <a:t>hey may be:</a:t>
            </a:r>
          </a:p>
          <a:p>
            <a:pPr>
              <a:buFont typeface="Arial" pitchFamily="34" charset="0"/>
              <a:buChar char="•"/>
            </a:pPr>
            <a:r>
              <a:rPr lang="en-US" sz="1200" kern="1200" dirty="0" smtClean="0">
                <a:solidFill>
                  <a:schemeClr val="tx1"/>
                </a:solidFill>
                <a:ea typeface="+mn-ea"/>
                <a:cs typeface="+mn-cs"/>
              </a:rPr>
              <a:t> Charged by the Police with a crime (theft by finding) </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Sued by the rightful owner of the item so as to be reimbursed for the value of the item involved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Dismissed from work for failing to comply with policies and procedures.</a:t>
            </a:r>
            <a:endParaRPr lang="en-AU" sz="1200" kern="1200" dirty="0" smtClean="0">
              <a:solidFill>
                <a:schemeClr val="tx1"/>
              </a:solidFill>
              <a:ea typeface="+mn-ea"/>
              <a:cs typeface="+mn-cs"/>
            </a:endParaRPr>
          </a:p>
          <a:p>
            <a:endParaRPr lang="en-US" sz="1200" b="1" kern="1200" dirty="0" smtClean="0">
              <a:solidFill>
                <a:schemeClr val="tx1"/>
              </a:solidFill>
              <a:ea typeface="+mn-ea"/>
              <a:cs typeface="+mn-cs"/>
            </a:endParaRPr>
          </a:p>
          <a:p>
            <a:r>
              <a:rPr lang="en-US" sz="1200" b="0" kern="1200" dirty="0" smtClean="0">
                <a:solidFill>
                  <a:schemeClr val="tx1"/>
                </a:solidFill>
                <a:ea typeface="+mn-ea"/>
                <a:cs typeface="+mn-cs"/>
              </a:rPr>
              <a:t>Trainer stresses to trainees the lesson in all this is to avoid potential legal and employment-related problems, they must always hand in anything they find:</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At work, hand things in to the Lost and Found facility or Supervisor</a:t>
            </a:r>
            <a:endParaRPr lang="en-AU" sz="1200" b="1" kern="1200" dirty="0" smtClean="0">
              <a:solidFill>
                <a:schemeClr val="tx1"/>
              </a:solidFill>
              <a:ea typeface="+mn-ea"/>
              <a:cs typeface="+mn-cs"/>
            </a:endParaRPr>
          </a:p>
          <a:p>
            <a:pPr>
              <a:buFont typeface="Arial" pitchFamily="34" charset="0"/>
              <a:buChar char="•"/>
            </a:pPr>
            <a:r>
              <a:rPr lang="en-US" sz="1200" b="0" kern="1200" dirty="0" smtClean="0">
                <a:solidFill>
                  <a:schemeClr val="tx1"/>
                </a:solidFill>
                <a:ea typeface="+mn-ea"/>
                <a:cs typeface="+mn-cs"/>
              </a:rPr>
              <a:t> Outside work, hand items in to the Police.</a:t>
            </a:r>
            <a:endParaRPr lang="en-AU" sz="1200" b="1"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Guest Speaker</a:t>
            </a:r>
          </a:p>
          <a:p>
            <a:pPr>
              <a:buFont typeface="Arial" pitchFamily="34" charset="0"/>
              <a:buNone/>
            </a:pPr>
            <a:r>
              <a:rPr lang="en-US" b="0" dirty="0" smtClean="0"/>
              <a:t>Trainer arranges for Police or legal advisor to attend class and talk to trainees about:</a:t>
            </a:r>
          </a:p>
          <a:p>
            <a:pPr>
              <a:buFont typeface="Arial" pitchFamily="34" charset="0"/>
              <a:buChar char="•"/>
            </a:pPr>
            <a:r>
              <a:rPr lang="en-US" b="0" dirty="0" smtClean="0"/>
              <a:t> Specific country legislation and requirements relating to legal issues involved in staff and venues dealing with lost and found property with special attention to addressing:</a:t>
            </a:r>
          </a:p>
          <a:p>
            <a:pPr lvl="1">
              <a:buFont typeface="Arial" pitchFamily="34" charset="0"/>
              <a:buChar char="•"/>
            </a:pPr>
            <a:r>
              <a:rPr lang="en-US" b="0" dirty="0" smtClean="0"/>
              <a:t> Bailment</a:t>
            </a:r>
          </a:p>
          <a:p>
            <a:pPr lvl="1">
              <a:buFont typeface="Arial" pitchFamily="34" charset="0"/>
              <a:buChar char="•"/>
            </a:pPr>
            <a:r>
              <a:rPr lang="en-US" b="0" dirty="0" smtClean="0"/>
              <a:t> Theft by finding</a:t>
            </a:r>
          </a:p>
          <a:p>
            <a:pPr lvl="1">
              <a:buFont typeface="Arial" pitchFamily="34" charset="0"/>
              <a:buChar char="•"/>
            </a:pPr>
            <a:r>
              <a:rPr lang="en-US" b="0" dirty="0" smtClean="0"/>
              <a:t> Conversion</a:t>
            </a:r>
          </a:p>
          <a:p>
            <a:pPr lvl="1">
              <a:buFont typeface="Arial" pitchFamily="34" charset="0"/>
              <a:buChar char="•"/>
            </a:pPr>
            <a:r>
              <a:rPr lang="en-US" b="0" dirty="0" smtClean="0"/>
              <a:t> Possible criminal charges including:</a:t>
            </a:r>
          </a:p>
          <a:p>
            <a:pPr lvl="2">
              <a:buFont typeface="Arial" pitchFamily="34" charset="0"/>
              <a:buChar char="•"/>
            </a:pPr>
            <a:r>
              <a:rPr lang="en-US" b="0" dirty="0" smtClean="0"/>
              <a:t> Evidence required for such charges</a:t>
            </a:r>
          </a:p>
          <a:p>
            <a:pPr lvl="2">
              <a:buFont typeface="Arial" pitchFamily="34" charset="0"/>
              <a:buChar char="•"/>
            </a:pPr>
            <a:r>
              <a:rPr lang="en-US" b="0" dirty="0" smtClean="0"/>
              <a:t> Possible </a:t>
            </a:r>
            <a:r>
              <a:rPr lang="en-US" b="0" dirty="0" err="1" smtClean="0"/>
              <a:t>defences</a:t>
            </a:r>
            <a:r>
              <a:rPr lang="en-US" b="0" dirty="0" smtClean="0"/>
              <a:t> available</a:t>
            </a:r>
          </a:p>
          <a:p>
            <a:pPr lvl="2">
              <a:buFont typeface="Arial" pitchFamily="34" charset="0"/>
              <a:buChar char="•"/>
            </a:pPr>
            <a:r>
              <a:rPr lang="en-US" b="0" dirty="0" smtClean="0"/>
              <a:t> Possible penalties</a:t>
            </a:r>
          </a:p>
          <a:p>
            <a:pPr lvl="1">
              <a:buFont typeface="Arial" pitchFamily="34" charset="0"/>
              <a:buChar char="•"/>
            </a:pPr>
            <a:r>
              <a:rPr lang="en-US" b="0" dirty="0" smtClean="0"/>
              <a:t> Civil action from people who have lost items:</a:t>
            </a:r>
          </a:p>
          <a:p>
            <a:pPr lvl="2">
              <a:buFont typeface="Arial" pitchFamily="34" charset="0"/>
              <a:buChar char="•"/>
            </a:pPr>
            <a:r>
              <a:rPr lang="en-US" b="0" dirty="0" smtClean="0"/>
              <a:t> Likelihood of action</a:t>
            </a:r>
          </a:p>
          <a:p>
            <a:pPr lvl="2">
              <a:buFont typeface="Arial" pitchFamily="34" charset="0"/>
              <a:buChar char="•"/>
            </a:pPr>
            <a:r>
              <a:rPr lang="en-US" b="0" dirty="0" smtClean="0"/>
              <a:t> Evidence required</a:t>
            </a:r>
          </a:p>
          <a:p>
            <a:pPr lvl="2">
              <a:buFont typeface="Arial" pitchFamily="34" charset="0"/>
              <a:buChar char="•"/>
            </a:pPr>
            <a:r>
              <a:rPr lang="en-US" b="0" dirty="0" smtClean="0"/>
              <a:t> Possible outcomes of successful actions.</a:t>
            </a:r>
          </a:p>
          <a:p>
            <a:pPr lvl="2">
              <a:buFont typeface="Arial" pitchFamily="34" charset="0"/>
              <a:buChar char="•"/>
            </a:pPr>
            <a:endParaRPr lang="en-US" b="0" dirty="0" smtClean="0"/>
          </a:p>
          <a:p>
            <a:pPr lvl="1">
              <a:buFont typeface="Arial" pitchFamily="34" charset="0"/>
              <a:buChar char="•"/>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99</a:t>
            </a:fld>
            <a:endParaRPr lang="en-US"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emphasizes to trainees that whenever an item stored in the Lost and Found facility is returned to its owner or otherwise disposed of, the Lost and Found Register must be completed to record the action taken.</a:t>
            </a:r>
          </a:p>
          <a:p>
            <a:r>
              <a:rPr lang="en-US" sz="1200" kern="1200" dirty="0" smtClean="0">
                <a:solidFill>
                  <a:schemeClr val="tx1"/>
                </a:solidFill>
                <a:ea typeface="+mn-ea"/>
                <a:cs typeface="+mn-cs"/>
              </a:rPr>
              <a:t>Trainer explains to trainees they should comply with house requirements in this regard which may include:</a:t>
            </a:r>
          </a:p>
          <a:p>
            <a:pPr>
              <a:buFont typeface="Arial" pitchFamily="34" charset="0"/>
              <a:buChar char="•"/>
            </a:pPr>
            <a:r>
              <a:rPr lang="en-US" sz="1200" kern="1200" dirty="0" smtClean="0">
                <a:solidFill>
                  <a:schemeClr val="tx1"/>
                </a:solidFill>
                <a:ea typeface="+mn-ea"/>
                <a:cs typeface="+mn-cs"/>
              </a:rPr>
              <a:t> The Lost and Found Register should be checked every month (according to internal policy) to determine which items have reached their designated holding time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Checking items daily is not required, and checking on a weekly basis is not common.</a:t>
            </a:r>
            <a:r>
              <a:rPr lang="en-US" sz="1200" kern="1200" baseline="0" dirty="0" smtClean="0">
                <a:solidFill>
                  <a:schemeClr val="tx1"/>
                </a:solidFill>
                <a:ea typeface="+mn-ea"/>
                <a:cs typeface="+mn-cs"/>
              </a:rPr>
              <a:t> A </a:t>
            </a:r>
            <a:r>
              <a:rPr lang="en-US" sz="1200" kern="1200" dirty="0" smtClean="0">
                <a:solidFill>
                  <a:schemeClr val="tx1"/>
                </a:solidFill>
                <a:ea typeface="+mn-ea"/>
                <a:cs typeface="+mn-cs"/>
              </a:rPr>
              <a:t>check every two weeks or monthly</a:t>
            </a:r>
            <a:r>
              <a:rPr lang="en-US" sz="1200" kern="1200" baseline="0" dirty="0" smtClean="0">
                <a:solidFill>
                  <a:schemeClr val="tx1"/>
                </a:solidFill>
                <a:ea typeface="+mn-ea"/>
                <a:cs typeface="+mn-cs"/>
              </a:rPr>
              <a:t> can suffice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All items reaching</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exceeding their designated storage or holding time should be removed from storage and disposed of according to house/establishment policies.</a:t>
            </a:r>
            <a:endParaRPr lang="en-AU" sz="1200" kern="1200" dirty="0" smtClean="0">
              <a:solidFill>
                <a:schemeClr val="tx1"/>
              </a:solidFill>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100</a:t>
            </a:fld>
            <a:endParaRPr lang="en-US"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a typeface="+mn-ea"/>
                <a:cs typeface="+mn-cs"/>
              </a:rPr>
              <a:t>Trainer explains to trainees activities involved in removing and disposing of items from the Lost and Found facility that have reached their designated holding time include: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Take the Lost and Found Register to the storage area  if it is not already located in that area</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Read the Register to identify items exceeding their holding times.</a:t>
            </a:r>
            <a:r>
              <a:rPr lang="en-US" sz="1200" kern="1200" baseline="0" dirty="0" smtClean="0">
                <a:solidFill>
                  <a:schemeClr val="tx1"/>
                </a:solidFill>
                <a:ea typeface="+mn-ea"/>
                <a:cs typeface="+mn-cs"/>
              </a:rPr>
              <a:t> U</a:t>
            </a:r>
            <a:r>
              <a:rPr lang="en-US" sz="1200" kern="1200" dirty="0" smtClean="0">
                <a:solidFill>
                  <a:schemeClr val="tx1"/>
                </a:solidFill>
                <a:ea typeface="+mn-ea"/>
                <a:cs typeface="+mn-cs"/>
              </a:rPr>
              <a:t>se the ‘Date’ column as the reference point coupled with knowledge of venue holding times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 the Lost and Found Tag number for the item</a:t>
            </a:r>
            <a:r>
              <a:rPr lang="en-US" sz="1200" kern="1200" baseline="0" dirty="0" smtClean="0">
                <a:solidFill>
                  <a:schemeClr val="tx1"/>
                </a:solidFill>
                <a:ea typeface="+mn-ea"/>
                <a:cs typeface="+mn-cs"/>
              </a:rPr>
              <a:t> r</a:t>
            </a:r>
            <a:r>
              <a:rPr lang="en-US" sz="1200" kern="1200" dirty="0" smtClean="0">
                <a:solidFill>
                  <a:schemeClr val="tx1"/>
                </a:solidFill>
                <a:ea typeface="+mn-ea"/>
                <a:cs typeface="+mn-cs"/>
              </a:rPr>
              <a:t>eading it from the Register and ensuring the correct item is being selected.</a:t>
            </a:r>
            <a:r>
              <a:rPr lang="en-US" sz="1200" kern="1200" baseline="0" dirty="0" smtClean="0">
                <a:solidFill>
                  <a:schemeClr val="tx1"/>
                </a:solidFill>
                <a:ea typeface="+mn-ea"/>
                <a:cs typeface="+mn-cs"/>
              </a:rPr>
              <a:t> A</a:t>
            </a:r>
            <a:r>
              <a:rPr lang="en-US" sz="1200" kern="1200" dirty="0" smtClean="0">
                <a:solidFill>
                  <a:schemeClr val="tx1"/>
                </a:solidFill>
                <a:ea typeface="+mn-ea"/>
                <a:cs typeface="+mn-cs"/>
              </a:rPr>
              <a:t>lways double-check the item chosen really is the one to be </a:t>
            </a:r>
            <a:r>
              <a:rPr lang="en-US" sz="1200" kern="1200" dirty="0" err="1" smtClean="0">
                <a:solidFill>
                  <a:schemeClr val="tx1"/>
                </a:solidFill>
                <a:ea typeface="+mn-ea"/>
                <a:cs typeface="+mn-cs"/>
              </a:rPr>
              <a:t>actioned</a:t>
            </a:r>
            <a:r>
              <a:rPr lang="en-US" sz="1200" kern="1200" dirty="0" smtClean="0">
                <a:solidFill>
                  <a:schemeClr val="tx1"/>
                </a:solidFill>
                <a:ea typeface="+mn-ea"/>
                <a:cs typeface="+mn-cs"/>
              </a:rPr>
              <a:t>.</a:t>
            </a:r>
            <a:endParaRPr lang="en-AU" sz="1200" kern="1200" dirty="0" smtClean="0">
              <a:solidFill>
                <a:schemeClr val="tx1"/>
              </a:solidFill>
              <a:ea typeface="+mn-ea"/>
              <a:cs typeface="+mn-cs"/>
            </a:endParaRPr>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101</a:t>
            </a:fld>
            <a:endParaRPr lang="en-US"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Trainer continues to explain to trainees the activities involved in removing </a:t>
            </a:r>
            <a:r>
              <a:rPr lang="en-US" sz="1200" kern="1200" dirty="0" smtClean="0">
                <a:solidFill>
                  <a:schemeClr val="tx1"/>
                </a:solidFill>
                <a:ea typeface="+mn-ea"/>
                <a:cs typeface="+mn-cs"/>
              </a:rPr>
              <a:t>and disposing of items from the Lost and Found facility that have reached their designated holding time:</a:t>
            </a:r>
          </a:p>
          <a:p>
            <a:pPr>
              <a:buFont typeface="Arial" pitchFamily="34" charset="0"/>
              <a:buChar char="•"/>
            </a:pPr>
            <a:r>
              <a:rPr lang="en-US" sz="1200" kern="1200" dirty="0" smtClean="0">
                <a:solidFill>
                  <a:schemeClr val="tx1"/>
                </a:solidFill>
                <a:ea typeface="+mn-ea"/>
                <a:cs typeface="+mn-cs"/>
              </a:rPr>
              <a:t> Locate the item in the Lost and Found facility and physically remove it from the shelf, cupboard or wherever it is located</a:t>
            </a:r>
            <a:r>
              <a:rPr lang="en-US" sz="1200" kern="1200" baseline="0" dirty="0" smtClean="0">
                <a:solidFill>
                  <a:schemeClr val="tx1"/>
                </a:solidFill>
                <a:ea typeface="+mn-ea"/>
                <a:cs typeface="+mn-cs"/>
              </a:rPr>
              <a:t> or s</a:t>
            </a:r>
            <a:r>
              <a:rPr lang="en-US" sz="1200" kern="1200" dirty="0" smtClean="0">
                <a:solidFill>
                  <a:schemeClr val="tx1"/>
                </a:solidFill>
                <a:ea typeface="+mn-ea"/>
                <a:cs typeface="+mn-cs"/>
              </a:rPr>
              <a:t>tored</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The item may be placed directly into a trash container (where it is to be disposed of) or into a cart where it is to be forwarded to the Police, a charity or a person</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Tidy</a:t>
            </a:r>
            <a:r>
              <a:rPr lang="en-US" sz="1200" kern="1200" baseline="0" dirty="0" smtClean="0">
                <a:solidFill>
                  <a:schemeClr val="tx1"/>
                </a:solidFill>
                <a:ea typeface="+mn-ea"/>
                <a:cs typeface="+mn-cs"/>
              </a:rPr>
              <a:t> or </a:t>
            </a:r>
            <a:r>
              <a:rPr lang="en-US" sz="1200" kern="1200" dirty="0" smtClean="0">
                <a:solidFill>
                  <a:schemeClr val="tx1"/>
                </a:solidFill>
                <a:ea typeface="+mn-ea"/>
                <a:cs typeface="+mn-cs"/>
              </a:rPr>
              <a:t>rearrange the Lost and Found facility, shelves</a:t>
            </a:r>
            <a:r>
              <a:rPr lang="en-US" sz="1200" kern="1200" baseline="0" dirty="0" smtClean="0">
                <a:solidFill>
                  <a:schemeClr val="tx1"/>
                </a:solidFill>
                <a:ea typeface="+mn-ea"/>
                <a:cs typeface="+mn-cs"/>
              </a:rPr>
              <a:t> or</a:t>
            </a:r>
            <a:r>
              <a:rPr lang="en-US" sz="1200" kern="1200" dirty="0" smtClean="0">
                <a:solidFill>
                  <a:schemeClr val="tx1"/>
                </a:solidFill>
                <a:ea typeface="+mn-ea"/>
                <a:cs typeface="+mn-cs"/>
              </a:rPr>
              <a:t> area to reflect the items removed and make room for future items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Update the Lost and Found Register.</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his may require you to</a:t>
            </a:r>
            <a:r>
              <a:rPr lang="en-US" sz="1200" kern="1200" baseline="0" dirty="0" smtClean="0">
                <a:solidFill>
                  <a:schemeClr val="tx1"/>
                </a:solidFill>
                <a:ea typeface="+mn-ea"/>
                <a:cs typeface="+mn-cs"/>
              </a:rPr>
              <a:t> </a:t>
            </a:r>
            <a:r>
              <a:rPr lang="en-US" sz="1200" kern="1200" dirty="0" smtClean="0">
                <a:solidFill>
                  <a:schemeClr val="tx1"/>
                </a:solidFill>
                <a:ea typeface="+mn-ea"/>
                <a:cs typeface="+mn-cs"/>
              </a:rPr>
              <a:t>(depending on venue requirements and/or columns in the Register):</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Enter the date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Enter how the item was disposed of or where it was sent to</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Signature or initial of person performing the task</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Note: some properties require a line to be drawn through all items disposed of to make it easier to identify the items no longer in storage.</a:t>
            </a:r>
            <a:endParaRPr lang="en-AU" sz="1200" kern="1200" dirty="0" smtClean="0">
              <a:solidFill>
                <a:schemeClr val="tx1"/>
              </a:solidFill>
              <a:ea typeface="+mn-ea"/>
              <a:cs typeface="+mn-cs"/>
            </a:endParaRPr>
          </a:p>
          <a:p>
            <a:pPr>
              <a:buFont typeface="Arial" pitchFamily="34" charset="0"/>
              <a:buNone/>
            </a:pPr>
            <a:r>
              <a:rPr lang="en-US" sz="1200" kern="1200" dirty="0" smtClean="0">
                <a:solidFill>
                  <a:schemeClr val="tx1"/>
                </a:solidFill>
                <a:ea typeface="+mn-ea"/>
                <a:cs typeface="+mn-cs"/>
              </a:rPr>
              <a:t> </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102</a:t>
            </a:fld>
            <a:endParaRPr lang="en-US"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dirty="0" smtClean="0"/>
              <a:t>Trainer continues to explain to trainees the activities involved in removing </a:t>
            </a:r>
            <a:r>
              <a:rPr lang="en-US" sz="1200" kern="1200" dirty="0" smtClean="0">
                <a:solidFill>
                  <a:schemeClr val="tx1"/>
                </a:solidFill>
                <a:ea typeface="+mn-ea"/>
                <a:cs typeface="+mn-cs"/>
              </a:rPr>
              <a:t>and disposing of items from the Lost and Found facility that have reached their designated holding time:</a:t>
            </a:r>
          </a:p>
          <a:p>
            <a:pPr>
              <a:buFont typeface="Arial" pitchFamily="34" charset="0"/>
              <a:buChar char="•"/>
            </a:pPr>
            <a:r>
              <a:rPr lang="en-US" sz="1200" kern="1200" dirty="0" smtClean="0">
                <a:solidFill>
                  <a:schemeClr val="tx1"/>
                </a:solidFill>
                <a:ea typeface="+mn-ea"/>
                <a:cs typeface="+mn-cs"/>
              </a:rPr>
              <a:t> Deal with the item as appropriate: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Throw items to be disposed of into the trash</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Give items to designated people, as identified</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Hand in items to the Police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Deliver items to the charity</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Obtain receipts for items where appropriate:</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Police will provide a receipt for all items handed in</a:t>
            </a:r>
            <a:endParaRPr lang="en-AU" sz="1200" kern="1200" dirty="0" smtClean="0">
              <a:solidFill>
                <a:schemeClr val="tx1"/>
              </a:solidFill>
              <a:ea typeface="+mn-ea"/>
              <a:cs typeface="+mn-cs"/>
            </a:endParaRPr>
          </a:p>
          <a:p>
            <a:pPr lvl="1">
              <a:buFont typeface="Arial" pitchFamily="34" charset="0"/>
              <a:buChar char="•"/>
            </a:pPr>
            <a:r>
              <a:rPr lang="en-US" sz="1200" kern="1200" dirty="0" smtClean="0">
                <a:solidFill>
                  <a:schemeClr val="tx1"/>
                </a:solidFill>
                <a:ea typeface="+mn-ea"/>
                <a:cs typeface="+mn-cs"/>
              </a:rPr>
              <a:t> Many charities will provide some written record of donations</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Insert receipts and other appropriate written records into Lost and Found Register (or other appropriate filing system) as proof of correct disposal</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Remember it is not enough to do the right thing.</a:t>
            </a:r>
            <a:r>
              <a:rPr lang="en-US" sz="1200" kern="1200" baseline="0" dirty="0" smtClean="0">
                <a:solidFill>
                  <a:schemeClr val="tx1"/>
                </a:solidFill>
                <a:ea typeface="+mn-ea"/>
                <a:cs typeface="+mn-cs"/>
              </a:rPr>
              <a:t> T</a:t>
            </a:r>
            <a:r>
              <a:rPr lang="en-US" sz="1200" kern="1200" dirty="0" smtClean="0">
                <a:solidFill>
                  <a:schemeClr val="tx1"/>
                </a:solidFill>
                <a:ea typeface="+mn-ea"/>
                <a:cs typeface="+mn-cs"/>
              </a:rPr>
              <a:t>here is also a need to be able to </a:t>
            </a:r>
            <a:r>
              <a:rPr lang="en-US" sz="1200" i="1" kern="1200" dirty="0" smtClean="0">
                <a:solidFill>
                  <a:schemeClr val="tx1"/>
                </a:solidFill>
                <a:ea typeface="+mn-ea"/>
                <a:cs typeface="+mn-cs"/>
              </a:rPr>
              <a:t>prove</a:t>
            </a:r>
            <a:r>
              <a:rPr lang="en-US" sz="1200" kern="1200" dirty="0" smtClean="0">
                <a:solidFill>
                  <a:schemeClr val="tx1"/>
                </a:solidFill>
                <a:ea typeface="+mn-ea"/>
                <a:cs typeface="+mn-cs"/>
              </a:rPr>
              <a:t> it was done</a:t>
            </a:r>
            <a:endParaRPr lang="en-AU" sz="1200" kern="1200" dirty="0" smtClean="0">
              <a:solidFill>
                <a:schemeClr val="tx1"/>
              </a:solidFill>
              <a:ea typeface="+mn-ea"/>
              <a:cs typeface="+mn-cs"/>
            </a:endParaRPr>
          </a:p>
          <a:p>
            <a:pPr>
              <a:buFont typeface="Arial" pitchFamily="34" charset="0"/>
              <a:buChar char="•"/>
            </a:pPr>
            <a:r>
              <a:rPr lang="en-US" sz="1200" kern="1200" dirty="0" smtClean="0">
                <a:solidFill>
                  <a:schemeClr val="tx1"/>
                </a:solidFill>
                <a:ea typeface="+mn-ea"/>
                <a:cs typeface="+mn-cs"/>
              </a:rPr>
              <a:t> Return the Lost and Found Register to its original location (where applicable) so it can be used by others when needed.</a:t>
            </a:r>
            <a:endParaRPr lang="en-AU" sz="1200" kern="1200" dirty="0" smtClean="0">
              <a:solidFill>
                <a:schemeClr val="tx1"/>
              </a:solidFill>
              <a:ea typeface="+mn-ea"/>
              <a:cs typeface="+mn-cs"/>
            </a:endParaRPr>
          </a:p>
          <a:p>
            <a:pPr>
              <a:buFont typeface="Arial" pitchFamily="34" charset="0"/>
              <a:buNone/>
            </a:pPr>
            <a:endParaRPr lang="en-US" dirty="0" smtClean="0"/>
          </a:p>
          <a:p>
            <a:pPr>
              <a:buFont typeface="Arial" pitchFamily="34" charset="0"/>
              <a:buNone/>
            </a:pPr>
            <a:r>
              <a:rPr lang="en-US" b="1" dirty="0" smtClean="0"/>
              <a:t>Class Activity – Small Group Exercise</a:t>
            </a:r>
          </a:p>
          <a:p>
            <a:pPr>
              <a:buFont typeface="Arial" pitchFamily="34" charset="0"/>
              <a:buNone/>
            </a:pPr>
            <a:r>
              <a:rPr lang="en-US" b="0" dirty="0" smtClean="0"/>
              <a:t>Trainer arranges:</a:t>
            </a:r>
          </a:p>
          <a:p>
            <a:pPr>
              <a:buFont typeface="Arial" pitchFamily="34" charset="0"/>
              <a:buChar char="•"/>
            </a:pPr>
            <a:r>
              <a:rPr lang="en-US" b="0" dirty="0" smtClean="0"/>
              <a:t> A Lost and Found Register with a range of entries in the Found items section</a:t>
            </a:r>
          </a:p>
          <a:p>
            <a:pPr>
              <a:buFont typeface="Arial" pitchFamily="34" charset="0"/>
              <a:buChar char="•"/>
            </a:pPr>
            <a:r>
              <a:rPr lang="en-US" b="0" dirty="0" smtClean="0"/>
              <a:t> A simulated Lost and Found facility with items reflecting the entries in the Found items section of the Lost and Found Register (immediately above).</a:t>
            </a:r>
          </a:p>
          <a:p>
            <a:pPr>
              <a:buFont typeface="Arial" pitchFamily="34" charset="0"/>
              <a:buNone/>
            </a:pPr>
            <a:endParaRPr lang="en-US" b="0" dirty="0" smtClean="0"/>
          </a:p>
          <a:p>
            <a:pPr>
              <a:buFont typeface="Arial" pitchFamily="34" charset="0"/>
              <a:buNone/>
            </a:pPr>
            <a:r>
              <a:rPr lang="en-US" b="0" dirty="0" smtClean="0"/>
              <a:t>Trainer advises trainees regarding items that have reached their disposal date and asks them to ‘dispose’ of those items and update the Lost and Found Register to reflect the action taken.</a:t>
            </a:r>
          </a:p>
          <a:p>
            <a:pPr>
              <a:buFont typeface="Arial" pitchFamily="34" charset="0"/>
              <a:buChar char="•"/>
            </a:pPr>
            <a:endParaRPr lang="en-US" b="0"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103</a:t>
            </a:fld>
            <a:endParaRPr lang="en-US"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104</a:t>
            </a:fld>
            <a:endParaRPr lang="en-US"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105</a:t>
            </a:fld>
            <a:endParaRPr lang="en-US"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106</a:t>
            </a:fld>
            <a:endParaRPr lang="en-US" dirty="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provides a recap of the Element asking questions to check trainee understanding and responding to questions from trainees, as required.</a:t>
            </a:r>
            <a:endParaRPr lang="en-US" dirty="0" smtClean="0"/>
          </a:p>
          <a:p>
            <a:pPr>
              <a:buFont typeface="Arial" pitchFamily="34" charset="0"/>
              <a:buNone/>
            </a:pPr>
            <a:endParaRPr lang="en-US" dirty="0" smtClean="0"/>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AU" sz="1200" kern="1200" baseline="0" dirty="0" smtClean="0">
                <a:solidFill>
                  <a:schemeClr val="tx1"/>
                </a:solidFill>
                <a:ea typeface="+mn-ea"/>
                <a:cs typeface="+mn-cs"/>
              </a:rPr>
              <a:t>Trainer thanks trainees for their attention and encourages them to apply course content as required in their workplace activities.</a:t>
            </a:r>
            <a:endParaRPr lang="en-US" dirty="0" smtClean="0"/>
          </a:p>
          <a:p>
            <a:pPr>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F96675B-16CB-449C-AA64-20E2E057E166}" type="datetime1">
              <a:rPr lang="en-US" smtClean="0"/>
              <a:pPr/>
              <a:t>11/24/2015</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46F223-D3A2-44F5-8051-829B2F23C0D4}" type="datetime1">
              <a:rPr lang="en-US" smtClean="0"/>
              <a:pPr/>
              <a:t>11/24/2015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A33FE7D-417D-483E-A327-7AED21196679}" type="datetime1">
              <a:rPr lang="en-US" smtClean="0"/>
              <a:pPr/>
              <a:t>11/24/2015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BE8DDC-366E-4D96-B475-59755FBFA064}" type="datetime1">
              <a:rPr lang="en-US" smtClean="0"/>
              <a:pPr/>
              <a:t>11/24/2015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FB5C968-0B16-4ADF-91B3-C8ECABCFDA29}" type="datetime1">
              <a:rPr lang="en-US" smtClean="0"/>
              <a:pPr/>
              <a:t>11/24/2015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3921DEA-061C-49D7-974B-38721BC66A5F}" type="datetime1">
              <a:rPr lang="en-US" smtClean="0"/>
              <a:pPr/>
              <a:t>11/24/2015</a:t>
            </a:fld>
            <a:endParaRPr lang="en-US" dirty="0"/>
          </a:p>
        </p:txBody>
      </p:sp>
      <p:sp>
        <p:nvSpPr>
          <p:cNvPr id="8" name="Slide Number Placeholder 7"/>
          <p:cNvSpPr>
            <a:spLocks noGrp="1"/>
          </p:cNvSpPr>
          <p:nvPr>
            <p:ph type="sldNum" sz="quarter" idx="11"/>
          </p:nvPr>
        </p:nvSpPr>
        <p:spPr/>
        <p:txBody>
          <a:bodyPr/>
          <a:lstStyle/>
          <a:p>
            <a:fld id="{90BDF71C-F485-43AE-8825-5070AF1EA8C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7EFC2B-FC2E-46FA-B53A-48A270754B05}" type="datetime1">
              <a:rPr lang="en-US" smtClean="0"/>
              <a:pPr/>
              <a:t>11/24/2015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873B9F-1886-41EB-8596-DFD2474565B7}" type="datetime1">
              <a:rPr lang="en-US" smtClean="0"/>
              <a:pPr/>
              <a:t>11/24/2015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56448" y="6422064"/>
            <a:ext cx="762000" cy="365125"/>
          </a:xfrm>
        </p:spPr>
        <p:txBody>
          <a:bodyPr/>
          <a:lstStyle/>
          <a:p>
            <a:fld id="{90BDF71C-F485-43AE-8825-5070AF1EA8C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A6D77F6-049E-4E03-BBEC-9C9525B9448E}" type="datetime1">
              <a:rPr lang="en-US" smtClean="0"/>
              <a:pPr/>
              <a:t>11/24/2015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8BABC8-BFBF-4030-9C7D-70F812C9AAE4}" type="datetime1">
              <a:rPr lang="en-US" smtClean="0"/>
              <a:pPr/>
              <a:t>11/24/2015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8CF46A6-0262-42FF-B093-039AED07B7AD}" type="datetime1">
              <a:rPr lang="en-US" smtClean="0"/>
              <a:pPr/>
              <a:t>11/24/2015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latin typeface="Helvetica" pitchFamily="34" charset="0"/>
            </a:endParaRPr>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latin typeface="Helvetica" pitchFamily="34" charset="0"/>
              </a:defRPr>
            </a:lvl1pPr>
          </a:lstStyle>
          <a:p>
            <a:fld id="{60B9F9CF-7D2C-460C-8F3E-F6213A54EF65}" type="datetime1">
              <a:rPr lang="en-US" smtClean="0"/>
              <a:pPr/>
              <a:t>11/24/2015</a:t>
            </a:fld>
            <a:endParaRPr lang="en-US"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latin typeface="Helvetica" pitchFamily="34" charset="0"/>
              </a:defRPr>
            </a:lvl1pPr>
          </a:lstStyle>
          <a:p>
            <a:endParaRPr lang="en-US"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latin typeface="Helvetica" pitchFamily="34" charset="0"/>
              </a:defRPr>
            </a:lvl1pPr>
          </a:lstStyle>
          <a:p>
            <a:fld id="{90BDF71C-F485-43AE-8825-5070AF1EA8C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4600" kern="1200">
          <a:solidFill>
            <a:schemeClr val="tx1"/>
          </a:solidFill>
          <a:latin typeface="Helvetica" pitchFamily="34" charset="0"/>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9.wmf"/></Relationships>
</file>

<file path=ppt/slides/_rels/slide40.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44.wmf"/></Relationships>
</file>

<file path=ppt/slides/_rels/slide58.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50.wmf"/></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a:t>
            </a:fld>
            <a:endParaRPr lang="en-US" dirty="0"/>
          </a:p>
        </p:txBody>
      </p:sp>
      <p:pic>
        <p:nvPicPr>
          <p:cNvPr id="8" name="Picture 2" descr="I:\Overseas Projects\PHOTOS\Theme Park 2010\iStock_000007055099XSmall.jpg"/>
          <p:cNvPicPr>
            <a:picLocks noChangeAspect="1" noChangeArrowheads="1"/>
          </p:cNvPicPr>
          <p:nvPr/>
        </p:nvPicPr>
        <p:blipFill>
          <a:blip r:embed="rId3" cstate="print">
            <a:duotone>
              <a:prstClr val="black"/>
              <a:schemeClr val="tx2">
                <a:tint val="45000"/>
                <a:satMod val="400000"/>
              </a:schemeClr>
            </a:duotone>
          </a:blip>
          <a:srcRect l="10000" r="10000" b="10055"/>
          <a:stretch>
            <a:fillRect/>
          </a:stretch>
        </p:blipFill>
        <p:spPr bwMode="auto">
          <a:xfrm>
            <a:off x="4738689" y="4589108"/>
            <a:ext cx="1333509" cy="1000132"/>
          </a:xfrm>
          <a:prstGeom prst="rect">
            <a:avLst/>
          </a:prstGeom>
          <a:noFill/>
        </p:spPr>
      </p:pic>
      <p:pic>
        <p:nvPicPr>
          <p:cNvPr id="10" name="Picture 2" descr="I:\Overseas Projects\PHOTOS\Theme Park 2010\iStock_000007055099XSmall.jpg"/>
          <p:cNvPicPr>
            <a:picLocks noChangeAspect="1" noChangeArrowheads="1"/>
          </p:cNvPicPr>
          <p:nvPr/>
        </p:nvPicPr>
        <p:blipFill>
          <a:blip r:embed="rId3" cstate="print">
            <a:duotone>
              <a:prstClr val="black"/>
              <a:schemeClr val="accent2">
                <a:tint val="45000"/>
                <a:satMod val="400000"/>
              </a:schemeClr>
            </a:duotone>
          </a:blip>
          <a:srcRect l="10000" r="10000" b="10055"/>
          <a:stretch>
            <a:fillRect/>
          </a:stretch>
        </p:blipFill>
        <p:spPr bwMode="auto">
          <a:xfrm>
            <a:off x="6096011" y="4589108"/>
            <a:ext cx="1333509" cy="1000132"/>
          </a:xfrm>
          <a:prstGeom prst="rect">
            <a:avLst/>
          </a:prstGeom>
          <a:noFill/>
        </p:spPr>
      </p:pic>
      <p:pic>
        <p:nvPicPr>
          <p:cNvPr id="11" name="Picture 2" descr="I:\Overseas Projects\PHOTOS\Theme Park 2010\iStock_000007055099XSmall.jpg"/>
          <p:cNvPicPr>
            <a:picLocks noChangeAspect="1" noChangeArrowheads="1"/>
          </p:cNvPicPr>
          <p:nvPr/>
        </p:nvPicPr>
        <p:blipFill>
          <a:blip r:embed="rId3" cstate="print">
            <a:duotone>
              <a:prstClr val="black"/>
              <a:schemeClr val="accent4">
                <a:tint val="45000"/>
                <a:satMod val="400000"/>
              </a:schemeClr>
            </a:duotone>
          </a:blip>
          <a:srcRect l="10000" r="10000" b="10055"/>
          <a:stretch>
            <a:fillRect/>
          </a:stretch>
        </p:blipFill>
        <p:spPr bwMode="auto">
          <a:xfrm>
            <a:off x="7453333" y="4589108"/>
            <a:ext cx="1333509" cy="1000132"/>
          </a:xfrm>
          <a:prstGeom prst="rect">
            <a:avLst/>
          </a:prstGeom>
          <a:noFill/>
        </p:spPr>
      </p:pic>
      <p:pic>
        <p:nvPicPr>
          <p:cNvPr id="1026" name="Picture 2" descr="I:\Overseas Projects\PHOTOS\Theme Park 2010\iStock_000007055099XSmall.jpg"/>
          <p:cNvPicPr>
            <a:picLocks noChangeAspect="1" noChangeArrowheads="1"/>
          </p:cNvPicPr>
          <p:nvPr/>
        </p:nvPicPr>
        <p:blipFill>
          <a:blip r:embed="rId3" cstate="print"/>
          <a:srcRect l="10000" r="10000" b="10055"/>
          <a:stretch>
            <a:fillRect/>
          </a:stretch>
        </p:blipFill>
        <p:spPr bwMode="auto">
          <a:xfrm>
            <a:off x="666723" y="4589108"/>
            <a:ext cx="1333509" cy="1000132"/>
          </a:xfrm>
          <a:prstGeom prst="rect">
            <a:avLst/>
          </a:prstGeom>
          <a:noFill/>
        </p:spPr>
      </p:pic>
      <p:pic>
        <p:nvPicPr>
          <p:cNvPr id="12" name="Picture 2" descr="I:\Overseas Projects\PHOTOS\Theme Park 2010\iStock_000007055099XSmall.jpg"/>
          <p:cNvPicPr>
            <a:picLocks noChangeAspect="1" noChangeArrowheads="1"/>
          </p:cNvPicPr>
          <p:nvPr/>
        </p:nvPicPr>
        <p:blipFill>
          <a:blip r:embed="rId3" cstate="print">
            <a:duotone>
              <a:prstClr val="black"/>
              <a:schemeClr val="accent1">
                <a:tint val="45000"/>
                <a:satMod val="400000"/>
              </a:schemeClr>
            </a:duotone>
          </a:blip>
          <a:srcRect l="10000" r="10000" b="10055"/>
          <a:stretch>
            <a:fillRect/>
          </a:stretch>
        </p:blipFill>
        <p:spPr bwMode="auto">
          <a:xfrm>
            <a:off x="3381367" y="4589108"/>
            <a:ext cx="1333509" cy="1000132"/>
          </a:xfrm>
          <a:prstGeom prst="rect">
            <a:avLst/>
          </a:prstGeom>
          <a:noFill/>
        </p:spPr>
      </p:pic>
      <p:pic>
        <p:nvPicPr>
          <p:cNvPr id="13" name="Picture 2" descr="I:\Overseas Projects\PHOTOS\Theme Park 2010\iStock_000007055099XSmall.jpg"/>
          <p:cNvPicPr>
            <a:picLocks noChangeAspect="1" noChangeArrowheads="1"/>
          </p:cNvPicPr>
          <p:nvPr/>
        </p:nvPicPr>
        <p:blipFill>
          <a:blip r:embed="rId3" cstate="print">
            <a:duotone>
              <a:prstClr val="black"/>
              <a:schemeClr val="accent3">
                <a:tint val="45000"/>
                <a:satMod val="400000"/>
              </a:schemeClr>
            </a:duotone>
          </a:blip>
          <a:srcRect l="10000" r="10000" b="10055"/>
          <a:stretch>
            <a:fillRect/>
          </a:stretch>
        </p:blipFill>
        <p:spPr bwMode="auto">
          <a:xfrm>
            <a:off x="2024045" y="4589108"/>
            <a:ext cx="1333509" cy="1000132"/>
          </a:xfrm>
          <a:prstGeom prst="rect">
            <a:avLst/>
          </a:prstGeom>
          <a:noFill/>
        </p:spPr>
      </p:pic>
      <p:sp>
        <p:nvSpPr>
          <p:cNvPr id="15" name="Subtitle 2"/>
          <p:cNvSpPr txBox="1">
            <a:spLocks/>
          </p:cNvSpPr>
          <p:nvPr/>
        </p:nvSpPr>
        <p:spPr>
          <a:xfrm>
            <a:off x="5004048" y="2996952"/>
            <a:ext cx="3782794" cy="427488"/>
          </a:xfrm>
          <a:prstGeom prst="rect">
            <a:avLst/>
          </a:prstGeom>
        </p:spPr>
        <p:txBody>
          <a:bodyPr vert="horz" tIns="0" rIns="45720" bIns="0" anchor="b">
            <a:noAutofit/>
          </a:bodyPr>
          <a:lstStyle>
            <a:lvl1pPr marL="0" indent="0" algn="r" rtl="0" eaLnBrk="1" latinLnBrk="0" hangingPunct="1">
              <a:spcBef>
                <a:spcPct val="20000"/>
              </a:spcBef>
              <a:buClr>
                <a:schemeClr val="accent1"/>
              </a:buClr>
              <a:buSzPct val="80000"/>
              <a:buFont typeface="Wingdings 2"/>
              <a:buNone/>
              <a:defRPr kumimoji="0" sz="2000" kern="1200">
                <a:solidFill>
                  <a:schemeClr val="tx1"/>
                </a:solidFill>
                <a:effectLst/>
                <a:latin typeface="Helvetica" pitchFamily="34" charset="0"/>
                <a:ea typeface="+mn-ea"/>
                <a:cs typeface="+mn-cs"/>
              </a:defRPr>
            </a:lvl1pPr>
            <a:lvl2pPr marL="457200" indent="0" algn="ctr" rtl="0" eaLnBrk="1" latinLnBrk="0" hangingPunct="1">
              <a:spcBef>
                <a:spcPct val="20000"/>
              </a:spcBef>
              <a:buClr>
                <a:schemeClr val="accent1"/>
              </a:buClr>
              <a:buSzPct val="90000"/>
              <a:buFont typeface="Wingdings 2"/>
              <a:buNone/>
              <a:defRPr kumimoji="0" sz="2600" kern="1200">
                <a:solidFill>
                  <a:schemeClr val="tx1"/>
                </a:solidFill>
                <a:latin typeface="Helvetica" pitchFamily="34" charset="0"/>
                <a:ea typeface="+mn-ea"/>
                <a:cs typeface="+mn-cs"/>
              </a:defRPr>
            </a:lvl2pPr>
            <a:lvl3pPr marL="914400" indent="0" algn="ctr" rtl="0" eaLnBrk="1" latinLnBrk="0" hangingPunct="1">
              <a:spcBef>
                <a:spcPct val="20000"/>
              </a:spcBef>
              <a:buClr>
                <a:schemeClr val="accent2"/>
              </a:buClr>
              <a:buSzPct val="85000"/>
              <a:buFont typeface="Arial"/>
              <a:buNone/>
              <a:defRPr kumimoji="0" sz="2400" kern="1200">
                <a:solidFill>
                  <a:schemeClr val="tx1"/>
                </a:solidFill>
                <a:latin typeface="Helvetica" pitchFamily="34" charset="0"/>
                <a:ea typeface="+mn-ea"/>
                <a:cs typeface="+mn-cs"/>
              </a:defRPr>
            </a:lvl3pPr>
            <a:lvl4pPr marL="1371600" indent="0" algn="ctr" rtl="0" eaLnBrk="1" latinLnBrk="0" hangingPunct="1">
              <a:spcBef>
                <a:spcPct val="20000"/>
              </a:spcBef>
              <a:buClr>
                <a:schemeClr val="accent3"/>
              </a:buClr>
              <a:buSzPct val="90000"/>
              <a:buFont typeface="Wingdings 2"/>
              <a:buNone/>
              <a:defRPr kumimoji="0" sz="2000" kern="1200">
                <a:solidFill>
                  <a:schemeClr val="tx1"/>
                </a:solidFill>
                <a:latin typeface="Helvetica" pitchFamily="34" charset="0"/>
                <a:ea typeface="+mn-ea"/>
                <a:cs typeface="+mn-cs"/>
              </a:defRPr>
            </a:lvl4pPr>
            <a:lvl5pPr marL="1828800" indent="0" algn="ctr" rtl="0" eaLnBrk="1" latinLnBrk="0" hangingPunct="1">
              <a:spcBef>
                <a:spcPct val="20000"/>
              </a:spcBef>
              <a:buClr>
                <a:schemeClr val="accent4"/>
              </a:buClr>
              <a:buSzPct val="100000"/>
              <a:buFont typeface="Arial"/>
              <a:buNone/>
              <a:defRPr kumimoji="0" sz="2000" kern="1200">
                <a:solidFill>
                  <a:schemeClr val="tx1"/>
                </a:solidFill>
                <a:latin typeface="Helvetica" pitchFamily="34" charset="0"/>
                <a:ea typeface="+mn-ea"/>
                <a:cs typeface="+mn-cs"/>
              </a:defRPr>
            </a:lvl5pPr>
            <a:lvl6pPr marL="2286000" indent="0" algn="ctr" rtl="0" eaLnBrk="1" latinLnBrk="0" hangingPunct="1">
              <a:spcBef>
                <a:spcPct val="20000"/>
              </a:spcBef>
              <a:buClr>
                <a:schemeClr val="accent5"/>
              </a:buClr>
              <a:buFont typeface="Arial"/>
              <a:buNone/>
              <a:defRPr kumimoji="0" sz="2000" kern="1200" baseline="0">
                <a:solidFill>
                  <a:schemeClr val="tx1"/>
                </a:solidFill>
                <a:latin typeface="+mn-lt"/>
                <a:ea typeface="+mn-ea"/>
                <a:cs typeface="+mn-cs"/>
              </a:defRPr>
            </a:lvl6pPr>
            <a:lvl7pPr marL="2743200" indent="0" algn="ctr" rtl="0" eaLnBrk="1" latinLnBrk="0" hangingPunct="1">
              <a:spcBef>
                <a:spcPct val="20000"/>
              </a:spcBef>
              <a:buClr>
                <a:schemeClr val="accent6"/>
              </a:buClr>
              <a:buSzPct val="100000"/>
              <a:buFont typeface="Arial"/>
              <a:buNone/>
              <a:defRPr kumimoji="0" sz="1800" kern="1200" baseline="0">
                <a:solidFill>
                  <a:schemeClr val="tx1"/>
                </a:solidFill>
                <a:latin typeface="+mn-lt"/>
                <a:ea typeface="+mn-ea"/>
                <a:cs typeface="+mn-cs"/>
              </a:defRPr>
            </a:lvl7pPr>
            <a:lvl8pPr marL="32004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accent6"/>
              </a:buClr>
              <a:buFont typeface="Arial"/>
              <a:buNone/>
              <a:defRPr kumimoji="0" sz="1600" kern="1200">
                <a:solidFill>
                  <a:schemeClr val="tx1"/>
                </a:solidFill>
                <a:latin typeface="+mn-lt"/>
                <a:ea typeface="+mn-ea"/>
                <a:cs typeface="+mn-cs"/>
              </a:defRPr>
            </a:lvl9pPr>
          </a:lstStyle>
          <a:p>
            <a:r>
              <a:rPr lang="th-TH" sz="2800" b="1" dirty="0" smtClean="0">
                <a:solidFill>
                  <a:srgbClr val="663300"/>
                </a:solidFill>
                <a:latin typeface="TH Baijam" pitchFamily="2" charset="-34"/>
                <a:ea typeface="Meiryo UI" pitchFamily="34" charset="-128"/>
                <a:cs typeface="TH Baijam" pitchFamily="2" charset="-34"/>
              </a:rPr>
              <a:t>รหัสหน่วย </a:t>
            </a:r>
            <a:r>
              <a:rPr lang="en-AU" sz="2800" b="1" dirty="0" smtClean="0">
                <a:solidFill>
                  <a:srgbClr val="663300"/>
                </a:solidFill>
                <a:latin typeface="TH Baijam" pitchFamily="2" charset="-34"/>
                <a:ea typeface="Meiryo UI" pitchFamily="34" charset="-128"/>
                <a:cs typeface="TH Baijam" pitchFamily="2" charset="-34"/>
              </a:rPr>
              <a:t>D1.HSS.CL4.0</a:t>
            </a:r>
            <a:r>
              <a:rPr lang="th-TH" sz="2800" b="1" dirty="0" smtClean="0">
                <a:solidFill>
                  <a:srgbClr val="663300"/>
                </a:solidFill>
                <a:latin typeface="TH Baijam" pitchFamily="2" charset="-34"/>
                <a:ea typeface="Meiryo UI" pitchFamily="34" charset="-128"/>
                <a:cs typeface="TH Baijam" pitchFamily="2" charset="-34"/>
              </a:rPr>
              <a:t>9</a:t>
            </a:r>
            <a:endParaRPr lang="en-US" sz="2800" b="1" dirty="0">
              <a:solidFill>
                <a:srgbClr val="663300"/>
              </a:solidFill>
              <a:latin typeface="TH Baijam" pitchFamily="2" charset="-34"/>
              <a:ea typeface="Meiryo UI" pitchFamily="34" charset="-128"/>
              <a:cs typeface="TH Baijam" pitchFamily="2" charset="-34"/>
            </a:endParaRPr>
          </a:p>
        </p:txBody>
      </p:sp>
      <p:sp>
        <p:nvSpPr>
          <p:cNvPr id="16" name="TextBox 15"/>
          <p:cNvSpPr txBox="1"/>
          <p:nvPr/>
        </p:nvSpPr>
        <p:spPr>
          <a:xfrm>
            <a:off x="2863327" y="1281534"/>
            <a:ext cx="6038833" cy="923330"/>
          </a:xfrm>
          <a:prstGeom prst="rect">
            <a:avLst/>
          </a:prstGeom>
          <a:noFill/>
        </p:spPr>
        <p:txBody>
          <a:bodyPr wrap="non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th-TH" sz="5400" b="1" i="0" u="none" strike="noStrike" kern="0" cap="none" spc="0" normalizeH="0" baseline="0" noProof="0" dirty="0" smtClean="0">
                <a:ln>
                  <a:noFill/>
                </a:ln>
                <a:solidFill>
                  <a:srgbClr val="660066"/>
                </a:solidFill>
                <a:effectLst>
                  <a:outerShdw blurRad="38100" dist="38100" dir="2700000" algn="tl">
                    <a:srgbClr val="000000">
                      <a:alpha val="43137"/>
                    </a:srgbClr>
                  </a:outerShdw>
                </a:effectLst>
                <a:uLnTx/>
                <a:uFillTx/>
                <a:latin typeface="TH Baijam" pitchFamily="2" charset="-34"/>
                <a:ea typeface="Meiryo UI" pitchFamily="34" charset="-128"/>
                <a:cs typeface="TH Baijam" pitchFamily="2" charset="-34"/>
              </a:rPr>
              <a:t>การให้บริการความช่วยเหลือ</a:t>
            </a:r>
            <a:endParaRPr kumimoji="0" lang="th-TH" sz="5400" b="1" i="0" u="none" strike="noStrike" kern="0" cap="none" spc="0" normalizeH="0" baseline="0" noProof="0" dirty="0">
              <a:ln>
                <a:noFill/>
              </a:ln>
              <a:solidFill>
                <a:srgbClr val="660066"/>
              </a:solidFill>
              <a:effectLst>
                <a:outerShdw blurRad="38100" dist="38100" dir="2700000" algn="tl">
                  <a:srgbClr val="000000">
                    <a:alpha val="43137"/>
                  </a:srgbClr>
                </a:outerShdw>
              </a:effectLst>
              <a:uLnTx/>
              <a:uFillTx/>
              <a:latin typeface="TH Baijam" pitchFamily="2" charset="-34"/>
              <a:ea typeface="Meiryo UI" pitchFamily="34" charset="-128"/>
              <a:cs typeface="TH Baijam" pitchFamily="2" charset="-34"/>
            </a:endParaRPr>
          </a:p>
        </p:txBody>
      </p:sp>
      <p:sp>
        <p:nvSpPr>
          <p:cNvPr id="17" name="TextBox 16"/>
          <p:cNvSpPr txBox="1"/>
          <p:nvPr/>
        </p:nvSpPr>
        <p:spPr>
          <a:xfrm>
            <a:off x="1333478" y="2065408"/>
            <a:ext cx="7559004" cy="923330"/>
          </a:xfrm>
          <a:prstGeom prst="rect">
            <a:avLst/>
          </a:prstGeom>
          <a:noFill/>
        </p:spPr>
        <p:txBody>
          <a:bodyPr wrap="square" rtlCol="0">
            <a:spAutoFit/>
          </a:bodyPr>
          <a:lstStyle/>
          <a:p>
            <a:pPr algn="r">
              <a:defRPr/>
            </a:pPr>
            <a:r>
              <a:rPr lang="th-TH" sz="5400" b="1" kern="0" dirty="0">
                <a:solidFill>
                  <a:srgbClr val="660066"/>
                </a:solidFill>
                <a:effectLst>
                  <a:outerShdw blurRad="38100" dist="38100" dir="2700000" algn="tl">
                    <a:srgbClr val="000000">
                      <a:alpha val="43137"/>
                    </a:srgbClr>
                  </a:outerShdw>
                </a:effectLst>
                <a:latin typeface="TH Baijam" pitchFamily="2" charset="-34"/>
                <a:ea typeface="Meiryo UI" pitchFamily="34" charset="-128"/>
                <a:cs typeface="TH Baijam" pitchFamily="2" charset="-34"/>
              </a:rPr>
              <a:t>ใน</a:t>
            </a:r>
            <a:r>
              <a:rPr lang="th-TH" sz="5400" b="1" kern="0" dirty="0" smtClean="0">
                <a:solidFill>
                  <a:srgbClr val="660066"/>
                </a:solidFill>
                <a:effectLst>
                  <a:outerShdw blurRad="38100" dist="38100" dir="2700000" algn="tl">
                    <a:srgbClr val="000000">
                      <a:alpha val="43137"/>
                    </a:srgbClr>
                  </a:outerShdw>
                </a:effectLst>
                <a:latin typeface="TH Baijam" pitchFamily="2" charset="-34"/>
                <a:ea typeface="Meiryo UI" pitchFamily="34" charset="-128"/>
                <a:cs typeface="TH Baijam" pitchFamily="2" charset="-34"/>
              </a:rPr>
              <a:t>เรื่องของ</a:t>
            </a:r>
            <a:r>
              <a:rPr kumimoji="0" lang="th-TH" sz="5400" b="1" i="0" u="none" strike="noStrike" kern="0" cap="none" spc="0" normalizeH="0" baseline="0" noProof="0" dirty="0" smtClean="0">
                <a:ln>
                  <a:noFill/>
                </a:ln>
                <a:solidFill>
                  <a:srgbClr val="660066"/>
                </a:solidFill>
                <a:effectLst>
                  <a:outerShdw blurRad="38100" dist="38100" dir="2700000" algn="tl">
                    <a:srgbClr val="000000">
                      <a:alpha val="43137"/>
                    </a:srgbClr>
                  </a:outerShdw>
                </a:effectLst>
                <a:uLnTx/>
                <a:uFillTx/>
                <a:latin typeface="TH Baijam" pitchFamily="2" charset="-34"/>
                <a:ea typeface="Meiryo UI" pitchFamily="34" charset="-128"/>
                <a:cs typeface="TH Baijam" pitchFamily="2" charset="-34"/>
              </a:rPr>
              <a:t>สูญหายและของที่พบ</a:t>
            </a:r>
            <a:endParaRPr kumimoji="0" lang="th-TH" sz="5400" b="1" i="0" u="none" strike="noStrike" kern="0" cap="none" spc="0" normalizeH="0" baseline="0" noProof="0" dirty="0">
              <a:ln>
                <a:noFill/>
              </a:ln>
              <a:solidFill>
                <a:srgbClr val="660066"/>
              </a:solidFill>
              <a:effectLst>
                <a:outerShdw blurRad="38100" dist="38100" dir="2700000" algn="tl">
                  <a:srgbClr val="000000">
                    <a:alpha val="43137"/>
                  </a:srgbClr>
                </a:outerShdw>
              </a:effectLst>
              <a:uLnTx/>
              <a:uFillTx/>
              <a:latin typeface="TH Baijam" pitchFamily="2" charset="-34"/>
              <a:ea typeface="Meiryo UI" pitchFamily="34" charset="-128"/>
              <a:cs typeface="TH Baijam" pitchFamily="2" charset="-34"/>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a:t>
            </a:fld>
            <a:endParaRPr lang="en-US" dirty="0"/>
          </a:p>
        </p:txBody>
      </p:sp>
      <p:pic>
        <p:nvPicPr>
          <p:cNvPr id="5" name="Picture 2" descr="C:\Documents and Settings\danielc\Local Settings\Temporary Internet Files\Content.IE5\29XKYQ1Q\MP900444315[1].jpg"/>
          <p:cNvPicPr>
            <a:picLocks noChangeAspect="1" noChangeArrowheads="1"/>
          </p:cNvPicPr>
          <p:nvPr/>
        </p:nvPicPr>
        <p:blipFill>
          <a:blip r:embed="rId3" cstate="print"/>
          <a:srcRect/>
          <a:stretch>
            <a:fillRect/>
          </a:stretch>
        </p:blipFill>
        <p:spPr bwMode="auto">
          <a:xfrm>
            <a:off x="5508104" y="4221088"/>
            <a:ext cx="2593848" cy="1719072"/>
          </a:xfrm>
          <a:prstGeom prst="rect">
            <a:avLst/>
          </a:prstGeom>
          <a:noFill/>
        </p:spPr>
      </p:pic>
      <p:sp>
        <p:nvSpPr>
          <p:cNvPr id="6" name="Content Placeholder 2"/>
          <p:cNvSpPr txBox="1">
            <a:spLocks/>
          </p:cNvSpPr>
          <p:nvPr/>
        </p:nvSpPr>
        <p:spPr>
          <a:xfrm>
            <a:off x="660166" y="1484784"/>
            <a:ext cx="6864162" cy="316835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หน่วยความรู้นี้ประกอบด้วย 4 บท</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จัดตั้งบริการเรื่องของสูญหายและของที่พบ</a:t>
            </a:r>
            <a:endParaRPr lang="en-AU" sz="3200" dirty="0" smtClean="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จัดการกับของสูญหายและของที่พบ</a:t>
            </a: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ดำเนินการเมื่อมีผู้มาติดต่อขอรับของที่ทำหายคืน</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rPr>
              <a:t>จัดการ</a:t>
            </a:r>
            <a:r>
              <a:rPr lang="th-TH" sz="3200" dirty="0" smtClean="0">
                <a:solidFill>
                  <a:srgbClr val="663300"/>
                </a:solidFill>
                <a:latin typeface="TH Baijam" pitchFamily="2" charset="-34"/>
                <a:ea typeface="Meiryo UI" pitchFamily="34" charset="-128"/>
                <a:cs typeface="TH Baijam" pitchFamily="2" charset="-34"/>
              </a:rPr>
              <a:t>กับสิ่งของที่ไม่มีการอ้างสิทธิ์</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400"/>
              </a:spcBef>
              <a:buClr>
                <a:srgbClr val="7FD13B"/>
              </a:buClr>
              <a:buNone/>
            </a:pPr>
            <a:endParaRPr lang="en-AU" sz="3200" dirty="0">
              <a:solidFill>
                <a:srgbClr val="663300"/>
              </a:solidFill>
              <a:latin typeface="TH Baijam" pitchFamily="2" charset="-34"/>
              <a:ea typeface="Meiryo UI" pitchFamily="34" charset="-128"/>
              <a:cs typeface="TH Baijam" pitchFamily="2" charset="-34"/>
            </a:endParaRPr>
          </a:p>
          <a:p>
            <a:pPr marL="36576" indent="0">
              <a:spcBef>
                <a:spcPts val="600"/>
              </a:spcBef>
              <a:spcAft>
                <a:spcPts val="1400"/>
              </a:spcAft>
              <a:buClr>
                <a:srgbClr val="7FD13B"/>
              </a:buClr>
              <a:buNone/>
            </a:pPr>
            <a:endParaRPr lang="en-AU" sz="3200" dirty="0" smtClean="0">
              <a:solidFill>
                <a:srgbClr val="663300"/>
              </a:solidFill>
              <a:latin typeface="TH Baijam" pitchFamily="2" charset="-34"/>
              <a:ea typeface="Meiryo UI" pitchFamily="34" charset="-128"/>
              <a:cs typeface="TH Baijam" pitchFamily="2" charset="-34"/>
            </a:endParaRPr>
          </a:p>
          <a:p>
            <a:pPr marL="360000" indent="-360000">
              <a:spcBef>
                <a:spcPts val="600"/>
              </a:spcBef>
              <a:spcAft>
                <a:spcPts val="1200"/>
              </a:spcAft>
              <a:buFont typeface="Wingdings 2"/>
              <a:buNone/>
            </a:pPr>
            <a:endParaRPr lang="en-US" sz="3200" dirty="0" smtClean="0">
              <a:solidFill>
                <a:srgbClr val="663300"/>
              </a:solidFill>
              <a:latin typeface="TH Baijam" pitchFamily="2" charset="-34"/>
              <a:ea typeface="Meiryo UI" pitchFamily="34" charset="-128"/>
              <a:cs typeface="TH Baijam" pitchFamily="2" charset="-34"/>
            </a:endParaRPr>
          </a:p>
        </p:txBody>
      </p:sp>
      <p:sp>
        <p:nvSpPr>
          <p:cNvPr id="7" name="Title 1"/>
          <p:cNvSpPr txBox="1">
            <a:spLocks/>
          </p:cNvSpPr>
          <p:nvPr/>
        </p:nvSpPr>
        <p:spPr>
          <a:xfrm>
            <a:off x="618550" y="332656"/>
            <a:ext cx="661774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การให้บริการความช่วยเหลือในเรื่อง</a:t>
            </a:r>
            <a:endParaRPr lang="en-US" sz="4000" b="1" dirty="0">
              <a:solidFill>
                <a:srgbClr val="660066"/>
              </a:solidFill>
              <a:latin typeface="TH Baijam" pitchFamily="2" charset="-34"/>
              <a:cs typeface="TH Baijam" pitchFamily="2" charset="-34"/>
            </a:endParaRPr>
          </a:p>
        </p:txBody>
      </p:sp>
      <p:sp>
        <p:nvSpPr>
          <p:cNvPr id="10" name="Title 1"/>
          <p:cNvSpPr txBox="1">
            <a:spLocks/>
          </p:cNvSpPr>
          <p:nvPr/>
        </p:nvSpPr>
        <p:spPr>
          <a:xfrm>
            <a:off x="611560" y="836712"/>
            <a:ext cx="468052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a:t>
            </a:fld>
            <a:endParaRPr lang="en-US" dirty="0"/>
          </a:p>
        </p:txBody>
      </p:sp>
      <p:pic>
        <p:nvPicPr>
          <p:cNvPr id="5" name="Picture 2" descr="C:\Documents and Settings\danielc\Local Settings\Temporary Internet Files\Content.IE5\7NII6ZZT\MP900439533[1].jpg"/>
          <p:cNvPicPr>
            <a:picLocks noChangeAspect="1" noChangeArrowheads="1"/>
          </p:cNvPicPr>
          <p:nvPr/>
        </p:nvPicPr>
        <p:blipFill>
          <a:blip r:embed="rId3" cstate="print"/>
          <a:srcRect/>
          <a:stretch>
            <a:fillRect/>
          </a:stretch>
        </p:blipFill>
        <p:spPr bwMode="auto">
          <a:xfrm>
            <a:off x="5965500" y="2143116"/>
            <a:ext cx="2238389" cy="1490128"/>
          </a:xfrm>
          <a:prstGeom prst="rect">
            <a:avLst/>
          </a:prstGeom>
          <a:noFill/>
        </p:spPr>
      </p:pic>
      <p:sp>
        <p:nvSpPr>
          <p:cNvPr id="6" name="Content Placeholder 2"/>
          <p:cNvSpPr txBox="1">
            <a:spLocks/>
          </p:cNvSpPr>
          <p:nvPr/>
        </p:nvSpPr>
        <p:spPr>
          <a:xfrm>
            <a:off x="588158" y="980728"/>
            <a:ext cx="7467600"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รูปแบบในการประเมินผลในหน่วยความรู้นี้ 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คำถามแบบตอบปากเปล่า</a:t>
            </a:r>
            <a:endParaRPr lang="en-AU" sz="3200" dirty="0" smtClean="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คำถามแบบเขียนตอบ</a:t>
            </a: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โครงงาน</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การสังเกตการณ์ทักษะการปฏิบัติงาน</a:t>
            </a: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แบบฝึกหัดเชิงปฏิบัติ</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รายงานอย่างเป็นทางการจากนายจ้าง หัวหน้างาน</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400"/>
              </a:spcBef>
              <a:buClr>
                <a:srgbClr val="7FD13B"/>
              </a:buClr>
              <a:buNone/>
            </a:pPr>
            <a:endParaRPr lang="en-AU" sz="3200" dirty="0">
              <a:solidFill>
                <a:srgbClr val="663300"/>
              </a:solidFill>
              <a:latin typeface="TH Baijam" pitchFamily="2" charset="-34"/>
              <a:ea typeface="Meiryo UI" pitchFamily="34" charset="-128"/>
              <a:cs typeface="TH Baijam" pitchFamily="2" charset="-34"/>
            </a:endParaRPr>
          </a:p>
          <a:p>
            <a:pPr marL="36576" indent="0">
              <a:spcBef>
                <a:spcPts val="600"/>
              </a:spcBef>
              <a:spcAft>
                <a:spcPts val="1400"/>
              </a:spcAft>
              <a:buClr>
                <a:srgbClr val="7FD13B"/>
              </a:buClr>
              <a:buNone/>
            </a:pPr>
            <a:endParaRPr lang="en-AU" sz="3200" dirty="0" smtClean="0">
              <a:solidFill>
                <a:srgbClr val="663300"/>
              </a:solidFill>
              <a:latin typeface="TH Baijam" pitchFamily="2" charset="-34"/>
              <a:ea typeface="Meiryo UI" pitchFamily="34" charset="-128"/>
              <a:cs typeface="TH Baijam" pitchFamily="2" charset="-34"/>
            </a:endParaRPr>
          </a:p>
          <a:p>
            <a:pPr marL="360000" indent="-360000">
              <a:spcBef>
                <a:spcPts val="600"/>
              </a:spcBef>
              <a:spcAft>
                <a:spcPts val="1200"/>
              </a:spcAft>
              <a:buFont typeface="Wingdings 2"/>
              <a:buNone/>
            </a:pPr>
            <a:endParaRPr lang="en-US" sz="3200" dirty="0" smtClean="0">
              <a:solidFill>
                <a:srgbClr val="663300"/>
              </a:solidFill>
              <a:latin typeface="TH Baijam" pitchFamily="2" charset="-34"/>
              <a:ea typeface="Meiryo UI" pitchFamily="34" charset="-128"/>
              <a:cs typeface="TH Baijam" pitchFamily="2" charset="-34"/>
            </a:endParaRPr>
          </a:p>
        </p:txBody>
      </p:sp>
      <p:sp>
        <p:nvSpPr>
          <p:cNvPr id="7" name="Title 1"/>
          <p:cNvSpPr txBox="1">
            <a:spLocks/>
          </p:cNvSpPr>
          <p:nvPr/>
        </p:nvSpPr>
        <p:spPr>
          <a:xfrm>
            <a:off x="611560" y="332656"/>
            <a:ext cx="388144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การประเมินผล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a:t>
            </a:fld>
            <a:endParaRPr lang="en-US" dirty="0"/>
          </a:p>
        </p:txBody>
      </p:sp>
      <p:sp>
        <p:nvSpPr>
          <p:cNvPr id="8" name="Content Placeholder 2"/>
          <p:cNvSpPr txBox="1">
            <a:spLocks/>
          </p:cNvSpPr>
          <p:nvPr/>
        </p:nvSpPr>
        <p:spPr>
          <a:xfrm>
            <a:off x="632792" y="980728"/>
            <a:ext cx="7611616"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เกณฑ์การปฏิบัติงานของบทนี้ 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ทราบว่าสถานบริการไหนมีบริการเรื่องของสูญหายและของที่พบ</a:t>
            </a: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หาตำแหน่งที่ตั้งที่เหมาะสมสำหรับบริการเรื่องของสูญหายและ</a:t>
            </a:r>
          </a:p>
          <a:p>
            <a:pPr marL="36576"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ของที่พบ	</a:t>
            </a: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พัฒนานโยบายและขั้นตอนการปฏิบัติการในเรื่องของสูญหาย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และของที่พบเพื่อใช้ภายในหน่วยงาน</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ทราบถึงข้อบังคับทางกฎหมายที่มีความเกี่ยวข้องกับของสูญหาย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และของที่พบ</a:t>
            </a:r>
            <a:endParaRPr lang="en-AU" sz="3200" dirty="0">
              <a:solidFill>
                <a:srgbClr val="663300"/>
              </a:solidFill>
              <a:latin typeface="TH Baijam" pitchFamily="2" charset="-34"/>
              <a:ea typeface="Meiryo UI" pitchFamily="34" charset="-128"/>
              <a:cs typeface="TH Baijam" pitchFamily="2" charset="-34"/>
            </a:endParaRPr>
          </a:p>
          <a:p>
            <a:pPr marL="36576" indent="0">
              <a:spcBef>
                <a:spcPts val="600"/>
              </a:spcBef>
              <a:spcAft>
                <a:spcPts val="1400"/>
              </a:spcAft>
              <a:buClr>
                <a:srgbClr val="7FD13B"/>
              </a:buClr>
              <a:buNone/>
            </a:pPr>
            <a:endParaRPr lang="en-AU" sz="3200" dirty="0" smtClean="0">
              <a:solidFill>
                <a:srgbClr val="663300"/>
              </a:solidFill>
              <a:latin typeface="TH Baijam" pitchFamily="2" charset="-34"/>
              <a:ea typeface="Meiryo UI" pitchFamily="34" charset="-128"/>
              <a:cs typeface="TH Baijam" pitchFamily="2" charset="-34"/>
            </a:endParaRPr>
          </a:p>
          <a:p>
            <a:pPr marL="360000" indent="-360000">
              <a:spcBef>
                <a:spcPts val="600"/>
              </a:spcBef>
              <a:spcAft>
                <a:spcPts val="1200"/>
              </a:spcAft>
              <a:buFont typeface="Wingdings 2"/>
              <a:buNone/>
            </a:pPr>
            <a:endParaRPr lang="en-US" sz="3200" dirty="0" smtClean="0">
              <a:solidFill>
                <a:srgbClr val="663300"/>
              </a:solidFill>
              <a:latin typeface="TH Baijam" pitchFamily="2" charset="-34"/>
              <a:ea typeface="Meiryo UI" pitchFamily="34" charset="-128"/>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6" name="Title 1"/>
          <p:cNvSpPr txBox="1">
            <a:spLocks/>
          </p:cNvSpPr>
          <p:nvPr/>
        </p:nvSpPr>
        <p:spPr>
          <a:xfrm>
            <a:off x="611560" y="332656"/>
            <a:ext cx="683377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จัดตั้งบริการเรื่องของสูญหายและของที่พบ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a:t>
            </a:fld>
            <a:endParaRPr lang="en-US" dirty="0"/>
          </a:p>
        </p:txBody>
      </p:sp>
      <p:sp>
        <p:nvSpPr>
          <p:cNvPr id="7" name="Title 1"/>
          <p:cNvSpPr txBox="1">
            <a:spLocks/>
          </p:cNvSpPr>
          <p:nvPr/>
        </p:nvSpPr>
        <p:spPr>
          <a:xfrm>
            <a:off x="611560" y="332656"/>
            <a:ext cx="683377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จัดตั้งบริการเรื่องของสูญหายและของที่พบ</a:t>
            </a:r>
            <a:endParaRPr lang="en-US" sz="4000" b="1" dirty="0">
              <a:solidFill>
                <a:srgbClr val="660066"/>
              </a:solidFill>
              <a:latin typeface="TH Baijam" pitchFamily="2" charset="-34"/>
              <a:cs typeface="TH Baijam" pitchFamily="2" charset="-34"/>
            </a:endParaRPr>
          </a:p>
        </p:txBody>
      </p:sp>
      <p:sp>
        <p:nvSpPr>
          <p:cNvPr id="8" name="Content Placeholder 2"/>
          <p:cNvSpPr txBox="1">
            <a:spLocks/>
          </p:cNvSpPr>
          <p:nvPr/>
        </p:nvSpPr>
        <p:spPr>
          <a:xfrm>
            <a:off x="632792" y="980728"/>
            <a:ext cx="7611616" cy="27363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เกณฑ์การปฏิบัติงานของบทนี้ 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4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สื่อสารให้แขกและพนักงานทราบถึงตำแหน่งที่ตั้งและบริการ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ในเรื่องของสูญหายและของที่พบ	</a:t>
            </a: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จัดทำสมุดทะเบียนบันทึกของสูญหายและของที่พบ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spcAft>
                <a:spcPts val="1400"/>
              </a:spcAft>
              <a:buClr>
                <a:srgbClr val="7FD13B"/>
              </a:buClr>
              <a:buNone/>
            </a:pPr>
            <a:endParaRPr lang="en-AU" sz="3200" dirty="0" smtClean="0">
              <a:solidFill>
                <a:srgbClr val="663300"/>
              </a:solidFill>
              <a:latin typeface="TH Baijam" pitchFamily="2" charset="-34"/>
              <a:ea typeface="Meiryo UI" pitchFamily="34" charset="-128"/>
              <a:cs typeface="TH Baijam" pitchFamily="2" charset="-34"/>
            </a:endParaRPr>
          </a:p>
          <a:p>
            <a:pPr marL="360000" indent="-360000">
              <a:spcBef>
                <a:spcPts val="600"/>
              </a:spcBef>
              <a:spcAft>
                <a:spcPts val="1200"/>
              </a:spcAft>
              <a:buFont typeface="Wingdings 2"/>
              <a:buNone/>
            </a:pPr>
            <a:endParaRPr lang="en-US" sz="3200" dirty="0" smtClean="0">
              <a:solidFill>
                <a:srgbClr val="663300"/>
              </a:solidFill>
              <a:latin typeface="TH Baijam" pitchFamily="2" charset="-34"/>
              <a:ea typeface="Meiryo UI" pitchFamily="34" charset="-128"/>
              <a:cs typeface="TH Baijam" pitchFamily="2" charset="-34"/>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717032"/>
            <a:ext cx="2123257" cy="2123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smtClean="0"/>
              <a:t> Slide </a:t>
            </a:r>
            <a:fld id="{90BDF71C-F485-43AE-8825-5070AF1EA8C9}" type="slidenum">
              <a:rPr lang="en-US" smtClean="0"/>
              <a:pPr/>
              <a:t>6</a:t>
            </a:fld>
            <a:endParaRPr lang="en-US" dirty="0"/>
          </a:p>
        </p:txBody>
      </p:sp>
      <p:pic>
        <p:nvPicPr>
          <p:cNvPr id="6" name="Picture 5" descr="C:\Documents and Settings\danielc\Local Settings\Temporary Internet Files\Content.IE5\ZB5AOP62\MC900198276[1].wmf"/>
          <p:cNvPicPr/>
          <p:nvPr/>
        </p:nvPicPr>
        <p:blipFill>
          <a:blip r:embed="rId3" cstate="print"/>
          <a:srcRect/>
          <a:stretch>
            <a:fillRect/>
          </a:stretch>
        </p:blipFill>
        <p:spPr bwMode="auto">
          <a:xfrm>
            <a:off x="6804248" y="4941168"/>
            <a:ext cx="1872208" cy="1512168"/>
          </a:xfrm>
          <a:prstGeom prst="rect">
            <a:avLst/>
          </a:prstGeom>
          <a:noFill/>
          <a:ln w="9525">
            <a:noFill/>
            <a:miter lim="800000"/>
            <a:headEnd/>
            <a:tailEnd/>
          </a:ln>
        </p:spPr>
      </p:pic>
      <p:sp>
        <p:nvSpPr>
          <p:cNvPr id="8"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556792"/>
            <a:ext cx="7611616" cy="496855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ในเรื่องของการให้บริการช่วยเหลือในเรื่องของสูญหาย</a:t>
            </a:r>
          </a:p>
          <a:p>
            <a:pPr marL="0" indent="0">
              <a:spcBef>
                <a:spcPts val="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และของที่พบในสถานบริการ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เป็นความคาดหวังอย่างหนึ่งของแขกว่าสถานบริการควรต้องมี</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บริการในเรื่องนี้</a:t>
            </a: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ลักษณะของการบริการเรื่องของสูญหายและของที่พบของ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a:solidFill>
                  <a:srgbClr val="663300"/>
                </a:solidFill>
                <a:latin typeface="TH Baijam" pitchFamily="2" charset="-34"/>
                <a:ea typeface="Meiryo UI" pitchFamily="34" charset="-128"/>
                <a:cs typeface="TH Baijam" pitchFamily="2" charset="-34"/>
              </a:rPr>
              <a:t>สถาน</a:t>
            </a:r>
            <a:r>
              <a:rPr lang="th-TH" sz="3200" dirty="0" smtClean="0">
                <a:solidFill>
                  <a:srgbClr val="663300"/>
                </a:solidFill>
                <a:latin typeface="TH Baijam" pitchFamily="2" charset="-34"/>
                <a:ea typeface="Meiryo UI" pitchFamily="34" charset="-128"/>
                <a:cs typeface="TH Baijam" pitchFamily="2" charset="-34"/>
              </a:rPr>
              <a:t>บริการต่างๆอาจมีความหลากหลายแตกต่างกันอย่างมาก</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สถานบริการส่วนใหญ่จะไม่มีห้องหรือสำนักงาน   </a:t>
            </a:r>
          </a:p>
          <a:p>
            <a:pPr marL="36576"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ที่ให้บริการเรื่องของสูญหายและของที่พบเป็นการ</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เฉพาะแยกออกมาอยู่เป็นเอกเทศภายในสถานที่</a:t>
            </a:r>
          </a:p>
        </p:txBody>
      </p:sp>
      <p:sp>
        <p:nvSpPr>
          <p:cNvPr id="10" name="สี่เหลี่ยมผืนผ้า 9"/>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7</a:t>
            </a:fld>
            <a:endParaRPr lang="en-US" dirty="0"/>
          </a:p>
        </p:txBody>
      </p:sp>
      <p:pic>
        <p:nvPicPr>
          <p:cNvPr id="5" name="Picture 4" descr="C:\Documents and Settings\danielc\Local Settings\Temporary Internet Files\Content.IE5\ZB5AOP62\MP900308912[1].jpg"/>
          <p:cNvPicPr/>
          <p:nvPr/>
        </p:nvPicPr>
        <p:blipFill>
          <a:blip r:embed="rId3" cstate="print"/>
          <a:srcRect/>
          <a:stretch>
            <a:fillRect/>
          </a:stretch>
        </p:blipFill>
        <p:spPr bwMode="auto">
          <a:xfrm rot="20749848">
            <a:off x="5302993" y="4941168"/>
            <a:ext cx="2304256" cy="1574486"/>
          </a:xfrm>
          <a:prstGeom prst="rect">
            <a:avLst/>
          </a:prstGeom>
          <a:noFill/>
          <a:ln w="9525">
            <a:noFill/>
            <a:miter lim="800000"/>
            <a:headEnd/>
            <a:tailEnd/>
          </a:ln>
        </p:spPr>
      </p:pic>
      <p:pic>
        <p:nvPicPr>
          <p:cNvPr id="6" name="Picture 5" descr="found.jpg"/>
          <p:cNvPicPr/>
          <p:nvPr/>
        </p:nvPicPr>
        <p:blipFill>
          <a:blip r:embed="rId4" cstate="print"/>
          <a:stretch>
            <a:fillRect/>
          </a:stretch>
        </p:blipFill>
        <p:spPr>
          <a:xfrm rot="20476570">
            <a:off x="6977060" y="3185477"/>
            <a:ext cx="928694" cy="1229803"/>
          </a:xfrm>
          <a:prstGeom prst="rect">
            <a:avLst/>
          </a:prstGeom>
        </p:spPr>
      </p:pic>
      <p:sp>
        <p:nvSpPr>
          <p:cNvPr id="9"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10" name="Content Placeholder 2"/>
          <p:cNvSpPr txBox="1">
            <a:spLocks/>
          </p:cNvSpPr>
          <p:nvPr/>
        </p:nvSpPr>
        <p:spPr>
          <a:xfrm>
            <a:off x="632792" y="1556792"/>
            <a:ext cx="7611616" cy="367240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หน้าที่ของจุดบริการให้ความช่วยเหลือในเรื่องของสูญหาย</a:t>
            </a:r>
          </a:p>
          <a:p>
            <a:pPr marL="0" indent="0">
              <a:spcBef>
                <a:spcPts val="0"/>
              </a:spcBef>
              <a:buClr>
                <a:srgbClr val="7FD13B"/>
              </a:buClr>
              <a:buFont typeface="Wingdings 2"/>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และของที่พบในสถานบริการ รวมถึงการ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จดบันทึกข้อมูลที่เจ้าของทำสูญหาย</a:t>
            </a: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จดบันทึกข้อมูลของที่พนักงานหรือลูกค้าไปพบ</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เก็บรักษาของที่พบ</a:t>
            </a:r>
          </a:p>
          <a:p>
            <a:pPr marL="36576"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ส่งคืนของที่สูญหายและของที่พบให้แก่เจ้าของ</a:t>
            </a:r>
            <a:endParaRPr lang="th-TH" sz="3200" dirty="0">
              <a:solidFill>
                <a:srgbClr val="663300"/>
              </a:solidFill>
              <a:latin typeface="TH Baijam" pitchFamily="2" charset="-34"/>
              <a:ea typeface="Meiryo UI" pitchFamily="34" charset="-128"/>
              <a:cs typeface="TH Baijam" pitchFamily="2" charset="-34"/>
            </a:endParaRPr>
          </a:p>
        </p:txBody>
      </p:sp>
      <p:sp>
        <p:nvSpPr>
          <p:cNvPr id="11" name="สี่เหลี่ยมผืนผ้า 10"/>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8</a:t>
            </a:fld>
            <a:endParaRPr lang="en-US" dirty="0"/>
          </a:p>
        </p:txBody>
      </p:sp>
      <p:pic>
        <p:nvPicPr>
          <p:cNvPr id="3074" name="Picture 2" descr="C:\Documents and Settings\danielc\Local Settings\Temporary Internet Files\Content.IE5\0OCRPEL9\MC900332190[1].wmf"/>
          <p:cNvPicPr>
            <a:picLocks noChangeAspect="1" noChangeArrowheads="1"/>
          </p:cNvPicPr>
          <p:nvPr/>
        </p:nvPicPr>
        <p:blipFill>
          <a:blip r:embed="rId3" cstate="print"/>
          <a:srcRect/>
          <a:stretch>
            <a:fillRect/>
          </a:stretch>
        </p:blipFill>
        <p:spPr bwMode="auto">
          <a:xfrm>
            <a:off x="6732240" y="4365104"/>
            <a:ext cx="1458030" cy="1313802"/>
          </a:xfrm>
          <a:prstGeom prst="rect">
            <a:avLst/>
          </a:prstGeom>
          <a:noFill/>
        </p:spPr>
      </p:pic>
      <p:pic>
        <p:nvPicPr>
          <p:cNvPr id="3075" name="Picture 3" descr="C:\Documents and Settings\danielc\Local Settings\Temporary Internet Files\Content.IE5\XKVY0NPI\MC900089244[1].wmf"/>
          <p:cNvPicPr>
            <a:picLocks noChangeAspect="1" noChangeArrowheads="1"/>
          </p:cNvPicPr>
          <p:nvPr/>
        </p:nvPicPr>
        <p:blipFill>
          <a:blip r:embed="rId4" cstate="print"/>
          <a:srcRect/>
          <a:stretch>
            <a:fillRect/>
          </a:stretch>
        </p:blipFill>
        <p:spPr bwMode="auto">
          <a:xfrm>
            <a:off x="3491880" y="5022005"/>
            <a:ext cx="1821485" cy="1455725"/>
          </a:xfrm>
          <a:prstGeom prst="rect">
            <a:avLst/>
          </a:prstGeom>
          <a:noFill/>
        </p:spPr>
      </p:pic>
      <p:sp>
        <p:nvSpPr>
          <p:cNvPr id="12"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13" name="Content Placeholder 2"/>
          <p:cNvSpPr txBox="1">
            <a:spLocks/>
          </p:cNvSpPr>
          <p:nvPr/>
        </p:nvSpPr>
        <p:spPr>
          <a:xfrm>
            <a:off x="632792" y="1556792"/>
            <a:ext cx="7827640" cy="48245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ไม่มีกฎหมายบังคับให้สถานบริการต้องมีบริการ  </a:t>
            </a:r>
          </a:p>
          <a:p>
            <a:pPr marL="0" indent="0">
              <a:spcBef>
                <a:spcPts val="0"/>
              </a:spcBef>
              <a:buClr>
                <a:srgbClr val="7FD13B"/>
              </a:buClr>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 โดยทั่วไปแล้ว</a:t>
            </a:r>
          </a:p>
          <a:p>
            <a:pPr marL="0" indent="0">
              <a:spcBef>
                <a:spcPts val="0"/>
              </a:spcBef>
              <a:buClr>
                <a:srgbClr val="7FD13B"/>
              </a:buClr>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สถานบริการที่มีบริการเรื่องดังกล่าว มีดังต่อไปนี้</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โรงแรม</a:t>
            </a:r>
          </a:p>
          <a:p>
            <a:pPr marL="36576"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โรงแรมสำหรับผู้เดินทางที่มักมีห้องนอนติดกับที่จอดรถ (</a:t>
            </a:r>
            <a:r>
              <a:rPr lang="en-US" sz="3200" dirty="0" smtClean="0">
                <a:solidFill>
                  <a:srgbClr val="663300"/>
                </a:solidFill>
                <a:latin typeface="TH Baijam" pitchFamily="2" charset="-34"/>
                <a:ea typeface="Meiryo UI" pitchFamily="34" charset="-128"/>
                <a:cs typeface="TH Baijam" pitchFamily="2" charset="-34"/>
              </a:rPr>
              <a:t>motel</a:t>
            </a:r>
            <a:r>
              <a:rPr lang="th-TH" sz="3200" dirty="0" smtClean="0">
                <a:solidFill>
                  <a:srgbClr val="663300"/>
                </a:solidFill>
                <a:latin typeface="TH Baijam" pitchFamily="2" charset="-34"/>
                <a:ea typeface="Meiryo UI" pitchFamily="34" charset="-128"/>
                <a:cs typeface="TH Baijam" pitchFamily="2" charset="-34"/>
              </a:rPr>
              <a:t>)</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สถานที่รับบริการจัดเลี้ยงเชิงพาณิชย์</a:t>
            </a:r>
          </a:p>
          <a:p>
            <a:pPr marL="36576"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ศูนย์การประชุม</a:t>
            </a:r>
          </a:p>
          <a:p>
            <a:pPr marL="36576" indent="0">
              <a:spcBef>
                <a:spcPts val="4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บ่อนคาสิโน</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4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rPr>
              <a:t>สโมสร</a:t>
            </a:r>
          </a:p>
          <a:p>
            <a:pPr marL="36576"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4" name="สี่เหลี่ยมผืนผ้า 13"/>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cxnSp>
        <p:nvCxnSpPr>
          <p:cNvPr id="16" name="ลูกศรเชื่อมต่อแบบตรง 15"/>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9</a:t>
            </a:fld>
            <a:endParaRPr lang="en-US" dirty="0"/>
          </a:p>
        </p:txBody>
      </p:sp>
      <p:pic>
        <p:nvPicPr>
          <p:cNvPr id="4098" name="Picture 2" descr="C:\Documents and Settings\danielc\Local Settings\Temporary Internet Files\Content.IE5\ZB5AOP62\MP900399332[1].jpg"/>
          <p:cNvPicPr>
            <a:picLocks noChangeAspect="1" noChangeArrowheads="1"/>
          </p:cNvPicPr>
          <p:nvPr/>
        </p:nvPicPr>
        <p:blipFill>
          <a:blip r:embed="rId3" cstate="print"/>
          <a:srcRect/>
          <a:stretch>
            <a:fillRect/>
          </a:stretch>
        </p:blipFill>
        <p:spPr bwMode="auto">
          <a:xfrm>
            <a:off x="6749249" y="1844824"/>
            <a:ext cx="1279135" cy="1917766"/>
          </a:xfrm>
          <a:prstGeom prst="rect">
            <a:avLst/>
          </a:prstGeom>
          <a:noFill/>
        </p:spPr>
      </p:pic>
      <p:sp>
        <p:nvSpPr>
          <p:cNvPr id="8"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556792"/>
            <a:ext cx="6531496" cy="489654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36576" indent="0">
              <a:spcBef>
                <a:spcPts val="3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ภัตตาคาร</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3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a:t>
            </a:r>
            <a:r>
              <a:rPr lang="th-TH" sz="3200" dirty="0" err="1" smtClean="0">
                <a:solidFill>
                  <a:srgbClr val="663300"/>
                </a:solidFill>
                <a:latin typeface="TH Baijam" pitchFamily="2" charset="-34"/>
                <a:ea typeface="Meiryo UI" pitchFamily="34" charset="-128"/>
                <a:cs typeface="TH Baijam" pitchFamily="2" charset="-34"/>
              </a:rPr>
              <a:t>สอร์</a:t>
            </a:r>
            <a:r>
              <a:rPr lang="th-TH" sz="3200" dirty="0" smtClean="0">
                <a:solidFill>
                  <a:srgbClr val="663300"/>
                </a:solidFill>
                <a:latin typeface="TH Baijam" pitchFamily="2" charset="-34"/>
                <a:ea typeface="Meiryo UI" pitchFamily="34" charset="-128"/>
                <a:cs typeface="TH Baijam" pitchFamily="2" charset="-34"/>
              </a:rPr>
              <a:t>ทบริการที่พักตากอากาศ</a:t>
            </a:r>
          </a:p>
          <a:p>
            <a:pPr marL="36576" indent="0">
              <a:spcBef>
                <a:spcPts val="3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สวนสนุก</a:t>
            </a:r>
          </a:p>
          <a:p>
            <a:pPr marL="36576" indent="0">
              <a:spcBef>
                <a:spcPts val="3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สถานที่ท่องเที่ยว</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3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ที่พักนักท่องเที่ยวราคาประหยัด</a:t>
            </a:r>
          </a:p>
          <a:p>
            <a:pPr marL="36576" indent="0">
              <a:spcBef>
                <a:spcPts val="3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สถานบริการที่ให้บริการเฉพาะที่พักและอาหารเช้า</a:t>
            </a:r>
          </a:p>
          <a:p>
            <a:pPr marL="36576"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en-US" sz="3200" dirty="0" err="1" smtClean="0">
                <a:solidFill>
                  <a:srgbClr val="663300"/>
                </a:solidFill>
                <a:latin typeface="TH Baijam" pitchFamily="2" charset="-34"/>
                <a:ea typeface="Meiryo UI" pitchFamily="34" charset="-128"/>
                <a:cs typeface="TH Baijam" pitchFamily="2" charset="-34"/>
              </a:rPr>
              <a:t>bed&amp;breakfast</a:t>
            </a:r>
            <a:r>
              <a:rPr lang="th-TH" sz="3200" dirty="0" smtClean="0">
                <a:solidFill>
                  <a:srgbClr val="663300"/>
                </a:solidFill>
                <a:latin typeface="TH Baijam" pitchFamily="2" charset="-34"/>
                <a:ea typeface="Meiryo UI" pitchFamily="34" charset="-128"/>
                <a:cs typeface="TH Baijam" pitchFamily="2" charset="-34"/>
              </a:rPr>
              <a:t>)</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3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หอพัก</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3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บ้านพักตากอากาศ</a:t>
            </a: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36576"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10</a:t>
            </a:fld>
            <a:endParaRPr lang="en-US" dirty="0"/>
          </a:p>
        </p:txBody>
      </p:sp>
      <p:pic>
        <p:nvPicPr>
          <p:cNvPr id="5" name="Picture 4" descr="C:\Documents and Settings\danielc\Local Settings\Temporary Internet Files\Content.IE5\ZB5AOP62\MP900308912[1].jpg"/>
          <p:cNvPicPr/>
          <p:nvPr/>
        </p:nvPicPr>
        <p:blipFill>
          <a:blip r:embed="rId3" cstate="print"/>
          <a:srcRect/>
          <a:stretch>
            <a:fillRect/>
          </a:stretch>
        </p:blipFill>
        <p:spPr bwMode="auto">
          <a:xfrm>
            <a:off x="3215373" y="3861048"/>
            <a:ext cx="2862668" cy="1896977"/>
          </a:xfrm>
          <a:prstGeom prst="rect">
            <a:avLst/>
          </a:prstGeom>
          <a:noFill/>
          <a:ln w="9525">
            <a:noFill/>
            <a:miter lim="800000"/>
            <a:headEnd/>
            <a:tailEnd/>
          </a:ln>
        </p:spPr>
      </p:pic>
      <p:sp>
        <p:nvSpPr>
          <p:cNvPr id="8"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556792"/>
            <a:ext cx="6099448" cy="16561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ของที่สูญหาย</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สิ่งที่แขกหรือลูกค้ามาแจ้งสูญหาย</a:t>
            </a:r>
          </a:p>
          <a:p>
            <a:pPr marL="36576"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11</a:t>
            </a:fld>
            <a:endParaRPr lang="en-US" dirty="0"/>
          </a:p>
        </p:txBody>
      </p:sp>
      <p:pic>
        <p:nvPicPr>
          <p:cNvPr id="5" name="Picture 4" descr="found.jpg"/>
          <p:cNvPicPr/>
          <p:nvPr/>
        </p:nvPicPr>
        <p:blipFill>
          <a:blip r:embed="rId3" cstate="print"/>
          <a:stretch>
            <a:fillRect/>
          </a:stretch>
        </p:blipFill>
        <p:spPr>
          <a:xfrm>
            <a:off x="6732240" y="3861048"/>
            <a:ext cx="1294725" cy="1714512"/>
          </a:xfrm>
          <a:prstGeom prst="rect">
            <a:avLst/>
          </a:prstGeom>
        </p:spPr>
      </p:pic>
      <p:sp>
        <p:nvSpPr>
          <p:cNvPr id="11" name="Title 1"/>
          <p:cNvSpPr txBox="1">
            <a:spLocks/>
          </p:cNvSpPr>
          <p:nvPr/>
        </p:nvSpPr>
        <p:spPr>
          <a:xfrm>
            <a:off x="611559" y="332656"/>
            <a:ext cx="540060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ทราบว่าสถานบริการไหนมีบริการ</a:t>
            </a:r>
            <a:endParaRPr lang="en-US" sz="4000" b="1" dirty="0">
              <a:solidFill>
                <a:srgbClr val="660066"/>
              </a:solidFill>
              <a:latin typeface="TH Baijam" pitchFamily="2" charset="-34"/>
              <a:cs typeface="TH Baijam" pitchFamily="2" charset="-34"/>
            </a:endParaRPr>
          </a:p>
        </p:txBody>
      </p:sp>
      <p:sp>
        <p:nvSpPr>
          <p:cNvPr id="12" name="Content Placeholder 2"/>
          <p:cNvSpPr txBox="1">
            <a:spLocks/>
          </p:cNvSpPr>
          <p:nvPr/>
        </p:nvSpPr>
        <p:spPr>
          <a:xfrm>
            <a:off x="632792" y="1556792"/>
            <a:ext cx="6819528" cy="38164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b="1" cap="all" dirty="0" smtClean="0">
                <a:ln w="5000" cmpd="sng">
                  <a:noFill/>
                  <a:prstDash val="solid"/>
                </a:ln>
                <a:solidFill>
                  <a:srgbClr val="663300"/>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ของที่พบ</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สิ่งของที่พนักงานหรือแขก/ลูกค้าเป็นผู้พบแล้วนำส่ง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ให้แก่พนักงานของสถานบริการ</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สิ่งของชิ้นหนึ่งอาจจะเป็นทั้งของที่สูญหายและของที่พบ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ในเวลาเดียวกัน</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บางครั้งคำว่า “ของที่สูญหาย” และ “ของที่พบ”   </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จึงหมายถึงสิ่งเดียวกัน</a:t>
            </a:r>
            <a:endParaRPr lang="th-TH" sz="3200" dirty="0">
              <a:solidFill>
                <a:srgbClr val="663300"/>
              </a:solidFill>
              <a:latin typeface="TH Baijam" pitchFamily="2" charset="-34"/>
              <a:ea typeface="Meiryo UI" pitchFamily="34" charset="-128"/>
              <a:cs typeface="TH Baijam" pitchFamily="2" charset="-34"/>
            </a:endParaRPr>
          </a:p>
        </p:txBody>
      </p:sp>
      <p:sp>
        <p:nvSpPr>
          <p:cNvPr id="13" name="สี่เหลี่ยมผืนผ้า 12"/>
          <p:cNvSpPr/>
          <p:nvPr/>
        </p:nvSpPr>
        <p:spPr>
          <a:xfrm>
            <a:off x="637356" y="908720"/>
            <a:ext cx="5415558" cy="707886"/>
          </a:xfrm>
          <a:prstGeom prst="rect">
            <a:avLst/>
          </a:prstGeom>
        </p:spPr>
        <p:txBody>
          <a:bodyPr wrap="square">
            <a:spAutoFit/>
          </a:bodyPr>
          <a:lstStyle/>
          <a:p>
            <a:pPr lvl="0"/>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12</a:t>
            </a:fld>
            <a:endParaRPr lang="en-US" dirty="0"/>
          </a:p>
        </p:txBody>
      </p:sp>
      <p:sp>
        <p:nvSpPr>
          <p:cNvPr id="7" name="Title 1"/>
          <p:cNvSpPr txBox="1">
            <a:spLocks/>
          </p:cNvSpPr>
          <p:nvPr/>
        </p:nvSpPr>
        <p:spPr>
          <a:xfrm>
            <a:off x="611559" y="332656"/>
            <a:ext cx="6912769"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ทราบถึงตำแหน่งที่ตั้งที่เหมาะสำหรับ</a:t>
            </a:r>
            <a:endParaRPr lang="en-US" sz="4000" b="1" dirty="0">
              <a:solidFill>
                <a:srgbClr val="660066"/>
              </a:solidFill>
              <a:latin typeface="TH Baijam" pitchFamily="2" charset="-34"/>
              <a:cs typeface="TH Baijam" pitchFamily="2" charset="-34"/>
            </a:endParaRPr>
          </a:p>
        </p:txBody>
      </p:sp>
      <p:sp>
        <p:nvSpPr>
          <p:cNvPr id="8" name="Content Placeholder 2"/>
          <p:cNvSpPr txBox="1">
            <a:spLocks/>
          </p:cNvSpPr>
          <p:nvPr/>
        </p:nvSpPr>
        <p:spPr>
          <a:xfrm>
            <a:off x="632792" y="1628800"/>
            <a:ext cx="7467600" cy="45365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ตำแหน่งที่ตั้งของจุดบริการเรื่องของสูญหายและของที่พบ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ในสถานบริการที่พัก</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โดยทั่วไปบริการเรื่องของสูญหายและของที่พบจะควบรวม</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อยู่ในส่วนของแผนกแม่บ้าน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พื้นที่ที่ใช้ให้บริการเรื่องของสูญหายและของที่พบมักจะอยู่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ภายในสำนักงานของหัวหน้าแผนกแม่บ้าน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อาจจะใช้ห้องเก็บของใกล้ๆกันเพื่อเก็บรักษาของที่พบ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อาจจะตั้งอยู่ที่อื่น โดยขึ้นกับขนาด แผนผังและโครงสร้างธุรกิจ</a:t>
            </a:r>
            <a:endParaRPr lang="th-TH" sz="3200" dirty="0">
              <a:solidFill>
                <a:srgbClr val="663300"/>
              </a:solidFill>
              <a:latin typeface="TH Baijam" pitchFamily="2" charset="-34"/>
              <a:ea typeface="Meiryo UI" pitchFamily="34" charset="-128"/>
              <a:cs typeface="TH Baijam" pitchFamily="2" charset="-34"/>
            </a:endParaRPr>
          </a:p>
        </p:txBody>
      </p:sp>
      <p:sp>
        <p:nvSpPr>
          <p:cNvPr id="9" name="สี่เหลี่ยมผืนผ้า 8"/>
          <p:cNvSpPr/>
          <p:nvPr/>
        </p:nvSpPr>
        <p:spPr>
          <a:xfrm>
            <a:off x="637356" y="908720"/>
            <a:ext cx="6094884"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บริการเรื่อง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13</a:t>
            </a:fld>
            <a:endParaRPr lang="en-US" dirty="0"/>
          </a:p>
        </p:txBody>
      </p:sp>
      <p:pic>
        <p:nvPicPr>
          <p:cNvPr id="5122" name="Picture 2" descr="C:\Documents and Settings\danielc\Local Settings\Temporary Internet Files\Content.IE5\M0QL8DHR\MP900409017[1].jpg"/>
          <p:cNvPicPr>
            <a:picLocks noChangeAspect="1" noChangeArrowheads="1"/>
          </p:cNvPicPr>
          <p:nvPr/>
        </p:nvPicPr>
        <p:blipFill>
          <a:blip r:embed="rId3" cstate="print"/>
          <a:srcRect/>
          <a:stretch>
            <a:fillRect/>
          </a:stretch>
        </p:blipFill>
        <p:spPr bwMode="auto">
          <a:xfrm>
            <a:off x="6372200" y="3429000"/>
            <a:ext cx="1572403" cy="2357454"/>
          </a:xfrm>
          <a:prstGeom prst="rect">
            <a:avLst/>
          </a:prstGeom>
          <a:noFill/>
        </p:spPr>
      </p:pic>
      <p:sp>
        <p:nvSpPr>
          <p:cNvPr id="8" name="Title 1"/>
          <p:cNvSpPr txBox="1">
            <a:spLocks/>
          </p:cNvSpPr>
          <p:nvPr/>
        </p:nvSpPr>
        <p:spPr>
          <a:xfrm>
            <a:off x="611559" y="332656"/>
            <a:ext cx="6912769"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ทราบถึงตำแหน่งที่ตั้งที่เหมาะสำหรับ</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467600" cy="374441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dirty="0">
                <a:solidFill>
                  <a:srgbClr val="663300"/>
                </a:solidFill>
                <a:latin typeface="TH Baijam" pitchFamily="2" charset="-34"/>
                <a:ea typeface="Meiryo UI" pitchFamily="34" charset="-128"/>
                <a:cs typeface="TH Baijam" pitchFamily="2" charset="-34"/>
              </a:rPr>
              <a:t>โดยทั่วไปบริการเรื่องของสูญหายและของที่พบจะควบรวม</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อยู่ในแผนกแม่บ้าน เพราะ</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ของที่พบส่วนใหญ่พบโดยพนักงานแม่บ้านและมาจาก</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ห้องพักแขก</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สำนักงานแม่บ้านเป็นบริเวณที่มีการจำกัด </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ควบคุมการเข้าออก จึงเป็นที่ที่มีความปลอดภัย </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จากการที่ของจะถูกขโมย</a:t>
            </a: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37356" y="908720"/>
            <a:ext cx="6094884"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บริการเรื่อง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14</a:t>
            </a:fld>
            <a:endParaRPr lang="en-US" dirty="0"/>
          </a:p>
        </p:txBody>
      </p:sp>
      <p:pic>
        <p:nvPicPr>
          <p:cNvPr id="6146" name="Picture 2" descr="I:\Overseas Projects\PHOTOS\Theme Park 2010\iStock_000007055099XSmall.jpg"/>
          <p:cNvPicPr>
            <a:picLocks noChangeAspect="1" noChangeArrowheads="1"/>
          </p:cNvPicPr>
          <p:nvPr/>
        </p:nvPicPr>
        <p:blipFill>
          <a:blip r:embed="rId3" cstate="print"/>
          <a:srcRect/>
          <a:stretch>
            <a:fillRect/>
          </a:stretch>
        </p:blipFill>
        <p:spPr bwMode="auto">
          <a:xfrm>
            <a:off x="4067943" y="4191639"/>
            <a:ext cx="2463097" cy="1643074"/>
          </a:xfrm>
          <a:prstGeom prst="rect">
            <a:avLst/>
          </a:prstGeom>
          <a:noFill/>
        </p:spPr>
      </p:pic>
      <p:sp>
        <p:nvSpPr>
          <p:cNvPr id="8" name="Title 1"/>
          <p:cNvSpPr txBox="1">
            <a:spLocks/>
          </p:cNvSpPr>
          <p:nvPr/>
        </p:nvSpPr>
        <p:spPr>
          <a:xfrm>
            <a:off x="611559" y="332656"/>
            <a:ext cx="698477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ทราบถึงตำแหน่งที่ตั้งที่</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เหมาะสำหรับบริการ</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107560"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ในสถานบริการประเภทอื่นที่มิได้ให้บริการที่พักอาจจะมีบริการ</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เรื่องของสูญหายและของที่พบรวมอยู่กับการให้บริการอื่น เช่น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การปฐมพยาบาล</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ที่สำหรับเปลี่ยนผ้าอ้อมทารก</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ห้องฝากเสื้อคุลม</a:t>
            </a:r>
          </a:p>
          <a:p>
            <a:pPr marL="0" indent="0">
              <a:spcBef>
                <a:spcPts val="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บริการเช่าอุปกรณ์</a:t>
            </a: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37356" y="908720"/>
            <a:ext cx="6094884"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เรื่อง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15</a:t>
            </a:fld>
            <a:endParaRPr lang="en-US" dirty="0"/>
          </a:p>
        </p:txBody>
      </p:sp>
      <p:pic>
        <p:nvPicPr>
          <p:cNvPr id="5" name="Picture 4" descr="L&amp;F Signage.jpg"/>
          <p:cNvPicPr/>
          <p:nvPr/>
        </p:nvPicPr>
        <p:blipFill>
          <a:blip r:embed="rId3" cstate="print"/>
          <a:stretch>
            <a:fillRect/>
          </a:stretch>
        </p:blipFill>
        <p:spPr>
          <a:xfrm>
            <a:off x="5350116" y="4509120"/>
            <a:ext cx="2246220" cy="1359032"/>
          </a:xfrm>
          <a:prstGeom prst="rect">
            <a:avLst/>
          </a:prstGeom>
        </p:spPr>
      </p:pic>
      <p:sp>
        <p:nvSpPr>
          <p:cNvPr id="8" name="Title 1"/>
          <p:cNvSpPr txBox="1">
            <a:spLocks/>
          </p:cNvSpPr>
          <p:nvPr/>
        </p:nvSpPr>
        <p:spPr>
          <a:xfrm>
            <a:off x="611559" y="332656"/>
            <a:ext cx="734481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พัฒนานโยบายและขั้นตอนการปฏิบัติการในเรื่อง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6819528"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สามารถทราบถึงนโยบายและขั้นตอนการปฏิบัติงานว่าด้วย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ของสูญหายและของที่พบโดยผ่านช่องทางดังนี้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เมื่อเข้ารับตำแหน่งและเข้าปฐมนิเทศ</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คู่มือพนักงาน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ระบบอินทราเน็ต (</a:t>
            </a:r>
            <a:r>
              <a:rPr lang="en-US" sz="3200" dirty="0" smtClean="0">
                <a:solidFill>
                  <a:srgbClr val="663300"/>
                </a:solidFill>
                <a:latin typeface="TH Baijam" pitchFamily="2" charset="-34"/>
                <a:ea typeface="Meiryo UI" pitchFamily="34" charset="-128"/>
                <a:cs typeface="TH Baijam" pitchFamily="2" charset="-34"/>
              </a:rPr>
              <a:t>intranet</a:t>
            </a:r>
            <a:r>
              <a:rPr lang="th-TH" sz="3200" dirty="0" smtClean="0">
                <a:solidFill>
                  <a:srgbClr val="663300"/>
                </a:solidFill>
                <a:latin typeface="TH Baijam" pitchFamily="2" charset="-34"/>
                <a:ea typeface="Meiryo UI" pitchFamily="34" charset="-128"/>
                <a:cs typeface="TH Baijam" pitchFamily="2" charset="-34"/>
              </a:rPr>
              <a:t>) ของหน่วยงาน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แผ่นป้ายต่างๆในสถานที่ทำงาน</a:t>
            </a: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7751068"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 เพื่อใช้ภายในหน่วยงาน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16</a:t>
            </a:fld>
            <a:endParaRPr lang="en-US" dirty="0"/>
          </a:p>
        </p:txBody>
      </p:sp>
      <p:pic>
        <p:nvPicPr>
          <p:cNvPr id="7170" name="Picture 2" descr="C:\Documents and Settings\danielc\Local Settings\Temporary Internet Files\Content.IE5\XKVY0NPI\MC900039006[1].wmf"/>
          <p:cNvPicPr>
            <a:picLocks noChangeAspect="1" noChangeArrowheads="1"/>
          </p:cNvPicPr>
          <p:nvPr/>
        </p:nvPicPr>
        <p:blipFill>
          <a:blip r:embed="rId3" cstate="print"/>
          <a:srcRect/>
          <a:stretch>
            <a:fillRect/>
          </a:stretch>
        </p:blipFill>
        <p:spPr bwMode="auto">
          <a:xfrm>
            <a:off x="5580112" y="3789040"/>
            <a:ext cx="2146097" cy="1983334"/>
          </a:xfrm>
          <a:prstGeom prst="rect">
            <a:avLst/>
          </a:prstGeom>
          <a:noFill/>
        </p:spPr>
      </p:pic>
      <p:sp>
        <p:nvSpPr>
          <p:cNvPr id="8" name="Title 1"/>
          <p:cNvSpPr txBox="1">
            <a:spLocks/>
          </p:cNvSpPr>
          <p:nvPr/>
        </p:nvSpPr>
        <p:spPr>
          <a:xfrm>
            <a:off x="611559" y="332656"/>
            <a:ext cx="734481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พัฒนานโยบายและขั้นตอนการปฏิบัติการในเรื่อง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6243464" cy="38164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นโยบายและขั้นตอนการปฏิบัติงานว่าด้วยของสูญหาย   และของที่พบในสถานประกอบการ รวมถึง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การบรรยายลักษณะ/จัดประเภทของสิ่งของ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rPr>
              <a:t> สิ่งของที่มีมูลค่าหรือมีความสำคัญ</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rPr>
              <a:t> สิ่งของที่ไม่มีมูลค่า</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สิ่งของที่เน่าเสียง่าย</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ระยะเวลาเก็บรักษาของ</a:t>
            </a: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7751068"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 เพื่อใช้ภายในหน่วยงาน</a:t>
            </a:r>
            <a:endParaRPr lang="en-US" sz="4000" b="1" dirty="0">
              <a:solidFill>
                <a:srgbClr val="660066"/>
              </a:solidFill>
              <a:latin typeface="TH Baijam" pitchFamily="2" charset="-34"/>
              <a:cs typeface="TH Baijam" pitchFamily="2" charset="-34"/>
            </a:endParaRPr>
          </a:p>
        </p:txBody>
      </p:sp>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17</a:t>
            </a:fld>
            <a:endParaRPr lang="en-US" dirty="0"/>
          </a:p>
        </p:txBody>
      </p:sp>
      <p:pic>
        <p:nvPicPr>
          <p:cNvPr id="8194" name="Picture 2" descr="C:\Documents and Settings\danielc\Local Settings\Temporary Internet Files\Content.IE5\XKVY0NPI\MC900039006[1].wmf"/>
          <p:cNvPicPr>
            <a:picLocks noChangeAspect="1" noChangeArrowheads="1"/>
          </p:cNvPicPr>
          <p:nvPr/>
        </p:nvPicPr>
        <p:blipFill>
          <a:blip r:embed="rId3" cstate="print"/>
          <a:srcRect/>
          <a:stretch>
            <a:fillRect/>
          </a:stretch>
        </p:blipFill>
        <p:spPr bwMode="auto">
          <a:xfrm>
            <a:off x="5148064" y="3933056"/>
            <a:ext cx="2146097" cy="1983334"/>
          </a:xfrm>
          <a:prstGeom prst="rect">
            <a:avLst/>
          </a:prstGeom>
          <a:noFill/>
        </p:spPr>
      </p:pic>
      <p:sp>
        <p:nvSpPr>
          <p:cNvPr id="8" name="Title 1"/>
          <p:cNvSpPr txBox="1">
            <a:spLocks/>
          </p:cNvSpPr>
          <p:nvPr/>
        </p:nvSpPr>
        <p:spPr>
          <a:xfrm>
            <a:off x="611559" y="332656"/>
            <a:ext cx="7344817"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พัฒนานโยบายและขั้นตอนการปฏิบัติการในเรื่อง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6603504" cy="244827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การกำจัดสิ่งของออกไป</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สิ่งของที่เป็นอันตราย ผิดกฎหมายหรือต้องสงสัย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กระบวนการในการจัดการของที่พบ</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ขั้นตอนการดำเนินการเมื่อมีผู้มาอ้างสิทธิ์ในสิ่งของที่พบ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7751068"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 เพื่อใช้ภายในหน่วยงาน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18</a:t>
            </a:fld>
            <a:endParaRPr lang="en-US" dirty="0"/>
          </a:p>
        </p:txBody>
      </p:sp>
      <p:pic>
        <p:nvPicPr>
          <p:cNvPr id="9218" name="Picture 2" descr="C:\Documents and Settings\danielc\Local Settings\Temporary Internet Files\Content.IE5\XKVY0NPI\MC900060229[1].wmf"/>
          <p:cNvPicPr>
            <a:picLocks noChangeAspect="1" noChangeArrowheads="1"/>
          </p:cNvPicPr>
          <p:nvPr/>
        </p:nvPicPr>
        <p:blipFill>
          <a:blip r:embed="rId3" cstate="print"/>
          <a:srcRect/>
          <a:stretch>
            <a:fillRect/>
          </a:stretch>
        </p:blipFill>
        <p:spPr bwMode="auto">
          <a:xfrm>
            <a:off x="6720792" y="4293096"/>
            <a:ext cx="1307592" cy="1821485"/>
          </a:xfrm>
          <a:prstGeom prst="rect">
            <a:avLst/>
          </a:prstGeom>
          <a:noFill/>
        </p:spPr>
      </p:pic>
      <p:sp>
        <p:nvSpPr>
          <p:cNvPr id="8" name="Title 1"/>
          <p:cNvSpPr txBox="1">
            <a:spLocks/>
          </p:cNvSpPr>
          <p:nvPr/>
        </p:nvSpPr>
        <p:spPr>
          <a:xfrm>
            <a:off x="611559" y="332656"/>
            <a:ext cx="756084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ทราบถึงข้อบังคับทางกฎหมายที่มีความเกี่ยวข้อง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395592"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การที่จะทำให้ทราบถึงข้อบังคับทางกฎหมายที่มีความเกี่ยวข้อง   กับของสูญหายและของที่พบที่สถานบริการจำเป็นต้องปฏิบัติตาม</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เข้ารับการฝึกอบรมที่จัดขึ้นในสถานที่ทำงานด้วยความตั้งใจ</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ติดต่อไปยังหน่วยงานใหญ่ที่กำกับดูแลธุรกิจการให้บริการ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ในพื้นที่เพื่อสอบถาม</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สอบถามข้อมูลกับตำรวจหรือเจ้าหน้าที่ในท้องถิ่น</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หารือกับหัวหน้างาน</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4736257"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กับของ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19</a:t>
            </a:fld>
            <a:endParaRPr lang="en-US" dirty="0"/>
          </a:p>
        </p:txBody>
      </p:sp>
      <p:pic>
        <p:nvPicPr>
          <p:cNvPr id="5" name="Picture 4" descr="L&amp;F facility.JPG"/>
          <p:cNvPicPr/>
          <p:nvPr/>
        </p:nvPicPr>
        <p:blipFill>
          <a:blip r:embed="rId3" cstate="print">
            <a:lum bright="20000" contrast="30000"/>
          </a:blip>
          <a:srcRect l="13124" t="7843" r="7359" b="13469"/>
          <a:stretch>
            <a:fillRect/>
          </a:stretch>
        </p:blipFill>
        <p:spPr>
          <a:xfrm>
            <a:off x="5372050" y="4437112"/>
            <a:ext cx="2482298" cy="1857388"/>
          </a:xfrm>
          <a:prstGeom prst="rect">
            <a:avLst/>
          </a:prstGeom>
        </p:spPr>
      </p:pic>
      <p:sp>
        <p:nvSpPr>
          <p:cNvPr id="8" name="Title 1"/>
          <p:cNvSpPr txBox="1">
            <a:spLocks/>
          </p:cNvSpPr>
          <p:nvPr/>
        </p:nvSpPr>
        <p:spPr>
          <a:xfrm>
            <a:off x="611559" y="332656"/>
            <a:ext cx="756084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ทราบถึงข้อบังคับทางกฎหมายที่มีความเกี่ยวข้อง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395592"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ประเด็นทางกฎหมายที่เกี่ยวข้องกับของสูญหายและของที่พบ   รวมถึง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หน้าที่ในการดูแลสถานที่รวมถึงบุคคลและทรัพย์สินของบุคคล</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ที่อยู่ในสถานบริการ (</a:t>
            </a:r>
            <a:r>
              <a:rPr lang="en-US" sz="3200" dirty="0" smtClean="0">
                <a:solidFill>
                  <a:srgbClr val="663300"/>
                </a:solidFill>
                <a:latin typeface="TH Baijam" pitchFamily="2" charset="-34"/>
                <a:ea typeface="Meiryo UI" pitchFamily="34" charset="-128"/>
                <a:cs typeface="TH Baijam" pitchFamily="2" charset="-34"/>
              </a:rPr>
              <a:t>Duty of care</a:t>
            </a:r>
            <a:r>
              <a:rPr lang="th-TH" sz="3200" dirty="0" smtClean="0">
                <a:solidFill>
                  <a:srgbClr val="663300"/>
                </a:solidFill>
                <a:latin typeface="TH Baijam" pitchFamily="2" charset="-34"/>
                <a:ea typeface="Meiryo UI" pitchFamily="34" charset="-128"/>
                <a:cs typeface="TH Baijam" pitchFamily="2" charset="-34"/>
              </a:rPr>
              <a:t>)</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การฝากทรัพย์ </a:t>
            </a:r>
            <a:r>
              <a:rPr lang="en-US" sz="3200" dirty="0" smtClean="0">
                <a:solidFill>
                  <a:srgbClr val="663300"/>
                </a:solidFill>
                <a:latin typeface="TH Baijam" pitchFamily="2" charset="-34"/>
                <a:ea typeface="Meiryo UI" pitchFamily="34" charset="-128"/>
                <a:cs typeface="TH Baijam" pitchFamily="2" charset="-34"/>
              </a:rPr>
              <a:t>(bailment</a:t>
            </a:r>
            <a:r>
              <a:rPr lang="th-TH" sz="3200" dirty="0" smtClean="0">
                <a:solidFill>
                  <a:srgbClr val="663300"/>
                </a:solidFill>
                <a:latin typeface="TH Baijam" pitchFamily="2" charset="-34"/>
                <a:ea typeface="Meiryo UI" pitchFamily="34" charset="-128"/>
                <a:cs typeface="TH Baijam" pitchFamily="2" charset="-34"/>
              </a:rPr>
              <a:t>) - การฝากทรัพย์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แบบไมมีค่าตอบแทน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การรับทรัพย์สินที่ถูกลักขโมยมา</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4736257" cy="707886"/>
          </a:xfrm>
          <a:prstGeom prst="rect">
            <a:avLst/>
          </a:prstGeom>
        </p:spPr>
        <p:txBody>
          <a:bodyPr wrap="square">
            <a:spAutoFit/>
          </a:bodyPr>
          <a:lstStyle/>
          <a:p>
            <a:pPr lvl="0"/>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กับของ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20</a:t>
            </a:fld>
            <a:endParaRPr lang="en-US" dirty="0"/>
          </a:p>
        </p:txBody>
      </p:sp>
      <p:pic>
        <p:nvPicPr>
          <p:cNvPr id="5" name="Picture 4" descr="C:\Documents and Settings\danielc\Local Settings\Temporary Internet Files\Content.IE5\XKVY0NPI\MC900383426[1].wmf"/>
          <p:cNvPicPr/>
          <p:nvPr/>
        </p:nvPicPr>
        <p:blipFill>
          <a:blip r:embed="rId3" cstate="print"/>
          <a:srcRect/>
          <a:stretch>
            <a:fillRect/>
          </a:stretch>
        </p:blipFill>
        <p:spPr bwMode="auto">
          <a:xfrm>
            <a:off x="6172609" y="3789040"/>
            <a:ext cx="1855775" cy="2000264"/>
          </a:xfrm>
          <a:prstGeom prst="rect">
            <a:avLst/>
          </a:prstGeom>
          <a:noFill/>
          <a:ln w="9525">
            <a:noFill/>
            <a:miter lim="800000"/>
            <a:headEnd/>
            <a:tailEnd/>
          </a:ln>
        </p:spPr>
      </p:pic>
      <p:sp>
        <p:nvSpPr>
          <p:cNvPr id="8"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395592" cy="38164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ควรที่จะต้องสื่อสารแจ้งให้แขกทราบเกี่ยวกับบริการในเรื่อง    ของสูญหายและของที่พบ </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เพื่ออธิบายให้ทราบว่าจะส่งมอบหรืออ้างสิทธิ์ในสิ่งของอย่างไร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เพื่อให้บริการในเรื่องของสูญหายและของที่พบ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เกิดประสิทธิผลสูงสุด </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โดยอาจกระทำด้วยวาจา ในรูปแบบสิ่งพิมพ์ </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หรือ</a:t>
            </a:r>
            <a:r>
              <a:rPr lang="th-TH" sz="3200" dirty="0">
                <a:solidFill>
                  <a:srgbClr val="663300"/>
                </a:solidFill>
                <a:latin typeface="TH Baijam" pitchFamily="2" charset="-34"/>
                <a:ea typeface="Meiryo UI" pitchFamily="34" charset="-128"/>
                <a:cs typeface="TH Baijam" pitchFamily="2" charset="-34"/>
              </a:rPr>
              <a:t>ป้ายบอกทาง</a:t>
            </a:r>
          </a:p>
          <a:p>
            <a:pPr marL="0" indent="0">
              <a:spcBef>
                <a:spcPts val="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21</a:t>
            </a:fld>
            <a:endParaRPr lang="en-US" dirty="0"/>
          </a:p>
        </p:txBody>
      </p:sp>
      <p:pic>
        <p:nvPicPr>
          <p:cNvPr id="10242" name="Picture 2" descr="C:\Documents and Settings\danielc\Local Settings\Temporary Internet Files\Content.IE5\Y2UABRAT\MP900409142[1].jpg"/>
          <p:cNvPicPr>
            <a:picLocks noChangeAspect="1" noChangeArrowheads="1"/>
          </p:cNvPicPr>
          <p:nvPr/>
        </p:nvPicPr>
        <p:blipFill>
          <a:blip r:embed="rId3" cstate="print"/>
          <a:srcRect/>
          <a:stretch>
            <a:fillRect/>
          </a:stretch>
        </p:blipFill>
        <p:spPr bwMode="auto">
          <a:xfrm>
            <a:off x="6824559" y="4293096"/>
            <a:ext cx="1330254" cy="2000264"/>
          </a:xfrm>
          <a:prstGeom prst="rect">
            <a:avLst/>
          </a:prstGeom>
          <a:noFill/>
        </p:spPr>
      </p:pic>
      <p:sp>
        <p:nvSpPr>
          <p:cNvPr id="8"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9" name="Content Placeholder 2"/>
          <p:cNvSpPr txBox="1">
            <a:spLocks/>
          </p:cNvSpPr>
          <p:nvPr/>
        </p:nvSpPr>
        <p:spPr>
          <a:xfrm>
            <a:off x="632792" y="1628800"/>
            <a:ext cx="7539608" cy="45365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การแจ้งข้อมูลทางวาจาให้แขกทราบเกี่ยวกับบริการในเรื่อง    ของสูญหายและของที่พบ </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ไม่ควรให้คำแนะนำหรือข้อมูลเกี่ยวกับบริการเรื่องของสูญหาย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และของที่พบแก่แขก นอกเสียจากแขกจะมาถาม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เป็นทางเลือกที่ดีที่สุดในการเผยแพร่ข้อมูล</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ผู้ให้ข้อมูลต้องมีความรู้เป็นอย่างดีเกี่ยวกับบริการ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เรื่องของสูญหายและของที่พบ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ต้องใช้ทักษะที่เหมาะสม</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632792" y="1628800"/>
            <a:ext cx="8259688" cy="45365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ทักษะที่เหมาะสมในเรื่องการติดต่อสื่อสารและการสร้างมนุษย์สัมพันธ์    ในการให้ข้อมูลแก่แขกเกี่ยวกับบริการในเรื่องของสูญหายและของที่พบ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แสดงความเต็มใจที่จะช่วยเหลือ/สื่อสาร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ให้เกียรติอีกฝ่าย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err="1" smtClean="0">
                <a:solidFill>
                  <a:srgbClr val="663300"/>
                </a:solidFill>
                <a:latin typeface="TH Baijam" pitchFamily="2" charset="-34"/>
                <a:ea typeface="Meiryo UI" pitchFamily="34" charset="-128"/>
                <a:cs typeface="TH Baijam" pitchFamily="2" charset="-34"/>
              </a:rPr>
              <a:t>ใช้วัจนภาษา</a:t>
            </a:r>
            <a:r>
              <a:rPr lang="th-TH" sz="3200" dirty="0" smtClean="0">
                <a:solidFill>
                  <a:srgbClr val="663300"/>
                </a:solidFill>
                <a:latin typeface="TH Baijam" pitchFamily="2" charset="-34"/>
                <a:ea typeface="Meiryo UI" pitchFamily="34" charset="-128"/>
                <a:cs typeface="TH Baijam" pitchFamily="2" charset="-34"/>
              </a:rPr>
              <a:t>ที่เหมาะสม</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err="1" smtClean="0">
                <a:solidFill>
                  <a:srgbClr val="663300"/>
                </a:solidFill>
                <a:latin typeface="TH Baijam" pitchFamily="2" charset="-34"/>
                <a:ea typeface="Meiryo UI" pitchFamily="34" charset="-128"/>
                <a:cs typeface="TH Baijam" pitchFamily="2" charset="-34"/>
              </a:rPr>
              <a:t>ใช้อวัจน</a:t>
            </a:r>
            <a:r>
              <a:rPr lang="th-TH" sz="3200" dirty="0" smtClean="0">
                <a:solidFill>
                  <a:srgbClr val="663300"/>
                </a:solidFill>
                <a:latin typeface="TH Baijam" pitchFamily="2" charset="-34"/>
                <a:ea typeface="Meiryo UI" pitchFamily="34" charset="-128"/>
                <a:cs typeface="TH Baijam" pitchFamily="2" charset="-34"/>
              </a:rPr>
              <a:t>ภาษาเพื่อช่วยเสริมคำพูด</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และการกระทำอื่นๆ</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พาอีกฝ่ายไปยังบริเวณที่บริการเรื่องของสูญหายและของที่พบ</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22</a:t>
            </a:fld>
            <a:endParaRPr lang="en-US" dirty="0"/>
          </a:p>
        </p:txBody>
      </p:sp>
      <p:pic>
        <p:nvPicPr>
          <p:cNvPr id="11266" name="Picture 2" descr="C:\Documents and Settings\danielc\Local Settings\Temporary Internet Files\Content.IE5\ZB5AOP62\MP900426566[1].jpg"/>
          <p:cNvPicPr>
            <a:picLocks noChangeAspect="1" noChangeArrowheads="1"/>
          </p:cNvPicPr>
          <p:nvPr/>
        </p:nvPicPr>
        <p:blipFill>
          <a:blip r:embed="rId3" cstate="print"/>
          <a:srcRect t="28125" b="6249"/>
          <a:stretch>
            <a:fillRect/>
          </a:stretch>
        </p:blipFill>
        <p:spPr bwMode="auto">
          <a:xfrm>
            <a:off x="5364088" y="3501008"/>
            <a:ext cx="2612562" cy="1714512"/>
          </a:xfrm>
          <a:prstGeom prst="rect">
            <a:avLst/>
          </a:prstGeom>
          <a:noFill/>
        </p:spPr>
      </p:pic>
      <p:sp>
        <p:nvSpPr>
          <p:cNvPr id="8"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23</a:t>
            </a:fld>
            <a:endParaRPr lang="en-US" dirty="0"/>
          </a:p>
        </p:txBody>
      </p:sp>
      <p:sp>
        <p:nvSpPr>
          <p:cNvPr id="7" name="Content Placeholder 2"/>
          <p:cNvSpPr txBox="1">
            <a:spLocks/>
          </p:cNvSpPr>
          <p:nvPr/>
        </p:nvSpPr>
        <p:spPr>
          <a:xfrm>
            <a:off x="632792" y="1628800"/>
            <a:ext cx="8259688" cy="45365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ทักษะที่เหมาะสมในเรื่องการติดต่อสื่อสารและการสร้างมนุษย์สัมพันธ์    ในการให้ข้อมูลแก่แขกเกี่ยวกับบริการในเรื่องของสูญหายและของที่</a:t>
            </a:r>
            <a:r>
              <a:rPr lang="th-TH" sz="3200" dirty="0" smtClean="0">
                <a:solidFill>
                  <a:srgbClr val="663300"/>
                </a:solidFill>
                <a:latin typeface="TH Baijam" pitchFamily="2" charset="-34"/>
                <a:ea typeface="Meiryo UI" pitchFamily="34" charset="-128"/>
                <a:cs typeface="TH Baijam" pitchFamily="2" charset="-34"/>
              </a:rPr>
              <a:t>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ใช้ภาษาสัญลักษณ์ - ในกรณีที่เกิดปัญหาในการสื่อสาร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อันเนื่องมาจากความแตกต่างทางภาษา</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พูดให้เสียงดังได้ยินชัดเจนและจังหวะที่เหมะสม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เรียกชื่อของอีกฝ่ายในกรณีที่ทราบชื่อ</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ตรวจสอบว่าอีกฝ่ายเข้าใจคำแนะนำ/ข้อมูลข่าวสาร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ขอบคุณผู้ที่มาส่งมอบของที่พบ</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8"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9" name="สี่เหลี่ยมผืนผ้า 8"/>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24</a:t>
            </a:fld>
            <a:endParaRPr lang="en-US" dirty="0"/>
          </a:p>
        </p:txBody>
      </p:sp>
      <p:pic>
        <p:nvPicPr>
          <p:cNvPr id="12291" name="Picture 3" descr="C:\Documents and Settings\danielc\Desktop\Folder-For-Hotel-ES8071-.jpg"/>
          <p:cNvPicPr>
            <a:picLocks noChangeAspect="1" noChangeArrowheads="1"/>
          </p:cNvPicPr>
          <p:nvPr/>
        </p:nvPicPr>
        <p:blipFill>
          <a:blip r:embed="rId3" cstate="print">
            <a:lum contrast="10000"/>
          </a:blip>
          <a:srcRect/>
          <a:stretch>
            <a:fillRect/>
          </a:stretch>
        </p:blipFill>
        <p:spPr bwMode="auto">
          <a:xfrm rot="19723099">
            <a:off x="6510363" y="2754136"/>
            <a:ext cx="1506245" cy="1785950"/>
          </a:xfrm>
          <a:prstGeom prst="rect">
            <a:avLst/>
          </a:prstGeom>
          <a:noFill/>
        </p:spPr>
      </p:pic>
      <p:sp>
        <p:nvSpPr>
          <p:cNvPr id="8" name="Content Placeholder 2"/>
          <p:cNvSpPr txBox="1">
            <a:spLocks/>
          </p:cNvSpPr>
          <p:nvPr/>
        </p:nvSpPr>
        <p:spPr>
          <a:xfrm>
            <a:off x="632792" y="1628800"/>
            <a:ext cx="8259688" cy="453650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แจ้งโดยใช้สิ่งพิมพ์</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ในบัญชีรายการค่าใช้จ่ายของแขก</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ในแฟ้มเอกสารที่ให้ข้อมูลแนะนำสิ่งต่างๆ</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ในโรงแรมในห้องพักแขก</a:t>
            </a:r>
          </a:p>
          <a:p>
            <a:pPr marL="0" lvl="0" indent="0">
              <a:spcBef>
                <a:spcPts val="600"/>
              </a:spcBef>
              <a:buClr>
                <a:srgbClr val="7FD13B"/>
              </a:buClr>
              <a:buNone/>
            </a:pPr>
            <a:r>
              <a:rPr lang="th-TH" sz="3200" dirty="0">
                <a:solidFill>
                  <a:srgbClr val="663300"/>
                </a:solidFill>
                <a:latin typeface="TH Baijam" pitchFamily="2" charset="-34"/>
                <a:ea typeface="Meiryo UI" pitchFamily="34" charset="-128"/>
                <a:cs typeface="TH Baijam" pitchFamily="2" charset="-34"/>
              </a:rPr>
              <a:t>แจ้งโดย</a:t>
            </a:r>
            <a:r>
              <a:rPr lang="th-TH" sz="3200" dirty="0" smtClean="0">
                <a:solidFill>
                  <a:srgbClr val="663300"/>
                </a:solidFill>
                <a:latin typeface="TH Baijam" pitchFamily="2" charset="-34"/>
                <a:ea typeface="Meiryo UI" pitchFamily="34" charset="-128"/>
                <a:cs typeface="TH Baijam" pitchFamily="2" charset="-34"/>
              </a:rPr>
              <a:t>ใช้ระบบอิเล็กทรอนิคส์</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ผ่านจอโทรทัศน์ในห้องพักแขก</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ผ่านอุปกรณ์ให้ข้อมูลข่าวสารที่มีจอแบบ </a:t>
            </a:r>
            <a:r>
              <a:rPr lang="en-US" sz="3200" dirty="0" smtClean="0">
                <a:solidFill>
                  <a:srgbClr val="663300"/>
                </a:solidFill>
                <a:latin typeface="TH Baijam" pitchFamily="2" charset="-34"/>
                <a:ea typeface="Meiryo UI" pitchFamily="34" charset="-128"/>
                <a:cs typeface="TH Baijam" pitchFamily="2" charset="-34"/>
              </a:rPr>
              <a:t>touch screen</a:t>
            </a:r>
          </a:p>
          <a:p>
            <a:pPr marL="0" indent="0">
              <a:spcBef>
                <a:spcPts val="0"/>
              </a:spcBef>
              <a:buClr>
                <a:srgbClr val="7FD13B"/>
              </a:buClr>
              <a:buNone/>
            </a:pPr>
            <a:r>
              <a:rPr lang="en-US"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ซึ่งใช้นิ้วสัมผัสบนจอเพื่อควบคุมการสั่งงาน</a:t>
            </a:r>
            <a:r>
              <a:rPr lang="th-TH" sz="3200" dirty="0" err="1" smtClean="0">
                <a:solidFill>
                  <a:srgbClr val="663300"/>
                </a:solidFill>
                <a:latin typeface="TH Baijam" pitchFamily="2" charset="-34"/>
                <a:ea typeface="Meiryo UI" pitchFamily="34" charset="-128"/>
                <a:cs typeface="TH Baijam" pitchFamily="2" charset="-34"/>
              </a:rPr>
              <a:t>ในล็</a:t>
            </a:r>
            <a:r>
              <a:rPr lang="th-TH" sz="3200" dirty="0" smtClean="0">
                <a:solidFill>
                  <a:srgbClr val="663300"/>
                </a:solidFill>
                <a:latin typeface="TH Baijam" pitchFamily="2" charset="-34"/>
                <a:ea typeface="Meiryo UI" pitchFamily="34" charset="-128"/>
                <a:cs typeface="TH Baijam" pitchFamily="2" charset="-34"/>
              </a:rPr>
              <a:t>อบบี้/ห้องโถง</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25</a:t>
            </a:fld>
            <a:endParaRPr lang="en-US" dirty="0"/>
          </a:p>
        </p:txBody>
      </p:sp>
      <p:pic>
        <p:nvPicPr>
          <p:cNvPr id="13314" name="Picture 2" descr="C:\Documents and Settings\danielc\Desktop\lost-and-found sign.jpg"/>
          <p:cNvPicPr>
            <a:picLocks noChangeAspect="1" noChangeArrowheads="1"/>
          </p:cNvPicPr>
          <p:nvPr/>
        </p:nvPicPr>
        <p:blipFill>
          <a:blip r:embed="rId3" cstate="print"/>
          <a:srcRect/>
          <a:stretch>
            <a:fillRect/>
          </a:stretch>
        </p:blipFill>
        <p:spPr bwMode="auto">
          <a:xfrm>
            <a:off x="5868144" y="3452614"/>
            <a:ext cx="1500198"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Content Placeholder 2"/>
          <p:cNvSpPr txBox="1">
            <a:spLocks/>
          </p:cNvSpPr>
          <p:nvPr/>
        </p:nvSpPr>
        <p:spPr>
          <a:xfrm>
            <a:off x="632792" y="1628800"/>
            <a:ext cx="8259688" cy="30243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แจ้งโดยป้ายบอก</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บอกทางไปยังตำแหน่งที่ตั้งของจุดบริการ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เรื่องของสูญหายและของที่พบ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บอกให้ทราบว่าต้องติดต่อใคร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เป็นภาษาต่างๆ</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26</a:t>
            </a:fld>
            <a:endParaRPr lang="en-US" dirty="0"/>
          </a:p>
        </p:txBody>
      </p:sp>
      <p:sp>
        <p:nvSpPr>
          <p:cNvPr id="8" name="Content Placeholder 2"/>
          <p:cNvSpPr txBox="1">
            <a:spLocks/>
          </p:cNvSpPr>
          <p:nvPr/>
        </p:nvSpPr>
        <p:spPr>
          <a:xfrm>
            <a:off x="632792" y="1628800"/>
            <a:ext cx="8259688" cy="475252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พนักงานสามารถได้รับข้อมูลข่าวสารที่ทันสมัยล่าสุดเกี่ยวกับขั้นตอน    การปฏิบัติงานในเรื่องของสูญหายและของที่พบได้</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ในการประชุมพนักงานตามปกติและการประชุมสรุปและแจกแจง</a:t>
            </a:r>
          </a:p>
          <a:p>
            <a:pPr marL="0" indent="0">
              <a:lnSpc>
                <a:spcPct val="90000"/>
              </a:lnSpc>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รายละเอียดงานของพนักงานก่อนเริ่มปฏิบัติงานในแต่ละวัน</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โดยการอ่านสมุดสื่อสาร</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โดยการอ่านแฟ้มในอินทราเน็ตเป็นประจำ</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โดยการอ่านสื่อเผยแพร่ประชาสัมพันธ์ข่าวสาร</a:t>
            </a:r>
          </a:p>
          <a:p>
            <a:pPr marL="0" indent="0">
              <a:lnSpc>
                <a:spcPct val="90000"/>
              </a:lnSpc>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ทั้งหมดที่ออกโดยฝ่ายบริหาร</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ผ่านคำสั่งในช่วงการฝึกอบรมในสถานที่ทำงาน</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pic>
        <p:nvPicPr>
          <p:cNvPr id="14338" name="Picture 2" descr="C:\Documents and Settings\danielc\Local Settings\Temporary Internet Files\Content.IE5\LSIXJYS2\MC900197848[1].wmf"/>
          <p:cNvPicPr>
            <a:picLocks noChangeAspect="1" noChangeArrowheads="1"/>
          </p:cNvPicPr>
          <p:nvPr/>
        </p:nvPicPr>
        <p:blipFill>
          <a:blip r:embed="rId3" cstate="print"/>
          <a:srcRect/>
          <a:stretch>
            <a:fillRect/>
          </a:stretch>
        </p:blipFill>
        <p:spPr bwMode="auto">
          <a:xfrm rot="21424936" flipH="1">
            <a:off x="6519931" y="3985126"/>
            <a:ext cx="1603079" cy="1981437"/>
          </a:xfrm>
          <a:prstGeom prst="rect">
            <a:avLst/>
          </a:prstGeom>
          <a:noFill/>
        </p:spPr>
      </p:pic>
      <p:sp>
        <p:nvSpPr>
          <p:cNvPr id="9" name="Title 1"/>
          <p:cNvSpPr txBox="1">
            <a:spLocks/>
          </p:cNvSpPr>
          <p:nvPr/>
        </p:nvSpPr>
        <p:spPr>
          <a:xfrm>
            <a:off x="621084" y="332656"/>
            <a:ext cx="7128793"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สื่อสารให้แขกและพนักงานทราบถึงตำแหน่ง</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5445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ที่ตั้งและบริการในเรื่องของสูญหายและของที่พบ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27</a:t>
            </a:fld>
            <a:endParaRPr lang="en-US" dirty="0"/>
          </a:p>
        </p:txBody>
      </p:sp>
      <p:pic>
        <p:nvPicPr>
          <p:cNvPr id="6" name="Picture 5" descr="L&amp;F log copy.jpg"/>
          <p:cNvPicPr/>
          <p:nvPr/>
        </p:nvPicPr>
        <p:blipFill>
          <a:blip r:embed="rId3" cstate="print"/>
          <a:stretch>
            <a:fillRect/>
          </a:stretch>
        </p:blipFill>
        <p:spPr>
          <a:xfrm>
            <a:off x="5868144" y="3827850"/>
            <a:ext cx="1469376" cy="1285884"/>
          </a:xfrm>
          <a:prstGeom prst="rect">
            <a:avLst/>
          </a:prstGeom>
        </p:spPr>
      </p:pic>
      <p:sp>
        <p:nvSpPr>
          <p:cNvPr id="8" name="Content Placeholder 2"/>
          <p:cNvSpPr txBox="1">
            <a:spLocks/>
          </p:cNvSpPr>
          <p:nvPr/>
        </p:nvSpPr>
        <p:spPr>
          <a:xfrm>
            <a:off x="632792" y="1628800"/>
            <a:ext cx="6243464"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สมุดทะเบียนของสูญหายและของที่พบ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อาจซื้อสมุดที่จัดทำขึ้นมาเพื่อการนี้โดยเฉพาะ</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หรือสถานบริการอาจจัดทำขึ้นเอง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เป็นสมุดกระดาษเย็บหุ้มปก</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มีเลขหน้าเรียงตามลำดับ</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ใช้จดบันทึกทั้งของที่พบและของที่หาย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5" y="332656"/>
            <a:ext cx="618316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จัดทำสมุดทะเบียนบันทึกของสูญหาย</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610440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28</a:t>
            </a:fld>
            <a:endParaRPr lang="en-US" dirty="0"/>
          </a:p>
        </p:txBody>
      </p:sp>
      <p:pic>
        <p:nvPicPr>
          <p:cNvPr id="6" name="Picture 5"/>
          <p:cNvPicPr/>
          <p:nvPr/>
        </p:nvPicPr>
        <p:blipFill>
          <a:blip r:embed="rId3" cstate="print"/>
          <a:srcRect/>
          <a:stretch>
            <a:fillRect/>
          </a:stretch>
        </p:blipFill>
        <p:spPr bwMode="auto">
          <a:xfrm>
            <a:off x="5220072" y="1916832"/>
            <a:ext cx="2445048" cy="3714776"/>
          </a:xfrm>
          <a:prstGeom prst="rect">
            <a:avLst/>
          </a:prstGeom>
          <a:noFill/>
          <a:ln w="9525">
            <a:noFill/>
            <a:miter lim="800000"/>
            <a:headEnd/>
            <a:tailEnd/>
          </a:ln>
        </p:spPr>
      </p:pic>
      <p:sp>
        <p:nvSpPr>
          <p:cNvPr id="8" name="Content Placeholder 2"/>
          <p:cNvSpPr txBox="1">
            <a:spLocks/>
          </p:cNvSpPr>
          <p:nvPr/>
        </p:nvSpPr>
        <p:spPr>
          <a:xfrm>
            <a:off x="632792" y="1628800"/>
            <a:ext cx="6243464" cy="295232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สมุดทะเบียนจะบันทึกข้อมูล ต่อไปนี้</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รายละเอียดเกี่ยวกับของที่พบ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รายละเอียดเกี่ยวกับของที่หาย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การดำเนินการที่เกี่ยวข้อง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กับของที่สูญหายและของที่พบ</a:t>
            </a:r>
          </a:p>
        </p:txBody>
      </p:sp>
      <p:sp>
        <p:nvSpPr>
          <p:cNvPr id="9" name="Title 1"/>
          <p:cNvSpPr txBox="1">
            <a:spLocks/>
          </p:cNvSpPr>
          <p:nvPr/>
        </p:nvSpPr>
        <p:spPr>
          <a:xfrm>
            <a:off x="621085"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จัดทำสมุดทะเบียนบันทึกของสูญหาย</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2" y="908720"/>
            <a:ext cx="6104410"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29</a:t>
            </a:fld>
            <a:endParaRPr lang="en-US" dirty="0"/>
          </a:p>
        </p:txBody>
      </p:sp>
      <p:pic>
        <p:nvPicPr>
          <p:cNvPr id="5" name="Picture 4"/>
          <p:cNvPicPr/>
          <p:nvPr/>
        </p:nvPicPr>
        <p:blipFill>
          <a:blip r:embed="rId3" cstate="print"/>
          <a:srcRect/>
          <a:stretch>
            <a:fillRect/>
          </a:stretch>
        </p:blipFill>
        <p:spPr bwMode="auto">
          <a:xfrm>
            <a:off x="5796136" y="1988840"/>
            <a:ext cx="2324759" cy="3532020"/>
          </a:xfrm>
          <a:prstGeom prst="rect">
            <a:avLst/>
          </a:prstGeom>
          <a:noFill/>
          <a:ln w="9525">
            <a:noFill/>
            <a:miter lim="800000"/>
            <a:headEnd/>
            <a:tailEnd/>
          </a:ln>
        </p:spPr>
      </p:pic>
      <p:sp>
        <p:nvSpPr>
          <p:cNvPr id="8" name="Content Placeholder 2"/>
          <p:cNvSpPr txBox="1">
            <a:spLocks/>
          </p:cNvSpPr>
          <p:nvPr/>
        </p:nvSpPr>
        <p:spPr>
          <a:xfrm>
            <a:off x="632792" y="1124744"/>
            <a:ext cx="6459488" cy="374441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รายละเอียดเกี่ยวกับของที่พบที่บันทึกลงในสมุดทะเบียน</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หมายเลขของสิ่งของ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วัน/เวลา ที่พบสิ่งของ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คำบรรยายรายละเอียดเกี่ยวกับสิ่งของ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ชื่อผู้พบของ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สถานที่ที่พบของ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69533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จัดทำสมุดทะเบียนบันทึกของ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30</a:t>
            </a:fld>
            <a:endParaRPr lang="en-US" dirty="0"/>
          </a:p>
        </p:txBody>
      </p:sp>
      <p:sp>
        <p:nvSpPr>
          <p:cNvPr id="7" name="Content Placeholder 2"/>
          <p:cNvSpPr txBox="1">
            <a:spLocks/>
          </p:cNvSpPr>
          <p:nvPr/>
        </p:nvSpPr>
        <p:spPr>
          <a:xfrm>
            <a:off x="632792" y="1124744"/>
            <a:ext cx="6819528" cy="48245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รายละเอียดเกี่ยวกับของที่พบที่บันทึกลงในสมุดทะเบียน</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ชื่อเจ้าของ - ถ้าทราบ</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เลขที่บนใบรับของ - ถ้าสถานบริการออกใบรับของ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ให้แก่ผู้พบของเมื่อมีการส่งมอบของที่พบ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การดำเนินการ - เพื่อหาเจ้าของ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ลายมือชื่อของผู้อ้างสิทธิ์ - ถ้ามีการอ้างสิทธิ์</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หลักฐานแสดงตนและ/หรือแสดงความเป็นเจ้าของ</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วิธีการกำจัดสิ่งของทิ้งในท้ายสุด - ถ้าไม่มีการอ้างสิทธิ์</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8" name="Title 1"/>
          <p:cNvSpPr txBox="1">
            <a:spLocks/>
          </p:cNvSpPr>
          <p:nvPr/>
        </p:nvSpPr>
        <p:spPr>
          <a:xfrm>
            <a:off x="621084" y="332656"/>
            <a:ext cx="769533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จัดทำสมุดทะเบียนบันทึกของ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31</a:t>
            </a:fld>
            <a:endParaRPr lang="en-US" dirty="0"/>
          </a:p>
        </p:txBody>
      </p:sp>
      <p:pic>
        <p:nvPicPr>
          <p:cNvPr id="5" name="Picture 4"/>
          <p:cNvPicPr/>
          <p:nvPr/>
        </p:nvPicPr>
        <p:blipFill>
          <a:blip r:embed="rId3" cstate="print"/>
          <a:srcRect/>
          <a:stretch>
            <a:fillRect/>
          </a:stretch>
        </p:blipFill>
        <p:spPr bwMode="auto">
          <a:xfrm>
            <a:off x="5592338" y="2204864"/>
            <a:ext cx="2470948" cy="3754125"/>
          </a:xfrm>
          <a:prstGeom prst="rect">
            <a:avLst/>
          </a:prstGeom>
          <a:noFill/>
          <a:ln w="9525">
            <a:noFill/>
            <a:miter lim="800000"/>
            <a:headEnd/>
            <a:tailEnd/>
          </a:ln>
        </p:spPr>
      </p:pic>
      <p:sp>
        <p:nvSpPr>
          <p:cNvPr id="8" name="Content Placeholder 2"/>
          <p:cNvSpPr txBox="1">
            <a:spLocks/>
          </p:cNvSpPr>
          <p:nvPr/>
        </p:nvSpPr>
        <p:spPr>
          <a:xfrm>
            <a:off x="632792" y="1124744"/>
            <a:ext cx="6819528" cy="504056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รายละเอียดเกี่ยวกับของสูญหายที่บันทึกลงในสมุดทะเบียน</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วัน/เวลา ที่มีการแจ้งหาย</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คำบรรยายรายละเอียดเกี่ยวกับสิ่งของ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มูลค่าของสิ่งของ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สถานที่ที่ทำของหาย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ชื่อของผู้ที่ทำของสูญหาย</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รายละเอียดสำหรับติดต่อ</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ของผู้ที่ของสูญหาย</a:t>
            </a:r>
          </a:p>
          <a:p>
            <a:pPr marL="0" indent="0">
              <a:spcBef>
                <a:spcPts val="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การดำเนินการเพื่อหาของที่หาย</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695331"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จัดทำสมุดทะเบียนบันทึกของ</a:t>
            </a:r>
            <a:r>
              <a:rPr lang="th-TH" sz="4000" b="1" cap="all" dirty="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สูญหายและของที่</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32</a:t>
            </a:fld>
            <a:endParaRPr lang="en-US" dirty="0"/>
          </a:p>
        </p:txBody>
      </p:sp>
      <p:pic>
        <p:nvPicPr>
          <p:cNvPr id="5" name="Picture 2" descr="C:\Documents and Settings\danielc\Local Settings\Temporary Internet Files\Content.IE5\29XKYQ1Q\MC900391740[1].wmf"/>
          <p:cNvPicPr>
            <a:picLocks noChangeAspect="1" noChangeArrowheads="1"/>
          </p:cNvPicPr>
          <p:nvPr/>
        </p:nvPicPr>
        <p:blipFill>
          <a:blip r:embed="rId3" cstate="print"/>
          <a:srcRect/>
          <a:stretch>
            <a:fillRect/>
          </a:stretch>
        </p:blipFill>
        <p:spPr bwMode="auto">
          <a:xfrm>
            <a:off x="5508104" y="5053239"/>
            <a:ext cx="1075248" cy="1072001"/>
          </a:xfrm>
          <a:prstGeom prst="rect">
            <a:avLst/>
          </a:prstGeom>
          <a:noFill/>
        </p:spPr>
      </p:pic>
      <p:sp>
        <p:nvSpPr>
          <p:cNvPr id="8" name="Content Placeholder 2"/>
          <p:cNvSpPr txBox="1">
            <a:spLocks/>
          </p:cNvSpPr>
          <p:nvPr/>
        </p:nvSpPr>
        <p:spPr>
          <a:xfrm>
            <a:off x="632792" y="1124744"/>
            <a:ext cx="7435960" cy="446449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ในการจัดตั้งบริการเรื่องของสูญหายและของที่พบ เราต้อง</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ตระหนักว่าบริการนี้มีวัตถุประสงค์เพื่อจดบันทึก</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ของที่สูญหายและของที่พบ เพื่อเก็บรักษาและคืนของที่พบ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ให้แก่เจ้าของที่ชอบธรรม</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สถานประกอบการและสถานบริการส่วนใหญ่จะได้ประโยชน์</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จากการจัดตั้งบริการนี้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เตรียมความพร้อมในการจัดการกับสิ่งของที่สูญหาย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และสิ่งของที่พบที่มีความหลากหลาย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38476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1</a:t>
            </a:r>
            <a:endParaRPr lang="en-US" sz="4000" b="1" dirty="0">
              <a:solidFill>
                <a:srgbClr val="660066"/>
              </a:solidFill>
              <a:latin typeface="TH Baijam" pitchFamily="2" charset="-34"/>
              <a:cs typeface="TH Baijam" pitchFamily="2" charset="-34"/>
            </a:endParaRPr>
          </a:p>
        </p:txBody>
      </p:sp>
      <p:cxnSp>
        <p:nvCxnSpPr>
          <p:cNvPr id="6" name="ลูกศรเชื่อมต่อแบบตรง 5"/>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33</a:t>
            </a:fld>
            <a:endParaRPr lang="en-US" dirty="0"/>
          </a:p>
        </p:txBody>
      </p:sp>
      <p:sp>
        <p:nvSpPr>
          <p:cNvPr id="8" name="Content Placeholder 2"/>
          <p:cNvSpPr txBox="1">
            <a:spLocks/>
          </p:cNvSpPr>
          <p:nvPr/>
        </p:nvSpPr>
        <p:spPr>
          <a:xfrm>
            <a:off x="632792" y="1124744"/>
            <a:ext cx="7899648"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ในการจัดตั้งบริการเรื่องของสูญหายและของที่พบ เราต้อง</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เลือกบริเวณ/ตำแหน่งที่ตั้งที่เหมาะสมสำหรับบริการนี้</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ควรเป็นบริเวณที่มีความปลอดภัย มิดชิดและบุคคลทั่วไป</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  ไม่สามารถเข้าถึงได้</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พัฒนานโยบาย ขั้นตอนการปฏิบัติงานและระเบียบการที่เหมาะสม</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เพื่อส่งเสริมการดำเนินงานของการบริการนี้ โดยมีเป้าหมาย</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ที่จะให้การจัดการสิ่งของที่มีมูลค่า มีความสำคัญหรือไม่มีมูลค่า</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และเน่าเสียง่ายเป็นไปอย่างมีประสิทธิภาพ</a:t>
            </a: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38476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1</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pic>
        <p:nvPicPr>
          <p:cNvPr id="11" name="Picture 2" descr="C:\Documents and Settings\danielc\Local Settings\Temporary Internet Files\Content.IE5\29XKYQ1Q\MC900391740[1].wmf"/>
          <p:cNvPicPr>
            <a:picLocks noChangeAspect="1" noChangeArrowheads="1"/>
          </p:cNvPicPr>
          <p:nvPr/>
        </p:nvPicPr>
        <p:blipFill>
          <a:blip r:embed="rId3" cstate="print"/>
          <a:srcRect/>
          <a:stretch>
            <a:fillRect/>
          </a:stretch>
        </p:blipFill>
        <p:spPr bwMode="auto">
          <a:xfrm>
            <a:off x="6207110" y="4904821"/>
            <a:ext cx="1075248" cy="1072001"/>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34</a:t>
            </a:fld>
            <a:endParaRPr lang="en-US" dirty="0"/>
          </a:p>
        </p:txBody>
      </p:sp>
      <p:pic>
        <p:nvPicPr>
          <p:cNvPr id="5" name="Picture 2" descr="C:\Documents and Settings\danielc\Local Settings\Temporary Internet Files\Content.IE5\29XKYQ1Q\MC900391740[1].wmf"/>
          <p:cNvPicPr>
            <a:picLocks noChangeAspect="1" noChangeArrowheads="1"/>
          </p:cNvPicPr>
          <p:nvPr/>
        </p:nvPicPr>
        <p:blipFill>
          <a:blip r:embed="rId3" cstate="print"/>
          <a:srcRect/>
          <a:stretch>
            <a:fillRect/>
          </a:stretch>
        </p:blipFill>
        <p:spPr bwMode="auto">
          <a:xfrm>
            <a:off x="5512328" y="5157192"/>
            <a:ext cx="1075248" cy="1072001"/>
          </a:xfrm>
          <a:prstGeom prst="rect">
            <a:avLst/>
          </a:prstGeom>
          <a:noFill/>
        </p:spPr>
      </p:pic>
      <p:sp>
        <p:nvSpPr>
          <p:cNvPr id="8" name="Content Placeholder 2"/>
          <p:cNvSpPr txBox="1">
            <a:spLocks/>
          </p:cNvSpPr>
          <p:nvPr/>
        </p:nvSpPr>
        <p:spPr>
          <a:xfrm>
            <a:off x="632792" y="1124744"/>
            <a:ext cx="7899648"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ในการจัดตั้งบริการเรื่องของสูญหายและของที่พบ เราต้อง</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rPr>
              <a:t>สร้างระเบียบการสำหรับการจัดการของสูญหายและของที่พบ</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ที่เป็นอันตราย ต้องสงสัยหรือผิดกฎหมาย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ให้แน่ใจว่าระบบของการบริการเรื่องของสูญหายและของที่พบ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สอดคล้องกับข้อบังคับทางกฎหมายที่ว่าด้วย</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  “หน้าที่ในการรักษาดูแล” และ “การฝากทรัพย์”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แนะนำแขก/ลูกค้าเกี่ยวกับตำแหน่งที่ตั้งและบริการ</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เรื่องของสูญหายและของที่พบ</a:t>
            </a:r>
          </a:p>
        </p:txBody>
      </p:sp>
      <p:sp>
        <p:nvSpPr>
          <p:cNvPr id="9" name="Title 1"/>
          <p:cNvSpPr txBox="1">
            <a:spLocks/>
          </p:cNvSpPr>
          <p:nvPr/>
        </p:nvSpPr>
        <p:spPr>
          <a:xfrm>
            <a:off x="621084" y="332656"/>
            <a:ext cx="38476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1</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35</a:t>
            </a:fld>
            <a:endParaRPr lang="en-US" dirty="0"/>
          </a:p>
        </p:txBody>
      </p:sp>
      <p:pic>
        <p:nvPicPr>
          <p:cNvPr id="5" name="Picture 2" descr="C:\Documents and Settings\danielc\Local Settings\Temporary Internet Files\Content.IE5\29XKYQ1Q\MC900391740[1].wmf"/>
          <p:cNvPicPr>
            <a:picLocks noChangeAspect="1" noChangeArrowheads="1"/>
          </p:cNvPicPr>
          <p:nvPr/>
        </p:nvPicPr>
        <p:blipFill>
          <a:blip r:embed="rId3" cstate="print"/>
          <a:srcRect/>
          <a:stretch>
            <a:fillRect/>
          </a:stretch>
        </p:blipFill>
        <p:spPr bwMode="auto">
          <a:xfrm>
            <a:off x="4860032" y="4902198"/>
            <a:ext cx="1075248" cy="1072001"/>
          </a:xfrm>
          <a:prstGeom prst="rect">
            <a:avLst/>
          </a:prstGeom>
          <a:noFill/>
        </p:spPr>
      </p:pic>
      <p:sp>
        <p:nvSpPr>
          <p:cNvPr id="8" name="Content Placeholder 2"/>
          <p:cNvSpPr txBox="1">
            <a:spLocks/>
          </p:cNvSpPr>
          <p:nvPr/>
        </p:nvSpPr>
        <p:spPr>
          <a:xfrm>
            <a:off x="632792" y="1124744"/>
            <a:ext cx="7899648"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ในการจัดตั้งบริการเรื่องของสูญหายและของที่พบ เราต้อง</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ใช้ทักษะการสื่อสารที่เหมาะสมในการติดต่อจัดการ</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กับผู้ที่เกี่ยวข้องกับของที่สูญหายและของที่พบ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จัดทำสมุดทะเบียนของสูญหายและของที่พบ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และป้ายแผ่นกระดาษสำหรับผูกติดที่ของสูญหาย  </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  และของที่พบ เพื่ออำนวยความสะดวกในการจดบันทึก</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  ของที่สูญหายและของที่พบ</a:t>
            </a:r>
          </a:p>
        </p:txBody>
      </p:sp>
      <p:sp>
        <p:nvSpPr>
          <p:cNvPr id="9" name="Title 1"/>
          <p:cNvSpPr txBox="1">
            <a:spLocks/>
          </p:cNvSpPr>
          <p:nvPr/>
        </p:nvSpPr>
        <p:spPr>
          <a:xfrm>
            <a:off x="621084" y="332656"/>
            <a:ext cx="38476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1</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36</a:t>
            </a:fld>
            <a:endParaRPr lang="en-US" dirty="0"/>
          </a:p>
        </p:txBody>
      </p:sp>
      <p:pic>
        <p:nvPicPr>
          <p:cNvPr id="5" name="Picture 2" descr="C:\Documents and Settings\danielc\Local Settings\Temporary Internet Files\Content.IE5\29XKYQ1Q\MP900444315[1].jpg"/>
          <p:cNvPicPr>
            <a:picLocks noChangeAspect="1" noChangeArrowheads="1"/>
          </p:cNvPicPr>
          <p:nvPr/>
        </p:nvPicPr>
        <p:blipFill>
          <a:blip r:embed="rId3" cstate="print"/>
          <a:srcRect/>
          <a:stretch>
            <a:fillRect/>
          </a:stretch>
        </p:blipFill>
        <p:spPr bwMode="auto">
          <a:xfrm>
            <a:off x="3705981" y="5020443"/>
            <a:ext cx="1879468" cy="1245617"/>
          </a:xfrm>
          <a:prstGeom prst="rect">
            <a:avLst/>
          </a:prstGeom>
          <a:noFill/>
        </p:spPr>
      </p:pic>
      <p:sp>
        <p:nvSpPr>
          <p:cNvPr id="8" name="Content Placeholder 2"/>
          <p:cNvSpPr txBox="1">
            <a:spLocks/>
          </p:cNvSpPr>
          <p:nvPr/>
        </p:nvSpPr>
        <p:spPr>
          <a:xfrm>
            <a:off x="632792" y="1124744"/>
            <a:ext cx="7899648"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เกณฑ์การปฏิบัติงานของบทนี้มี</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ตรวจสอบว่าเป็นสิ่งของที่ปลอดภัยและถูกกฎหมาย</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แล้วดำเนินการตามความเหมาะสม</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บันทึกข้อมูลของที่พบลงในสมุดทะเบียนของที่สูญหาย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และของที่พบ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จดบันทึกข้อมูลของสิ่งของที่แจ้งว่าเป็นของสูญหาย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ใน</a:t>
            </a:r>
            <a:r>
              <a:rPr lang="th-TH" sz="3200" dirty="0">
                <a:solidFill>
                  <a:srgbClr val="663300"/>
                </a:solidFill>
                <a:latin typeface="TH Baijam" pitchFamily="2" charset="-34"/>
                <a:ea typeface="Meiryo UI" pitchFamily="34" charset="-128"/>
                <a:cs typeface="TH Baijam" pitchFamily="2" charset="-34"/>
                <a:sym typeface="Wingdings"/>
              </a:rPr>
              <a:t>สมุดทะเบียนของที่สูญ</a:t>
            </a:r>
            <a:r>
              <a:rPr lang="th-TH" sz="3200" dirty="0" smtClean="0">
                <a:solidFill>
                  <a:srgbClr val="663300"/>
                </a:solidFill>
                <a:latin typeface="TH Baijam" pitchFamily="2" charset="-34"/>
                <a:ea typeface="Meiryo UI" pitchFamily="34" charset="-128"/>
                <a:cs typeface="TH Baijam" pitchFamily="2" charset="-34"/>
                <a:sym typeface="Wingdings"/>
              </a:rPr>
              <a:t>หายและ</a:t>
            </a:r>
            <a:r>
              <a:rPr lang="th-TH" sz="3200" dirty="0">
                <a:solidFill>
                  <a:srgbClr val="663300"/>
                </a:solidFill>
                <a:latin typeface="TH Baijam" pitchFamily="2" charset="-34"/>
                <a:ea typeface="Meiryo UI" pitchFamily="34" charset="-128"/>
                <a:cs typeface="TH Baijam" pitchFamily="2" charset="-34"/>
                <a:sym typeface="Wingdings"/>
              </a:rPr>
              <a:t>ของที่พบ</a:t>
            </a: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จัดการกับของสูญหายและของที่พบ</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37</a:t>
            </a:fld>
            <a:endParaRPr lang="en-US" dirty="0"/>
          </a:p>
        </p:txBody>
      </p:sp>
      <p:pic>
        <p:nvPicPr>
          <p:cNvPr id="6" name="Picture 2" descr="C:\Documents and Settings\danielc\Local Settings\Temporary Internet Files\Content.IE5\29XKYQ1Q\MP900444315[1].jpg"/>
          <p:cNvPicPr>
            <a:picLocks noChangeAspect="1" noChangeArrowheads="1"/>
          </p:cNvPicPr>
          <p:nvPr/>
        </p:nvPicPr>
        <p:blipFill>
          <a:blip r:embed="rId3" cstate="print"/>
          <a:srcRect/>
          <a:stretch>
            <a:fillRect/>
          </a:stretch>
        </p:blipFill>
        <p:spPr bwMode="auto">
          <a:xfrm>
            <a:off x="4283968" y="4869160"/>
            <a:ext cx="1879468" cy="1245617"/>
          </a:xfrm>
          <a:prstGeom prst="rect">
            <a:avLst/>
          </a:prstGeom>
          <a:noFill/>
        </p:spPr>
      </p:pic>
      <p:sp>
        <p:nvSpPr>
          <p:cNvPr id="8" name="Content Placeholder 2"/>
          <p:cNvSpPr txBox="1">
            <a:spLocks/>
          </p:cNvSpPr>
          <p:nvPr/>
        </p:nvSpPr>
        <p:spPr>
          <a:xfrm>
            <a:off x="632792" y="1124744"/>
            <a:ext cx="7899648" cy="338437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เกณฑ์การปฏิบัติงานของบทนี้มี</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ผูกหรือติดป้ายของที่พบ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เก็บรักษาของที่พบอย่างเหมาะสม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แจ้งเจ้าของ หากทราบ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แจ้งพนักงานภายในองค์กรเพื่อให้การคืนของที่พบ</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เป็นไปได้โดยสะดวกรวดเร็ว</a:t>
            </a:r>
            <a:endParaRPr lang="th-TH" sz="3200" dirty="0">
              <a:solidFill>
                <a:srgbClr val="663300"/>
              </a:solidFill>
              <a:latin typeface="TH Baijam" pitchFamily="2" charset="-34"/>
              <a:ea typeface="Meiryo UI" pitchFamily="34" charset="-128"/>
              <a:cs typeface="TH Baijam" pitchFamily="2" charset="-34"/>
              <a:sym typeface="Wingdings"/>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sym typeface="Wingdings"/>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จัดการกับของสูญหายและของที่พบ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38</a:t>
            </a:fld>
            <a:endParaRPr lang="en-US" dirty="0"/>
          </a:p>
        </p:txBody>
      </p:sp>
      <p:pic>
        <p:nvPicPr>
          <p:cNvPr id="5" name="Picture 4" descr="C:\Documents and Settings\danielc\Local Settings\Temporary Internet Files\Content.IE5\LSIXJYS2\MC900044923[1].wmf"/>
          <p:cNvPicPr/>
          <p:nvPr/>
        </p:nvPicPr>
        <p:blipFill>
          <a:blip r:embed="rId3" cstate="print"/>
          <a:srcRect/>
          <a:stretch>
            <a:fillRect/>
          </a:stretch>
        </p:blipFill>
        <p:spPr bwMode="auto">
          <a:xfrm>
            <a:off x="5580112" y="4437112"/>
            <a:ext cx="1716209" cy="1857388"/>
          </a:xfrm>
          <a:prstGeom prst="rect">
            <a:avLst/>
          </a:prstGeom>
          <a:noFill/>
          <a:ln w="9525">
            <a:noFill/>
            <a:miter lim="800000"/>
            <a:headEnd/>
            <a:tailEnd/>
          </a:ln>
        </p:spPr>
      </p:pic>
      <p:sp>
        <p:nvSpPr>
          <p:cNvPr id="8" name="Content Placeholder 2"/>
          <p:cNvSpPr txBox="1">
            <a:spLocks/>
          </p:cNvSpPr>
          <p:nvPr/>
        </p:nvSpPr>
        <p:spPr>
          <a:xfrm>
            <a:off x="632792" y="1628800"/>
            <a:ext cx="8259688" cy="331236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จะต้องตรวจสอบเพื่อให้แน่ใจว่าสิ่งของที่พบและมีผู้นำมาส่งให้</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sym typeface="Wingdings"/>
              </a:rPr>
              <a:t>ไม่เป็นอันตราย ต้องสงสัย หรือผิดกฎหมาย โดย</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ตรวจดูด้วยสายตา</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ใช้ประสาทสัมผัสในการดมกลิ่นและการได้ยิน</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ตรวจสอบให้แน่ใจอย่างที่สุดว่าสิ่งของนั้นปลอดภัย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ใช้สามัญสำนึก</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ตรวจสอบว่าเป็นสิ่งของที่ปลอดภัยและถูก</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กฎหมายแล้วดำเนินการตามความเหมาะสม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39</a:t>
            </a:fld>
            <a:endParaRPr lang="en-US" dirty="0"/>
          </a:p>
        </p:txBody>
      </p:sp>
      <p:pic>
        <p:nvPicPr>
          <p:cNvPr id="5" name="Picture 4" descr="C:\Documents and Settings\danielc\Local Settings\Temporary Internet Files\Content.IE5\LSIXJYS2\MC900335599[1].wmf"/>
          <p:cNvPicPr/>
          <p:nvPr/>
        </p:nvPicPr>
        <p:blipFill>
          <a:blip r:embed="rId3" cstate="print"/>
          <a:srcRect/>
          <a:stretch>
            <a:fillRect/>
          </a:stretch>
        </p:blipFill>
        <p:spPr bwMode="auto">
          <a:xfrm>
            <a:off x="5580112" y="2889638"/>
            <a:ext cx="1225169" cy="1364959"/>
          </a:xfrm>
          <a:prstGeom prst="rect">
            <a:avLst/>
          </a:prstGeom>
          <a:noFill/>
          <a:ln w="9525">
            <a:noFill/>
            <a:miter lim="800000"/>
            <a:headEnd/>
            <a:tailEnd/>
          </a:ln>
        </p:spPr>
      </p:pic>
      <p:pic>
        <p:nvPicPr>
          <p:cNvPr id="16386" name="Picture 2" descr="C:\Documents and Settings\danielc\Local Settings\Temporary Internet Files\Content.IE5\XKVY0NPI\MC900013186[1].wmf"/>
          <p:cNvPicPr>
            <a:picLocks noChangeAspect="1" noChangeArrowheads="1"/>
          </p:cNvPicPr>
          <p:nvPr/>
        </p:nvPicPr>
        <p:blipFill>
          <a:blip r:embed="rId4" cstate="print"/>
          <a:srcRect/>
          <a:stretch>
            <a:fillRect/>
          </a:stretch>
        </p:blipFill>
        <p:spPr bwMode="auto">
          <a:xfrm>
            <a:off x="3563888" y="2420888"/>
            <a:ext cx="1741018" cy="1151230"/>
          </a:xfrm>
          <a:prstGeom prst="rect">
            <a:avLst/>
          </a:prstGeom>
          <a:noFill/>
        </p:spPr>
      </p:pic>
      <p:sp>
        <p:nvSpPr>
          <p:cNvPr id="12" name="Content Placeholder 2"/>
          <p:cNvSpPr txBox="1">
            <a:spLocks/>
          </p:cNvSpPr>
          <p:nvPr/>
        </p:nvSpPr>
        <p:spPr>
          <a:xfrm>
            <a:off x="632792" y="1628800"/>
            <a:ext cx="8259688"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สิ่งของที่เป็นอันตรายหรือผิดกฎหมาย รวมถึง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err="1" smtClean="0">
                <a:solidFill>
                  <a:srgbClr val="663300"/>
                </a:solidFill>
                <a:latin typeface="TH Baijam" pitchFamily="2" charset="-34"/>
                <a:ea typeface="Meiryo UI" pitchFamily="34" charset="-128"/>
                <a:cs typeface="TH Baijam" pitchFamily="2" charset="-34"/>
              </a:rPr>
              <a:t>ยาเสพติด</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อาวุธ</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ของเถื่อน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วัตถุระเบิด</a:t>
            </a:r>
          </a:p>
          <a:p>
            <a:pPr marL="0" indent="0">
              <a:spcBef>
                <a:spcPts val="4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ในกรณีที่ไม่แน่ใจว่าสิ่งของนั้นๆเป็นอันตราย หรือผิดกฎหมาย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ให้ใช้ความระมัดระวังให้มากที่สุด อย่าเสี่ยงทำการใดๆ</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และควรต้องติดต่อหัวหน้างาน</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13"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ตรวจสอบว่าเป็นสิ่งของที่ปลอดภัยและ</a:t>
            </a:r>
            <a:endParaRPr lang="en-US" sz="4000" b="1" dirty="0">
              <a:solidFill>
                <a:srgbClr val="660066"/>
              </a:solidFill>
              <a:latin typeface="TH Baijam" pitchFamily="2" charset="-34"/>
              <a:cs typeface="TH Baijam" pitchFamily="2" charset="-34"/>
            </a:endParaRPr>
          </a:p>
        </p:txBody>
      </p:sp>
      <p:sp>
        <p:nvSpPr>
          <p:cNvPr id="14" name="สี่เหลี่ยมผืนผ้า 13"/>
          <p:cNvSpPr/>
          <p:nvPr/>
        </p:nvSpPr>
        <p:spPr>
          <a:xfrm>
            <a:off x="627831" y="908720"/>
            <a:ext cx="7256537"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ถูกกฎหมายแล้วดำเนินการตามความเหมาะสม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40</a:t>
            </a:fld>
            <a:endParaRPr lang="en-US" dirty="0"/>
          </a:p>
        </p:txBody>
      </p:sp>
      <p:pic>
        <p:nvPicPr>
          <p:cNvPr id="17410" name="Picture 2" descr="C:\Documents and Settings\danielc\Local Settings\Temporary Internet Files\Content.IE5\2LMD6966\MC900104728[1].wmf"/>
          <p:cNvPicPr>
            <a:picLocks noChangeAspect="1" noChangeArrowheads="1"/>
          </p:cNvPicPr>
          <p:nvPr/>
        </p:nvPicPr>
        <p:blipFill>
          <a:blip r:embed="rId3" cstate="print"/>
          <a:srcRect/>
          <a:stretch>
            <a:fillRect/>
          </a:stretch>
        </p:blipFill>
        <p:spPr bwMode="auto">
          <a:xfrm>
            <a:off x="5287513" y="1844824"/>
            <a:ext cx="2889453" cy="642942"/>
          </a:xfrm>
          <a:prstGeom prst="rect">
            <a:avLst/>
          </a:prstGeom>
          <a:noFill/>
        </p:spPr>
      </p:pic>
      <p:sp>
        <p:nvSpPr>
          <p:cNvPr id="8" name="Content Placeholder 2"/>
          <p:cNvSpPr txBox="1">
            <a:spLocks/>
          </p:cNvSpPr>
          <p:nvPr/>
        </p:nvSpPr>
        <p:spPr>
          <a:xfrm>
            <a:off x="632792" y="1628800"/>
            <a:ext cx="7107560" cy="403244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ในกรณีที่พบของ/หีบห่อต้องสงสัย</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ห้ามแตะต้อง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โทรศัพท์หาตำรวจและรายงานเกี่ยวกับของต้องสงสัยที่พบ</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ทิ้งของ/หีบห่อไว้ในที่ที่พบ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อพยพคนออกจากบริเวณโดยรอบ</a:t>
            </a:r>
          </a:p>
          <a:p>
            <a:pPr marL="0" indent="0">
              <a:spcBef>
                <a:spcPts val="4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ปิดอุปกรณ์ทุกอย่างที่อาจจะทำให้เกิดการระเบิด</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รอจนกว่าเจ้าหน้าที่จะมาถึง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ตรวจสอบว่าเป็นสิ่งของที่ปลอดภัยและ</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256537"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ถูกกฎหมายแล้วดำเนินการตามความเหมาะสม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41</a:t>
            </a:fld>
            <a:endParaRPr lang="en-US" dirty="0"/>
          </a:p>
        </p:txBody>
      </p:sp>
      <p:sp>
        <p:nvSpPr>
          <p:cNvPr id="7" name="Content Placeholder 2"/>
          <p:cNvSpPr txBox="1">
            <a:spLocks/>
          </p:cNvSpPr>
          <p:nvPr/>
        </p:nvSpPr>
        <p:spPr>
          <a:xfrm>
            <a:off x="632792" y="1628800"/>
            <a:ext cx="7899648"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หลักปฏิบัติและระเบียบการอันเป็นมาตรฐานในการจัดการสิ่งของ </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ที่มีคนพบแล้วนำมาฝากไว้กับจุดบริการในเรื่องของสูญหายและ</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ของที่พบ</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ปฏิบัติ/จัดการกับสิ่งของนั้นด้วยความใส่ใจและระมัดระวัง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นำของไปห่อหรือใส่ในห่อบรรจุเพื่อป้องกันความเสียหาย</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เก็บรักษาของให้ปลอดภัย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ไม่แตะต้องของจนกว่าจะมีผู้มาอ้างสิทธิ์หรือถึงเวลา</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ทำการกำจัดทิ้ง</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8" name="Title 1"/>
          <p:cNvSpPr txBox="1">
            <a:spLocks/>
          </p:cNvSpPr>
          <p:nvPr/>
        </p:nvSpPr>
        <p:spPr>
          <a:xfrm>
            <a:off x="621084" y="332656"/>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ตรวจสอบว่าเป็นสิ่งของที่ปลอดภัยและ</a:t>
            </a:r>
            <a:endParaRPr lang="en-US" sz="4000" b="1" dirty="0">
              <a:solidFill>
                <a:srgbClr val="660066"/>
              </a:solidFill>
              <a:latin typeface="TH Baijam" pitchFamily="2" charset="-34"/>
              <a:cs typeface="TH Baijam" pitchFamily="2" charset="-34"/>
            </a:endParaRPr>
          </a:p>
        </p:txBody>
      </p:sp>
      <p:sp>
        <p:nvSpPr>
          <p:cNvPr id="9" name="สี่เหลี่ยมผืนผ้า 8"/>
          <p:cNvSpPr/>
          <p:nvPr/>
        </p:nvSpPr>
        <p:spPr>
          <a:xfrm>
            <a:off x="627831" y="908720"/>
            <a:ext cx="7256537"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ถูกกฎหมายแล้วดำเนินการตามความเหมาะสม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42</a:t>
            </a:fld>
            <a:endParaRPr lang="en-US" dirty="0"/>
          </a:p>
        </p:txBody>
      </p:sp>
      <p:pic>
        <p:nvPicPr>
          <p:cNvPr id="18434" name="Picture 2" descr="C:\Documents and Settings\danielc\Local Settings\Temporary Internet Files\Content.IE5\XKVY0NPI\MP900400353[1].jpg"/>
          <p:cNvPicPr>
            <a:picLocks noChangeAspect="1" noChangeArrowheads="1"/>
          </p:cNvPicPr>
          <p:nvPr/>
        </p:nvPicPr>
        <p:blipFill>
          <a:blip r:embed="rId3" cstate="print"/>
          <a:srcRect/>
          <a:stretch>
            <a:fillRect/>
          </a:stretch>
        </p:blipFill>
        <p:spPr bwMode="auto">
          <a:xfrm>
            <a:off x="5718773" y="2276872"/>
            <a:ext cx="2343838" cy="1561949"/>
          </a:xfrm>
          <a:prstGeom prst="rect">
            <a:avLst/>
          </a:prstGeom>
          <a:noFill/>
        </p:spPr>
      </p:pic>
      <p:sp>
        <p:nvSpPr>
          <p:cNvPr id="8" name="Content Placeholder 2"/>
          <p:cNvSpPr txBox="1">
            <a:spLocks/>
          </p:cNvSpPr>
          <p:nvPr/>
        </p:nvSpPr>
        <p:spPr>
          <a:xfrm>
            <a:off x="632792" y="1628800"/>
            <a:ext cx="7311058"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การกรอกข้อมูลในสมุดทะเบียนของสูญหายและของที่พบ</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ลายมือต้องอ่านออกได้ชัดเจน</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ข้อมูลต้องถูกต้อง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ข้อมูลต้องมีความละเอียดครบถ้วน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8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ควรจะต้องยืนยันความถูกต้องของข้อมูลโดยการอ่านรายละเอียด</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ให้ผู้ที่มาแจ้งของหายหรือผู้ที่นำของที่พบมาส่งมอบให้ฟัง</a:t>
            </a: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2551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บันทึกข้อมูลของที่พบลงในสมุดทะเบียน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7256537"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43</a:t>
            </a:fld>
            <a:endParaRPr lang="en-US" dirty="0"/>
          </a:p>
        </p:txBody>
      </p:sp>
      <p:pic>
        <p:nvPicPr>
          <p:cNvPr id="19458" name="Picture 2" descr="C:\Documents and Settings\danielc\Local Settings\Temporary Internet Files\Content.IE5\LSIXJYS2\MP900409009[1].jpg"/>
          <p:cNvPicPr>
            <a:picLocks noChangeAspect="1" noChangeArrowheads="1"/>
          </p:cNvPicPr>
          <p:nvPr/>
        </p:nvPicPr>
        <p:blipFill>
          <a:blip r:embed="rId3" cstate="print"/>
          <a:srcRect/>
          <a:stretch>
            <a:fillRect/>
          </a:stretch>
        </p:blipFill>
        <p:spPr bwMode="auto">
          <a:xfrm>
            <a:off x="5948883" y="3284984"/>
            <a:ext cx="1346694" cy="1351975"/>
          </a:xfrm>
          <a:prstGeom prst="rect">
            <a:avLst/>
          </a:prstGeom>
          <a:noFill/>
        </p:spPr>
      </p:pic>
      <p:sp>
        <p:nvSpPr>
          <p:cNvPr id="8" name="Content Placeholder 2"/>
          <p:cNvSpPr txBox="1">
            <a:spLocks/>
          </p:cNvSpPr>
          <p:nvPr/>
        </p:nvSpPr>
        <p:spPr>
          <a:xfrm>
            <a:off x="632792" y="1628799"/>
            <a:ext cx="6099448" cy="444831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สิ่งที่ต้องบันทึกเกี่ยวกับของที่พบในสมุดทะเบียน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ของสูญหายและของที่พบ</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การระบุผู้ที่พบของ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การระบุจุดที่พบของ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การระบุวันที่และเวลา</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การให้รายละเอียดของสิ่งของ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การกำหนดหมายเลขสิ่งของ</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การลงชื่อรับสิ่งของ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2551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บันทึกข้อมูลของที่พบลงในสมุดทะเบียน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46642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44</a:t>
            </a:fld>
            <a:endParaRPr lang="en-US" dirty="0"/>
          </a:p>
        </p:txBody>
      </p:sp>
      <p:pic>
        <p:nvPicPr>
          <p:cNvPr id="20482" name="Picture 2" descr="C:\Documents and Settings\danielc\Local Settings\Temporary Internet Files\Content.IE5\WOYKSSHU\MP900400735[1].jpg"/>
          <p:cNvPicPr>
            <a:picLocks noChangeAspect="1" noChangeArrowheads="1"/>
          </p:cNvPicPr>
          <p:nvPr/>
        </p:nvPicPr>
        <p:blipFill>
          <a:blip r:embed="rId3" cstate="print"/>
          <a:srcRect/>
          <a:stretch>
            <a:fillRect/>
          </a:stretch>
        </p:blipFill>
        <p:spPr bwMode="auto">
          <a:xfrm>
            <a:off x="6300192" y="3919908"/>
            <a:ext cx="1438842" cy="2157210"/>
          </a:xfrm>
          <a:prstGeom prst="rect">
            <a:avLst/>
          </a:prstGeom>
          <a:noFill/>
        </p:spPr>
      </p:pic>
      <p:sp>
        <p:nvSpPr>
          <p:cNvPr id="8" name="Content Placeholder 2"/>
          <p:cNvSpPr txBox="1">
            <a:spLocks/>
          </p:cNvSpPr>
          <p:nvPr/>
        </p:nvSpPr>
        <p:spPr>
          <a:xfrm>
            <a:off x="632792" y="1628799"/>
            <a:ext cx="6099448" cy="444831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รายละเอียดที่จะบันทึกเกี่ยวกับสิ่งของที่พบ ต้อง</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ช่วยให้สามารถแยกความแตกต่างระหว่าง</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ของที่มีลักษณะคล้ายกันได้</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ให้คำอธิบายลักษณะสิ่งของแบบกว้างๆและบอกถึง</a:t>
            </a:r>
          </a:p>
          <a:p>
            <a:pPr marL="0" indent="0">
              <a:spcBef>
                <a:spcPts val="4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ยี่ห้อ รุ่น/แบบและหมายเลขชุดประจำตัว</a:t>
            </a:r>
          </a:p>
          <a:p>
            <a:pPr marL="0" indent="0">
              <a:spcBef>
                <a:spcPts val="40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ลักษณะเด่น/ตำหนิ</a:t>
            </a:r>
          </a:p>
          <a:p>
            <a:pPr marL="0" indent="0">
              <a:spcBef>
                <a:spcPts val="40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ขนาด สี รูปร่าง วัสดุที่ใช้ทำ</a:t>
            </a:r>
          </a:p>
          <a:p>
            <a:pPr marL="0" indent="0">
              <a:spcBef>
                <a:spcPts val="40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ข้อมูลอื่นๆที่ควรระบุ ตามแต่เหมาะสม</a:t>
            </a: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255172"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บันทึกข้อมูลของที่พบลงในสมุดทะเบียน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908720"/>
            <a:ext cx="46642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45</a:t>
            </a:fld>
            <a:endParaRPr lang="en-US" dirty="0"/>
          </a:p>
        </p:txBody>
      </p:sp>
      <p:pic>
        <p:nvPicPr>
          <p:cNvPr id="21506" name="Picture 2" descr="C:\Documents and Settings\danielc\Local Settings\Temporary Internet Files\Content.IE5\XKVY0NPI\MP900443213[1].jpg"/>
          <p:cNvPicPr>
            <a:picLocks noChangeAspect="1" noChangeArrowheads="1"/>
          </p:cNvPicPr>
          <p:nvPr/>
        </p:nvPicPr>
        <p:blipFill>
          <a:blip r:embed="rId3" cstate="print"/>
          <a:srcRect/>
          <a:stretch>
            <a:fillRect/>
          </a:stretch>
        </p:blipFill>
        <p:spPr bwMode="auto">
          <a:xfrm>
            <a:off x="7125551" y="4149080"/>
            <a:ext cx="1430445" cy="2143140"/>
          </a:xfrm>
          <a:prstGeom prst="rect">
            <a:avLst/>
          </a:prstGeom>
          <a:noFill/>
        </p:spPr>
      </p:pic>
      <p:sp>
        <p:nvSpPr>
          <p:cNvPr id="8" name="Content Placeholder 2"/>
          <p:cNvSpPr txBox="1">
            <a:spLocks/>
          </p:cNvSpPr>
          <p:nvPr/>
        </p:nvSpPr>
        <p:spPr>
          <a:xfrm>
            <a:off x="632792" y="1556792"/>
            <a:ext cx="7539608" cy="530120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ในการรับแจ้งของสูญหายต้องแสดงความเห็นอกเห็นใจ</a:t>
            </a:r>
          </a:p>
          <a:p>
            <a:pPr marL="0" lvl="0" indent="0">
              <a:lnSpc>
                <a:spcPct val="90000"/>
              </a:lnSpc>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และใช้ทักษะในเรื่องของมนุษย์สัมพันธ์ โดย</a:t>
            </a:r>
          </a:p>
          <a:p>
            <a:pPr marL="0" indent="0">
              <a:spcBef>
                <a:spcPts val="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ต้องเข้าใจถึงความสูญเสียรวมทั้งความรู้สึกของผู้ที่มาแจ้ง</a:t>
            </a:r>
          </a:p>
          <a:p>
            <a:pPr marL="0" indent="0">
              <a:spcBef>
                <a:spcPts val="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จดบันทึกรายละเอียดของของที่สูญหายอย่างมืออาชีพ</a:t>
            </a:r>
          </a:p>
          <a:p>
            <a:pPr marL="0" lvl="0" indent="0">
              <a:spcBef>
                <a:spcPts val="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ดำเนินการโดยไม่ต้องรีบร้อนและแสดงให้แขกเห็นว่า</a:t>
            </a:r>
          </a:p>
          <a:p>
            <a:pPr marL="0" lvl="0" indent="0">
              <a:lnSpc>
                <a:spcPct val="90000"/>
              </a:lnSpc>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เราใส่ใจและเป็นห่วง</a:t>
            </a:r>
          </a:p>
          <a:p>
            <a:pPr marL="0" lvl="0" indent="0">
              <a:spcBef>
                <a:spcPts val="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รวบรวมข้อมูลสำหรับติดต่ออีกฝ่ายและให้ข้อมูล</a:t>
            </a:r>
          </a:p>
          <a:p>
            <a:pPr marL="0" lvl="0" indent="0">
              <a:lnSpc>
                <a:spcPct val="90000"/>
              </a:lnSpc>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สำหรับติดต่อกลับมาที่เราแก่ผู้ที่มาแจ้ง</a:t>
            </a:r>
          </a:p>
          <a:p>
            <a:pPr marL="0" lvl="0" indent="0">
              <a:spcBef>
                <a:spcPts val="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แจ้งผู้ที่มาแจ้ง เกี่ยวกับสิ่งที่เราตั้งใจจะดำเนินการ</a:t>
            </a:r>
            <a:endParaRPr lang="th-TH" sz="3200" dirty="0">
              <a:solidFill>
                <a:srgbClr val="663300"/>
              </a:solidFill>
              <a:latin typeface="TH Baijam" pitchFamily="2" charset="-34"/>
              <a:ea typeface="Meiryo UI" pitchFamily="34" charset="-128"/>
              <a:cs typeface="TH Baijam" pitchFamily="2" charset="-34"/>
            </a:endParaRPr>
          </a:p>
          <a:p>
            <a:pPr marL="0" lvl="0" indent="0">
              <a:lnSpc>
                <a:spcPct val="90000"/>
              </a:lnSpc>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เพื่อหาของที่หายกลับคืนมา</a:t>
            </a:r>
          </a:p>
          <a:p>
            <a:pPr marL="0" lvl="0" indent="0">
              <a:spcBef>
                <a:spcPts val="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อธิบายถึงค่าใช้จ่ายที่อาจเกิดขึ้น</a:t>
            </a:r>
            <a:endParaRPr lang="th-TH" sz="3200" dirty="0">
              <a:solidFill>
                <a:srgbClr val="663300"/>
              </a:solidFill>
              <a:latin typeface="TH Baijam" pitchFamily="2" charset="-34"/>
              <a:ea typeface="Meiryo UI" pitchFamily="34" charset="-128"/>
              <a:cs typeface="TH Baijam" pitchFamily="2" charset="-34"/>
            </a:endParaRPr>
          </a:p>
          <a:p>
            <a:pPr marL="0" lvl="0" indent="0">
              <a:lnSpc>
                <a:spcPct val="90000"/>
              </a:lnSpc>
              <a:spcBef>
                <a:spcPts val="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lvl="0" indent="0">
              <a:lnSpc>
                <a:spcPct val="90000"/>
              </a:lnSpc>
              <a:spcBef>
                <a:spcPts val="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805051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จดบันทึกข้อมูลของสิ่งของที่แจ้งว่าเป็นของสูญหาย</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36712"/>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ในสมุดทะเบียนของสูญหายและของที่พบ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46</a:t>
            </a:fld>
            <a:endParaRPr lang="en-US" dirty="0"/>
          </a:p>
        </p:txBody>
      </p:sp>
      <p:pic>
        <p:nvPicPr>
          <p:cNvPr id="22530" name="Picture 2" descr="C:\Documents and Settings\danielc\Local Settings\Temporary Internet Files\Content.IE5\Y2UABRAT\MP900321092[1].jpg"/>
          <p:cNvPicPr>
            <a:picLocks noChangeAspect="1" noChangeArrowheads="1"/>
          </p:cNvPicPr>
          <p:nvPr/>
        </p:nvPicPr>
        <p:blipFill>
          <a:blip r:embed="rId3" cstate="print"/>
          <a:srcRect/>
          <a:stretch>
            <a:fillRect/>
          </a:stretch>
        </p:blipFill>
        <p:spPr bwMode="auto">
          <a:xfrm>
            <a:off x="4646341" y="5097338"/>
            <a:ext cx="1900906" cy="1355979"/>
          </a:xfrm>
          <a:prstGeom prst="rect">
            <a:avLst/>
          </a:prstGeom>
          <a:noFill/>
        </p:spPr>
      </p:pic>
      <p:sp>
        <p:nvSpPr>
          <p:cNvPr id="8" name="Content Placeholder 2"/>
          <p:cNvSpPr txBox="1">
            <a:spLocks/>
          </p:cNvSpPr>
          <p:nvPr/>
        </p:nvSpPr>
        <p:spPr>
          <a:xfrm>
            <a:off x="632792" y="1584176"/>
            <a:ext cx="7539608" cy="36450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สิ่งที่ต้องบันทึกเกี่ยวกับของที่สูญหาย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การระบุผู้ทำของสูญหาย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การระบุตำแหน่งที่ของเกิดการสูญหาย ถ้าทราบ</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การระบุวันที่และเวลาที่ของเกิดการสูญหาย ถ้าทราบ</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การอธิบายลักษณะสิ่งของโดยละเอียด</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การขอข้อมูลสำหรับติดต่อของผู้ที่มาแจ้งของสูญหาย</a:t>
            </a:r>
          </a:p>
          <a:p>
            <a:pPr marL="0" indent="0">
              <a:spcBef>
                <a:spcPts val="600"/>
              </a:spcBef>
              <a:buClr>
                <a:srgbClr val="7FD13B"/>
              </a:buClr>
              <a:buNone/>
            </a:pP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8050514"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จดบันทึกข้อมูลของสิ่งของที่แจ้งว่าเป็นของสูญหาย</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48906"/>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ในสมุดทะเบียนของสูญหายและของที่พบ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47</a:t>
            </a:fld>
            <a:endParaRPr lang="en-US" dirty="0"/>
          </a:p>
        </p:txBody>
      </p:sp>
      <p:pic>
        <p:nvPicPr>
          <p:cNvPr id="23554" name="Picture 2" descr="C:\Documents and Settings\danielc\Local Settings\Temporary Internet Files\Content.IE5\Y2UABRAT\MC900013282[1].wmf"/>
          <p:cNvPicPr>
            <a:picLocks noChangeAspect="1" noChangeArrowheads="1"/>
          </p:cNvPicPr>
          <p:nvPr/>
        </p:nvPicPr>
        <p:blipFill>
          <a:blip r:embed="rId3" cstate="print"/>
          <a:srcRect/>
          <a:stretch>
            <a:fillRect/>
          </a:stretch>
        </p:blipFill>
        <p:spPr bwMode="auto">
          <a:xfrm>
            <a:off x="5764571" y="908720"/>
            <a:ext cx="1183693" cy="1699600"/>
          </a:xfrm>
          <a:prstGeom prst="rect">
            <a:avLst/>
          </a:prstGeom>
          <a:noFill/>
        </p:spPr>
      </p:pic>
      <p:sp>
        <p:nvSpPr>
          <p:cNvPr id="11" name="Content Placeholder 2"/>
          <p:cNvSpPr txBox="1">
            <a:spLocks/>
          </p:cNvSpPr>
          <p:nvPr/>
        </p:nvSpPr>
        <p:spPr>
          <a:xfrm>
            <a:off x="632792" y="1124744"/>
            <a:ext cx="6747520"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ในการติดป้ายสิ่งของที่พบ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ใช้ป้าย/แผ่นกระดาษ ติดกับของที่พบ</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ติดป้ายกำกับไว้ที่ของ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รายละเอียดของของบนป้ายจะต้องตรงกับข้อมูลที่บันทึก</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ไว้ในสมุดทะเบียนของสูญหายและของที่พบ</a:t>
            </a:r>
          </a:p>
          <a:p>
            <a:pPr marL="0" indent="0">
              <a:spcBef>
                <a:spcPts val="6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การติดป้ายสิ่งของจะต้องทำในทันทีที่การบันทึกข้อมูล</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ลงในสมุดทะเบียนของสูญหายและของที่พบเสร็จสิ้น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12" name="Title 1"/>
          <p:cNvSpPr txBox="1">
            <a:spLocks/>
          </p:cNvSpPr>
          <p:nvPr/>
        </p:nvSpPr>
        <p:spPr>
          <a:xfrm>
            <a:off x="621084" y="332656"/>
            <a:ext cx="3847665"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ผูก/ติดป้ายของที่พบ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48</a:t>
            </a:fld>
            <a:endParaRPr lang="en-US" dirty="0"/>
          </a:p>
        </p:txBody>
      </p:sp>
      <p:pic>
        <p:nvPicPr>
          <p:cNvPr id="5" name="Picture 4" descr="Fridge 2011.jpg"/>
          <p:cNvPicPr>
            <a:picLocks noChangeAspect="1"/>
          </p:cNvPicPr>
          <p:nvPr/>
        </p:nvPicPr>
        <p:blipFill>
          <a:blip r:embed="rId3" cstate="print"/>
          <a:stretch>
            <a:fillRect/>
          </a:stretch>
        </p:blipFill>
        <p:spPr>
          <a:xfrm>
            <a:off x="3995936" y="3501008"/>
            <a:ext cx="1800200" cy="2396516"/>
          </a:xfrm>
          <a:prstGeom prst="rect">
            <a:avLst/>
          </a:prstGeom>
        </p:spPr>
      </p:pic>
      <p:sp>
        <p:nvSpPr>
          <p:cNvPr id="8" name="Content Placeholder 2"/>
          <p:cNvSpPr txBox="1">
            <a:spLocks/>
          </p:cNvSpPr>
          <p:nvPr/>
        </p:nvSpPr>
        <p:spPr>
          <a:xfrm>
            <a:off x="632792" y="1124744"/>
            <a:ext cx="7611616" cy="295232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ทางเลือกในการเก็บรักษาของที่พบ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เก็บรักษาอาหารที่เน่าเสียได้ง่ายไว้ในตู้เย็น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เก็บรักษาของที่มีค่าหรือความสำคัญไว้ในที่ที่มิดชิดปลอดภัย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เก็บรักษาของที่พบอื่นๆที่มิได้เป็นของมีค่า</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ในที่เก็บของทั่วๆไป</a:t>
            </a: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เก็บรักษาของที่พบอย่างเหมาะสม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49</a:t>
            </a:fld>
            <a:endParaRPr lang="en-US" dirty="0"/>
          </a:p>
        </p:txBody>
      </p:sp>
      <p:pic>
        <p:nvPicPr>
          <p:cNvPr id="24579" name="Picture 3" descr="C:\Documents and Settings\danielc\Local Settings\Temporary Internet Files\Content.IE5\ZB5AOP62\MP900305775[1].jpg"/>
          <p:cNvPicPr>
            <a:picLocks noChangeAspect="1" noChangeArrowheads="1"/>
          </p:cNvPicPr>
          <p:nvPr/>
        </p:nvPicPr>
        <p:blipFill>
          <a:blip r:embed="rId3" cstate="print"/>
          <a:srcRect/>
          <a:stretch>
            <a:fillRect/>
          </a:stretch>
        </p:blipFill>
        <p:spPr bwMode="auto">
          <a:xfrm>
            <a:off x="6459785" y="2636912"/>
            <a:ext cx="1838099" cy="2214578"/>
          </a:xfrm>
          <a:prstGeom prst="rect">
            <a:avLst/>
          </a:prstGeom>
          <a:noFill/>
        </p:spPr>
      </p:pic>
      <p:sp>
        <p:nvSpPr>
          <p:cNvPr id="9" name="Content Placeholder 2"/>
          <p:cNvSpPr txBox="1">
            <a:spLocks/>
          </p:cNvSpPr>
          <p:nvPr/>
        </p:nvSpPr>
        <p:spPr>
          <a:xfrm>
            <a:off x="632792" y="1124744"/>
            <a:ext cx="6603504" cy="446449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สิ่งสำคัญหลักๆในการเก็บรักษาของที่พบ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ต้องสามารถค้นหาของที่พบและเก็บรักษาไว้ในภายหลัง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ได้โดยสะดวกรวดเร็วและได้อย่างถูกต้อง</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ต้อง</a:t>
            </a:r>
            <a:r>
              <a:rPr lang="th-TH" sz="3200" dirty="0" smtClean="0">
                <a:solidFill>
                  <a:srgbClr val="663300"/>
                </a:solidFill>
                <a:latin typeface="TH Baijam" pitchFamily="2" charset="-34"/>
                <a:ea typeface="Meiryo UI" pitchFamily="34" charset="-128"/>
                <a:cs typeface="TH Baijam" pitchFamily="2" charset="-34"/>
                <a:sym typeface="Wingdings"/>
              </a:rPr>
              <a:t>เก็บรักษาของที่พบไว้อย่างมิดชิดปลอดภัย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เพื่อมิให้ของเกิดความเสียหายหรือถูกลักขโมย</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สถานที่ที่ใช้เก็บรักษาของที่พบต้องเป็นสถานที่</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ที่มีการจำกัดคนเข้าออกหรือคนที่สามารถ</a:t>
            </a:r>
          </a:p>
          <a:p>
            <a:pPr marL="0" indent="0">
              <a:spcBef>
                <a:spcPts val="0"/>
              </a:spcBef>
              <a:buClr>
                <a:srgbClr val="7FD13B"/>
              </a:buClr>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เข้าไปยุ่งเกี่ยวกับของนั้น</a:t>
            </a:r>
          </a:p>
        </p:txBody>
      </p:sp>
      <p:sp>
        <p:nvSpPr>
          <p:cNvPr id="10"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เก็บรักษาของที่พบอย่างเหมาะสม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50</a:t>
            </a:fld>
            <a:endParaRPr lang="en-US" dirty="0"/>
          </a:p>
        </p:txBody>
      </p:sp>
      <p:pic>
        <p:nvPicPr>
          <p:cNvPr id="25602" name="Picture 2" descr="C:\Documents and Settings\danielc\Local Settings\Temporary Internet Files\Content.IE5\LSIXJYS2\MC900022705[1].wmf"/>
          <p:cNvPicPr>
            <a:picLocks noChangeAspect="1" noChangeArrowheads="1"/>
          </p:cNvPicPr>
          <p:nvPr/>
        </p:nvPicPr>
        <p:blipFill>
          <a:blip r:embed="rId3" cstate="print"/>
          <a:srcRect/>
          <a:stretch>
            <a:fillRect/>
          </a:stretch>
        </p:blipFill>
        <p:spPr bwMode="auto">
          <a:xfrm>
            <a:off x="6804248" y="2420888"/>
            <a:ext cx="1643074" cy="1598754"/>
          </a:xfrm>
          <a:prstGeom prst="rect">
            <a:avLst/>
          </a:prstGeom>
          <a:noFill/>
        </p:spPr>
      </p:pic>
      <p:sp>
        <p:nvSpPr>
          <p:cNvPr id="8" name="Content Placeholder 2"/>
          <p:cNvSpPr txBox="1">
            <a:spLocks/>
          </p:cNvSpPr>
          <p:nvPr/>
        </p:nvSpPr>
        <p:spPr>
          <a:xfrm>
            <a:off x="632792" y="1124744"/>
            <a:ext cx="6459488" cy="439248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กรณีที่พบอาหารที่เน่าเสียได้ง่าย</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หากเป็นห้องที่แขกเลิกพัก ทำการเช็ค</a:t>
            </a:r>
            <a:r>
              <a:rPr lang="th-TH" sz="3200" dirty="0" err="1" smtClean="0">
                <a:solidFill>
                  <a:srgbClr val="663300"/>
                </a:solidFill>
                <a:latin typeface="TH Baijam" pitchFamily="2" charset="-34"/>
                <a:ea typeface="Meiryo UI" pitchFamily="34" charset="-128"/>
                <a:cs typeface="TH Baijam" pitchFamily="2" charset="-34"/>
              </a:rPr>
              <a:t>เอาท์</a:t>
            </a:r>
            <a:r>
              <a:rPr lang="th-TH" sz="3200" dirty="0" smtClean="0">
                <a:solidFill>
                  <a:srgbClr val="663300"/>
                </a:solidFill>
                <a:latin typeface="TH Baijam" pitchFamily="2" charset="-34"/>
                <a:ea typeface="Meiryo UI" pitchFamily="34" charset="-128"/>
                <a:cs typeface="TH Baijam" pitchFamily="2" charset="-34"/>
              </a:rPr>
              <a:t>ไปแล้ว</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พนักงานที่พบอาหารประเภทนี้สามารถตัดสินใจ</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ทิ้งอาหารดังกล่าวได้โดยไม่ต้องแจ้งให้ผู้ใดทราบ</a:t>
            </a:r>
          </a:p>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หรือ</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จะต้องนำอาหารใดๆที่พบมาส่งไว้ที่ห้องหัวหน้าแผนก</a:t>
            </a:r>
            <a:endParaRPr lang="th-TH" sz="3200" dirty="0" smtClean="0">
              <a:solidFill>
                <a:srgbClr val="663300"/>
              </a:solidFill>
              <a:latin typeface="TH Baijam" pitchFamily="2" charset="-34"/>
              <a:ea typeface="Meiryo UI" pitchFamily="34" charset="-128"/>
              <a:cs typeface="TH Baijam" pitchFamily="2" charset="-34"/>
              <a:sym typeface="Wingdings"/>
            </a:endParaRP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แม่บ้าน เพื่อดำเนินการต่อไปว่าจะเก็บรักษาไว้หรือ</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จะทิ้งไป</a:t>
            </a: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เก็บรักษาของที่พบอย่างเหมาะสม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51</a:t>
            </a:fld>
            <a:endParaRPr lang="en-US" dirty="0"/>
          </a:p>
        </p:txBody>
      </p:sp>
      <p:sp>
        <p:nvSpPr>
          <p:cNvPr id="8" name="Content Placeholder 2"/>
          <p:cNvSpPr txBox="1">
            <a:spLocks/>
          </p:cNvSpPr>
          <p:nvPr/>
        </p:nvSpPr>
        <p:spPr>
          <a:xfrm>
            <a:off x="632792" y="1124744"/>
            <a:ext cx="7179568" cy="48552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กรณีที่พบเครื่องดื่มแอลกอฮอล์หรือเครื่องดื่มอื่นๆ</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หากเป็นเครื่องดื่มแอลกอฮอล์ที่ยังมิได้เปิดดื่มจะต้องบันทึก</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ในสมุดทะเบียนบันทึกข้อมูลของสูญหายและของที่พบแล้ว</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นำไปเก็บรักษาไว้</a:t>
            </a:r>
          </a:p>
          <a:p>
            <a:pPr marL="0" indent="0">
              <a:spcBef>
                <a:spcPts val="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สุราที่ยังไม่ได้เปิดขวด“ถือเป็นสิ่งของที่มีมูลค่า”</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ห้ามดื่มเครื่องดื่มที่ขวดหรือภาชนะบรรจุที่เปิดแล้ว</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เครื่องดื่มที่ขวดหรือภาชนะบรรจุที่เปิดแล้วและเหลือ</a:t>
            </a:r>
          </a:p>
          <a:p>
            <a:pPr marL="0" indent="0">
              <a:spcBef>
                <a:spcPts val="0"/>
              </a:spcBef>
              <a:buClr>
                <a:srgbClr val="7FD13B"/>
              </a:buClr>
              <a:buNone/>
            </a:pPr>
            <a:r>
              <a:rPr lang="th-TH" sz="3200" kern="600" dirty="0" smtClean="0">
                <a:solidFill>
                  <a:srgbClr val="663300"/>
                </a:solidFill>
                <a:latin typeface="TH Baijam" pitchFamily="2" charset="-34"/>
                <a:ea typeface="Meiryo UI" pitchFamily="34" charset="-128"/>
                <a:cs typeface="TH Baijam" pitchFamily="2" charset="-34"/>
                <a:sym typeface="Wingdings"/>
              </a:rPr>
              <a:t>   ทิ้งไว้</a:t>
            </a:r>
            <a:r>
              <a:rPr lang="th-TH" sz="3200" dirty="0" smtClean="0">
                <a:solidFill>
                  <a:srgbClr val="663300"/>
                </a:solidFill>
                <a:latin typeface="TH Baijam" pitchFamily="2" charset="-34"/>
                <a:ea typeface="Meiryo UI" pitchFamily="34" charset="-128"/>
                <a:cs typeface="TH Baijam" pitchFamily="2" charset="-34"/>
                <a:sym typeface="Wingdings"/>
              </a:rPr>
              <a:t>ในห้องที่แขกเลิกพักทำการเช็ค</a:t>
            </a:r>
            <a:r>
              <a:rPr lang="th-TH" sz="3200" dirty="0" err="1" smtClean="0">
                <a:solidFill>
                  <a:srgbClr val="663300"/>
                </a:solidFill>
                <a:latin typeface="TH Baijam" pitchFamily="2" charset="-34"/>
                <a:ea typeface="Meiryo UI" pitchFamily="34" charset="-128"/>
                <a:cs typeface="TH Baijam" pitchFamily="2" charset="-34"/>
                <a:sym typeface="Wingdings"/>
              </a:rPr>
              <a:t>เอาท์</a:t>
            </a:r>
            <a:r>
              <a:rPr lang="th-TH" sz="3200" dirty="0" smtClean="0">
                <a:solidFill>
                  <a:srgbClr val="663300"/>
                </a:solidFill>
                <a:latin typeface="TH Baijam" pitchFamily="2" charset="-34"/>
                <a:ea typeface="Meiryo UI" pitchFamily="34" charset="-128"/>
                <a:cs typeface="TH Baijam" pitchFamily="2" charset="-34"/>
                <a:sym typeface="Wingdings"/>
              </a:rPr>
              <a:t>ไปแล้ว จัดเป็น</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sym typeface="Wingdings"/>
              </a:rPr>
              <a:t>   อาหารที่เน่าเสียได้ง่ายและควรกำจัดทิ้ง</a:t>
            </a: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เก็บรักษาของที่พบอย่างเหมาะสม</a:t>
            </a:r>
            <a:endParaRPr lang="en-US" sz="4000" b="1" dirty="0">
              <a:solidFill>
                <a:srgbClr val="660066"/>
              </a:solidFill>
              <a:latin typeface="TH Baijam" pitchFamily="2" charset="-34"/>
              <a:cs typeface="TH Baijam" pitchFamily="2" charset="-34"/>
            </a:endParaRPr>
          </a:p>
        </p:txBody>
      </p:sp>
      <p:pic>
        <p:nvPicPr>
          <p:cNvPr id="1151" name="Picture 127" descr="http://www.thaiscooter.com/forums/attachment.php?attachmentid=4246189&amp;d=137459426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69757" y="3068960"/>
            <a:ext cx="1134126" cy="15121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52</a:t>
            </a:fld>
            <a:endParaRPr lang="en-US" dirty="0"/>
          </a:p>
        </p:txBody>
      </p:sp>
      <p:pic>
        <p:nvPicPr>
          <p:cNvPr id="27650" name="Picture 2" descr="C:\Documents and Settings\danielc\Local Settings\Temporary Internet Files\Content.IE5\Y2UABRAT\MP900285007[1].jpg"/>
          <p:cNvPicPr>
            <a:picLocks noChangeAspect="1" noChangeArrowheads="1"/>
          </p:cNvPicPr>
          <p:nvPr/>
        </p:nvPicPr>
        <p:blipFill>
          <a:blip r:embed="rId3" cstate="print"/>
          <a:srcRect/>
          <a:stretch>
            <a:fillRect/>
          </a:stretch>
        </p:blipFill>
        <p:spPr bwMode="auto">
          <a:xfrm>
            <a:off x="3995936" y="4221088"/>
            <a:ext cx="2343160" cy="1573822"/>
          </a:xfrm>
          <a:prstGeom prst="rect">
            <a:avLst/>
          </a:prstGeom>
          <a:noFill/>
        </p:spPr>
      </p:pic>
      <p:sp>
        <p:nvSpPr>
          <p:cNvPr id="8" name="Content Placeholder 2"/>
          <p:cNvSpPr txBox="1">
            <a:spLocks/>
          </p:cNvSpPr>
          <p:nvPr/>
        </p:nvSpPr>
        <p:spPr>
          <a:xfrm>
            <a:off x="632792" y="1124744"/>
            <a:ext cx="7179568" cy="48552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ในการแจ้งเจ้าของ</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ควรทำโดยเร็วที่สุด หากทราบว่าเป็นของใคร และเจ้าของ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ยังอยู่ในสถานบริการ</a:t>
            </a:r>
          </a:p>
          <a:p>
            <a:pPr marL="0" indent="0">
              <a:spcBef>
                <a:spcPts val="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ต้องพิจารณาถึงลักษณะของของด้วย</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ต้องใช้วิจารณญาณและความรอบคอบ</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แจ้งเจ้าของ หากทราบ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53</a:t>
            </a:fld>
            <a:endParaRPr lang="en-US" dirty="0"/>
          </a:p>
        </p:txBody>
      </p:sp>
      <p:sp>
        <p:nvSpPr>
          <p:cNvPr id="7" name="Content Placeholder 2"/>
          <p:cNvSpPr txBox="1">
            <a:spLocks/>
          </p:cNvSpPr>
          <p:nvPr/>
        </p:nvSpPr>
        <p:spPr>
          <a:xfrm>
            <a:off x="632792" y="1124744"/>
            <a:ext cx="6819528" cy="374441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ในการระบุหาเจ้าของของที่พบ</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เปิดดูข้างในของนั้น</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ตรวจดูจากประวัติแขกของโรงแรม หรือแบบฟอร์ม</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การลงทะเบียนเข้าพัก</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ตรวจดูจากข้อมูลการจองโต๊ะอาหาร</a:t>
            </a:r>
          </a:p>
          <a:p>
            <a:pPr mar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ต้องใช้สามัญสำนึกและความคิดริเริ่มเสมอ</a:t>
            </a:r>
            <a:endParaRPr lang="th-TH" sz="3200" dirty="0">
              <a:solidFill>
                <a:srgbClr val="663300"/>
              </a:solidFill>
              <a:latin typeface="TH Baijam" pitchFamily="2" charset="-34"/>
              <a:ea typeface="Meiryo UI" pitchFamily="34" charset="-128"/>
              <a:cs typeface="TH Baijam" pitchFamily="2" charset="-34"/>
            </a:endParaRPr>
          </a:p>
        </p:txBody>
      </p:sp>
      <p:sp>
        <p:nvSpPr>
          <p:cNvPr id="8"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แจ้งเจ้าของ หากทราบ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54</a:t>
            </a:fld>
            <a:endParaRPr lang="en-US" dirty="0"/>
          </a:p>
        </p:txBody>
      </p:sp>
      <p:pic>
        <p:nvPicPr>
          <p:cNvPr id="5" name="Picture 4" descr="C:\Documents and Settings\danielc\Local Settings\Temporary Internet Files\Content.IE5\0OCRPEL9\MP900178429[1].jpg"/>
          <p:cNvPicPr/>
          <p:nvPr/>
        </p:nvPicPr>
        <p:blipFill>
          <a:blip r:embed="rId3" cstate="print"/>
          <a:srcRect/>
          <a:stretch>
            <a:fillRect/>
          </a:stretch>
        </p:blipFill>
        <p:spPr bwMode="auto">
          <a:xfrm>
            <a:off x="4572322" y="4221088"/>
            <a:ext cx="1367830" cy="1735600"/>
          </a:xfrm>
          <a:prstGeom prst="rect">
            <a:avLst/>
          </a:prstGeom>
          <a:noFill/>
          <a:ln w="9525">
            <a:noFill/>
            <a:miter lim="800000"/>
            <a:headEnd/>
            <a:tailEnd/>
          </a:ln>
        </p:spPr>
      </p:pic>
      <p:sp>
        <p:nvSpPr>
          <p:cNvPr id="8" name="Content Placeholder 2"/>
          <p:cNvSpPr txBox="1">
            <a:spLocks/>
          </p:cNvSpPr>
          <p:nvPr/>
        </p:nvSpPr>
        <p:spPr>
          <a:xfrm>
            <a:off x="632792" y="1124744"/>
            <a:ext cx="7107560" cy="30243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สิ่งที่ต้องปฏิบัติในทันทีในกรณีที่รู้ว่าเจ้าของเป็นใครและเจ้าของยังอยู่ในสถานบริการ</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ติดต่อแขกที่พักห้องดังกล่าวก่อน โดยใช้โทรศัพท์ภายใน</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สอบถามว่าแขกต้องการให้นำของที่พบไปคืนให้หรือไม่</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นัดหมายรายละเอียดเกี่ยวกับการส่งคืนของ หากมี</a:t>
            </a: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แจ้งเจ้าของ หากทราบ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55</a:t>
            </a:fld>
            <a:endParaRPr lang="en-US" dirty="0"/>
          </a:p>
        </p:txBody>
      </p:sp>
      <p:sp>
        <p:nvSpPr>
          <p:cNvPr id="7" name="Content Placeholder 2"/>
          <p:cNvSpPr txBox="1">
            <a:spLocks/>
          </p:cNvSpPr>
          <p:nvPr/>
        </p:nvSpPr>
        <p:spPr>
          <a:xfrm>
            <a:off x="632792" y="1124744"/>
            <a:ext cx="7467600" cy="403244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ในกรณีที่ทราบว่าเจ้าของเป็นใคร แต่เจ้าของได้เดินทาง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sym typeface="Wingdings"/>
              </a:rPr>
              <a:t>ออกจากสถานที่ไปแล้ว</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ติดต่อทางเบอร์โทรศัพท์มือถือ</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ไม่ติดต่อแขกทางที่อยู่อีเมล์ หรือจดหมายส่งทางไปรษณีย์</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แจ้งให้แขกทราบว่าของที่พบคืออะไร</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ทำความตกลงกับเจ้าของเกี่ยวกับการส่งของที่พบคืน</a:t>
            </a:r>
            <a:endParaRPr lang="th-TH" sz="3200" kern="600" dirty="0">
              <a:solidFill>
                <a:srgbClr val="663300"/>
              </a:solidFill>
              <a:latin typeface="TH Baijam" pitchFamily="2" charset="-34"/>
              <a:ea typeface="Meiryo UI" pitchFamily="34" charset="-128"/>
              <a:cs typeface="TH Baijam" pitchFamily="2" charset="-34"/>
              <a:sym typeface="Wingdings"/>
            </a:endParaRP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ทำการปรับแก้ไขข้อมูลในทะเบียนบันทึกของหายและของที่พบ</a:t>
            </a:r>
            <a:endParaRPr lang="th-TH" sz="3200" kern="600" dirty="0">
              <a:solidFill>
                <a:srgbClr val="663300"/>
              </a:solidFill>
              <a:latin typeface="TH Baijam" pitchFamily="2" charset="-34"/>
              <a:ea typeface="Meiryo UI" pitchFamily="34" charset="-128"/>
              <a:cs typeface="TH Baijam" pitchFamily="2" charset="-34"/>
              <a:sym typeface="Wingdings"/>
            </a:endParaRPr>
          </a:p>
          <a:p>
            <a:pPr marL="0" indent="0">
              <a:spcBef>
                <a:spcPts val="600"/>
              </a:spcBef>
              <a:buClr>
                <a:srgbClr val="7FD13B"/>
              </a:buClr>
              <a:buSzTx/>
              <a:buNone/>
            </a:pPr>
            <a:endParaRPr lang="th-TH" sz="3200" kern="600" dirty="0" smtClean="0">
              <a:solidFill>
                <a:srgbClr val="663300"/>
              </a:solidFill>
              <a:latin typeface="TH Baijam" pitchFamily="2" charset="-34"/>
              <a:ea typeface="Meiryo UI" pitchFamily="34" charset="-128"/>
              <a:cs typeface="TH Baijam" pitchFamily="2" charset="-34"/>
              <a:sym typeface="Wingdings"/>
            </a:endParaRPr>
          </a:p>
        </p:txBody>
      </p:sp>
      <p:sp>
        <p:nvSpPr>
          <p:cNvPr id="8"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แจ้งเจ้าของ หากทราบ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56</a:t>
            </a:fld>
            <a:endParaRPr lang="en-US" dirty="0"/>
          </a:p>
        </p:txBody>
      </p:sp>
      <p:pic>
        <p:nvPicPr>
          <p:cNvPr id="5" name="Picture 4" descr="C:\Documents and Settings\danielc\Local Settings\Temporary Internet Files\Content.IE5\M0QL8DHR\MC900060229[1].wmf"/>
          <p:cNvPicPr/>
          <p:nvPr/>
        </p:nvPicPr>
        <p:blipFill>
          <a:blip r:embed="rId3" cstate="print"/>
          <a:srcRect/>
          <a:stretch>
            <a:fillRect/>
          </a:stretch>
        </p:blipFill>
        <p:spPr bwMode="auto">
          <a:xfrm>
            <a:off x="5364088" y="4077072"/>
            <a:ext cx="1305736" cy="1817783"/>
          </a:xfrm>
          <a:prstGeom prst="rect">
            <a:avLst/>
          </a:prstGeom>
          <a:noFill/>
          <a:ln w="9525">
            <a:noFill/>
            <a:miter lim="800000"/>
            <a:headEnd/>
            <a:tailEnd/>
          </a:ln>
        </p:spPr>
      </p:pic>
      <p:sp>
        <p:nvSpPr>
          <p:cNvPr id="8" name="Content Placeholder 2"/>
          <p:cNvSpPr txBox="1">
            <a:spLocks/>
          </p:cNvSpPr>
          <p:nvPr/>
        </p:nvSpPr>
        <p:spPr>
          <a:xfrm>
            <a:off x="632792" y="1584176"/>
            <a:ext cx="7539608" cy="36450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พนักงานที่มีหน้าที่รับผิดชอบในการส่งคืนของที่พบให้กับแขก</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หรือลูกค้าขึ้นอยู่กับ</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ตัวสถานประกอบการเอง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มีการพบของที่ไหน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เจ้าของของนั้นอยู่ที่ไหน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คำขอร้องพิเศษจากทางเจ้าของ</a:t>
            </a:r>
          </a:p>
        </p:txBody>
      </p:sp>
      <p:sp>
        <p:nvSpPr>
          <p:cNvPr id="9" name="Title 1"/>
          <p:cNvSpPr txBox="1">
            <a:spLocks/>
          </p:cNvSpPr>
          <p:nvPr/>
        </p:nvSpPr>
        <p:spPr>
          <a:xfrm>
            <a:off x="621084" y="332656"/>
            <a:ext cx="63271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แจ้งพนักงานภายในองค์กรเพื่อให้การคืน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48906"/>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ของที่พบเป็นไปได้โดยสะดวกรวดเร็ว</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57</a:t>
            </a:fld>
            <a:endParaRPr lang="en-US" dirty="0"/>
          </a:p>
        </p:txBody>
      </p:sp>
      <p:pic>
        <p:nvPicPr>
          <p:cNvPr id="29698" name="Picture 2" descr="C:\Documents and Settings\danielc\Local Settings\Temporary Internet Files\Content.IE5\ZB5AOP62\MP900185080[1].jpg"/>
          <p:cNvPicPr>
            <a:picLocks noChangeAspect="1" noChangeArrowheads="1"/>
          </p:cNvPicPr>
          <p:nvPr/>
        </p:nvPicPr>
        <p:blipFill>
          <a:blip r:embed="rId3" cstate="print"/>
          <a:srcRect/>
          <a:stretch>
            <a:fillRect/>
          </a:stretch>
        </p:blipFill>
        <p:spPr bwMode="auto">
          <a:xfrm>
            <a:off x="6732240" y="3356992"/>
            <a:ext cx="1225296" cy="1828800"/>
          </a:xfrm>
          <a:prstGeom prst="rect">
            <a:avLst/>
          </a:prstGeom>
          <a:noFill/>
        </p:spPr>
      </p:pic>
      <p:sp>
        <p:nvSpPr>
          <p:cNvPr id="9" name="Content Placeholder 2"/>
          <p:cNvSpPr txBox="1">
            <a:spLocks/>
          </p:cNvSpPr>
          <p:nvPr/>
        </p:nvSpPr>
        <p:spPr>
          <a:xfrm>
            <a:off x="632792" y="1584176"/>
            <a:ext cx="6459488" cy="450912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พนักงานที่มีหน้าที่รับผิดชอบในการส่งคืนของ อาจรวมถึง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พนักงานแผนกแม่บ้าน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พนักงานแผนกลูกค้าสัมพันธ์/ดูแลแขก (</a:t>
            </a:r>
            <a:r>
              <a:rPr lang="en-US" sz="3200" dirty="0" smtClean="0">
                <a:solidFill>
                  <a:srgbClr val="663300"/>
                </a:solidFill>
                <a:latin typeface="TH Baijam" pitchFamily="2" charset="-34"/>
                <a:ea typeface="Meiryo UI" pitchFamily="34" charset="-128"/>
                <a:cs typeface="TH Baijam" pitchFamily="2" charset="-34"/>
              </a:rPr>
              <a:t>concierge</a:t>
            </a:r>
            <a:r>
              <a:rPr lang="th-TH" sz="3200" dirty="0" smtClean="0">
                <a:solidFill>
                  <a:srgbClr val="663300"/>
                </a:solidFill>
                <a:latin typeface="TH Baijam" pitchFamily="2" charset="-34"/>
                <a:ea typeface="Meiryo UI" pitchFamily="34" charset="-128"/>
                <a:cs typeface="TH Baijam" pitchFamily="2" charset="-34"/>
              </a:rPr>
              <a:t>)</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พนักงานขนสัมภาระ</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พนักงานดูแลรักษาความปลอดภัย</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พนักงานที่ให้ความช่วยเหลือทั่วไป</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พนักงานฝ่ายขายและบริการ</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พนักงานแผนกต้อนรับส่วนหน้า</a:t>
            </a:r>
          </a:p>
          <a:p>
            <a:pPr marL="0" lvl="0" indent="0">
              <a:spcBef>
                <a:spcPts val="60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p:txBody>
      </p:sp>
      <p:pic>
        <p:nvPicPr>
          <p:cNvPr id="29699" name="Picture 3" descr="C:\Documents and Settings\danielc\Local Settings\Temporary Internet Files\Content.IE5\XKVY0NPI\MC900298617[1].wmf"/>
          <p:cNvPicPr>
            <a:picLocks noChangeAspect="1" noChangeArrowheads="1"/>
          </p:cNvPicPr>
          <p:nvPr/>
        </p:nvPicPr>
        <p:blipFill>
          <a:blip r:embed="rId4" cstate="print"/>
          <a:srcRect/>
          <a:stretch>
            <a:fillRect/>
          </a:stretch>
        </p:blipFill>
        <p:spPr bwMode="auto">
          <a:xfrm>
            <a:off x="5004048" y="4653136"/>
            <a:ext cx="1267358" cy="1769364"/>
          </a:xfrm>
          <a:prstGeom prst="rect">
            <a:avLst/>
          </a:prstGeom>
          <a:noFill/>
        </p:spPr>
      </p:pic>
      <p:sp>
        <p:nvSpPr>
          <p:cNvPr id="10" name="Title 1"/>
          <p:cNvSpPr txBox="1">
            <a:spLocks/>
          </p:cNvSpPr>
          <p:nvPr/>
        </p:nvSpPr>
        <p:spPr>
          <a:xfrm>
            <a:off x="621084" y="332656"/>
            <a:ext cx="63271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แจ้งพนักงานภายในองค์กรเพื่อให้การคืน</a:t>
            </a:r>
            <a:endParaRPr lang="en-US" sz="4000" b="1" dirty="0">
              <a:solidFill>
                <a:srgbClr val="660066"/>
              </a:solidFill>
              <a:latin typeface="TH Baijam" pitchFamily="2" charset="-34"/>
              <a:cs typeface="TH Baijam" pitchFamily="2" charset="-34"/>
            </a:endParaRPr>
          </a:p>
        </p:txBody>
      </p:sp>
      <p:sp>
        <p:nvSpPr>
          <p:cNvPr id="11" name="สี่เหลี่ยมผืนผ้า 10"/>
          <p:cNvSpPr/>
          <p:nvPr/>
        </p:nvSpPr>
        <p:spPr>
          <a:xfrm>
            <a:off x="627831" y="848906"/>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ของที่พบเป็นไปได้โดยสะดวกรวดเร็ว</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58</a:t>
            </a:fld>
            <a:endParaRPr lang="en-US" dirty="0"/>
          </a:p>
        </p:txBody>
      </p:sp>
      <p:pic>
        <p:nvPicPr>
          <p:cNvPr id="30724" name="Picture 4" descr="C:\Documents and Settings\danielc\Local Settings\Temporary Internet Files\Content.IE5\LSIXJYS2\MC900060215[1].wmf"/>
          <p:cNvPicPr>
            <a:picLocks noChangeAspect="1" noChangeArrowheads="1"/>
          </p:cNvPicPr>
          <p:nvPr/>
        </p:nvPicPr>
        <p:blipFill>
          <a:blip r:embed="rId3" cstate="print"/>
          <a:srcRect/>
          <a:stretch>
            <a:fillRect/>
          </a:stretch>
        </p:blipFill>
        <p:spPr bwMode="auto">
          <a:xfrm>
            <a:off x="6084168" y="4653136"/>
            <a:ext cx="1305763" cy="1794967"/>
          </a:xfrm>
          <a:prstGeom prst="rect">
            <a:avLst/>
          </a:prstGeom>
          <a:noFill/>
        </p:spPr>
      </p:pic>
      <p:sp>
        <p:nvSpPr>
          <p:cNvPr id="8" name="Content Placeholder 2"/>
          <p:cNvSpPr txBox="1">
            <a:spLocks/>
          </p:cNvSpPr>
          <p:nvPr/>
        </p:nvSpPr>
        <p:spPr>
          <a:xfrm>
            <a:off x="632792" y="1584176"/>
            <a:ext cx="6891536" cy="414908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ในการจัดส่งของที่พบคืนให้กับแขกหรือลูกค้า ต้อง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ดำเนินการอย่างรวดเร็ว</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ตรวจดูความถูกต้องของของที่ส่งคืนอย่างละเอียดถี่ถ้วน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ใช้ความระมัดระวัง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ปรับแก้ไขข้อมูลในทะเบียนบันทึกของหายและของที่พบ</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เก็บใบเสร็จไว้เป็นหลักฐาน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เก็บรักษาข้อมูลส่วนตัวแขกไว้เป็นความลับ</a:t>
            </a:r>
          </a:p>
        </p:txBody>
      </p:sp>
      <p:sp>
        <p:nvSpPr>
          <p:cNvPr id="9" name="Title 1"/>
          <p:cNvSpPr txBox="1">
            <a:spLocks/>
          </p:cNvSpPr>
          <p:nvPr/>
        </p:nvSpPr>
        <p:spPr>
          <a:xfrm>
            <a:off x="621084" y="332656"/>
            <a:ext cx="632718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แจ้งพนักงานภายในองค์กรเพื่อให้การคืน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48906"/>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ของที่พบเป็นไปได้โดยสะดวกรวดเร็ว</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59</a:t>
            </a:fld>
            <a:endParaRPr lang="en-US" dirty="0"/>
          </a:p>
        </p:txBody>
      </p:sp>
      <p:sp>
        <p:nvSpPr>
          <p:cNvPr id="8" name="Content Placeholder 2"/>
          <p:cNvSpPr txBox="1">
            <a:spLocks/>
          </p:cNvSpPr>
          <p:nvPr/>
        </p:nvSpPr>
        <p:spPr>
          <a:xfrm>
            <a:off x="632792" y="1584176"/>
            <a:ext cx="7251576" cy="46531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ในกรณีที่มอบหมายให้พนักงานผู้อื่นเป็นคนส่งคืนของ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ทางเลือกในการแจ้งให้พนักงานดังกล่าวทราบเกี่ยวกับรายละเอียดในการส่งคืนของ ได้แก่</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แจ้งให้ทราบด้วยตนเองแบบตัวต่อตัว</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แจ้งทางโทรศัพท์</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แจ้งด้วยจดหมาย</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แจ้งด้วยวาจาขณะทำการสรุปรายละเอียด </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งานที่ต้องปฏิบัติในวันนั้นๆให้แก่พนักงาน</a:t>
            </a:r>
          </a:p>
        </p:txBody>
      </p:sp>
      <p:pic>
        <p:nvPicPr>
          <p:cNvPr id="31746" name="Picture 2" descr="C:\Documents and Settings\danielc\Local Settings\Temporary Internet Files\Content.IE5\M0QL8DHR\MC900434949[1].wmf"/>
          <p:cNvPicPr>
            <a:picLocks noChangeAspect="1" noChangeArrowheads="1"/>
          </p:cNvPicPr>
          <p:nvPr/>
        </p:nvPicPr>
        <p:blipFill>
          <a:blip r:embed="rId3" cstate="print"/>
          <a:srcRect/>
          <a:stretch>
            <a:fillRect/>
          </a:stretch>
        </p:blipFill>
        <p:spPr bwMode="auto">
          <a:xfrm>
            <a:off x="5580112" y="3210656"/>
            <a:ext cx="1939925" cy="1400175"/>
          </a:xfrm>
          <a:prstGeom prst="rect">
            <a:avLst/>
          </a:prstGeom>
          <a:noFill/>
        </p:spPr>
      </p:pic>
      <p:sp>
        <p:nvSpPr>
          <p:cNvPr id="9" name="Title 1"/>
          <p:cNvSpPr txBox="1">
            <a:spLocks/>
          </p:cNvSpPr>
          <p:nvPr/>
        </p:nvSpPr>
        <p:spPr>
          <a:xfrm>
            <a:off x="621084" y="332656"/>
            <a:ext cx="675922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แจ้งพนักงานภายในองค์กรเพื่อให้การคืนของ</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48906"/>
            <a:ext cx="646444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ที่พบเป็นไปได้โดยสะดวกรวดเร็ว</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60</a:t>
            </a:fld>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4860032" y="4077072"/>
            <a:ext cx="1502102" cy="1429900"/>
          </a:xfrm>
          <a:prstGeom prst="rect">
            <a:avLst/>
          </a:prstGeom>
          <a:noFill/>
          <a:ln w="9525">
            <a:noFill/>
            <a:miter lim="800000"/>
            <a:headEnd/>
            <a:tailEnd/>
          </a:ln>
        </p:spPr>
      </p:pic>
      <p:sp>
        <p:nvSpPr>
          <p:cNvPr id="8" name="Content Placeholder 2"/>
          <p:cNvSpPr txBox="1">
            <a:spLocks/>
          </p:cNvSpPr>
          <p:nvPr/>
        </p:nvSpPr>
        <p:spPr>
          <a:xfrm>
            <a:off x="632792" y="1124744"/>
            <a:ext cx="7467600"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ในการจัดการกับของสูญหายและของที่พบ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ตรวจดูให้แน่ใจว่าของที่มีผู้พบและนำมาส่งให้นั้นเป็นของ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ที่ไม่เป็นอันตรายและไม่ใช่ของผิดกฎหมาย</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คอยเฝ้าระวังและตรวจตราดูของที่พบว่าไม่มีอะไรที่ “น่าสงสัย”</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แจ้งฝ่ายบริหาร/ผู้มีอำนาจหน้าที่เมื่อพบว่าของที่พบ</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เป็นของน่าสงสัย</a:t>
            </a: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 </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บทที่ 2</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61</a:t>
            </a:fld>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4299198" y="4869160"/>
            <a:ext cx="1285884" cy="1285884"/>
          </a:xfrm>
          <a:prstGeom prst="rect">
            <a:avLst/>
          </a:prstGeom>
          <a:noFill/>
          <a:ln w="9525">
            <a:noFill/>
            <a:miter lim="800000"/>
            <a:headEnd/>
            <a:tailEnd/>
          </a:ln>
        </p:spPr>
      </p:pic>
      <p:sp>
        <p:nvSpPr>
          <p:cNvPr id="8" name="Content Placeholder 2"/>
          <p:cNvSpPr txBox="1">
            <a:spLocks/>
          </p:cNvSpPr>
          <p:nvPr/>
        </p:nvSpPr>
        <p:spPr>
          <a:xfrm>
            <a:off x="632792" y="1124744"/>
            <a:ext cx="7539608" cy="46085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ในการจัดการกับของสูญหายและของที่พบ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จดบันทึกรายละเอียดเกี่ยวกับของที่มีผู้แจ้งหายและของที่พบ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ไว้อย่างครบถ้วนและถูกต้องลงในทะเบียนของหายและของที่พบ</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ผูก/ติดป้ายหรือแผ่นกระดาษสำหรับของหาย/ของที่พบไว้กับ</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ของที่พบทุกชิ้นและตรวจดูว่าเลขที่บนป้ายหรือแผ่นกระดาษ</a:t>
            </a:r>
          </a:p>
          <a:p>
            <a:pPr mar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ที่ติดของนั้นๆตรงกับเลขที่ในทะเบียนบันทึกของหายและที่พบ</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kern="600" dirty="0">
                <a:solidFill>
                  <a:srgbClr val="663300"/>
                </a:solidFill>
                <a:latin typeface="TH Baijam" pitchFamily="2" charset="-34"/>
                <a:ea typeface="Meiryo UI" pitchFamily="34" charset="-128"/>
                <a:cs typeface="TH Baijam" pitchFamily="2" charset="-34"/>
                <a:sym typeface="Wingdings"/>
              </a:rPr>
              <a:t>ใช้ทักษะการติดต่อสื่อสารที่เหมาะสมในการเจรจาติดต่อ</a:t>
            </a:r>
          </a:p>
          <a:p>
            <a:pPr mar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กับแขกหรือลูกค้า</a:t>
            </a:r>
          </a:p>
          <a:p>
            <a:pPr marL="0" indent="0">
              <a:spcBef>
                <a:spcPts val="0"/>
              </a:spcBef>
              <a:buClr>
                <a:srgbClr val="7FD13B"/>
              </a:buClr>
              <a:buSzTx/>
              <a:buNone/>
            </a:pPr>
            <a:endParaRPr lang="th-TH" sz="3200" kern="600" dirty="0" smtClean="0">
              <a:solidFill>
                <a:srgbClr val="663300"/>
              </a:solidFill>
              <a:latin typeface="TH Baijam" pitchFamily="2" charset="-34"/>
              <a:ea typeface="Meiryo UI" pitchFamily="34" charset="-128"/>
              <a:cs typeface="TH Baijam" pitchFamily="2" charset="-34"/>
              <a:sym typeface="Wingdings"/>
            </a:endParaRP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 </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บทที่ 2</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62</a:t>
            </a:fld>
            <a:endParaRPr lang="en-US" dirty="0"/>
          </a:p>
        </p:txBody>
      </p:sp>
      <p:pic>
        <p:nvPicPr>
          <p:cNvPr id="8" name="Picture 4" descr="C:\Documents and Settings\danielc\Local Settings\Temporary Internet Files\Content.IE5\2IERTBRT\MC900433838[1].png"/>
          <p:cNvPicPr/>
          <p:nvPr/>
        </p:nvPicPr>
        <p:blipFill>
          <a:blip r:embed="rId3" cstate="print"/>
          <a:srcRect/>
          <a:stretch>
            <a:fillRect/>
          </a:stretch>
        </p:blipFill>
        <p:spPr bwMode="auto">
          <a:xfrm>
            <a:off x="4572000" y="4514631"/>
            <a:ext cx="1502102" cy="1429900"/>
          </a:xfrm>
          <a:prstGeom prst="rect">
            <a:avLst/>
          </a:prstGeom>
          <a:noFill/>
          <a:ln w="9525">
            <a:noFill/>
            <a:miter lim="800000"/>
            <a:headEnd/>
            <a:tailEnd/>
          </a:ln>
        </p:spPr>
      </p:pic>
      <p:sp>
        <p:nvSpPr>
          <p:cNvPr id="9" name="Content Placeholder 2"/>
          <p:cNvSpPr txBox="1">
            <a:spLocks/>
          </p:cNvSpPr>
          <p:nvPr/>
        </p:nvSpPr>
        <p:spPr>
          <a:xfrm>
            <a:off x="632792" y="1124744"/>
            <a:ext cx="7467600"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ในการจัดการกับของสูญหายและของที่พบ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ปฏิบัติต่อของที่มีผู้พบและนำมาส่งให้ดีด้วยความใส่ใจ</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และระมัดระวัง</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เก็บรักษาของที่พบไว้อย่างเหมาะสมเพื่อป้องกัน</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ความเสียหายหรือการลักขโมย</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เก็บรักษาของที่พบไว้อย่างมีระบบระเบียบเพื่อให้ง่าย</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ต่อการค้นหาในภายหลัง</a:t>
            </a:r>
          </a:p>
        </p:txBody>
      </p:sp>
      <p:sp>
        <p:nvSpPr>
          <p:cNvPr id="10"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 </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บทที่ 2</a:t>
            </a:r>
            <a:endParaRPr lang="en-US" sz="4000" b="1" dirty="0">
              <a:solidFill>
                <a:srgbClr val="660066"/>
              </a:solidFill>
              <a:latin typeface="TH Baijam" pitchFamily="2" charset="-34"/>
              <a:cs typeface="TH Baijam" pitchFamily="2" charset="-34"/>
            </a:endParaRPr>
          </a:p>
        </p:txBody>
      </p:sp>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63</a:t>
            </a:fld>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4411302" y="5013176"/>
            <a:ext cx="1285884" cy="1285884"/>
          </a:xfrm>
          <a:prstGeom prst="rect">
            <a:avLst/>
          </a:prstGeom>
          <a:noFill/>
          <a:ln w="9525">
            <a:noFill/>
            <a:miter lim="800000"/>
            <a:headEnd/>
            <a:tailEnd/>
          </a:ln>
        </p:spPr>
      </p:pic>
      <p:sp>
        <p:nvSpPr>
          <p:cNvPr id="8" name="Content Placeholder 2"/>
          <p:cNvSpPr txBox="1">
            <a:spLocks/>
          </p:cNvSpPr>
          <p:nvPr/>
        </p:nvSpPr>
        <p:spPr>
          <a:xfrm>
            <a:off x="632792" y="1124744"/>
            <a:ext cx="7539608"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ในการจัดการกับของสูญหายและของที่พบ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สืบหา/ดำเนินการเพื่อหาเจ้าของของสิ่งของที่พบ</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ติดต่อเจ้าของเมื่อทราบว่าของที่พบเป็นของผู้ใด ทั้งนี้</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ต้องเลือกใช้วิธีการติดต่อและส่งคืนให้เหมาะสมหากของที่พบ</a:t>
            </a:r>
          </a:p>
          <a:p>
            <a:pPr mar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เป็นของประเภทที่ “อ่อนไหวต่อความรู้สึก”</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แจ้งพนักงานอื่นภายในองค์กรหรืออาคารสถานที่</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ที่เกี่ยวกับของที่พบเพื่อให้ช่วยดำเนินการสืบหาเจ้าของ</a:t>
            </a:r>
            <a:endParaRPr lang="th-TH" sz="3200" kern="600" dirty="0">
              <a:solidFill>
                <a:srgbClr val="663300"/>
              </a:solidFill>
              <a:latin typeface="TH Baijam" pitchFamily="2" charset="-34"/>
              <a:ea typeface="Meiryo UI" pitchFamily="34" charset="-128"/>
              <a:cs typeface="TH Baijam" pitchFamily="2" charset="-34"/>
              <a:sym typeface="Wingdings"/>
            </a:endParaRPr>
          </a:p>
        </p:txBody>
      </p:sp>
      <p:sp>
        <p:nvSpPr>
          <p:cNvPr id="9" name="Title 1"/>
          <p:cNvSpPr txBox="1">
            <a:spLocks/>
          </p:cNvSpPr>
          <p:nvPr/>
        </p:nvSpPr>
        <p:spPr>
          <a:xfrm>
            <a:off x="621084" y="332656"/>
            <a:ext cx="531906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a:t>
            </a:r>
            <a:r>
              <a:rPr lang="th-TH" sz="32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 </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บทที่ 2</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64</a:t>
            </a:fld>
            <a:endParaRPr lang="en-US" dirty="0"/>
          </a:p>
        </p:txBody>
      </p:sp>
      <p:pic>
        <p:nvPicPr>
          <p:cNvPr id="5" name="Picture 2" descr="C:\Documents and Settings\danielc\Local Settings\Temporary Internet Files\Content.IE5\29XKYQ1Q\MP900444315[1].jpg"/>
          <p:cNvPicPr>
            <a:picLocks noChangeAspect="1" noChangeArrowheads="1"/>
          </p:cNvPicPr>
          <p:nvPr/>
        </p:nvPicPr>
        <p:blipFill>
          <a:blip r:embed="rId3" cstate="print"/>
          <a:srcRect/>
          <a:stretch>
            <a:fillRect/>
          </a:stretch>
        </p:blipFill>
        <p:spPr bwMode="auto">
          <a:xfrm>
            <a:off x="6300192" y="3717032"/>
            <a:ext cx="1808030" cy="1198271"/>
          </a:xfrm>
          <a:prstGeom prst="rect">
            <a:avLst/>
          </a:prstGeom>
          <a:noFill/>
        </p:spPr>
      </p:pic>
      <p:sp>
        <p:nvSpPr>
          <p:cNvPr id="8" name="Content Placeholder 2"/>
          <p:cNvSpPr txBox="1">
            <a:spLocks/>
          </p:cNvSpPr>
          <p:nvPr/>
        </p:nvSpPr>
        <p:spPr>
          <a:xfrm>
            <a:off x="632792" y="1124744"/>
            <a:ext cx="7539608" cy="46085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เกณฑ์การปฏิบัติงานของบทนี้มี</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ขอข้อมูลรายละเอียดจากผู้ที่มาติดต่อขอของคืน</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ตรวจสอบว่าผู้มาติดต่อเป็นเจ้าของของที่มาขอรับคืนจริงหรือไม่</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ขอเอกสารแสดงตนจากผู้ขอรับของคืน</a:t>
            </a:r>
            <a:endParaRPr lang="th-TH" sz="3200" dirty="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ลงข้อมูลในสมุดทะเบียนบันทึกของหาย</a:t>
            </a:r>
          </a:p>
          <a:p>
            <a:pPr mar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และของที่พบให้สมบูรณ์</a:t>
            </a:r>
            <a:endParaRPr lang="th-TH" sz="3200" kern="600" dirty="0">
              <a:solidFill>
                <a:srgbClr val="663300"/>
              </a:solidFill>
              <a:latin typeface="TH Baijam" pitchFamily="2" charset="-34"/>
              <a:ea typeface="Meiryo UI" pitchFamily="34" charset="-128"/>
              <a:cs typeface="TH Baijam" pitchFamily="2" charset="-34"/>
              <a:sym typeface="Wingdings"/>
            </a:endParaRP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ช่วยเหลือผู้มาติดต่อขอรับของคืน</a:t>
            </a:r>
          </a:p>
          <a:p>
            <a:pPr marL="0" indent="0">
              <a:spcBef>
                <a:spcPts val="60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ที่อยู่ต่างประเทศหรืออยู่ในสถานที่ห่างไกล</a:t>
            </a:r>
            <a:endParaRPr lang="th-TH" sz="3200" kern="600" dirty="0">
              <a:solidFill>
                <a:srgbClr val="663300"/>
              </a:solidFill>
              <a:latin typeface="TH Baijam" pitchFamily="2" charset="-34"/>
              <a:ea typeface="Meiryo UI" pitchFamily="34" charset="-128"/>
              <a:cs typeface="TH Baijam" pitchFamily="2" charset="-34"/>
              <a:sym typeface="Wingdings"/>
            </a:endParaRPr>
          </a:p>
        </p:txBody>
      </p:sp>
      <p:sp>
        <p:nvSpPr>
          <p:cNvPr id="9"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ดำเนินการเมื่อมีผู้มาติดต่อขอรับของที่ทำหายคืน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65</a:t>
            </a:fld>
            <a:endParaRPr lang="en-US" dirty="0"/>
          </a:p>
        </p:txBody>
      </p:sp>
      <p:sp>
        <p:nvSpPr>
          <p:cNvPr id="9" name="Content Placeholder 2"/>
          <p:cNvSpPr txBox="1">
            <a:spLocks/>
          </p:cNvSpPr>
          <p:nvPr/>
        </p:nvSpPr>
        <p:spPr>
          <a:xfrm>
            <a:off x="632792" y="1124744"/>
            <a:ext cx="6171456" cy="460851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สิ่งสำคัญเมื่อมีผู้มาติดต่อขอรับของที่ทำหายไป</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คือการให้บริการช่วยเหลืออย่างดีที่สุดแก่บุคคลคนนั้น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วิธีการติดต่อขอรับของที่ทำหายไปคืนโดยทั่วไป ได้แก่</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การมาติดต่อด้วยตนเอง</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การสอบถามทางโทรศัพท์</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การสอบถามทางอีเมล์</a:t>
            </a:r>
            <a:endParaRPr lang="th-TH" sz="3200" dirty="0">
              <a:solidFill>
                <a:srgbClr val="663300"/>
              </a:solidFill>
              <a:latin typeface="TH Baijam" pitchFamily="2" charset="-34"/>
              <a:ea typeface="Meiryo UI" pitchFamily="34" charset="-128"/>
              <a:cs typeface="TH Baijam" pitchFamily="2" charset="-34"/>
            </a:endParaRPr>
          </a:p>
        </p:txBody>
      </p:sp>
      <p:sp>
        <p:nvSpPr>
          <p:cNvPr id="10"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0816" y="3187622"/>
            <a:ext cx="1427448" cy="146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C:\Documents and Settings\danielc\Local Settings\Temporary Internet Files\Content.IE5\0OCRPEL9\MC900410477[1].wmf"/>
          <p:cNvPicPr/>
          <p:nvPr/>
        </p:nvPicPr>
        <p:blipFill>
          <a:blip r:embed="rId4" cstate="print"/>
          <a:srcRect/>
          <a:stretch>
            <a:fillRect/>
          </a:stretch>
        </p:blipFill>
        <p:spPr bwMode="auto">
          <a:xfrm>
            <a:off x="5364088" y="4399418"/>
            <a:ext cx="1126704" cy="118982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66</a:t>
            </a:fld>
            <a:endParaRPr lang="en-US" dirty="0"/>
          </a:p>
        </p:txBody>
      </p:sp>
      <p:sp>
        <p:nvSpPr>
          <p:cNvPr id="8" name="Content Placeholder 2"/>
          <p:cNvSpPr txBox="1">
            <a:spLocks/>
          </p:cNvSpPr>
          <p:nvPr/>
        </p:nvSpPr>
        <p:spPr>
          <a:xfrm>
            <a:off x="632792" y="1124744"/>
            <a:ext cx="6819528" cy="331236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สิ่งที่ต้องปฏิบัติเมื่อมีผู้มาติดต่อขอรับของที่หายคืนด้วยตนเอง คือ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ใช้ทักษะที่เหมาะสมในการติดต่อสื่อสารกับผู้อื่น</a:t>
            </a: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ให้บริการด้วยมารยาทที่ดี และความเป็นมืออาชีพ</a:t>
            </a:r>
          </a:p>
          <a:p>
            <a:pPr marL="0" lv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ทักทายและต้อนรับผู้มาติดต่อ</a:t>
            </a:r>
          </a:p>
          <a:p>
            <a:pPr marL="0" lv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ไม่ทำให้ผู้มาติดต่อรู้สึกไม่ดี</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3681495"/>
            <a:ext cx="2328056" cy="1691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67</a:t>
            </a:fld>
            <a:endParaRPr lang="en-US" dirty="0"/>
          </a:p>
        </p:txBody>
      </p:sp>
      <p:pic>
        <p:nvPicPr>
          <p:cNvPr id="5" name="Picture 4" descr="C:\Documents and Settings\danielc\Local Settings\Temporary Internet Files\Content.IE5\0OCRPEL9\MP900400964[1].jpg"/>
          <p:cNvPicPr/>
          <p:nvPr/>
        </p:nvPicPr>
        <p:blipFill>
          <a:blip r:embed="rId3" cstate="print"/>
          <a:srcRect/>
          <a:stretch>
            <a:fillRect/>
          </a:stretch>
        </p:blipFill>
        <p:spPr bwMode="auto">
          <a:xfrm>
            <a:off x="6300192" y="1973180"/>
            <a:ext cx="927766" cy="1167788"/>
          </a:xfrm>
          <a:prstGeom prst="rect">
            <a:avLst/>
          </a:prstGeom>
          <a:noFill/>
          <a:ln w="9525">
            <a:noFill/>
            <a:miter lim="800000"/>
            <a:headEnd/>
            <a:tailEnd/>
          </a:ln>
        </p:spPr>
      </p:pic>
      <p:sp>
        <p:nvSpPr>
          <p:cNvPr id="8" name="Content Placeholder 2"/>
          <p:cNvSpPr txBox="1">
            <a:spLocks/>
          </p:cNvSpPr>
          <p:nvPr/>
        </p:nvSpPr>
        <p:spPr>
          <a:xfrm>
            <a:off x="632792" y="1124744"/>
            <a:ext cx="7107560" cy="4032448"/>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สิ่งที่ต้องปฏิบัติเมื่อมีผู้มาติดต่อขอรับของที่หายคืน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ด้วยตนเอง คือ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ให้อีกฝ่ายระบุรายละเอียดของที่หาย</a:t>
            </a: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ถามคำถามเกี่ยวกับของที่สูญหาย</a:t>
            </a:r>
          </a:p>
          <a:p>
            <a:pPr marL="0" lv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ถามรายละเอียดในการทำของสูญหาย-เมื่อไหร่และที่ไหน</a:t>
            </a:r>
          </a:p>
          <a:p>
            <a:pPr marL="0" lv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เปรียบเทียบข้อมูลที่ได้จากผู้มาติดต่อกับข้อมูลที่อยู่ใน</a:t>
            </a:r>
          </a:p>
          <a:p>
            <a:pPr marL="0" lv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สมุดทะเบียนบันทึกของหายและของที่พบ</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fld id="{90BDF71C-F485-43AE-8825-5070AF1EA8C9}" type="slidenum">
              <a:rPr lang="en-US" smtClean="0"/>
              <a:pPr/>
              <a:t>68</a:t>
            </a:fld>
            <a:r>
              <a:rPr lang="en-US" dirty="0" smtClean="0"/>
              <a:t>/1</a:t>
            </a:r>
            <a:endParaRPr lang="en-US" dirty="0"/>
          </a:p>
        </p:txBody>
      </p:sp>
      <p:sp>
        <p:nvSpPr>
          <p:cNvPr id="7" name="Content Placeholder 2"/>
          <p:cNvSpPr txBox="1">
            <a:spLocks/>
          </p:cNvSpPr>
          <p:nvPr/>
        </p:nvSpPr>
        <p:spPr>
          <a:xfrm>
            <a:off x="632792" y="1124744"/>
            <a:ext cx="7611616" cy="38164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สิ่งที่ต้องปฏิบัติเมื่อมีผู้มาติดต่อขอรับของที่หายคืน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ด้วยตนเอง คือ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หาบันทึกข้อมูลของที่มีผู้มาติดต่อขอคืนในสมุดทะเบียน</a:t>
            </a: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หากเป็นของที่มีการแจ้งหายไว้ก่อน ให้เปิดดูข้อมูลในส่วนของ</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“ของที่มีการแจ้งหาย” ในสมุดทะเบียนบันทึกของหายและของ</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ที่พบเพื่อดูว่ามีการแจ้งว่าของชิ้นนั้นสูญหายจริงหรือไม่โดยดู</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ตามวันที่หรือรายละเอียดของของ</a:t>
            </a:r>
          </a:p>
        </p:txBody>
      </p:sp>
      <p:sp>
        <p:nvSpPr>
          <p:cNvPr id="8"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cxnSp>
        <p:nvCxnSpPr>
          <p:cNvPr id="9" name="ลูกศรเชื่อมต่อแบบตรง 8"/>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txBox="1">
            <a:spLocks/>
          </p:cNvSpPr>
          <p:nvPr/>
        </p:nvSpPr>
        <p:spPr>
          <a:xfrm>
            <a:off x="8244408" y="6391901"/>
            <a:ext cx="762000" cy="365125"/>
          </a:xfrm>
          <a:prstGeom prst="rect">
            <a:avLst/>
          </a:prstGeom>
        </p:spPr>
        <p:txBody>
          <a:bodyPr vert="horz" lIns="0" tIns="0" rIns="0" bIns="0" anchor="b"/>
          <a:lstStyle>
            <a:defPPr>
              <a:defRPr lang="en-US"/>
            </a:defPPr>
            <a:lvl1pPr marL="0" algn="r" defTabSz="914400" rtl="0" eaLnBrk="1" latinLnBrk="0" hangingPunct="1">
              <a:defRPr kumimoji="0" sz="1000" kern="1200">
                <a:solidFill>
                  <a:schemeClr val="tx2">
                    <a:shade val="50000"/>
                  </a:schemeClr>
                </a:solidFill>
                <a:latin typeface="Helvetica"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smtClean="0"/>
              <a:t> Slide 68/2</a:t>
            </a:r>
            <a:endParaRPr lang="en-US" dirty="0"/>
          </a:p>
        </p:txBody>
      </p:sp>
      <p:sp>
        <p:nvSpPr>
          <p:cNvPr id="4" name="Content Placeholder 2"/>
          <p:cNvSpPr txBox="1">
            <a:spLocks/>
          </p:cNvSpPr>
          <p:nvPr/>
        </p:nvSpPr>
        <p:spPr>
          <a:xfrm>
            <a:off x="632792" y="1124744"/>
            <a:ext cx="7611616" cy="446449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สิ่งที่ต้องปฏิบัติเมื่อมีผู้มาติดต่อขอรับของที่หายคืน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ด้วยตนเอง คือ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หาบันทึกข้อมูลของที่มีผู้มาติดต่อขอคืนในสมุดทะเบียน</a:t>
            </a: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หากเป็นของที่ไม่ได้มีการแจ้งหายไว้ก่อน ให้เปิดข้อมูล</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ในส่วน “ของที่พบ” ในสมุดทะเบียนบันทึกของหายและ</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ของที่พบและหาโดยดูตามวันที่ว่ามีของที่มีลักษณะตรง</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กับของที่มีผู้มาติดต่อให้รายละเอียดไว้หรือไม่</a:t>
            </a:r>
          </a:p>
          <a:p>
            <a:pPr marL="0" lv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แจ้งฝ่ายบริหารจัดการ หากมีปัญหาอะไร</a:t>
            </a:r>
          </a:p>
          <a:p>
            <a:pPr marL="0" lvl="0" indent="0">
              <a:spcBef>
                <a:spcPts val="300"/>
              </a:spcBef>
              <a:buClr>
                <a:srgbClr val="7FD13B"/>
              </a:buClr>
              <a:buSzTx/>
              <a:buNone/>
            </a:pPr>
            <a:endParaRPr lang="th-TH" sz="3200" kern="600" dirty="0" smtClean="0">
              <a:solidFill>
                <a:srgbClr val="663300"/>
              </a:solidFill>
              <a:latin typeface="TH Baijam" pitchFamily="2" charset="-34"/>
              <a:ea typeface="Meiryo UI" pitchFamily="34" charset="-128"/>
              <a:cs typeface="TH Baijam" pitchFamily="2" charset="-34"/>
              <a:sym typeface="Wingdings"/>
            </a:endParaRPr>
          </a:p>
        </p:txBody>
      </p:sp>
      <p:sp>
        <p:nvSpPr>
          <p:cNvPr id="5"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cxnSp>
        <p:nvCxnSpPr>
          <p:cNvPr id="6" name="ลูกศรเชื่อมต่อแบบตรง 5"/>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39673981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632792" y="1124744"/>
            <a:ext cx="7611616" cy="52451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สิ่งที่ต้องปฏิบัติเมื่อมีผู้มาติดต่อขอรับของที่หายคืน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ด้วยตนเอง คือ</a:t>
            </a:r>
          </a:p>
          <a:p>
            <a:pPr marL="0" lvl="0" indent="0">
              <a:spcBef>
                <a:spcPts val="3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เบิกของจากที่เก็บของที่จัดไว้สำหรับการ</a:t>
            </a:r>
            <a:r>
              <a:rPr lang="th-TH" sz="3200" dirty="0">
                <a:solidFill>
                  <a:srgbClr val="663300"/>
                </a:solidFill>
                <a:latin typeface="TH Baijam" pitchFamily="2" charset="-34"/>
                <a:ea typeface="Meiryo UI" pitchFamily="34" charset="-128"/>
                <a:cs typeface="TH Baijam" pitchFamily="2" charset="-34"/>
              </a:rPr>
              <a:t>ให้บริการในเรื่อง</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ของสูญหายและของที่พบ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อธิบายให้ผู้มาติดต่อทราบว่าได้มีการพบของที่มีผู้มาติดต่อ</a:t>
            </a:r>
          </a:p>
          <a:p>
            <a:pPr marL="0" lvl="0" indent="0">
              <a:lnSpc>
                <a:spcPct val="90000"/>
              </a:lnSpc>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ขอรับคืนแล้วและจะไปเบิกของจากที่เก็บของที่จัดไว้สำหรับ</a:t>
            </a:r>
          </a:p>
          <a:p>
            <a:pPr marL="0" lvl="0" indent="0">
              <a:lnSpc>
                <a:spcPct val="90000"/>
              </a:lnSpc>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การให้บริการในเรื่องของสูญหายและของที่พบมาให้</a:t>
            </a:r>
          </a:p>
          <a:p>
            <a:pPr marL="0" lv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หาของชิ้นนั้นและตรวจสอบว่าของชิ้นนั้นมีลักษณะตรงกับ</a:t>
            </a:r>
          </a:p>
          <a:p>
            <a:pPr marL="0" lvl="0" indent="0">
              <a:lnSpc>
                <a:spcPct val="90000"/>
              </a:lnSpc>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ข้อมูลที่ระบุไว้ในสมุดทะเบียน</a:t>
            </a:r>
          </a:p>
          <a:p>
            <a:pPr marL="0" lvl="0" indent="0">
              <a:spcBef>
                <a:spcPts val="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กลับไปหาผู้ที่มาติดต่อและให้ผู้มาติดต่อ</a:t>
            </a:r>
          </a:p>
          <a:p>
            <a:pPr marL="0" lv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ตรวจดูว่าของนั้นคือของที่หายไปหรือไม่</a:t>
            </a:r>
          </a:p>
          <a:p>
            <a:pPr marL="0" lvl="0" indent="0">
              <a:spcBef>
                <a:spcPts val="300"/>
              </a:spcBef>
              <a:buClr>
                <a:srgbClr val="7FD13B"/>
              </a:buClr>
              <a:buSzTx/>
              <a:buNone/>
            </a:pPr>
            <a:r>
              <a:rPr lang="th-TH" sz="3200" kern="600" dirty="0" smtClean="0">
                <a:solidFill>
                  <a:srgbClr val="663300"/>
                </a:solidFill>
                <a:latin typeface="TH Baijam" pitchFamily="2" charset="-34"/>
                <a:ea typeface="Meiryo UI" pitchFamily="34" charset="-128"/>
                <a:cs typeface="TH Baijam" pitchFamily="2" charset="-34"/>
                <a:sym typeface="Wingdings"/>
              </a:rPr>
              <a:t> </a:t>
            </a:r>
          </a:p>
        </p:txBody>
      </p:sp>
      <p:sp>
        <p:nvSpPr>
          <p:cNvPr id="4" name="Slide Number Placeholder 3"/>
          <p:cNvSpPr>
            <a:spLocks noGrp="1"/>
          </p:cNvSpPr>
          <p:nvPr>
            <p:ph type="sldNum" sz="quarter" idx="12"/>
          </p:nvPr>
        </p:nvSpPr>
        <p:spPr/>
        <p:txBody>
          <a:bodyPr/>
          <a:lstStyle/>
          <a:p>
            <a:r>
              <a:rPr lang="en-US" dirty="0" smtClean="0"/>
              <a:t> Slide 69</a:t>
            </a:r>
            <a:endParaRPr lang="en-US" dirty="0"/>
          </a:p>
        </p:txBody>
      </p:sp>
      <p:pic>
        <p:nvPicPr>
          <p:cNvPr id="34818" name="Picture 2" descr="C:\Documents and Settings\danielc\Local Settings\Temporary Internet Files\Content.IE5\M0QL8DHR\MC900383458[1].wmf"/>
          <p:cNvPicPr>
            <a:picLocks noChangeAspect="1" noChangeArrowheads="1"/>
          </p:cNvPicPr>
          <p:nvPr/>
        </p:nvPicPr>
        <p:blipFill>
          <a:blip r:embed="rId3" cstate="print"/>
          <a:srcRect l="2723" r="26361" b="18364"/>
          <a:stretch>
            <a:fillRect/>
          </a:stretch>
        </p:blipFill>
        <p:spPr bwMode="auto">
          <a:xfrm>
            <a:off x="6408906" y="5085184"/>
            <a:ext cx="1285884" cy="1428760"/>
          </a:xfrm>
          <a:prstGeom prst="rect">
            <a:avLst/>
          </a:prstGeom>
          <a:noFill/>
        </p:spPr>
      </p:pic>
      <p:sp>
        <p:nvSpPr>
          <p:cNvPr id="9"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70</a:t>
            </a:r>
            <a:endParaRPr lang="en-US" dirty="0"/>
          </a:p>
        </p:txBody>
      </p:sp>
      <p:pic>
        <p:nvPicPr>
          <p:cNvPr id="35842" name="Picture 2" descr="C:\Documents and Settings\danielc\Local Settings\Temporary Internet Files\Content.IE5\Y2UABRAT\MC900389058[1].wmf"/>
          <p:cNvPicPr>
            <a:picLocks noChangeAspect="1" noChangeArrowheads="1"/>
          </p:cNvPicPr>
          <p:nvPr/>
        </p:nvPicPr>
        <p:blipFill>
          <a:blip r:embed="rId3" cstate="print"/>
          <a:srcRect/>
          <a:stretch>
            <a:fillRect/>
          </a:stretch>
        </p:blipFill>
        <p:spPr bwMode="auto">
          <a:xfrm>
            <a:off x="5580112" y="4149080"/>
            <a:ext cx="1762963" cy="1815084"/>
          </a:xfrm>
          <a:prstGeom prst="rect">
            <a:avLst/>
          </a:prstGeom>
          <a:noFill/>
        </p:spPr>
      </p:pic>
      <p:sp>
        <p:nvSpPr>
          <p:cNvPr id="10" name="Content Placeholder 2"/>
          <p:cNvSpPr txBox="1">
            <a:spLocks/>
          </p:cNvSpPr>
          <p:nvPr/>
        </p:nvSpPr>
        <p:spPr>
          <a:xfrm>
            <a:off x="632792" y="1124744"/>
            <a:ext cx="6387480"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ขั้นตอนต่างๆที่กล่าวมาแล้วต้องมีการปรับให้เหมาะสม        หากผู้ขอรับของคืน ติดต่อมาทางโทรศัพท์หรืออีเมล์</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โดยดำเนินการ ดังนี้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สอบถามและยืนยันรายละเอียดเกี่ยวกับบุคคลนั้น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สอบถามเพื่อให้ได้ข้อมูลที่แน่ชัดเกี่ยวกับของที่หาย</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ตกลงวิธีการในการคืนของ</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30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endParaRPr lang="th-TH" sz="3200" kern="600" dirty="0" smtClean="0">
              <a:solidFill>
                <a:srgbClr val="663300"/>
              </a:solidFill>
              <a:latin typeface="TH Baijam" pitchFamily="2" charset="-34"/>
              <a:ea typeface="Meiryo UI" pitchFamily="34" charset="-128"/>
              <a:cs typeface="TH Baijam" pitchFamily="2" charset="-34"/>
              <a:sym typeface="Wingdings"/>
            </a:endParaRPr>
          </a:p>
        </p:txBody>
      </p:sp>
      <p:sp>
        <p:nvSpPr>
          <p:cNvPr id="11" name="Title 1"/>
          <p:cNvSpPr txBox="1">
            <a:spLocks/>
          </p:cNvSpPr>
          <p:nvPr/>
        </p:nvSpPr>
        <p:spPr>
          <a:xfrm>
            <a:off x="621084" y="332656"/>
            <a:ext cx="7479308"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ขอข้อมูลรายละเอียดจากผู้ที่มาติดต่อขอของคืน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71</a:t>
            </a:r>
            <a:endParaRPr lang="en-US" dirty="0"/>
          </a:p>
        </p:txBody>
      </p:sp>
      <p:sp>
        <p:nvSpPr>
          <p:cNvPr id="7" name="Content Placeholder 2"/>
          <p:cNvSpPr txBox="1">
            <a:spLocks/>
          </p:cNvSpPr>
          <p:nvPr/>
        </p:nvSpPr>
        <p:spPr>
          <a:xfrm>
            <a:off x="632792" y="1584176"/>
            <a:ext cx="7611616" cy="465313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เมื่อต้องตรวจสอบว่าผู้มาติดต่อเป็นเจ้าของที่มาขอรับของ</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ที่หายคืน</a:t>
            </a:r>
            <a:r>
              <a:rPr lang="th-TH" sz="3200" dirty="0" smtClean="0">
                <a:solidFill>
                  <a:srgbClr val="663300"/>
                </a:solidFill>
                <a:latin typeface="TH Baijam" pitchFamily="2" charset="-34"/>
                <a:ea typeface="Meiryo UI" pitchFamily="34" charset="-128"/>
                <a:cs typeface="TH Baijam" pitchFamily="2" charset="-34"/>
              </a:rPr>
              <a:t>จริงหรือไม่</a:t>
            </a: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ต้องรักษามาตรฐานของการให้บริการอย่างดีที่สุด</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ต้องทำให้ผู้มาติดต่อเข้าใจถึงจุดประสงค์ของสิ่งที่เรากำลังทำ</a:t>
            </a: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ต้องตระหนักว่าไม่ใช่ว่าคนทุกคนจะจำสิ่งต่างๆได้ 100</a:t>
            </a:r>
            <a:r>
              <a:rPr lang="en-US" sz="3200" dirty="0" smtClean="0">
                <a:solidFill>
                  <a:srgbClr val="663300"/>
                </a:solidFill>
                <a:latin typeface="TH Baijam" pitchFamily="2" charset="-34"/>
                <a:ea typeface="Meiryo UI" pitchFamily="34" charset="-128"/>
                <a:cs typeface="TH Baijam" pitchFamily="2" charset="-34"/>
              </a:rPr>
              <a:t>%</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ต้องตระหนักว่าคนส่วนใหญ่ไม่สามารถแสดงหลักฐาน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ความเป็นเจ้าของของที่มิอาจโต้เถียงได้</a:t>
            </a:r>
          </a:p>
          <a:p>
            <a:pPr marL="0" lvl="0" indent="0">
              <a:spcBef>
                <a:spcPts val="4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ต้องขอตรวจดูเอกสารแสดงตนของบุคคลอื่นที่ได้รับมอบหมาย</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จากเจ้าของที่ชอบด้วยกฎหมายให้มาติดต่อขอรับของคืน</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8" name="Title 1"/>
          <p:cNvSpPr txBox="1">
            <a:spLocks/>
          </p:cNvSpPr>
          <p:nvPr/>
        </p:nvSpPr>
        <p:spPr>
          <a:xfrm>
            <a:off x="621084" y="332656"/>
            <a:ext cx="53910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ตรวจสอบว่าผู้มาติดต่อเป็นเจ้าของ</a:t>
            </a:r>
            <a:endParaRPr lang="en-US" sz="4000" b="1" dirty="0">
              <a:solidFill>
                <a:srgbClr val="660066"/>
              </a:solidFill>
              <a:latin typeface="TH Baijam" pitchFamily="2" charset="-34"/>
              <a:cs typeface="TH Baijam" pitchFamily="2" charset="-34"/>
            </a:endParaRPr>
          </a:p>
        </p:txBody>
      </p:sp>
      <p:sp>
        <p:nvSpPr>
          <p:cNvPr id="9" name="สี่เหลี่ยมผืนผ้า 8"/>
          <p:cNvSpPr/>
          <p:nvPr/>
        </p:nvSpPr>
        <p:spPr>
          <a:xfrm>
            <a:off x="627831" y="877481"/>
            <a:ext cx="5672361"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ที่มาขอรับของที่หายคืนจริงหรือไม่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72</a:t>
            </a:r>
            <a:endParaRPr lang="en-US" dirty="0"/>
          </a:p>
        </p:txBody>
      </p:sp>
      <p:pic>
        <p:nvPicPr>
          <p:cNvPr id="37890" name="Picture 2" descr="C:\Documents and Settings\danielc\Local Settings\Temporary Internet Files\Content.IE5\Y2UABRAT\MP900448538[1].jpg"/>
          <p:cNvPicPr>
            <a:picLocks noChangeAspect="1" noChangeArrowheads="1"/>
          </p:cNvPicPr>
          <p:nvPr/>
        </p:nvPicPr>
        <p:blipFill rotWithShape="1">
          <a:blip r:embed="rId3" cstate="print"/>
          <a:srcRect l="10715" r="9284"/>
          <a:stretch/>
        </p:blipFill>
        <p:spPr bwMode="auto">
          <a:xfrm>
            <a:off x="6312346" y="1916832"/>
            <a:ext cx="1943101" cy="1785573"/>
          </a:xfrm>
          <a:prstGeom prst="rect">
            <a:avLst/>
          </a:prstGeom>
          <a:noFill/>
        </p:spPr>
      </p:pic>
      <p:sp>
        <p:nvSpPr>
          <p:cNvPr id="11" name="Content Placeholder 2"/>
          <p:cNvSpPr txBox="1">
            <a:spLocks/>
          </p:cNvSpPr>
          <p:nvPr/>
        </p:nvSpPr>
        <p:spPr>
          <a:xfrm>
            <a:off x="632792" y="1584176"/>
            <a:ext cx="6296646" cy="395167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วิธีการตรวจสอบความเป็นเจ้าของ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ขอให้ผู้มาติดต่อให้รายละเอียดเพิ่มเติมเกี่ยวกับ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ของที่มาอ้างสิทธิ์ขอรับคืน โดยเฉพาะเกี่ยวกับ</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สิ่งที่อยู่ข้างในของนั้น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ตรวจดูรูปถ่ายเปรียบเทียบกับตัวจริงผู้ขอรับของคืน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มองหาเอกสารที่แสดงความเป็นเจ้าของของสิ่งนั้น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ขอดูเอกสารที่แสดงความเป็นเจ้าของของสิ่งนั้น</a:t>
            </a:r>
          </a:p>
        </p:txBody>
      </p:sp>
      <p:sp>
        <p:nvSpPr>
          <p:cNvPr id="12" name="Title 1"/>
          <p:cNvSpPr txBox="1">
            <a:spLocks/>
          </p:cNvSpPr>
          <p:nvPr/>
        </p:nvSpPr>
        <p:spPr>
          <a:xfrm>
            <a:off x="621084" y="332656"/>
            <a:ext cx="53910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ตรวจสอบว่าผู้มาติดต่อเป็นเจ้าของ</a:t>
            </a:r>
            <a:endParaRPr lang="en-US" sz="4000" b="1" dirty="0">
              <a:solidFill>
                <a:srgbClr val="660066"/>
              </a:solidFill>
              <a:latin typeface="TH Baijam" pitchFamily="2" charset="-34"/>
              <a:cs typeface="TH Baijam" pitchFamily="2" charset="-34"/>
            </a:endParaRPr>
          </a:p>
        </p:txBody>
      </p:sp>
      <p:sp>
        <p:nvSpPr>
          <p:cNvPr id="13" name="สี่เหลี่ยมผืนผ้า 12"/>
          <p:cNvSpPr/>
          <p:nvPr/>
        </p:nvSpPr>
        <p:spPr>
          <a:xfrm>
            <a:off x="627831" y="877481"/>
            <a:ext cx="5672361"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ที่มาขอรับของที่หายคืนจริงหรือไม่</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73</a:t>
            </a:r>
            <a:endParaRPr lang="en-US" dirty="0"/>
          </a:p>
        </p:txBody>
      </p:sp>
      <p:pic>
        <p:nvPicPr>
          <p:cNvPr id="36866" name="Picture 2" descr="C:\Documents and Settings\danielc\Local Settings\Temporary Internet Files\Content.IE5\XKVY0NPI\MP900443161[1].jpg"/>
          <p:cNvPicPr>
            <a:picLocks noChangeAspect="1" noChangeArrowheads="1"/>
          </p:cNvPicPr>
          <p:nvPr/>
        </p:nvPicPr>
        <p:blipFill rotWithShape="1">
          <a:blip r:embed="rId3" cstate="print"/>
          <a:srcRect l="15305"/>
          <a:stretch/>
        </p:blipFill>
        <p:spPr bwMode="auto">
          <a:xfrm>
            <a:off x="6024344" y="3717032"/>
            <a:ext cx="1788016" cy="1404928"/>
          </a:xfrm>
          <a:prstGeom prst="rect">
            <a:avLst/>
          </a:prstGeom>
          <a:noFill/>
        </p:spPr>
      </p:pic>
      <p:sp>
        <p:nvSpPr>
          <p:cNvPr id="8" name="Content Placeholder 2"/>
          <p:cNvSpPr txBox="1">
            <a:spLocks/>
          </p:cNvSpPr>
          <p:nvPr/>
        </p:nvSpPr>
        <p:spPr>
          <a:xfrm>
            <a:off x="632792" y="1124744"/>
            <a:ext cx="6747520"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ต้องมีหลักฐานของเอกสารแสดงตนของผู้ที่ขอรับของคืนไปเก็บไว้เสมอ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เพื่อเป็นหลักฐานว่าได้มอบสิ่งของให้กับบุคคลที่ถูกต้อง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เพื่อใช้เป็นข้อมูลเบื้องต้นในการสืบสวนหากได้คืนของนั้น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ให้กับบุคคลที่ไม่ใช่เจ้าของ</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เพื่อให้เป็นไปตามข้อกำหนดของหน่วยงาน</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ขอเอกสารแสดงตนจากผู้ขอรับของคืน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74</a:t>
            </a:r>
            <a:endParaRPr lang="en-US" dirty="0"/>
          </a:p>
        </p:txBody>
      </p:sp>
      <p:pic>
        <p:nvPicPr>
          <p:cNvPr id="38914" name="Picture 2" descr="C:\Documents and Settings\danielc\Local Settings\Temporary Internet Files\Content.IE5\LSIXJYS2\MC900297763[1].wmf"/>
          <p:cNvPicPr>
            <a:picLocks noChangeAspect="1" noChangeArrowheads="1"/>
          </p:cNvPicPr>
          <p:nvPr/>
        </p:nvPicPr>
        <p:blipFill>
          <a:blip r:embed="rId3" cstate="print"/>
          <a:srcRect/>
          <a:stretch>
            <a:fillRect/>
          </a:stretch>
        </p:blipFill>
        <p:spPr bwMode="auto">
          <a:xfrm>
            <a:off x="6516216" y="2362494"/>
            <a:ext cx="1412059" cy="1354538"/>
          </a:xfrm>
          <a:prstGeom prst="rect">
            <a:avLst/>
          </a:prstGeom>
          <a:noFill/>
        </p:spPr>
      </p:pic>
      <p:sp>
        <p:nvSpPr>
          <p:cNvPr id="8" name="Content Placeholder 2"/>
          <p:cNvSpPr txBox="1">
            <a:spLocks/>
          </p:cNvSpPr>
          <p:nvPr/>
        </p:nvSpPr>
        <p:spPr>
          <a:xfrm>
            <a:off x="632792" y="1124743"/>
            <a:ext cx="6891536" cy="4320481"/>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เอกสารแสดงตนของบุคคลที่เป็นเจ้าของ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ส่วนใหญ่แล้วจะใช้ ใบอนุญาตขับรถยนต์ บัตรประชาชน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หรือหนังสือเดินทาง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เอกสารแสดงตนอย่างอื่นที่มีรูปถ่ายติดอยู่ เช่น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บัตรประจำตัวที่ออกโดยหน่วยงานของรัฐบาล</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อาจขอให้ผู้มาติดต่อลงนามในแบบฟอร์มและเปรียบเทียบ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กับลายมือชื่อในแบบฟอร์มลงทะเบียน ที่บุคคลนั้นกรอกไว้</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เมื่อมาถึงสถานบริการก่อนหน้านั้น</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ขอเอกสารแสดงตนจากผู้ขอรับของคืน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75</a:t>
            </a:r>
            <a:endParaRPr lang="en-US" dirty="0"/>
          </a:p>
        </p:txBody>
      </p:sp>
      <p:sp>
        <p:nvSpPr>
          <p:cNvPr id="8" name="Content Placeholder 2"/>
          <p:cNvSpPr txBox="1">
            <a:spLocks/>
          </p:cNvSpPr>
          <p:nvPr/>
        </p:nvSpPr>
        <p:spPr>
          <a:xfrm>
            <a:off x="632792" y="1124743"/>
            <a:ext cx="7683624" cy="4608513"/>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มื่อผู้มาติดต่อมอบเอกสารแสดงตนที่เหมาะสมให้แล้วให้ตรวจสอบเอกสารดังกล่าวว่าเป็นเอกสารที่ถูกต้องและไม่มีการขูดขีดหรือมีการ</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พยายามเปลี่ยนลักษณะที่สำคัญใดๆ ของเอกสารแล้ว</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ถ่ายสำเนาเอกสารดังกล่าวเก็บไว้</a:t>
            </a:r>
            <a:r>
              <a:rPr lang="th-TH" sz="3200" dirty="0" smtClean="0">
                <a:solidFill>
                  <a:srgbClr val="663300"/>
                </a:solidFill>
                <a:latin typeface="Viner Hand ITC"/>
                <a:ea typeface="Meiryo UI" pitchFamily="34" charset="-128"/>
                <a:cs typeface="TH Baijam" pitchFamily="2" charset="-34"/>
              </a:rPr>
              <a:t>−ตรวจดูด้วยว่าสำเนาคมชัด</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สามารถอ่านรายละเอียดต่างๆออก</a:t>
            </a:r>
          </a:p>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หรือ</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จดรายละเอียดลงในสมุดทะเบียน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ของสูญหายและของที่พบ</a:t>
            </a:r>
          </a:p>
        </p:txBody>
      </p:sp>
      <p:pic>
        <p:nvPicPr>
          <p:cNvPr id="39938" name="Picture 2" descr="C:\Documents and Settings\danielc\Local Settings\Temporary Internet Files\Content.IE5\WOYKSSHU\MP900411797[1].jpg"/>
          <p:cNvPicPr>
            <a:picLocks noChangeAspect="1" noChangeArrowheads="1"/>
          </p:cNvPicPr>
          <p:nvPr/>
        </p:nvPicPr>
        <p:blipFill>
          <a:blip r:embed="rId3" cstate="print"/>
          <a:srcRect t="9693" r="19354" b="17612"/>
          <a:stretch>
            <a:fillRect/>
          </a:stretch>
        </p:blipFill>
        <p:spPr bwMode="auto">
          <a:xfrm>
            <a:off x="5652120" y="3789040"/>
            <a:ext cx="1785950" cy="1071570"/>
          </a:xfrm>
          <a:prstGeom prst="rect">
            <a:avLst/>
          </a:prstGeom>
          <a:noFill/>
        </p:spPr>
      </p:pic>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ขอเอกสารแสดงตนจากผู้ขอรับของคืน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76</a:t>
            </a:r>
            <a:endParaRPr lang="en-US" dirty="0"/>
          </a:p>
        </p:txBody>
      </p:sp>
      <p:sp>
        <p:nvSpPr>
          <p:cNvPr id="7" name="Content Placeholder 2"/>
          <p:cNvSpPr txBox="1">
            <a:spLocks/>
          </p:cNvSpPr>
          <p:nvPr/>
        </p:nvSpPr>
        <p:spPr>
          <a:xfrm>
            <a:off x="632792" y="1124743"/>
            <a:ext cx="7323584" cy="4896545"/>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ในกรณีที่บุคคลอื่นรับมอบอำนาจจากเจ้าของของที่หายให้มา</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ติดต่อขอรับของสิ่งนั้นแทน ต้องมีการขอหลักฐานแสดงตน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เช่นกัน</a:t>
            </a: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โดยรวมถึง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การขอรับจดหมายหรือสำเนาของอีเมล์ที่ระบุการมอบอำนาจ</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การขอสำเนาเอกสารที่สถานบริการนั้นๆแจ้งกับบุคคลที่เป็น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เจ้าของของที่หายเพื่อขอให้นำเอกสารแสดงตนมาแสดง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การขอดูเอกสารแสดงตนของบุคคลที่สามที่เป็นผู้มาติดต่อ</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ขอรับของคืน เช่น บัตรประชาชน หนังสือเดินทาง </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หรือใบอนุญาตขับรถ</a:t>
            </a:r>
          </a:p>
        </p:txBody>
      </p:sp>
      <p:sp>
        <p:nvSpPr>
          <p:cNvPr id="8"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ขอเอกสารแสดงตนจากผู้ขอรับของคืน</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77</a:t>
            </a:r>
            <a:endParaRPr lang="en-US" dirty="0"/>
          </a:p>
        </p:txBody>
      </p:sp>
      <p:pic>
        <p:nvPicPr>
          <p:cNvPr id="5" name="Picture 4" descr="L&amp;F Policy.jpg"/>
          <p:cNvPicPr/>
          <p:nvPr/>
        </p:nvPicPr>
        <p:blipFill>
          <a:blip r:embed="rId3" cstate="print"/>
          <a:stretch>
            <a:fillRect/>
          </a:stretch>
        </p:blipFill>
        <p:spPr>
          <a:xfrm>
            <a:off x="6869426" y="2920301"/>
            <a:ext cx="1302974" cy="1156771"/>
          </a:xfrm>
          <a:prstGeom prst="rect">
            <a:avLst/>
          </a:prstGeom>
        </p:spPr>
      </p:pic>
      <p:sp>
        <p:nvSpPr>
          <p:cNvPr id="8" name="Content Placeholder 2"/>
          <p:cNvSpPr txBox="1">
            <a:spLocks/>
          </p:cNvSpPr>
          <p:nvPr/>
        </p:nvSpPr>
        <p:spPr>
          <a:xfrm>
            <a:off x="632792" y="1584176"/>
            <a:ext cx="7467600" cy="450912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ต้องมีการปรับข้อมูลในสมุดทะเบียนบันทึกของหายและ</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ของที่พบให้ทันสมัยทุกครั้งเมื่อมีการส่งมอบของคืนให้แก่</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เจ้าของ (รวมทั้งในกรณีที่มีการปฏิเสธไม่คืนของ) โดย</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บันทึกรายละเอียดเกี่ยวกับผู้มาติดต่อขอรับของ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ขอให้</a:t>
            </a:r>
            <a:r>
              <a:rPr lang="th-TH" sz="3200" dirty="0">
                <a:solidFill>
                  <a:srgbClr val="663300"/>
                </a:solidFill>
                <a:latin typeface="TH Baijam" pitchFamily="2" charset="-34"/>
                <a:ea typeface="Meiryo UI" pitchFamily="34" charset="-128"/>
                <a:cs typeface="TH Baijam" pitchFamily="2" charset="-34"/>
              </a:rPr>
              <a:t>ผู้มาติดต่อขอรับของลงลายมือชื่อ</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แทรก</a:t>
            </a:r>
            <a:r>
              <a:rPr lang="th-TH" sz="3200" dirty="0">
                <a:solidFill>
                  <a:srgbClr val="663300"/>
                </a:solidFill>
                <a:latin typeface="TH Baijam" pitchFamily="2" charset="-34"/>
                <a:ea typeface="Meiryo UI" pitchFamily="34" charset="-128"/>
                <a:cs typeface="TH Baijam" pitchFamily="2" charset="-34"/>
              </a:rPr>
              <a:t>สำเนาของเอกสารแสดงตนของผู้มาติดต่อขอรับ</a:t>
            </a:r>
            <a:r>
              <a:rPr lang="th-TH" sz="3200" dirty="0" smtClean="0">
                <a:solidFill>
                  <a:srgbClr val="663300"/>
                </a:solidFill>
                <a:latin typeface="TH Baijam" pitchFamily="2" charset="-34"/>
                <a:ea typeface="Meiryo UI" pitchFamily="34" charset="-128"/>
                <a:cs typeface="TH Baijam" pitchFamily="2" charset="-34"/>
              </a:rPr>
              <a:t>ของ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แทรกสิ่งที่ใช้ในการระบุว่าผู้มาติดต่อเป็นเจ้าของของที่จะรับคืน</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กรอกรายละเอียดในช่องอื่นๆ ตามความเหมาะสม</a:t>
            </a:r>
          </a:p>
          <a:p>
            <a:pPr marL="0" indent="0">
              <a:spcBef>
                <a:spcPts val="60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ลงข้อมูลในสมุดทะเบียนบันทึกของหาย</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39441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และของที่พบให้สมบูรณ์</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632792" y="1728192"/>
            <a:ext cx="7467600" cy="4293096"/>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ในกรณีที่พิจารณาแล้วเห็นว่าไม่ควรคืนของให้กับผู้มาติดต่อ</a:t>
            </a:r>
            <a:endParaRPr lang="th-TH" sz="2000" dirty="0" smtClean="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แจ้งฝ่ายบริหารให้รับทราบเรื่อง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อธิบายเหตุผลให้ฝ่ายบริหารทราบ</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ให้ฝ่ายบริหารประเมินสถานการณ์ </a:t>
            </a:r>
            <a:r>
              <a:rPr lang="th-TH" sz="3200" dirty="0" smtClean="0">
                <a:solidFill>
                  <a:srgbClr val="663300"/>
                </a:solidFill>
                <a:latin typeface="Viner Hand ITC"/>
                <a:ea typeface="Meiryo UI" pitchFamily="34" charset="-128"/>
                <a:cs typeface="TH Baijam" pitchFamily="2" charset="-34"/>
              </a:rPr>
              <a:t>− โดยฝ่ายบริหาร</a:t>
            </a:r>
          </a:p>
          <a:p>
            <a:pPr mar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อาจตัดสินใจคืนของให้ผู้มาติดต่อก็ได้</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อธิบายให้ผู้มาติดต่อทราบอย่างสุภาพว่า</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เหตุใดจึงไม่สามารถคืนของให้ได้</a:t>
            </a:r>
            <a:endParaRPr lang="th-TH" sz="3200" dirty="0">
              <a:solidFill>
                <a:srgbClr val="663300"/>
              </a:solidFill>
              <a:latin typeface="TH Baijam" pitchFamily="2" charset="-34"/>
              <a:ea typeface="Meiryo UI" pitchFamily="34" charset="-128"/>
              <a:cs typeface="TH Baijam" pitchFamily="2" charset="-34"/>
            </a:endParaRPr>
          </a:p>
        </p:txBody>
      </p:sp>
      <p:sp>
        <p:nvSpPr>
          <p:cNvPr id="4" name="Slide Number Placeholder 3"/>
          <p:cNvSpPr>
            <a:spLocks noGrp="1"/>
          </p:cNvSpPr>
          <p:nvPr>
            <p:ph type="sldNum" sz="quarter" idx="12"/>
          </p:nvPr>
        </p:nvSpPr>
        <p:spPr/>
        <p:txBody>
          <a:bodyPr/>
          <a:lstStyle/>
          <a:p>
            <a:r>
              <a:rPr lang="en-US" dirty="0" smtClean="0"/>
              <a:t> Slide </a:t>
            </a:r>
            <a:r>
              <a:rPr lang="th-TH" dirty="0" smtClean="0"/>
              <a:t>78</a:t>
            </a:r>
            <a:endParaRPr lang="en-US" dirty="0"/>
          </a:p>
        </p:txBody>
      </p:sp>
      <p:pic>
        <p:nvPicPr>
          <p:cNvPr id="5" name="Picture 4" descr="C:\Documents and Settings\danielc\Local Settings\Temporary Internet Files\Content.IE5\M0QL8DHR\MC900060229[1].wmf"/>
          <p:cNvPicPr/>
          <p:nvPr/>
        </p:nvPicPr>
        <p:blipFill>
          <a:blip r:embed="rId3" cstate="print"/>
          <a:srcRect/>
          <a:stretch>
            <a:fillRect/>
          </a:stretch>
        </p:blipFill>
        <p:spPr bwMode="auto">
          <a:xfrm>
            <a:off x="6012160" y="3987481"/>
            <a:ext cx="1305736" cy="1817783"/>
          </a:xfrm>
          <a:prstGeom prst="rect">
            <a:avLst/>
          </a:prstGeom>
          <a:noFill/>
          <a:ln w="9525">
            <a:noFill/>
            <a:miter lim="800000"/>
            <a:headEnd/>
            <a:tailEnd/>
          </a:ln>
        </p:spPr>
      </p:pic>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
        <p:nvSpPr>
          <p:cNvPr id="12"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ลงข้อมูลในสมุดทะเบียนบันทึกของหาย</a:t>
            </a:r>
            <a:endParaRPr lang="en-US" sz="4000" b="1" dirty="0">
              <a:solidFill>
                <a:srgbClr val="660066"/>
              </a:solidFill>
              <a:latin typeface="TH Baijam" pitchFamily="2" charset="-34"/>
              <a:cs typeface="TH Baijam" pitchFamily="2" charset="-34"/>
            </a:endParaRPr>
          </a:p>
        </p:txBody>
      </p:sp>
      <p:sp>
        <p:nvSpPr>
          <p:cNvPr id="13" name="สี่เหลี่ยมผืนผ้า 12"/>
          <p:cNvSpPr/>
          <p:nvPr/>
        </p:nvSpPr>
        <p:spPr>
          <a:xfrm>
            <a:off x="627831" y="877481"/>
            <a:ext cx="39441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และของที่พบให้สมบูรณ์</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79</a:t>
            </a:r>
            <a:endParaRPr lang="en-US" dirty="0"/>
          </a:p>
        </p:txBody>
      </p:sp>
      <p:sp>
        <p:nvSpPr>
          <p:cNvPr id="7" name="Content Placeholder 2"/>
          <p:cNvSpPr txBox="1">
            <a:spLocks/>
          </p:cNvSpPr>
          <p:nvPr/>
        </p:nvSpPr>
        <p:spPr>
          <a:xfrm>
            <a:off x="632792" y="1728192"/>
            <a:ext cx="7467600" cy="364502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ในกรณีที่พิจารณาแล้วเห็นว่าไม่ควรคืนของให้กับผู้มาติดต่อ</a:t>
            </a:r>
            <a:endParaRPr lang="th-TH" sz="2000" dirty="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ให้คำแนะนำแก่ผู้มาติดต่อว่าหากจะให้มอบของคืนให้</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จะต้องใช้หลักฐานอะไรเพิ่มเติม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ขออภัยในความไม่สะดวกที่เกิดขึ้น</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ลงข้อมูลในสมุดทะเบียนเพื่ออธิบายว่ามีอะไรเกิดขึ้น</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ลงลายมือชื่อ/ลงนามแบบย่อในสมุดทะเบียน</a:t>
            </a:r>
          </a:p>
        </p:txBody>
      </p:sp>
      <p:sp>
        <p:nvSpPr>
          <p:cNvPr id="10"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ลงข้อมูลในสมุดทะเบียนบันทึกของหาย</a:t>
            </a:r>
            <a:endParaRPr lang="en-US" sz="4000" b="1" dirty="0">
              <a:solidFill>
                <a:srgbClr val="660066"/>
              </a:solidFill>
              <a:latin typeface="TH Baijam" pitchFamily="2" charset="-34"/>
              <a:cs typeface="TH Baijam" pitchFamily="2" charset="-34"/>
            </a:endParaRPr>
          </a:p>
        </p:txBody>
      </p:sp>
      <p:sp>
        <p:nvSpPr>
          <p:cNvPr id="11" name="สี่เหลี่ยมผืนผ้า 10"/>
          <p:cNvSpPr/>
          <p:nvPr/>
        </p:nvSpPr>
        <p:spPr>
          <a:xfrm>
            <a:off x="627831" y="877481"/>
            <a:ext cx="394416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และของที่พบให้สมบูรณ์</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80</a:t>
            </a:r>
            <a:endParaRPr lang="en-US" dirty="0"/>
          </a:p>
        </p:txBody>
      </p:sp>
      <p:pic>
        <p:nvPicPr>
          <p:cNvPr id="5" name="Picture 4" descr="C:\Documents and Settings\danielc\Local Settings\Temporary Internet Files\Content.IE5\ZB5AOP62\MP900178916[1].jpg"/>
          <p:cNvPicPr/>
          <p:nvPr/>
        </p:nvPicPr>
        <p:blipFill>
          <a:blip r:embed="rId3" cstate="print"/>
          <a:srcRect/>
          <a:stretch>
            <a:fillRect/>
          </a:stretch>
        </p:blipFill>
        <p:spPr bwMode="auto">
          <a:xfrm>
            <a:off x="5076056" y="4573298"/>
            <a:ext cx="1170772" cy="1167787"/>
          </a:xfrm>
          <a:prstGeom prst="rect">
            <a:avLst/>
          </a:prstGeom>
          <a:noFill/>
          <a:ln w="9525">
            <a:noFill/>
            <a:miter lim="800000"/>
            <a:headEnd/>
            <a:tailEnd/>
          </a:ln>
        </p:spPr>
      </p:pic>
      <p:sp>
        <p:nvSpPr>
          <p:cNvPr id="8" name="Content Placeholder 2"/>
          <p:cNvSpPr txBox="1">
            <a:spLocks/>
          </p:cNvSpPr>
          <p:nvPr/>
        </p:nvSpPr>
        <p:spPr>
          <a:xfrm>
            <a:off x="632792" y="1700808"/>
            <a:ext cx="7683624" cy="3456384"/>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ในกรณี</a:t>
            </a:r>
            <a:r>
              <a:rPr lang="th-TH" sz="3200" dirty="0" smtClean="0">
                <a:solidFill>
                  <a:srgbClr val="663300"/>
                </a:solidFill>
                <a:latin typeface="TH Baijam" pitchFamily="2" charset="-34"/>
                <a:ea typeface="Meiryo UI" pitchFamily="34" charset="-128"/>
                <a:cs typeface="TH Baijam" pitchFamily="2" charset="-34"/>
              </a:rPr>
              <a:t>ที่ผู้ติดต่อขอรับของที่หายคืน ติดต่อมาจากต่างประเทศ</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sym typeface="Wingdings"/>
              </a:rPr>
              <a:t>เจ้าหน้าที่ควรให้ความช่วยเหลือแก่ผู้นั้นในการขอรับของคืน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sym typeface="Wingdings"/>
              </a:rPr>
              <a:t>ด้วยความเป็นมืออาชีพ โดยการติดต่อมานั้นอาจจะเป็น</a:t>
            </a:r>
            <a:endParaRPr lang="th-TH" sz="2000" dirty="0">
              <a:solidFill>
                <a:srgbClr val="003366"/>
              </a:solidFill>
              <a:latin typeface="TH Baijam" pitchFamily="2" charset="-34"/>
              <a:ea typeface="Meiryo UI" pitchFamily="34" charset="-128"/>
              <a:cs typeface="TH Baijam" pitchFamily="2" charset="-34"/>
              <a:sym typeface="Wingdings"/>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การติดต่อกลับเนื่องจากได้รับแจ้งจากสถานบริการ</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เป็นการติดตามความคืบหน้าหลังจากที่มีการแจ้งของหายไว้แล้ว</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เป็นการ “ลองสอบถามดู”</a:t>
            </a: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81</a:t>
            </a:r>
            <a:endParaRPr lang="en-US" dirty="0"/>
          </a:p>
        </p:txBody>
      </p:sp>
      <p:pic>
        <p:nvPicPr>
          <p:cNvPr id="5" name="Picture 4" descr="C:\Documents and Settings\danielc\Local Settings\Temporary Internet Files\Content.IE5\ZB5AOP62\MP900178916[1].jpg"/>
          <p:cNvPicPr/>
          <p:nvPr/>
        </p:nvPicPr>
        <p:blipFill>
          <a:blip r:embed="rId3" cstate="print"/>
          <a:srcRect/>
          <a:stretch>
            <a:fillRect/>
          </a:stretch>
        </p:blipFill>
        <p:spPr bwMode="auto">
          <a:xfrm>
            <a:off x="5004048" y="3489369"/>
            <a:ext cx="1956590" cy="1951601"/>
          </a:xfrm>
          <a:prstGeom prst="rect">
            <a:avLst/>
          </a:prstGeom>
          <a:noFill/>
          <a:ln w="9525">
            <a:noFill/>
            <a:miter lim="800000"/>
            <a:headEnd/>
            <a:tailEnd/>
          </a:ln>
        </p:spPr>
      </p:pic>
      <p:sp>
        <p:nvSpPr>
          <p:cNvPr id="8" name="Content Placeholder 2"/>
          <p:cNvSpPr txBox="1">
            <a:spLocks/>
          </p:cNvSpPr>
          <p:nvPr/>
        </p:nvSpPr>
        <p:spPr>
          <a:xfrm>
            <a:off x="632792" y="1700808"/>
            <a:ext cx="7107560" cy="288032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รูปแบบในการติดต่อสื่อสารกรณีที่ผู้ติดต่อขอรับของที่หายคืน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sym typeface="Wingdings"/>
              </a:rPr>
              <a:t>ติดต่อมาจากต่างประเทศ</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โดยทางโทรศัพท์</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โดยทางโทรสาร (</a:t>
            </a:r>
            <a:r>
              <a:rPr lang="en-US" sz="3200" dirty="0" smtClean="0">
                <a:solidFill>
                  <a:srgbClr val="663300"/>
                </a:solidFill>
                <a:latin typeface="TH Baijam" pitchFamily="2" charset="-34"/>
                <a:ea typeface="Meiryo UI" pitchFamily="34" charset="-128"/>
                <a:cs typeface="TH Baijam" pitchFamily="2" charset="-34"/>
              </a:rPr>
              <a:t>fax</a:t>
            </a:r>
            <a:r>
              <a:rPr lang="th-TH" sz="3200" dirty="0" smtClean="0">
                <a:solidFill>
                  <a:srgbClr val="663300"/>
                </a:solidFill>
                <a:latin typeface="TH Baijam" pitchFamily="2" charset="-34"/>
                <a:ea typeface="Meiryo UI" pitchFamily="34" charset="-128"/>
                <a:cs typeface="TH Baijam" pitchFamily="2" charset="-34"/>
              </a:rPr>
              <a:t>)</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โดยทางอีเมล์</a:t>
            </a:r>
          </a:p>
        </p:txBody>
      </p:sp>
      <p:sp>
        <p:nvSpPr>
          <p:cNvPr id="9" name="Title 1"/>
          <p:cNvSpPr txBox="1">
            <a:spLocks/>
          </p:cNvSpPr>
          <p:nvPr/>
        </p:nvSpPr>
        <p:spPr>
          <a:xfrm>
            <a:off x="621084" y="332656"/>
            <a:ext cx="5361259"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536457"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82</a:t>
            </a:r>
            <a:endParaRPr lang="en-US" dirty="0"/>
          </a:p>
        </p:txBody>
      </p:sp>
      <p:pic>
        <p:nvPicPr>
          <p:cNvPr id="5" name="Picture 4" descr="C:\Documents and Settings\danielc\Local Settings\Temporary Internet Files\Content.IE5\M0QL8DHR\MC900039006[1].wmf"/>
          <p:cNvPicPr/>
          <p:nvPr/>
        </p:nvPicPr>
        <p:blipFill>
          <a:blip r:embed="rId3" cstate="print"/>
          <a:srcRect/>
          <a:stretch>
            <a:fillRect/>
          </a:stretch>
        </p:blipFill>
        <p:spPr bwMode="auto">
          <a:xfrm>
            <a:off x="6014026" y="4149080"/>
            <a:ext cx="1472839" cy="1357322"/>
          </a:xfrm>
          <a:prstGeom prst="rect">
            <a:avLst/>
          </a:prstGeom>
          <a:noFill/>
          <a:ln w="9525">
            <a:noFill/>
            <a:miter lim="800000"/>
            <a:headEnd/>
            <a:tailEnd/>
          </a:ln>
        </p:spPr>
      </p:pic>
      <p:sp>
        <p:nvSpPr>
          <p:cNvPr id="8" name="Content Placeholder 2"/>
          <p:cNvSpPr txBox="1">
            <a:spLocks/>
          </p:cNvSpPr>
          <p:nvPr/>
        </p:nvSpPr>
        <p:spPr>
          <a:xfrm>
            <a:off x="632792" y="1700808"/>
            <a:ext cx="6387480"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การดำเนินการในกรณีที่ผู้ติดต่อขอรับของที่หายคืน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อยู่</a:t>
            </a:r>
            <a:r>
              <a:rPr lang="th-TH" sz="3200" dirty="0">
                <a:solidFill>
                  <a:srgbClr val="663300"/>
                </a:solidFill>
                <a:latin typeface="TH Baijam" pitchFamily="2" charset="-34"/>
                <a:ea typeface="Meiryo UI" pitchFamily="34" charset="-128"/>
                <a:cs typeface="TH Baijam" pitchFamily="2" charset="-34"/>
              </a:rPr>
              <a:t>ต่างประเทศ</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พิจารณาว่าผู้ติดต่อขอรับของเป็นเจ้าของที่แท้จริง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ของสิ่งของนั้นหรือไม่</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ระบุให้ชัดเจนว่าของที่หายคืออะไร</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หาคำตอบว่าผู้ติดต่อขอรับของต้องการ</a:t>
            </a:r>
          </a:p>
          <a:p>
            <a:pPr mar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ให้ส่งของคืนด้วยวิธีใด</a:t>
            </a: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83</a:t>
            </a:r>
            <a:endParaRPr lang="en-US" dirty="0"/>
          </a:p>
        </p:txBody>
      </p:sp>
      <p:pic>
        <p:nvPicPr>
          <p:cNvPr id="5" name="Picture 4" descr="C:\Documents and Settings\danielc\Local Settings\Temporary Internet Files\Content.IE5\M0QL8DHR\MC900039006[1].wmf"/>
          <p:cNvPicPr/>
          <p:nvPr/>
        </p:nvPicPr>
        <p:blipFill>
          <a:blip r:embed="rId3" cstate="print"/>
          <a:srcRect/>
          <a:stretch>
            <a:fillRect/>
          </a:stretch>
        </p:blipFill>
        <p:spPr bwMode="auto">
          <a:xfrm>
            <a:off x="6012160" y="4725144"/>
            <a:ext cx="1123720" cy="1035585"/>
          </a:xfrm>
          <a:prstGeom prst="rect">
            <a:avLst/>
          </a:prstGeom>
          <a:noFill/>
          <a:ln w="9525">
            <a:noFill/>
            <a:miter lim="800000"/>
            <a:headEnd/>
            <a:tailEnd/>
          </a:ln>
        </p:spPr>
      </p:pic>
      <p:sp>
        <p:nvSpPr>
          <p:cNvPr id="8" name="Content Placeholder 2"/>
          <p:cNvSpPr txBox="1">
            <a:spLocks/>
          </p:cNvSpPr>
          <p:nvPr/>
        </p:nvSpPr>
        <p:spPr>
          <a:xfrm>
            <a:off x="632792" y="1700808"/>
            <a:ext cx="6819528"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การดำเนินการในกรณีที่ผู้ติดต่อขอรับของที่หายคืน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อยู่</a:t>
            </a:r>
            <a:r>
              <a:rPr lang="th-TH" sz="3200" dirty="0">
                <a:solidFill>
                  <a:srgbClr val="663300"/>
                </a:solidFill>
                <a:latin typeface="TH Baijam" pitchFamily="2" charset="-34"/>
                <a:ea typeface="Meiryo UI" pitchFamily="34" charset="-128"/>
                <a:cs typeface="TH Baijam" pitchFamily="2" charset="-34"/>
              </a:rPr>
              <a:t>ต่างประเทศ</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ให้ข้อมูลแก่ผู้ขอรับของคืนในเรื่องค่าใช้จ่ายในการส่งของ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ขอรายละเอียดสำหรับติดต่อของผู้ที่ขอรับของคืน</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เพื่อจัดส่งของไปให้</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แจ้งให้ผู้ที่ขอรับของคืนทราบวัน ที่ได้มีการ</a:t>
            </a:r>
          </a:p>
          <a:p>
            <a:pPr mar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ส่งของและเวลาที่น่าจะใช้ในการส่ง</a:t>
            </a: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84</a:t>
            </a:r>
            <a:endParaRPr lang="en-US" dirty="0"/>
          </a:p>
        </p:txBody>
      </p:sp>
      <p:pic>
        <p:nvPicPr>
          <p:cNvPr id="5" name="Picture 4" descr="C:\Documents and Settings\danielc\Local Settings\Temporary Internet Files\Content.IE5\Y2UABRAT\MP900444366[1].jpg"/>
          <p:cNvPicPr/>
          <p:nvPr/>
        </p:nvPicPr>
        <p:blipFill>
          <a:blip r:embed="rId3" cstate="print"/>
          <a:srcRect/>
          <a:stretch>
            <a:fillRect/>
          </a:stretch>
        </p:blipFill>
        <p:spPr bwMode="auto">
          <a:xfrm>
            <a:off x="5364088" y="4509120"/>
            <a:ext cx="1440160" cy="1175791"/>
          </a:xfrm>
          <a:prstGeom prst="rect">
            <a:avLst/>
          </a:prstGeom>
          <a:noFill/>
          <a:ln w="9525">
            <a:noFill/>
            <a:miter lim="800000"/>
            <a:headEnd/>
            <a:tailEnd/>
          </a:ln>
        </p:spPr>
      </p:pic>
      <p:sp>
        <p:nvSpPr>
          <p:cNvPr id="8" name="Content Placeholder 2"/>
          <p:cNvSpPr txBox="1">
            <a:spLocks/>
          </p:cNvSpPr>
          <p:nvPr/>
        </p:nvSpPr>
        <p:spPr>
          <a:xfrm>
            <a:off x="632792" y="1700808"/>
            <a:ext cx="6819528"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การดำเนินการเพื่อจัดส่งของคืน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ดำเนินการอย่างรวดเร็วแต่ด้วยความระมัดระวัง</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จัดการในเรื่องต่างๆ ดังนี้</a:t>
            </a:r>
          </a:p>
          <a:p>
            <a:pPr marL="0" indent="0">
              <a:spcBef>
                <a:spcPts val="3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20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ห่อและการบรรจุของ</a:t>
            </a:r>
          </a:p>
          <a:p>
            <a:pPr mar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rPr>
              <a:t> จ่าหน้าชื่อและที่อยู่</a:t>
            </a:r>
          </a:p>
          <a:p>
            <a:pPr marL="0" indent="0">
              <a:spcBef>
                <a:spcPts val="30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ทำประกันการส่งของ</a:t>
            </a:r>
          </a:p>
          <a:p>
            <a:pPr mar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sym typeface="Wingdings"/>
              </a:rPr>
              <a:t></a:t>
            </a: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แจ้งให้บริษัทส่งของมารับ</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cxnSp>
        <p:nvCxnSpPr>
          <p:cNvPr id="12" name="ลูกศรเชื่อมต่อแบบตรง 11"/>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85</a:t>
            </a:r>
            <a:endParaRPr lang="en-US" dirty="0"/>
          </a:p>
        </p:txBody>
      </p:sp>
      <p:pic>
        <p:nvPicPr>
          <p:cNvPr id="5" name="Picture 4" descr="delivery.jpg"/>
          <p:cNvPicPr>
            <a:picLocks noChangeAspect="1"/>
          </p:cNvPicPr>
          <p:nvPr/>
        </p:nvPicPr>
        <p:blipFill>
          <a:blip r:embed="rId3" cstate="print">
            <a:grayscl/>
          </a:blip>
          <a:srcRect l="14176" r="11398"/>
          <a:stretch>
            <a:fillRect/>
          </a:stretch>
        </p:blipFill>
        <p:spPr>
          <a:xfrm>
            <a:off x="5868144" y="3681028"/>
            <a:ext cx="1500198" cy="1998900"/>
          </a:xfrm>
          <a:prstGeom prst="rect">
            <a:avLst/>
          </a:prstGeom>
        </p:spPr>
      </p:pic>
      <p:sp>
        <p:nvSpPr>
          <p:cNvPr id="8" name="Content Placeholder 2"/>
          <p:cNvSpPr txBox="1">
            <a:spLocks/>
          </p:cNvSpPr>
          <p:nvPr/>
        </p:nvSpPr>
        <p:spPr>
          <a:xfrm>
            <a:off x="632792" y="1700808"/>
            <a:ext cx="7107560" cy="39604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การดำเนินการเพื่อจัดส่งของคืน</a:t>
            </a: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จัดการในเรื่องต่างๆ ดังนี้</a:t>
            </a:r>
          </a:p>
          <a:p>
            <a:pPr marL="0" indent="0">
              <a:spcBef>
                <a:spcPts val="30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20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นำของไปส่งให้แก่ผู้ให้บริการส่งของ</a:t>
            </a:r>
          </a:p>
          <a:p>
            <a:pPr marL="0" indent="0">
              <a:spcBef>
                <a:spcPts val="3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rPr>
              <a:t> จดข้อมูลรายละเอียดของการส่งของ</a:t>
            </a:r>
          </a:p>
          <a:p>
            <a:pPr marL="0" indent="0">
              <a:spcBef>
                <a:spcPts val="30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sym typeface="Wingdings"/>
              </a:rPr>
              <a:t></a:t>
            </a:r>
            <a:r>
              <a:rPr lang="th-TH" sz="3200" kern="600" dirty="0" smtClean="0">
                <a:solidFill>
                  <a:srgbClr val="663300"/>
                </a:solidFill>
                <a:latin typeface="TH Baijam" pitchFamily="2" charset="-34"/>
                <a:ea typeface="Meiryo UI" pitchFamily="34" charset="-128"/>
                <a:cs typeface="TH Baijam" pitchFamily="2" charset="-34"/>
                <a:sym typeface="Wingdings"/>
              </a:rPr>
              <a:t> ชำระเงินค่าส่งของ</a:t>
            </a:r>
          </a:p>
          <a:p>
            <a:pPr marL="0" indent="0">
              <a:spcBef>
                <a:spcPts val="30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sym typeface="Wingdings"/>
              </a:rPr>
              <a:t></a:t>
            </a: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แจ้งให้ผู้ขอรับของคืนทราบว่า</a:t>
            </a:r>
          </a:p>
          <a:p>
            <a:pPr marL="0" indent="0">
              <a:spcBef>
                <a:spcPts val="0"/>
              </a:spcBef>
              <a:buClr>
                <a:srgbClr val="7FD13B"/>
              </a:buClr>
              <a:buSzTx/>
              <a:buNone/>
            </a:pPr>
            <a:r>
              <a:rPr lang="th-TH" sz="3200" kern="600" dirty="0">
                <a:solidFill>
                  <a:srgbClr val="663300"/>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     ได้มีการส่งของออกไปแล้ว</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86</a:t>
            </a:r>
            <a:endParaRPr lang="en-US" dirty="0"/>
          </a:p>
        </p:txBody>
      </p:sp>
      <p:pic>
        <p:nvPicPr>
          <p:cNvPr id="5" name="Picture 4" descr="L&amp;F log copy.jpg"/>
          <p:cNvPicPr/>
          <p:nvPr/>
        </p:nvPicPr>
        <p:blipFill>
          <a:blip r:embed="rId3" cstate="print"/>
          <a:stretch>
            <a:fillRect/>
          </a:stretch>
        </p:blipFill>
        <p:spPr>
          <a:xfrm>
            <a:off x="6261352" y="3573016"/>
            <a:ext cx="1551008" cy="1357322"/>
          </a:xfrm>
          <a:prstGeom prst="rect">
            <a:avLst/>
          </a:prstGeom>
        </p:spPr>
      </p:pic>
      <p:sp>
        <p:nvSpPr>
          <p:cNvPr id="8" name="Content Placeholder 2"/>
          <p:cNvSpPr txBox="1">
            <a:spLocks/>
          </p:cNvSpPr>
          <p:nvPr/>
        </p:nvSpPr>
        <p:spPr>
          <a:xfrm>
            <a:off x="632792" y="1628800"/>
            <a:ext cx="6819528" cy="459768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ในการปรับเปลี่ยนแก้ไขข้อมูลในสมุดทะเบียนบันทึกของหาย</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และของที่พบให้ทันสมัย ต้องมีการระบุ</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ที่อยู่ที่จัดส่งของไป</a:t>
            </a:r>
          </a:p>
          <a:p>
            <a:pPr marL="0" indent="0">
              <a:spcBef>
                <a:spcPts val="4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ชื่อผู้ให้บริการที่จัดส่งของไป</a:t>
            </a:r>
          </a:p>
          <a:p>
            <a:pPr mar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รายละเอียดเกี่ยวกับบริการพิเศษอื่นๆ</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4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ค่าใช้จ่าย</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0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วันและเวลาที่ส่งของไป</a:t>
            </a:r>
            <a:endParaRPr lang="th-TH" sz="3200" dirty="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000" kern="600" dirty="0">
                <a:solidFill>
                  <a:srgbClr val="003366"/>
                </a:solidFill>
                <a:latin typeface="TH Baijam" pitchFamily="2" charset="-34"/>
                <a:ea typeface="Meiryo UI" pitchFamily="34" charset="-128"/>
                <a:cs typeface="TH Baijam" pitchFamily="2" charset="-34"/>
                <a:sym typeface="Wingdings"/>
              </a:rPr>
              <a:t>  </a:t>
            </a:r>
            <a:r>
              <a:rPr lang="th-TH" sz="3200" dirty="0">
                <a:solidFill>
                  <a:srgbClr val="663300"/>
                </a:solidFill>
                <a:latin typeface="TH Baijam" pitchFamily="2" charset="-34"/>
                <a:ea typeface="Meiryo UI" pitchFamily="34" charset="-128"/>
                <a:cs typeface="TH Baijam" pitchFamily="2" charset="-34"/>
              </a:rPr>
              <a:t>ราย</a:t>
            </a:r>
            <a:r>
              <a:rPr lang="th-TH" sz="3200" dirty="0" smtClean="0">
                <a:solidFill>
                  <a:srgbClr val="663300"/>
                </a:solidFill>
                <a:latin typeface="TH Baijam" pitchFamily="2" charset="-34"/>
                <a:ea typeface="Meiryo UI" pitchFamily="34" charset="-128"/>
                <a:cs typeface="TH Baijam" pitchFamily="2" charset="-34"/>
              </a:rPr>
              <a:t>ละเอียดเฉพาะที่เกี่ยวกับการส่งของชิ้นนั้นๆ</a:t>
            </a: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ช่วยเหลือผู้มาติดต่อขอรับของคืน</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6824489"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ที่อยู่ต่างประเทศหรืออยู่ในสถานที่ห่างไกล</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632792" y="1124743"/>
            <a:ext cx="7323584" cy="4896545"/>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ในการดำเนินการเมื่อมีผู้มาติดต่อขอรับของที่ทำหายคืน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ให้บริการด้วยความสุภาพและด้วยมาตรฐาน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การบริการในระดับมืออาชีพ</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ขอข้อมูลรายละเอียดจากผู้ที่มาติดต่อขอของคืนเพื่อจะได้</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ทราบว่าสิ่งของที่ผู้ที่มาติดต่อขอของคืนทำหายคืออะไร</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ตรวจสอบในสมุดทะเบียนบันทึกของที่หายและของที่พบ</a:t>
            </a:r>
          </a:p>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เพื่อดูว่ามีข้อมูลของของที่พบที่ตรงกับของที่ผู้ที่มาติดต่อ</a:t>
            </a:r>
          </a:p>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ขอของคืนระบุหรือไม่</a:t>
            </a:r>
          </a:p>
        </p:txBody>
      </p:sp>
      <p:sp>
        <p:nvSpPr>
          <p:cNvPr id="4" name="Slide Number Placeholder 3"/>
          <p:cNvSpPr>
            <a:spLocks noGrp="1"/>
          </p:cNvSpPr>
          <p:nvPr>
            <p:ph type="sldNum" sz="quarter" idx="12"/>
          </p:nvPr>
        </p:nvSpPr>
        <p:spPr/>
        <p:txBody>
          <a:bodyPr/>
          <a:lstStyle/>
          <a:p>
            <a:r>
              <a:rPr lang="en-US" dirty="0" smtClean="0"/>
              <a:t> Slide </a:t>
            </a:r>
            <a:r>
              <a:rPr lang="th-TH" dirty="0" smtClean="0"/>
              <a:t>87</a:t>
            </a:r>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7308304" y="1639060"/>
            <a:ext cx="1285884" cy="1285884"/>
          </a:xfrm>
          <a:prstGeom prst="rect">
            <a:avLst/>
          </a:prstGeom>
          <a:noFill/>
          <a:ln w="9525">
            <a:noFill/>
            <a:miter lim="800000"/>
            <a:headEnd/>
            <a:tailEnd/>
          </a:ln>
        </p:spPr>
      </p:pic>
      <p:sp>
        <p:nvSpPr>
          <p:cNvPr id="9" name="Title 1"/>
          <p:cNvSpPr txBox="1">
            <a:spLocks/>
          </p:cNvSpPr>
          <p:nvPr/>
        </p:nvSpPr>
        <p:spPr>
          <a:xfrm>
            <a:off x="621084" y="404664"/>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−บทที่ 3</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88</a:t>
            </a:r>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7164288" y="2564904"/>
            <a:ext cx="1285884" cy="1285884"/>
          </a:xfrm>
          <a:prstGeom prst="rect">
            <a:avLst/>
          </a:prstGeom>
          <a:noFill/>
          <a:ln w="9525">
            <a:noFill/>
            <a:miter lim="800000"/>
            <a:headEnd/>
            <a:tailEnd/>
          </a:ln>
        </p:spPr>
      </p:pic>
      <p:sp>
        <p:nvSpPr>
          <p:cNvPr id="8" name="Content Placeholder 2"/>
          <p:cNvSpPr txBox="1">
            <a:spLocks/>
          </p:cNvSpPr>
          <p:nvPr/>
        </p:nvSpPr>
        <p:spPr>
          <a:xfrm>
            <a:off x="632792" y="1124743"/>
            <a:ext cx="7683624" cy="475252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ในการดำเนินการเมื่อมีผู้มาติดต่อขอรับของที่ทำหายคืน เราต้อง</a:t>
            </a: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นำของออกจากห้องเก็บของโดยตรวจสอบความถูกต้อง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ของของเทียบกับข้อมูลรายละเอียดที่ให้ไว้ในสมุดทะเบียน</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บันทึกของที่หายและของที่พบ</a:t>
            </a:r>
            <a:endParaRPr lang="th-TH" sz="3200" dirty="0" smtClean="0">
              <a:solidFill>
                <a:srgbClr val="663300"/>
              </a:solidFill>
              <a:latin typeface="Viner Hand ITC"/>
              <a:ea typeface="Meiryo UI" pitchFamily="34" charset="-128"/>
              <a:cs typeface="TH Baijam" pitchFamily="2" charset="-34"/>
            </a:endParaRPr>
          </a:p>
          <a:p>
            <a:pPr marL="0" lvl="0" indent="0">
              <a:spcBef>
                <a:spcPts val="400"/>
              </a:spcBef>
              <a:buClrTx/>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a:t>
            </a:r>
            <a:r>
              <a:rPr lang="th-TH" sz="3200" dirty="0">
                <a:solidFill>
                  <a:srgbClr val="663300"/>
                </a:solidFill>
                <a:latin typeface="TH Baijam" pitchFamily="2" charset="-34"/>
                <a:ea typeface="Meiryo UI" pitchFamily="34" charset="-128"/>
                <a:cs typeface="TH Baijam" pitchFamily="2" charset="-34"/>
              </a:rPr>
              <a:t>เอกสารแสดงตนจากผู้ที่มาติดต่อขอรับ</a:t>
            </a:r>
            <a:r>
              <a:rPr lang="th-TH" sz="3200" dirty="0" smtClean="0">
                <a:solidFill>
                  <a:srgbClr val="663300"/>
                </a:solidFill>
                <a:latin typeface="TH Baijam" pitchFamily="2" charset="-34"/>
                <a:ea typeface="Meiryo UI" pitchFamily="34" charset="-128"/>
                <a:cs typeface="TH Baijam" pitchFamily="2" charset="-34"/>
              </a:rPr>
              <a:t>ของ</a:t>
            </a: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ขอ</a:t>
            </a:r>
            <a:r>
              <a:rPr lang="th-TH" sz="3200" dirty="0">
                <a:solidFill>
                  <a:srgbClr val="663300"/>
                </a:solidFill>
                <a:latin typeface="TH Baijam" pitchFamily="2" charset="-34"/>
                <a:ea typeface="Meiryo UI" pitchFamily="34" charset="-128"/>
                <a:cs typeface="TH Baijam" pitchFamily="2" charset="-34"/>
              </a:rPr>
              <a:t>หลักฐานแสดงความเป็นเจ้าของจากผู้ที่มาติดต่อขอรับ</a:t>
            </a:r>
            <a:r>
              <a:rPr lang="th-TH" sz="3200" dirty="0" smtClean="0">
                <a:solidFill>
                  <a:srgbClr val="663300"/>
                </a:solidFill>
                <a:latin typeface="TH Baijam" pitchFamily="2" charset="-34"/>
                <a:ea typeface="Meiryo UI" pitchFamily="34" charset="-128"/>
                <a:cs typeface="TH Baijam" pitchFamily="2" charset="-34"/>
              </a:rPr>
              <a:t>ของ</a:t>
            </a:r>
          </a:p>
          <a:p>
            <a:pPr marL="0" lv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บันทึกข้อมูลรายละเอียดของผู้ที่มาติดต่อขอรับของและ</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เปลี่ยนแปลงแก้ไขข้อมูลในสมุดทะเบียนบันทึกของที่หาย</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และของที่พบให้ทันสมัย</a:t>
            </a:r>
          </a:p>
        </p:txBody>
      </p:sp>
      <p:sp>
        <p:nvSpPr>
          <p:cNvPr id="9" name="Title 1"/>
          <p:cNvSpPr txBox="1">
            <a:spLocks/>
          </p:cNvSpPr>
          <p:nvPr/>
        </p:nvSpPr>
        <p:spPr>
          <a:xfrm>
            <a:off x="621084" y="404664"/>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−บทที่ 3</a:t>
            </a:r>
            <a:endParaRPr lang="en-US" sz="4000" b="1" dirty="0">
              <a:solidFill>
                <a:srgbClr val="660066"/>
              </a:solidFill>
              <a:latin typeface="TH Baijam" pitchFamily="2" charset="-34"/>
              <a:cs typeface="TH Baijam" pitchFamily="2" charset="-34"/>
            </a:endParaRPr>
          </a:p>
        </p:txBody>
      </p:sp>
      <p:cxnSp>
        <p:nvCxnSpPr>
          <p:cNvPr id="11" name="ลูกศรเชื่อมต่อแบบตรง 10"/>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89/1</a:t>
            </a:r>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7102540" y="2060848"/>
            <a:ext cx="1285884" cy="1285884"/>
          </a:xfrm>
          <a:prstGeom prst="rect">
            <a:avLst/>
          </a:prstGeom>
          <a:noFill/>
          <a:ln w="9525">
            <a:noFill/>
            <a:miter lim="800000"/>
            <a:headEnd/>
            <a:tailEnd/>
          </a:ln>
        </p:spPr>
      </p:pic>
      <p:sp>
        <p:nvSpPr>
          <p:cNvPr id="8" name="Content Placeholder 2"/>
          <p:cNvSpPr txBox="1">
            <a:spLocks/>
          </p:cNvSpPr>
          <p:nvPr/>
        </p:nvSpPr>
        <p:spPr>
          <a:xfrm>
            <a:off x="632792" y="1124743"/>
            <a:ext cx="7395592" cy="4680521"/>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ในการดำเนินการเมื่อมีผู้มาติดต่อขอรับของที่ทำหายคืน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แจ้งให้ฝ่ายบริหารทราบเพื่อดำเนินการในกรณีปฏิเสธ</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ไม่ส่งมอบของให้แก่ผู้ที่มาติดต่อขอรับของหรือหาก</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มีข้อสงสัยใดๆ ในความชอบธรรมของผู้ที่มาอ้างสิทธิ์</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พร้อมในการให้ความช่วยเหลือผู้ที่มาติดต่อขอรับของคืน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ที่อยู่ไกลหรืออยู่ต่างประเทศโดยประยุกต์ใช้ระเบียบการ</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ขั้นตอนที่ใช้กับผู้ที่ติดต่อขอรับของคืนที่มาติดต่อที่สถานบริการ</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ด้วยตนเอง โดยต้องมีการเรียกเก็บค่าใช้จ่ายในการส่งของคืน</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จากผู้ขอรับของคืนด้วยเสมอ</a:t>
            </a:r>
          </a:p>
        </p:txBody>
      </p:sp>
      <p:sp>
        <p:nvSpPr>
          <p:cNvPr id="9" name="Title 1"/>
          <p:cNvSpPr txBox="1">
            <a:spLocks/>
          </p:cNvSpPr>
          <p:nvPr/>
        </p:nvSpPr>
        <p:spPr>
          <a:xfrm>
            <a:off x="621084" y="404664"/>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−บทที่ 3</a:t>
            </a:r>
            <a:endParaRPr lang="en-US" sz="4000" b="1" dirty="0">
              <a:solidFill>
                <a:srgbClr val="660066"/>
              </a:solidFill>
              <a:latin typeface="TH Baijam" pitchFamily="2" charset="-34"/>
              <a:cs typeface="TH Baijam" pitchFamily="2" charset="-34"/>
            </a:endParaRPr>
          </a:p>
        </p:txBody>
      </p:sp>
      <p:cxnSp>
        <p:nvCxnSpPr>
          <p:cNvPr id="6" name="ลูกศรเชื่อมต่อแบบตรง 5"/>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153400" y="6422064"/>
            <a:ext cx="762000" cy="365125"/>
          </a:xfrm>
        </p:spPr>
        <p:txBody>
          <a:bodyPr/>
          <a:lstStyle/>
          <a:p>
            <a:r>
              <a:rPr lang="en-US" dirty="0" smtClean="0"/>
              <a:t> Slide 89/2</a:t>
            </a:r>
            <a:endParaRPr lang="en-US" dirty="0"/>
          </a:p>
        </p:txBody>
      </p:sp>
      <p:pic>
        <p:nvPicPr>
          <p:cNvPr id="5" name="Picture 4" descr="C:\Documents and Settings\danielc\Local Settings\Temporary Internet Files\Content.IE5\2IERTBRT\MC900433838[1].png"/>
          <p:cNvPicPr/>
          <p:nvPr/>
        </p:nvPicPr>
        <p:blipFill>
          <a:blip r:embed="rId2" cstate="print"/>
          <a:srcRect/>
          <a:stretch>
            <a:fillRect/>
          </a:stretch>
        </p:blipFill>
        <p:spPr bwMode="auto">
          <a:xfrm>
            <a:off x="4572000" y="4293096"/>
            <a:ext cx="1285884" cy="1285884"/>
          </a:xfrm>
          <a:prstGeom prst="rect">
            <a:avLst/>
          </a:prstGeom>
          <a:noFill/>
          <a:ln w="9525">
            <a:noFill/>
            <a:miter lim="800000"/>
            <a:headEnd/>
            <a:tailEnd/>
          </a:ln>
        </p:spPr>
      </p:pic>
      <p:sp>
        <p:nvSpPr>
          <p:cNvPr id="6" name="Content Placeholder 2"/>
          <p:cNvSpPr txBox="1">
            <a:spLocks/>
          </p:cNvSpPr>
          <p:nvPr/>
        </p:nvSpPr>
        <p:spPr>
          <a:xfrm>
            <a:off x="632792" y="1124743"/>
            <a:ext cx="7395592" cy="3024337"/>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ในการดำเนินการเมื่อมีผู้มาติดต่อขอรับของที่ทำหายคืน เราต้อง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ดำเนินการส่งของคืนให้แก่ผู้ที่มาติดต่อขอรับของคืน</a:t>
            </a:r>
            <a:endParaRPr lang="th-TH" sz="3200" dirty="0" smtClean="0">
              <a:solidFill>
                <a:srgbClr val="663300"/>
              </a:solidFill>
              <a:latin typeface="Viner Hand ITC"/>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ที่อยู่ไกลหรืออยู่ต่างประเทศหลังจากได้ทำการตรวจสอบ</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ข้อมูลว่าผู้ที่มาติดต่อขอรับของคืนเป็นเจ้าของโดยชอบธรรม</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รวมทั้งแจ้งให้อีกฝ่ายทราบถึงข้อมูลในการจัดส่งของ</a:t>
            </a:r>
          </a:p>
        </p:txBody>
      </p:sp>
      <p:sp>
        <p:nvSpPr>
          <p:cNvPr id="7" name="Title 1"/>
          <p:cNvSpPr txBox="1">
            <a:spLocks/>
          </p:cNvSpPr>
          <p:nvPr/>
        </p:nvSpPr>
        <p:spPr>
          <a:xfrm>
            <a:off x="621084" y="404664"/>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Viner Hand ITC"/>
                <a:ea typeface="Meiryo UI" pitchFamily="34" charset="-128"/>
                <a:cs typeface="TH Baijam" pitchFamily="2" charset="-34"/>
              </a:rPr>
              <a:t>−บทที่ 3</a:t>
            </a:r>
            <a:endParaRPr lang="en-US" sz="4000" b="1" dirty="0">
              <a:solidFill>
                <a:srgbClr val="660066"/>
              </a:solidFill>
              <a:latin typeface="TH Baijam" pitchFamily="2" charset="-34"/>
              <a:cs typeface="TH Baijam" pitchFamily="2" charset="-34"/>
            </a:endParaRPr>
          </a:p>
        </p:txBody>
      </p:sp>
    </p:spTree>
    <p:extLst>
      <p:ext uri="{BB962C8B-B14F-4D97-AF65-F5344CB8AC3E}">
        <p14:creationId xmlns:p14="http://schemas.microsoft.com/office/powerpoint/2010/main" val="353816890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90</a:t>
            </a:r>
            <a:endParaRPr lang="en-US" dirty="0"/>
          </a:p>
        </p:txBody>
      </p:sp>
      <p:pic>
        <p:nvPicPr>
          <p:cNvPr id="5" name="Picture 2" descr="C:\Documents and Settings\danielc\Local Settings\Temporary Internet Files\Content.IE5\29XKYQ1Q\MP900444315[1].jpg"/>
          <p:cNvPicPr>
            <a:picLocks noChangeAspect="1" noChangeArrowheads="1"/>
          </p:cNvPicPr>
          <p:nvPr/>
        </p:nvPicPr>
        <p:blipFill>
          <a:blip r:embed="rId3" cstate="print"/>
          <a:srcRect/>
          <a:stretch>
            <a:fillRect/>
          </a:stretch>
        </p:blipFill>
        <p:spPr bwMode="auto">
          <a:xfrm>
            <a:off x="4860032" y="4221088"/>
            <a:ext cx="2054896" cy="1361882"/>
          </a:xfrm>
          <a:prstGeom prst="rect">
            <a:avLst/>
          </a:prstGeom>
          <a:noFill/>
        </p:spPr>
      </p:pic>
      <p:sp>
        <p:nvSpPr>
          <p:cNvPr id="8" name="Content Placeholder 2"/>
          <p:cNvSpPr txBox="1">
            <a:spLocks/>
          </p:cNvSpPr>
          <p:nvPr/>
        </p:nvSpPr>
        <p:spPr>
          <a:xfrm>
            <a:off x="632792" y="1196751"/>
            <a:ext cx="7395592" cy="3528393"/>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เกณฑ์การปฏิบัติงานของบทนี้มี</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ปฏิบัติตามนโยบายของสถานประกอบการ</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ปฏิบัติตามหน้าที่ความรับผิดชอบตามกฎหมาย</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นำสิ่งของออกจากที่เก็บรักษาและจดบันทึกข้อมูล</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การเคลื่อนย้ายและกำจัดสิ่งของในสมุดทะเบียน</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ของสูญหายและของที่พบ</a:t>
            </a:r>
          </a:p>
        </p:txBody>
      </p:sp>
      <p:sp>
        <p:nvSpPr>
          <p:cNvPr id="9" name="Title 1"/>
          <p:cNvSpPr txBox="1">
            <a:spLocks/>
          </p:cNvSpPr>
          <p:nvPr/>
        </p:nvSpPr>
        <p:spPr>
          <a:xfrm>
            <a:off x="621084" y="404664"/>
            <a:ext cx="611115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จัดการกับสิ่งของที่ไม่มีการอ้างสิทธิ์</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91</a:t>
            </a:r>
            <a:endParaRPr lang="en-US" dirty="0"/>
          </a:p>
        </p:txBody>
      </p:sp>
      <p:pic>
        <p:nvPicPr>
          <p:cNvPr id="5" name="Picture 4" descr="C:\Documents and Settings\danielc\Local Settings\Temporary Internet Files\Content.IE5\M0QL8DHR\MC900039006[1].wmf"/>
          <p:cNvPicPr/>
          <p:nvPr/>
        </p:nvPicPr>
        <p:blipFill>
          <a:blip r:embed="rId3" cstate="print"/>
          <a:srcRect/>
          <a:stretch>
            <a:fillRect/>
          </a:stretch>
        </p:blipFill>
        <p:spPr bwMode="auto">
          <a:xfrm>
            <a:off x="4330588" y="3717032"/>
            <a:ext cx="1705392" cy="1571636"/>
          </a:xfrm>
          <a:prstGeom prst="rect">
            <a:avLst/>
          </a:prstGeom>
          <a:noFill/>
          <a:ln w="9525">
            <a:noFill/>
            <a:miter lim="800000"/>
            <a:headEnd/>
            <a:tailEnd/>
          </a:ln>
        </p:spPr>
      </p:pic>
      <p:sp>
        <p:nvSpPr>
          <p:cNvPr id="8" name="Content Placeholder 2"/>
          <p:cNvSpPr txBox="1">
            <a:spLocks/>
          </p:cNvSpPr>
          <p:nvPr/>
        </p:nvSpPr>
        <p:spPr>
          <a:xfrm>
            <a:off x="632792" y="1196751"/>
            <a:ext cx="7395592" cy="2448273"/>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ระยะเวลาการเก็บรักษาของ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สิ่งของที่มีมูลค่า </a:t>
            </a:r>
            <a:r>
              <a:rPr lang="en-US" sz="3200" dirty="0" smtClean="0">
                <a:solidFill>
                  <a:srgbClr val="663300"/>
                </a:solidFill>
                <a:latin typeface="TH Baijam" pitchFamily="2" charset="-34"/>
                <a:ea typeface="Meiryo UI" pitchFamily="34" charset="-128"/>
                <a:cs typeface="TH Baijam" pitchFamily="2" charset="-34"/>
              </a:rPr>
              <a:t>= 6-12 </a:t>
            </a:r>
            <a:r>
              <a:rPr lang="th-TH" sz="3200" dirty="0" smtClean="0">
                <a:solidFill>
                  <a:srgbClr val="663300"/>
                </a:solidFill>
                <a:latin typeface="TH Baijam" pitchFamily="2" charset="-34"/>
                <a:ea typeface="Meiryo UI" pitchFamily="34" charset="-128"/>
                <a:cs typeface="TH Baijam" pitchFamily="2" charset="-34"/>
              </a:rPr>
              <a:t>เดือน</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สิ่งของที่ไม่มีมูลค่า </a:t>
            </a:r>
            <a:r>
              <a:rPr lang="en-US" sz="3200" dirty="0">
                <a:solidFill>
                  <a:srgbClr val="663300"/>
                </a:solidFill>
                <a:latin typeface="TH Baijam" pitchFamily="2" charset="-34"/>
                <a:ea typeface="Meiryo UI" pitchFamily="34" charset="-128"/>
                <a:cs typeface="TH Baijam" pitchFamily="2" charset="-34"/>
              </a:rPr>
              <a:t>= </a:t>
            </a:r>
            <a:r>
              <a:rPr lang="en-US" sz="3200" dirty="0" smtClean="0">
                <a:solidFill>
                  <a:srgbClr val="663300"/>
                </a:solidFill>
                <a:latin typeface="TH Baijam" pitchFamily="2" charset="-34"/>
                <a:ea typeface="Meiryo UI" pitchFamily="34" charset="-128"/>
                <a:cs typeface="TH Baijam" pitchFamily="2" charset="-34"/>
              </a:rPr>
              <a:t>3-6 </a:t>
            </a:r>
            <a:r>
              <a:rPr lang="th-TH" sz="3200" dirty="0">
                <a:solidFill>
                  <a:srgbClr val="663300"/>
                </a:solidFill>
                <a:latin typeface="TH Baijam" pitchFamily="2" charset="-34"/>
                <a:ea typeface="Meiryo UI" pitchFamily="34" charset="-128"/>
                <a:cs typeface="TH Baijam" pitchFamily="2" charset="-34"/>
              </a:rPr>
              <a:t>เดือน</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อาหารที่เน่าเสียได้ </a:t>
            </a:r>
            <a:r>
              <a:rPr lang="th-TH" sz="3200" dirty="0" smtClean="0">
                <a:solidFill>
                  <a:srgbClr val="663300"/>
                </a:solidFill>
                <a:latin typeface="Vrinda"/>
                <a:ea typeface="Meiryo UI" pitchFamily="34" charset="-128"/>
                <a:cs typeface="TH Baijam" pitchFamily="2" charset="-34"/>
              </a:rPr>
              <a:t>= 24-48 ชั่วโมง</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404664"/>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ปฏิบัติตามนโยบายของสถานประกอบการ</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92</a:t>
            </a:r>
            <a:endParaRPr lang="en-US" dirty="0"/>
          </a:p>
        </p:txBody>
      </p:sp>
      <p:sp>
        <p:nvSpPr>
          <p:cNvPr id="7" name="Content Placeholder 2"/>
          <p:cNvSpPr txBox="1">
            <a:spLocks/>
          </p:cNvSpPr>
          <p:nvPr/>
        </p:nvSpPr>
        <p:spPr>
          <a:xfrm>
            <a:off x="632792" y="1196751"/>
            <a:ext cx="7395592" cy="2448273"/>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การกำจัดสิ่งของที่มีมูลค่า</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ส่งมอบให้ตำรวจ</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มอบให้สาธารณกุศล</a:t>
            </a:r>
          </a:p>
          <a:p>
            <a:pPr marL="0" lv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dirty="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ส่งคืนให้แก่ผู้ที่พบ</a:t>
            </a:r>
          </a:p>
        </p:txBody>
      </p:sp>
      <p:sp>
        <p:nvSpPr>
          <p:cNvPr id="8" name="Title 1"/>
          <p:cNvSpPr txBox="1">
            <a:spLocks/>
          </p:cNvSpPr>
          <p:nvPr/>
        </p:nvSpPr>
        <p:spPr>
          <a:xfrm>
            <a:off x="621084" y="404664"/>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ปฏิบัติตามนโยบายของสถานประกอบการ</a:t>
            </a:r>
            <a:endParaRPr lang="en-US" sz="4000" b="1" dirty="0">
              <a:solidFill>
                <a:srgbClr val="660066"/>
              </a:solidFill>
              <a:latin typeface="TH Baijam" pitchFamily="2" charset="-34"/>
              <a:cs typeface="TH Baijam" pitchFamily="2" charset="-34"/>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3789040"/>
            <a:ext cx="2419581" cy="1814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93</a:t>
            </a:r>
            <a:endParaRPr lang="en-US" dirty="0"/>
          </a:p>
        </p:txBody>
      </p:sp>
      <p:sp>
        <p:nvSpPr>
          <p:cNvPr id="7" name="Content Placeholder 2"/>
          <p:cNvSpPr txBox="1">
            <a:spLocks/>
          </p:cNvSpPr>
          <p:nvPr/>
        </p:nvSpPr>
        <p:spPr>
          <a:xfrm>
            <a:off x="632792" y="1196751"/>
            <a:ext cx="7395592" cy="2880321"/>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การกำจัดสิ่งของที่ไม่มีมูลค่า</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ให้ของแก่คนที่พบ</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ทิ้งของนั้น</a:t>
            </a:r>
          </a:p>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สถานบริการหลายๆแห่งกำหนดให้ต้องทิ้งสิ่งของที่ไม่มี </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มูลค่าทั้งหมด</a:t>
            </a:r>
          </a:p>
        </p:txBody>
      </p:sp>
      <p:sp>
        <p:nvSpPr>
          <p:cNvPr id="8" name="Title 1"/>
          <p:cNvSpPr txBox="1">
            <a:spLocks/>
          </p:cNvSpPr>
          <p:nvPr/>
        </p:nvSpPr>
        <p:spPr>
          <a:xfrm>
            <a:off x="621084" y="404664"/>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ปฏิบัติตามนโยบายของสถานประกอบการ</a:t>
            </a:r>
            <a:endParaRPr lang="en-US" sz="4000" b="1" dirty="0">
              <a:solidFill>
                <a:srgbClr val="660066"/>
              </a:solidFill>
              <a:latin typeface="TH Baijam" pitchFamily="2" charset="-34"/>
              <a:cs typeface="TH Baijam" pitchFamily="2" charset="-34"/>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14986" y="3573016"/>
            <a:ext cx="1601675" cy="186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94</a:t>
            </a:r>
            <a:endParaRPr lang="en-US" dirty="0"/>
          </a:p>
        </p:txBody>
      </p:sp>
      <p:pic>
        <p:nvPicPr>
          <p:cNvPr id="5" name="Picture 2" descr="C:\Documents and Settings\danielc\Desktop\litter_disposal_inv.png"/>
          <p:cNvPicPr>
            <a:picLocks noChangeAspect="1" noChangeArrowheads="1"/>
          </p:cNvPicPr>
          <p:nvPr/>
        </p:nvPicPr>
        <p:blipFill>
          <a:blip r:embed="rId3" cstate="print"/>
          <a:srcRect/>
          <a:stretch>
            <a:fillRect/>
          </a:stretch>
        </p:blipFill>
        <p:spPr bwMode="auto">
          <a:xfrm>
            <a:off x="5652120" y="3348912"/>
            <a:ext cx="1444628" cy="1448240"/>
          </a:xfrm>
          <a:prstGeom prst="rect">
            <a:avLst/>
          </a:prstGeom>
          <a:noFill/>
        </p:spPr>
      </p:pic>
      <p:sp>
        <p:nvSpPr>
          <p:cNvPr id="8" name="Content Placeholder 2"/>
          <p:cNvSpPr txBox="1">
            <a:spLocks/>
          </p:cNvSpPr>
          <p:nvPr/>
        </p:nvSpPr>
        <p:spPr>
          <a:xfrm>
            <a:off x="632792" y="1196751"/>
            <a:ext cx="4803304" cy="331236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การกำจัดสิ่งของ</a:t>
            </a:r>
            <a:r>
              <a:rPr lang="th-TH" sz="3200" dirty="0" smtClean="0">
                <a:solidFill>
                  <a:srgbClr val="663300"/>
                </a:solidFill>
                <a:latin typeface="TH Baijam" pitchFamily="2" charset="-34"/>
                <a:ea typeface="Meiryo UI" pitchFamily="34" charset="-128"/>
                <a:cs typeface="TH Baijam" pitchFamily="2" charset="-34"/>
              </a:rPr>
              <a:t>ที่เน่าเสียได้</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ทิ้งสิ่งของที่เน่าเสียได้ที่เปิดแล้ว</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มอบสิ่งของที่เน่าเสียได้ที่ยังไม่ได้เปิด</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ให้แก่พนักงานที่พบของนั้น</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สถานบริการหลายๆแห่งกำหนดให้</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ต้องทิ้งสิ่งของที่เน่าเสียได้ทั้งหมด</a:t>
            </a: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404664"/>
            <a:ext cx="683123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ปฏิบัติตามนโยบายของสถานประกอบการ</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95</a:t>
            </a:r>
            <a:endParaRPr lang="en-US" dirty="0"/>
          </a:p>
        </p:txBody>
      </p:sp>
      <p:pic>
        <p:nvPicPr>
          <p:cNvPr id="5" name="Picture 4" descr="L&amp;F facility.JPG"/>
          <p:cNvPicPr/>
          <p:nvPr/>
        </p:nvPicPr>
        <p:blipFill>
          <a:blip r:embed="rId3" cstate="print">
            <a:lum bright="20000"/>
          </a:blip>
          <a:srcRect l="13124" t="7843" r="7359" b="13469"/>
          <a:stretch>
            <a:fillRect/>
          </a:stretch>
        </p:blipFill>
        <p:spPr>
          <a:xfrm>
            <a:off x="4579564" y="4293096"/>
            <a:ext cx="1576611" cy="1224136"/>
          </a:xfrm>
          <a:prstGeom prst="rect">
            <a:avLst/>
          </a:prstGeom>
        </p:spPr>
      </p:pic>
      <p:sp>
        <p:nvSpPr>
          <p:cNvPr id="8" name="Content Placeholder 2"/>
          <p:cNvSpPr txBox="1">
            <a:spLocks/>
          </p:cNvSpPr>
          <p:nvPr/>
        </p:nvSpPr>
        <p:spPr>
          <a:xfrm>
            <a:off x="632792" y="1196751"/>
            <a:ext cx="5955432" cy="3312369"/>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การฝากทรัพย์</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ความเป็นเจ้าของทรัพย์สินถูกโอนจากคนหนึ่ง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ไปยังอีกคนหนึ่ง</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สถานบริการจะต้องดูแลและปกป้องสิ่งของ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สถานบริการจะต้องคืนสิ่งของนั้นเมื่อมีการ</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แสดงความจะนง</a:t>
            </a:r>
          </a:p>
        </p:txBody>
      </p:sp>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ตามหน้าที่ความรับผิดชอบตามกฎหมาย</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96</a:t>
            </a:r>
            <a:endParaRPr lang="en-US" dirty="0"/>
          </a:p>
        </p:txBody>
      </p:sp>
      <p:sp>
        <p:nvSpPr>
          <p:cNvPr id="7" name="Content Placeholder 2"/>
          <p:cNvSpPr txBox="1">
            <a:spLocks/>
          </p:cNvSpPr>
          <p:nvPr/>
        </p:nvSpPr>
        <p:spPr>
          <a:xfrm>
            <a:off x="632792" y="1196751"/>
            <a:ext cx="7971656" cy="4464497"/>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การยักยอกทรัพย์สินที่พบไปเป็นของตนเองโดยไม่ชอบธรรม</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a:t>
            </a:r>
            <a:r>
              <a:rPr lang="en-US" sz="3200" dirty="0" smtClean="0">
                <a:solidFill>
                  <a:srgbClr val="663300"/>
                </a:solidFill>
                <a:latin typeface="TH Baijam" pitchFamily="2" charset="-34"/>
                <a:ea typeface="Meiryo UI" pitchFamily="34" charset="-128"/>
                <a:cs typeface="TH Baijam" pitchFamily="2" charset="-34"/>
              </a:rPr>
              <a:t>theft by finding</a:t>
            </a:r>
            <a:r>
              <a:rPr lang="th-TH" sz="3200" dirty="0" smtClean="0">
                <a:solidFill>
                  <a:srgbClr val="663300"/>
                </a:solidFill>
                <a:latin typeface="TH Baijam" pitchFamily="2" charset="-34"/>
                <a:ea typeface="Meiryo UI" pitchFamily="34" charset="-128"/>
                <a:cs typeface="TH Baijam" pitchFamily="2" charset="-34"/>
              </a:rPr>
              <a:t>)</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การนำเอาทรัพย์สินของคนอื่นไปใช้เหมือนเป็นของ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ตนเอง โดยตั้งใจโดยมีเจตนาลิดรอนกรรมสิทธิ์</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ในของนั้น จากเจ้าของที่ชอบธรรม</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สามารถนำสิ่งของมาใช้เป็นการส่วนตัวได้ต่อเมื่อ</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สิ่งของนั้นถูกละทิ้ง</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ไม่สามารถนำทรัพย์สินถูกลืมทิ้งไว้มาใช้เป็นการส่วนตัว</a:t>
            </a:r>
          </a:p>
        </p:txBody>
      </p:sp>
      <p:sp>
        <p:nvSpPr>
          <p:cNvPr id="8"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ตามหน้าที่ความรับผิดชอบตามกฎหมาย</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97</a:t>
            </a:r>
            <a:endParaRPr lang="en-US" dirty="0"/>
          </a:p>
        </p:txBody>
      </p:sp>
      <p:pic>
        <p:nvPicPr>
          <p:cNvPr id="5" name="Picture 4" descr="arrested.jpg"/>
          <p:cNvPicPr>
            <a:picLocks noChangeAspect="1"/>
          </p:cNvPicPr>
          <p:nvPr/>
        </p:nvPicPr>
        <p:blipFill>
          <a:blip r:embed="rId3" cstate="print"/>
          <a:stretch>
            <a:fillRect/>
          </a:stretch>
        </p:blipFill>
        <p:spPr>
          <a:xfrm>
            <a:off x="5868144" y="2428878"/>
            <a:ext cx="1740212" cy="2000244"/>
          </a:xfrm>
          <a:prstGeom prst="rect">
            <a:avLst/>
          </a:prstGeom>
        </p:spPr>
      </p:pic>
      <p:sp>
        <p:nvSpPr>
          <p:cNvPr id="8" name="Content Placeholder 2"/>
          <p:cNvSpPr txBox="1">
            <a:spLocks/>
          </p:cNvSpPr>
          <p:nvPr/>
        </p:nvSpPr>
        <p:spPr>
          <a:xfrm>
            <a:off x="632792" y="1196751"/>
            <a:ext cx="7971656" cy="4464497"/>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ผู้ที่เอาของที่พบไปเป็นของตัวเอง อาจจะ</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ถูกตำรวจตั้งข้อกล่าวหาทางอาญา</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ถูกฟ้องร้องโดยเจ้าของที่ชอบธรรม</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ถูกเลิกจ้าง</a:t>
            </a:r>
          </a:p>
          <a:p>
            <a:pPr marL="0" lvl="0" indent="0">
              <a:spcBef>
                <a:spcPts val="800"/>
              </a:spcBef>
              <a:buClr>
                <a:srgbClr val="7FD13B"/>
              </a:buClr>
              <a:buSzTx/>
              <a:buNone/>
            </a:pPr>
            <a:r>
              <a:rPr lang="th-TH" sz="3600" b="1" dirty="0" smtClean="0">
                <a:solidFill>
                  <a:srgbClr val="C00000"/>
                </a:solidFill>
                <a:effectLst>
                  <a:outerShdw blurRad="38100" dist="38100" dir="2700000" algn="tl">
                    <a:srgbClr val="000000">
                      <a:alpha val="43137"/>
                    </a:srgbClr>
                  </a:outerShdw>
                </a:effectLst>
                <a:latin typeface="TH Baijam" pitchFamily="2" charset="-34"/>
                <a:ea typeface="Meiryo UI" pitchFamily="34" charset="-128"/>
                <a:cs typeface="TH Baijam" pitchFamily="2" charset="-34"/>
              </a:rPr>
              <a:t>ต้องส่งมอบทุกอย่างที่พบ</a:t>
            </a:r>
          </a:p>
        </p:txBody>
      </p:sp>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ปฏิบัติ</a:t>
            </a:r>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ตามหน้าที่ความรับผิดชอบตามกฎหมาย</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98</a:t>
            </a:r>
            <a:endParaRPr lang="en-US" dirty="0"/>
          </a:p>
        </p:txBody>
      </p:sp>
      <p:sp>
        <p:nvSpPr>
          <p:cNvPr id="10" name="Content Placeholder 2"/>
          <p:cNvSpPr txBox="1">
            <a:spLocks/>
          </p:cNvSpPr>
          <p:nvPr/>
        </p:nvSpPr>
        <p:spPr>
          <a:xfrm>
            <a:off x="632792" y="2060848"/>
            <a:ext cx="8187680" cy="4205040"/>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จดบันทึกข้อมูลการเคลื่อนย้ายและกำจัดสิ่งของในสมุดทะเบียน</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ของสูญหายและ</a:t>
            </a:r>
            <a:r>
              <a:rPr lang="th-TH" sz="3200" dirty="0" smtClean="0">
                <a:solidFill>
                  <a:srgbClr val="663300"/>
                </a:solidFill>
                <a:latin typeface="TH Baijam" pitchFamily="2" charset="-34"/>
                <a:ea typeface="Meiryo UI" pitchFamily="34" charset="-128"/>
                <a:cs typeface="TH Baijam" pitchFamily="2" charset="-34"/>
              </a:rPr>
              <a:t>ของที่</a:t>
            </a:r>
            <a:r>
              <a:rPr lang="th-TH" sz="3200" dirty="0" smtClean="0">
                <a:solidFill>
                  <a:srgbClr val="663300"/>
                </a:solidFill>
                <a:latin typeface="TH Baijam" pitchFamily="2" charset="-34"/>
                <a:ea typeface="Meiryo UI" pitchFamily="34" charset="-128"/>
                <a:cs typeface="TH Baijam" pitchFamily="2" charset="-34"/>
              </a:rPr>
              <a:t>พบ</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จดบันทึกการดำเนินการใดๆกับของในสมุด</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ทะเบียนของสูญหายและของที่พบ</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ตรวจสอบสมุดทะเบียนของสูญหาย</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และของที่พบเป็นประจำทุกเดือน</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ตรวจสอบของสูญหายและของที่พบ ที่เก็บไว้อย่างสม่ำเสมอ</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4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32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กำจัดสิ่งของทั้งหมดที่ถูกเก็บรักษามาถึงระยะเวลาที่กำหนดออกไป</a:t>
            </a:r>
            <a:endParaRPr lang="th-TH" sz="3200" dirty="0">
              <a:solidFill>
                <a:srgbClr val="663300"/>
              </a:solidFill>
              <a:latin typeface="TH Baijam" pitchFamily="2" charset="-34"/>
              <a:ea typeface="Meiryo UI" pitchFamily="34" charset="-128"/>
              <a:cs typeface="TH Baijam" pitchFamily="2" charset="-34"/>
            </a:endParaRPr>
          </a:p>
        </p:txBody>
      </p:sp>
      <p:sp>
        <p:nvSpPr>
          <p:cNvPr id="11" name="Title 1"/>
          <p:cNvSpPr txBox="1">
            <a:spLocks/>
          </p:cNvSpPr>
          <p:nvPr/>
        </p:nvSpPr>
        <p:spPr>
          <a:xfrm>
            <a:off x="621084" y="332656"/>
            <a:ext cx="74073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นำสิ่งของออกจากที่เก็บรักษาและจดบันทึกข้อมูล</a:t>
            </a:r>
            <a:endParaRPr lang="en-US" sz="4000" b="1" dirty="0">
              <a:solidFill>
                <a:srgbClr val="660066"/>
              </a:solidFill>
              <a:latin typeface="TH Baijam" pitchFamily="2" charset="-34"/>
              <a:cs typeface="TH Baijam" pitchFamily="2" charset="-34"/>
            </a:endParaRPr>
          </a:p>
        </p:txBody>
      </p:sp>
      <p:sp>
        <p:nvSpPr>
          <p:cNvPr id="12" name="สี่เหลี่ยมผืนผ้า 11"/>
          <p:cNvSpPr/>
          <p:nvPr/>
        </p:nvSpPr>
        <p:spPr>
          <a:xfrm>
            <a:off x="627831" y="877481"/>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การเคลื่อนย้ายและกำจัดสิ่งของในสมุดทะเบียน</a:t>
            </a:r>
            <a:endParaRPr lang="en-US" sz="4000" b="1" dirty="0">
              <a:solidFill>
                <a:srgbClr val="660066"/>
              </a:solidFill>
              <a:latin typeface="TH Baijam" pitchFamily="2" charset="-34"/>
              <a:cs typeface="TH Baijam" pitchFamily="2" charset="-34"/>
            </a:endParaRPr>
          </a:p>
        </p:txBody>
      </p:sp>
      <p:sp>
        <p:nvSpPr>
          <p:cNvPr id="13" name="สี่เหลี่ยมผืนผ้า 12"/>
          <p:cNvSpPr/>
          <p:nvPr/>
        </p:nvSpPr>
        <p:spPr>
          <a:xfrm>
            <a:off x="630610" y="1405920"/>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pic>
        <p:nvPicPr>
          <p:cNvPr id="41986" name="Picture 2" descr="C:\Documents and Settings\danielc\Desktop\notebook.jpg"/>
          <p:cNvPicPr>
            <a:picLocks noChangeAspect="1" noChangeArrowheads="1"/>
          </p:cNvPicPr>
          <p:nvPr/>
        </p:nvPicPr>
        <p:blipFill>
          <a:blip r:embed="rId3" cstate="print"/>
          <a:srcRect/>
          <a:stretch>
            <a:fillRect/>
          </a:stretch>
        </p:blipFill>
        <p:spPr bwMode="auto">
          <a:xfrm>
            <a:off x="6096960" y="3573016"/>
            <a:ext cx="2003432" cy="1335621"/>
          </a:xfrm>
          <a:prstGeom prst="rect">
            <a:avLst/>
          </a:prstGeom>
          <a:noFill/>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99</a:t>
            </a:r>
            <a:endParaRPr lang="en-US" dirty="0"/>
          </a:p>
        </p:txBody>
      </p:sp>
      <p:sp>
        <p:nvSpPr>
          <p:cNvPr id="8" name="Content Placeholder 2"/>
          <p:cNvSpPr txBox="1">
            <a:spLocks/>
          </p:cNvSpPr>
          <p:nvPr/>
        </p:nvSpPr>
        <p:spPr>
          <a:xfrm>
            <a:off x="632792" y="2060848"/>
            <a:ext cx="7251576"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สิ่งอื่นๆที่ต้องดำเนินการในการเคลื่อนย้ายและกำจัดสิ่งของที่เก็บ</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รักษาไว้กับจุดบริการของสูญหายและของที่พบ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นำ</a:t>
            </a:r>
            <a:r>
              <a:rPr lang="th-TH" sz="3200" dirty="0" smtClean="0">
                <a:solidFill>
                  <a:srgbClr val="663300"/>
                </a:solidFill>
                <a:latin typeface="TH Baijam" pitchFamily="2" charset="-34"/>
                <a:ea typeface="Meiryo UI" pitchFamily="34" charset="-128"/>
                <a:cs typeface="TH Baijam" pitchFamily="2" charset="-34"/>
              </a:rPr>
              <a:t>สมุดทะเบียนของสูญหายและของที่พบ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ไปยังบริเวณที่เก็บรักษาของ</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ตรวจหาสิ่งของที่เก็บไว้จนครบกำหนดเวลา</a:t>
            </a:r>
          </a:p>
          <a:p>
            <a:pPr marL="0" indent="0">
              <a:spcBef>
                <a:spcPts val="4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หาหมายเลขป้ายของสูญหายและของที่พบของสิ่งของนั้น</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0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หาสิ่งของนั้นให้เจอ</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SzTx/>
              <a:buNone/>
            </a:pPr>
            <a:endParaRPr lang="th-TH" sz="3200" dirty="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4073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นำสิ่งของออกจากที่เก็บรักษาและจดบันทึกข้อมูล</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การเคลื่อนย้ายและกำจัดสิ่งของในสมุดทะเบียน</a:t>
            </a:r>
            <a:endParaRPr lang="en-US" sz="4000" b="1" dirty="0">
              <a:solidFill>
                <a:srgbClr val="660066"/>
              </a:solidFill>
              <a:latin typeface="TH Baijam" pitchFamily="2" charset="-34"/>
              <a:cs typeface="TH Baijam" pitchFamily="2" charset="-34"/>
            </a:endParaRPr>
          </a:p>
        </p:txBody>
      </p:sp>
      <p:sp>
        <p:nvSpPr>
          <p:cNvPr id="11" name="สี่เหลี่ยมผืนผ้า 10"/>
          <p:cNvSpPr/>
          <p:nvPr/>
        </p:nvSpPr>
        <p:spPr>
          <a:xfrm>
            <a:off x="630610" y="1405920"/>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pic>
        <p:nvPicPr>
          <p:cNvPr id="5" name="Picture 2" descr="C:\Documents and Settings\danielc\Desktop\to_do.jpg"/>
          <p:cNvPicPr>
            <a:picLocks noChangeAspect="1" noChangeArrowheads="1"/>
          </p:cNvPicPr>
          <p:nvPr/>
        </p:nvPicPr>
        <p:blipFill>
          <a:blip r:embed="rId3" cstate="print"/>
          <a:srcRect/>
          <a:stretch>
            <a:fillRect/>
          </a:stretch>
        </p:blipFill>
        <p:spPr bwMode="auto">
          <a:xfrm>
            <a:off x="6146906" y="3068960"/>
            <a:ext cx="2241518" cy="1501817"/>
          </a:xfrm>
          <a:prstGeom prst="rect">
            <a:avLst/>
          </a:prstGeom>
          <a:noFill/>
        </p:spPr>
      </p:pic>
      <p:cxnSp>
        <p:nvCxnSpPr>
          <p:cNvPr id="12" name="ลูกศรเชื่อมต่อแบบตรง 11"/>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100</a:t>
            </a:r>
            <a:endParaRPr lang="en-US" dirty="0"/>
          </a:p>
        </p:txBody>
      </p:sp>
      <p:sp>
        <p:nvSpPr>
          <p:cNvPr id="8" name="Content Placeholder 2"/>
          <p:cNvSpPr txBox="1">
            <a:spLocks/>
          </p:cNvSpPr>
          <p:nvPr/>
        </p:nvSpPr>
        <p:spPr>
          <a:xfrm>
            <a:off x="632792" y="2060848"/>
            <a:ext cx="7539608"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สิ่งอื่นๆที่ต้องดำเนินการในการเคลื่อนย้ายและกำจัดสิ่งของที่เก็บ</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รักษาไว้กับจุดบริการของสูญหายและของที่พบ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นำสิ่งของนั้นไปใส่ลงในถังขยะโดยตรง (ในกรณีจะต้องทิ้ง)</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หรือลงในรถเข็นในกรณีที่ต้องส่งมอบให้ตำรวจ องค์กรการกุศล</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จัดระเบียบ/จัดเรียงของที่เก็บรักษาไว้</a:t>
            </a:r>
          </a:p>
          <a:p>
            <a:pPr marL="0" indent="0">
              <a:spcBef>
                <a:spcPts val="0"/>
              </a:spcBef>
              <a:buClr>
                <a:srgbClr val="7FD13B"/>
              </a:buClr>
              <a:buNone/>
            </a:pPr>
            <a:r>
              <a:rPr lang="th-TH" sz="3200" dirty="0" smtClean="0">
                <a:solidFill>
                  <a:srgbClr val="663300"/>
                </a:solidFill>
                <a:latin typeface="TH Baijam" pitchFamily="2" charset="-34"/>
                <a:ea typeface="Meiryo UI" pitchFamily="34" charset="-128"/>
                <a:cs typeface="TH Baijam" pitchFamily="2" charset="-34"/>
              </a:rPr>
              <a:t>   กับจุดบริการของสูญหายและของที่พบใหม่</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เปลี่ยนแปลงแก้ไขข้อมูลในสมุดทะเบียน</a:t>
            </a:r>
          </a:p>
          <a:p>
            <a:pPr mar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ตามการดำเนินการล่าสุดที่เกิดขึ้น</a:t>
            </a:r>
          </a:p>
        </p:txBody>
      </p:sp>
      <p:sp>
        <p:nvSpPr>
          <p:cNvPr id="9" name="Title 1"/>
          <p:cNvSpPr txBox="1">
            <a:spLocks/>
          </p:cNvSpPr>
          <p:nvPr/>
        </p:nvSpPr>
        <p:spPr>
          <a:xfrm>
            <a:off x="621084" y="332656"/>
            <a:ext cx="74073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นำสิ่งของออกจากที่เก็บรักษาและจดบันทึกข้อมูล</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การเคลื่อนย้ายและกำจัดสิ่งของในสมุดทะเบียน</a:t>
            </a:r>
            <a:endParaRPr lang="en-US" sz="4000" b="1" dirty="0">
              <a:solidFill>
                <a:srgbClr val="660066"/>
              </a:solidFill>
              <a:latin typeface="TH Baijam" pitchFamily="2" charset="-34"/>
              <a:cs typeface="TH Baijam" pitchFamily="2" charset="-34"/>
            </a:endParaRPr>
          </a:p>
        </p:txBody>
      </p:sp>
      <p:sp>
        <p:nvSpPr>
          <p:cNvPr id="11" name="สี่เหลี่ยมผืนผ้า 10"/>
          <p:cNvSpPr/>
          <p:nvPr/>
        </p:nvSpPr>
        <p:spPr>
          <a:xfrm>
            <a:off x="630610" y="1405920"/>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pic>
        <p:nvPicPr>
          <p:cNvPr id="43010" name="Picture 2" descr="C:\Documents and Settings\danielc\Desktop\to_do.jpg"/>
          <p:cNvPicPr>
            <a:picLocks noChangeAspect="1" noChangeArrowheads="1"/>
          </p:cNvPicPr>
          <p:nvPr/>
        </p:nvPicPr>
        <p:blipFill>
          <a:blip r:embed="rId3" cstate="print"/>
          <a:srcRect/>
          <a:stretch>
            <a:fillRect/>
          </a:stretch>
        </p:blipFill>
        <p:spPr bwMode="auto">
          <a:xfrm>
            <a:off x="6028109" y="4293096"/>
            <a:ext cx="2364442" cy="1584176"/>
          </a:xfrm>
          <a:prstGeom prst="rect">
            <a:avLst/>
          </a:prstGeom>
          <a:noFill/>
        </p:spPr>
      </p:pic>
      <p:cxnSp>
        <p:nvCxnSpPr>
          <p:cNvPr id="12" name="ลูกศรเชื่อมต่อแบบตรง 11"/>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101</a:t>
            </a:r>
            <a:endParaRPr lang="en-US" dirty="0"/>
          </a:p>
        </p:txBody>
      </p:sp>
      <p:sp>
        <p:nvSpPr>
          <p:cNvPr id="8" name="Content Placeholder 2"/>
          <p:cNvSpPr txBox="1">
            <a:spLocks/>
          </p:cNvSpPr>
          <p:nvPr/>
        </p:nvSpPr>
        <p:spPr>
          <a:xfrm>
            <a:off x="632792" y="2060848"/>
            <a:ext cx="7611616" cy="3888432"/>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สิ่งอื่นๆที่ต้องดำเนินการในการเคลื่อนย้ายและกำจัดสิ่งของที่เก็บ</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รักษาไว้กับจุดบริการของสูญหายและของที่พบ</a:t>
            </a:r>
            <a:endParaRPr lang="th-TH" sz="3200" dirty="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kern="600" dirty="0" smtClean="0">
                <a:solidFill>
                  <a:srgbClr val="663300"/>
                </a:solidFill>
                <a:latin typeface="TH Baijam" pitchFamily="2" charset="-34"/>
                <a:ea typeface="Meiryo UI" pitchFamily="34" charset="-128"/>
                <a:cs typeface="TH Baijam" pitchFamily="2" charset="-34"/>
                <a:sym typeface="Wingdings"/>
              </a:rPr>
              <a:t>จัดเก็บสิ่งของตามนโยบายของหน่วยงาน</a:t>
            </a:r>
            <a:endParaRPr lang="th-TH" sz="3200" dirty="0" smtClean="0">
              <a:solidFill>
                <a:srgbClr val="663300"/>
              </a:solidFill>
              <a:latin typeface="TH Baijam" pitchFamily="2" charset="-34"/>
              <a:ea typeface="Meiryo UI" pitchFamily="34" charset="-128"/>
              <a:cs typeface="TH Baijam" pitchFamily="2" charset="-34"/>
            </a:endParaRPr>
          </a:p>
          <a:p>
            <a:pPr marL="0" indent="0">
              <a:spcBef>
                <a:spcPts val="600"/>
              </a:spcBef>
              <a:buClr>
                <a:srgbClr val="7FD13B"/>
              </a:buClr>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เก็บใบรับของ </a:t>
            </a:r>
            <a:r>
              <a:rPr lang="th-TH" sz="3200" dirty="0" smtClean="0">
                <a:solidFill>
                  <a:srgbClr val="663300"/>
                </a:solidFill>
                <a:latin typeface="Viner Hand ITC"/>
                <a:ea typeface="Meiryo UI" pitchFamily="34" charset="-128"/>
                <a:cs typeface="TH Baijam" pitchFamily="2" charset="-34"/>
              </a:rPr>
              <a:t>-</a:t>
            </a: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ถ้ามี</a:t>
            </a:r>
          </a:p>
          <a:p>
            <a:pPr mar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ใส่ใบรับของและบันทึกอื่นๆไว้ในสมุดทะเบียนบันทึกของสูญหาย</a:t>
            </a:r>
          </a:p>
          <a:p>
            <a:pPr mar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และของที่พบ หรือระบบจัดเก็บข้อมูลแบบอื่น</a:t>
            </a:r>
          </a:p>
          <a:p>
            <a:pPr marL="0" indent="0">
              <a:spcBef>
                <a:spcPts val="600"/>
              </a:spcBef>
              <a:buClr>
                <a:srgbClr val="7FD13B"/>
              </a:buClr>
              <a:buSzTx/>
              <a:buNone/>
            </a:pPr>
            <a:r>
              <a:rPr lang="th-TH" sz="2000" dirty="0">
                <a:solidFill>
                  <a:srgbClr val="003366"/>
                </a:solidFill>
                <a:latin typeface="TH Baijam" pitchFamily="2" charset="-34"/>
                <a:ea typeface="Meiryo UI" pitchFamily="34" charset="-128"/>
                <a:cs typeface="TH Baijam" pitchFamily="2" charset="-34"/>
                <a:sym typeface="Wingdings"/>
              </a:rPr>
              <a:t></a:t>
            </a:r>
            <a:r>
              <a:rPr lang="th-TH" sz="2000" kern="600" dirty="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นำสมุดทะเบียนบันทึกของสูญหายและของที่พบกลับไปไว้ที่เดิม</a:t>
            </a:r>
            <a:endParaRPr lang="th-TH" sz="3200" dirty="0">
              <a:solidFill>
                <a:srgbClr val="663300"/>
              </a:solidFill>
              <a:latin typeface="TH Baijam" pitchFamily="2" charset="-34"/>
              <a:ea typeface="Meiryo UI" pitchFamily="34" charset="-128"/>
              <a:cs typeface="TH Baijam" pitchFamily="2" charset="-34"/>
            </a:endParaRPr>
          </a:p>
          <a:p>
            <a:pPr marL="0" indent="0">
              <a:spcBef>
                <a:spcPts val="0"/>
              </a:spcBef>
              <a:buClr>
                <a:srgbClr val="7FD13B"/>
              </a:buClr>
              <a:buSzTx/>
              <a:buNone/>
            </a:pPr>
            <a:endParaRPr lang="th-TH" sz="3200" dirty="0" smtClean="0">
              <a:solidFill>
                <a:srgbClr val="663300"/>
              </a:solidFill>
              <a:latin typeface="TH Baijam" pitchFamily="2" charset="-34"/>
              <a:ea typeface="Meiryo UI" pitchFamily="34" charset="-128"/>
              <a:cs typeface="TH Baijam" pitchFamily="2" charset="-34"/>
            </a:endParaRPr>
          </a:p>
        </p:txBody>
      </p:sp>
      <p:sp>
        <p:nvSpPr>
          <p:cNvPr id="9" name="Title 1"/>
          <p:cNvSpPr txBox="1">
            <a:spLocks/>
          </p:cNvSpPr>
          <p:nvPr/>
        </p:nvSpPr>
        <p:spPr>
          <a:xfrm>
            <a:off x="621084" y="332656"/>
            <a:ext cx="7407300"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นำสิ่งของออกจากที่เก็บรักษาและจดบันทึกข้อมูล</a:t>
            </a:r>
            <a:endParaRPr lang="en-US" sz="4000" b="1" dirty="0">
              <a:solidFill>
                <a:srgbClr val="660066"/>
              </a:solidFill>
              <a:latin typeface="TH Baijam" pitchFamily="2" charset="-34"/>
              <a:cs typeface="TH Baijam" pitchFamily="2" charset="-34"/>
            </a:endParaRPr>
          </a:p>
        </p:txBody>
      </p:sp>
      <p:sp>
        <p:nvSpPr>
          <p:cNvPr id="10" name="สี่เหลี่ยมผืนผ้า 9"/>
          <p:cNvSpPr/>
          <p:nvPr/>
        </p:nvSpPr>
        <p:spPr>
          <a:xfrm>
            <a:off x="627831" y="877481"/>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การเคลื่อนย้ายและกำจัดสิ่งของในสมุดทะเบียน</a:t>
            </a:r>
            <a:endParaRPr lang="en-US" sz="4000" b="1" dirty="0">
              <a:solidFill>
                <a:srgbClr val="660066"/>
              </a:solidFill>
              <a:latin typeface="TH Baijam" pitchFamily="2" charset="-34"/>
              <a:cs typeface="TH Baijam" pitchFamily="2" charset="-34"/>
            </a:endParaRPr>
          </a:p>
        </p:txBody>
      </p:sp>
      <p:sp>
        <p:nvSpPr>
          <p:cNvPr id="11" name="สี่เหลี่ยมผืนผ้า 10"/>
          <p:cNvSpPr/>
          <p:nvPr/>
        </p:nvSpPr>
        <p:spPr>
          <a:xfrm>
            <a:off x="630610" y="1405920"/>
            <a:ext cx="7760593" cy="707886"/>
          </a:xfrm>
          <a:prstGeom prst="rect">
            <a:avLst/>
          </a:prstGeom>
        </p:spPr>
        <p:txBody>
          <a:bodyPr wrap="square">
            <a:spAutoFit/>
          </a:body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ของสูญหายและของที่พบ</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102</a:t>
            </a:r>
            <a:endParaRPr lang="en-US" dirty="0"/>
          </a:p>
        </p:txBody>
      </p:sp>
      <p:sp>
        <p:nvSpPr>
          <p:cNvPr id="8" name="Content Placeholder 2"/>
          <p:cNvSpPr txBox="1">
            <a:spLocks/>
          </p:cNvSpPr>
          <p:nvPr/>
        </p:nvSpPr>
        <p:spPr>
          <a:xfrm>
            <a:off x="632791" y="1196751"/>
            <a:ext cx="7683625" cy="4248473"/>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ในการจัดการกับสิ่งของที่ไม่มีการอ้างสิทธิ์</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ต้องตรวจสอบให้แน่ใจว่าการกำจัดสิ่งของที่มีมูลค่า สิ่งของที่ไม่มี</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มูลค่าและสิ่งของที่เน่าเสียได้ เป็นไปตามข้อกำหนดหน่วยงาน</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โดยปกติแล้วจะกำจัดสิ่งของที่มีมูลค่าออกไปโดยนำไปมอบให้แก่</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เจ้าหน้าที่ตำรวจหรือบริจาคให้การกุศล</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สถานบริการส่วนใหญ่ไม่อนุญาตให้พนักงาน</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บริโภคอาหารหรือเครื่องดื่มที่พบในบรรจุภัณฑ์</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ที่เปิดแล้วหรือเหลือจากการบริโภคของแขก</a:t>
            </a:r>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6876256" y="3898151"/>
            <a:ext cx="1285884" cy="1285884"/>
          </a:xfrm>
          <a:prstGeom prst="rect">
            <a:avLst/>
          </a:prstGeom>
          <a:noFill/>
          <a:ln w="9525">
            <a:noFill/>
            <a:miter lim="800000"/>
            <a:headEnd/>
            <a:tailEnd/>
          </a:ln>
        </p:spPr>
      </p:pic>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4</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103</a:t>
            </a:r>
            <a:endParaRPr lang="en-US" dirty="0"/>
          </a:p>
        </p:txBody>
      </p:sp>
      <p:sp>
        <p:nvSpPr>
          <p:cNvPr id="8" name="Content Placeholder 2"/>
          <p:cNvSpPr txBox="1">
            <a:spLocks/>
          </p:cNvSpPr>
          <p:nvPr/>
        </p:nvSpPr>
        <p:spPr>
          <a:xfrm>
            <a:off x="632791" y="1196751"/>
            <a:ext cx="7467601" cy="5246325"/>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ในการจัดการกับสิ่งของที่ไม่มีการอ้างสิทธิ์</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ต้องตรวจสอบให้แน่ใจว่าได้มีการปฏิบัติตามหน้าที่ในการ</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ดูแลสถานที่รวมถึงบุคคลและทรัพย</a:t>
            </a:r>
            <a:r>
              <a:rPr lang="th-TH" sz="3200" dirty="0" smtClean="0">
                <a:solidFill>
                  <a:srgbClr val="663300"/>
                </a:solidFill>
                <a:latin typeface="TH Baijam" pitchFamily="2" charset="-34"/>
                <a:ea typeface="Meiryo UI" pitchFamily="34" charset="-128"/>
                <a:cs typeface="TH Baijam" pitchFamily="2" charset="-34"/>
              </a:rPr>
              <a:t>์สินของบุคคลที่อยู่</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ในสถานบริการ (</a:t>
            </a:r>
            <a:r>
              <a:rPr lang="en-US" sz="3200" dirty="0" smtClean="0">
                <a:solidFill>
                  <a:srgbClr val="663300"/>
                </a:solidFill>
                <a:latin typeface="TH Baijam" pitchFamily="2" charset="-34"/>
                <a:ea typeface="Meiryo UI" pitchFamily="34" charset="-128"/>
                <a:cs typeface="TH Baijam" pitchFamily="2" charset="-34"/>
              </a:rPr>
              <a:t>Duty of care</a:t>
            </a:r>
            <a:r>
              <a:rPr lang="th-TH" sz="3200" dirty="0" smtClean="0">
                <a:solidFill>
                  <a:srgbClr val="663300"/>
                </a:solidFill>
                <a:latin typeface="TH Baijam" pitchFamily="2" charset="-34"/>
                <a:ea typeface="Meiryo UI" pitchFamily="34" charset="-128"/>
                <a:cs typeface="TH Baijam" pitchFamily="2" charset="-34"/>
              </a:rPr>
              <a:t>)</a:t>
            </a:r>
            <a:endParaRPr lang="th-TH" sz="3200" dirty="0" smtClean="0">
              <a:solidFill>
                <a:srgbClr val="663300"/>
              </a:solidFill>
              <a:latin typeface="Viner Hand ITC"/>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ต้องตรวจสอบให้แน่ใจว่าของที่พบทุกชิ้นได้รับการส่งคืนให้กับ</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เจ้าของเพื่อให้เป็นไปตามข้อกำหนดในเรื่องของการฝากทรัพย์</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ต้องทราบถึงข้อกฎหมายว่าด้วยการยักยอก</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ทรัพย์สินที่พบไปเป็นของตนเองโดยไม่ชอบธรรม</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en-US" sz="3200" dirty="0" smtClean="0">
                <a:solidFill>
                  <a:srgbClr val="663300"/>
                </a:solidFill>
                <a:latin typeface="TH Baijam" pitchFamily="2" charset="-34"/>
                <a:ea typeface="Meiryo UI" pitchFamily="34" charset="-128"/>
                <a:cs typeface="TH Baijam" pitchFamily="2" charset="-34"/>
              </a:rPr>
              <a:t>theft by finding</a:t>
            </a:r>
            <a:r>
              <a:rPr lang="th-TH" sz="3200" dirty="0" smtClean="0">
                <a:solidFill>
                  <a:srgbClr val="663300"/>
                </a:solidFill>
                <a:latin typeface="TH Baijam" pitchFamily="2" charset="-34"/>
                <a:ea typeface="Meiryo UI" pitchFamily="34" charset="-128"/>
                <a:cs typeface="TH Baijam" pitchFamily="2" charset="-34"/>
              </a:rPr>
              <a:t>)</a:t>
            </a:r>
            <a:r>
              <a:rPr lang="th-TH" sz="3200" dirty="0" smtClean="0">
                <a:solidFill>
                  <a:srgbClr val="663300"/>
                </a:solidFill>
                <a:latin typeface="TH Baijam" pitchFamily="2" charset="-34"/>
                <a:ea typeface="Meiryo UI" pitchFamily="34" charset="-128"/>
                <a:cs typeface="TH Baijam" pitchFamily="2" charset="-34"/>
              </a:rPr>
              <a:t>และต้องระวังไม่ให้เกิดการ</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ละเมิดข้อกำหนดในเรื่องดังกล่าว</a:t>
            </a:r>
          </a:p>
        </p:txBody>
      </p:sp>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4</a:t>
            </a:r>
            <a:endParaRPr lang="en-US" sz="4000" b="1" dirty="0">
              <a:solidFill>
                <a:srgbClr val="660066"/>
              </a:solidFill>
              <a:latin typeface="TH Baijam" pitchFamily="2" charset="-34"/>
              <a:cs typeface="TH Baijam" pitchFamily="2" charset="-34"/>
            </a:endParaRPr>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6526476" y="4447372"/>
            <a:ext cx="1285884" cy="1285884"/>
          </a:xfrm>
          <a:prstGeom prst="rect">
            <a:avLst/>
          </a:prstGeom>
          <a:noFill/>
          <a:ln w="9525">
            <a:noFill/>
            <a:miter lim="800000"/>
            <a:headEnd/>
            <a:tailEnd/>
          </a:ln>
        </p:spPr>
      </p:pic>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th-TH" dirty="0" smtClean="0"/>
              <a:t>104</a:t>
            </a:r>
            <a:endParaRPr lang="en-US" dirty="0"/>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6660232" y="4221088"/>
            <a:ext cx="1285884" cy="1285884"/>
          </a:xfrm>
          <a:prstGeom prst="rect">
            <a:avLst/>
          </a:prstGeom>
          <a:noFill/>
          <a:ln w="9525">
            <a:noFill/>
            <a:miter lim="800000"/>
            <a:headEnd/>
            <a:tailEnd/>
          </a:ln>
        </p:spPr>
      </p:pic>
      <p:sp>
        <p:nvSpPr>
          <p:cNvPr id="8" name="Content Placeholder 2"/>
          <p:cNvSpPr txBox="1">
            <a:spLocks/>
          </p:cNvSpPr>
          <p:nvPr/>
        </p:nvSpPr>
        <p:spPr>
          <a:xfrm>
            <a:off x="632791" y="1196751"/>
            <a:ext cx="8043665" cy="5246325"/>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ในการจัดการกับสิ่งของที่ไม่มีการอ้างสิทธิ์</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ควรมีการตรวจสอบระยะเวลาที่กำหนดที่จะต้องกำจัดของออกไป</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ทุกๆสัปดาห์/เดือน ตามนโยบายของหน่วยงาน</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2000" kern="6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sym typeface="Wingdings"/>
              </a:rPr>
              <a:t>เคลื่อนย้ายสิ่งของที่เก็บรักษาไว้กับจุดบริการของสูญหายและของ</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ที่พบออกไปเมื่อครบ/เกินระยะเวลาที่ต้องทำการเก็บรักษาที่กำหนด</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เปลี่ยนแปลงแก้ไขข้อมูลในสมุดทะเบียนบันทึก</a:t>
            </a: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ของ</a:t>
            </a:r>
            <a:r>
              <a:rPr lang="th-TH" sz="3200" dirty="0">
                <a:solidFill>
                  <a:srgbClr val="663300"/>
                </a:solidFill>
                <a:latin typeface="TH Baijam" pitchFamily="2" charset="-34"/>
                <a:ea typeface="Meiryo UI" pitchFamily="34" charset="-128"/>
                <a:cs typeface="TH Baijam" pitchFamily="2" charset="-34"/>
              </a:rPr>
              <a:t>สูญ</a:t>
            </a:r>
            <a:r>
              <a:rPr lang="th-TH" sz="3200" dirty="0" smtClean="0">
                <a:solidFill>
                  <a:srgbClr val="663300"/>
                </a:solidFill>
                <a:latin typeface="TH Baijam" pitchFamily="2" charset="-34"/>
                <a:ea typeface="Meiryo UI" pitchFamily="34" charset="-128"/>
                <a:cs typeface="TH Baijam" pitchFamily="2" charset="-34"/>
              </a:rPr>
              <a:t>หายและของที่พบให้ทันสมัยตามการนำ</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หรือกำจัดของที่เก็บรักษาไว้ออกไปจากที่เก็บของ</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ของจุดบริการของสูญหายและของที่พบที่มีขึ้น</a:t>
            </a:r>
          </a:p>
        </p:txBody>
      </p:sp>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4</a:t>
            </a:r>
            <a:endParaRPr lang="en-US" sz="4000" b="1" dirty="0">
              <a:solidFill>
                <a:srgbClr val="660066"/>
              </a:solidFill>
              <a:latin typeface="TH Baijam" pitchFamily="2" charset="-34"/>
              <a:cs typeface="TH Baijam" pitchFamily="2" charset="-34"/>
            </a:endParaRPr>
          </a:p>
        </p:txBody>
      </p:sp>
      <p:cxnSp>
        <p:nvCxnSpPr>
          <p:cNvPr id="10" name="ลูกศรเชื่อมต่อแบบตรง 9"/>
          <p:cNvCxnSpPr/>
          <p:nvPr/>
        </p:nvCxnSpPr>
        <p:spPr>
          <a:xfrm>
            <a:off x="7308304" y="6309320"/>
            <a:ext cx="786010" cy="0"/>
          </a:xfrm>
          <a:prstGeom prst="straightConnector1">
            <a:avLst/>
          </a:prstGeom>
          <a:ln w="76200">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 Slide </a:t>
            </a:r>
            <a:r>
              <a:rPr lang="en-US" dirty="0" smtClean="0"/>
              <a:t>105</a:t>
            </a:r>
            <a:endParaRPr lang="en-US" dirty="0"/>
          </a:p>
        </p:txBody>
      </p:sp>
      <p:sp>
        <p:nvSpPr>
          <p:cNvPr id="8" name="Content Placeholder 2"/>
          <p:cNvSpPr txBox="1">
            <a:spLocks/>
          </p:cNvSpPr>
          <p:nvPr/>
        </p:nvSpPr>
        <p:spPr>
          <a:xfrm>
            <a:off x="632791" y="1196751"/>
            <a:ext cx="7035553" cy="3240361"/>
          </a:xfrm>
          <a:prstGeom prst="rect">
            <a:avLst/>
          </a:prstGeom>
        </p:spPr>
        <p:txBody>
          <a:bodyPr vert="horz">
            <a:noAutofit/>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Helvetica" pitchFamily="34" charset="0"/>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Helvetica" pitchFamily="34" charset="0"/>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Helvetica" pitchFamily="34" charset="0"/>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Helvetica" pitchFamily="34" charset="0"/>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Helvetica" pitchFamily="34" charset="0"/>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marL="0" lvl="0" indent="0">
              <a:spcBef>
                <a:spcPts val="60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ในการจัดการกับสิ่งของที่ไม่มีการอ้างสิทธิ์</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kern="600" dirty="0" smtClean="0">
                <a:solidFill>
                  <a:srgbClr val="003366"/>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เก็บใบรับของที่เจ้าหน้าที่ตำรวจและองค์กรการกุศลออกให้</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ไว้เป็นหลักฐาน</a:t>
            </a:r>
          </a:p>
          <a:p>
            <a:pPr marL="0" lvl="0" indent="0">
              <a:spcBef>
                <a:spcPts val="600"/>
              </a:spcBef>
              <a:buClr>
                <a:srgbClr val="7FD13B"/>
              </a:buClr>
              <a:buSzTx/>
              <a:buNone/>
            </a:pPr>
            <a:r>
              <a:rPr lang="th-TH" sz="2000" dirty="0" smtClean="0">
                <a:solidFill>
                  <a:srgbClr val="003366"/>
                </a:solidFill>
                <a:latin typeface="TH Baijam" pitchFamily="2" charset="-34"/>
                <a:ea typeface="Meiryo UI" pitchFamily="34" charset="-128"/>
                <a:cs typeface="TH Baijam" pitchFamily="2" charset="-34"/>
                <a:sym typeface="Wingdings"/>
              </a:rPr>
              <a:t></a:t>
            </a:r>
            <a:r>
              <a:rPr lang="th-TH" sz="3200" dirty="0" smtClean="0">
                <a:solidFill>
                  <a:srgbClr val="663300"/>
                </a:solidFill>
                <a:latin typeface="TH Baijam" pitchFamily="2" charset="-34"/>
                <a:ea typeface="Meiryo UI" pitchFamily="34" charset="-128"/>
                <a:cs typeface="TH Baijam" pitchFamily="2" charset="-34"/>
                <a:sym typeface="Wingdings"/>
              </a:rPr>
              <a:t> </a:t>
            </a:r>
            <a:r>
              <a:rPr lang="th-TH" sz="3200" dirty="0" smtClean="0">
                <a:solidFill>
                  <a:srgbClr val="663300"/>
                </a:solidFill>
                <a:latin typeface="TH Baijam" pitchFamily="2" charset="-34"/>
                <a:ea typeface="Meiryo UI" pitchFamily="34" charset="-128"/>
                <a:cs typeface="TH Baijam" pitchFamily="2" charset="-34"/>
              </a:rPr>
              <a:t>ต้องสามารถพิสูจน์ได้ว่าได้ทำการกำจัดสิ่งของ</a:t>
            </a:r>
            <a:r>
              <a:rPr lang="th-TH" sz="3200" dirty="0" smtClean="0">
                <a:solidFill>
                  <a:srgbClr val="663300"/>
                </a:solidFill>
                <a:latin typeface="TH Baijam" pitchFamily="2" charset="-34"/>
                <a:ea typeface="Meiryo UI" pitchFamily="34" charset="-128"/>
                <a:cs typeface="TH Baijam" pitchFamily="2" charset="-34"/>
              </a:rPr>
              <a:t>ที่เก็บรักษา</a:t>
            </a:r>
          </a:p>
          <a:p>
            <a:pPr marL="0" lvl="0" indent="0">
              <a:spcBef>
                <a:spcPts val="0"/>
              </a:spcBef>
              <a:buClr>
                <a:srgbClr val="7FD13B"/>
              </a:buClr>
              <a:buSzTx/>
              <a:buNone/>
            </a:pPr>
            <a:r>
              <a:rPr lang="th-TH" sz="3200" dirty="0" smtClean="0">
                <a:solidFill>
                  <a:srgbClr val="663300"/>
                </a:solidFill>
                <a:latin typeface="TH Baijam" pitchFamily="2" charset="-34"/>
                <a:ea typeface="Meiryo UI" pitchFamily="34" charset="-128"/>
                <a:cs typeface="TH Baijam" pitchFamily="2" charset="-34"/>
              </a:rPr>
              <a:t>   ไว้กับจุดบริการของสูญหายและของที่พบออกไปอย่าง</a:t>
            </a:r>
            <a:endParaRPr lang="th-TH" sz="3200" dirty="0" smtClean="0">
              <a:solidFill>
                <a:srgbClr val="663300"/>
              </a:solidFill>
              <a:latin typeface="TH Baijam" pitchFamily="2" charset="-34"/>
              <a:ea typeface="Meiryo UI" pitchFamily="34" charset="-128"/>
              <a:cs typeface="TH Baijam" pitchFamily="2" charset="-34"/>
            </a:endParaRPr>
          </a:p>
          <a:p>
            <a:pPr marL="0" lvl="0" indent="0">
              <a:spcBef>
                <a:spcPts val="0"/>
              </a:spcBef>
              <a:buClr>
                <a:srgbClr val="7FD13B"/>
              </a:buClr>
              <a:buSzTx/>
              <a:buNone/>
            </a:pPr>
            <a:r>
              <a:rPr lang="th-TH" sz="3200" dirty="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a:t>
            </a:r>
            <a:r>
              <a:rPr lang="th-TH" sz="3200" dirty="0" smtClean="0">
                <a:solidFill>
                  <a:srgbClr val="663300"/>
                </a:solidFill>
                <a:latin typeface="TH Baijam" pitchFamily="2" charset="-34"/>
                <a:ea typeface="Meiryo UI" pitchFamily="34" charset="-128"/>
                <a:cs typeface="TH Baijam" pitchFamily="2" charset="-34"/>
              </a:rPr>
              <a:t> ถูกต้องเหมาะสม</a:t>
            </a:r>
          </a:p>
        </p:txBody>
      </p:sp>
      <p:pic>
        <p:nvPicPr>
          <p:cNvPr id="5" name="Picture 4" descr="C:\Documents and Settings\danielc\Local Settings\Temporary Internet Files\Content.IE5\2IERTBRT\MC900433838[1].png"/>
          <p:cNvPicPr/>
          <p:nvPr/>
        </p:nvPicPr>
        <p:blipFill>
          <a:blip r:embed="rId3" cstate="print"/>
          <a:srcRect/>
          <a:stretch>
            <a:fillRect/>
          </a:stretch>
        </p:blipFill>
        <p:spPr bwMode="auto">
          <a:xfrm>
            <a:off x="4788024" y="4437112"/>
            <a:ext cx="1656184" cy="1573916"/>
          </a:xfrm>
          <a:prstGeom prst="rect">
            <a:avLst/>
          </a:prstGeom>
          <a:noFill/>
          <a:ln w="9525">
            <a:noFill/>
            <a:miter lim="800000"/>
            <a:headEnd/>
            <a:tailEnd/>
          </a:ln>
        </p:spPr>
      </p:pic>
      <p:sp>
        <p:nvSpPr>
          <p:cNvPr id="9" name="Title 1"/>
          <p:cNvSpPr txBox="1">
            <a:spLocks/>
          </p:cNvSpPr>
          <p:nvPr/>
        </p:nvSpPr>
        <p:spPr>
          <a:xfrm>
            <a:off x="621084" y="404664"/>
            <a:ext cx="7191276" cy="720080"/>
          </a:xfrm>
          <a:prstGeom prst="rect">
            <a:avLst/>
          </a:prstGeom>
        </p:spPr>
        <p:txBody>
          <a:bodyPr vert="horz" lIns="45720" rIns="45720" anchor="ctr">
            <a:noAutofit/>
          </a:bodyPr>
          <a:lstStyle>
            <a:lvl1pPr algn="l" rtl="0" eaLnBrk="1" latinLnBrk="0" hangingPunct="1">
              <a:spcBef>
                <a:spcPct val="0"/>
              </a:spcBef>
              <a:buNone/>
              <a:defRPr kumimoji="0" sz="4600" kern="1200">
                <a:solidFill>
                  <a:schemeClr val="tx1"/>
                </a:solidFill>
                <a:latin typeface="Helvetica" pitchFamily="34" charset="0"/>
                <a:ea typeface="+mj-ea"/>
                <a:cs typeface="+mj-cs"/>
              </a:defRPr>
            </a:lvl1pPr>
          </a:lstStyle>
          <a:p>
            <a:r>
              <a:rPr lang="th-TH" sz="4000" b="1" cap="all" dirty="0" smtClean="0">
                <a:ln w="5000" cmpd="sng">
                  <a:noFill/>
                  <a:prstDash val="solid"/>
                </a:ln>
                <a:solidFill>
                  <a:srgbClr val="660066"/>
                </a:solidFill>
                <a:effectLst>
                  <a:outerShdw blurRad="50800" dist="38100" dir="5400000" algn="t" rotWithShape="0">
                    <a:prstClr val="black">
                      <a:alpha val="50000"/>
                    </a:prstClr>
                  </a:outerShdw>
                </a:effectLst>
                <a:latin typeface="TH Baijam" pitchFamily="2" charset="-34"/>
                <a:ea typeface="Meiryo UI" pitchFamily="34" charset="-128"/>
                <a:cs typeface="TH Baijam" pitchFamily="2" charset="-34"/>
              </a:rPr>
              <a:t>สรุป − บทที่ 4</a:t>
            </a:r>
            <a:endParaRPr lang="en-US" sz="4000" b="1" dirty="0">
              <a:solidFill>
                <a:srgbClr val="660066"/>
              </a:solidFill>
              <a:latin typeface="TH Baijam" pitchFamily="2" charset="-34"/>
              <a:cs typeface="TH Baijam" pitchFamily="2" charset="-34"/>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ply with Wp hyg procs ASEAN PP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Comply with Wp hyg procs ASEAN PPT</Template>
  <TotalTime>4778</TotalTime>
  <Words>24240</Words>
  <Application>Microsoft Office PowerPoint</Application>
  <PresentationFormat>นำเสนอทางหน้าจอ (4:3)</PresentationFormat>
  <Paragraphs>2055</Paragraphs>
  <Slides>107</Slides>
  <Notes>105</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107</vt:i4>
      </vt:variant>
    </vt:vector>
  </HeadingPairs>
  <TitlesOfParts>
    <vt:vector size="108" baseType="lpstr">
      <vt:lpstr>Comply with Wp hyg procs ASEAN PPT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COMPLY WITH WORKPLACE HYGIENE PROCEDURES</dc:title>
  <dc:creator>Administrator</dc:creator>
  <cp:lastModifiedBy>Administrator</cp:lastModifiedBy>
  <cp:revision>444</cp:revision>
  <dcterms:created xsi:type="dcterms:W3CDTF">2011-06-06T00:31:31Z</dcterms:created>
  <dcterms:modified xsi:type="dcterms:W3CDTF">2015-11-24T05:51:12Z</dcterms:modified>
</cp:coreProperties>
</file>