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94"/>
  </p:notesMasterIdLst>
  <p:handoutMasterIdLst>
    <p:handoutMasterId r:id="rId95"/>
  </p:handoutMasterIdLst>
  <p:sldIdLst>
    <p:sldId id="256" r:id="rId2"/>
    <p:sldId id="257" r:id="rId3"/>
    <p:sldId id="296" r:id="rId4"/>
    <p:sldId id="366" r:id="rId5"/>
    <p:sldId id="297" r:id="rId6"/>
    <p:sldId id="300" r:id="rId7"/>
    <p:sldId id="367" r:id="rId8"/>
    <p:sldId id="368"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88"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414" r:id="rId55"/>
    <p:sldId id="415" r:id="rId56"/>
    <p:sldId id="416" r:id="rId57"/>
    <p:sldId id="417" r:id="rId58"/>
    <p:sldId id="418" r:id="rId59"/>
    <p:sldId id="419" r:id="rId60"/>
    <p:sldId id="420" r:id="rId61"/>
    <p:sldId id="421" r:id="rId62"/>
    <p:sldId id="423" r:id="rId63"/>
    <p:sldId id="424" r:id="rId64"/>
    <p:sldId id="425" r:id="rId65"/>
    <p:sldId id="426" r:id="rId66"/>
    <p:sldId id="427" r:id="rId67"/>
    <p:sldId id="428" r:id="rId68"/>
    <p:sldId id="429" r:id="rId69"/>
    <p:sldId id="430" r:id="rId70"/>
    <p:sldId id="431" r:id="rId71"/>
    <p:sldId id="432" r:id="rId72"/>
    <p:sldId id="434" r:id="rId73"/>
    <p:sldId id="435" r:id="rId74"/>
    <p:sldId id="457" r:id="rId75"/>
    <p:sldId id="436" r:id="rId76"/>
    <p:sldId id="438" r:id="rId77"/>
    <p:sldId id="439" r:id="rId78"/>
    <p:sldId id="440" r:id="rId79"/>
    <p:sldId id="441" r:id="rId80"/>
    <p:sldId id="442" r:id="rId81"/>
    <p:sldId id="444" r:id="rId82"/>
    <p:sldId id="445" r:id="rId83"/>
    <p:sldId id="446" r:id="rId84"/>
    <p:sldId id="447" r:id="rId85"/>
    <p:sldId id="448" r:id="rId86"/>
    <p:sldId id="449" r:id="rId87"/>
    <p:sldId id="450" r:id="rId88"/>
    <p:sldId id="451" r:id="rId89"/>
    <p:sldId id="452" r:id="rId90"/>
    <p:sldId id="453" r:id="rId91"/>
    <p:sldId id="454" r:id="rId92"/>
    <p:sldId id="455" r:id="rId93"/>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52" autoAdjust="0"/>
    <p:restoredTop sz="97267" autoAdjust="0"/>
  </p:normalViewPr>
  <p:slideViewPr>
    <p:cSldViewPr>
      <p:cViewPr varScale="1">
        <p:scale>
          <a:sx n="101" d="100"/>
          <a:sy n="101" d="100"/>
        </p:scale>
        <p:origin x="-33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313"/>
          </a:xfrm>
          <a:prstGeom prst="rect">
            <a:avLst/>
          </a:prstGeom>
        </p:spPr>
        <p:txBody>
          <a:bodyPr vert="horz" lIns="94759" tIns="47380" rIns="94759" bIns="47380" rtlCol="0"/>
          <a:lstStyle>
            <a:lvl1pPr algn="l">
              <a:defRPr sz="1200"/>
            </a:lvl1pPr>
          </a:lstStyle>
          <a:p>
            <a:endParaRPr lang="en-GB" dirty="0"/>
          </a:p>
        </p:txBody>
      </p:sp>
      <p:sp>
        <p:nvSpPr>
          <p:cNvPr id="3" name="Date Placeholder 2"/>
          <p:cNvSpPr>
            <a:spLocks noGrp="1"/>
          </p:cNvSpPr>
          <p:nvPr>
            <p:ph type="dt" sz="quarter" idx="1"/>
          </p:nvPr>
        </p:nvSpPr>
        <p:spPr>
          <a:xfrm>
            <a:off x="4021295" y="1"/>
            <a:ext cx="3076363" cy="511313"/>
          </a:xfrm>
          <a:prstGeom prst="rect">
            <a:avLst/>
          </a:prstGeom>
        </p:spPr>
        <p:txBody>
          <a:bodyPr vert="horz" lIns="94759" tIns="47380" rIns="94759" bIns="47380" rtlCol="0"/>
          <a:lstStyle>
            <a:lvl1pPr algn="r">
              <a:defRPr sz="1200"/>
            </a:lvl1pPr>
          </a:lstStyle>
          <a:p>
            <a:fld id="{E6916107-BD3A-45E2-B124-A5ED60630F4B}" type="datetimeFigureOut">
              <a:rPr lang="en-US" smtClean="0"/>
              <a:pPr/>
              <a:t>9/16/2015</a:t>
            </a:fld>
            <a:endParaRPr lang="en-GB" dirty="0"/>
          </a:p>
        </p:txBody>
      </p:sp>
      <p:sp>
        <p:nvSpPr>
          <p:cNvPr id="4" name="Footer Placeholder 3"/>
          <p:cNvSpPr>
            <a:spLocks noGrp="1"/>
          </p:cNvSpPr>
          <p:nvPr>
            <p:ph type="ftr" sz="quarter" idx="2"/>
          </p:nvPr>
        </p:nvSpPr>
        <p:spPr>
          <a:xfrm>
            <a:off x="1" y="9721629"/>
            <a:ext cx="3076363" cy="511313"/>
          </a:xfrm>
          <a:prstGeom prst="rect">
            <a:avLst/>
          </a:prstGeom>
        </p:spPr>
        <p:txBody>
          <a:bodyPr vert="horz" lIns="94759" tIns="47380" rIns="94759" bIns="47380" rtlCol="0" anchor="b"/>
          <a:lstStyle>
            <a:lvl1pPr algn="l">
              <a:defRPr sz="1200"/>
            </a:lvl1pPr>
          </a:lstStyle>
          <a:p>
            <a:endParaRPr lang="en-GB" dirty="0"/>
          </a:p>
        </p:txBody>
      </p:sp>
      <p:sp>
        <p:nvSpPr>
          <p:cNvPr id="5" name="Slide Number Placeholder 4"/>
          <p:cNvSpPr>
            <a:spLocks noGrp="1"/>
          </p:cNvSpPr>
          <p:nvPr>
            <p:ph type="sldNum" sz="quarter" idx="3"/>
          </p:nvPr>
        </p:nvSpPr>
        <p:spPr>
          <a:xfrm>
            <a:off x="4021295" y="9721629"/>
            <a:ext cx="3076363" cy="511313"/>
          </a:xfrm>
          <a:prstGeom prst="rect">
            <a:avLst/>
          </a:prstGeom>
        </p:spPr>
        <p:txBody>
          <a:bodyPr vert="horz" lIns="94759" tIns="47380" rIns="94759" bIns="47380" rtlCol="0" anchor="b"/>
          <a:lstStyle>
            <a:lvl1pPr algn="r">
              <a:defRPr sz="1200"/>
            </a:lvl1pPr>
          </a:lstStyle>
          <a:p>
            <a:fld id="{5905CC0A-F53C-4267-913E-3202B6ED95E3}" type="slidenum">
              <a:rPr lang="en-GB" smtClean="0"/>
              <a:pPr/>
              <a:t>‹#›</a:t>
            </a:fld>
            <a:endParaRPr lang="en-GB" dirty="0"/>
          </a:p>
        </p:txBody>
      </p:sp>
    </p:spTree>
    <p:extLst>
      <p:ext uri="{BB962C8B-B14F-4D97-AF65-F5344CB8AC3E}">
        <p14:creationId xmlns:p14="http://schemas.microsoft.com/office/powerpoint/2010/main" val="1852867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730"/>
          </a:xfrm>
          <a:prstGeom prst="rect">
            <a:avLst/>
          </a:prstGeom>
        </p:spPr>
        <p:txBody>
          <a:bodyPr vert="horz" lIns="94759" tIns="47380" rIns="94759" bIns="47380" rtlCol="0"/>
          <a:lstStyle>
            <a:lvl1pPr algn="l">
              <a:defRPr sz="1200"/>
            </a:lvl1pPr>
          </a:lstStyle>
          <a:p>
            <a:endParaRPr lang="en-US" dirty="0"/>
          </a:p>
        </p:txBody>
      </p:sp>
      <p:sp>
        <p:nvSpPr>
          <p:cNvPr id="3" name="Date Placeholder 2"/>
          <p:cNvSpPr>
            <a:spLocks noGrp="1"/>
          </p:cNvSpPr>
          <p:nvPr>
            <p:ph type="dt" idx="1"/>
          </p:nvPr>
        </p:nvSpPr>
        <p:spPr>
          <a:xfrm>
            <a:off x="4021295" y="1"/>
            <a:ext cx="3076363" cy="511730"/>
          </a:xfrm>
          <a:prstGeom prst="rect">
            <a:avLst/>
          </a:prstGeom>
        </p:spPr>
        <p:txBody>
          <a:bodyPr vert="horz" lIns="94759" tIns="47380" rIns="94759" bIns="47380" rtlCol="0"/>
          <a:lstStyle>
            <a:lvl1pPr algn="r">
              <a:defRPr sz="1200"/>
            </a:lvl1pPr>
          </a:lstStyle>
          <a:p>
            <a:fld id="{BC34F173-2430-41D6-9CA5-C9CD3BDF7E96}" type="datetimeFigureOut">
              <a:rPr lang="en-US" smtClean="0"/>
              <a:pPr/>
              <a:t>9/16/2015</a:t>
            </a:fld>
            <a:endParaRPr lang="en-US" dirty="0"/>
          </a:p>
        </p:txBody>
      </p:sp>
      <p:sp>
        <p:nvSpPr>
          <p:cNvPr id="4" name="Slide Image Placeholder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4759" tIns="47380" rIns="94759" bIns="47380" rtlCol="0" anchor="ctr"/>
          <a:lstStyle/>
          <a:p>
            <a:endParaRPr lang="en-US" dirty="0"/>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59" tIns="47380" rIns="94759" bIns="4738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721106"/>
            <a:ext cx="3076363" cy="511730"/>
          </a:xfrm>
          <a:prstGeom prst="rect">
            <a:avLst/>
          </a:prstGeom>
        </p:spPr>
        <p:txBody>
          <a:bodyPr vert="horz" lIns="94759" tIns="47380" rIns="94759" bIns="47380"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1295" y="9721106"/>
            <a:ext cx="3076363" cy="511730"/>
          </a:xfrm>
          <a:prstGeom prst="rect">
            <a:avLst/>
          </a:prstGeom>
        </p:spPr>
        <p:txBody>
          <a:bodyPr vert="horz" lIns="94759" tIns="47380" rIns="94759" bIns="47380" rtlCol="0" anchor="b"/>
          <a:lstStyle>
            <a:lvl1pPr algn="r">
              <a:defRPr sz="1200"/>
            </a:lvl1pPr>
          </a:lstStyle>
          <a:p>
            <a:fld id="{006CD3C9-0AF2-437D-9D2F-7B6B298CC32F}" type="slidenum">
              <a:rPr lang="en-US" smtClean="0"/>
              <a:pPr/>
              <a:t>‹#›</a:t>
            </a:fld>
            <a:endParaRPr lang="en-US" dirty="0"/>
          </a:p>
        </p:txBody>
      </p:sp>
    </p:spTree>
    <p:extLst>
      <p:ext uri="{BB962C8B-B14F-4D97-AF65-F5344CB8AC3E}">
        <p14:creationId xmlns:p14="http://schemas.microsoft.com/office/powerpoint/2010/main" val="1755933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Trainer welcomes trainees to class.</a:t>
            </a:r>
          </a:p>
          <a:p>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latin typeface="+mn-lt"/>
                <a:ea typeface="+mn-ea"/>
                <a:cs typeface="+mn-cs"/>
              </a:rPr>
              <a:t>Trainer advises this Unit comprises four Elements, as listed on this slide explaining:</a:t>
            </a:r>
          </a:p>
          <a:p>
            <a:r>
              <a:rPr lang="en-AU" sz="1200" kern="1200" baseline="0" dirty="0" smtClean="0">
                <a:solidFill>
                  <a:schemeClr val="tx1"/>
                </a:solidFill>
                <a:latin typeface="+mn-lt"/>
                <a:ea typeface="+mn-ea"/>
                <a:cs typeface="+mn-cs"/>
              </a:rPr>
              <a:t>• Each Element comprises a number of Performance Criteria which will be identified throughout the class and explained in detail</a:t>
            </a:r>
          </a:p>
          <a:p>
            <a:r>
              <a:rPr lang="en-AU" sz="1200" kern="1200" baseline="0" dirty="0" smtClean="0">
                <a:solidFill>
                  <a:schemeClr val="tx1"/>
                </a:solidFill>
                <a:latin typeface="+mn-lt"/>
                <a:ea typeface="+mn-ea"/>
                <a:cs typeface="+mn-cs"/>
              </a:rPr>
              <a:t>• Trainees can obtain more detail from their Trainee Manual</a:t>
            </a:r>
          </a:p>
          <a:p>
            <a:r>
              <a:rPr lang="en-AU" sz="1200" kern="1200" baseline="0" dirty="0" smtClean="0">
                <a:solidFill>
                  <a:schemeClr val="tx1"/>
                </a:solidFill>
                <a:latin typeface="+mn-lt"/>
                <a:ea typeface="+mn-ea"/>
                <a:cs typeface="+mn-cs"/>
              </a:rPr>
              <a:t>• At times the course presents advice and information about various protocols but where their workplace requirements differ to what is presented, the workplace practices and standards, as well as policies and procedures must be observed.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latin typeface="+mn-lt"/>
                <a:ea typeface="+mn-ea"/>
                <a:cs typeface="+mn-cs"/>
              </a:rPr>
              <a:t>Trainer advises that assessment for this Unit may take several forms all of which are aimed at verifying they have achieved competency for the Unit as required.</a:t>
            </a:r>
          </a:p>
          <a:p>
            <a:endParaRPr lang="en-AU" sz="1200" kern="1200" baseline="0" dirty="0" smtClean="0">
              <a:solidFill>
                <a:schemeClr val="tx1"/>
              </a:solidFill>
              <a:latin typeface="+mn-lt"/>
              <a:ea typeface="+mn-ea"/>
              <a:cs typeface="+mn-cs"/>
            </a:endParaRPr>
          </a:p>
          <a:p>
            <a:r>
              <a:rPr lang="en-AU" sz="1200" kern="1200" baseline="0" dirty="0" smtClean="0">
                <a:solidFill>
                  <a:schemeClr val="tx1"/>
                </a:solidFill>
                <a:latin typeface="+mn-lt"/>
                <a:ea typeface="+mn-ea"/>
                <a:cs typeface="+mn-cs"/>
              </a:rPr>
              <a:t>Trainer indicates the methods of assessment that will be applied to them for this Unit.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Introduce</a:t>
            </a:r>
            <a:r>
              <a:rPr lang="en-AU" sz="1200" kern="1200" baseline="0" dirty="0" smtClean="0">
                <a:solidFill>
                  <a:schemeClr val="tx1"/>
                </a:solidFill>
                <a:latin typeface="+mn-lt"/>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latin typeface="+mn-lt"/>
                <a:ea typeface="+mn-ea"/>
                <a:cs typeface="+mn-cs"/>
              </a:rPr>
              <a:t>Class Activity – General Discussion</a:t>
            </a:r>
          </a:p>
          <a:p>
            <a:endParaRPr lang="en-AU" sz="1200" kern="1200" baseline="0" dirty="0" smtClean="0">
              <a:solidFill>
                <a:schemeClr val="tx1"/>
              </a:solidFill>
              <a:latin typeface="+mn-lt"/>
              <a:ea typeface="+mn-ea"/>
              <a:cs typeface="+mn-cs"/>
            </a:endParaRPr>
          </a:p>
          <a:p>
            <a:r>
              <a:rPr lang="en-AU" sz="1200" kern="1200" baseline="0" dirty="0" smtClean="0">
                <a:solidFill>
                  <a:schemeClr val="tx1"/>
                </a:solidFill>
                <a:latin typeface="+mn-lt"/>
                <a:ea typeface="+mn-ea"/>
                <a:cs typeface="+mn-cs"/>
              </a:rPr>
              <a:t>Ask general questions:</a:t>
            </a:r>
          </a:p>
          <a:p>
            <a:pPr>
              <a:buFont typeface="Arial" pitchFamily="34" charset="0"/>
              <a:buChar char="•"/>
            </a:pPr>
            <a:r>
              <a:rPr lang="en-AU" sz="1200" kern="1200" baseline="0" dirty="0" smtClean="0">
                <a:solidFill>
                  <a:schemeClr val="tx1"/>
                </a:solidFill>
                <a:latin typeface="+mn-lt"/>
                <a:ea typeface="+mn-ea"/>
                <a:cs typeface="+mn-cs"/>
              </a:rPr>
              <a:t>What is the role of housekeeping?</a:t>
            </a:r>
          </a:p>
          <a:p>
            <a:pPr>
              <a:buFont typeface="Arial" pitchFamily="34" charset="0"/>
              <a:buChar char="•"/>
            </a:pPr>
            <a:r>
              <a:rPr lang="en-AU" sz="1200" kern="1200" baseline="0" dirty="0" smtClean="0">
                <a:solidFill>
                  <a:schemeClr val="tx1"/>
                </a:solidFill>
                <a:latin typeface="+mn-lt"/>
                <a:ea typeface="+mn-ea"/>
                <a:cs typeface="+mn-cs"/>
              </a:rPr>
              <a:t>What requests are made to housekeeping?</a:t>
            </a:r>
          </a:p>
          <a:p>
            <a:pPr>
              <a:buFont typeface="Arial" pitchFamily="34" charset="0"/>
              <a:buChar char="•"/>
            </a:pPr>
            <a:r>
              <a:rPr lang="en-AU" sz="1200" kern="1200" baseline="0" dirty="0" smtClean="0">
                <a:solidFill>
                  <a:schemeClr val="tx1"/>
                </a:solidFill>
                <a:latin typeface="+mn-lt"/>
                <a:ea typeface="+mn-ea"/>
                <a:cs typeface="+mn-cs"/>
              </a:rPr>
              <a:t>Who do they come from?</a:t>
            </a:r>
            <a:endParaRPr lang="en-A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latin typeface="+mn-lt"/>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How can hotels make a hotel feel like a ‘home away from home”?</a:t>
            </a:r>
          </a:p>
          <a:p>
            <a:pPr>
              <a:buFont typeface="Arial" pitchFamily="34" charset="0"/>
              <a:buChar char="•"/>
            </a:pPr>
            <a:r>
              <a:rPr lang="en-AU" sz="1200" b="0" kern="1200" baseline="0" dirty="0" smtClean="0">
                <a:solidFill>
                  <a:schemeClr val="tx1"/>
                </a:solidFill>
                <a:latin typeface="+mn-lt"/>
                <a:ea typeface="+mn-ea"/>
                <a:cs typeface="+mn-cs"/>
              </a:rPr>
              <a:t>Give some examples of times when a housekeeper may need to exercise discretion in relation to a guest’s behaviour or possessions?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Think about items that you use on a regular basis at home that may not be found in a hotel room.</a:t>
            </a:r>
          </a:p>
          <a:p>
            <a:pPr>
              <a:buFont typeface="Arial" pitchFamily="34" charset="0"/>
              <a:buChar char="•"/>
            </a:pPr>
            <a:r>
              <a:rPr lang="en-AU" sz="1200" b="0" kern="1200" baseline="0" dirty="0" smtClean="0">
                <a:solidFill>
                  <a:schemeClr val="tx1"/>
                </a:solidFill>
                <a:latin typeface="+mn-lt"/>
                <a:ea typeface="+mn-ea"/>
                <a:cs typeface="+mn-cs"/>
              </a:rPr>
              <a:t>Get the audience to list these items on a board.</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would you consider to be the ‘essential items’ that are required in a room?</a:t>
            </a:r>
          </a:p>
          <a:p>
            <a:pPr>
              <a:buFont typeface="Arial" pitchFamily="34" charset="0"/>
              <a:buChar char="•"/>
            </a:pPr>
            <a:r>
              <a:rPr lang="en-AU" sz="1200" b="0" kern="1200" baseline="0" dirty="0" smtClean="0">
                <a:solidFill>
                  <a:schemeClr val="tx1"/>
                </a:solidFill>
                <a:latin typeface="+mn-lt"/>
                <a:ea typeface="+mn-ea"/>
                <a:cs typeface="+mn-cs"/>
              </a:rPr>
              <a:t>Where would these items be located in a room?</a:t>
            </a:r>
          </a:p>
          <a:p>
            <a:pPr>
              <a:buFont typeface="Arial" pitchFamily="34" charset="0"/>
              <a:buChar char="•"/>
            </a:pPr>
            <a:r>
              <a:rPr lang="en-AU" sz="1200" b="0" kern="1200" baseline="0" dirty="0" smtClean="0">
                <a:solidFill>
                  <a:schemeClr val="tx1"/>
                </a:solidFill>
                <a:latin typeface="+mn-lt"/>
                <a:ea typeface="+mn-ea"/>
                <a:cs typeface="+mn-cs"/>
              </a:rPr>
              <a:t>How much would it cost to fit out a room?</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each of these items normally located?</a:t>
            </a:r>
          </a:p>
          <a:p>
            <a:pPr>
              <a:buFont typeface="Arial" pitchFamily="34" charset="0"/>
              <a:buChar char="•"/>
            </a:pPr>
            <a:r>
              <a:rPr lang="en-AU" sz="1200" b="0" kern="1200" baseline="0" dirty="0" smtClean="0">
                <a:solidFill>
                  <a:schemeClr val="tx1"/>
                </a:solidFill>
                <a:latin typeface="+mn-lt"/>
                <a:ea typeface="+mn-ea"/>
                <a:cs typeface="+mn-cs"/>
              </a:rPr>
              <a:t>What type of guest would normally require this item?</a:t>
            </a:r>
          </a:p>
          <a:p>
            <a:pPr>
              <a:buFont typeface="Arial" pitchFamily="34" charset="0"/>
              <a:buChar char="•"/>
            </a:pPr>
            <a:r>
              <a:rPr lang="en-AU" sz="1200" b="0" kern="1200" baseline="0" dirty="0" smtClean="0">
                <a:solidFill>
                  <a:schemeClr val="tx1"/>
                </a:solidFill>
                <a:latin typeface="+mn-lt"/>
                <a:ea typeface="+mn-ea"/>
                <a:cs typeface="+mn-cs"/>
              </a:rPr>
              <a:t>At what time of the day is this item normally required?</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each of these items normally located?</a:t>
            </a:r>
          </a:p>
          <a:p>
            <a:pPr>
              <a:buFont typeface="Arial" pitchFamily="34" charset="0"/>
              <a:buChar char="•"/>
            </a:pPr>
            <a:r>
              <a:rPr lang="en-AU" sz="1200" b="0" kern="1200" baseline="0" dirty="0" smtClean="0">
                <a:solidFill>
                  <a:schemeClr val="tx1"/>
                </a:solidFill>
                <a:latin typeface="+mn-lt"/>
                <a:ea typeface="+mn-ea"/>
                <a:cs typeface="+mn-cs"/>
              </a:rPr>
              <a:t>What type of guest would normally require this item?</a:t>
            </a:r>
          </a:p>
          <a:p>
            <a:pPr>
              <a:buFont typeface="Arial" pitchFamily="34" charset="0"/>
              <a:buChar char="•"/>
            </a:pPr>
            <a:r>
              <a:rPr lang="en-AU" sz="1200" b="0" kern="1200" baseline="0" dirty="0" smtClean="0">
                <a:solidFill>
                  <a:schemeClr val="tx1"/>
                </a:solidFill>
                <a:latin typeface="+mn-lt"/>
                <a:ea typeface="+mn-ea"/>
                <a:cs typeface="+mn-cs"/>
              </a:rPr>
              <a:t>At what time of the day is this item normally required?</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Which position in the housekeeping department would normally perform this function?</a:t>
            </a:r>
          </a:p>
          <a:p>
            <a:pPr>
              <a:buFont typeface="Arial" pitchFamily="34" charset="0"/>
              <a:buChar char="•"/>
            </a:pPr>
            <a:r>
              <a:rPr lang="en-AU" sz="1200" b="0" kern="1200" baseline="0" dirty="0" smtClean="0">
                <a:solidFill>
                  <a:schemeClr val="tx1"/>
                </a:solidFill>
                <a:latin typeface="+mn-lt"/>
                <a:ea typeface="+mn-ea"/>
                <a:cs typeface="+mn-cs"/>
              </a:rPr>
              <a:t>What equipment and supplies are required?</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Who is responsible for making repairs?</a:t>
            </a:r>
          </a:p>
          <a:p>
            <a:pPr>
              <a:buFont typeface="Arial" pitchFamily="34" charset="0"/>
              <a:buChar char="•"/>
            </a:pPr>
            <a:r>
              <a:rPr lang="en-AU" sz="1200" b="0" kern="1200" baseline="0" dirty="0" smtClean="0">
                <a:solidFill>
                  <a:schemeClr val="tx1"/>
                </a:solidFill>
                <a:latin typeface="+mn-lt"/>
                <a:ea typeface="+mn-ea"/>
                <a:cs typeface="+mn-cs"/>
              </a:rPr>
              <a:t>Are there replacement items close at hand? Where would these normally be kept?</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Which position in the housekeeping department would normally perform this function?</a:t>
            </a:r>
          </a:p>
          <a:p>
            <a:pPr>
              <a:buFont typeface="Arial" pitchFamily="34" charset="0"/>
              <a:buChar char="•"/>
            </a:pPr>
            <a:r>
              <a:rPr lang="en-AU" sz="1200" b="0" kern="1200" baseline="0" dirty="0" smtClean="0">
                <a:solidFill>
                  <a:schemeClr val="tx1"/>
                </a:solidFill>
                <a:latin typeface="+mn-lt"/>
                <a:ea typeface="+mn-ea"/>
                <a:cs typeface="+mn-cs"/>
              </a:rPr>
              <a:t>What equipment and supplies are required?</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common items that are left in rooms?</a:t>
            </a:r>
          </a:p>
          <a:p>
            <a:pPr>
              <a:buFont typeface="Arial" pitchFamily="34" charset="0"/>
              <a:buChar char="•"/>
            </a:pPr>
            <a:r>
              <a:rPr lang="en-AU" sz="1200" b="0" kern="1200" baseline="0" dirty="0" smtClean="0">
                <a:solidFill>
                  <a:schemeClr val="tx1"/>
                </a:solidFill>
                <a:latin typeface="+mn-lt"/>
                <a:ea typeface="+mn-ea"/>
                <a:cs typeface="+mn-cs"/>
              </a:rPr>
              <a:t>Where are they normally located?</a:t>
            </a:r>
          </a:p>
          <a:p>
            <a:pPr>
              <a:buFont typeface="Arial" pitchFamily="34" charset="0"/>
              <a:buChar char="•"/>
            </a:pPr>
            <a:r>
              <a:rPr lang="en-AU" sz="1200" b="0" kern="1200" baseline="0" dirty="0" smtClean="0">
                <a:solidFill>
                  <a:schemeClr val="tx1"/>
                </a:solidFill>
                <a:latin typeface="+mn-lt"/>
                <a:ea typeface="+mn-ea"/>
                <a:cs typeface="+mn-cs"/>
              </a:rPr>
              <a:t>Are they left their intentionally?</a:t>
            </a:r>
          </a:p>
          <a:p>
            <a:pPr>
              <a:buFont typeface="Arial" pitchFamily="34" charset="0"/>
              <a:buChar char="•"/>
            </a:pPr>
            <a:r>
              <a:rPr lang="en-AU" sz="1200" b="0" kern="1200" baseline="0" dirty="0" smtClean="0">
                <a:solidFill>
                  <a:schemeClr val="tx1"/>
                </a:solidFill>
                <a:latin typeface="+mn-lt"/>
                <a:ea typeface="+mn-ea"/>
                <a:cs typeface="+mn-cs"/>
              </a:rPr>
              <a:t>What happens to lost and found items?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When do guests normally make complaints directly with housekeeping?</a:t>
            </a:r>
          </a:p>
          <a:p>
            <a:pPr>
              <a:buFont typeface="Arial" pitchFamily="34" charset="0"/>
              <a:buChar char="•"/>
            </a:pPr>
            <a:r>
              <a:rPr lang="en-AU" sz="1200" b="0" kern="1200" baseline="0" dirty="0" smtClean="0">
                <a:solidFill>
                  <a:schemeClr val="tx1"/>
                </a:solidFill>
                <a:latin typeface="+mn-lt"/>
                <a:ea typeface="+mn-ea"/>
                <a:cs typeface="+mn-cs"/>
              </a:rPr>
              <a:t>What would you do in reference to each complaint identified in this slide?</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is correct protocol for handling requests?</a:t>
            </a:r>
          </a:p>
          <a:p>
            <a:pPr>
              <a:buFont typeface="Arial" pitchFamily="34" charset="0"/>
              <a:buChar char="•"/>
            </a:pPr>
            <a:r>
              <a:rPr lang="en-AU" sz="1200" b="0" kern="1200" baseline="0" dirty="0" smtClean="0">
                <a:solidFill>
                  <a:schemeClr val="tx1"/>
                </a:solidFill>
                <a:latin typeface="+mn-lt"/>
                <a:ea typeface="+mn-ea"/>
                <a:cs typeface="+mn-cs"/>
              </a:rPr>
              <a:t>What are some requests which housekeeping may not be able to handle?</a:t>
            </a:r>
          </a:p>
          <a:p>
            <a:pPr>
              <a:buFont typeface="Arial" pitchFamily="34" charset="0"/>
              <a:buChar char="•"/>
            </a:pPr>
            <a:r>
              <a:rPr lang="en-AU" sz="1200" b="0" kern="1200" baseline="0" dirty="0" smtClean="0">
                <a:solidFill>
                  <a:schemeClr val="tx1"/>
                </a:solidFill>
                <a:latin typeface="+mn-lt"/>
                <a:ea typeface="+mn-ea"/>
                <a:cs typeface="+mn-cs"/>
              </a:rPr>
              <a:t>Which department would be the best one to handle these requests?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the points providing examples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the points providing examples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is the process for handling complaints?</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How can you find out the guest’s name?</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How can you find out the guest’s name?</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information is close at hand in both situations that allows you to identify and use guest names?</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common requests from staff?</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spcBef>
                <a:spcPts val="600"/>
              </a:spcBef>
              <a:spcAft>
                <a:spcPts val="1200"/>
              </a:spcAft>
            </a:pPr>
            <a:r>
              <a:rPr lang="en-AU" sz="1200" dirty="0" smtClean="0">
                <a:latin typeface="Helvetica" pitchFamily="34" charset="0"/>
              </a:rPr>
              <a:t>Cleaning duties - of items such as furniture, carpets, equipment, windows, floors and bench surfaces </a:t>
            </a:r>
          </a:p>
          <a:p>
            <a:pPr lvl="0">
              <a:spcBef>
                <a:spcPts val="600"/>
              </a:spcBef>
              <a:spcAft>
                <a:spcPts val="1200"/>
              </a:spcAft>
            </a:pPr>
            <a:r>
              <a:rPr lang="en-AU" sz="1200" dirty="0" smtClean="0">
                <a:latin typeface="Helvetica" pitchFamily="34" charset="0"/>
              </a:rPr>
              <a:t>Cleaning of in-house facilities – including public areas, change rooms and offices</a:t>
            </a:r>
          </a:p>
          <a:p>
            <a:pPr lvl="0">
              <a:spcBef>
                <a:spcPts val="600"/>
              </a:spcBef>
              <a:spcAft>
                <a:spcPts val="1200"/>
              </a:spcAft>
            </a:pPr>
            <a:r>
              <a:rPr lang="en-AU" sz="1200" dirty="0" smtClean="0">
                <a:latin typeface="Helvetica" pitchFamily="34" charset="0"/>
              </a:rPr>
              <a:t>Emergency cleaning – unexpected cleaning requests</a:t>
            </a:r>
          </a:p>
          <a:p>
            <a:pPr lvl="0">
              <a:spcBef>
                <a:spcPts val="600"/>
              </a:spcBef>
              <a:spcAft>
                <a:spcPts val="1200"/>
              </a:spcAft>
            </a:pPr>
            <a:r>
              <a:rPr lang="en-AU" sz="1200" dirty="0" smtClean="0">
                <a:latin typeface="Helvetica" pitchFamily="34" charset="0"/>
              </a:rPr>
              <a:t>Cleaning and servicing of staff changing rooms</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How many uniforms are staff supplied with?</a:t>
            </a:r>
          </a:p>
          <a:p>
            <a:pPr>
              <a:buFont typeface="Arial" pitchFamily="34" charset="0"/>
              <a:buChar char="•"/>
            </a:pPr>
            <a:r>
              <a:rPr lang="en-AU" sz="1200" b="0" kern="1200" baseline="0" dirty="0" smtClean="0">
                <a:solidFill>
                  <a:schemeClr val="tx1"/>
                </a:solidFill>
                <a:latin typeface="+mn-lt"/>
                <a:ea typeface="+mn-ea"/>
                <a:cs typeface="+mn-cs"/>
              </a:rPr>
              <a:t>Does this change between permanent and casual staff?</a:t>
            </a:r>
          </a:p>
          <a:p>
            <a:pPr>
              <a:buFont typeface="Arial" pitchFamily="34" charset="0"/>
              <a:buChar char="•"/>
            </a:pPr>
            <a:r>
              <a:rPr lang="en-AU" sz="1200" b="0" kern="1200" baseline="0" dirty="0" smtClean="0">
                <a:solidFill>
                  <a:schemeClr val="tx1"/>
                </a:solidFill>
                <a:latin typeface="+mn-lt"/>
                <a:ea typeface="+mn-ea"/>
                <a:cs typeface="+mn-cs"/>
              </a:rPr>
              <a:t>What is the process for cleaning or uniforms?</a:t>
            </a:r>
          </a:p>
          <a:p>
            <a:pPr>
              <a:buFont typeface="Arial" pitchFamily="34" charset="0"/>
              <a:buChar char="•"/>
            </a:pPr>
            <a:r>
              <a:rPr lang="en-AU" sz="1200" b="0" kern="1200" baseline="0" dirty="0" smtClean="0">
                <a:solidFill>
                  <a:schemeClr val="tx1"/>
                </a:solidFill>
                <a:latin typeface="+mn-lt"/>
                <a:ea typeface="+mn-ea"/>
                <a:cs typeface="+mn-cs"/>
              </a:rPr>
              <a:t>What its are normally cleaned by housekeeping and what are staff required to clean?</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supplies are normally given to departments by housekeeping?</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security checks are done by housekeeping?</a:t>
            </a:r>
          </a:p>
          <a:p>
            <a:pPr>
              <a:buFont typeface="Arial" pitchFamily="34" charset="0"/>
              <a:buChar char="•"/>
            </a:pPr>
            <a:r>
              <a:rPr lang="en-AU" sz="1200" b="0" kern="1200" baseline="0" dirty="0" smtClean="0">
                <a:solidFill>
                  <a:schemeClr val="tx1"/>
                </a:solidFill>
                <a:latin typeface="+mn-lt"/>
                <a:ea typeface="+mn-ea"/>
                <a:cs typeface="+mn-cs"/>
              </a:rPr>
              <a:t>When are these normally done?</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Are there any other tasks required by housekeeping to perform that would be specific to:</a:t>
            </a:r>
          </a:p>
          <a:p>
            <a:pPr marL="228600" indent="-228600">
              <a:buFont typeface="Arial" pitchFamily="34" charset="0"/>
              <a:buAutoNum type="alphaLcParenR"/>
            </a:pPr>
            <a:r>
              <a:rPr lang="en-AU" sz="1200" b="0" kern="1200" baseline="0" dirty="0" smtClean="0">
                <a:solidFill>
                  <a:schemeClr val="tx1"/>
                </a:solidFill>
                <a:latin typeface="+mn-lt"/>
                <a:ea typeface="+mn-ea"/>
                <a:cs typeface="+mn-cs"/>
              </a:rPr>
              <a:t>A resort</a:t>
            </a:r>
          </a:p>
          <a:p>
            <a:pPr marL="228600" indent="-228600">
              <a:buFont typeface="Arial" pitchFamily="34" charset="0"/>
              <a:buAutoNum type="alphaLcParenR"/>
            </a:pPr>
            <a:r>
              <a:rPr lang="en-AU" sz="1200" b="0" kern="1200" baseline="0" dirty="0" smtClean="0">
                <a:solidFill>
                  <a:schemeClr val="tx1"/>
                </a:solidFill>
                <a:latin typeface="+mn-lt"/>
                <a:ea typeface="+mn-ea"/>
                <a:cs typeface="+mn-cs"/>
              </a:rPr>
              <a:t>A city hotel</a:t>
            </a:r>
          </a:p>
          <a:p>
            <a:pPr marL="228600" indent="-228600">
              <a:buFont typeface="Arial" pitchFamily="34" charset="0"/>
              <a:buAutoNum type="alphaLcParenR"/>
            </a:pPr>
            <a:r>
              <a:rPr lang="en-AU" sz="1200" b="0" kern="1200" baseline="0" dirty="0" smtClean="0">
                <a:solidFill>
                  <a:schemeClr val="tx1"/>
                </a:solidFill>
                <a:latin typeface="+mn-lt"/>
                <a:ea typeface="+mn-ea"/>
                <a:cs typeface="+mn-cs"/>
              </a:rPr>
              <a:t>A budget hotel</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is the process for recording housekeeping requests?</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None/>
            </a:pPr>
            <a:r>
              <a:rPr lang="en-AU" sz="1200" b="0" kern="1200" baseline="0" dirty="0" smtClean="0">
                <a:solidFill>
                  <a:schemeClr val="tx1"/>
                </a:solidFill>
                <a:latin typeface="+mn-lt"/>
                <a:ea typeface="+mn-ea"/>
                <a:cs typeface="+mn-cs"/>
              </a:rPr>
              <a:t>The trainer should source different examples of documentation used to record housekeeping requests.</a:t>
            </a: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Why is a good idea to write requests down?</a:t>
            </a:r>
          </a:p>
          <a:p>
            <a:pPr>
              <a:buFont typeface="Arial" pitchFamily="34" charset="0"/>
              <a:buChar char="•"/>
            </a:pPr>
            <a:r>
              <a:rPr lang="en-AU" sz="1200" b="0" kern="1200" baseline="0" dirty="0" smtClean="0">
                <a:solidFill>
                  <a:schemeClr val="tx1"/>
                </a:solidFill>
                <a:latin typeface="+mn-lt"/>
                <a:ea typeface="+mn-ea"/>
                <a:cs typeface="+mn-cs"/>
              </a:rPr>
              <a:t>What happens with this information?</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Is there any other information you should record?</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Why is this important?</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For most requests what is a reasonable time to get items to a room?</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common delays and what are their causes?</a:t>
            </a:r>
          </a:p>
          <a:p>
            <a:pPr>
              <a:buFont typeface="Arial" pitchFamily="34" charset="0"/>
              <a:buChar char="•"/>
            </a:pPr>
            <a:r>
              <a:rPr lang="en-AU" sz="1200" b="0" kern="1200" baseline="0" dirty="0" smtClean="0">
                <a:solidFill>
                  <a:schemeClr val="tx1"/>
                </a:solidFill>
                <a:latin typeface="+mn-lt"/>
                <a:ea typeface="+mn-ea"/>
                <a:cs typeface="+mn-cs"/>
              </a:rPr>
              <a:t>What can you do to reduce these delays?</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buFont typeface="Arial" pitchFamily="34" charset="0"/>
              <a:buChar char="•"/>
            </a:pPr>
            <a:r>
              <a:rPr lang="en-AU" sz="1200" dirty="0" smtClean="0"/>
              <a:t>Sub-standard servicing of the guest room when the room was prepared – someone may have missed cleaning an item, an area or item may not have been properly cleaned, guest supplies may not have been re-stocked</a:t>
            </a:r>
          </a:p>
          <a:p>
            <a:pPr lvl="0">
              <a:buFont typeface="Arial" pitchFamily="34" charset="0"/>
              <a:buChar char="•"/>
            </a:pPr>
            <a:r>
              <a:rPr lang="en-AU" sz="1200" dirty="0" smtClean="0"/>
              <a:t>A previous promise to deliver a service may not have been fulfilled – a guest who was promised a replacement hair dryer may not have been supplied with one. The task could have been forgotten or a message for another staff member may have been misplaced</a:t>
            </a:r>
          </a:p>
          <a:p>
            <a:pPr lvl="0">
              <a:buFont typeface="Arial" pitchFamily="34" charset="0"/>
              <a:buChar char="•"/>
            </a:pPr>
            <a:r>
              <a:rPr lang="en-AU" sz="1200" dirty="0" smtClean="0"/>
              <a:t>A room displaying a ‘Do Not Disturb’ sign and the room attendant responsible for that room not notifying the Floor Housekeeper that, at the end of the shift the sign was still in place and the room had not been serviced</a:t>
            </a:r>
          </a:p>
          <a:p>
            <a:pPr lvl="0">
              <a:buFont typeface="Arial" pitchFamily="34" charset="0"/>
              <a:buChar char="•"/>
            </a:pPr>
            <a:r>
              <a:rPr lang="en-AU" sz="1200" dirty="0" smtClean="0"/>
              <a:t>A promise to deliver something to a room by a certain time may not be able to be met – perhaps the item required is out-of-stock or there are insufficient staff to meet the promised timeline</a:t>
            </a:r>
          </a:p>
          <a:p>
            <a:pPr lvl="0">
              <a:buFont typeface="Arial" pitchFamily="34" charset="0"/>
              <a:buChar char="•"/>
            </a:pPr>
            <a:r>
              <a:rPr lang="en-AU" sz="1200" dirty="0" smtClean="0"/>
              <a:t>An item that was promised to a guest turns out to be unavailable and can’t be supplied as promised.</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Explain the importance of these points and the impact they have on guests.</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Explain the importance of apologising?</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Why should you not blame others?</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None/>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Introduce</a:t>
            </a:r>
            <a:r>
              <a:rPr lang="en-AU" sz="1200" kern="1200" baseline="0" dirty="0" smtClean="0">
                <a:solidFill>
                  <a:schemeClr val="tx1"/>
                </a:solidFill>
                <a:latin typeface="+mn-lt"/>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latin typeface="+mn-lt"/>
                <a:ea typeface="+mn-ea"/>
                <a:cs typeface="+mn-cs"/>
              </a:rPr>
              <a:t>Class Activity – General Discussion</a:t>
            </a:r>
          </a:p>
          <a:p>
            <a:endParaRPr lang="en-AU" sz="1200" kern="1200" baseline="0" dirty="0" smtClean="0">
              <a:solidFill>
                <a:schemeClr val="tx1"/>
              </a:solidFill>
              <a:latin typeface="+mn-lt"/>
              <a:ea typeface="+mn-ea"/>
              <a:cs typeface="+mn-cs"/>
            </a:endParaRPr>
          </a:p>
          <a:p>
            <a:r>
              <a:rPr lang="en-AU" sz="1200" kern="1200" baseline="0" dirty="0" smtClean="0">
                <a:solidFill>
                  <a:schemeClr val="tx1"/>
                </a:solidFill>
                <a:latin typeface="+mn-lt"/>
                <a:ea typeface="+mn-ea"/>
                <a:cs typeface="+mn-cs"/>
              </a:rPr>
              <a:t>Ask general questions:</a:t>
            </a:r>
          </a:p>
          <a:p>
            <a:pPr>
              <a:buFont typeface="Arial" pitchFamily="34" charset="0"/>
              <a:buChar char="•"/>
            </a:pPr>
            <a:r>
              <a:rPr lang="en-AU" sz="1200" kern="1200" baseline="0" dirty="0" smtClean="0">
                <a:solidFill>
                  <a:schemeClr val="tx1"/>
                </a:solidFill>
                <a:latin typeface="+mn-lt"/>
                <a:ea typeface="+mn-ea"/>
                <a:cs typeface="+mn-cs"/>
              </a:rPr>
              <a:t>What are common ways to ‘service’ a housekeeping request?</a:t>
            </a:r>
          </a:p>
          <a:p>
            <a:pPr>
              <a:buFont typeface="Arial" pitchFamily="34" charset="0"/>
              <a:buNone/>
            </a:pPr>
            <a:endParaRPr lang="en-A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latin typeface="+mn-lt"/>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some possible requests that would require you to use other staff?</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If someone else completes the task, do you have to worry about it?</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item are located:</a:t>
            </a:r>
          </a:p>
          <a:p>
            <a:pPr>
              <a:spcBef>
                <a:spcPts val="600"/>
              </a:spcBef>
              <a:spcAft>
                <a:spcPts val="1200"/>
              </a:spcAft>
            </a:pPr>
            <a:r>
              <a:rPr lang="en-AU" sz="1200" b="0" kern="1200" baseline="0" dirty="0" smtClean="0">
                <a:solidFill>
                  <a:schemeClr val="tx1"/>
                </a:solidFill>
                <a:latin typeface="+mn-lt"/>
                <a:ea typeface="+mn-ea"/>
                <a:cs typeface="+mn-cs"/>
              </a:rPr>
              <a:t>a) </a:t>
            </a:r>
            <a:r>
              <a:rPr lang="en-AU" sz="1200" dirty="0" smtClean="0">
                <a:latin typeface="Helvetica" pitchFamily="34" charset="0"/>
              </a:rPr>
              <a:t>On the housekeeping trolley</a:t>
            </a:r>
          </a:p>
          <a:p>
            <a:pPr>
              <a:spcBef>
                <a:spcPts val="600"/>
              </a:spcBef>
              <a:spcAft>
                <a:spcPts val="1200"/>
              </a:spcAft>
            </a:pPr>
            <a:r>
              <a:rPr lang="en-AU" sz="1200" dirty="0" smtClean="0">
                <a:latin typeface="Helvetica" pitchFamily="34" charset="0"/>
              </a:rPr>
              <a:t>b) In Housekeeping storerooms </a:t>
            </a:r>
          </a:p>
          <a:p>
            <a:pPr>
              <a:spcBef>
                <a:spcPts val="600"/>
              </a:spcBef>
              <a:spcAft>
                <a:spcPts val="1200"/>
              </a:spcAft>
            </a:pPr>
            <a:r>
              <a:rPr lang="en-AU" sz="1200" dirty="0" smtClean="0">
                <a:latin typeface="Helvetica" pitchFamily="34" charset="0"/>
              </a:rPr>
              <a:t>c) Can be ‘borrowed’ from a vacant room,</a:t>
            </a:r>
            <a:r>
              <a:rPr lang="en-AU" sz="1200" baseline="0" dirty="0" smtClean="0">
                <a:latin typeface="Helvetica" pitchFamily="34" charset="0"/>
              </a:rPr>
              <a:t> then replaced immediately afterwards</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Why can you not get the guest to contact another department?</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0" kern="1200" baseline="0" dirty="0" smtClean="0">
                <a:solidFill>
                  <a:schemeClr val="tx1"/>
                </a:solidFill>
                <a:latin typeface="+mn-lt"/>
                <a:ea typeface="+mn-ea"/>
                <a:cs typeface="+mn-cs"/>
              </a:rPr>
              <a:t>No discussion points for this slide. Self explanatory.</a:t>
            </a:r>
            <a:endParaRPr lang="en-AU" sz="1200" b="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AU" sz="1200" b="1" dirty="0" smtClean="0"/>
              <a:t>Passing on requests</a:t>
            </a:r>
          </a:p>
          <a:p>
            <a:r>
              <a:rPr lang="en-AU" sz="1200" dirty="0" smtClean="0"/>
              <a:t>In other cases , where the request falls outside you ability to fulfil it, the appropriate person must be notified and the request passed on important points when doing this are:</a:t>
            </a:r>
          </a:p>
          <a:p>
            <a:pPr lvl="0">
              <a:buFont typeface="Arial" pitchFamily="34" charset="0"/>
              <a:buChar char="•"/>
            </a:pPr>
            <a:r>
              <a:rPr lang="en-AU" sz="1200" dirty="0" smtClean="0"/>
              <a:t>Pass on all the relevant details including the name and room number of the guest is vital. This information allows the person to get back in contact with the guest to clarify things or amend the promised delivery time</a:t>
            </a:r>
          </a:p>
          <a:p>
            <a:pPr lvl="0">
              <a:buFont typeface="Arial" pitchFamily="34" charset="0"/>
              <a:buChar char="•"/>
            </a:pPr>
            <a:r>
              <a:rPr lang="en-AU" sz="1200" dirty="0" smtClean="0"/>
              <a:t>Make sure the person you give the message to understands it. Get them to repeat it back to confirm it. Make special mention of any important bits including the need for urgency.</a:t>
            </a:r>
          </a:p>
          <a:p>
            <a:pPr lvl="0">
              <a:buFont typeface="Arial" pitchFamily="34" charset="0"/>
              <a:buChar char="•"/>
            </a:pPr>
            <a:r>
              <a:rPr lang="en-AU" sz="1200" dirty="0" smtClean="0"/>
              <a:t>Stress any agreed time that have been given. If you promised the item in 10 minutes, you must let the other person know when that 10 minutes is up.</a:t>
            </a: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47</a:t>
            </a:fld>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AU" sz="1200" b="1" dirty="0" smtClean="0"/>
              <a:t>Requests for information</a:t>
            </a:r>
          </a:p>
          <a:p>
            <a:r>
              <a:rPr lang="en-AU" sz="1200" dirty="0" smtClean="0"/>
              <a:t>It is sometimes more time consuming to provide certain things to guests. Requests for information are amongst these.</a:t>
            </a:r>
          </a:p>
          <a:p>
            <a:r>
              <a:rPr lang="en-AU" sz="1200" dirty="0" smtClean="0"/>
              <a:t>Requests for information can cover:</a:t>
            </a:r>
          </a:p>
          <a:p>
            <a:pPr lvl="0">
              <a:buFont typeface="Arial" pitchFamily="34" charset="0"/>
              <a:buChar char="•"/>
            </a:pPr>
            <a:r>
              <a:rPr lang="en-AU" sz="1200" dirty="0" smtClean="0"/>
              <a:t>Information on the products and services offered by the establishment – even though guests have an in-room compendium they can still want more detail than what is there and there is always the possibility that this information is out-of-date. </a:t>
            </a:r>
          </a:p>
          <a:p>
            <a:pPr lvl="0">
              <a:buFont typeface="Arial" pitchFamily="34" charset="0"/>
              <a:buChar char="•"/>
            </a:pPr>
            <a:r>
              <a:rPr lang="en-AU" sz="1200" dirty="0" smtClean="0"/>
              <a:t>Use your product knowledge about the property to answer these questions, and where you don’t know the answer, apologise, tell them you will find out the answer and get back to them, then do so.</a:t>
            </a:r>
          </a:p>
          <a:p>
            <a:pPr lvl="0">
              <a:buFont typeface="Arial" pitchFamily="34" charset="0"/>
              <a:buChar char="•"/>
            </a:pPr>
            <a:r>
              <a:rPr lang="en-AU" sz="1200" dirty="0" smtClean="0"/>
              <a:t>Availability of services, hours, location of meals, services and equipment – you might be able to inform a guest that there is an ice machine at the end of the corridor but perhaps you don’t know when the spa opens or what the treatments are how much they cost. </a:t>
            </a:r>
          </a:p>
          <a:p>
            <a:pPr lvl="0">
              <a:buFont typeface="Arial" pitchFamily="34" charset="0"/>
              <a:buChar char="•"/>
            </a:pPr>
            <a:r>
              <a:rPr lang="en-AU" sz="1200" dirty="0" smtClean="0"/>
              <a:t>How various types of equipment works – you are expected to know how to operate all the in-room facilities (this should be one of the first things you are trained in as part of your on-the-job training) but guests may ask you about other items of equipment throughout the property that you know nothing about. This is to be expected if your are the first person they see as they walk back to their from not being able to operate a piece of gym equipment, not being able to get the vending machine to work.</a:t>
            </a:r>
          </a:p>
          <a:p>
            <a:pPr>
              <a:buFont typeface="Arial" pitchFamily="34" charset="0"/>
              <a:buChar char="•"/>
            </a:pPr>
            <a:r>
              <a:rPr lang="en-AU" sz="1200" dirty="0" smtClean="0"/>
              <a:t>Requests for information about local services, attractions, transport, shopping, entertainment, bars, places to eat. While is probably more a reception or concierge role, once again, guests can ask you because ‘you are there’.</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48</a:t>
            </a:fld>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common items that are set up in rooms?</a:t>
            </a:r>
          </a:p>
          <a:p>
            <a:pPr>
              <a:buFont typeface="Arial" pitchFamily="34" charset="0"/>
              <a:buChar char="•"/>
            </a:pPr>
            <a:r>
              <a:rPr lang="en-AU" sz="1200" b="0" kern="1200" baseline="0" dirty="0" smtClean="0">
                <a:solidFill>
                  <a:schemeClr val="tx1"/>
                </a:solidFill>
                <a:latin typeface="+mn-lt"/>
                <a:ea typeface="+mn-ea"/>
                <a:cs typeface="+mn-cs"/>
              </a:rPr>
              <a:t>Where are these items located?</a:t>
            </a:r>
          </a:p>
          <a:p>
            <a:pPr>
              <a:buFont typeface="Arial" pitchFamily="34" charset="0"/>
              <a:buChar char="•"/>
            </a:pPr>
            <a:r>
              <a:rPr lang="en-AU" sz="1200" b="0" kern="1200" baseline="0" dirty="0" smtClean="0">
                <a:solidFill>
                  <a:schemeClr val="tx1"/>
                </a:solidFill>
                <a:latin typeface="+mn-lt"/>
                <a:ea typeface="+mn-ea"/>
                <a:cs typeface="+mn-cs"/>
              </a:rPr>
              <a:t>Who would set them up?</a:t>
            </a:r>
          </a:p>
          <a:p>
            <a:pPr>
              <a:buFont typeface="Arial" pitchFamily="34" charset="0"/>
              <a:buChar char="•"/>
            </a:pPr>
            <a:r>
              <a:rPr lang="en-AU" sz="1200" b="0" kern="1200" baseline="0" dirty="0" smtClean="0">
                <a:solidFill>
                  <a:schemeClr val="tx1"/>
                </a:solidFill>
                <a:latin typeface="+mn-lt"/>
                <a:ea typeface="+mn-ea"/>
                <a:cs typeface="+mn-cs"/>
              </a:rPr>
              <a:t>Is there a charge for rental or set up?</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49</a:t>
            </a:fld>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is involved in setting this up?</a:t>
            </a:r>
            <a:endParaRPr lang="en-AU" sz="1200" dirty="0" smtClean="0">
              <a:latin typeface="Helvetica" pitchFamily="34" charset="0"/>
            </a:endParaRPr>
          </a:p>
          <a:p>
            <a:pPr>
              <a:buFont typeface="Arial" pitchFamily="34" charset="0"/>
              <a:buChar char="•"/>
            </a:pPr>
            <a:r>
              <a:rPr lang="en-AU" sz="1200" b="0" kern="1200" baseline="0" dirty="0" smtClean="0">
                <a:solidFill>
                  <a:schemeClr val="tx1"/>
                </a:solidFill>
                <a:latin typeface="+mn-lt"/>
                <a:ea typeface="+mn-ea"/>
                <a:cs typeface="+mn-cs"/>
              </a:rPr>
              <a:t>Where are these items located?</a:t>
            </a:r>
          </a:p>
          <a:p>
            <a:pPr>
              <a:buFont typeface="Arial" pitchFamily="34" charset="0"/>
              <a:buChar char="•"/>
            </a:pPr>
            <a:r>
              <a:rPr lang="en-AU" sz="1200" b="0" kern="1200" baseline="0" dirty="0" smtClean="0">
                <a:solidFill>
                  <a:schemeClr val="tx1"/>
                </a:solidFill>
                <a:latin typeface="+mn-lt"/>
                <a:ea typeface="+mn-ea"/>
                <a:cs typeface="+mn-cs"/>
              </a:rPr>
              <a:t>Who would set them up?</a:t>
            </a:r>
          </a:p>
          <a:p>
            <a:pPr>
              <a:buFont typeface="Arial" pitchFamily="34" charset="0"/>
              <a:buChar char="•"/>
            </a:pPr>
            <a:r>
              <a:rPr lang="en-AU" sz="1200" b="0" kern="1200" baseline="0" dirty="0" smtClean="0">
                <a:solidFill>
                  <a:schemeClr val="tx1"/>
                </a:solidFill>
                <a:latin typeface="+mn-lt"/>
                <a:ea typeface="+mn-ea"/>
                <a:cs typeface="+mn-cs"/>
              </a:rPr>
              <a:t>Is there a charge for rental or set up?</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50</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is involved in setting this up?</a:t>
            </a:r>
            <a:endParaRPr lang="en-AU" sz="1200" dirty="0" smtClean="0">
              <a:latin typeface="Helvetica" pitchFamily="34" charset="0"/>
            </a:endParaRPr>
          </a:p>
          <a:p>
            <a:pPr>
              <a:buFont typeface="Arial" pitchFamily="34" charset="0"/>
              <a:buChar char="•"/>
            </a:pPr>
            <a:r>
              <a:rPr lang="en-AU" sz="1200" b="0" kern="1200" baseline="0" dirty="0" smtClean="0">
                <a:solidFill>
                  <a:schemeClr val="tx1"/>
                </a:solidFill>
                <a:latin typeface="+mn-lt"/>
                <a:ea typeface="+mn-ea"/>
                <a:cs typeface="+mn-cs"/>
              </a:rPr>
              <a:t>Where are these items located?</a:t>
            </a:r>
          </a:p>
          <a:p>
            <a:pPr>
              <a:buFont typeface="Arial" pitchFamily="34" charset="0"/>
              <a:buChar char="•"/>
            </a:pPr>
            <a:r>
              <a:rPr lang="en-AU" sz="1200" b="0" kern="1200" baseline="0" dirty="0" smtClean="0">
                <a:solidFill>
                  <a:schemeClr val="tx1"/>
                </a:solidFill>
                <a:latin typeface="+mn-lt"/>
                <a:ea typeface="+mn-ea"/>
                <a:cs typeface="+mn-cs"/>
              </a:rPr>
              <a:t>Who would set them up?</a:t>
            </a:r>
          </a:p>
          <a:p>
            <a:pPr>
              <a:buFont typeface="Arial" pitchFamily="34" charset="0"/>
              <a:buChar char="•"/>
            </a:pPr>
            <a:r>
              <a:rPr lang="en-AU" sz="1200" b="0" kern="1200" baseline="0" dirty="0" smtClean="0">
                <a:solidFill>
                  <a:schemeClr val="tx1"/>
                </a:solidFill>
                <a:latin typeface="+mn-lt"/>
                <a:ea typeface="+mn-ea"/>
                <a:cs typeface="+mn-cs"/>
              </a:rPr>
              <a:t>Is there a charge for rental or set up?</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51</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technology is in the room which you may need to show, explain or demonstrate?</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52</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How many people have set up a cost before? Explain the process?</a:t>
            </a:r>
          </a:p>
          <a:p>
            <a:pPr>
              <a:buFont typeface="Arial" pitchFamily="34" charset="0"/>
              <a:buChar char="•"/>
            </a:pPr>
            <a:r>
              <a:rPr lang="en-AU" sz="1200" b="0" kern="1200" baseline="0" dirty="0" smtClean="0">
                <a:solidFill>
                  <a:schemeClr val="tx1"/>
                </a:solidFill>
                <a:latin typeface="+mn-lt"/>
                <a:ea typeface="+mn-ea"/>
                <a:cs typeface="+mn-cs"/>
              </a:rPr>
              <a:t>Besides the actual cot, what other items are required to be placed or made in the cot?</a:t>
            </a:r>
          </a:p>
          <a:p>
            <a:pPr>
              <a:buFont typeface="Arial" pitchFamily="34" charset="0"/>
              <a:buChar char="•"/>
            </a:pPr>
            <a:r>
              <a:rPr lang="en-AU" sz="1200" b="0" kern="1200" baseline="0" dirty="0" smtClean="0">
                <a:solidFill>
                  <a:schemeClr val="tx1"/>
                </a:solidFill>
                <a:latin typeface="+mn-lt"/>
                <a:ea typeface="+mn-ea"/>
                <a:cs typeface="+mn-cs"/>
              </a:rPr>
              <a:t>Besides a cot, what other bedding options are available? (Roll away bed or sofa bed)</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53</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p>
          <a:p>
            <a:pPr>
              <a:buFont typeface="Arial" pitchFamily="34" charset="0"/>
              <a:buChar char="•"/>
            </a:pPr>
            <a:r>
              <a:rPr lang="en-AU" sz="1200" b="0" kern="1200" baseline="0" dirty="0" smtClean="0">
                <a:solidFill>
                  <a:schemeClr val="tx1"/>
                </a:solidFill>
                <a:latin typeface="+mn-lt"/>
                <a:ea typeface="+mn-ea"/>
                <a:cs typeface="+mn-cs"/>
              </a:rPr>
              <a:t>How do you record agreed pick up times?</a:t>
            </a:r>
          </a:p>
          <a:p>
            <a:pPr>
              <a:buFont typeface="Arial" pitchFamily="34" charset="0"/>
              <a:buChar char="•"/>
            </a:pPr>
            <a:r>
              <a:rPr lang="en-AU" sz="1200" b="0" kern="1200" baseline="0" dirty="0" smtClean="0">
                <a:solidFill>
                  <a:schemeClr val="tx1"/>
                </a:solidFill>
                <a:latin typeface="+mn-lt"/>
                <a:ea typeface="+mn-ea"/>
                <a:cs typeface="+mn-cs"/>
              </a:rPr>
              <a:t>How do you ensure other staff (on next shift or at time of suggested pick up) know and understand?</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54</a:t>
            </a:fld>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information must be contained in a log book?</a:t>
            </a:r>
          </a:p>
          <a:p>
            <a:pPr>
              <a:buFont typeface="Arial" pitchFamily="34" charset="0"/>
              <a:buChar char="•"/>
            </a:pPr>
            <a:r>
              <a:rPr lang="en-AU" sz="1200" b="0" kern="1200" baseline="0" dirty="0" smtClean="0">
                <a:solidFill>
                  <a:schemeClr val="tx1"/>
                </a:solidFill>
                <a:latin typeface="+mn-lt"/>
                <a:ea typeface="+mn-ea"/>
                <a:cs typeface="+mn-cs"/>
              </a:rPr>
              <a:t>Trainer shows example of log book or gets audience to identify possible design of a log book?</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55</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items are commonly taken from the room?</a:t>
            </a:r>
          </a:p>
          <a:p>
            <a:pPr>
              <a:buFont typeface="Arial" pitchFamily="34" charset="0"/>
              <a:buChar char="•"/>
            </a:pPr>
            <a:r>
              <a:rPr lang="en-AU" sz="1200" b="0" kern="1200" baseline="0" dirty="0" smtClean="0">
                <a:solidFill>
                  <a:schemeClr val="tx1"/>
                </a:solidFill>
                <a:latin typeface="+mn-lt"/>
                <a:ea typeface="+mn-ea"/>
                <a:cs typeface="+mn-cs"/>
              </a:rPr>
              <a:t>Why are items removed?</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56</a:t>
            </a:fld>
            <a:endParaRPr 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taken?</a:t>
            </a:r>
          </a:p>
          <a:p>
            <a:pPr>
              <a:buFont typeface="Arial" pitchFamily="34" charset="0"/>
              <a:buChar char="•"/>
            </a:pPr>
            <a:r>
              <a:rPr lang="en-AU" sz="1200" b="0" kern="1200" baseline="0" dirty="0" smtClean="0">
                <a:solidFill>
                  <a:schemeClr val="tx1"/>
                </a:solidFill>
                <a:latin typeface="+mn-lt"/>
                <a:ea typeface="+mn-ea"/>
                <a:cs typeface="+mn-cs"/>
              </a:rPr>
              <a:t>Do they need to go back into the room after the guest has departed?</a:t>
            </a:r>
          </a:p>
          <a:p>
            <a:pPr>
              <a:buFont typeface="Arial" pitchFamily="34" charset="0"/>
              <a:buChar char="•"/>
            </a:pPr>
            <a:r>
              <a:rPr lang="en-AU" sz="1200" b="0" kern="1200" baseline="0" dirty="0" smtClean="0">
                <a:solidFill>
                  <a:schemeClr val="tx1"/>
                </a:solidFill>
                <a:latin typeface="+mn-lt"/>
                <a:ea typeface="+mn-ea"/>
                <a:cs typeface="+mn-cs"/>
              </a:rPr>
              <a:t>If so, how and where is this recorded?</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57</a:t>
            </a:fld>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taken?</a:t>
            </a:r>
          </a:p>
          <a:p>
            <a:pPr>
              <a:buFont typeface="Arial" pitchFamily="34" charset="0"/>
              <a:buChar char="•"/>
            </a:pPr>
            <a:r>
              <a:rPr lang="en-AU" sz="1200" b="0" kern="1200" baseline="0" dirty="0" smtClean="0">
                <a:solidFill>
                  <a:schemeClr val="tx1"/>
                </a:solidFill>
                <a:latin typeface="+mn-lt"/>
                <a:ea typeface="+mn-ea"/>
                <a:cs typeface="+mn-cs"/>
              </a:rPr>
              <a:t>Do they need to go back into the room after the guest has departed?</a:t>
            </a:r>
          </a:p>
          <a:p>
            <a:pPr>
              <a:buFont typeface="Arial" pitchFamily="34" charset="0"/>
              <a:buChar char="•"/>
            </a:pPr>
            <a:r>
              <a:rPr lang="en-AU" sz="1200" b="0" kern="1200" baseline="0" dirty="0" smtClean="0">
                <a:solidFill>
                  <a:schemeClr val="tx1"/>
                </a:solidFill>
                <a:latin typeface="+mn-lt"/>
                <a:ea typeface="+mn-ea"/>
                <a:cs typeface="+mn-cs"/>
              </a:rPr>
              <a:t>If so, how and where is this recorded?</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58</a:t>
            </a:fld>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59</a:t>
            </a:fld>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 and Role Play</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p>
          <a:p>
            <a:pPr>
              <a:buFont typeface="Arial" pitchFamily="34" charset="0"/>
              <a:buChar char="•"/>
            </a:pPr>
            <a:r>
              <a:rPr lang="en-AU" sz="1200" b="0" kern="1200" baseline="0" dirty="0" smtClean="0">
                <a:solidFill>
                  <a:schemeClr val="tx1"/>
                </a:solidFill>
                <a:latin typeface="+mn-lt"/>
                <a:ea typeface="+mn-ea"/>
                <a:cs typeface="+mn-cs"/>
              </a:rPr>
              <a:t>Trainer to explain process and demonstrate</a:t>
            </a:r>
          </a:p>
          <a:p>
            <a:pPr>
              <a:buFont typeface="Arial" pitchFamily="34" charset="0"/>
              <a:buChar char="•"/>
            </a:pPr>
            <a:r>
              <a:rPr lang="en-AU" sz="1200" b="0" kern="1200" baseline="0" dirty="0" smtClean="0">
                <a:solidFill>
                  <a:schemeClr val="tx1"/>
                </a:solidFill>
                <a:latin typeface="+mn-lt"/>
                <a:ea typeface="+mn-ea"/>
                <a:cs typeface="+mn-cs"/>
              </a:rPr>
              <a:t>Audience to practise.</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60</a:t>
            </a:fld>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 and Role Play</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p>
          <a:p>
            <a:pPr>
              <a:buFont typeface="Arial" pitchFamily="34" charset="0"/>
              <a:buChar char="•"/>
            </a:pPr>
            <a:r>
              <a:rPr lang="en-AU" sz="1200" b="0" kern="1200" baseline="0" dirty="0" smtClean="0">
                <a:solidFill>
                  <a:schemeClr val="tx1"/>
                </a:solidFill>
                <a:latin typeface="+mn-lt"/>
                <a:ea typeface="+mn-ea"/>
                <a:cs typeface="+mn-cs"/>
              </a:rPr>
              <a:t>Trainer to explain process and demonstrate</a:t>
            </a:r>
          </a:p>
          <a:p>
            <a:pPr>
              <a:buFont typeface="Arial" pitchFamily="34" charset="0"/>
              <a:buChar char="•"/>
            </a:pPr>
            <a:r>
              <a:rPr lang="en-AU" sz="1200" b="0" kern="1200" baseline="0" dirty="0" smtClean="0">
                <a:solidFill>
                  <a:schemeClr val="tx1"/>
                </a:solidFill>
                <a:latin typeface="+mn-lt"/>
                <a:ea typeface="+mn-ea"/>
                <a:cs typeface="+mn-cs"/>
              </a:rPr>
              <a:t>Audience to practise.</a:t>
            </a:r>
            <a:endParaRPr lang="en-AU" sz="1200" dirty="0" smtClean="0">
              <a:latin typeface="Helvetica" pitchFamily="34" charset="0"/>
            </a:endParaRPr>
          </a:p>
          <a:p>
            <a:pPr>
              <a:buFont typeface="Arial" pitchFamily="34" charset="0"/>
              <a:buNone/>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61</a:t>
            </a:fld>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Introduce</a:t>
            </a:r>
            <a:r>
              <a:rPr lang="en-AU" sz="1200" kern="1200" baseline="0" dirty="0" smtClean="0">
                <a:solidFill>
                  <a:schemeClr val="tx1"/>
                </a:solidFill>
                <a:latin typeface="+mn-lt"/>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latin typeface="+mn-lt"/>
                <a:ea typeface="+mn-ea"/>
                <a:cs typeface="+mn-cs"/>
              </a:rPr>
              <a:t>Class Activity – General Discussion</a:t>
            </a:r>
          </a:p>
          <a:p>
            <a:endParaRPr lang="en-AU" sz="1200" kern="1200" baseline="0" dirty="0" smtClean="0">
              <a:solidFill>
                <a:schemeClr val="tx1"/>
              </a:solidFill>
              <a:latin typeface="+mn-lt"/>
              <a:ea typeface="+mn-ea"/>
              <a:cs typeface="+mn-cs"/>
            </a:endParaRPr>
          </a:p>
          <a:p>
            <a:r>
              <a:rPr lang="en-AU" sz="1200" kern="1200" baseline="0" dirty="0" smtClean="0">
                <a:solidFill>
                  <a:schemeClr val="tx1"/>
                </a:solidFill>
                <a:latin typeface="+mn-lt"/>
                <a:ea typeface="+mn-ea"/>
                <a:cs typeface="+mn-cs"/>
              </a:rPr>
              <a:t>Ask general questions:</a:t>
            </a:r>
          </a:p>
          <a:p>
            <a:pPr>
              <a:buFont typeface="Arial" pitchFamily="34" charset="0"/>
              <a:buChar char="•"/>
            </a:pPr>
            <a:r>
              <a:rPr lang="en-AU" sz="1200" kern="1200" baseline="0" dirty="0" smtClean="0">
                <a:solidFill>
                  <a:schemeClr val="tx1"/>
                </a:solidFill>
                <a:latin typeface="+mn-lt"/>
                <a:ea typeface="+mn-ea"/>
                <a:cs typeface="+mn-cs"/>
              </a:rPr>
              <a:t>What are common types of advice that are given to guests?</a:t>
            </a:r>
          </a:p>
          <a:p>
            <a:pPr>
              <a:buFont typeface="Arial" pitchFamily="34" charset="0"/>
              <a:buNone/>
            </a:pPr>
            <a:endParaRPr lang="en-AU" sz="1200" kern="1200" baseline="0" dirty="0" smtClean="0">
              <a:solidFill>
                <a:schemeClr val="tx1"/>
              </a:solidFill>
              <a:latin typeface="+mn-lt"/>
              <a:ea typeface="+mn-ea"/>
              <a:cs typeface="+mn-cs"/>
            </a:endParaRPr>
          </a:p>
          <a:p>
            <a:pPr>
              <a:buFont typeface="Arial" pitchFamily="34" charset="0"/>
              <a:buNone/>
            </a:pPr>
            <a:endParaRPr lang="en-A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62</a:t>
            </a:fld>
            <a:endParaRPr 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latin typeface="+mn-lt"/>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63</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 and List</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Get the audience to prepare a list of all items and services that are available through housekeeping</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64</a:t>
            </a:fld>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normally located?</a:t>
            </a:r>
          </a:p>
          <a:p>
            <a:pPr>
              <a:buFont typeface="Arial" pitchFamily="34" charset="0"/>
              <a:buChar char="•"/>
            </a:pPr>
            <a:r>
              <a:rPr lang="en-AU" sz="1200" b="0" kern="1200" baseline="0" dirty="0" smtClean="0">
                <a:solidFill>
                  <a:schemeClr val="tx1"/>
                </a:solidFill>
                <a:latin typeface="+mn-lt"/>
                <a:ea typeface="+mn-ea"/>
                <a:cs typeface="+mn-cs"/>
              </a:rPr>
              <a:t>Are they free or come at a charge?</a:t>
            </a:r>
          </a:p>
          <a:p>
            <a:pPr>
              <a:buFont typeface="Arial" pitchFamily="34" charset="0"/>
              <a:buChar char="•"/>
            </a:pPr>
            <a:r>
              <a:rPr lang="en-AU" sz="1200" b="0" kern="1200" baseline="0" dirty="0" smtClean="0">
                <a:solidFill>
                  <a:schemeClr val="tx1"/>
                </a:solidFill>
                <a:latin typeface="+mn-lt"/>
                <a:ea typeface="+mn-ea"/>
                <a:cs typeface="+mn-cs"/>
              </a:rPr>
              <a:t>Are they items the guest can keep?</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65</a:t>
            </a:fld>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normally located?</a:t>
            </a:r>
          </a:p>
          <a:p>
            <a:pPr>
              <a:buFont typeface="Arial" pitchFamily="34" charset="0"/>
              <a:buChar char="•"/>
            </a:pPr>
            <a:r>
              <a:rPr lang="en-AU" sz="1200" b="0" kern="1200" baseline="0" dirty="0" smtClean="0">
                <a:solidFill>
                  <a:schemeClr val="tx1"/>
                </a:solidFill>
                <a:latin typeface="+mn-lt"/>
                <a:ea typeface="+mn-ea"/>
                <a:cs typeface="+mn-cs"/>
              </a:rPr>
              <a:t>Are they free or come at a charge?</a:t>
            </a:r>
          </a:p>
          <a:p>
            <a:pPr>
              <a:buFont typeface="Arial" pitchFamily="34" charset="0"/>
              <a:buChar char="•"/>
            </a:pPr>
            <a:r>
              <a:rPr lang="en-AU" sz="1200" b="0" kern="1200" baseline="0" dirty="0" smtClean="0">
                <a:solidFill>
                  <a:schemeClr val="tx1"/>
                </a:solidFill>
                <a:latin typeface="+mn-lt"/>
                <a:ea typeface="+mn-ea"/>
                <a:cs typeface="+mn-cs"/>
              </a:rPr>
              <a:t>Are they items the guest can keep?</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66</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normally located?</a:t>
            </a:r>
          </a:p>
          <a:p>
            <a:pPr>
              <a:buFont typeface="Arial" pitchFamily="34" charset="0"/>
              <a:buChar char="•"/>
            </a:pPr>
            <a:r>
              <a:rPr lang="en-AU" sz="1200" b="0" kern="1200" baseline="0" dirty="0" smtClean="0">
                <a:solidFill>
                  <a:schemeClr val="tx1"/>
                </a:solidFill>
                <a:latin typeface="+mn-lt"/>
                <a:ea typeface="+mn-ea"/>
                <a:cs typeface="+mn-cs"/>
              </a:rPr>
              <a:t>Are they free or come at a charge?</a:t>
            </a:r>
          </a:p>
          <a:p>
            <a:pPr>
              <a:buFont typeface="Arial" pitchFamily="34" charset="0"/>
              <a:buChar char="•"/>
            </a:pPr>
            <a:r>
              <a:rPr lang="en-AU" sz="1200" b="0" kern="1200" baseline="0" dirty="0" smtClean="0">
                <a:solidFill>
                  <a:schemeClr val="tx1"/>
                </a:solidFill>
                <a:latin typeface="+mn-lt"/>
                <a:ea typeface="+mn-ea"/>
                <a:cs typeface="+mn-cs"/>
              </a:rPr>
              <a:t>Are they items the guest can keep?</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67</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normally located?</a:t>
            </a:r>
          </a:p>
          <a:p>
            <a:pPr>
              <a:buFont typeface="Arial" pitchFamily="34" charset="0"/>
              <a:buChar char="•"/>
            </a:pPr>
            <a:r>
              <a:rPr lang="en-AU" sz="1200" b="0" kern="1200" baseline="0" dirty="0" smtClean="0">
                <a:solidFill>
                  <a:schemeClr val="tx1"/>
                </a:solidFill>
                <a:latin typeface="+mn-lt"/>
                <a:ea typeface="+mn-ea"/>
                <a:cs typeface="+mn-cs"/>
              </a:rPr>
              <a:t>Are they free or come at a charge?</a:t>
            </a:r>
          </a:p>
          <a:p>
            <a:pPr>
              <a:buFont typeface="Arial" pitchFamily="34" charset="0"/>
              <a:buChar char="•"/>
            </a:pPr>
            <a:r>
              <a:rPr lang="en-AU" sz="1200" b="0" kern="1200" baseline="0" dirty="0" smtClean="0">
                <a:solidFill>
                  <a:schemeClr val="tx1"/>
                </a:solidFill>
                <a:latin typeface="+mn-lt"/>
                <a:ea typeface="+mn-ea"/>
                <a:cs typeface="+mn-cs"/>
              </a:rPr>
              <a:t>Are they items the guest can keep?</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68</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these items normally located?</a:t>
            </a:r>
          </a:p>
          <a:p>
            <a:pPr>
              <a:buFont typeface="Arial" pitchFamily="34" charset="0"/>
              <a:buChar char="•"/>
            </a:pPr>
            <a:r>
              <a:rPr lang="en-AU" sz="1200" b="0" kern="1200" baseline="0" dirty="0" smtClean="0">
                <a:solidFill>
                  <a:schemeClr val="tx1"/>
                </a:solidFill>
                <a:latin typeface="+mn-lt"/>
                <a:ea typeface="+mn-ea"/>
                <a:cs typeface="+mn-cs"/>
              </a:rPr>
              <a:t>Are they free or come at a charge?</a:t>
            </a:r>
          </a:p>
          <a:p>
            <a:pPr>
              <a:buFont typeface="Arial" pitchFamily="34" charset="0"/>
              <a:buChar char="•"/>
            </a:pPr>
            <a:r>
              <a:rPr lang="en-AU" sz="1200" b="0" kern="1200" baseline="0" dirty="0" smtClean="0">
                <a:solidFill>
                  <a:schemeClr val="tx1"/>
                </a:solidFill>
                <a:latin typeface="+mn-lt"/>
                <a:ea typeface="+mn-ea"/>
                <a:cs typeface="+mn-cs"/>
              </a:rPr>
              <a:t>Are they items the guest can keep?</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69</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Where are queries that guest may have regarding hotel items and services?</a:t>
            </a:r>
          </a:p>
          <a:p>
            <a:pPr>
              <a:buFont typeface="Arial" pitchFamily="34" charset="0"/>
              <a:buChar char="•"/>
            </a:pPr>
            <a:r>
              <a:rPr lang="en-AU" sz="1200" b="0" kern="1200" baseline="0" dirty="0" smtClean="0">
                <a:solidFill>
                  <a:schemeClr val="tx1"/>
                </a:solidFill>
                <a:latin typeface="+mn-lt"/>
                <a:ea typeface="+mn-ea"/>
                <a:cs typeface="+mn-cs"/>
              </a:rPr>
              <a:t>Where can you get maps and other printed information from?</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70</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items in the room that guests may need assistance with?</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71</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buFont typeface="Arial" pitchFamily="34" charset="0"/>
              <a:buChar char="•"/>
            </a:pPr>
            <a:r>
              <a:rPr lang="en-AU" sz="1200" kern="1200" dirty="0" smtClean="0">
                <a:solidFill>
                  <a:schemeClr val="tx1"/>
                </a:solidFill>
                <a:latin typeface="+mn-lt"/>
                <a:ea typeface="+mn-ea"/>
                <a:cs typeface="+mn-cs"/>
              </a:rPr>
              <a:t>Explain the functions and operations of all aspects of the item that the guest wants to know about – including what all the switches, knobs do. Note that it may not be necessary to explain all aspects of the item. Just focus on what the guests want to know about or be able to do</a:t>
            </a:r>
          </a:p>
          <a:p>
            <a:pPr lvl="0">
              <a:buFont typeface="Arial" pitchFamily="34" charset="0"/>
              <a:buChar char="•"/>
            </a:pPr>
            <a:r>
              <a:rPr lang="en-AU" sz="1200" kern="1200" dirty="0" smtClean="0">
                <a:solidFill>
                  <a:schemeClr val="tx1"/>
                </a:solidFill>
                <a:latin typeface="+mn-lt"/>
                <a:ea typeface="+mn-ea"/>
                <a:cs typeface="+mn-cs"/>
              </a:rPr>
              <a:t>Make sure all health and safety requirements are covered – remember the property has a duty of care to all its guests</a:t>
            </a:r>
          </a:p>
          <a:p>
            <a:pPr lvl="0">
              <a:buFont typeface="Arial" pitchFamily="34" charset="0"/>
              <a:buChar char="•"/>
            </a:pPr>
            <a:r>
              <a:rPr lang="en-AU" sz="1200" kern="1200" dirty="0" smtClean="0">
                <a:solidFill>
                  <a:schemeClr val="tx1"/>
                </a:solidFill>
                <a:latin typeface="+mn-lt"/>
                <a:ea typeface="+mn-ea"/>
                <a:cs typeface="+mn-cs"/>
              </a:rPr>
              <a:t>Use clear terminology, simple words – stay away from jargon</a:t>
            </a:r>
          </a:p>
          <a:p>
            <a:pPr lvl="0">
              <a:buFont typeface="Arial" pitchFamily="34" charset="0"/>
              <a:buChar char="•"/>
            </a:pPr>
            <a:r>
              <a:rPr lang="en-AU" sz="1200" kern="1200" dirty="0" smtClean="0">
                <a:solidFill>
                  <a:schemeClr val="tx1"/>
                </a:solidFill>
                <a:latin typeface="+mn-lt"/>
                <a:ea typeface="+mn-ea"/>
                <a:cs typeface="+mn-cs"/>
              </a:rPr>
              <a:t>Use some simple questions to test their understanding of what you have explained to them</a:t>
            </a:r>
          </a:p>
        </p:txBody>
      </p:sp>
      <p:sp>
        <p:nvSpPr>
          <p:cNvPr id="4" name="Slide Number Placeholder 3"/>
          <p:cNvSpPr>
            <a:spLocks noGrp="1"/>
          </p:cNvSpPr>
          <p:nvPr>
            <p:ph type="sldNum" sz="quarter" idx="10"/>
          </p:nvPr>
        </p:nvSpPr>
        <p:spPr/>
        <p:txBody>
          <a:bodyPr/>
          <a:lstStyle/>
          <a:p>
            <a:fld id="{006CD3C9-0AF2-437D-9D2F-7B6B298CC32F}" type="slidenum">
              <a:rPr lang="en-US" smtClean="0"/>
              <a:pPr/>
              <a:t>72</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information on items are housekeeping staff not required to know?</a:t>
            </a:r>
          </a:p>
          <a:p>
            <a:pPr>
              <a:buFont typeface="Arial" pitchFamily="34" charset="0"/>
              <a:buChar char="•"/>
            </a:pPr>
            <a:r>
              <a:rPr lang="en-AU" sz="1200" b="0" kern="1200" baseline="0" dirty="0" smtClean="0">
                <a:solidFill>
                  <a:schemeClr val="tx1"/>
                </a:solidFill>
                <a:latin typeface="+mn-lt"/>
                <a:ea typeface="+mn-ea"/>
                <a:cs typeface="+mn-cs"/>
              </a:rPr>
              <a:t>What information on services are housekeeping staff not required to know?</a:t>
            </a:r>
          </a:p>
          <a:p>
            <a:pPr>
              <a:buFont typeface="Arial" pitchFamily="34" charset="0"/>
              <a:buChar char="•"/>
            </a:pPr>
            <a:r>
              <a:rPr lang="en-AU" sz="1200" b="0" kern="1200" baseline="0" dirty="0" smtClean="0">
                <a:solidFill>
                  <a:schemeClr val="tx1"/>
                </a:solidFill>
                <a:latin typeface="+mn-lt"/>
                <a:ea typeface="+mn-ea"/>
                <a:cs typeface="+mn-cs"/>
              </a:rPr>
              <a:t>What experts can provide this advice?</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73</a:t>
            </a:fld>
            <a:endParaRPr 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Discuss points.</a:t>
            </a: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75</a:t>
            </a:fld>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Introduce</a:t>
            </a:r>
            <a:r>
              <a:rPr lang="en-AU" sz="1200" kern="1200" baseline="0" dirty="0" smtClean="0">
                <a:solidFill>
                  <a:schemeClr val="tx1"/>
                </a:solidFill>
                <a:latin typeface="+mn-lt"/>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latin typeface="+mn-lt"/>
                <a:ea typeface="+mn-ea"/>
                <a:cs typeface="+mn-cs"/>
              </a:rPr>
              <a:t>Class Activity – General Discussion</a:t>
            </a:r>
          </a:p>
          <a:p>
            <a:endParaRPr lang="en-AU" sz="1200" kern="1200" baseline="0" dirty="0" smtClean="0">
              <a:solidFill>
                <a:schemeClr val="tx1"/>
              </a:solidFill>
              <a:latin typeface="+mn-lt"/>
              <a:ea typeface="+mn-ea"/>
              <a:cs typeface="+mn-cs"/>
            </a:endParaRPr>
          </a:p>
          <a:p>
            <a:r>
              <a:rPr lang="en-AU" sz="1200" kern="1200" baseline="0" dirty="0" smtClean="0">
                <a:solidFill>
                  <a:schemeClr val="tx1"/>
                </a:solidFill>
                <a:latin typeface="+mn-lt"/>
                <a:ea typeface="+mn-ea"/>
                <a:cs typeface="+mn-cs"/>
              </a:rPr>
              <a:t>Ask general questions:</a:t>
            </a:r>
          </a:p>
          <a:p>
            <a:pPr>
              <a:buFont typeface="Arial" pitchFamily="34" charset="0"/>
              <a:buChar char="•"/>
            </a:pPr>
            <a:r>
              <a:rPr lang="en-AU" sz="1200" kern="1200" baseline="0" dirty="0" smtClean="0">
                <a:solidFill>
                  <a:schemeClr val="tx1"/>
                </a:solidFill>
                <a:latin typeface="+mn-lt"/>
                <a:ea typeface="+mn-ea"/>
                <a:cs typeface="+mn-cs"/>
              </a:rPr>
              <a:t>What departments do housekeeping staff normally liaise with?</a:t>
            </a:r>
          </a:p>
          <a:p>
            <a:pPr>
              <a:buFont typeface="Arial" pitchFamily="34" charset="0"/>
              <a:buChar char="•"/>
            </a:pPr>
            <a:r>
              <a:rPr lang="en-AU" sz="1200" kern="1200" baseline="0" dirty="0" smtClean="0">
                <a:solidFill>
                  <a:schemeClr val="tx1"/>
                </a:solidFill>
                <a:latin typeface="+mn-lt"/>
                <a:ea typeface="+mn-ea"/>
                <a:cs typeface="+mn-cs"/>
              </a:rPr>
              <a:t>Why?</a:t>
            </a:r>
          </a:p>
          <a:p>
            <a:pPr>
              <a:buFont typeface="Arial" pitchFamily="34" charset="0"/>
              <a:buChar char="•"/>
            </a:pPr>
            <a:r>
              <a:rPr lang="en-AU" sz="1200" kern="1200" baseline="0" dirty="0" smtClean="0">
                <a:solidFill>
                  <a:schemeClr val="tx1"/>
                </a:solidFill>
                <a:latin typeface="+mn-lt"/>
                <a:ea typeface="+mn-ea"/>
                <a:cs typeface="+mn-cs"/>
              </a:rPr>
              <a:t>What assistance can other departments offer housekeeping?</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AU" sz="1200" kern="1200" baseline="0" dirty="0" smtClean="0">
                <a:solidFill>
                  <a:schemeClr val="tx1"/>
                </a:solidFill>
                <a:latin typeface="+mn-lt"/>
                <a:ea typeface="+mn-ea"/>
                <a:cs typeface="+mn-cs"/>
              </a:rPr>
              <a:t>What assistance can housekeeping offer other departments ?</a:t>
            </a:r>
          </a:p>
          <a:p>
            <a:pPr>
              <a:buFont typeface="Arial" pitchFamily="34" charset="0"/>
              <a:buChar char="•"/>
            </a:pPr>
            <a:endParaRPr lang="en-AU" sz="1200" kern="1200" baseline="0" dirty="0" smtClean="0">
              <a:solidFill>
                <a:schemeClr val="tx1"/>
              </a:solidFill>
              <a:latin typeface="+mn-lt"/>
              <a:ea typeface="+mn-ea"/>
              <a:cs typeface="+mn-cs"/>
            </a:endParaRPr>
          </a:p>
          <a:p>
            <a:pPr>
              <a:buFont typeface="Arial" pitchFamily="34" charset="0"/>
              <a:buNone/>
            </a:pPr>
            <a:endParaRPr lang="en-AU" sz="1200" kern="1200" baseline="0" dirty="0" smtClean="0">
              <a:solidFill>
                <a:schemeClr val="tx1"/>
              </a:solidFill>
              <a:latin typeface="+mn-lt"/>
              <a:ea typeface="+mn-ea"/>
              <a:cs typeface="+mn-cs"/>
            </a:endParaRPr>
          </a:p>
          <a:p>
            <a:pPr>
              <a:buFont typeface="Arial" pitchFamily="34" charset="0"/>
              <a:buNone/>
            </a:pPr>
            <a:endParaRPr lang="en-A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76</a:t>
            </a:fld>
            <a:endParaRPr 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latin typeface="+mn-lt"/>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77</a:t>
            </a:fld>
            <a:endParaRPr 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What are common items in guest rooms that are malfunctioning?</a:t>
            </a:r>
          </a:p>
          <a:p>
            <a:pPr>
              <a:buFont typeface="Arial" pitchFamily="34" charset="0"/>
              <a:buChar char="•"/>
            </a:pPr>
            <a:r>
              <a:rPr lang="en-AU" sz="1200" b="0" kern="1200" baseline="0" dirty="0" smtClean="0">
                <a:solidFill>
                  <a:schemeClr val="tx1"/>
                </a:solidFill>
                <a:latin typeface="+mn-lt"/>
                <a:ea typeface="+mn-ea"/>
                <a:cs typeface="+mn-cs"/>
              </a:rPr>
              <a:t>What are the causes?</a:t>
            </a:r>
          </a:p>
          <a:p>
            <a:pPr>
              <a:buFont typeface="Arial" pitchFamily="34" charset="0"/>
              <a:buChar char="•"/>
            </a:pPr>
            <a:r>
              <a:rPr lang="en-AU" sz="1200" b="0" kern="1200" baseline="0" dirty="0" smtClean="0">
                <a:solidFill>
                  <a:schemeClr val="tx1"/>
                </a:solidFill>
                <a:latin typeface="+mn-lt"/>
                <a:ea typeface="+mn-ea"/>
                <a:cs typeface="+mn-cs"/>
              </a:rPr>
              <a:t>What items with these items?</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78</a:t>
            </a:fld>
            <a:endParaRPr 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endParaRPr lang="en-AU" sz="1200" b="1" kern="1200" baseline="0" dirty="0" smtClean="0">
              <a:solidFill>
                <a:schemeClr val="tx1"/>
              </a:solidFill>
              <a:latin typeface="+mn-lt"/>
              <a:ea typeface="+mn-ea"/>
              <a:cs typeface="+mn-cs"/>
            </a:endParaRPr>
          </a:p>
          <a:p>
            <a:pPr>
              <a:buFont typeface="Arial" pitchFamily="34" charset="0"/>
              <a:buChar char="•"/>
            </a:pPr>
            <a:r>
              <a:rPr lang="en-AU" sz="1200" b="0" kern="1200" baseline="0" dirty="0" smtClean="0">
                <a:solidFill>
                  <a:schemeClr val="tx1"/>
                </a:solidFill>
                <a:latin typeface="+mn-lt"/>
                <a:ea typeface="+mn-ea"/>
                <a:cs typeface="+mn-cs"/>
              </a:rPr>
              <a:t>Is it always possible to get a replacement to the guest?</a:t>
            </a:r>
          </a:p>
          <a:p>
            <a:pPr>
              <a:buFont typeface="Arial" pitchFamily="34" charset="0"/>
              <a:buChar char="•"/>
            </a:pPr>
            <a:r>
              <a:rPr lang="en-AU" sz="1200" b="0" kern="1200" baseline="0" dirty="0" smtClean="0">
                <a:solidFill>
                  <a:schemeClr val="tx1"/>
                </a:solidFill>
                <a:latin typeface="+mn-lt"/>
                <a:ea typeface="+mn-ea"/>
                <a:cs typeface="+mn-cs"/>
              </a:rPr>
              <a:t>If not, what can you do?</a:t>
            </a:r>
          </a:p>
          <a:p>
            <a:pPr>
              <a:buFont typeface="Arial" pitchFamily="34" charset="0"/>
              <a:buChar char="•"/>
            </a:pP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79</a:t>
            </a:fld>
            <a:endParaRPr 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buFont typeface="Arial" pitchFamily="34" charset="0"/>
              <a:buChar char="•"/>
            </a:pPr>
            <a:r>
              <a:rPr lang="en-AU" sz="1200" dirty="0" smtClean="0"/>
              <a:t>Verbally – face-to-face or over the phone with the Floor Housekeeper, Maintenance Department or the Executive Housekeeper</a:t>
            </a:r>
          </a:p>
          <a:p>
            <a:pPr lvl="0">
              <a:buFont typeface="Arial" pitchFamily="34" charset="0"/>
              <a:buChar char="•"/>
            </a:pPr>
            <a:r>
              <a:rPr lang="en-AU" sz="1200" dirty="0" smtClean="0"/>
              <a:t>Completing a relevant in-house report form – these are pro forma documents that detail the item of equipment, the room number the item came from, the problem that was identified, name of the person reporting it, date.</a:t>
            </a:r>
          </a:p>
          <a:p>
            <a:pPr lvl="0">
              <a:buFont typeface="Arial" pitchFamily="34" charset="0"/>
              <a:buChar char="•"/>
            </a:pPr>
            <a:r>
              <a:rPr lang="en-AU" sz="1200" dirty="0" smtClean="0"/>
              <a:t>Where establishments have their own in-house maintenance department it will be the Executive Housekeeper’s responsibility to contact them for repairs or to make a judgement call about replacement rather than repair. It is the Executive Housekeeper’s responsibility because the expenses will be charged against the Rooms Division</a:t>
            </a:r>
            <a:endParaRPr lang="en-AU" sz="1200" b="0" kern="1200" baseline="0" dirty="0" smtClean="0">
              <a:solidFill>
                <a:schemeClr val="tx1"/>
              </a:solidFill>
              <a:latin typeface="+mn-lt"/>
              <a:ea typeface="+mn-ea"/>
              <a:cs typeface="+mn-cs"/>
            </a:endParaRPr>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80</a:t>
            </a:fld>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common immoral activities that takes place in guest rooms?</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What can you do about it?</a:t>
            </a: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81</a:t>
            </a:fld>
            <a:endParaRPr lang="en-US"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common items found?</a:t>
            </a: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82</a:t>
            </a:fld>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are common s</a:t>
            </a:r>
            <a:r>
              <a:rPr lang="en-AU" sz="1200" dirty="0" smtClean="0">
                <a:latin typeface="Helvetica" pitchFamily="34" charset="0"/>
              </a:rPr>
              <a:t>uspicious occurrences or people?</a:t>
            </a:r>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83</a:t>
            </a:fld>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do you normally do?</a:t>
            </a:r>
            <a:endParaRPr lang="en-AU" sz="1200" dirty="0" smtClean="0">
              <a:latin typeface="Helvetica" pitchFamily="34" charset="0"/>
            </a:endParaRPr>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84</a:t>
            </a:fld>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In what cases would you contact security directly?</a:t>
            </a: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85</a:t>
            </a:fld>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planning needs to take place in housekeeping related to:</a:t>
            </a:r>
          </a:p>
          <a:p>
            <a:pPr marL="228600" indent="-228600">
              <a:spcBef>
                <a:spcPts val="600"/>
              </a:spcBef>
              <a:spcAft>
                <a:spcPts val="1200"/>
              </a:spcAft>
              <a:buFont typeface="Arial" pitchFamily="34" charset="0"/>
              <a:buAutoNum type="alphaLcParenR"/>
            </a:pPr>
            <a:r>
              <a:rPr lang="en-AU" sz="1200" b="0" kern="1200" baseline="0" dirty="0" smtClean="0">
                <a:solidFill>
                  <a:schemeClr val="tx1"/>
                </a:solidFill>
                <a:latin typeface="Helvetica" pitchFamily="34" charset="0"/>
                <a:ea typeface="+mn-ea"/>
                <a:cs typeface="+mn-cs"/>
              </a:rPr>
              <a:t>Enhancing service</a:t>
            </a:r>
          </a:p>
          <a:p>
            <a:pPr marL="228600" indent="-228600">
              <a:spcBef>
                <a:spcPts val="600"/>
              </a:spcBef>
              <a:spcAft>
                <a:spcPts val="1200"/>
              </a:spcAft>
              <a:buFont typeface="Arial" pitchFamily="34" charset="0"/>
              <a:buAutoNum type="alphaLcParenR"/>
            </a:pPr>
            <a:r>
              <a:rPr lang="en-AU" sz="1200" b="0" kern="1200" baseline="0" dirty="0" smtClean="0">
                <a:solidFill>
                  <a:schemeClr val="tx1"/>
                </a:solidFill>
                <a:latin typeface="Helvetica" pitchFamily="34" charset="0"/>
                <a:ea typeface="+mn-ea"/>
                <a:cs typeface="+mn-cs"/>
              </a:rPr>
              <a:t>Purchasing equipment</a:t>
            </a: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86</a:t>
            </a:fld>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0" kern="1200" baseline="0" dirty="0" smtClean="0">
                <a:solidFill>
                  <a:schemeClr val="tx1"/>
                </a:solidFill>
                <a:latin typeface="Helvetica" pitchFamily="34" charset="0"/>
                <a:ea typeface="+mn-ea"/>
                <a:cs typeface="+mn-cs"/>
              </a:rPr>
              <a:t>Trainer to identify some examples of ways to improve:</a:t>
            </a:r>
          </a:p>
          <a:p>
            <a:pPr lvl="0">
              <a:buFont typeface="Arial" pitchFamily="34" charset="0"/>
              <a:buChar char="•"/>
            </a:pPr>
            <a:r>
              <a:rPr lang="en-AU" sz="1200" dirty="0" smtClean="0"/>
              <a:t>Knowledge</a:t>
            </a:r>
            <a:endParaRPr lang="en-AU" sz="1200" b="1" dirty="0" smtClean="0"/>
          </a:p>
          <a:p>
            <a:pPr lvl="0">
              <a:buFont typeface="Arial" pitchFamily="34" charset="0"/>
              <a:buChar char="•"/>
            </a:pPr>
            <a:r>
              <a:rPr lang="en-AU" sz="1200" dirty="0" smtClean="0"/>
              <a:t>Skills</a:t>
            </a:r>
            <a:endParaRPr lang="en-AU" sz="1200" b="1" dirty="0" smtClean="0"/>
          </a:p>
          <a:p>
            <a:pPr lvl="0">
              <a:buFont typeface="Arial" pitchFamily="34" charset="0"/>
              <a:buChar char="•"/>
            </a:pPr>
            <a:r>
              <a:rPr lang="en-AU" sz="1200" dirty="0" smtClean="0"/>
              <a:t>Attitudes</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87</a:t>
            </a:fld>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Given the different types of training methods in this slide, identify what types of training could be delivered in each.</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88</a:t>
            </a:fld>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Get the audience to think of new services that housekeeping could provide to guests and what planning would need to take place to implement this into the workplace.</a:t>
            </a:r>
          </a:p>
          <a:p>
            <a:pPr>
              <a:spcBef>
                <a:spcPts val="600"/>
              </a:spcBef>
              <a:spcAft>
                <a:spcPts val="1200"/>
              </a:spcAft>
              <a:buFont typeface="Arial" pitchFamily="34" charset="0"/>
              <a:buChar char="•"/>
            </a:pPr>
            <a:endParaRPr lang="en-AU" sz="1200" b="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One suggestion is the introduction of a ‘butler service’</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89</a:t>
            </a:fld>
            <a:endParaRPr lang="en-US"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Research activity</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How much does it cost to ‘fit out’ a hotel room?</a:t>
            </a:r>
          </a:p>
          <a:p>
            <a:pPr>
              <a:spcBef>
                <a:spcPts val="600"/>
              </a:spcBef>
              <a:spcAft>
                <a:spcPts val="1200"/>
              </a:spcAft>
              <a:buFont typeface="Arial" pitchFamily="34" charset="0"/>
              <a:buChar char="•"/>
            </a:pPr>
            <a:endParaRPr lang="en-AU" sz="1200" b="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Get the audience to research all the items required for a hotel room including costs.</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90</a:t>
            </a:fld>
            <a:endParaRPr lang="en-US"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Research activity</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How much does it cost to ‘fit out’ a hotel room?</a:t>
            </a:r>
          </a:p>
          <a:p>
            <a:pPr>
              <a:spcBef>
                <a:spcPts val="600"/>
              </a:spcBef>
              <a:spcAft>
                <a:spcPts val="1200"/>
              </a:spcAft>
              <a:buFont typeface="Arial" pitchFamily="34" charset="0"/>
              <a:buChar char="•"/>
            </a:pPr>
            <a:endParaRPr lang="en-AU" sz="1200" b="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Get the audience to research all the items required for a hotel room including costs.</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91</a:t>
            </a:fld>
            <a:endParaRPr lang="en-US"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latin typeface="+mn-lt"/>
                <a:ea typeface="+mn-ea"/>
                <a:cs typeface="+mn-cs"/>
              </a:rPr>
              <a:t>Class Activity – Research activity</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What types of equipment does a housekeeping office need? Identify the types and costs?</a:t>
            </a:r>
            <a:endParaRPr lang="en-AU" sz="1200" b="1" dirty="0" smtClean="0"/>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0" kern="1200" baseline="0" dirty="0" smtClean="0">
                <a:solidFill>
                  <a:schemeClr val="tx1"/>
                </a:solidFill>
                <a:latin typeface="Helvetica" pitchFamily="34" charset="0"/>
                <a:ea typeface="+mn-ea"/>
                <a:cs typeface="+mn-cs"/>
              </a:rPr>
              <a:t>What types of clothing does a housekeeping office need? Identify the types and costs?</a:t>
            </a:r>
            <a:endParaRPr lang="en-AU" sz="1200" b="1" dirty="0" smtClean="0"/>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0" kern="1200" baseline="0" dirty="0" smtClean="0">
                <a:solidFill>
                  <a:schemeClr val="tx1"/>
                </a:solidFill>
                <a:latin typeface="Helvetica" pitchFamily="34" charset="0"/>
                <a:ea typeface="+mn-ea"/>
                <a:cs typeface="+mn-cs"/>
              </a:rPr>
              <a:t>What types of chemicals does a housekeeping office need? Identify the types and costs?</a:t>
            </a:r>
            <a:endParaRPr lang="en-AU" sz="1200" b="1" dirty="0" smtClean="0"/>
          </a:p>
          <a:p>
            <a:pPr>
              <a:spcBef>
                <a:spcPts val="600"/>
              </a:spcBef>
              <a:spcAft>
                <a:spcPts val="1200"/>
              </a:spcAft>
              <a:buFont typeface="Arial" pitchFamily="34" charset="0"/>
              <a:buChar char="•"/>
            </a:pPr>
            <a:endParaRPr lang="en-AU" sz="1200" b="0" kern="1200" baseline="0" dirty="0" smtClean="0">
              <a:solidFill>
                <a:schemeClr val="tx1"/>
              </a:solidFill>
              <a:latin typeface="+mn-lt"/>
              <a:ea typeface="+mn-ea"/>
              <a:cs typeface="+mn-cs"/>
            </a:endParaRPr>
          </a:p>
          <a:p>
            <a:pPr>
              <a:spcBef>
                <a:spcPts val="600"/>
              </a:spcBef>
              <a:spcAft>
                <a:spcPts val="1200"/>
              </a:spcAft>
              <a:buFont typeface="Arial" pitchFamily="34" charset="0"/>
              <a:buNone/>
            </a:pPr>
            <a:endParaRPr lang="en-AU" sz="1200" kern="1200" dirty="0" smtClean="0">
              <a:solidFill>
                <a:schemeClr val="tx1"/>
              </a:solidFill>
              <a:latin typeface="+mn-lt"/>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F96675B-16CB-449C-AA64-20E2E057E166}" type="datetime1">
              <a:rPr lang="en-US" smtClean="0"/>
              <a:pPr/>
              <a:t>9/16/2015</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46F223-D3A2-44F5-8051-829B2F23C0D4}" type="datetime1">
              <a:rPr lang="en-US" smtClean="0"/>
              <a:pPr/>
              <a:t>9/16/2015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A33FE7D-417D-483E-A327-7AED21196679}" type="datetime1">
              <a:rPr lang="en-US" smtClean="0"/>
              <a:pPr/>
              <a:t>9/16/2015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BE8DDC-366E-4D96-B475-59755FBFA064}" type="datetime1">
              <a:rPr lang="en-US" smtClean="0"/>
              <a:pPr/>
              <a:t>9/16/2015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FB5C968-0B16-4ADF-91B3-C8ECABCFDA29}" type="datetime1">
              <a:rPr lang="en-US" smtClean="0"/>
              <a:pPr/>
              <a:t>9/16/2015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3921DEA-061C-49D7-974B-38721BC66A5F}" type="datetime1">
              <a:rPr lang="en-US" smtClean="0"/>
              <a:pPr/>
              <a:t>9/16/2015</a:t>
            </a:fld>
            <a:endParaRPr lang="en-US" dirty="0"/>
          </a:p>
        </p:txBody>
      </p:sp>
      <p:sp>
        <p:nvSpPr>
          <p:cNvPr id="8" name="Slide Number Placeholder 7"/>
          <p:cNvSpPr>
            <a:spLocks noGrp="1"/>
          </p:cNvSpPr>
          <p:nvPr>
            <p:ph type="sldNum" sz="quarter" idx="11"/>
          </p:nvPr>
        </p:nvSpPr>
        <p:spPr/>
        <p:txBody>
          <a:bodyPr/>
          <a:lstStyle/>
          <a:p>
            <a:fld id="{90BDF71C-F485-43AE-8825-5070AF1EA8C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7EFC2B-FC2E-46FA-B53A-48A270754B05}" type="datetime1">
              <a:rPr lang="en-US" smtClean="0"/>
              <a:pPr/>
              <a:t>9/16/2015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873B9F-1886-41EB-8596-DFD2474565B7}" type="datetime1">
              <a:rPr lang="en-US" smtClean="0"/>
              <a:pPr/>
              <a:t>9/16/2015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56448" y="6422064"/>
            <a:ext cx="762000" cy="365125"/>
          </a:xfrm>
        </p:spPr>
        <p:txBody>
          <a:bodyPr/>
          <a:lstStyle/>
          <a:p>
            <a:fld id="{90BDF71C-F485-43AE-8825-5070AF1EA8C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A6D77F6-049E-4E03-BBEC-9C9525B9448E}" type="datetime1">
              <a:rPr lang="en-US" smtClean="0"/>
              <a:pPr/>
              <a:t>9/16/2015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8BABC8-BFBF-4030-9C7D-70F812C9AAE4}" type="datetime1">
              <a:rPr lang="en-US" smtClean="0"/>
              <a:pPr/>
              <a:t>9/16/2015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8CF46A6-0262-42FF-B093-039AED07B7AD}" type="datetime1">
              <a:rPr lang="en-US" smtClean="0"/>
              <a:pPr/>
              <a:t>9/16/2015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latin typeface="Helvetica" pitchFamily="34" charset="0"/>
              </a:defRPr>
            </a:lvl1pPr>
          </a:lstStyle>
          <a:p>
            <a:fld id="{60B9F9CF-7D2C-460C-8F3E-F6213A54EF65}" type="datetime1">
              <a:rPr lang="en-US" smtClean="0"/>
              <a:pPr/>
              <a:t>9/16/2015</a:t>
            </a:fld>
            <a:endParaRPr lang="en-US"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latin typeface="Helvetica" pitchFamily="34" charset="0"/>
              </a:defRPr>
            </a:lvl1pPr>
          </a:lstStyle>
          <a:p>
            <a:endParaRPr lang="en-US"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latin typeface="Helvetica" pitchFamily="34" charset="0"/>
              </a:defRPr>
            </a:lvl1pPr>
          </a:lstStyle>
          <a:p>
            <a:fld id="{90BDF71C-F485-43AE-8825-5070AF1EA8C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wmf"/></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7.xml.rels><?xml version="1.0" encoding="UTF-8" standalone="yes"?>
<Relationships xmlns="http://schemas.openxmlformats.org/package/2006/relationships"><Relationship Id="rId3" Type="http://schemas.openxmlformats.org/officeDocument/2006/relationships/image" Target="../media/image81.wmf"/><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82.wmf"/><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90.wmf"/><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32" y="1052736"/>
            <a:ext cx="7056784" cy="864096"/>
          </a:xfrm>
        </p:spPr>
        <p:txBody>
          <a:bodyPr>
            <a:noAutofit/>
          </a:bodyPr>
          <a:lstStyle/>
          <a:p>
            <a:pPr algn="l"/>
            <a:r>
              <a:rPr lang="th-TH" sz="4000" dirty="0" smtClean="0">
                <a:ln w="5000" cmpd="sng">
                  <a:noFill/>
                  <a:prstDash val="solid"/>
                </a:ln>
                <a:solidFill>
                  <a:schemeClr val="accent4">
                    <a:lumMod val="75000"/>
                  </a:schemeClr>
                </a:solidFill>
                <a:latin typeface="Meiryo UI" pitchFamily="34" charset="-128"/>
                <a:ea typeface="Meiryo UI" pitchFamily="34" charset="-128"/>
                <a:cs typeface="Meiryo UI" pitchFamily="34" charset="-128"/>
              </a:rPr>
              <a:t>การให้บริการงานแม่บ้านแก่แขก</a:t>
            </a:r>
            <a:endParaRPr lang="en-US" sz="4000" dirty="0">
              <a:ln w="5000" cmpd="sng">
                <a:noFill/>
                <a:prstDash val="solid"/>
              </a:ln>
              <a:solidFill>
                <a:schemeClr val="accent4">
                  <a:lumMod val="75000"/>
                </a:schemeClr>
              </a:solidFill>
              <a:latin typeface="Meiryo UI" pitchFamily="34" charset="-128"/>
              <a:ea typeface="Meiryo UI" pitchFamily="34" charset="-128"/>
              <a:cs typeface="Meiryo UI" pitchFamily="34" charset="-128"/>
            </a:endParaRPr>
          </a:p>
        </p:txBody>
      </p:sp>
      <p:sp>
        <p:nvSpPr>
          <p:cNvPr id="3" name="Subtitle 2"/>
          <p:cNvSpPr>
            <a:spLocks noGrp="1"/>
          </p:cNvSpPr>
          <p:nvPr>
            <p:ph type="subTitle" idx="1"/>
          </p:nvPr>
        </p:nvSpPr>
        <p:spPr>
          <a:xfrm>
            <a:off x="3923928" y="1988840"/>
            <a:ext cx="3276028" cy="427488"/>
          </a:xfrm>
        </p:spPr>
        <p:txBody>
          <a:bodyPr>
            <a:noAutofit/>
          </a:bodyPr>
          <a:lstStyle/>
          <a:p>
            <a:r>
              <a:rPr lang="th-TH" sz="1800" b="1" dirty="0" smtClean="0">
                <a:solidFill>
                  <a:schemeClr val="accent5">
                    <a:lumMod val="75000"/>
                  </a:schemeClr>
                </a:solidFill>
                <a:latin typeface="Meiryo UI" pitchFamily="34" charset="-128"/>
                <a:ea typeface="Meiryo UI" pitchFamily="34" charset="-128"/>
                <a:cs typeface="Meiryo UI" pitchFamily="34" charset="-128"/>
              </a:rPr>
              <a:t> </a:t>
            </a:r>
            <a:r>
              <a:rPr lang="th-TH" sz="1800" b="1" dirty="0" smtClean="0">
                <a:solidFill>
                  <a:schemeClr val="accent6">
                    <a:lumMod val="75000"/>
                  </a:schemeClr>
                </a:solidFill>
                <a:latin typeface="Meiryo UI" pitchFamily="34" charset="-128"/>
                <a:ea typeface="Meiryo UI" pitchFamily="34" charset="-128"/>
                <a:cs typeface="Meiryo UI" pitchFamily="34" charset="-128"/>
              </a:rPr>
              <a:t>รหัสหน่วย </a:t>
            </a:r>
            <a:r>
              <a:rPr lang="en-AU" sz="1800" b="1" dirty="0" smtClean="0">
                <a:solidFill>
                  <a:schemeClr val="accent6">
                    <a:lumMod val="75000"/>
                  </a:schemeClr>
                </a:solidFill>
                <a:latin typeface="Meiryo UI" pitchFamily="34" charset="-128"/>
                <a:ea typeface="Meiryo UI" pitchFamily="34" charset="-128"/>
                <a:cs typeface="Meiryo UI" pitchFamily="34" charset="-128"/>
              </a:rPr>
              <a:t>D1.HHK.CL3.01</a:t>
            </a:r>
            <a:endParaRPr lang="en-US" sz="1800" b="1" dirty="0">
              <a:solidFill>
                <a:schemeClr val="accent6">
                  <a:lumMod val="75000"/>
                </a:schemeClr>
              </a:solidFill>
              <a:latin typeface="Meiryo UI" pitchFamily="34" charset="-128"/>
              <a:ea typeface="Meiryo UI" pitchFamily="34" charset="-128"/>
              <a:cs typeface="Meiryo UI"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a:t>
            </a:fld>
            <a:endParaRPr lang="en-US" dirty="0"/>
          </a:p>
        </p:txBody>
      </p:sp>
      <p:grpSp>
        <p:nvGrpSpPr>
          <p:cNvPr id="5" name="กลุ่ม 4"/>
          <p:cNvGrpSpPr/>
          <p:nvPr/>
        </p:nvGrpSpPr>
        <p:grpSpPr>
          <a:xfrm>
            <a:off x="1691680" y="2636912"/>
            <a:ext cx="4752528" cy="3454422"/>
            <a:chOff x="1691680" y="2636912"/>
            <a:chExt cx="4752528" cy="3454422"/>
          </a:xfrm>
        </p:grpSpPr>
        <p:pic>
          <p:nvPicPr>
            <p:cNvPr id="1037" name="Picture 13" descr="http://farm4.staticflickr.com/3461/3833538069_cd6a20a836.jpg"/>
            <p:cNvPicPr>
              <a:picLocks noChangeAspect="1" noChangeArrowheads="1"/>
            </p:cNvPicPr>
            <p:nvPr/>
          </p:nvPicPr>
          <p:blipFill>
            <a:blip r:embed="rId3" cstate="print"/>
            <a:srcRect/>
            <a:stretch>
              <a:fillRect/>
            </a:stretch>
          </p:blipFill>
          <p:spPr bwMode="auto">
            <a:xfrm>
              <a:off x="3275856" y="3933056"/>
              <a:ext cx="1584176" cy="21582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35" name="Picture 11" descr="http://farm3.staticflickr.com/2532/3834307320_daac00c4df.jpg"/>
            <p:cNvPicPr>
              <a:picLocks noChangeAspect="1" noChangeArrowheads="1"/>
            </p:cNvPicPr>
            <p:nvPr/>
          </p:nvPicPr>
          <p:blipFill>
            <a:blip r:embed="rId4" cstate="print"/>
            <a:srcRect/>
            <a:stretch>
              <a:fillRect/>
            </a:stretch>
          </p:blipFill>
          <p:spPr bwMode="auto">
            <a:xfrm>
              <a:off x="1691680" y="3356992"/>
              <a:ext cx="1473860" cy="20079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33" name="Picture 9" descr="http://farm3.staticflickr.com/2618/3834326228_e5bde4f279.jpg"/>
            <p:cNvPicPr>
              <a:picLocks noChangeAspect="1" noChangeArrowheads="1"/>
            </p:cNvPicPr>
            <p:nvPr/>
          </p:nvPicPr>
          <p:blipFill>
            <a:blip r:embed="rId5" cstate="print"/>
            <a:srcRect/>
            <a:stretch>
              <a:fillRect/>
            </a:stretch>
          </p:blipFill>
          <p:spPr bwMode="auto">
            <a:xfrm>
              <a:off x="4932040" y="3356992"/>
              <a:ext cx="1512168" cy="20601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MP900431755[1].JPG"/>
            <p:cNvPicPr>
              <a:picLocks noChangeAspect="1"/>
            </p:cNvPicPr>
            <p:nvPr/>
          </p:nvPicPr>
          <p:blipFill>
            <a:blip r:embed="rId6" cstate="print"/>
            <a:stretch>
              <a:fillRect/>
            </a:stretch>
          </p:blipFill>
          <p:spPr>
            <a:xfrm>
              <a:off x="2483768" y="2636912"/>
              <a:ext cx="2808312" cy="18714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701824"/>
            <a:ext cx="4392488" cy="1143000"/>
          </a:xfrm>
        </p:spPr>
        <p:txBody>
          <a:bodyPr>
            <a:normAutofit/>
          </a:bodyPr>
          <a:lstStyle/>
          <a:p>
            <a:r>
              <a:rPr lang="th-TH" sz="4000" b="1" cap="all" dirty="0" smtClean="0">
                <a:ln w="5000" cmpd="sng">
                  <a:noFill/>
                  <a:prstDash val="solid"/>
                </a:ln>
                <a:solidFill>
                  <a:schemeClr val="accent4">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เนื้อหาในแต่ละบท</a:t>
            </a:r>
            <a:endParaRPr lang="en-US" sz="4000" b="1" dirty="0">
              <a:solidFill>
                <a:schemeClr val="accent4">
                  <a:lumMod val="75000"/>
                </a:schemeClr>
              </a:solidFill>
              <a:latin typeface="Meiryo UI" pitchFamily="34" charset="-128"/>
              <a:ea typeface="Meiryo UI" pitchFamily="34" charset="-128"/>
              <a:cs typeface="Meiryo UI" pitchFamily="34" charset="-128"/>
            </a:endParaRPr>
          </a:p>
        </p:txBody>
      </p:sp>
      <p:sp>
        <p:nvSpPr>
          <p:cNvPr id="3" name="Content Placeholder 2"/>
          <p:cNvSpPr>
            <a:spLocks noGrp="1"/>
          </p:cNvSpPr>
          <p:nvPr>
            <p:ph idx="1"/>
          </p:nvPr>
        </p:nvSpPr>
        <p:spPr>
          <a:xfrm>
            <a:off x="611560" y="1844824"/>
            <a:ext cx="7467600" cy="3528392"/>
          </a:xfrm>
        </p:spPr>
        <p:txBody>
          <a:bodyPr>
            <a:normAutofit/>
          </a:bodyPr>
          <a:lstStyle/>
          <a:p>
            <a:pPr marL="0" indent="0">
              <a:spcBef>
                <a:spcPts val="0"/>
              </a:spcBef>
              <a:spcAft>
                <a:spcPts val="1400"/>
              </a:spcAft>
              <a:buNone/>
            </a:pPr>
            <a:r>
              <a:rPr lang="th-TH" sz="2800" b="1" cap="all" dirty="0" smtClean="0">
                <a:ln w="5000" cmpd="sng">
                  <a:noFill/>
                  <a:prstDash val="solid"/>
                </a:ln>
                <a:solidFill>
                  <a:schemeClr val="accent6">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หน่วยความรู้นี้ประกอบด้วย ๔ บท</a:t>
            </a:r>
            <a:endParaRPr lang="en-US" sz="2800" b="1" dirty="0" smtClean="0">
              <a:solidFill>
                <a:schemeClr val="accent6">
                  <a:lumMod val="75000"/>
                </a:schemeClr>
              </a:solidFill>
              <a:latin typeface="Meiryo UI" pitchFamily="34" charset="-128"/>
              <a:ea typeface="Meiryo UI" pitchFamily="34" charset="-128"/>
              <a:cs typeface="Meiryo UI" pitchFamily="34" charset="-128"/>
            </a:endParaRPr>
          </a:p>
          <a:p>
            <a:pPr marL="360000" indent="-360000">
              <a:spcBef>
                <a:spcPts val="0"/>
              </a:spcBef>
              <a:spcAft>
                <a:spcPts val="1400"/>
              </a:spcAft>
            </a:pPr>
            <a:r>
              <a:rPr lang="th-TH" sz="2800" dirty="0" smtClean="0">
                <a:solidFill>
                  <a:schemeClr val="accent6">
                    <a:lumMod val="75000"/>
                  </a:schemeClr>
                </a:solidFill>
                <a:latin typeface="Meiryo UI" pitchFamily="34" charset="-128"/>
                <a:ea typeface="Meiryo UI" pitchFamily="34" charset="-128"/>
                <a:cs typeface="Meiryo UI" pitchFamily="34" charset="-128"/>
              </a:rPr>
              <a:t>รับการเรียกใช้บริการงานแม่บ้าน</a:t>
            </a:r>
            <a:endParaRPr lang="en-AU" sz="2800" dirty="0" smtClean="0">
              <a:solidFill>
                <a:schemeClr val="accent6">
                  <a:lumMod val="75000"/>
                </a:schemeClr>
              </a:solidFill>
              <a:latin typeface="Meiryo UI" pitchFamily="34" charset="-128"/>
              <a:ea typeface="Meiryo UI" pitchFamily="34" charset="-128"/>
              <a:cs typeface="Meiryo UI" pitchFamily="34" charset="-128"/>
            </a:endParaRPr>
          </a:p>
          <a:p>
            <a:pPr marL="360000" indent="-360000">
              <a:spcBef>
                <a:spcPts val="0"/>
              </a:spcBef>
              <a:spcAft>
                <a:spcPts val="1400"/>
              </a:spcAft>
            </a:pPr>
            <a:r>
              <a:rPr lang="th-TH" sz="2800" dirty="0" smtClean="0">
                <a:solidFill>
                  <a:schemeClr val="accent6">
                    <a:lumMod val="75000"/>
                  </a:schemeClr>
                </a:solidFill>
                <a:latin typeface="Meiryo UI" pitchFamily="34" charset="-128"/>
                <a:ea typeface="Meiryo UI" pitchFamily="34" charset="-128"/>
                <a:cs typeface="Meiryo UI" pitchFamily="34" charset="-128"/>
              </a:rPr>
              <a:t>ดำเนินการงานแม่บ้าน</a:t>
            </a:r>
            <a:endParaRPr lang="en-AU" sz="2800" dirty="0" smtClean="0">
              <a:solidFill>
                <a:schemeClr val="accent6">
                  <a:lumMod val="75000"/>
                </a:schemeClr>
              </a:solidFill>
              <a:latin typeface="Meiryo UI" pitchFamily="34" charset="-128"/>
              <a:ea typeface="Meiryo UI" pitchFamily="34" charset="-128"/>
              <a:cs typeface="Meiryo UI" pitchFamily="34" charset="-128"/>
            </a:endParaRPr>
          </a:p>
          <a:p>
            <a:pPr marL="360000" indent="-360000">
              <a:spcBef>
                <a:spcPts val="0"/>
              </a:spcBef>
              <a:spcAft>
                <a:spcPts val="1400"/>
              </a:spcAft>
            </a:pPr>
            <a:r>
              <a:rPr lang="th-TH" sz="2800" dirty="0" smtClean="0">
                <a:solidFill>
                  <a:schemeClr val="accent6">
                    <a:lumMod val="75000"/>
                  </a:schemeClr>
                </a:solidFill>
                <a:latin typeface="Meiryo UI" pitchFamily="34" charset="-128"/>
                <a:ea typeface="Meiryo UI" pitchFamily="34" charset="-128"/>
                <a:cs typeface="Meiryo UI" pitchFamily="34" charset="-128"/>
              </a:rPr>
              <a:t>ให้คำแนะนำแก่แขก</a:t>
            </a:r>
            <a:endParaRPr lang="en-AU" sz="2800" dirty="0" smtClean="0">
              <a:solidFill>
                <a:schemeClr val="accent6">
                  <a:lumMod val="75000"/>
                </a:schemeClr>
              </a:solidFill>
              <a:latin typeface="Meiryo UI" pitchFamily="34" charset="-128"/>
              <a:ea typeface="Meiryo UI" pitchFamily="34" charset="-128"/>
              <a:cs typeface="Meiryo UI" pitchFamily="34" charset="-128"/>
            </a:endParaRPr>
          </a:p>
          <a:p>
            <a:pPr marL="360000" indent="-360000">
              <a:spcBef>
                <a:spcPts val="0"/>
              </a:spcBef>
              <a:spcAft>
                <a:spcPts val="1400"/>
              </a:spcAft>
            </a:pPr>
            <a:r>
              <a:rPr lang="th-TH" sz="2800" dirty="0" smtClean="0">
                <a:solidFill>
                  <a:schemeClr val="accent6">
                    <a:lumMod val="75000"/>
                  </a:schemeClr>
                </a:solidFill>
                <a:latin typeface="Meiryo UI" pitchFamily="34" charset="-128"/>
                <a:ea typeface="Meiryo UI" pitchFamily="34" charset="-128"/>
                <a:cs typeface="Meiryo UI" pitchFamily="34" charset="-128"/>
              </a:rPr>
              <a:t>ประสานงานกับแผนกอื่น</a:t>
            </a:r>
            <a:endParaRPr lang="en-US" sz="2800" dirty="0" smtClean="0">
              <a:solidFill>
                <a:schemeClr val="accent6">
                  <a:lumMod val="75000"/>
                </a:schemeClr>
              </a:solidFill>
              <a:latin typeface="Meiryo UI" pitchFamily="34" charset="-128"/>
              <a:ea typeface="Meiryo UI" pitchFamily="34" charset="-128"/>
              <a:cs typeface="Meiryo UI"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a:t>
            </a:fld>
            <a:endParaRPr lang="en-US" dirty="0"/>
          </a:p>
        </p:txBody>
      </p:sp>
      <p:pic>
        <p:nvPicPr>
          <p:cNvPr id="7" name="Picture 6" descr="MP900314373[1].JPG"/>
          <p:cNvPicPr>
            <a:picLocks noChangeAspect="1"/>
          </p:cNvPicPr>
          <p:nvPr/>
        </p:nvPicPr>
        <p:blipFill>
          <a:blip r:embed="rId3" cstate="print"/>
          <a:stretch>
            <a:fillRect/>
          </a:stretch>
        </p:blipFill>
        <p:spPr>
          <a:xfrm>
            <a:off x="6300192" y="2132856"/>
            <a:ext cx="1398071" cy="315354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314372[1].JPG"/>
          <p:cNvPicPr>
            <a:picLocks noChangeAspect="1"/>
          </p:cNvPicPr>
          <p:nvPr/>
        </p:nvPicPr>
        <p:blipFill rotWithShape="1">
          <a:blip r:embed="rId3" cstate="print"/>
          <a:srcRect l="7859" t="3117" r="4838" b="2361"/>
          <a:stretch/>
        </p:blipFill>
        <p:spPr>
          <a:xfrm>
            <a:off x="6297654" y="1936011"/>
            <a:ext cx="1480798" cy="3399105"/>
          </a:xfrm>
          <a:prstGeom prst="rect">
            <a:avLst/>
          </a:prstGeom>
        </p:spPr>
      </p:pic>
      <p:sp>
        <p:nvSpPr>
          <p:cNvPr id="3" name="Content Placeholder 2"/>
          <p:cNvSpPr>
            <a:spLocks noGrp="1"/>
          </p:cNvSpPr>
          <p:nvPr>
            <p:ph idx="1"/>
          </p:nvPr>
        </p:nvSpPr>
        <p:spPr>
          <a:xfrm>
            <a:off x="611560" y="1335435"/>
            <a:ext cx="7467600" cy="4525963"/>
          </a:xfrm>
        </p:spPr>
        <p:txBody>
          <a:bodyPr>
            <a:noAutofit/>
          </a:bodyPr>
          <a:lstStyle/>
          <a:p>
            <a:pPr marL="0" lvl="0" indent="0">
              <a:spcBef>
                <a:spcPts val="0"/>
              </a:spcBef>
              <a:spcAft>
                <a:spcPts val="1000"/>
              </a:spcAft>
              <a:buClr>
                <a:srgbClr val="7FD13B"/>
              </a:buClr>
              <a:buNone/>
            </a:pPr>
            <a:r>
              <a:rPr lang="th-TH" sz="2800" b="1" cap="all" dirty="0" smtClean="0">
                <a:ln w="5000" cmpd="sng">
                  <a:noFill/>
                  <a:prstDash val="solid"/>
                </a:ln>
                <a:solidFill>
                  <a:schemeClr val="accent6">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รูปแบบในการประเมินผลในหน่วยความรู้นี้ มี</a:t>
            </a:r>
            <a:endParaRPr lang="en-US" sz="2800" b="1" dirty="0" smtClean="0">
              <a:solidFill>
                <a:schemeClr val="accent6">
                  <a:lumMod val="75000"/>
                </a:scheme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800" dirty="0" smtClean="0">
                <a:solidFill>
                  <a:schemeClr val="accent6">
                    <a:lumMod val="75000"/>
                  </a:schemeClr>
                </a:solidFill>
                <a:latin typeface="Meiryo UI" pitchFamily="34" charset="-128"/>
                <a:ea typeface="Meiryo UI" pitchFamily="34" charset="-128"/>
                <a:cs typeface="Meiryo UI" pitchFamily="34" charset="-128"/>
              </a:rPr>
              <a:t>คำถามแบบตอบปากเปล่า</a:t>
            </a:r>
            <a:endParaRPr lang="en-AU" sz="2800" dirty="0">
              <a:solidFill>
                <a:schemeClr val="accent6">
                  <a:lumMod val="75000"/>
                </a:scheme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800" dirty="0">
                <a:solidFill>
                  <a:schemeClr val="accent6">
                    <a:lumMod val="75000"/>
                  </a:schemeClr>
                </a:solidFill>
                <a:latin typeface="Meiryo UI" pitchFamily="34" charset="-128"/>
                <a:ea typeface="Meiryo UI" pitchFamily="34" charset="-128"/>
                <a:cs typeface="Meiryo UI" pitchFamily="34" charset="-128"/>
              </a:rPr>
              <a:t>คำถาม</a:t>
            </a:r>
            <a:r>
              <a:rPr lang="th-TH" sz="2800" dirty="0" smtClean="0">
                <a:solidFill>
                  <a:schemeClr val="accent6">
                    <a:lumMod val="75000"/>
                  </a:schemeClr>
                </a:solidFill>
                <a:latin typeface="Meiryo UI" pitchFamily="34" charset="-128"/>
                <a:ea typeface="Meiryo UI" pitchFamily="34" charset="-128"/>
                <a:cs typeface="Meiryo UI" pitchFamily="34" charset="-128"/>
              </a:rPr>
              <a:t>แบบเขียนตอบ</a:t>
            </a:r>
            <a:endParaRPr lang="en-AU" sz="2800" dirty="0">
              <a:solidFill>
                <a:schemeClr val="accent6">
                  <a:lumMod val="75000"/>
                </a:scheme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800" dirty="0" smtClean="0">
                <a:solidFill>
                  <a:schemeClr val="accent6">
                    <a:lumMod val="75000"/>
                  </a:schemeClr>
                </a:solidFill>
                <a:latin typeface="Meiryo UI" pitchFamily="34" charset="-128"/>
                <a:ea typeface="Meiryo UI" pitchFamily="34" charset="-128"/>
                <a:cs typeface="Meiryo UI" pitchFamily="34" charset="-128"/>
              </a:rPr>
              <a:t>โครงงาน</a:t>
            </a:r>
            <a:endParaRPr lang="en-AU" sz="2800" dirty="0">
              <a:solidFill>
                <a:schemeClr val="accent6">
                  <a:lumMod val="75000"/>
                </a:scheme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800" dirty="0" smtClean="0">
                <a:solidFill>
                  <a:schemeClr val="accent6">
                    <a:lumMod val="75000"/>
                  </a:schemeClr>
                </a:solidFill>
                <a:latin typeface="Meiryo UI" pitchFamily="34" charset="-128"/>
                <a:ea typeface="Meiryo UI" pitchFamily="34" charset="-128"/>
                <a:cs typeface="Meiryo UI" pitchFamily="34" charset="-128"/>
              </a:rPr>
              <a:t>การสังเกตการณ์ทักษะการปฏิบัติงาน</a:t>
            </a:r>
            <a:endParaRPr lang="en-AU" sz="2800" dirty="0">
              <a:solidFill>
                <a:schemeClr val="accent6">
                  <a:lumMod val="75000"/>
                </a:scheme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800" dirty="0" smtClean="0">
                <a:solidFill>
                  <a:schemeClr val="accent6">
                    <a:lumMod val="75000"/>
                  </a:schemeClr>
                </a:solidFill>
                <a:latin typeface="Meiryo UI" pitchFamily="34" charset="-128"/>
                <a:ea typeface="Meiryo UI" pitchFamily="34" charset="-128"/>
                <a:cs typeface="Meiryo UI" pitchFamily="34" charset="-128"/>
              </a:rPr>
              <a:t>แบบฝึกหัดเชิงปฏิบัติ</a:t>
            </a:r>
            <a:endParaRPr lang="en-AU" sz="2800" dirty="0">
              <a:solidFill>
                <a:schemeClr val="accent6">
                  <a:lumMod val="75000"/>
                </a:schemeClr>
              </a:solidFill>
              <a:latin typeface="Meiryo UI" pitchFamily="34" charset="-128"/>
              <a:ea typeface="Meiryo UI" pitchFamily="34" charset="-128"/>
              <a:cs typeface="Meiryo UI" pitchFamily="34" charset="-128"/>
            </a:endParaRPr>
          </a:p>
          <a:p>
            <a:pPr lvl="0">
              <a:spcBef>
                <a:spcPts val="0"/>
              </a:spcBef>
              <a:spcAft>
                <a:spcPts val="400"/>
              </a:spcAft>
              <a:buClr>
                <a:srgbClr val="7FD13B"/>
              </a:buClr>
            </a:pPr>
            <a:r>
              <a:rPr lang="th-TH" sz="2800" dirty="0" smtClean="0">
                <a:solidFill>
                  <a:schemeClr val="accent6">
                    <a:lumMod val="75000"/>
                  </a:schemeClr>
                </a:solidFill>
                <a:latin typeface="Meiryo UI" pitchFamily="34" charset="-128"/>
                <a:ea typeface="Meiryo UI" pitchFamily="34" charset="-128"/>
                <a:cs typeface="Meiryo UI" pitchFamily="34" charset="-128"/>
              </a:rPr>
              <a:t>รายงานอย่างเป็นทางการ</a:t>
            </a:r>
          </a:p>
          <a:p>
            <a:pPr marL="36576" lvl="0" indent="0">
              <a:spcBef>
                <a:spcPts val="0"/>
              </a:spcBef>
              <a:buClr>
                <a:srgbClr val="7FD13B"/>
              </a:buClr>
              <a:buNone/>
            </a:pPr>
            <a:r>
              <a:rPr lang="th-TH" sz="2800" dirty="0">
                <a:solidFill>
                  <a:schemeClr val="accent6">
                    <a:lumMod val="75000"/>
                  </a:schemeClr>
                </a:solidFill>
                <a:latin typeface="Meiryo UI" pitchFamily="34" charset="-128"/>
                <a:ea typeface="Meiryo UI" pitchFamily="34" charset="-128"/>
                <a:cs typeface="Meiryo UI" pitchFamily="34" charset="-128"/>
              </a:rPr>
              <a:t> </a:t>
            </a:r>
            <a:r>
              <a:rPr lang="th-TH" sz="2800" dirty="0" smtClean="0">
                <a:solidFill>
                  <a:schemeClr val="accent6">
                    <a:lumMod val="75000"/>
                  </a:schemeClr>
                </a:solidFill>
                <a:latin typeface="Meiryo UI" pitchFamily="34" charset="-128"/>
                <a:ea typeface="Meiryo UI" pitchFamily="34" charset="-128"/>
                <a:cs typeface="Meiryo UI" pitchFamily="34" charset="-128"/>
              </a:rPr>
              <a:t> จากนายจ้าง/หัวหน้างาน</a:t>
            </a:r>
          </a:p>
          <a:p>
            <a:pPr lvl="0">
              <a:spcBef>
                <a:spcPts val="600"/>
              </a:spcBef>
              <a:spcAft>
                <a:spcPts val="1400"/>
              </a:spcAft>
              <a:buClr>
                <a:srgbClr val="7FD13B"/>
              </a:buClr>
            </a:pPr>
            <a:endParaRPr lang="en-AU" sz="2800" dirty="0">
              <a:solidFill>
                <a:prstClr val="black"/>
              </a:solidFill>
              <a:latin typeface="Meiryo UI" pitchFamily="34" charset="-128"/>
              <a:ea typeface="Meiryo UI" pitchFamily="34" charset="-128"/>
              <a:cs typeface="Meiryo UI" pitchFamily="34" charset="-128"/>
            </a:endParaRPr>
          </a:p>
          <a:p>
            <a:pPr marL="360000" indent="-360000">
              <a:spcBef>
                <a:spcPts val="600"/>
              </a:spcBef>
              <a:spcAft>
                <a:spcPts val="1200"/>
              </a:spcAft>
              <a:buNone/>
            </a:pPr>
            <a:endParaRPr lang="en-US" sz="2800" dirty="0" smtClean="0">
              <a:solidFill>
                <a:schemeClr val="accent6">
                  <a:lumMod val="75000"/>
                </a:schemeClr>
              </a:solidFill>
              <a:latin typeface="Meiryo UI" pitchFamily="34" charset="-128"/>
              <a:ea typeface="Meiryo UI" pitchFamily="34" charset="-128"/>
              <a:cs typeface="Meiryo UI" pitchFamily="34" charset="-128"/>
            </a:endParaRPr>
          </a:p>
        </p:txBody>
      </p:sp>
      <p:sp>
        <p:nvSpPr>
          <p:cNvPr id="2" name="Title 1"/>
          <p:cNvSpPr>
            <a:spLocks noGrp="1"/>
          </p:cNvSpPr>
          <p:nvPr>
            <p:ph type="title"/>
          </p:nvPr>
        </p:nvSpPr>
        <p:spPr>
          <a:xfrm>
            <a:off x="611560" y="404664"/>
            <a:ext cx="3960440" cy="1143000"/>
          </a:xfrm>
        </p:spPr>
        <p:txBody>
          <a:bodyPr>
            <a:normAutofit/>
          </a:bodyPr>
          <a:lstStyle/>
          <a:p>
            <a:r>
              <a:rPr lang="th-TH" sz="3600" b="1" cap="all" dirty="0" smtClean="0">
                <a:ln w="5000" cmpd="sng">
                  <a:noFill/>
                  <a:prstDash val="solid"/>
                </a:ln>
                <a:solidFill>
                  <a:schemeClr val="accent4">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การประเมินผล</a:t>
            </a:r>
            <a:endParaRPr lang="en-US" sz="3600" b="1" dirty="0">
              <a:solidFill>
                <a:schemeClr val="accent4">
                  <a:lumMod val="75000"/>
                </a:schemeClr>
              </a:solidFill>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446950[1].JPG"/>
          <p:cNvPicPr/>
          <p:nvPr/>
        </p:nvPicPr>
        <p:blipFill>
          <a:blip r:embed="rId3" cstate="print"/>
          <a:stretch>
            <a:fillRect/>
          </a:stretch>
        </p:blipFill>
        <p:spPr>
          <a:xfrm>
            <a:off x="2483768" y="4581128"/>
            <a:ext cx="2085975" cy="1390650"/>
          </a:xfrm>
          <a:prstGeom prst="rect">
            <a:avLst/>
          </a:prstGeom>
          <a:ln>
            <a:noFill/>
          </a:ln>
          <a:effectLst>
            <a:outerShdw blurRad="190500" algn="tl" rotWithShape="0">
              <a:srgbClr val="000000">
                <a:alpha val="70000"/>
              </a:srgbClr>
            </a:outerShdw>
          </a:effectLst>
        </p:spPr>
      </p:pic>
      <p:sp>
        <p:nvSpPr>
          <p:cNvPr id="3" name="Content Placeholder 2"/>
          <p:cNvSpPr>
            <a:spLocks noGrp="1"/>
          </p:cNvSpPr>
          <p:nvPr>
            <p:ph idx="1"/>
          </p:nvPr>
        </p:nvSpPr>
        <p:spPr>
          <a:xfrm>
            <a:off x="611560" y="1124744"/>
            <a:ext cx="7632848" cy="1944216"/>
          </a:xfrm>
        </p:spPr>
        <p:txBody>
          <a:bodyPr>
            <a:normAutofit/>
          </a:bodyPr>
          <a:lstStyle/>
          <a:p>
            <a:pPr>
              <a:spcBef>
                <a:spcPts val="600"/>
              </a:spcBef>
              <a:buNone/>
            </a:pPr>
            <a:r>
              <a:rPr lang="th-TH" sz="4000" b="1" cap="all" dirty="0" smtClean="0">
                <a:ln w="5000" cmpd="sng">
                  <a:noFill/>
                  <a:prstDash val="solid"/>
                </a:ln>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บทที่ ๑ </a:t>
            </a:r>
            <a:endParaRPr lang="en-AU" sz="4000" b="1" dirty="0" smtClean="0">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marL="0">
              <a:buNone/>
            </a:pPr>
            <a:r>
              <a:rPr lang="th-TH" sz="2800" b="1" cap="all" dirty="0" smtClean="0">
                <a:ln w="5000" cmpd="sng">
                  <a:noFill/>
                  <a:prstDash val="solid"/>
                </a:ln>
                <a:solidFill>
                  <a:schemeClr val="accent6">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รับการเรียกใช้บริการงานแม่บ้าน</a:t>
            </a:r>
            <a:endParaRPr lang="en-AU" sz="2800" b="1" dirty="0" smtClean="0">
              <a:solidFill>
                <a:schemeClr val="accent6">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a:spcBef>
                <a:spcPts val="600"/>
              </a:spcBef>
              <a:spcAft>
                <a:spcPts val="1200"/>
              </a:spcAft>
              <a:buNone/>
            </a:pPr>
            <a:endParaRPr lang="en-AU" sz="2200" dirty="0" smtClean="0">
              <a:latin typeface="Helvetica" pitchFamily="34" charset="0"/>
            </a:endParaRPr>
          </a:p>
          <a:p>
            <a:pPr lvl="0">
              <a:spcBef>
                <a:spcPts val="600"/>
              </a:spcBef>
              <a:spcAft>
                <a:spcPts val="600"/>
              </a:spcAft>
            </a:pPr>
            <a:endParaRPr lang="en-AU" sz="2200" dirty="0" smtClean="0">
              <a:latin typeface="Helvetica" pitchFamily="34" charset="0"/>
            </a:endParaRPr>
          </a:p>
          <a:p>
            <a:pPr>
              <a:buNone/>
            </a:pPr>
            <a:endParaRPr lang="en-AU" sz="2400" dirty="0" smtClean="0"/>
          </a:p>
          <a:p>
            <a:pPr lvl="0">
              <a:spcBef>
                <a:spcPts val="600"/>
              </a:spcBef>
              <a:spcAft>
                <a:spcPts val="1200"/>
              </a:spcAft>
            </a:pPr>
            <a:endParaRPr lang="en-AU" sz="2200" dirty="0" smtClean="0">
              <a:latin typeface="Helvetica" pitchFamily="34" charset="0"/>
            </a:endParaRPr>
          </a:p>
          <a:p>
            <a:pPr marL="0">
              <a:spcBef>
                <a:spcPts val="600"/>
              </a:spcBef>
              <a:spcAft>
                <a:spcPts val="1200"/>
              </a:spcAft>
              <a:buNone/>
            </a:pPr>
            <a:endParaRPr lang="en-AU"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a:t>
            </a:fld>
            <a:endParaRPr lang="en-US" dirty="0"/>
          </a:p>
        </p:txBody>
      </p:sp>
      <p:pic>
        <p:nvPicPr>
          <p:cNvPr id="6" name="Picture 5" descr="MP900408879[1].JPG"/>
          <p:cNvPicPr>
            <a:picLocks noChangeAspect="1"/>
          </p:cNvPicPr>
          <p:nvPr/>
        </p:nvPicPr>
        <p:blipFill>
          <a:blip r:embed="rId4" cstate="print"/>
          <a:stretch>
            <a:fillRect/>
          </a:stretch>
        </p:blipFill>
        <p:spPr>
          <a:xfrm>
            <a:off x="3995936" y="3140968"/>
            <a:ext cx="2304256" cy="2304256"/>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431749[1].JPG"/>
          <p:cNvPicPr>
            <a:picLocks noChangeAspect="1"/>
          </p:cNvPicPr>
          <p:nvPr/>
        </p:nvPicPr>
        <p:blipFill>
          <a:blip r:embed="rId3" cstate="print"/>
          <a:stretch>
            <a:fillRect/>
          </a:stretch>
        </p:blipFill>
        <p:spPr>
          <a:xfrm>
            <a:off x="5724128" y="4149080"/>
            <a:ext cx="2016224" cy="2016224"/>
          </a:xfrm>
          <a:prstGeom prst="rect">
            <a:avLst/>
          </a:prstGeom>
          <a:ln>
            <a:noFill/>
          </a:ln>
          <a:effectLst>
            <a:outerShdw blurRad="190500" algn="tl" rotWithShape="0">
              <a:srgbClr val="000000">
                <a:alpha val="70000"/>
              </a:srgbClr>
            </a:outerShdw>
          </a:effectLst>
        </p:spPr>
      </p:pic>
      <p:sp>
        <p:nvSpPr>
          <p:cNvPr id="2" name="Title 1"/>
          <p:cNvSpPr>
            <a:spLocks noGrp="1"/>
          </p:cNvSpPr>
          <p:nvPr>
            <p:ph type="title"/>
          </p:nvPr>
        </p:nvSpPr>
        <p:spPr>
          <a:xfrm>
            <a:off x="611560" y="476672"/>
            <a:ext cx="7467600" cy="1143000"/>
          </a:xfrm>
        </p:spPr>
        <p:txBody>
          <a:bodyPr>
            <a:normAutofit/>
          </a:bodyPr>
          <a:lstStyle/>
          <a:p>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รับการเรียกใช้บริการงานแม่บ้าน</a:t>
            </a:r>
            <a:endParaRPr lang="en-US" sz="3200" b="1" dirty="0">
              <a:solidFill>
                <a:srgbClr val="FF6600"/>
              </a:solidFill>
              <a:latin typeface="Helvetica" pitchFamily="34" charset="0"/>
            </a:endParaRPr>
          </a:p>
        </p:txBody>
      </p:sp>
      <p:sp>
        <p:nvSpPr>
          <p:cNvPr id="3" name="Content Placeholder 2"/>
          <p:cNvSpPr>
            <a:spLocks noGrp="1"/>
          </p:cNvSpPr>
          <p:nvPr>
            <p:ph idx="1"/>
          </p:nvPr>
        </p:nvSpPr>
        <p:spPr>
          <a:xfrm>
            <a:off x="539552" y="1340768"/>
            <a:ext cx="7467600" cy="4104456"/>
          </a:xfrm>
        </p:spPr>
        <p:txBody>
          <a:bodyPr>
            <a:normAutofit/>
          </a:bodyPr>
          <a:lstStyle/>
          <a:p>
            <a:pPr marL="0" lvl="0" indent="0">
              <a:spcBef>
                <a:spcPts val="0"/>
              </a:spcBef>
              <a:spcAft>
                <a:spcPts val="1000"/>
              </a:spcAft>
              <a:buClr>
                <a:srgbClr val="7FD13B"/>
              </a:buClr>
              <a:buNone/>
            </a:pPr>
            <a:r>
              <a:rPr lang="th-TH" sz="2400" b="1" cap="all" dirty="0" smtClean="0">
                <a:ln w="5000" cmpd="sng">
                  <a:noFill/>
                  <a:prstDash val="solid"/>
                </a:ln>
                <a:solidFill>
                  <a:schemeClr val="accent6">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เกณฑ์การปฏิบัติงานของบทนี้มี</a:t>
            </a:r>
            <a:endParaRPr lang="en-US" sz="2400" b="1" dirty="0">
              <a:solidFill>
                <a:schemeClr val="accent6">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400" dirty="0" smtClean="0">
                <a:solidFill>
                  <a:srgbClr val="1AB39F">
                    <a:lumMod val="75000"/>
                  </a:srgbClr>
                </a:solidFill>
                <a:latin typeface="Meiryo UI" pitchFamily="34" charset="-128"/>
                <a:ea typeface="Meiryo UI" pitchFamily="34" charset="-128"/>
                <a:cs typeface="Meiryo UI" pitchFamily="34" charset="-128"/>
              </a:rPr>
              <a:t>รับการเรียกใช้บริการงานแม่บ้านจากแขก</a:t>
            </a:r>
            <a:endParaRPr lang="en-AU" sz="2400" dirty="0">
              <a:solidFill>
                <a:srgbClr val="1AB39F">
                  <a:lumMod val="75000"/>
                </a:srgbClr>
              </a:solidFill>
              <a:latin typeface="Meiryo UI" pitchFamily="34" charset="-128"/>
              <a:ea typeface="Meiryo UI" pitchFamily="34" charset="-128"/>
              <a:cs typeface="Meiryo UI" pitchFamily="34" charset="-128"/>
            </a:endParaRPr>
          </a:p>
          <a:p>
            <a:pPr marL="360000" lvl="0" indent="-360000">
              <a:spcBef>
                <a:spcPts val="0"/>
              </a:spcBef>
              <a:spcAft>
                <a:spcPts val="1000"/>
              </a:spcAft>
              <a:buClr>
                <a:srgbClr val="7FD13B"/>
              </a:buClr>
            </a:pPr>
            <a:r>
              <a:rPr lang="th-TH" sz="2400" dirty="0">
                <a:solidFill>
                  <a:srgbClr val="1AB39F">
                    <a:lumMod val="75000"/>
                  </a:srgbClr>
                </a:solidFill>
                <a:latin typeface="Meiryo UI" pitchFamily="34" charset="-128"/>
                <a:ea typeface="Meiryo UI" pitchFamily="34" charset="-128"/>
                <a:cs typeface="Meiryo UI" pitchFamily="34" charset="-128"/>
              </a:rPr>
              <a:t>รับ</a:t>
            </a:r>
            <a:r>
              <a:rPr lang="th-TH" sz="2400" dirty="0" smtClean="0">
                <a:solidFill>
                  <a:srgbClr val="1AB39F">
                    <a:lumMod val="75000"/>
                  </a:srgbClr>
                </a:solidFill>
                <a:latin typeface="Meiryo UI" pitchFamily="34" charset="-128"/>
                <a:ea typeface="Meiryo UI" pitchFamily="34" charset="-128"/>
                <a:cs typeface="Meiryo UI" pitchFamily="34" charset="-128"/>
              </a:rPr>
              <a:t>การขอใช้</a:t>
            </a:r>
            <a:r>
              <a:rPr lang="th-TH" sz="2400" dirty="0">
                <a:solidFill>
                  <a:srgbClr val="1AB39F">
                    <a:lumMod val="75000"/>
                  </a:srgbClr>
                </a:solidFill>
                <a:latin typeface="Meiryo UI" pitchFamily="34" charset="-128"/>
                <a:ea typeface="Meiryo UI" pitchFamily="34" charset="-128"/>
                <a:cs typeface="Meiryo UI" pitchFamily="34" charset="-128"/>
              </a:rPr>
              <a:t>บริการงานแม่บ้าน</a:t>
            </a:r>
            <a:r>
              <a:rPr lang="th-TH" sz="2400" dirty="0" smtClean="0">
                <a:solidFill>
                  <a:srgbClr val="1AB39F">
                    <a:lumMod val="75000"/>
                  </a:srgbClr>
                </a:solidFill>
                <a:latin typeface="Meiryo UI" pitchFamily="34" charset="-128"/>
                <a:ea typeface="Meiryo UI" pitchFamily="34" charset="-128"/>
                <a:cs typeface="Meiryo UI" pitchFamily="34" charset="-128"/>
              </a:rPr>
              <a:t>จากแผนกอื่น</a:t>
            </a:r>
            <a:endParaRPr lang="en-AU" sz="2400" dirty="0">
              <a:solidFill>
                <a:srgbClr val="1AB39F">
                  <a:lumMod val="75000"/>
                </a:srgbClr>
              </a:solidFill>
              <a:latin typeface="Meiryo UI" pitchFamily="34" charset="-128"/>
              <a:ea typeface="Meiryo UI" pitchFamily="34" charset="-128"/>
              <a:cs typeface="Meiryo UI" pitchFamily="34" charset="-128"/>
            </a:endParaRPr>
          </a:p>
          <a:p>
            <a:pPr marL="360000" lvl="0" indent="-360000">
              <a:lnSpc>
                <a:spcPct val="110000"/>
              </a:lnSpc>
              <a:spcBef>
                <a:spcPts val="0"/>
              </a:spcBef>
              <a:spcAft>
                <a:spcPts val="1000"/>
              </a:spcAft>
              <a:buClr>
                <a:srgbClr val="7FD13B"/>
              </a:buClr>
            </a:pPr>
            <a:r>
              <a:rPr lang="th-TH" sz="2400" dirty="0" smtClean="0">
                <a:solidFill>
                  <a:srgbClr val="1AB39F">
                    <a:lumMod val="75000"/>
                  </a:srgbClr>
                </a:solidFill>
                <a:latin typeface="Meiryo UI" pitchFamily="34" charset="-128"/>
                <a:ea typeface="Meiryo UI" pitchFamily="34" charset="-128"/>
                <a:cs typeface="Meiryo UI" pitchFamily="34" charset="-128"/>
              </a:rPr>
              <a:t>จดบันทึกการเรียกใช้บริการงานแม่บ้านโดยเป็นไปตามข้อกำหนดของหน่วยงาน</a:t>
            </a:r>
            <a:endParaRPr lang="en-AU" sz="2400" dirty="0" smtClean="0">
              <a:latin typeface="Meiryo UI" pitchFamily="34" charset="-128"/>
              <a:ea typeface="Meiryo UI" pitchFamily="34" charset="-128"/>
              <a:cs typeface="Meiryo UI" pitchFamily="34" charset="-128"/>
            </a:endParaRPr>
          </a:p>
          <a:p>
            <a:pPr marL="360000" lvl="0" indent="-360000">
              <a:lnSpc>
                <a:spcPct val="110000"/>
              </a:lnSpc>
              <a:spcBef>
                <a:spcPts val="0"/>
              </a:spcBef>
              <a:buClr>
                <a:srgbClr val="7FD13B"/>
              </a:buClr>
            </a:pPr>
            <a:r>
              <a:rPr lang="th-TH" sz="2400" dirty="0" smtClean="0">
                <a:solidFill>
                  <a:srgbClr val="1AB39F">
                    <a:lumMod val="75000"/>
                  </a:srgbClr>
                </a:solidFill>
                <a:latin typeface="Meiryo UI" pitchFamily="34" charset="-128"/>
                <a:ea typeface="Meiryo UI" pitchFamily="34" charset="-128"/>
                <a:cs typeface="Meiryo UI" pitchFamily="34" charset="-128"/>
              </a:rPr>
              <a:t>บอกเวลาที่จะนำสิ่งที่แขกขอมา</a:t>
            </a:r>
          </a:p>
          <a:p>
            <a:pPr marL="0" lvl="0" indent="0">
              <a:lnSpc>
                <a:spcPct val="110000"/>
              </a:lnSpc>
              <a:spcBef>
                <a:spcPts val="0"/>
              </a:spcBef>
              <a:buClr>
                <a:srgbClr val="7FD13B"/>
              </a:buClr>
              <a:buNone/>
            </a:pPr>
            <a:r>
              <a:rPr lang="th-TH" sz="2400" dirty="0">
                <a:solidFill>
                  <a:srgbClr val="1AB39F">
                    <a:lumMod val="75000"/>
                  </a:srgbClr>
                </a:solidFill>
                <a:latin typeface="Meiryo UI" pitchFamily="34" charset="-128"/>
                <a:ea typeface="Meiryo UI" pitchFamily="34" charset="-128"/>
                <a:cs typeface="Meiryo UI" pitchFamily="34" charset="-128"/>
              </a:rPr>
              <a:t> </a:t>
            </a:r>
            <a:r>
              <a:rPr lang="th-TH" sz="2400" dirty="0" smtClean="0">
                <a:solidFill>
                  <a:srgbClr val="1AB39F">
                    <a:lumMod val="75000"/>
                  </a:srgbClr>
                </a:solidFill>
                <a:latin typeface="Meiryo UI" pitchFamily="34" charset="-128"/>
                <a:ea typeface="Meiryo UI" pitchFamily="34" charset="-128"/>
                <a:cs typeface="Meiryo UI" pitchFamily="34" charset="-128"/>
              </a:rPr>
              <a:t> ไปส่งให้ที่ห้อง</a:t>
            </a:r>
            <a:endParaRPr lang="en-AU" sz="2400" dirty="0">
              <a:solidFill>
                <a:prstClr val="black"/>
              </a:solidFill>
              <a:latin typeface="Meiryo UI" pitchFamily="34" charset="-128"/>
              <a:ea typeface="Meiryo UI" pitchFamily="34" charset="-128"/>
              <a:cs typeface="Meiryo UI"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700808"/>
            <a:ext cx="5832648" cy="4464496"/>
          </a:xfrm>
        </p:spPr>
        <p:txBody>
          <a:bodyPr>
            <a:noAutofit/>
          </a:bodyPr>
          <a:lstStyle/>
          <a:p>
            <a:pPr marL="360000" lvl="0" indent="-36000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หน้าที่ของงานแม่บ้านก็คือการให้ความสะดวกสบายและความปลอดภัยแก่แขกที่มาพักในสถานบริการนั้นๆ</a:t>
            </a:r>
            <a:endParaRPr lang="en-AU" sz="2400" dirty="0">
              <a:solidFill>
                <a:srgbClr val="1AB39F">
                  <a:lumMod val="75000"/>
                </a:srgbClr>
              </a:solidFill>
              <a:latin typeface="Meiryo" pitchFamily="34" charset="-128"/>
              <a:ea typeface="Meiryo" pitchFamily="34" charset="-128"/>
              <a:cs typeface="Meiryo" pitchFamily="34" charset="-128"/>
            </a:endParaRPr>
          </a:p>
          <a:p>
            <a:pPr marL="358775" indent="-322263">
              <a:spcBef>
                <a:spcPts val="0"/>
              </a:spcBef>
              <a:spcAft>
                <a:spcPts val="1400"/>
              </a:spcAft>
            </a:pPr>
            <a:r>
              <a:rPr lang="th-TH" sz="2400" dirty="0" smtClean="0">
                <a:solidFill>
                  <a:srgbClr val="1AB39F">
                    <a:lumMod val="75000"/>
                  </a:srgbClr>
                </a:solidFill>
                <a:latin typeface="Meiryo" pitchFamily="34" charset="-128"/>
                <a:ea typeface="Meiryo" pitchFamily="34" charset="-128"/>
                <a:cs typeface="Meiryo" pitchFamily="34" charset="-128"/>
              </a:rPr>
              <a:t>สถานบริการที่พักมีจุดมุ่งหมายที่จะทำให้แขกที่มาพักรู้สึกสะดวกสบายและปลอดภัยเหมือนอยู่ที่บ้านของตนเอง</a:t>
            </a:r>
            <a:endParaRPr lang="en-AU" sz="2400" dirty="0" smtClean="0">
              <a:latin typeface="Meiryo" pitchFamily="34" charset="-128"/>
              <a:ea typeface="Meiryo" pitchFamily="34" charset="-128"/>
              <a:cs typeface="Meiryo" pitchFamily="34" charset="-128"/>
            </a:endParaRPr>
          </a:p>
          <a:p>
            <a:pPr>
              <a:spcBef>
                <a:spcPts val="0"/>
              </a:spcBef>
              <a:spcAft>
                <a:spcPts val="1400"/>
              </a:spcAft>
            </a:pPr>
            <a:r>
              <a:rPr lang="th-TH" sz="2400" dirty="0" smtClean="0">
                <a:solidFill>
                  <a:srgbClr val="1AB39F">
                    <a:lumMod val="75000"/>
                  </a:srgbClr>
                </a:solidFill>
                <a:latin typeface="Meiryo" pitchFamily="34" charset="-128"/>
                <a:ea typeface="Meiryo" pitchFamily="34" charset="-128"/>
                <a:cs typeface="Meiryo" pitchFamily="34" charset="-128"/>
              </a:rPr>
              <a:t>เป็นสิ่งสำคัญที่พนักงานในแผนกแม่บ้านจะต้องมีจรรยาบรรณในอาชีพ ต้องมีความสื่อสัตย์และการใช้วิจารณญาณในการไตร่ตรองอย่างรอบคอบว่าอะไรควร   หรือไม่ควร </a:t>
            </a:r>
            <a:endParaRPr lang="en-AU" sz="2400" dirty="0" smtClean="0">
              <a:latin typeface="Meiryo" pitchFamily="34" charset="-128"/>
              <a:ea typeface="Meiryo" pitchFamily="34" charset="-128"/>
              <a:cs typeface="Meiryo"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a:t>
            </a:fld>
            <a:endParaRPr lang="en-US" dirty="0"/>
          </a:p>
        </p:txBody>
      </p:sp>
      <p:pic>
        <p:nvPicPr>
          <p:cNvPr id="7" name="Picture 6" descr="MP900427796[1].JPG"/>
          <p:cNvPicPr>
            <a:picLocks noChangeAspect="1"/>
          </p:cNvPicPr>
          <p:nvPr/>
        </p:nvPicPr>
        <p:blipFill>
          <a:blip r:embed="rId3" cstate="print"/>
          <a:stretch>
            <a:fillRect/>
          </a:stretch>
        </p:blipFill>
        <p:spPr>
          <a:xfrm>
            <a:off x="6516216" y="2908326"/>
            <a:ext cx="1728192" cy="2392881"/>
          </a:xfrm>
          <a:prstGeom prst="rect">
            <a:avLst/>
          </a:prstGeom>
          <a:ln>
            <a:noFill/>
          </a:ln>
          <a:effectLst>
            <a:outerShdw blurRad="190500" algn="tl" rotWithShape="0">
              <a:srgbClr val="000000">
                <a:alpha val="70000"/>
              </a:srgbClr>
            </a:outerShdw>
          </a:effectLst>
        </p:spPr>
      </p:pic>
      <p:sp>
        <p:nvSpPr>
          <p:cNvPr id="6" name="Title 1"/>
          <p:cNvSpPr txBox="1">
            <a:spLocks/>
          </p:cNvSpPr>
          <p:nvPr/>
        </p:nvSpPr>
        <p:spPr>
          <a:xfrm>
            <a:off x="755576" y="692696"/>
            <a:ext cx="7488832"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รับการเรียกใช้บริการงานแม่บ้านจากแขก</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4800" y="1844824"/>
            <a:ext cx="7467600" cy="2880320"/>
          </a:xfrm>
        </p:spPr>
        <p:txBody>
          <a:bodyPr>
            <a:normAutofit/>
          </a:bodyPr>
          <a:lstStyle/>
          <a:p>
            <a:pPr marL="360000" lvl="0" indent="-36000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แผนกแม่บ้านต้องพยายามที่จะจัดหาสิ่งอำนวยความสะดวกต่างๆให้แขกหยิบใช้ได้โดยง่ายเหมือนอยู่ที่บ้านของตนเอง</a:t>
            </a:r>
            <a:endParaRPr lang="en-AU" sz="2400" dirty="0">
              <a:solidFill>
                <a:srgbClr val="1AB39F">
                  <a:lumMod val="75000"/>
                </a:srgbClr>
              </a:solidFill>
              <a:latin typeface="Meiryo" pitchFamily="34" charset="-128"/>
              <a:ea typeface="Meiryo" pitchFamily="34" charset="-128"/>
              <a:cs typeface="Meiryo" pitchFamily="34" charset="-128"/>
            </a:endParaRPr>
          </a:p>
          <a:p>
            <a:pPr>
              <a:spcBef>
                <a:spcPts val="0"/>
              </a:spcBef>
              <a:spcAft>
                <a:spcPts val="1200"/>
              </a:spcAft>
            </a:pPr>
            <a:r>
              <a:rPr lang="th-TH" sz="2400" dirty="0" smtClean="0">
                <a:solidFill>
                  <a:srgbClr val="1AB39F">
                    <a:lumMod val="75000"/>
                  </a:srgbClr>
                </a:solidFill>
                <a:latin typeface="Meiryo" pitchFamily="34" charset="-128"/>
                <a:ea typeface="Meiryo" pitchFamily="34" charset="-128"/>
                <a:cs typeface="Meiryo" pitchFamily="34" charset="-128"/>
              </a:rPr>
              <a:t>เป็นสิ่งที่เข้าใจกันดีว่าห้องพักในสถานบริการย่อมต้องเล็กกว่าที่อยู่จริงของแขก ทางโรงแรมจึงไม่อาจสามารถ ที่จะจัดวางของที่แขกต้องการทุกอย่างไว้ในห้องเพื่อให้สะดวกในการนำไปใช้</a:t>
            </a:r>
            <a:endParaRPr lang="en-AU" sz="2200" dirty="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a:t>
            </a:fld>
            <a:endParaRPr lang="en-US" dirty="0"/>
          </a:p>
        </p:txBody>
      </p:sp>
      <p:pic>
        <p:nvPicPr>
          <p:cNvPr id="6" name="Picture 5" descr="MP900431691[1].JPG"/>
          <p:cNvPicPr/>
          <p:nvPr/>
        </p:nvPicPr>
        <p:blipFill>
          <a:blip r:embed="rId3" cstate="print"/>
          <a:stretch>
            <a:fillRect/>
          </a:stretch>
        </p:blipFill>
        <p:spPr>
          <a:xfrm>
            <a:off x="4716015" y="4581128"/>
            <a:ext cx="1630109" cy="1728192"/>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6" y="692696"/>
            <a:ext cx="7488832"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รับการเรียกใช้บริการงานแม่บ้านจากแขก</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792" y="1628800"/>
            <a:ext cx="7467600" cy="4104456"/>
          </a:xfrm>
        </p:spPr>
        <p:txBody>
          <a:bodyPr>
            <a:normAutofit/>
          </a:bodyPr>
          <a:lstStyle/>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เหตุผลที่โรงแรมไม่อาจสามารถที่จะจัดวางของที่แขก  ต้องการทุกอย่างไว้ในห้องเพื่อให้สะดวกในการนำไปใช้</a:t>
            </a:r>
            <a:endParaRPr lang="en-AU" sz="2400" dirty="0" smtClean="0">
              <a:latin typeface="Meiryo" pitchFamily="34" charset="-128"/>
              <a:ea typeface="Meiryo" pitchFamily="34" charset="-128"/>
              <a:cs typeface="Meiryo" pitchFamily="34" charset="-128"/>
            </a:endParaRPr>
          </a:p>
          <a:p>
            <a:pPr lvl="0">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ขนาดของห้องนั้นเล็กเกินกว่าที่จะนำทุกๆอย่างไปจัดวางได้หมด </a:t>
            </a:r>
          </a:p>
          <a:p>
            <a:pPr lvl="0">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การนำของหลายๆอย่างมาจัดวางจะทำให้ดูแออัด</a:t>
            </a: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ของบางอย่างเป็นสิ่งที่แขกส่วนมากหรือหลายๆคนไม่ต้องการ</a:t>
            </a: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สถานบริการจะต้องเสียค่าใช้จ่ายสูงมาก</a:t>
            </a:r>
            <a:endParaRPr lang="th-TH" sz="2400" dirty="0" smtClean="0">
              <a:latin typeface="Meiryo" pitchFamily="34" charset="-128"/>
              <a:ea typeface="Meiryo" pitchFamily="34" charset="-128"/>
              <a:cs typeface="Meiryo" pitchFamily="34" charset="-128"/>
            </a:endParaRP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เพื่อลดโอกาสในการที่มีของเสียหายหรือสูญหาย</a:t>
            </a:r>
            <a:endParaRPr lang="th-TH" sz="2400" dirty="0">
              <a:solidFill>
                <a:prstClr val="black"/>
              </a:solidFill>
              <a:latin typeface="Meiryo" pitchFamily="34" charset="-128"/>
              <a:ea typeface="Meiryo" pitchFamily="34" charset="-128"/>
              <a:cs typeface="Meiryo"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a:t>
            </a:fld>
            <a:endParaRPr lang="en-US" dirty="0"/>
          </a:p>
        </p:txBody>
      </p:sp>
      <p:pic>
        <p:nvPicPr>
          <p:cNvPr id="7" name="Picture 6" descr="MP900442472[1].JPG"/>
          <p:cNvPicPr>
            <a:picLocks noChangeAspect="1"/>
          </p:cNvPicPr>
          <p:nvPr/>
        </p:nvPicPr>
        <p:blipFill>
          <a:blip r:embed="rId3" cstate="print"/>
          <a:stretch>
            <a:fillRect/>
          </a:stretch>
        </p:blipFill>
        <p:spPr>
          <a:xfrm>
            <a:off x="7164288" y="4293096"/>
            <a:ext cx="1728192" cy="1152128"/>
          </a:xfrm>
          <a:prstGeom prst="rect">
            <a:avLst/>
          </a:prstGeom>
          <a:ln>
            <a:noFill/>
          </a:ln>
          <a:effectLst>
            <a:outerShdw blurRad="190500" algn="tl" rotWithShape="0">
              <a:srgbClr val="000000">
                <a:alpha val="70000"/>
              </a:srgbClr>
            </a:outerShdw>
          </a:effectLst>
        </p:spPr>
      </p:pic>
      <p:sp>
        <p:nvSpPr>
          <p:cNvPr id="6" name="Title 1"/>
          <p:cNvSpPr txBox="1">
            <a:spLocks/>
          </p:cNvSpPr>
          <p:nvPr/>
        </p:nvSpPr>
        <p:spPr>
          <a:xfrm>
            <a:off x="755576" y="692696"/>
            <a:ext cx="7488832"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รับการเรียกใช้บริการงานแม่บ้านจากแขก</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a:t>
            </a:fld>
            <a:endParaRPr lang="en-US" dirty="0"/>
          </a:p>
        </p:txBody>
      </p:sp>
      <p:pic>
        <p:nvPicPr>
          <p:cNvPr id="6" name="Picture 5" descr="MP900427651[1].JPG"/>
          <p:cNvPicPr/>
          <p:nvPr/>
        </p:nvPicPr>
        <p:blipFill>
          <a:blip r:embed="rId3" cstate="print"/>
          <a:stretch>
            <a:fillRect/>
          </a:stretch>
        </p:blipFill>
        <p:spPr>
          <a:xfrm>
            <a:off x="6516216" y="3933056"/>
            <a:ext cx="2010147" cy="2154163"/>
          </a:xfrm>
          <a:prstGeom prst="rect">
            <a:avLst/>
          </a:prstGeom>
          <a:ln>
            <a:noFill/>
          </a:ln>
          <a:effectLst>
            <a:outerShdw blurRad="190500" algn="tl" rotWithShape="0">
              <a:srgbClr val="000000">
                <a:alpha val="70000"/>
              </a:srgbClr>
            </a:outerShdw>
          </a:effectLst>
        </p:spPr>
      </p:pic>
      <p:sp>
        <p:nvSpPr>
          <p:cNvPr id="10" name="Content Placeholder 2"/>
          <p:cNvSpPr>
            <a:spLocks noGrp="1"/>
          </p:cNvSpPr>
          <p:nvPr>
            <p:ph idx="1"/>
          </p:nvPr>
        </p:nvSpPr>
        <p:spPr>
          <a:xfrm>
            <a:off x="632792" y="1844824"/>
            <a:ext cx="7467600" cy="4104456"/>
          </a:xfrm>
        </p:spPr>
        <p:txBody>
          <a:bodyPr>
            <a:normAutofit lnSpcReduction="10000"/>
          </a:bodyPr>
          <a:lstStyle/>
          <a:p>
            <a:pPr marL="0" lvl="0" indent="0">
              <a:spcBef>
                <a:spcPts val="0"/>
              </a:spcBef>
              <a:spcAft>
                <a:spcPts val="10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การขอให้นำของมาให้ที่ห้อง</a:t>
            </a:r>
          </a:p>
          <a:p>
            <a:pPr lvl="0">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ขออุปกรณ์เสริมบางอย่าง</a:t>
            </a:r>
          </a:p>
          <a:p>
            <a:pPr lvl="0">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ขอใช้บริการจากพนักงานจอดรถหรือบริการซักรีด</a:t>
            </a:r>
          </a:p>
          <a:p>
            <a:pPr lvl="0">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ขอเครื่องนอนเพิ่ม</a:t>
            </a:r>
          </a:p>
          <a:p>
            <a:pPr lvl="0">
              <a:spcBef>
                <a:spcPts val="0"/>
              </a:spcBef>
              <a:spcAft>
                <a:spcPts val="1000"/>
              </a:spcAft>
              <a:buClr>
                <a:srgbClr val="7FD13B"/>
              </a:buClr>
            </a:pPr>
            <a:r>
              <a:rPr lang="th-TH" sz="2400" kern="0" dirty="0" smtClean="0">
                <a:solidFill>
                  <a:srgbClr val="1AB39F">
                    <a:lumMod val="75000"/>
                  </a:srgbClr>
                </a:solidFill>
                <a:latin typeface="Meiryo" pitchFamily="34" charset="-128"/>
                <a:ea typeface="Meiryo" pitchFamily="34" charset="-128"/>
                <a:cs typeface="Meiryo" pitchFamily="34" charset="-128"/>
              </a:rPr>
              <a:t>ขอชา,กาแฟ,น้ำตาล,หรือนมบรรจุซองเพิ่ม</a:t>
            </a:r>
            <a:endParaRPr lang="th-TH" sz="2400" kern="0" dirty="0" smtClean="0">
              <a:latin typeface="Meiryo" pitchFamily="34" charset="-128"/>
              <a:ea typeface="Meiryo" pitchFamily="34" charset="-128"/>
              <a:cs typeface="Meiryo" pitchFamily="34" charset="-128"/>
            </a:endParaRP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ขออุปกรณ์ในการรับประทานอาหารเพิ่ม</a:t>
            </a: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ขอแจกัน</a:t>
            </a:r>
          </a:p>
          <a:p>
            <a:pPr lvl="0">
              <a:spcBef>
                <a:spcPts val="0"/>
              </a:spcBef>
              <a:spcAft>
                <a:spcPts val="600"/>
              </a:spcAft>
              <a:buClr>
                <a:srgbClr val="7FD13B"/>
              </a:buClr>
            </a:pPr>
            <a:r>
              <a:rPr lang="th-TH" sz="2400" dirty="0">
                <a:solidFill>
                  <a:srgbClr val="1AB39F">
                    <a:lumMod val="75000"/>
                  </a:srgbClr>
                </a:solidFill>
                <a:latin typeface="Meiryo" pitchFamily="34" charset="-128"/>
                <a:ea typeface="Meiryo" pitchFamily="34" charset="-128"/>
                <a:cs typeface="Meiryo" pitchFamily="34" charset="-128"/>
              </a:rPr>
              <a:t>ขอของใช้ในห้องน้ำเพิ่ม</a:t>
            </a:r>
          </a:p>
          <a:p>
            <a:pPr lvl="0">
              <a:spcBef>
                <a:spcPts val="0"/>
              </a:spcBef>
              <a:spcAft>
                <a:spcPts val="1000"/>
              </a:spcAft>
              <a:buClr>
                <a:srgbClr val="7FD13B"/>
              </a:buClr>
            </a:pPr>
            <a:endParaRPr lang="th-TH" sz="2400" dirty="0">
              <a:solidFill>
                <a:prstClr val="black"/>
              </a:solidFill>
              <a:latin typeface="Meiryo" pitchFamily="34" charset="-128"/>
              <a:ea typeface="Meiryo" pitchFamily="34" charset="-128"/>
              <a:cs typeface="Meiryo" pitchFamily="34" charset="-128"/>
            </a:endParaRPr>
          </a:p>
        </p:txBody>
      </p:sp>
      <p:sp>
        <p:nvSpPr>
          <p:cNvPr id="11"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cxnSp>
        <p:nvCxnSpPr>
          <p:cNvPr id="13" name="ลูกศรเชื่อมต่อแบบตรง 12"/>
          <p:cNvCxnSpPr/>
          <p:nvPr/>
        </p:nvCxnSpPr>
        <p:spPr>
          <a:xfrm>
            <a:off x="7308304" y="666936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32792" y="1844824"/>
            <a:ext cx="7467600" cy="4104456"/>
          </a:xfrm>
        </p:spPr>
        <p:txBody>
          <a:bodyPr>
            <a:noAutofit/>
          </a:bodyPr>
          <a:lstStyle/>
          <a:p>
            <a:pPr marL="0" lvl="0" indent="0">
              <a:spcBef>
                <a:spcPts val="0"/>
              </a:spcBef>
              <a:spcAft>
                <a:spcPts val="6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การขอให้นำของมาให้ที่ห้อง</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ขออุปกรณ์ใหม่ในกรณีที่ของที่ให้มาในห้องใช้งานไม่ได้เช่น ที่เป่าผม,เตาปิ้งขนมปัง,เตารีด,กาต้มน้ำไฟฟ้า</a:t>
            </a:r>
          </a:p>
          <a:p>
            <a:pPr lvl="0">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ขอของที่จัดให้มาในแฟ้มเอกสารที่ให้ข้อมูลแนะนำสิ่งต่างๆในโรงแรม(</a:t>
            </a:r>
            <a:r>
              <a:rPr lang="en-US" sz="2400" dirty="0" smtClean="0">
                <a:solidFill>
                  <a:srgbClr val="1AB39F">
                    <a:lumMod val="75000"/>
                  </a:srgbClr>
                </a:solidFill>
                <a:latin typeface="Meiryo" pitchFamily="34" charset="-128"/>
                <a:ea typeface="Meiryo" pitchFamily="34" charset="-128"/>
                <a:cs typeface="Meiryo" pitchFamily="34" charset="-128"/>
              </a:rPr>
              <a:t>compendium</a:t>
            </a:r>
            <a:r>
              <a:rPr lang="th-TH" sz="2400" dirty="0" smtClean="0">
                <a:solidFill>
                  <a:srgbClr val="1AB39F">
                    <a:lumMod val="75000"/>
                  </a:srgbClr>
                </a:solidFill>
                <a:latin typeface="Meiryo" pitchFamily="34" charset="-128"/>
                <a:ea typeface="Meiryo" pitchFamily="34" charset="-128"/>
                <a:cs typeface="Meiryo" pitchFamily="34" charset="-128"/>
              </a:rPr>
              <a:t>)นั้นๆเพิ่ม</a:t>
            </a:r>
          </a:p>
          <a:p>
            <a:pPr lvl="0">
              <a:spcBef>
                <a:spcPts val="0"/>
              </a:spcBef>
              <a:spcAft>
                <a:spcPts val="800"/>
              </a:spcAft>
              <a:buClr>
                <a:srgbClr val="7FD13B"/>
              </a:buClr>
            </a:pPr>
            <a:r>
              <a:rPr lang="th-TH" sz="2400" kern="0" dirty="0" smtClean="0">
                <a:solidFill>
                  <a:srgbClr val="1AB39F">
                    <a:lumMod val="75000"/>
                  </a:srgbClr>
                </a:solidFill>
                <a:latin typeface="Meiryo" pitchFamily="34" charset="-128"/>
                <a:ea typeface="Meiryo" pitchFamily="34" charset="-128"/>
                <a:cs typeface="Meiryo" pitchFamily="34" charset="-128"/>
              </a:rPr>
              <a:t>ขอผ้าเช็ดตัวเพิ่ม</a:t>
            </a:r>
            <a:endParaRPr lang="th-TH" sz="2400" kern="0" dirty="0" smtClean="0">
              <a:latin typeface="Meiryo" pitchFamily="34" charset="-128"/>
              <a:ea typeface="Meiryo" pitchFamily="34" charset="-128"/>
              <a:cs typeface="Meiryo" pitchFamily="34" charset="-128"/>
            </a:endParaRPr>
          </a:p>
          <a:p>
            <a:pPr lvl="0">
              <a:spcBef>
                <a:spcPts val="0"/>
              </a:spcBef>
              <a:spcAft>
                <a:spcPts val="8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ขอไม้แขวนเพิ่ม</a:t>
            </a:r>
          </a:p>
          <a:p>
            <a:pPr lvl="0">
              <a:spcBef>
                <a:spcPts val="0"/>
              </a:spcBef>
              <a:spcAft>
                <a:spcPts val="8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ขอที่แปลงหัวปลั๊กไฟ</a:t>
            </a: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ขอน้ำแข็งและที่ใส่น้ำแข็ง</a:t>
            </a:r>
            <a:endParaRPr lang="th-TH" sz="2400" dirty="0">
              <a:solidFill>
                <a:prstClr val="black"/>
              </a:solidFill>
              <a:latin typeface="Meiryo" pitchFamily="34" charset="-128"/>
              <a:ea typeface="Meiryo" pitchFamily="34" charset="-128"/>
              <a:cs typeface="Meiryo" pitchFamily="34" charset="-128"/>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a:t>
            </a:fld>
            <a:endParaRPr lang="en-US" dirty="0"/>
          </a:p>
        </p:txBody>
      </p:sp>
      <p:pic>
        <p:nvPicPr>
          <p:cNvPr id="13" name="Picture 6" descr="http://travel.mthai.com/wp-content/uploads/2014/03/Travel_Plug_SL01_215-1024x50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0000" b="38015"/>
          <a:stretch/>
        </p:blipFill>
        <p:spPr bwMode="auto">
          <a:xfrm>
            <a:off x="6876256" y="4791253"/>
            <a:ext cx="1080120" cy="65774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http://travel.mthai.com/wp-content/uploads/2014/03/Travel_Plug_SL01_215-1024x50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4217" b="37739"/>
          <a:stretch/>
        </p:blipFill>
        <p:spPr bwMode="auto">
          <a:xfrm>
            <a:off x="5887234" y="4337816"/>
            <a:ext cx="989022" cy="660675"/>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2" descr="ผลการค้นหารูปภาพสำหรับ ที่แปลก หัวปลั๊ก"/>
          <p:cNvSpPr>
            <a:spLocks noChangeAspect="1" noChangeArrowheads="1"/>
          </p:cNvSpPr>
          <p:nvPr/>
        </p:nvSpPr>
        <p:spPr bwMode="auto">
          <a:xfrm>
            <a:off x="190500" y="-2127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5" name="Picture 4" descr="MP900404994[1].JPG"/>
          <p:cNvPicPr/>
          <p:nvPr/>
        </p:nvPicPr>
        <p:blipFill>
          <a:blip r:embed="rId5" cstate="print"/>
          <a:stretch>
            <a:fillRect/>
          </a:stretch>
        </p:blipFill>
        <p:spPr>
          <a:xfrm>
            <a:off x="5076056" y="5002113"/>
            <a:ext cx="1800200" cy="1379215"/>
          </a:xfrm>
          <a:prstGeom prst="rect">
            <a:avLst/>
          </a:prstGeom>
          <a:ln>
            <a:noFill/>
          </a:ln>
          <a:effectLst>
            <a:outerShdw blurRad="190500" algn="tl" rotWithShape="0">
              <a:srgbClr val="000000">
                <a:alpha val="70000"/>
              </a:srgbClr>
            </a:outerShdw>
          </a:effectLst>
        </p:spPr>
      </p:pic>
      <p:sp>
        <p:nvSpPr>
          <p:cNvPr id="12"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a:t>
            </a:fld>
            <a:endParaRPr lang="en-US" dirty="0"/>
          </a:p>
        </p:txBody>
      </p:sp>
      <p:pic>
        <p:nvPicPr>
          <p:cNvPr id="169986" name="Picture 2" descr="C:\Documents and Settings\jirayut\Local Settings\Temporary Internet Files\Content.IE5\DL0QWQXO\MC900356547[1].wmf"/>
          <p:cNvPicPr>
            <a:picLocks noChangeAspect="1" noChangeArrowheads="1"/>
          </p:cNvPicPr>
          <p:nvPr/>
        </p:nvPicPr>
        <p:blipFill>
          <a:blip r:embed="rId3" cstate="print"/>
          <a:srcRect/>
          <a:stretch>
            <a:fillRect/>
          </a:stretch>
        </p:blipFill>
        <p:spPr bwMode="auto">
          <a:xfrm>
            <a:off x="5004048" y="4653136"/>
            <a:ext cx="1944216" cy="166324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04800" y="1844824"/>
            <a:ext cx="7467600" cy="4104456"/>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การขอให้มาทำจัดเก็บความสะอาดห้อง</a:t>
            </a:r>
          </a:p>
          <a:p>
            <a:pPr lvl="0">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ขอให้มาทำการจัดเก็บทำความสะอาดห้องใหม่</a:t>
            </a:r>
          </a:p>
          <a:p>
            <a:pPr lvl="0">
              <a:lnSpc>
                <a:spcPct val="110000"/>
              </a:lnSpc>
              <a:spcBef>
                <a:spcPts val="0"/>
              </a:spcBef>
            </a:pPr>
            <a:r>
              <a:rPr lang="th-TH" sz="2400" dirty="0" smtClean="0">
                <a:solidFill>
                  <a:srgbClr val="1AB39F">
                    <a:lumMod val="75000"/>
                  </a:srgbClr>
                </a:solidFill>
                <a:latin typeface="Meiryo" pitchFamily="34" charset="-128"/>
                <a:ea typeface="Meiryo" pitchFamily="34" charset="-128"/>
                <a:cs typeface="Meiryo" pitchFamily="34" charset="-128"/>
              </a:rPr>
              <a:t>ขอให้มาทำความสะอาดหลังจากที่มีการจัดงานเลี้ยง</a:t>
            </a:r>
          </a:p>
          <a:p>
            <a:pPr marL="36576" lvl="0" indent="0">
              <a:lnSpc>
                <a:spcPct val="110000"/>
              </a:lnSpc>
              <a:spcBef>
                <a:spcPts val="0"/>
              </a:spcBef>
              <a:spcAft>
                <a:spcPts val="1000"/>
              </a:spcAft>
              <a:buNone/>
            </a:pPr>
            <a:r>
              <a:rPr lang="th-TH" sz="2400" dirty="0">
                <a:solidFill>
                  <a:srgbClr val="1AB39F">
                    <a:lumMod val="75000"/>
                  </a:srgbClr>
                </a:solidFill>
                <a:latin typeface="Meiryo" pitchFamily="34" charset="-128"/>
                <a:ea typeface="Meiryo" pitchFamily="34" charset="-128"/>
                <a:cs typeface="Meiryo" pitchFamily="34" charset="-128"/>
              </a:rPr>
              <a:t> </a:t>
            </a:r>
            <a:r>
              <a:rPr lang="th-TH" sz="2400" dirty="0" smtClean="0">
                <a:solidFill>
                  <a:srgbClr val="1AB39F">
                    <a:lumMod val="75000"/>
                  </a:srgbClr>
                </a:solidFill>
                <a:latin typeface="Meiryo" pitchFamily="34" charset="-128"/>
                <a:ea typeface="Meiryo" pitchFamily="34" charset="-128"/>
                <a:cs typeface="Meiryo" pitchFamily="34" charset="-128"/>
              </a:rPr>
              <a:t> หรือการสังสรรค์รับประทานอาหารในห้อง</a:t>
            </a:r>
          </a:p>
          <a:p>
            <a:pPr lvl="0">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ขอให้มาทำความสะอาดเป็นกรณีพิเศษ      เพราะทำของหกเลอะ</a:t>
            </a:r>
            <a:endParaRPr lang="th-TH" sz="2400" dirty="0">
              <a:solidFill>
                <a:prstClr val="black"/>
              </a:solidFill>
              <a:latin typeface="Meiryo" pitchFamily="34" charset="-128"/>
              <a:ea typeface="Meiryo" pitchFamily="34" charset="-128"/>
              <a:cs typeface="Meiryo" pitchFamily="34" charset="-128"/>
            </a:endParaRPr>
          </a:p>
        </p:txBody>
      </p:sp>
      <p:sp>
        <p:nvSpPr>
          <p:cNvPr id="6"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a:t>
            </a:fld>
            <a:endParaRPr lang="en-US" dirty="0"/>
          </a:p>
        </p:txBody>
      </p:sp>
      <p:pic>
        <p:nvPicPr>
          <p:cNvPr id="7" name="Picture 6" descr="MP900430788[1].JPG"/>
          <p:cNvPicPr>
            <a:picLocks noChangeAspect="1"/>
          </p:cNvPicPr>
          <p:nvPr/>
        </p:nvPicPr>
        <p:blipFill>
          <a:blip r:embed="rId3" cstate="print"/>
          <a:stretch>
            <a:fillRect/>
          </a:stretch>
        </p:blipFill>
        <p:spPr>
          <a:xfrm>
            <a:off x="5508104" y="4293096"/>
            <a:ext cx="1728192" cy="2289351"/>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04800" y="1844824"/>
            <a:ext cx="7683624" cy="4104456"/>
          </a:xfrm>
        </p:spPr>
        <p:txBody>
          <a:bodyPr>
            <a:noAutofit/>
          </a:bodyPr>
          <a:lstStyle/>
          <a:p>
            <a:pPr marL="0" lvl="0" indent="0">
              <a:spcBef>
                <a:spcPts val="0"/>
              </a:spcBef>
              <a:spcAft>
                <a:spcPts val="8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การขอให้มาดำเนินการซ่อมแซมของ</a:t>
            </a:r>
          </a:p>
          <a:p>
            <a:pPr marL="0" lvl="0" indent="0">
              <a:spcBef>
                <a:spcPts val="0"/>
              </a:spcBef>
              <a:spcAft>
                <a:spcPts val="8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การขอให้มาซ่อมหรือเอาอุปกรณ์เครื่องใช้ที่เสีย    ออกไปจากห้อง เช่น</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โทรทัศน์</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แผงควบคุมการทำงาน(</a:t>
            </a:r>
            <a:r>
              <a:rPr lang="en-US" sz="2400" dirty="0" err="1" smtClean="0">
                <a:solidFill>
                  <a:srgbClr val="1AB39F">
                    <a:lumMod val="75000"/>
                  </a:srgbClr>
                </a:solidFill>
                <a:latin typeface="Meiryo" pitchFamily="34" charset="-128"/>
                <a:ea typeface="Meiryo" pitchFamily="34" charset="-128"/>
                <a:cs typeface="Meiryo" pitchFamily="34" charset="-128"/>
              </a:rPr>
              <a:t>remotre</a:t>
            </a:r>
            <a:r>
              <a:rPr lang="en-US" sz="2400" dirty="0" smtClean="0">
                <a:solidFill>
                  <a:srgbClr val="1AB39F">
                    <a:lumMod val="75000"/>
                  </a:srgbClr>
                </a:solidFill>
                <a:latin typeface="Meiryo" pitchFamily="34" charset="-128"/>
                <a:ea typeface="Meiryo" pitchFamily="34" charset="-128"/>
                <a:cs typeface="Meiryo" pitchFamily="34" charset="-128"/>
              </a:rPr>
              <a:t> control</a:t>
            </a:r>
            <a:r>
              <a:rPr lang="th-TH" sz="2400" dirty="0" smtClean="0">
                <a:solidFill>
                  <a:srgbClr val="1AB39F">
                    <a:lumMod val="75000"/>
                  </a:srgbClr>
                </a:solidFill>
                <a:latin typeface="Meiryo" pitchFamily="34" charset="-128"/>
                <a:ea typeface="Meiryo" pitchFamily="34" charset="-128"/>
                <a:cs typeface="Meiryo" pitchFamily="34" charset="-128"/>
              </a:rPr>
              <a:t>)ของโทรทัศน์</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เครื่องเล่นดีวีดี</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เครื่องปรับอากาศ</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ไฟข้างเตียง</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ไฟตั้งพื้น</a:t>
            </a:r>
            <a:endParaRPr lang="th-TH" sz="2400" dirty="0">
              <a:solidFill>
                <a:prstClr val="black"/>
              </a:solidFill>
              <a:latin typeface="Meiryo" pitchFamily="34" charset="-128"/>
              <a:ea typeface="Meiryo" pitchFamily="34" charset="-128"/>
              <a:cs typeface="Meiryo" pitchFamily="34" charset="-128"/>
            </a:endParaRPr>
          </a:p>
        </p:txBody>
      </p:sp>
      <p:sp>
        <p:nvSpPr>
          <p:cNvPr id="6"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04800" y="1844824"/>
            <a:ext cx="7683624" cy="3168352"/>
          </a:xfrm>
        </p:spPr>
        <p:txBody>
          <a:bodyPr>
            <a:noAutofit/>
          </a:bodyPr>
          <a:lstStyle/>
          <a:p>
            <a:pPr marL="0" lvl="0" indent="0">
              <a:spcBef>
                <a:spcPts val="0"/>
              </a:spcBef>
              <a:spcAft>
                <a:spcPts val="8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การขอคำแนะนำในการใช้อุปกรณ์เครื่องใช้</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โทรทัศน์</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ตู้</a:t>
            </a:r>
            <a:r>
              <a:rPr lang="th-TH" sz="2400" dirty="0" err="1" smtClean="0">
                <a:solidFill>
                  <a:srgbClr val="1AB39F">
                    <a:lumMod val="75000"/>
                  </a:srgbClr>
                </a:solidFill>
                <a:latin typeface="Meiryo" pitchFamily="34" charset="-128"/>
                <a:ea typeface="Meiryo" pitchFamily="34" charset="-128"/>
                <a:cs typeface="Meiryo" pitchFamily="34" charset="-128"/>
              </a:rPr>
              <a:t>เชฟ</a:t>
            </a:r>
            <a:r>
              <a:rPr lang="th-TH" sz="2400" dirty="0" smtClean="0">
                <a:solidFill>
                  <a:srgbClr val="1AB39F">
                    <a:lumMod val="75000"/>
                  </a:srgbClr>
                </a:solidFill>
                <a:latin typeface="Meiryo" pitchFamily="34" charset="-128"/>
                <a:ea typeface="Meiryo" pitchFamily="34" charset="-128"/>
                <a:cs typeface="Meiryo" pitchFamily="34" charset="-128"/>
              </a:rPr>
              <a:t>เก็บของ</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ไฟ-โดยเฉพาะในกรณีที่ต้องใช้บัตรเสียบประตู    เพื่อเชื่อมโยงการสั่งงานให้กระแสไฟฟ้าในห้องทำงาน</a:t>
            </a:r>
          </a:p>
          <a:p>
            <a:pPr lvl="0">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ระบบทำความร้อนหรือทำความเย็น</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a:t>
            </a:fld>
            <a:endParaRPr lang="en-US" dirty="0"/>
          </a:p>
        </p:txBody>
      </p:sp>
      <p:pic>
        <p:nvPicPr>
          <p:cNvPr id="7" name="Picture 6" descr="MP900448718[1].JPG"/>
          <p:cNvPicPr/>
          <p:nvPr/>
        </p:nvPicPr>
        <p:blipFill>
          <a:blip r:embed="rId3" cstate="print"/>
          <a:stretch>
            <a:fillRect/>
          </a:stretch>
        </p:blipFill>
        <p:spPr>
          <a:xfrm>
            <a:off x="5940152" y="4293096"/>
            <a:ext cx="1944216" cy="1540942"/>
          </a:xfrm>
          <a:prstGeom prst="rect">
            <a:avLst/>
          </a:prstGeom>
          <a:ln>
            <a:noFill/>
          </a:ln>
          <a:effectLst>
            <a:outerShdw blurRad="190500" algn="tl" rotWithShape="0">
              <a:srgbClr val="000000">
                <a:alpha val="70000"/>
              </a:srgbClr>
            </a:outerShdw>
          </a:effectLst>
        </p:spPr>
      </p:pic>
      <p:sp>
        <p:nvSpPr>
          <p:cNvPr id="6"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a:t>
            </a:fld>
            <a:endParaRPr lang="en-US" dirty="0"/>
          </a:p>
        </p:txBody>
      </p:sp>
      <p:pic>
        <p:nvPicPr>
          <p:cNvPr id="6" name="Picture 5" descr="MP900314332[1].JPG"/>
          <p:cNvPicPr>
            <a:picLocks noChangeAspect="1"/>
          </p:cNvPicPr>
          <p:nvPr/>
        </p:nvPicPr>
        <p:blipFill>
          <a:blip r:embed="rId3" cstate="print">
            <a:clrChange>
              <a:clrFrom>
                <a:srgbClr val="FFFFFF"/>
              </a:clrFrom>
              <a:clrTo>
                <a:srgbClr val="FFFFFF">
                  <a:alpha val="0"/>
                </a:srgbClr>
              </a:clrTo>
            </a:clrChange>
          </a:blip>
          <a:stretch>
            <a:fillRect/>
          </a:stretch>
        </p:blipFill>
        <p:spPr>
          <a:xfrm>
            <a:off x="5437597" y="4509120"/>
            <a:ext cx="2179025" cy="208823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04800" y="1844824"/>
            <a:ext cx="7683624" cy="2808312"/>
          </a:xfrm>
        </p:spPr>
        <p:txBody>
          <a:bodyPr>
            <a:noAutofit/>
          </a:bodyPr>
          <a:lstStyle/>
          <a:p>
            <a:pPr marL="0" lvl="0" indent="0">
              <a:spcBef>
                <a:spcPts val="0"/>
              </a:spcBef>
              <a:spcAft>
                <a:spcPts val="8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การติดต่อในกรณีที่ลืมของหรือพบของคนอื่นลืมเอาไว้</a:t>
            </a:r>
          </a:p>
          <a:p>
            <a:pPr lvl="0">
              <a:lnSpc>
                <a:spcPct val="110000"/>
              </a:lnSpc>
              <a:spcBef>
                <a:spcPts val="0"/>
              </a:spcBef>
            </a:pPr>
            <a:r>
              <a:rPr lang="th-TH" sz="2400" dirty="0" smtClean="0">
                <a:solidFill>
                  <a:srgbClr val="1AB39F">
                    <a:lumMod val="75000"/>
                  </a:srgbClr>
                </a:solidFill>
                <a:latin typeface="Meiryo" pitchFamily="34" charset="-128"/>
                <a:ea typeface="Meiryo" pitchFamily="34" charset="-128"/>
                <a:cs typeface="Meiryo" pitchFamily="34" charset="-128"/>
              </a:rPr>
              <a:t>แขกอาจจะติดต่อมาที่แผนกแม่บ้านเพื่อสอบถามในกรณี ที่ลืมของหรือพบของที่คนอื่นลืมเอาไว้</a:t>
            </a:r>
          </a:p>
          <a:p>
            <a:pPr lvl="0">
              <a:lnSpc>
                <a:spcPct val="110000"/>
              </a:lnSpc>
              <a:spcBef>
                <a:spcPts val="0"/>
              </a:spcBef>
              <a:spcAft>
                <a:spcPts val="800"/>
              </a:spcAft>
            </a:pPr>
            <a:r>
              <a:rPr lang="th-TH" sz="2400" dirty="0" smtClean="0">
                <a:solidFill>
                  <a:srgbClr val="1AB39F">
                    <a:lumMod val="75000"/>
                  </a:srgbClr>
                </a:solidFill>
                <a:latin typeface="Meiryo" pitchFamily="34" charset="-128"/>
                <a:ea typeface="Meiryo" pitchFamily="34" charset="-128"/>
                <a:cs typeface="Meiryo" pitchFamily="34" charset="-128"/>
              </a:rPr>
              <a:t>แขกอาจจะเจอของที่ผู้ที่มาพักที่ห้องดังกล่าวคนก่อน  ลืมเอาไว้หรือแขกอาจจะโทรติดต่อมาหลังจากที่ออกจากสถานบริการที่พักนั้นไปแล้วเพื่อสอบถามถึงของที่ลืมไว้</a:t>
            </a:r>
          </a:p>
        </p:txBody>
      </p:sp>
      <p:sp>
        <p:nvSpPr>
          <p:cNvPr id="7"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a:t>
            </a:fld>
            <a:endParaRPr lang="en-US" dirty="0"/>
          </a:p>
        </p:txBody>
      </p:sp>
      <p:pic>
        <p:nvPicPr>
          <p:cNvPr id="7" name="Picture 6" descr="MP900431695[1].JPG"/>
          <p:cNvPicPr/>
          <p:nvPr/>
        </p:nvPicPr>
        <p:blipFill>
          <a:blip r:embed="rId3" cstate="print"/>
          <a:stretch>
            <a:fillRect/>
          </a:stretch>
        </p:blipFill>
        <p:spPr>
          <a:xfrm>
            <a:off x="6660232" y="2924944"/>
            <a:ext cx="1872208" cy="173201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04800" y="1700808"/>
            <a:ext cx="7251576" cy="4608512"/>
          </a:xfrm>
        </p:spPr>
        <p:txBody>
          <a:bodyPr>
            <a:noAutofit/>
          </a:bodyPr>
          <a:lstStyle/>
          <a:p>
            <a:pPr marL="0" lvl="0" indent="0">
              <a:lnSpc>
                <a:spcPct val="110000"/>
              </a:lnSpc>
              <a:spcBef>
                <a:spcPts val="0"/>
              </a:spcBef>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การจัดการกับเรื่องร้องเรียน</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แขกข้างห้องเสียงดัง</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ทัศนียภาพจากระเบียงที่ไม่น่าอภิรมย์</a:t>
            </a:r>
          </a:p>
          <a:p>
            <a:pPr lvl="0">
              <a:lnSpc>
                <a:spcPct val="110000"/>
              </a:lnSpc>
              <a:spcBef>
                <a:spcPts val="0"/>
              </a:spcBef>
            </a:pPr>
            <a:r>
              <a:rPr lang="th-TH" sz="2400" dirty="0" smtClean="0">
                <a:solidFill>
                  <a:srgbClr val="1AB39F">
                    <a:lumMod val="75000"/>
                  </a:srgbClr>
                </a:solidFill>
                <a:latin typeface="Meiryo" pitchFamily="34" charset="-128"/>
                <a:ea typeface="Meiryo" pitchFamily="34" charset="-128"/>
                <a:cs typeface="Meiryo" pitchFamily="34" charset="-128"/>
              </a:rPr>
              <a:t>เสียงรบกวนจากนกพิราบข้างนอกห้อง           ที่ทำให้แขกนอนไม่หลับ</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ห้องพักอยู่ใกล้ลิฟต์ที่ส่งเสียงดังรบกวน</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การขาดสิ่งอำนวยความสะดวกในห้องพัก</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คุณภาพของสิ่งอำนวยความสะดวกที่ไม่ได้มาตรฐาน    ดังที่แขกคาดหวัง</a:t>
            </a:r>
          </a:p>
          <a:p>
            <a:pPr lvl="0">
              <a:lnSpc>
                <a:spcPct val="110000"/>
              </a:lnSpc>
              <a:spcBef>
                <a:spcPts val="0"/>
              </a:spcBef>
            </a:pPr>
            <a:r>
              <a:rPr lang="th-TH" sz="2400" dirty="0" smtClean="0">
                <a:solidFill>
                  <a:srgbClr val="1AB39F">
                    <a:lumMod val="75000"/>
                  </a:srgbClr>
                </a:solidFill>
                <a:latin typeface="Meiryo" pitchFamily="34" charset="-128"/>
                <a:ea typeface="Meiryo" pitchFamily="34" charset="-128"/>
                <a:cs typeface="Meiryo" pitchFamily="34" charset="-128"/>
              </a:rPr>
              <a:t>สิ่งต่างๆในสถานบริการไม่เป็นไปตามที่โฆษณา</a:t>
            </a:r>
          </a:p>
          <a:p>
            <a:pPr lvl="0">
              <a:lnSpc>
                <a:spcPct val="110000"/>
              </a:lnSpc>
              <a:spcBef>
                <a:spcPts val="0"/>
              </a:spcBef>
              <a:spcAft>
                <a:spcPts val="800"/>
              </a:spcAft>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
        <p:nvSpPr>
          <p:cNvPr id="6" name="Title 1"/>
          <p:cNvSpPr txBox="1">
            <a:spLocks/>
          </p:cNvSpPr>
          <p:nvPr/>
        </p:nvSpPr>
        <p:spPr>
          <a:xfrm>
            <a:off x="755575" y="692696"/>
            <a:ext cx="7056785"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การเรียกใช้บริการงานแม่บ้าน ในรูปแบบต่างๆจากแขก</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a:t>
            </a:fld>
            <a:endParaRPr lang="en-US" dirty="0"/>
          </a:p>
        </p:txBody>
      </p:sp>
      <p:pic>
        <p:nvPicPr>
          <p:cNvPr id="8" name="Picture 7" descr="MP900442379[1].JPG"/>
          <p:cNvPicPr>
            <a:picLocks noChangeAspect="1"/>
          </p:cNvPicPr>
          <p:nvPr/>
        </p:nvPicPr>
        <p:blipFill>
          <a:blip r:embed="rId3" cstate="print"/>
          <a:stretch>
            <a:fillRect/>
          </a:stretch>
        </p:blipFill>
        <p:spPr>
          <a:xfrm>
            <a:off x="4945713" y="4437112"/>
            <a:ext cx="2808312" cy="1872208"/>
          </a:xfrm>
          <a:prstGeom prst="rect">
            <a:avLst/>
          </a:prstGeom>
          <a:ln>
            <a:noFill/>
          </a:ln>
          <a:effectLst>
            <a:outerShdw blurRad="190500" algn="tl" rotWithShape="0">
              <a:srgbClr val="000000">
                <a:alpha val="70000"/>
              </a:srgbClr>
            </a:outerShdw>
          </a:effectLst>
        </p:spPr>
      </p:pic>
      <p:sp>
        <p:nvSpPr>
          <p:cNvPr id="9" name="Content Placeholder 2"/>
          <p:cNvSpPr>
            <a:spLocks noGrp="1"/>
          </p:cNvSpPr>
          <p:nvPr>
            <p:ph idx="1"/>
          </p:nvPr>
        </p:nvSpPr>
        <p:spPr>
          <a:xfrm>
            <a:off x="704800" y="1700808"/>
            <a:ext cx="7251576" cy="3096344"/>
          </a:xfrm>
        </p:spPr>
        <p:txBody>
          <a:bodyPr>
            <a:noAutofit/>
          </a:bodyPr>
          <a:lstStyle/>
          <a:p>
            <a:pPr lvl="0">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ด้วยความสุภาพและอัธยาศัยที่ดี</a:t>
            </a:r>
          </a:p>
          <a:p>
            <a:pPr lvl="0">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เป็นไปตามนโยบายและขั้นตอนการดำเนินงาน    ที่เกี่ยวข้องของหน่วยงาน</a:t>
            </a:r>
          </a:p>
          <a:p>
            <a:pPr lvl="0">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ถ้าพนักงานที่ดูแลห้องพักไม่สามารถให้ความช่วยเหลือในสิ่งที่แขกขอได้ในทันที ก็ต้องรับเรื่องมาจากแขก และแจ้งให้แขกทราบว่าจะจัดการเรื่องที่ขอได้เมื่อไหร่</a:t>
            </a:r>
          </a:p>
          <a:p>
            <a:pPr lvl="0">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ดำเนินการและติดตามผล</a:t>
            </a:r>
          </a:p>
        </p:txBody>
      </p:sp>
      <p:sp>
        <p:nvSpPr>
          <p:cNvPr id="10" name="Title 1"/>
          <p:cNvSpPr txBox="1">
            <a:spLocks/>
          </p:cNvSpPr>
          <p:nvPr/>
        </p:nvSpPr>
        <p:spPr>
          <a:xfrm>
            <a:off x="755575" y="692696"/>
            <a:ext cx="6333665"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การจัดการกับสิ่งที่แขกขอโดยเร็ว</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a:t>
            </a:fld>
            <a:endParaRPr lang="en-US" dirty="0"/>
          </a:p>
        </p:txBody>
      </p:sp>
      <p:pic>
        <p:nvPicPr>
          <p:cNvPr id="157697" name="Picture 1" descr="C:\Documents and Settings\jirayut\Local Settings\Temporary Internet Files\Content.IE5\UBEM25R5\MP900386132[1].jpg"/>
          <p:cNvPicPr>
            <a:picLocks noChangeAspect="1" noChangeArrowheads="1"/>
          </p:cNvPicPr>
          <p:nvPr/>
        </p:nvPicPr>
        <p:blipFill>
          <a:blip r:embed="rId3" cstate="print"/>
          <a:srcRect/>
          <a:stretch>
            <a:fillRect/>
          </a:stretch>
        </p:blipFill>
        <p:spPr bwMode="auto">
          <a:xfrm>
            <a:off x="7236296" y="4005064"/>
            <a:ext cx="1296144" cy="172819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675080"/>
            <a:ext cx="7632848" cy="4896544"/>
          </a:xfrm>
        </p:spPr>
        <p:txBody>
          <a:bodyPr>
            <a:noAutofit/>
          </a:bodyPr>
          <a:lstStyle/>
          <a:p>
            <a:pPr marL="36576" lvl="0" indent="0">
              <a:lnSpc>
                <a:spcPct val="110000"/>
              </a:lnSpc>
              <a:spcBef>
                <a:spcPts val="0"/>
              </a:spcBef>
              <a:spcAft>
                <a:spcPts val="600"/>
              </a:spcAft>
              <a:buNone/>
            </a:pPr>
            <a:r>
              <a:rPr lang="th-TH" sz="2400" dirty="0" smtClean="0">
                <a:solidFill>
                  <a:srgbClr val="1AB39F">
                    <a:lumMod val="75000"/>
                  </a:srgbClr>
                </a:solidFill>
                <a:latin typeface="Meiryo" pitchFamily="34" charset="-128"/>
                <a:ea typeface="Meiryo" pitchFamily="34" charset="-128"/>
                <a:cs typeface="Meiryo" pitchFamily="34" charset="-128"/>
              </a:rPr>
              <a:t>ซึ่งทำได้โดย</a:t>
            </a:r>
          </a:p>
          <a:p>
            <a:pPr marL="358775" lvl="0" indent="-358775">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การแต่งกายและดูแลรูปลักษณ์ของตัวเองให้เหมาะสม</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การทักทายแขก โดยการเรียกชื่อแขกในกรณีที่รู้ชื่อ</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การให้การบริการในระดับที่ดีเยี่ยมอยู่เสมอ</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การไม่ทำให้แขกรู้สึกว่าการทำในสิ่งที่แขกต้องการนั้นเป็นสิ่งที่จำใจทำไปตามหน้าที่</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การไม่ให้บริการอย่างเร่งรีบ</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การถามแขกว่า “มีอะไรให้ผม/ดิฉันรับใช้       อีกไหมครับ/คะ”</a:t>
            </a:r>
          </a:p>
          <a:p>
            <a:pPr marL="358775" lvl="0" indent="-322263">
              <a:lnSpc>
                <a:spcPct val="110000"/>
              </a:lnSpc>
              <a:spcBef>
                <a:spcPts val="0"/>
              </a:spcBef>
              <a:spcAft>
                <a:spcPts val="400"/>
              </a:spcAft>
            </a:pPr>
            <a:r>
              <a:rPr lang="th-TH" sz="2400" dirty="0" smtClean="0">
                <a:solidFill>
                  <a:srgbClr val="1AB39F">
                    <a:lumMod val="75000"/>
                  </a:srgbClr>
                </a:solidFill>
                <a:latin typeface="Meiryo" pitchFamily="34" charset="-128"/>
                <a:ea typeface="Meiryo" pitchFamily="34" charset="-128"/>
                <a:cs typeface="Meiryo" pitchFamily="34" charset="-128"/>
              </a:rPr>
              <a:t>การจบการให้บริการด้วยคำพูดว่า“ยินดีให้บริการครับ/คะ”</a:t>
            </a:r>
          </a:p>
        </p:txBody>
      </p:sp>
      <p:sp>
        <p:nvSpPr>
          <p:cNvPr id="9" name="Title 1"/>
          <p:cNvSpPr txBox="1">
            <a:spLocks/>
          </p:cNvSpPr>
          <p:nvPr/>
        </p:nvSpPr>
        <p:spPr>
          <a:xfrm>
            <a:off x="706849" y="764704"/>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ข้อพึงปฏิบัติพื้นฐานในการให้บริการงานแม่บ้านแก่แขกให้ได้ระดับดีเยี่ยม</a:t>
            </a:r>
          </a:p>
        </p:txBody>
      </p:sp>
      <p:cxnSp>
        <p:nvCxnSpPr>
          <p:cNvPr id="10" name="ลูกศรเชื่อมต่อแบบตรง 9"/>
          <p:cNvCxnSpPr/>
          <p:nvPr/>
        </p:nvCxnSpPr>
        <p:spPr>
          <a:xfrm>
            <a:off x="7308304" y="6622225"/>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a:t>
            </a:fld>
            <a:endParaRPr lang="en-US" dirty="0"/>
          </a:p>
        </p:txBody>
      </p:sp>
      <p:pic>
        <p:nvPicPr>
          <p:cNvPr id="155649" name="Picture 1" descr="C:\Documents and Settings\jirayut\Local Settings\Temporary Internet Files\Content.IE5\O0D6VI64\MP900386134[1].jpg"/>
          <p:cNvPicPr>
            <a:picLocks noChangeAspect="1" noChangeArrowheads="1"/>
          </p:cNvPicPr>
          <p:nvPr/>
        </p:nvPicPr>
        <p:blipFill>
          <a:blip r:embed="rId3" cstate="print"/>
          <a:srcRect/>
          <a:stretch>
            <a:fillRect/>
          </a:stretch>
        </p:blipFill>
        <p:spPr bwMode="auto">
          <a:xfrm>
            <a:off x="7596336" y="286833"/>
            <a:ext cx="1201093" cy="181983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675080"/>
            <a:ext cx="7848872" cy="4896544"/>
          </a:xfrm>
        </p:spPr>
        <p:txBody>
          <a:bodyPr>
            <a:noAutofit/>
          </a:bodyPr>
          <a:lstStyle/>
          <a:p>
            <a:pPr marL="358775" lvl="0" indent="-358775">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การให้ข้อมูลแก่แขก</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การให้ความช่วยเหลือแก่แขกไม่ว่าจะนอกห้องพักของแขกหรือในห้องพักของแขก</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การยิ้มแย้มแจ่มใส</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การรับเรื่องร้องเรียนอย่างเหมาะสมแบบที่มืออาชีพพึงกระทำ</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ทำให้สภาพแวดล้อมในที่พักของแขกมีความสะดวกสบายและความแน่นหนาปลอดภัย</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ใส่ใจให้ความสำคัญกับความต้องการของแขกในเรื่องของความเป็นส่วนตัวและข้อมูลส่วนบุคคล</a:t>
            </a:r>
          </a:p>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มีความรู้เป็นอย่างดีเกี่ยวกับอุปกรณ์เครื่องใช้และสิ่งของต่างๆที่จัดไว้บริการแก่แขกในห้องพัก</a:t>
            </a:r>
          </a:p>
        </p:txBody>
      </p:sp>
      <p:sp>
        <p:nvSpPr>
          <p:cNvPr id="9" name="Title 1"/>
          <p:cNvSpPr txBox="1">
            <a:spLocks/>
          </p:cNvSpPr>
          <p:nvPr/>
        </p:nvSpPr>
        <p:spPr>
          <a:xfrm>
            <a:off x="706849" y="764704"/>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ข้อพึงปฏิบัติพื้นฐานในการให้บริการงานแม่บ้านแก่แขกให้ได้ระดับดีเยี่ยม</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a:t>
            </a:fld>
            <a:endParaRPr lang="en-US" dirty="0"/>
          </a:p>
        </p:txBody>
      </p:sp>
      <p:pic>
        <p:nvPicPr>
          <p:cNvPr id="153601" name="Picture 1" descr="C:\Documents and Settings\jirayut\Local Settings\Temporary Internet Files\Content.IE5\L3HMVMNM\MC900363472[1].wmf"/>
          <p:cNvPicPr>
            <a:picLocks noChangeAspect="1" noChangeArrowheads="1"/>
          </p:cNvPicPr>
          <p:nvPr/>
        </p:nvPicPr>
        <p:blipFill>
          <a:blip r:embed="rId3" cstate="print"/>
          <a:srcRect/>
          <a:stretch>
            <a:fillRect/>
          </a:stretch>
        </p:blipFill>
        <p:spPr bwMode="auto">
          <a:xfrm>
            <a:off x="7524328" y="1988840"/>
            <a:ext cx="1368152" cy="184139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59" y="1412776"/>
            <a:ext cx="7776865" cy="5182920"/>
          </a:xfrm>
        </p:spPr>
        <p:txBody>
          <a:bodyPr>
            <a:noAutofit/>
          </a:bodyPr>
          <a:lstStyle/>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ปฏิบัติกับแขกด้วยความสุภาพและเป็นมิตร แต่ไม่ยิ้ม   ในขณะที่รับฟังข้อร้องเรียนจากแขก</a:t>
            </a:r>
          </a:p>
          <a:p>
            <a:pPr marL="358775" lvl="0" indent="-358775">
              <a:spcBef>
                <a:spcPts val="0"/>
              </a:spcBef>
              <a:spcAft>
                <a:spcPts val="400"/>
              </a:spcAft>
            </a:pPr>
            <a:r>
              <a:rPr lang="th-TH" sz="2400" kern="0" dirty="0" smtClean="0">
                <a:solidFill>
                  <a:srgbClr val="1AB39F">
                    <a:lumMod val="75000"/>
                  </a:srgbClr>
                </a:solidFill>
                <a:latin typeface="Meiryo" pitchFamily="34" charset="-128"/>
                <a:ea typeface="Meiryo" pitchFamily="34" charset="-128"/>
                <a:cs typeface="Meiryo" pitchFamily="34" charset="-128"/>
              </a:rPr>
              <a:t>เปิดโอกาสให้แขกพูดโดยไม่ขัดจังหวะ</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ต้องทราบถึงนโยบายและขั้นตอนการดำเนินการของ หน่วยงานในเรื่องการจัดการกับข้อร้องเรียนจากแขก</a:t>
            </a:r>
          </a:p>
          <a:p>
            <a:pPr marL="358775" lvl="0" indent="-358775">
              <a:lnSpc>
                <a:spcPct val="110000"/>
              </a:lnSpc>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ถามแขกว่าอยากให้เราจัดการกับปัญหาอย่างไร</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มุ่งเน้นที่ปัญหาโดยอย่าไปคิดว่าข้อร้องเรียนนั้นมุ่งเน้นมา   ที่ตัวเราซึ่งเป็นเพราะแขกต้องการต่อว่าตัวเรา</a:t>
            </a:r>
          </a:p>
          <a:p>
            <a:pPr marL="358775" lvl="0" indent="-358775">
              <a:spcBef>
                <a:spcPts val="0"/>
              </a:spcBef>
              <a:spcAft>
                <a:spcPts val="600"/>
              </a:spcAft>
            </a:pPr>
            <a:r>
              <a:rPr lang="th-TH" sz="2400" kern="0" dirty="0" smtClean="0">
                <a:solidFill>
                  <a:srgbClr val="1AB39F">
                    <a:lumMod val="75000"/>
                  </a:srgbClr>
                </a:solidFill>
                <a:latin typeface="Meiryo" pitchFamily="34" charset="-128"/>
                <a:ea typeface="Meiryo" pitchFamily="34" charset="-128"/>
                <a:cs typeface="Meiryo" pitchFamily="34" charset="-128"/>
              </a:rPr>
              <a:t>กล่าวขอโทษแขก ที่มีปัญหาทำให้เกิดความไม่สะดวกขึ้น</a:t>
            </a:r>
          </a:p>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แจ้งให้หัวหน้างานทราบและขอความคิดเห็นย้อนกลับจากหัวหน้างานในเรื่องของการจัดการกับข้อร้องเรียนจากแขก ของเรา</a:t>
            </a:r>
          </a:p>
        </p:txBody>
      </p:sp>
      <p:sp>
        <p:nvSpPr>
          <p:cNvPr id="9" name="Title 1"/>
          <p:cNvSpPr txBox="1">
            <a:spLocks/>
          </p:cNvSpPr>
          <p:nvPr/>
        </p:nvSpPr>
        <p:spPr>
          <a:xfrm>
            <a:off x="706849" y="548680"/>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การจัดการกับข้อร้องเรียนของแขก</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20</a:t>
            </a:fld>
            <a:endParaRPr lang="en-US" dirty="0"/>
          </a:p>
        </p:txBody>
      </p:sp>
      <p:pic>
        <p:nvPicPr>
          <p:cNvPr id="151553" name="Picture 1" descr="C:\Documents and Settings\jirayut\Local Settings\Temporary Internet Files\Content.IE5\733Z9TJI\MC900383426[1].wmf"/>
          <p:cNvPicPr>
            <a:picLocks noChangeAspect="1" noChangeArrowheads="1"/>
          </p:cNvPicPr>
          <p:nvPr/>
        </p:nvPicPr>
        <p:blipFill>
          <a:blip r:embed="rId3" cstate="print"/>
          <a:srcRect/>
          <a:stretch>
            <a:fillRect/>
          </a:stretch>
        </p:blipFill>
        <p:spPr bwMode="auto">
          <a:xfrm>
            <a:off x="3203847" y="3986522"/>
            <a:ext cx="2154631" cy="232279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59" y="1412776"/>
            <a:ext cx="6984777" cy="2088232"/>
          </a:xfrm>
        </p:spPr>
        <p:txBody>
          <a:bodyPr>
            <a:noAutofit/>
          </a:bodyPr>
          <a:lstStyle/>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ในการให้บริการงานแม่บ้านแก่แขก หากทำได้ พนักงานที่ดูแลห้องพักควรจะพูดกับแขกโดยการ เรียกชื่อแขก</a:t>
            </a:r>
          </a:p>
          <a:p>
            <a:pPr marL="358775" lvl="0" indent="-358775">
              <a:spcBef>
                <a:spcPts val="0"/>
              </a:spcBef>
              <a:spcAft>
                <a:spcPts val="400"/>
              </a:spcAft>
            </a:pPr>
            <a:r>
              <a:rPr lang="th-TH" sz="2400" kern="0" dirty="0" smtClean="0">
                <a:solidFill>
                  <a:srgbClr val="1AB39F">
                    <a:lumMod val="75000"/>
                  </a:srgbClr>
                </a:solidFill>
                <a:latin typeface="Meiryo" pitchFamily="34" charset="-128"/>
                <a:ea typeface="Meiryo" pitchFamily="34" charset="-128"/>
                <a:cs typeface="Meiryo" pitchFamily="34" charset="-128"/>
              </a:rPr>
              <a:t>การเรียกชื่อแขกเป็นการแสดงให้เห็นถึงความใส่ใจ  เอาใจใส่แขกของเรา ว่าเราให้ความสำคัญกับแขก</a:t>
            </a:r>
          </a:p>
        </p:txBody>
      </p:sp>
      <p:sp>
        <p:nvSpPr>
          <p:cNvPr id="9" name="Title 1"/>
          <p:cNvSpPr txBox="1">
            <a:spLocks/>
          </p:cNvSpPr>
          <p:nvPr/>
        </p:nvSpPr>
        <p:spPr>
          <a:xfrm>
            <a:off x="706849" y="548680"/>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เรียกชื่อแขกในกรณีที่รู้ชื่อ</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21</a:t>
            </a:fld>
            <a:endParaRPr lang="en-US" dirty="0"/>
          </a:p>
        </p:txBody>
      </p:sp>
      <p:pic>
        <p:nvPicPr>
          <p:cNvPr id="149508" name="Picture 4" descr="C:\Documents and Settings\jirayut\Local Settings\Temporary Internet Files\Content.IE5\TKO24698\MC900339826[1].wmf"/>
          <p:cNvPicPr>
            <a:picLocks noChangeAspect="1" noChangeArrowheads="1"/>
          </p:cNvPicPr>
          <p:nvPr/>
        </p:nvPicPr>
        <p:blipFill>
          <a:blip r:embed="rId3" cstate="print"/>
          <a:srcRect/>
          <a:stretch>
            <a:fillRect/>
          </a:stretch>
        </p:blipFill>
        <p:spPr bwMode="auto">
          <a:xfrm>
            <a:off x="6804248" y="1196752"/>
            <a:ext cx="1880737" cy="172819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59" y="1412776"/>
            <a:ext cx="6840761" cy="3456384"/>
          </a:xfrm>
        </p:spPr>
        <p:txBody>
          <a:bodyPr>
            <a:noAutofit/>
          </a:bodyPr>
          <a:lstStyle/>
          <a:p>
            <a:pPr marL="358775" lvl="0" indent="-358775">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หลีกเลี่ยงการใช้ชื่อต้น(</a:t>
            </a:r>
            <a:r>
              <a:rPr lang="en-US" sz="2400" dirty="0" smtClean="0">
                <a:solidFill>
                  <a:srgbClr val="1AB39F">
                    <a:lumMod val="75000"/>
                  </a:srgbClr>
                </a:solidFill>
                <a:latin typeface="Meiryo" pitchFamily="34" charset="-128"/>
                <a:ea typeface="Meiryo" pitchFamily="34" charset="-128"/>
                <a:cs typeface="Meiryo" pitchFamily="34" charset="-128"/>
              </a:rPr>
              <a:t>first name</a:t>
            </a:r>
            <a:r>
              <a:rPr lang="th-TH" sz="2400" dirty="0" smtClean="0">
                <a:solidFill>
                  <a:srgbClr val="1AB39F">
                    <a:lumMod val="75000"/>
                  </a:srgbClr>
                </a:solidFill>
                <a:latin typeface="Meiryo" pitchFamily="34" charset="-128"/>
                <a:ea typeface="Meiryo" pitchFamily="34" charset="-128"/>
                <a:cs typeface="Meiryo" pitchFamily="34" charset="-128"/>
              </a:rPr>
              <a:t>)              แต่ให้ใส่คำนำหน้าแล้วตามด้วยนามสกุล    เช่น </a:t>
            </a:r>
            <a:r>
              <a:rPr lang="en-US" sz="2400" dirty="0" err="1" smtClean="0">
                <a:solidFill>
                  <a:srgbClr val="1AB39F">
                    <a:lumMod val="75000"/>
                  </a:srgbClr>
                </a:solidFill>
                <a:latin typeface="Meiryo" pitchFamily="34" charset="-128"/>
                <a:ea typeface="Meiryo" pitchFamily="34" charset="-128"/>
                <a:cs typeface="Meiryo" pitchFamily="34" charset="-128"/>
              </a:rPr>
              <a:t>Mr.Weber</a:t>
            </a:r>
            <a:r>
              <a:rPr lang="en-US" sz="2400" dirty="0" smtClean="0">
                <a:solidFill>
                  <a:srgbClr val="1AB39F">
                    <a:lumMod val="75000"/>
                  </a:srgbClr>
                </a:solidFill>
                <a:latin typeface="Meiryo" pitchFamily="34" charset="-128"/>
                <a:ea typeface="Meiryo" pitchFamily="34" charset="-128"/>
                <a:cs typeface="Meiryo" pitchFamily="34" charset="-128"/>
              </a:rPr>
              <a:t> </a:t>
            </a:r>
            <a:r>
              <a:rPr lang="th-TH" sz="2400" dirty="0" smtClean="0">
                <a:solidFill>
                  <a:srgbClr val="1AB39F">
                    <a:lumMod val="75000"/>
                  </a:srgbClr>
                </a:solidFill>
                <a:latin typeface="Meiryo" pitchFamily="34" charset="-128"/>
                <a:ea typeface="Meiryo" pitchFamily="34" charset="-128"/>
                <a:cs typeface="Meiryo" pitchFamily="34" charset="-128"/>
              </a:rPr>
              <a:t>(ในกรณีที่เป็นชาวต่างชาติ)</a:t>
            </a:r>
          </a:p>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ไม่เรียกชื่อเล่นแขก</a:t>
            </a:r>
          </a:p>
          <a:p>
            <a:pPr marL="358775" lvl="0" indent="-358775">
              <a:lnSpc>
                <a:spcPct val="110000"/>
              </a:lnSpc>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ต้องออกเสียงให้ถูกต้อง ซึ่งถ้าไม่แน่ใจว่าออกเสียงอย่างไรควรใช้คำว่า </a:t>
            </a:r>
            <a:r>
              <a:rPr lang="en-US" sz="2400" dirty="0" smtClean="0">
                <a:solidFill>
                  <a:srgbClr val="1AB39F">
                    <a:lumMod val="75000"/>
                  </a:srgbClr>
                </a:solidFill>
                <a:latin typeface="Meiryo" pitchFamily="34" charset="-128"/>
                <a:ea typeface="Meiryo" pitchFamily="34" charset="-128"/>
                <a:cs typeface="Meiryo" pitchFamily="34" charset="-128"/>
              </a:rPr>
              <a:t>“Sir” </a:t>
            </a:r>
            <a:r>
              <a:rPr lang="th-TH" sz="2400" dirty="0" smtClean="0">
                <a:solidFill>
                  <a:srgbClr val="1AB39F">
                    <a:lumMod val="75000"/>
                  </a:srgbClr>
                </a:solidFill>
                <a:latin typeface="Meiryo" pitchFamily="34" charset="-128"/>
                <a:ea typeface="Meiryo" pitchFamily="34" charset="-128"/>
                <a:cs typeface="Meiryo" pitchFamily="34" charset="-128"/>
              </a:rPr>
              <a:t>หรือ</a:t>
            </a:r>
            <a:r>
              <a:rPr lang="en-US" sz="2400" dirty="0" smtClean="0">
                <a:solidFill>
                  <a:srgbClr val="1AB39F">
                    <a:lumMod val="75000"/>
                  </a:srgbClr>
                </a:solidFill>
                <a:latin typeface="Meiryo" pitchFamily="34" charset="-128"/>
                <a:ea typeface="Meiryo" pitchFamily="34" charset="-128"/>
                <a:cs typeface="Meiryo" pitchFamily="34" charset="-128"/>
              </a:rPr>
              <a:t> “Madam”</a:t>
            </a:r>
            <a:endParaRPr lang="th-TH" sz="2400" dirty="0" smtClean="0">
              <a:solidFill>
                <a:srgbClr val="1AB39F">
                  <a:lumMod val="75000"/>
                </a:srgbClr>
              </a:solidFill>
              <a:latin typeface="Meiryo" pitchFamily="34" charset="-128"/>
              <a:ea typeface="Meiryo" pitchFamily="34" charset="-128"/>
              <a:cs typeface="Meiryo" pitchFamily="34" charset="-128"/>
            </a:endParaRPr>
          </a:p>
          <a:p>
            <a:pPr marL="358775" lvl="0" indent="-358775">
              <a:lnSpc>
                <a:spcPct val="110000"/>
              </a:lnSpc>
              <a:spcBef>
                <a:spcPts val="0"/>
              </a:spcBef>
              <a:spcAft>
                <a:spcPts val="600"/>
              </a:spcAft>
              <a:buClr>
                <a:srgbClr val="7FD13B"/>
              </a:buClr>
            </a:pPr>
            <a:r>
              <a:rPr lang="th-TH" sz="2400" kern="0" dirty="0" smtClean="0">
                <a:solidFill>
                  <a:srgbClr val="1AB39F">
                    <a:lumMod val="75000"/>
                  </a:srgbClr>
                </a:solidFill>
                <a:latin typeface="Meiryo" pitchFamily="34" charset="-128"/>
                <a:ea typeface="Meiryo" pitchFamily="34" charset="-128"/>
                <a:cs typeface="Meiryo" pitchFamily="34" charset="-128"/>
              </a:rPr>
              <a:t>หากไม่ทราบชื่อแขกหรือลืมชื่อแขก ให้ใช้คำว่า</a:t>
            </a:r>
            <a:r>
              <a:rPr lang="en-US" sz="2400" dirty="0">
                <a:solidFill>
                  <a:srgbClr val="1AB39F">
                    <a:lumMod val="75000"/>
                  </a:srgbClr>
                </a:solidFill>
                <a:latin typeface="Meiryo" pitchFamily="34" charset="-128"/>
                <a:ea typeface="Meiryo" pitchFamily="34" charset="-128"/>
                <a:cs typeface="Meiryo" pitchFamily="34" charset="-128"/>
              </a:rPr>
              <a:t>“Sir” </a:t>
            </a:r>
            <a:r>
              <a:rPr lang="th-TH" sz="2400" dirty="0">
                <a:solidFill>
                  <a:srgbClr val="1AB39F">
                    <a:lumMod val="75000"/>
                  </a:srgbClr>
                </a:solidFill>
                <a:latin typeface="Meiryo" pitchFamily="34" charset="-128"/>
                <a:ea typeface="Meiryo" pitchFamily="34" charset="-128"/>
                <a:cs typeface="Meiryo" pitchFamily="34" charset="-128"/>
              </a:rPr>
              <a:t>หรือ</a:t>
            </a:r>
            <a:r>
              <a:rPr lang="en-US" sz="2400" dirty="0">
                <a:solidFill>
                  <a:srgbClr val="1AB39F">
                    <a:lumMod val="75000"/>
                  </a:srgbClr>
                </a:solidFill>
                <a:latin typeface="Meiryo" pitchFamily="34" charset="-128"/>
                <a:ea typeface="Meiryo" pitchFamily="34" charset="-128"/>
                <a:cs typeface="Meiryo" pitchFamily="34" charset="-128"/>
              </a:rPr>
              <a:t> “Madam”</a:t>
            </a:r>
            <a:endParaRPr lang="th-TH" sz="2400" dirty="0">
              <a:solidFill>
                <a:srgbClr val="1AB39F">
                  <a:lumMod val="75000"/>
                </a:srgbClr>
              </a:solidFill>
              <a:latin typeface="Meiryo" pitchFamily="34" charset="-128"/>
              <a:ea typeface="Meiryo" pitchFamily="34" charset="-128"/>
              <a:cs typeface="Meiryo" pitchFamily="34" charset="-128"/>
            </a:endParaRPr>
          </a:p>
        </p:txBody>
      </p:sp>
      <p:sp>
        <p:nvSpPr>
          <p:cNvPr id="9" name="Title 1"/>
          <p:cNvSpPr txBox="1">
            <a:spLocks/>
          </p:cNvSpPr>
          <p:nvPr/>
        </p:nvSpPr>
        <p:spPr>
          <a:xfrm>
            <a:off x="706849" y="548680"/>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เรียกชื่อแขกในกรณีที่รู้ชื่อ</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22</a:t>
            </a:fld>
            <a:endParaRPr lang="en-US" dirty="0"/>
          </a:p>
        </p:txBody>
      </p:sp>
      <p:pic>
        <p:nvPicPr>
          <p:cNvPr id="8" name="Picture 7" descr="j0402031.jpg"/>
          <p:cNvPicPr>
            <a:picLocks noChangeAspect="1"/>
          </p:cNvPicPr>
          <p:nvPr/>
        </p:nvPicPr>
        <p:blipFill>
          <a:blip r:embed="rId3" cstate="print"/>
          <a:stretch>
            <a:fillRect/>
          </a:stretch>
        </p:blipFill>
        <p:spPr>
          <a:xfrm>
            <a:off x="3347863" y="4653136"/>
            <a:ext cx="2448357" cy="1631599"/>
          </a:xfrm>
          <a:prstGeom prst="rect">
            <a:avLst/>
          </a:prstGeom>
          <a:ln>
            <a:noFill/>
          </a:ln>
          <a:effectLst>
            <a:outerShdw blurRad="190500" algn="tl" rotWithShape="0">
              <a:srgbClr val="000000">
                <a:alpha val="70000"/>
              </a:srgbClr>
            </a:outerShdw>
          </a:effectLst>
        </p:spPr>
      </p:pic>
      <p:sp>
        <p:nvSpPr>
          <p:cNvPr id="9" name="Content Placeholder 2"/>
          <p:cNvSpPr>
            <a:spLocks noGrp="1"/>
          </p:cNvSpPr>
          <p:nvPr>
            <p:ph idx="1"/>
          </p:nvPr>
        </p:nvSpPr>
        <p:spPr>
          <a:xfrm>
            <a:off x="611559" y="1412776"/>
            <a:ext cx="6840761" cy="2952328"/>
          </a:xfrm>
        </p:spPr>
        <p:txBody>
          <a:bodyPr>
            <a:noAutofit/>
          </a:bodyPr>
          <a:lstStyle/>
          <a:p>
            <a:pPr marL="84138" lvl="0" indent="0">
              <a:spcBef>
                <a:spcPts val="0"/>
              </a:spcBef>
              <a:spcAft>
                <a:spcPts val="600"/>
              </a:spcAft>
              <a:buNone/>
            </a:pPr>
            <a:r>
              <a:rPr lang="th-TH" sz="2400" b="1" dirty="0" smtClean="0">
                <a:solidFill>
                  <a:srgbClr val="1AB39F">
                    <a:lumMod val="75000"/>
                  </a:srgbClr>
                </a:solidFill>
                <a:latin typeface="Meiryo" pitchFamily="34" charset="-128"/>
                <a:ea typeface="Meiryo" pitchFamily="34" charset="-128"/>
                <a:cs typeface="Meiryo" pitchFamily="34" charset="-128"/>
              </a:rPr>
              <a:t>วิธีที่แขกจะแจ้งเรื่องขอใช้บริการงานแม่บ้าน</a:t>
            </a:r>
          </a:p>
          <a:p>
            <a:pPr marL="84138" lvl="0" indent="0">
              <a:spcBef>
                <a:spcPts val="0"/>
              </a:spcBef>
              <a:spcAft>
                <a:spcPts val="600"/>
              </a:spcAft>
              <a:buNone/>
            </a:pPr>
            <a:r>
              <a:rPr lang="th-TH" sz="2400" dirty="0" smtClean="0">
                <a:solidFill>
                  <a:srgbClr val="1AB39F">
                    <a:lumMod val="75000"/>
                  </a:srgbClr>
                </a:solidFill>
                <a:latin typeface="Meiryo" pitchFamily="34" charset="-128"/>
                <a:ea typeface="Meiryo" pitchFamily="34" charset="-128"/>
                <a:cs typeface="Meiryo" pitchFamily="34" charset="-128"/>
              </a:rPr>
              <a:t>โดยส่วนใหญ่แล้วแขกจะแจ้งเรื่องขอใช้บริการงาน</a:t>
            </a:r>
            <a:r>
              <a:rPr lang="th-TH" sz="2400" kern="0" dirty="0" smtClean="0">
                <a:solidFill>
                  <a:srgbClr val="1AB39F">
                    <a:lumMod val="75000"/>
                  </a:srgbClr>
                </a:solidFill>
                <a:latin typeface="Meiryo" pitchFamily="34" charset="-128"/>
                <a:ea typeface="Meiryo" pitchFamily="34" charset="-128"/>
                <a:cs typeface="Meiryo" pitchFamily="34" charset="-128"/>
              </a:rPr>
              <a:t>แม่บ้าน</a:t>
            </a:r>
            <a:r>
              <a:rPr lang="th-TH" sz="2400" kern="600" dirty="0" smtClean="0">
                <a:solidFill>
                  <a:srgbClr val="1AB39F">
                    <a:lumMod val="75000"/>
                  </a:srgbClr>
                </a:solidFill>
                <a:latin typeface="Meiryo" pitchFamily="34" charset="-128"/>
                <a:ea typeface="Meiryo" pitchFamily="34" charset="-128"/>
                <a:cs typeface="Meiryo" pitchFamily="34" charset="-128"/>
              </a:rPr>
              <a:t> </a:t>
            </a:r>
            <a:r>
              <a:rPr lang="th-TH" sz="2400" kern="0" dirty="0" smtClean="0">
                <a:solidFill>
                  <a:srgbClr val="1AB39F">
                    <a:lumMod val="75000"/>
                  </a:srgbClr>
                </a:solidFill>
                <a:latin typeface="Meiryo" pitchFamily="34" charset="-128"/>
                <a:ea typeface="Meiryo" pitchFamily="34" charset="-128"/>
                <a:cs typeface="Meiryo" pitchFamily="34" charset="-128"/>
              </a:rPr>
              <a:t>โดย</a:t>
            </a:r>
          </a:p>
          <a:p>
            <a:pPr marL="358775" lvl="0" indent="-274638">
              <a:lnSpc>
                <a:spcPct val="110000"/>
              </a:lnSpc>
              <a:spcBef>
                <a:spcPts val="0"/>
              </a:spcBef>
              <a:spcAft>
                <a:spcPts val="600"/>
              </a:spcAft>
              <a:buClr>
                <a:srgbClr val="7FD13B"/>
              </a:buClr>
            </a:pPr>
            <a:r>
              <a:rPr lang="th-TH" sz="2400" kern="0" dirty="0" smtClean="0">
                <a:solidFill>
                  <a:srgbClr val="1AB39F">
                    <a:lumMod val="75000"/>
                  </a:srgbClr>
                </a:solidFill>
                <a:latin typeface="Meiryo" pitchFamily="34" charset="-128"/>
                <a:ea typeface="Meiryo" pitchFamily="34" charset="-128"/>
                <a:cs typeface="Meiryo" pitchFamily="34" charset="-128"/>
              </a:rPr>
              <a:t>โทรศัพท์มาที่แผนกแม่บ้าน</a:t>
            </a:r>
          </a:p>
          <a:p>
            <a:pPr marL="358775" lvl="0" indent="-274638">
              <a:spcBef>
                <a:spcPts val="0"/>
              </a:spcBef>
              <a:spcAft>
                <a:spcPts val="600"/>
              </a:spcAft>
              <a:buClr>
                <a:srgbClr val="7FD13B"/>
              </a:buClr>
            </a:pPr>
            <a:r>
              <a:rPr lang="th-TH" sz="2400" kern="0" dirty="0" smtClean="0">
                <a:solidFill>
                  <a:srgbClr val="1AB39F">
                    <a:lumMod val="75000"/>
                  </a:srgbClr>
                </a:solidFill>
                <a:latin typeface="Meiryo" pitchFamily="34" charset="-128"/>
                <a:ea typeface="Meiryo" pitchFamily="34" charset="-128"/>
                <a:cs typeface="Meiryo" pitchFamily="34" charset="-128"/>
              </a:rPr>
              <a:t>บอกโดยตรงกับพนักงานในกรณีที่แขกกำลัง  เดินกลับหรือออกจากห้อง</a:t>
            </a:r>
            <a:r>
              <a:rPr lang="th-TH" sz="2400" kern="600" dirty="0" smtClean="0">
                <a:solidFill>
                  <a:srgbClr val="1AB39F">
                    <a:lumMod val="75000"/>
                  </a:srgbClr>
                </a:solidFill>
                <a:latin typeface="Meiryo" pitchFamily="34" charset="-128"/>
                <a:ea typeface="Meiryo" pitchFamily="34" charset="-128"/>
                <a:cs typeface="Meiryo" pitchFamily="34" charset="-128"/>
              </a:rPr>
              <a:t> </a:t>
            </a:r>
            <a:r>
              <a:rPr lang="th-TH" sz="2400" kern="0" dirty="0" smtClean="0">
                <a:solidFill>
                  <a:srgbClr val="1AB39F">
                    <a:lumMod val="75000"/>
                  </a:srgbClr>
                </a:solidFill>
                <a:latin typeface="Meiryo" pitchFamily="34" charset="-128"/>
                <a:ea typeface="Meiryo" pitchFamily="34" charset="-128"/>
                <a:cs typeface="Meiryo" pitchFamily="34" charset="-128"/>
              </a:rPr>
              <a:t>แล้วเห็นพนักงาน</a:t>
            </a:r>
            <a:endParaRPr lang="th-TH" sz="2400" dirty="0">
              <a:solidFill>
                <a:srgbClr val="1AB39F">
                  <a:lumMod val="75000"/>
                </a:srgbClr>
              </a:solidFill>
              <a:latin typeface="Meiryo" pitchFamily="34" charset="-128"/>
              <a:ea typeface="Meiryo" pitchFamily="34" charset="-128"/>
              <a:cs typeface="Meiryo" pitchFamily="34" charset="-128"/>
            </a:endParaRPr>
          </a:p>
        </p:txBody>
      </p:sp>
      <p:sp>
        <p:nvSpPr>
          <p:cNvPr id="10" name="Title 1"/>
          <p:cNvSpPr txBox="1">
            <a:spLocks/>
          </p:cNvSpPr>
          <p:nvPr/>
        </p:nvSpPr>
        <p:spPr>
          <a:xfrm>
            <a:off x="706849" y="548680"/>
            <a:ext cx="7105511"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เรียกชื่อแขกในกรณีที่รู้ชื่อ</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23</a:t>
            </a:fld>
            <a:endParaRPr lang="en-US" dirty="0"/>
          </a:p>
        </p:txBody>
      </p:sp>
      <p:pic>
        <p:nvPicPr>
          <p:cNvPr id="145409" name="Picture 1" descr="C:\Documents and Settings\jirayut\Local Settings\Temporary Internet Files\Content.IE5\TKO24698\MP900400289[1].jpg"/>
          <p:cNvPicPr>
            <a:picLocks noChangeAspect="1" noChangeArrowheads="1"/>
          </p:cNvPicPr>
          <p:nvPr/>
        </p:nvPicPr>
        <p:blipFill>
          <a:blip r:embed="rId3" cstate="print"/>
          <a:srcRect/>
          <a:stretch>
            <a:fillRect/>
          </a:stretch>
        </p:blipFill>
        <p:spPr bwMode="auto">
          <a:xfrm>
            <a:off x="3657478" y="4873972"/>
            <a:ext cx="2282674" cy="165137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628800"/>
            <a:ext cx="7200800" cy="3240360"/>
          </a:xfrm>
        </p:spPr>
        <p:txBody>
          <a:bodyPr>
            <a:noAutofit/>
          </a:bodyPr>
          <a:lstStyle/>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แผนกแม่บ้านไม่ใช่แต่เพียงให้บริการแก่แขกเท่านั้นเนื่องจากเป็นแผนกที่มีหน้าที่ในเรื่องของการดูแล ความสะอาดเป็นระเบียบเรียบร้อยของสถานที่</a:t>
            </a:r>
            <a:r>
              <a:rPr lang="th-TH" sz="2400" kern="600" dirty="0" smtClean="0">
                <a:solidFill>
                  <a:srgbClr val="1AB39F">
                    <a:lumMod val="75000"/>
                  </a:srgbClr>
                </a:solidFill>
                <a:latin typeface="Meiryo" pitchFamily="34" charset="-128"/>
                <a:ea typeface="Meiryo" pitchFamily="34" charset="-128"/>
                <a:cs typeface="Meiryo" pitchFamily="34" charset="-128"/>
              </a:rPr>
              <a:t> </a:t>
            </a:r>
            <a:r>
              <a:rPr lang="th-TH" sz="2400" dirty="0" smtClean="0">
                <a:solidFill>
                  <a:srgbClr val="1AB39F">
                    <a:lumMod val="75000"/>
                  </a:srgbClr>
                </a:solidFill>
                <a:latin typeface="Meiryo" pitchFamily="34" charset="-128"/>
                <a:ea typeface="Meiryo" pitchFamily="34" charset="-128"/>
                <a:cs typeface="Meiryo" pitchFamily="34" charset="-128"/>
              </a:rPr>
              <a:t>จึงมัก จะมีการขอใช้บริการงานแม่บ้านจากแผนกอื่นๆ</a:t>
            </a:r>
          </a:p>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ในการรับการขอใช้บริการงานแม่บ้านจากแผนกอื่นต้องมีการจัดการดำเนินการอย่างมีประสิทธิภาพและรวดเร็วเหมาะสมกับเวลาเหมือนกับในการให้บริการ แก่แขก</a:t>
            </a:r>
          </a:p>
        </p:txBody>
      </p:sp>
      <p:sp>
        <p:nvSpPr>
          <p:cNvPr id="9" name="Title 1"/>
          <p:cNvSpPr txBox="1">
            <a:spLocks/>
          </p:cNvSpPr>
          <p:nvPr/>
        </p:nvSpPr>
        <p:spPr>
          <a:xfrm>
            <a:off x="706849" y="620688"/>
            <a:ext cx="7537559"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nSpc>
                <a:spcPct val="70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รับการขอใช้บริการงานแม่บ้านจากแผนกอื่น</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24</a:t>
            </a:fld>
            <a:endParaRPr lang="en-US" dirty="0"/>
          </a:p>
        </p:txBody>
      </p:sp>
      <p:pic>
        <p:nvPicPr>
          <p:cNvPr id="7" name="Picture 6" descr="MP900383003[1].JPG"/>
          <p:cNvPicPr/>
          <p:nvPr/>
        </p:nvPicPr>
        <p:blipFill>
          <a:blip r:embed="rId3" cstate="print"/>
          <a:stretch>
            <a:fillRect/>
          </a:stretch>
        </p:blipFill>
        <p:spPr>
          <a:xfrm>
            <a:off x="3347864" y="4725144"/>
            <a:ext cx="1872208" cy="1344166"/>
          </a:xfrm>
          <a:prstGeom prst="rect">
            <a:avLst/>
          </a:prstGeom>
          <a:ln>
            <a:noFill/>
          </a:ln>
          <a:effectLst>
            <a:outerShdw blurRad="190500" algn="tl" rotWithShape="0">
              <a:srgbClr val="000000">
                <a:alpha val="70000"/>
              </a:srgbClr>
            </a:outerShdw>
          </a:effectLst>
        </p:spPr>
      </p:pic>
      <p:pic>
        <p:nvPicPr>
          <p:cNvPr id="143362" name="Picture 2" descr="C:\Documents and Settings\jirayut\Local Settings\Temporary Internet Files\Content.IE5\UBEM25R5\MC900237647[1].wmf"/>
          <p:cNvPicPr>
            <a:picLocks noChangeAspect="1" noChangeArrowheads="1"/>
          </p:cNvPicPr>
          <p:nvPr/>
        </p:nvPicPr>
        <p:blipFill>
          <a:blip r:embed="rId4" cstate="print"/>
          <a:srcRect/>
          <a:stretch>
            <a:fillRect/>
          </a:stretch>
        </p:blipFill>
        <p:spPr bwMode="auto">
          <a:xfrm>
            <a:off x="7380312" y="959660"/>
            <a:ext cx="936104" cy="1050247"/>
          </a:xfrm>
          <a:prstGeom prst="rect">
            <a:avLst/>
          </a:prstGeom>
          <a:noFill/>
        </p:spPr>
      </p:pic>
      <p:sp>
        <p:nvSpPr>
          <p:cNvPr id="9" name="Content Placeholder 2"/>
          <p:cNvSpPr>
            <a:spLocks noGrp="1"/>
          </p:cNvSpPr>
          <p:nvPr>
            <p:ph idx="1"/>
          </p:nvPr>
        </p:nvSpPr>
        <p:spPr>
          <a:xfrm>
            <a:off x="611560" y="1628800"/>
            <a:ext cx="7200800" cy="3240360"/>
          </a:xfrm>
        </p:spPr>
        <p:txBody>
          <a:bodyPr>
            <a:noAutofit/>
          </a:bodyPr>
          <a:lstStyle/>
          <a:p>
            <a:pPr marL="84138" lvl="0" indent="0">
              <a:spcBef>
                <a:spcPts val="0"/>
              </a:spcBef>
              <a:spcAft>
                <a:spcPts val="10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การทำความสะอาด</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หน้าที่ในการทำความสะอาดทั่วไป</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การทำความสะอาดส่วนใดส่วนหนึ่งของสถานบริการ</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การทำความสะอาดเป็นการพิเศษ</a:t>
            </a:r>
          </a:p>
          <a:p>
            <a:pPr marL="358775" lvl="0" indent="-358775">
              <a:spcBef>
                <a:spcPts val="0"/>
              </a:spcBef>
              <a:spcAft>
                <a:spcPts val="600"/>
              </a:spcAft>
            </a:pPr>
            <a:r>
              <a:rPr lang="th-TH" sz="2400" dirty="0" smtClean="0">
                <a:solidFill>
                  <a:srgbClr val="1AB39F">
                    <a:lumMod val="75000"/>
                  </a:srgbClr>
                </a:solidFill>
                <a:latin typeface="Meiryo" pitchFamily="34" charset="-128"/>
                <a:ea typeface="Meiryo" pitchFamily="34" charset="-128"/>
                <a:cs typeface="Meiryo" pitchFamily="34" charset="-128"/>
              </a:rPr>
              <a:t>การจัดเก็บทำความสะอาดห้องเปลี่ยนเสื้อผ้าของพนักงาน</a:t>
            </a:r>
          </a:p>
        </p:txBody>
      </p:sp>
      <p:sp>
        <p:nvSpPr>
          <p:cNvPr id="10" name="Title 1"/>
          <p:cNvSpPr txBox="1">
            <a:spLocks/>
          </p:cNvSpPr>
          <p:nvPr/>
        </p:nvSpPr>
        <p:spPr>
          <a:xfrm>
            <a:off x="611561" y="620688"/>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การขอใช้บริการงานแม่บ้านในรูปแบบ</a:t>
            </a:r>
          </a:p>
          <a:p>
            <a:pPr marL="87313" indent="-3175">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ต่างๆจากแผนกอื่น</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25</a:t>
            </a:fld>
            <a:endParaRPr lang="en-US" dirty="0"/>
          </a:p>
        </p:txBody>
      </p:sp>
      <p:pic>
        <p:nvPicPr>
          <p:cNvPr id="6" name="Picture 5" descr="Business Woman 1.JPG"/>
          <p:cNvPicPr>
            <a:picLocks noChangeAspect="1"/>
          </p:cNvPicPr>
          <p:nvPr/>
        </p:nvPicPr>
        <p:blipFill>
          <a:blip r:embed="rId3" cstate="print"/>
          <a:stretch>
            <a:fillRect/>
          </a:stretch>
        </p:blipFill>
        <p:spPr>
          <a:xfrm>
            <a:off x="5652120" y="2420888"/>
            <a:ext cx="1921663" cy="2887923"/>
          </a:xfrm>
          <a:prstGeom prst="rect">
            <a:avLst/>
          </a:prstGeom>
        </p:spPr>
      </p:pic>
      <p:pic>
        <p:nvPicPr>
          <p:cNvPr id="7" name="Picture 6" descr="Business Woman 1.JPG"/>
          <p:cNvPicPr>
            <a:picLocks noChangeAspect="1"/>
          </p:cNvPicPr>
          <p:nvPr/>
        </p:nvPicPr>
        <p:blipFill>
          <a:blip r:embed="rId3" cstate="print"/>
          <a:stretch>
            <a:fillRect/>
          </a:stretch>
        </p:blipFill>
        <p:spPr>
          <a:xfrm>
            <a:off x="4283968" y="3717032"/>
            <a:ext cx="1394597" cy="2095835"/>
          </a:xfrm>
          <a:prstGeom prst="rect">
            <a:avLst/>
          </a:prstGeom>
        </p:spPr>
      </p:pic>
      <p:pic>
        <p:nvPicPr>
          <p:cNvPr id="8" name="Picture 7" descr="Business Woman 1.JPG"/>
          <p:cNvPicPr>
            <a:picLocks noChangeAspect="1"/>
          </p:cNvPicPr>
          <p:nvPr/>
        </p:nvPicPr>
        <p:blipFill>
          <a:blip r:embed="rId3" cstate="print"/>
          <a:stretch>
            <a:fillRect/>
          </a:stretch>
        </p:blipFill>
        <p:spPr>
          <a:xfrm>
            <a:off x="2843808" y="4437112"/>
            <a:ext cx="1155022" cy="1735795"/>
          </a:xfrm>
          <a:prstGeom prst="rect">
            <a:avLst/>
          </a:prstGeom>
        </p:spPr>
      </p:pic>
      <p:sp>
        <p:nvSpPr>
          <p:cNvPr id="12" name="Title 1"/>
          <p:cNvSpPr txBox="1">
            <a:spLocks/>
          </p:cNvSpPr>
          <p:nvPr/>
        </p:nvSpPr>
        <p:spPr>
          <a:xfrm>
            <a:off x="611561" y="620688"/>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การขอใช้บริการงานแม่บ้านในรูปแบบ</a:t>
            </a:r>
          </a:p>
          <a:p>
            <a:pPr marL="87313" indent="-3175">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ต่างๆจากแผนกอื่น</a:t>
            </a:r>
          </a:p>
        </p:txBody>
      </p:sp>
      <p:sp>
        <p:nvSpPr>
          <p:cNvPr id="14" name="Content Placeholder 2"/>
          <p:cNvSpPr>
            <a:spLocks noGrp="1"/>
          </p:cNvSpPr>
          <p:nvPr>
            <p:ph idx="1"/>
          </p:nvPr>
        </p:nvSpPr>
        <p:spPr>
          <a:xfrm>
            <a:off x="611560" y="1628800"/>
            <a:ext cx="7200800" cy="1800200"/>
          </a:xfrm>
        </p:spPr>
        <p:txBody>
          <a:bodyPr>
            <a:noAutofit/>
          </a:bodyPr>
          <a:lstStyle/>
          <a:p>
            <a:pPr marL="84138" lvl="0" indent="0">
              <a:spcBef>
                <a:spcPts val="0"/>
              </a:spcBef>
              <a:spcAft>
                <a:spcPts val="1000"/>
              </a:spcAft>
              <a:buNone/>
            </a:pPr>
            <a:r>
              <a:rPr lang="th-TH" sz="2400" b="1" dirty="0" smtClean="0">
                <a:solidFill>
                  <a:srgbClr val="1AB39F">
                    <a:lumMod val="75000"/>
                  </a:srgbClr>
                </a:solidFill>
                <a:latin typeface="Meiryo" pitchFamily="34" charset="-128"/>
                <a:ea typeface="Meiryo" pitchFamily="34" charset="-128"/>
                <a:cs typeface="Meiryo" pitchFamily="34" charset="-128"/>
              </a:rPr>
              <a:t>เครื่องแบบพนักงาน</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การสั่งจัดทำและแจกจ่ายเครื่องแบบพนักงาน</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การจัดทำการซัก-รีดเครื่องแบบพนักงาน</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26</a:t>
            </a:fld>
            <a:endParaRPr lang="en-US" dirty="0"/>
          </a:p>
        </p:txBody>
      </p:sp>
      <p:pic>
        <p:nvPicPr>
          <p:cNvPr id="7" name="Picture 6" descr="MP900439279[1].JPG"/>
          <p:cNvPicPr/>
          <p:nvPr/>
        </p:nvPicPr>
        <p:blipFill>
          <a:blip r:embed="rId3" cstate="print"/>
          <a:stretch>
            <a:fillRect/>
          </a:stretch>
        </p:blipFill>
        <p:spPr>
          <a:xfrm>
            <a:off x="6372200" y="4047331"/>
            <a:ext cx="1584176" cy="1973957"/>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620688"/>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การขอใช้บริการงานแม่บ้านในรูปแบบ</a:t>
            </a:r>
          </a:p>
          <a:p>
            <a:pPr marL="87313" indent="-3175">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ต่างๆจากแผนกอื่น</a:t>
            </a:r>
          </a:p>
        </p:txBody>
      </p:sp>
      <p:sp>
        <p:nvSpPr>
          <p:cNvPr id="9" name="Content Placeholder 2"/>
          <p:cNvSpPr>
            <a:spLocks noGrp="1"/>
          </p:cNvSpPr>
          <p:nvPr>
            <p:ph idx="1"/>
          </p:nvPr>
        </p:nvSpPr>
        <p:spPr>
          <a:xfrm>
            <a:off x="611560" y="1628800"/>
            <a:ext cx="7200800" cy="2664296"/>
          </a:xfrm>
        </p:spPr>
        <p:txBody>
          <a:bodyPr>
            <a:noAutofit/>
          </a:bodyPr>
          <a:lstStyle/>
          <a:p>
            <a:pPr marL="84138" lvl="0" indent="0">
              <a:spcBef>
                <a:spcPts val="0"/>
              </a:spcBef>
              <a:spcAft>
                <a:spcPts val="10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การจัดการในเรื่องของข้าวของเครื่องใช้บางอย่าง</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สิ่งต่างๆที่ใช้ในการทำความสะอาด</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สารเคมี</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อุปกรณ์ที่ทำจากผ้าที่ใช้ในแผนกอาหารและเครื่องดื่ม</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ผ้าเช็ดตัวสำหรับศูนย์ออกกำลังกาย</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27</a:t>
            </a:fld>
            <a:endParaRPr lang="en-US" dirty="0"/>
          </a:p>
        </p:txBody>
      </p:sp>
      <p:pic>
        <p:nvPicPr>
          <p:cNvPr id="6" name="Picture 5" descr="MP900403728[1].JPG"/>
          <p:cNvPicPr>
            <a:picLocks noChangeAspect="1"/>
          </p:cNvPicPr>
          <p:nvPr/>
        </p:nvPicPr>
        <p:blipFill>
          <a:blip r:embed="rId3" cstate="print"/>
          <a:stretch>
            <a:fillRect/>
          </a:stretch>
        </p:blipFill>
        <p:spPr>
          <a:xfrm>
            <a:off x="6712961" y="4077072"/>
            <a:ext cx="1675463" cy="2094840"/>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620688"/>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การขอใช้บริการงานแม่บ้านในรูปแบบ</a:t>
            </a:r>
          </a:p>
          <a:p>
            <a:pPr marL="87313" indent="-3175">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ต่างๆจากแผนกอื่น</a:t>
            </a:r>
          </a:p>
        </p:txBody>
      </p:sp>
      <p:sp>
        <p:nvSpPr>
          <p:cNvPr id="9" name="Content Placeholder 2"/>
          <p:cNvSpPr>
            <a:spLocks noGrp="1"/>
          </p:cNvSpPr>
          <p:nvPr>
            <p:ph idx="1"/>
          </p:nvPr>
        </p:nvSpPr>
        <p:spPr>
          <a:xfrm>
            <a:off x="611560" y="1628800"/>
            <a:ext cx="7200800" cy="4248472"/>
          </a:xfrm>
        </p:spPr>
        <p:txBody>
          <a:bodyPr>
            <a:noAutofit/>
          </a:bodyPr>
          <a:lstStyle/>
          <a:p>
            <a:pPr marL="84138" lvl="0" indent="0">
              <a:spcBef>
                <a:spcPts val="0"/>
              </a:spcBef>
              <a:spcAft>
                <a:spcPts val="10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การดูแลความปลอดภัย</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การตรวจสอบห้องพักและพื้นที่ส่วนกลางในแต่ละชั้น ในเรื่องที่เกี่ยวข้องความปลอดภัย</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การให้ช่วยตรวจสอบว่าประตูห้องพักของแขกและประตูทางออกฉุกเฉินนั้นได้รับการปิดสนิทดี</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การให้ไปปิด</a:t>
            </a:r>
            <a:r>
              <a:rPr lang="th-TH" sz="2400" dirty="0" err="1" smtClean="0">
                <a:solidFill>
                  <a:srgbClr val="1AB39F">
                    <a:lumMod val="75000"/>
                  </a:srgbClr>
                </a:solidFill>
                <a:latin typeface="Meiryo" pitchFamily="34" charset="-128"/>
                <a:ea typeface="Meiryo" pitchFamily="34" charset="-128"/>
                <a:cs typeface="Meiryo" pitchFamily="34" charset="-128"/>
              </a:rPr>
              <a:t>ล็อค</a:t>
            </a:r>
            <a:r>
              <a:rPr lang="th-TH" sz="2400" dirty="0" smtClean="0">
                <a:solidFill>
                  <a:srgbClr val="1AB39F">
                    <a:lumMod val="75000"/>
                  </a:srgbClr>
                </a:solidFill>
                <a:latin typeface="Meiryo" pitchFamily="34" charset="-128"/>
                <a:ea typeface="Meiryo" pitchFamily="34" charset="-128"/>
                <a:cs typeface="Meiryo" pitchFamily="34" charset="-128"/>
              </a:rPr>
              <a:t>ห้องเก็บของ</a:t>
            </a:r>
          </a:p>
          <a:p>
            <a:pPr marL="358775" lvl="0" indent="-358775">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การให้มาเข้าร่วมการอบรมเกี่ยวกับขั้นตอน     ของสิ่งที่ต้องปฏิบัติและการหนีภัยเมื่อมีเหตุ   ฉุกเฉินเกิดขึ้น</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28</a:t>
            </a:fld>
            <a:endParaRPr lang="en-US" dirty="0"/>
          </a:p>
        </p:txBody>
      </p:sp>
      <p:pic>
        <p:nvPicPr>
          <p:cNvPr id="135170" name="Picture 2" descr="http://farm3.staticflickr.com/2103/2078781200_87bf04b22c.jpg"/>
          <p:cNvPicPr>
            <a:picLocks noChangeAspect="1" noChangeArrowheads="1"/>
          </p:cNvPicPr>
          <p:nvPr/>
        </p:nvPicPr>
        <p:blipFill>
          <a:blip r:embed="rId3" cstate="print"/>
          <a:srcRect/>
          <a:stretch>
            <a:fillRect/>
          </a:stretch>
        </p:blipFill>
        <p:spPr bwMode="auto">
          <a:xfrm>
            <a:off x="6876256" y="1088740"/>
            <a:ext cx="1704189" cy="1278142"/>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620688"/>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การขอใช้บริการงานแม่บ้านในรูปแบบ</a:t>
            </a:r>
          </a:p>
          <a:p>
            <a:pPr marL="87313" indent="-3175">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ต่างๆจากแผนกอื่น</a:t>
            </a:r>
          </a:p>
        </p:txBody>
      </p:sp>
      <p:sp>
        <p:nvSpPr>
          <p:cNvPr id="9" name="Content Placeholder 2"/>
          <p:cNvSpPr>
            <a:spLocks noGrp="1"/>
          </p:cNvSpPr>
          <p:nvPr>
            <p:ph idx="1"/>
          </p:nvPr>
        </p:nvSpPr>
        <p:spPr>
          <a:xfrm>
            <a:off x="611560" y="1736812"/>
            <a:ext cx="7848872" cy="4716524"/>
          </a:xfrm>
        </p:spPr>
        <p:txBody>
          <a:bodyPr>
            <a:noAutofit/>
          </a:bodyPr>
          <a:lstStyle/>
          <a:p>
            <a:pPr marL="84138" lvl="0" indent="0">
              <a:spcBef>
                <a:spcPts val="0"/>
              </a:spcBef>
              <a:spcAft>
                <a:spcPts val="1200"/>
              </a:spcAft>
              <a:buNone/>
            </a:pPr>
            <a:r>
              <a:rPr lang="th-TH" sz="2400" b="1" dirty="0" smtClean="0">
                <a:solidFill>
                  <a:srgbClr val="1AB39F">
                    <a:lumMod val="75000"/>
                  </a:srgbClr>
                </a:solidFill>
                <a:latin typeface="Meiryo" pitchFamily="34" charset="-128"/>
                <a:ea typeface="Meiryo" pitchFamily="34" charset="-128"/>
                <a:cs typeface="Meiryo" pitchFamily="34" charset="-128"/>
              </a:rPr>
              <a:t>งานอื่นๆ</a:t>
            </a:r>
          </a:p>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การขอให้ไปเก็บถาดอาหารจากห้องแขกหรือตรงทางเดิน หน้าห้องแขกไปยังที่ที่เหมาะสม</a:t>
            </a:r>
          </a:p>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การขอให้ตรวจสอบเครื่องดื่มและของรับประทานเล่นต่างๆ </a:t>
            </a:r>
            <a:r>
              <a:rPr lang="th-TH" sz="2400" kern="600" dirty="0" smtClean="0">
                <a:solidFill>
                  <a:srgbClr val="1AB39F">
                    <a:lumMod val="75000"/>
                  </a:srgbClr>
                </a:solidFill>
                <a:latin typeface="Meiryo" pitchFamily="34" charset="-128"/>
                <a:ea typeface="Meiryo" pitchFamily="34" charset="-128"/>
                <a:cs typeface="Meiryo" pitchFamily="34" charset="-128"/>
              </a:rPr>
              <a:t>ที่จัดบริการไว้ในห้องพักแขกที่เรียก</a:t>
            </a:r>
            <a:r>
              <a:rPr lang="en-US" sz="2400" kern="600" dirty="0" smtClean="0">
                <a:solidFill>
                  <a:srgbClr val="1AB39F">
                    <a:lumMod val="75000"/>
                  </a:srgbClr>
                </a:solidFill>
                <a:latin typeface="Meiryo" pitchFamily="34" charset="-128"/>
                <a:ea typeface="Meiryo" pitchFamily="34" charset="-128"/>
                <a:cs typeface="Meiryo" pitchFamily="34" charset="-128"/>
              </a:rPr>
              <a:t> mini bar</a:t>
            </a:r>
            <a:r>
              <a:rPr lang="th-TH" sz="2400" kern="600" dirty="0" smtClean="0">
                <a:solidFill>
                  <a:srgbClr val="1AB39F">
                    <a:lumMod val="75000"/>
                  </a:srgbClr>
                </a:solidFill>
                <a:latin typeface="Meiryo" pitchFamily="34" charset="-128"/>
                <a:ea typeface="Meiryo" pitchFamily="34" charset="-128"/>
                <a:cs typeface="Meiryo" pitchFamily="34" charset="-128"/>
              </a:rPr>
              <a:t> เพื่อที่จะเรียกเก็บเงินแขกได้ถูกต้อง ตอนที่</a:t>
            </a:r>
            <a:r>
              <a:rPr lang="th-TH" sz="2400" kern="600" dirty="0">
                <a:solidFill>
                  <a:srgbClr val="1AB39F">
                    <a:lumMod val="75000"/>
                  </a:srgbClr>
                </a:solidFill>
                <a:latin typeface="Meiryo" pitchFamily="34" charset="-128"/>
                <a:ea typeface="Meiryo" pitchFamily="34" charset="-128"/>
                <a:cs typeface="Meiryo" pitchFamily="34" charset="-128"/>
              </a:rPr>
              <a:t>แ</a:t>
            </a:r>
            <a:r>
              <a:rPr lang="th-TH" sz="2400" kern="600" dirty="0" smtClean="0">
                <a:solidFill>
                  <a:srgbClr val="1AB39F">
                    <a:lumMod val="75000"/>
                  </a:srgbClr>
                </a:solidFill>
                <a:latin typeface="Meiryo" pitchFamily="34" charset="-128"/>
                <a:ea typeface="Meiryo" pitchFamily="34" charset="-128"/>
                <a:cs typeface="Meiryo" pitchFamily="34" charset="-128"/>
              </a:rPr>
              <a:t>ขกมาชำระค่าบริการทั้งหมดก่อนไป</a:t>
            </a:r>
          </a:p>
          <a:p>
            <a:pPr marL="358775" lvl="0" indent="-358775">
              <a:lnSpc>
                <a:spcPct val="110000"/>
              </a:lnSpc>
              <a:spcBef>
                <a:spcPts val="0"/>
              </a:spcBef>
              <a:spcAft>
                <a:spcPts val="1000"/>
              </a:spcAft>
            </a:pPr>
            <a:r>
              <a:rPr lang="th-TH" sz="2400" kern="600" dirty="0" smtClean="0">
                <a:solidFill>
                  <a:srgbClr val="1AB39F">
                    <a:lumMod val="75000"/>
                  </a:srgbClr>
                </a:solidFill>
                <a:latin typeface="Meiryo" pitchFamily="34" charset="-128"/>
                <a:ea typeface="Meiryo" pitchFamily="34" charset="-128"/>
                <a:cs typeface="Meiryo" pitchFamily="34" charset="-128"/>
              </a:rPr>
              <a:t>การขอให้ตรวจสอบสถานะของห้อง ว่าห้องนั้นว่างแล้ว เพราะแขกเก็บของไปแล้ว หรือยังไม่ว่างเพราะแขกยังต้องใช้อยู่</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29</a:t>
            </a:fld>
            <a:endParaRPr lang="en-US" dirty="0"/>
          </a:p>
        </p:txBody>
      </p:sp>
      <p:pic>
        <p:nvPicPr>
          <p:cNvPr id="6" name="Picture 5" descr="MP900409014[1].JPG"/>
          <p:cNvPicPr>
            <a:picLocks noChangeAspect="1"/>
          </p:cNvPicPr>
          <p:nvPr/>
        </p:nvPicPr>
        <p:blipFill>
          <a:blip r:embed="rId3" cstate="print"/>
          <a:stretch>
            <a:fillRect/>
          </a:stretch>
        </p:blipFill>
        <p:spPr>
          <a:xfrm>
            <a:off x="5940152" y="4509120"/>
            <a:ext cx="1611303" cy="1628800"/>
          </a:xfrm>
          <a:prstGeom prst="rect">
            <a:avLst/>
          </a:prstGeom>
        </p:spPr>
      </p:pic>
      <p:sp>
        <p:nvSpPr>
          <p:cNvPr id="8" name="Title 1"/>
          <p:cNvSpPr txBox="1">
            <a:spLocks/>
          </p:cNvSpPr>
          <p:nvPr/>
        </p:nvSpPr>
        <p:spPr>
          <a:xfrm>
            <a:off x="611561" y="548680"/>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จดบันทึกการเรียกใช้บริการงานแม่บ้าน</a:t>
            </a:r>
          </a:p>
        </p:txBody>
      </p:sp>
      <p:sp>
        <p:nvSpPr>
          <p:cNvPr id="9" name="Content Placeholder 2"/>
          <p:cNvSpPr>
            <a:spLocks noGrp="1"/>
          </p:cNvSpPr>
          <p:nvPr>
            <p:ph idx="1"/>
          </p:nvPr>
        </p:nvSpPr>
        <p:spPr>
          <a:xfrm>
            <a:off x="611560" y="1448780"/>
            <a:ext cx="7704856" cy="3204356"/>
          </a:xfrm>
        </p:spPr>
        <p:txBody>
          <a:bodyPr>
            <a:noAutofit/>
          </a:bodyPr>
          <a:lstStyle/>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หากพนักงานในแผนกแม่บ้าน ได้เจอหรือพูดคุยกับแขก  ก็มีความเป็นไปได้เลยว่าเป็นเพราะแขกต้องการใช้บริการอะไรบางอย่าง</a:t>
            </a:r>
          </a:p>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ในความเป็นจริงแล้วแขกมักจะไม่มีอะไร ที่ต้องพูดคุยสอบถามจากแผนกแม่บ้าน นอกจากว่าแขกจะต้องการเรียกใช้บริการอะไร ดังนั้นถ้าเราเห็นแขกเดินมาทางเรา ก็ให้เตรียมพร้อมรอรับเรื่องไว้เลย</a:t>
            </a:r>
            <a:endParaRPr lang="th-TH" sz="2400" kern="6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30</a:t>
            </a:fld>
            <a:endParaRPr lang="en-US" dirty="0"/>
          </a:p>
        </p:txBody>
      </p:sp>
      <p:pic>
        <p:nvPicPr>
          <p:cNvPr id="7" name="Picture 6" descr="MP900442488[1].JPG"/>
          <p:cNvPicPr>
            <a:picLocks noChangeAspect="1"/>
          </p:cNvPicPr>
          <p:nvPr/>
        </p:nvPicPr>
        <p:blipFill>
          <a:blip r:embed="rId3" cstate="print"/>
          <a:stretch>
            <a:fillRect/>
          </a:stretch>
        </p:blipFill>
        <p:spPr>
          <a:xfrm>
            <a:off x="6948264" y="4293096"/>
            <a:ext cx="1363706" cy="1777086"/>
          </a:xfrm>
          <a:prstGeom prst="rect">
            <a:avLst/>
          </a:prstGeom>
        </p:spPr>
      </p:pic>
      <p:sp>
        <p:nvSpPr>
          <p:cNvPr id="10" name="Title 1"/>
          <p:cNvSpPr txBox="1">
            <a:spLocks/>
          </p:cNvSpPr>
          <p:nvPr/>
        </p:nvSpPr>
        <p:spPr>
          <a:xfrm>
            <a:off x="611561" y="548680"/>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ทวนยืนยันและจดรายละเอียดสิ่งที่แขกขอ</a:t>
            </a:r>
          </a:p>
        </p:txBody>
      </p:sp>
      <p:sp>
        <p:nvSpPr>
          <p:cNvPr id="11" name="Content Placeholder 2"/>
          <p:cNvSpPr>
            <a:spLocks noGrp="1"/>
          </p:cNvSpPr>
          <p:nvPr>
            <p:ph idx="1"/>
          </p:nvPr>
        </p:nvSpPr>
        <p:spPr>
          <a:xfrm>
            <a:off x="611560" y="1448780"/>
            <a:ext cx="6840760" cy="3420380"/>
          </a:xfrm>
        </p:spPr>
        <p:txBody>
          <a:bodyPr>
            <a:noAutofit/>
          </a:bodyPr>
          <a:lstStyle/>
          <a:p>
            <a:pPr marL="0" lvl="0" indent="0">
              <a:lnSpc>
                <a:spcPct val="110000"/>
              </a:lnSpc>
              <a:spcBef>
                <a:spcPts val="0"/>
              </a:spcBef>
              <a:spcAft>
                <a:spcPts val="10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การทวนยืนยันสิ่งแขกต้องการ</a:t>
            </a:r>
          </a:p>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สิ่งสำคัญในที่นี้ก็คือทวนซ้ำสิ่งที่แขกบอกว่าต้องการ   ใช้ความรู้ที่ได้รับจากอบรมของหน่วยงาน ในการขอความกระจ่างถ้ามีตรงไหนที่ไม่แน่ใจ</a:t>
            </a:r>
          </a:p>
          <a:p>
            <a:pPr marL="358775" lvl="0" indent="-358775">
              <a:lnSpc>
                <a:spcPct val="110000"/>
              </a:lnSpc>
              <a:spcBef>
                <a:spcPts val="0"/>
              </a:spcBef>
              <a:spcAft>
                <a:spcPts val="1000"/>
              </a:spcAft>
            </a:pPr>
            <a:r>
              <a:rPr lang="th-TH" sz="2400" dirty="0" smtClean="0">
                <a:solidFill>
                  <a:srgbClr val="1AB39F">
                    <a:lumMod val="75000"/>
                  </a:srgbClr>
                </a:solidFill>
                <a:latin typeface="Meiryo" pitchFamily="34" charset="-128"/>
                <a:ea typeface="Meiryo" pitchFamily="34" charset="-128"/>
                <a:cs typeface="Meiryo" pitchFamily="34" charset="-128"/>
              </a:rPr>
              <a:t>บางครั้งแขกอาจถามด้วยว่าจากที่แขกขอไปนั้น     มีตัวเลือกอะไรให้บ้าง เราก็ต้องให้ข้อมูลอย่าง   ถูกต้องและตอบคำถามแขกตามความเป็นจริง</a:t>
            </a:r>
            <a:endParaRPr lang="th-TH" sz="2400" kern="6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31</a:t>
            </a:fld>
            <a:endParaRPr lang="en-US" dirty="0"/>
          </a:p>
        </p:txBody>
      </p:sp>
      <p:pic>
        <p:nvPicPr>
          <p:cNvPr id="6" name="Picture 5" descr="MP900409009[1].JPG"/>
          <p:cNvPicPr>
            <a:picLocks noChangeAspect="1"/>
          </p:cNvPicPr>
          <p:nvPr/>
        </p:nvPicPr>
        <p:blipFill>
          <a:blip r:embed="rId3" cstate="print"/>
          <a:stretch>
            <a:fillRect/>
          </a:stretch>
        </p:blipFill>
        <p:spPr>
          <a:xfrm>
            <a:off x="6804248" y="3133909"/>
            <a:ext cx="1800200" cy="1807259"/>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7416824"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indent="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ทวนยืนยันและจดรายละเอียดสิ่งที่แขกขอ</a:t>
            </a:r>
          </a:p>
        </p:txBody>
      </p:sp>
      <p:sp>
        <p:nvSpPr>
          <p:cNvPr id="9" name="Content Placeholder 2"/>
          <p:cNvSpPr>
            <a:spLocks noGrp="1"/>
          </p:cNvSpPr>
          <p:nvPr>
            <p:ph idx="1"/>
          </p:nvPr>
        </p:nvSpPr>
        <p:spPr>
          <a:xfrm>
            <a:off x="611560" y="1448780"/>
            <a:ext cx="7272808" cy="4284476"/>
          </a:xfrm>
        </p:spPr>
        <p:txBody>
          <a:bodyPr>
            <a:noAutofit/>
          </a:bodyPr>
          <a:lstStyle/>
          <a:p>
            <a:pPr marL="0" lvl="0" indent="0">
              <a:lnSpc>
                <a:spcPct val="110000"/>
              </a:lnSpc>
              <a:spcBef>
                <a:spcPts val="0"/>
              </a:spcBef>
              <a:spcAft>
                <a:spcPts val="8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การจดรายละเอียดของสิ่งที่แขกต้องการ</a:t>
            </a:r>
          </a:p>
          <a:p>
            <a:pPr marL="0" indent="0">
              <a:lnSpc>
                <a:spcPct val="110000"/>
              </a:lnSpc>
              <a:spcBef>
                <a:spcPts val="0"/>
              </a:spcBef>
              <a:spcAft>
                <a:spcPts val="1200"/>
              </a:spcAft>
              <a:buNone/>
            </a:pPr>
            <a:r>
              <a:rPr lang="th-TH" sz="2400" dirty="0" smtClean="0">
                <a:solidFill>
                  <a:srgbClr val="1AB39F">
                    <a:lumMod val="75000"/>
                  </a:srgbClr>
                </a:solidFill>
                <a:latin typeface="Meiryo" pitchFamily="34" charset="-128"/>
                <a:ea typeface="Meiryo" pitchFamily="34" charset="-128"/>
                <a:cs typeface="Meiryo" pitchFamily="34" charset="-128"/>
              </a:rPr>
              <a:t>สิ่งสำคัญในที่นี้คืออย่าไว้ใจความจำของตนเองและให้คิดว่าจะเป็นการรอบคอบกว่าที่จะจดรายละเอียดที่เกี่ยวข้องไว้ เมื่อแขกบอกสิ่งที่ตนเองต้องการ เราก็ทำการจด</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ชื่อแขก</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หมายเลขห้อง</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รายละเอียดของสิ่งที่แขกขอ</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เวลาที่แขกต้องการให้นำสิ่งที่แขกขอมาไปส่งให้ที่ห้อง</a:t>
            </a:r>
            <a:endParaRPr lang="th-TH" sz="2400" dirty="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32</a:t>
            </a:fld>
            <a:endParaRPr lang="en-US" dirty="0"/>
          </a:p>
        </p:txBody>
      </p:sp>
      <p:pic>
        <p:nvPicPr>
          <p:cNvPr id="7" name="Picture 6" descr="MP900431692[1].JPG"/>
          <p:cNvPicPr>
            <a:picLocks noChangeAspect="1"/>
          </p:cNvPicPr>
          <p:nvPr/>
        </p:nvPicPr>
        <p:blipFill>
          <a:blip r:embed="rId3" cstate="print"/>
          <a:stretch>
            <a:fillRect/>
          </a:stretch>
        </p:blipFill>
        <p:spPr>
          <a:xfrm>
            <a:off x="4066173" y="3924661"/>
            <a:ext cx="2304256" cy="2304256"/>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827584" y="548680"/>
            <a:ext cx="6624736"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a:lnSpc>
                <a:spcPct val="85000"/>
              </a:lnSpc>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บอกเวลาที่จะนำสิ่งที่แขกขอมาไปส่งให้ที่ห้อง</a:t>
            </a:r>
          </a:p>
        </p:txBody>
      </p:sp>
      <p:sp>
        <p:nvSpPr>
          <p:cNvPr id="9" name="Content Placeholder 2"/>
          <p:cNvSpPr>
            <a:spLocks noGrp="1"/>
          </p:cNvSpPr>
          <p:nvPr>
            <p:ph idx="1"/>
          </p:nvPr>
        </p:nvSpPr>
        <p:spPr>
          <a:xfrm>
            <a:off x="899591" y="1592796"/>
            <a:ext cx="7272808" cy="1836204"/>
          </a:xfrm>
        </p:spPr>
        <p:txBody>
          <a:bodyPr>
            <a:noAutofit/>
          </a:bodyPr>
          <a:lstStyle/>
          <a:p>
            <a:pPr marL="0" indent="0">
              <a:lnSpc>
                <a:spcPct val="110000"/>
              </a:lnSpc>
              <a:spcBef>
                <a:spcPts val="0"/>
              </a:spcBef>
              <a:spcAft>
                <a:spcPts val="1000"/>
              </a:spcAft>
              <a:buNone/>
            </a:pPr>
            <a:r>
              <a:rPr lang="th-TH" sz="2400" dirty="0" smtClean="0">
                <a:solidFill>
                  <a:srgbClr val="1AB39F">
                    <a:lumMod val="75000"/>
                  </a:srgbClr>
                </a:solidFill>
                <a:latin typeface="Meiryo" pitchFamily="34" charset="-128"/>
                <a:ea typeface="Meiryo" pitchFamily="34" charset="-128"/>
                <a:cs typeface="Meiryo" pitchFamily="34" charset="-128"/>
              </a:rPr>
              <a:t>หลังจากรับเรื่องจากแขกมาแล้ว และได้ทำการจดบันทึก และทวนซ้ำเพื่อยืนยันความถูกต้องของสิ่งที่แขกต้องการแล้วควรจะแจ้งให้แขกทราบว่าแขกจะต้องรอนานแค่ไหน     โดยประมาณกว่าที่เราจะนำสิ่งที่แขกขอมาไปส่งให้ที่ห้อง</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33</a:t>
            </a:fld>
            <a:endParaRPr lang="en-US" dirty="0"/>
          </a:p>
        </p:txBody>
      </p:sp>
      <p:pic>
        <p:nvPicPr>
          <p:cNvPr id="124930" name="Picture 2" descr="C:\Documents and Settings\jirayut\Local Settings\Temporary Internet Files\Content.IE5\O0D6VI64\MP900400672[1].jpg"/>
          <p:cNvPicPr>
            <a:picLocks noChangeAspect="1" noChangeArrowheads="1"/>
          </p:cNvPicPr>
          <p:nvPr/>
        </p:nvPicPr>
        <p:blipFill>
          <a:blip r:embed="rId3" cstate="print"/>
          <a:srcRect/>
          <a:stretch>
            <a:fillRect/>
          </a:stretch>
        </p:blipFill>
        <p:spPr bwMode="auto">
          <a:xfrm>
            <a:off x="5940152" y="5013176"/>
            <a:ext cx="1512168" cy="1512168"/>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บอกเวลาที่จะนำสิ่งที่แขกขอมาไป</a:t>
            </a: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     ให้</a:t>
            </a:r>
            <a:r>
              <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ที่ห้อง</a:t>
            </a:r>
          </a:p>
        </p:txBody>
      </p:sp>
      <p:sp>
        <p:nvSpPr>
          <p:cNvPr id="9" name="Content Placeholder 2"/>
          <p:cNvSpPr>
            <a:spLocks noGrp="1"/>
          </p:cNvSpPr>
          <p:nvPr>
            <p:ph idx="1"/>
          </p:nvPr>
        </p:nvSpPr>
        <p:spPr>
          <a:xfrm>
            <a:off x="611560" y="1448780"/>
            <a:ext cx="6912768" cy="3924436"/>
          </a:xfrm>
        </p:spPr>
        <p:txBody>
          <a:bodyPr>
            <a:noAutofit/>
          </a:bodyPr>
          <a:lstStyle/>
          <a:p>
            <a:pPr marL="0" lvl="0" indent="0">
              <a:lnSpc>
                <a:spcPct val="110000"/>
              </a:lnSpc>
              <a:spcBef>
                <a:spcPts val="0"/>
              </a:spcBef>
              <a:spcAft>
                <a:spcPts val="800"/>
              </a:spcAft>
              <a:buNone/>
            </a:pPr>
            <a:r>
              <a:rPr lang="th-TH" sz="2400" b="1" dirty="0" smtClean="0">
                <a:solidFill>
                  <a:srgbClr val="1AB39F">
                    <a:lumMod val="75000"/>
                  </a:srgbClr>
                </a:solidFill>
                <a:latin typeface="Meiryo" pitchFamily="34" charset="-128"/>
                <a:ea typeface="Meiryo" pitchFamily="34" charset="-128"/>
                <a:cs typeface="Meiryo" pitchFamily="34" charset="-128"/>
              </a:rPr>
              <a:t>กุญแจสำคัญในการตกลงในเรื่องของกรอบเวลา</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กรอบเวลาในการให้แขกรอสิ่งที่ขอไปต้องสมเหตุ  สมผลและอยู่ในขอบเขตที่เราทำได้</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เป็นกรอบเวลาที่แขกยอมรับ</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ต้องระลึกไว้ด้วยว่าเราอาจมีงานอื่นอีกที่ต้องทำและ  ยังอาจมีแขกคนอื่นเรียกใช้บริการจากเราอีกดังนั้น   กฎสำคัญในการนี้คือ ”ให้รับปากให้น้อย แต่ทำ   ให้ได้มากกว่าที่รับปากไว้”</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34</a:t>
            </a:fld>
            <a:endParaRPr lang="en-US" dirty="0"/>
          </a:p>
        </p:txBody>
      </p:sp>
      <p:pic>
        <p:nvPicPr>
          <p:cNvPr id="122882" name="Picture 2" descr="C:\Documents and Settings\jirayut\Local Settings\Temporary Internet Files\Content.IE5\UBEM25R5\MC900020093[1].wmf"/>
          <p:cNvPicPr>
            <a:picLocks noChangeAspect="1" noChangeArrowheads="1"/>
          </p:cNvPicPr>
          <p:nvPr/>
        </p:nvPicPr>
        <p:blipFill>
          <a:blip r:embed="rId3" cstate="print"/>
          <a:srcRect/>
          <a:stretch>
            <a:fillRect/>
          </a:stretch>
        </p:blipFill>
        <p:spPr bwMode="auto">
          <a:xfrm>
            <a:off x="6732240" y="4221088"/>
            <a:ext cx="1988214" cy="2222121"/>
          </a:xfrm>
          <a:prstGeom prst="rect">
            <a:avLst/>
          </a:prstGeom>
          <a:noFill/>
        </p:spPr>
      </p:pic>
      <p:sp>
        <p:nvSpPr>
          <p:cNvPr id="8"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บอกเวลาที่จะนำสิ่งที่แขกขอมาไป</a:t>
            </a: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     ให้</a:t>
            </a:r>
            <a:r>
              <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ที่ห้อง</a:t>
            </a:r>
          </a:p>
        </p:txBody>
      </p:sp>
      <p:sp>
        <p:nvSpPr>
          <p:cNvPr id="9" name="Content Placeholder 2"/>
          <p:cNvSpPr>
            <a:spLocks noGrp="1"/>
          </p:cNvSpPr>
          <p:nvPr>
            <p:ph idx="1"/>
          </p:nvPr>
        </p:nvSpPr>
        <p:spPr>
          <a:xfrm>
            <a:off x="611559" y="1448780"/>
            <a:ext cx="7114787" cy="4068452"/>
          </a:xfrm>
        </p:spPr>
        <p:txBody>
          <a:bodyPr>
            <a:noAutofit/>
          </a:bodyPr>
          <a:lstStyle/>
          <a:p>
            <a:pPr marL="0" lvl="0" indent="0">
              <a:lnSpc>
                <a:spcPct val="110000"/>
              </a:lnSpc>
              <a:spcBef>
                <a:spcPts val="0"/>
              </a:spcBef>
              <a:spcAft>
                <a:spcPts val="800"/>
              </a:spcAft>
              <a:buNone/>
            </a:pPr>
            <a:r>
              <a:rPr lang="th-TH" sz="2400" b="1" dirty="0" smtClean="0">
                <a:solidFill>
                  <a:srgbClr val="1AB39F">
                    <a:lumMod val="75000"/>
                  </a:srgbClr>
                </a:solidFill>
                <a:latin typeface="Meiryo" pitchFamily="34" charset="-128"/>
                <a:ea typeface="Meiryo" pitchFamily="34" charset="-128"/>
                <a:cs typeface="Meiryo" pitchFamily="34" charset="-128"/>
              </a:rPr>
              <a:t>หากเกิดปัญหามีเหตุขัดข้องในการให้บริการ</a:t>
            </a:r>
          </a:p>
          <a:p>
            <a:pPr marL="0" lvl="0" indent="0">
              <a:lnSpc>
                <a:spcPct val="110000"/>
              </a:lnSpc>
              <a:spcBef>
                <a:spcPts val="0"/>
              </a:spcBef>
              <a:spcAft>
                <a:spcPts val="800"/>
              </a:spcAft>
              <a:buNone/>
            </a:pPr>
            <a:r>
              <a:rPr lang="th-TH" sz="2400" dirty="0" smtClean="0">
                <a:solidFill>
                  <a:srgbClr val="1AB39F">
                    <a:lumMod val="75000"/>
                  </a:srgbClr>
                </a:solidFill>
                <a:latin typeface="Meiryo" pitchFamily="34" charset="-128"/>
                <a:ea typeface="Meiryo" pitchFamily="34" charset="-128"/>
                <a:cs typeface="Meiryo" pitchFamily="34" charset="-128"/>
              </a:rPr>
              <a:t>ถึงแม้นว่าพนักงาน จะพยายามตั้งใจทำงานเป็นอย่างดีแล้วแต่บางครั้ง อาจจะมีปัญหาเหตุขัดข้อง เกิดขึ้นได้ </a:t>
            </a:r>
            <a:r>
              <a:rPr lang="th-TH" sz="2400" kern="600" dirty="0" smtClean="0">
                <a:solidFill>
                  <a:srgbClr val="1AB39F">
                    <a:lumMod val="75000"/>
                  </a:srgbClr>
                </a:solidFill>
                <a:latin typeface="Meiryo" pitchFamily="34" charset="-128"/>
                <a:ea typeface="Meiryo" pitchFamily="34" charset="-128"/>
                <a:cs typeface="Meiryo" pitchFamily="34" charset="-128"/>
              </a:rPr>
              <a:t>ในการให้บริการของแผนกแม่บ้าน</a:t>
            </a:r>
            <a:r>
              <a:rPr lang="th-TH" sz="2400" kern="300" dirty="0" smtClean="0">
                <a:solidFill>
                  <a:srgbClr val="1AB39F">
                    <a:lumMod val="75000"/>
                  </a:srgbClr>
                </a:solidFill>
                <a:latin typeface="Meiryo" pitchFamily="34" charset="-128"/>
                <a:ea typeface="Meiryo" pitchFamily="34" charset="-128"/>
                <a:cs typeface="Meiryo" pitchFamily="34" charset="-128"/>
              </a:rPr>
              <a:t> </a:t>
            </a:r>
            <a:r>
              <a:rPr lang="th-TH" sz="2400" kern="600" dirty="0" smtClean="0">
                <a:solidFill>
                  <a:srgbClr val="1AB39F">
                    <a:lumMod val="75000"/>
                  </a:srgbClr>
                </a:solidFill>
                <a:latin typeface="Meiryo" pitchFamily="34" charset="-128"/>
                <a:ea typeface="Meiryo" pitchFamily="34" charset="-128"/>
                <a:cs typeface="Meiryo" pitchFamily="34" charset="-128"/>
              </a:rPr>
              <a:t>ไม่ว่าจะเกิดอะไรขึ้น</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ต้องทำการขอโทษแขก</a:t>
            </a:r>
            <a:r>
              <a:rPr lang="th-TH" sz="2400" kern="400" dirty="0" smtClean="0">
                <a:solidFill>
                  <a:srgbClr val="1AB39F">
                    <a:lumMod val="75000"/>
                  </a:srgbClr>
                </a:solidFill>
                <a:latin typeface="Meiryo" pitchFamily="34" charset="-128"/>
                <a:ea typeface="Meiryo" pitchFamily="34" charset="-128"/>
                <a:cs typeface="Meiryo" pitchFamily="34" charset="-128"/>
              </a:rPr>
              <a:t> </a:t>
            </a:r>
            <a:r>
              <a:rPr lang="th-TH" sz="2400" dirty="0" smtClean="0">
                <a:solidFill>
                  <a:srgbClr val="1AB39F">
                    <a:lumMod val="75000"/>
                  </a:srgbClr>
                </a:solidFill>
                <a:latin typeface="Meiryo" pitchFamily="34" charset="-128"/>
                <a:ea typeface="Meiryo" pitchFamily="34" charset="-128"/>
                <a:cs typeface="Meiryo" pitchFamily="34" charset="-128"/>
              </a:rPr>
              <a:t>ที่ทำให้ไม่ได้รับความสะดวกในการให้บริการ</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ดำเนินการแก้ไขตามความเหมาะสมโดยทันที</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แก้ไขสถานการณ์ให้ได้ดีที่สุด</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35</a:t>
            </a:fld>
            <a:endParaRPr lang="en-US" dirty="0"/>
          </a:p>
        </p:txBody>
      </p:sp>
      <p:pic>
        <p:nvPicPr>
          <p:cNvPr id="120835" name="Picture 3" descr="C:\Documents and Settings\jirayut\Local Settings\Temporary Internet Files\Content.IE5\G3WM5228\MC900104742[1].wmf"/>
          <p:cNvPicPr>
            <a:picLocks noChangeAspect="1" noChangeArrowheads="1"/>
          </p:cNvPicPr>
          <p:nvPr/>
        </p:nvPicPr>
        <p:blipFill>
          <a:blip r:embed="rId3" cstate="print"/>
          <a:srcRect/>
          <a:stretch>
            <a:fillRect/>
          </a:stretch>
        </p:blipFill>
        <p:spPr bwMode="auto">
          <a:xfrm rot="1221249">
            <a:off x="8000529" y="139681"/>
            <a:ext cx="991752" cy="1050432"/>
          </a:xfrm>
          <a:prstGeom prst="rect">
            <a:avLst/>
          </a:prstGeom>
          <a:noFill/>
        </p:spPr>
      </p:pic>
      <p:sp>
        <p:nvSpPr>
          <p:cNvPr id="8"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หากเกิดปัญหามีเหตุขัดข้องในการให้บริการ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448780"/>
            <a:ext cx="7488833" cy="4068452"/>
          </a:xfrm>
        </p:spPr>
        <p:txBody>
          <a:bodyPr>
            <a:noAutofit/>
          </a:bodyPr>
          <a:lstStyle/>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การจัดเก็บทำความสะอาดห้องพักที่ไม่ได้มาตรฐาน</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แขกไม่ได้รับสิ่งที่ขอไปแล้วพนักงานรับปากว่าจะนำมาให้</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มีห้องพักที่แขวนป้ายไว้หน้าห้องว่า”ห้ามรบกวน”ในตอนช่วงเช้า ทำให้ห้องน้ำนั้นยังไม่ได้รับการจัดเก็บทำความสะอาด</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การที่ไม่สามารถนำสิ่งที่แขกขอไปให้ที่ห้องภายในกรอบเวลาที่รับปากกับแขกไว้</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ไม่มีของที่รับปากไว้ว่าจะนำไปให้แขก</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36</a:t>
            </a:fld>
            <a:endParaRPr lang="en-US" dirty="0"/>
          </a:p>
        </p:txBody>
      </p:sp>
      <p:pic>
        <p:nvPicPr>
          <p:cNvPr id="118788" name="Picture 4" descr="C:\Documents and Settings\jirayut\Local Settings\Temporary Internet Files\Content.IE5\733Z9TJI\MC910216335[1].png"/>
          <p:cNvPicPr>
            <a:picLocks noChangeAspect="1" noChangeArrowheads="1"/>
          </p:cNvPicPr>
          <p:nvPr/>
        </p:nvPicPr>
        <p:blipFill>
          <a:blip r:embed="rId3" cstate="print"/>
          <a:srcRect/>
          <a:stretch>
            <a:fillRect/>
          </a:stretch>
        </p:blipFill>
        <p:spPr bwMode="auto">
          <a:xfrm>
            <a:off x="4716016" y="4917428"/>
            <a:ext cx="1584176" cy="1702989"/>
          </a:xfrm>
          <a:prstGeom prst="rect">
            <a:avLst/>
          </a:prstGeom>
          <a:ln>
            <a:noFill/>
          </a:ln>
          <a:effectLst>
            <a:outerShdw blurRad="190500" algn="tl" rotWithShape="0">
              <a:srgbClr val="000000">
                <a:alpha val="70000"/>
              </a:srgbClr>
            </a:outerShdw>
          </a:effectLst>
        </p:spPr>
      </p:pic>
      <p:pic>
        <p:nvPicPr>
          <p:cNvPr id="11" name="Picture 4" descr="C:\Documents and Settings\jirayut\Local Settings\Temporary Internet Files\Content.IE5\733Z9TJI\MC910216335[1].png"/>
          <p:cNvPicPr>
            <a:picLocks noChangeAspect="1" noChangeArrowheads="1"/>
          </p:cNvPicPr>
          <p:nvPr/>
        </p:nvPicPr>
        <p:blipFill>
          <a:blip r:embed="rId3" cstate="print"/>
          <a:srcRect/>
          <a:stretch>
            <a:fillRect/>
          </a:stretch>
        </p:blipFill>
        <p:spPr bwMode="auto">
          <a:xfrm>
            <a:off x="5492033" y="4899924"/>
            <a:ext cx="1584176" cy="1702989"/>
          </a:xfrm>
          <a:prstGeom prst="rect">
            <a:avLst/>
          </a:prstGeom>
          <a:ln>
            <a:noFill/>
          </a:ln>
          <a:effectLst>
            <a:outerShdw blurRad="190500" algn="tl" rotWithShape="0">
              <a:srgbClr val="000000">
                <a:alpha val="70000"/>
              </a:srgbClr>
            </a:outerShdw>
          </a:effectLst>
        </p:spPr>
      </p:pic>
      <p:sp>
        <p:nvSpPr>
          <p:cNvPr id="10"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หากเกิดปัญหามีเหตุขัดข้องในการให้บริการ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12" name="Content Placeholder 2"/>
          <p:cNvSpPr>
            <a:spLocks noGrp="1"/>
          </p:cNvSpPr>
          <p:nvPr>
            <p:ph idx="1"/>
          </p:nvPr>
        </p:nvSpPr>
        <p:spPr>
          <a:xfrm>
            <a:off x="611559" y="1592796"/>
            <a:ext cx="7488833" cy="3132348"/>
          </a:xfrm>
        </p:spPr>
        <p:txBody>
          <a:bodyPr>
            <a:noAutofit/>
          </a:bodyPr>
          <a:lstStyle/>
          <a:p>
            <a:pPr marL="0" lvl="0" indent="0">
              <a:lnSpc>
                <a:spcPct val="85000"/>
              </a:lnSpc>
              <a:spcBef>
                <a:spcPts val="0"/>
              </a:spcBef>
              <a:spcAft>
                <a:spcPts val="6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ตัวอย่างของปัญหาเหตุขัดข้องที่เกิดขึ้นในการให้บริการ ของแผนกแม่บ้าน</a:t>
            </a:r>
          </a:p>
          <a:p>
            <a:pPr marL="0" lvl="0" indent="0">
              <a:lnSpc>
                <a:spcPct val="110000"/>
              </a:lnSpc>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กล่าวโดยรวมได้ว่าอะไรก็ตามที่</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ทำให้เราไม่สามารถให้บริการได้ตามที่รับปากไว้</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ทำให้เราไม่สามารถให้บริการได้ตามที่แขกคาดหวัง</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ทำให้เราไม่สามารถให้บริการได้ตามมาตรฐานที่ควรเป็น</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37</a:t>
            </a:fld>
            <a:endParaRPr lang="en-US" dirty="0"/>
          </a:p>
        </p:txBody>
      </p:sp>
      <p:pic>
        <p:nvPicPr>
          <p:cNvPr id="116737" name="Picture 1" descr="C:\Documents and Settings\jirayut\Local Settings\Temporary Internet Files\Content.IE5\54081KBU\MC900105178[1].wmf"/>
          <p:cNvPicPr>
            <a:picLocks noChangeAspect="1" noChangeArrowheads="1"/>
          </p:cNvPicPr>
          <p:nvPr/>
        </p:nvPicPr>
        <p:blipFill>
          <a:blip r:embed="rId3" cstate="print"/>
          <a:srcRect/>
          <a:stretch>
            <a:fillRect/>
          </a:stretch>
        </p:blipFill>
        <p:spPr bwMode="auto">
          <a:xfrm>
            <a:off x="4599724" y="4725144"/>
            <a:ext cx="1381857" cy="1728192"/>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หากเกิดปัญหามีเหตุขัดข้องในการให้บริการ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592796"/>
            <a:ext cx="7560841" cy="3348372"/>
          </a:xfrm>
        </p:spPr>
        <p:txBody>
          <a:bodyPr>
            <a:noAutofit/>
          </a:bodyPr>
          <a:lstStyle/>
          <a:p>
            <a:pPr marL="0" lvl="0" indent="0">
              <a:lnSpc>
                <a:spcPct val="85000"/>
              </a:lnSpc>
              <a:spcBef>
                <a:spcPts val="0"/>
              </a:spcBef>
              <a:spcAft>
                <a:spcPts val="6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กุญแจสำคัญในการขอโทษแขก</a:t>
            </a:r>
          </a:p>
          <a:p>
            <a:pPr marL="358775" lvl="0" indent="-358775">
              <a:lnSpc>
                <a:spcPct val="110000"/>
              </a:lnSpc>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หากมีความล่าช้าเกิดขึ้นในการให้บริการต้องขอโทษแขก</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ไม่ต้องขอโทษอย่างเยิ่น</a:t>
            </a:r>
            <a:r>
              <a:rPr lang="th-TH" sz="2400" dirty="0" err="1" smtClean="0">
                <a:solidFill>
                  <a:srgbClr val="1AB39F">
                    <a:lumMod val="75000"/>
                  </a:srgbClr>
                </a:solidFill>
                <a:latin typeface="Meiryo" pitchFamily="34" charset="-128"/>
                <a:ea typeface="Meiryo" pitchFamily="34" charset="-128"/>
                <a:cs typeface="Meiryo" pitchFamily="34" charset="-128"/>
              </a:rPr>
              <a:t>เย้อ</a:t>
            </a:r>
            <a:r>
              <a:rPr lang="th-TH" sz="2400" dirty="0" smtClean="0">
                <a:solidFill>
                  <a:srgbClr val="1AB39F">
                    <a:lumMod val="75000"/>
                  </a:srgbClr>
                </a:solidFill>
                <a:latin typeface="Meiryo" pitchFamily="34" charset="-128"/>
                <a:ea typeface="Meiryo" pitchFamily="34" charset="-128"/>
                <a:cs typeface="Meiryo" pitchFamily="34" charset="-128"/>
              </a:rPr>
              <a:t>ยืดยาว แต่ควรจะให้สั้นๆและเป็นการขอโทษอย่างจริงใจ</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ไม่ใช้เพียงขอโทษที่ไม่มีของหรือบริการให้แขกตามที่แขกต้องการ แต่ต้องขอโทษที่ทำให้แขกไม่ได้รับความสะดวกในการให้บริการด้วย</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38</a:t>
            </a:fld>
            <a:endParaRPr lang="en-US" dirty="0"/>
          </a:p>
        </p:txBody>
      </p:sp>
      <p:pic>
        <p:nvPicPr>
          <p:cNvPr id="114689" name="Picture 1" descr="C:\Documents and Settings\jirayut\Local Settings\Temporary Internet Files\Content.IE5\G3WM5228\MC900299739[1].wmf"/>
          <p:cNvPicPr>
            <a:picLocks noChangeAspect="1" noChangeArrowheads="1"/>
          </p:cNvPicPr>
          <p:nvPr/>
        </p:nvPicPr>
        <p:blipFill>
          <a:blip r:embed="rId3" cstate="print"/>
          <a:srcRect/>
          <a:stretch>
            <a:fillRect/>
          </a:stretch>
        </p:blipFill>
        <p:spPr bwMode="auto">
          <a:xfrm>
            <a:off x="5993542" y="4221088"/>
            <a:ext cx="2341491" cy="1615511"/>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หากเกิดปัญหามีเหตุขัดข้องในการให้บริการ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592796"/>
            <a:ext cx="6048673" cy="3348372"/>
          </a:xfrm>
        </p:spPr>
        <p:txBody>
          <a:bodyPr>
            <a:noAutofit/>
          </a:bodyPr>
          <a:lstStyle/>
          <a:p>
            <a:pPr marL="0" lvl="0" indent="0">
              <a:lnSpc>
                <a:spcPct val="85000"/>
              </a:lnSpc>
              <a:spcBef>
                <a:spcPts val="0"/>
              </a:spcBef>
              <a:spcAft>
                <a:spcPts val="6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กุญแจสำคัญในการขอโทษแขก</a:t>
            </a:r>
          </a:p>
          <a:p>
            <a:pPr marL="0" lvl="0" indent="0">
              <a:lnSpc>
                <a:spcPct val="85000"/>
              </a:lnSpc>
              <a:spcBef>
                <a:spcPts val="0"/>
              </a:spcBef>
              <a:spcAft>
                <a:spcPts val="6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ในการขอโทษ ต้องไม่</a:t>
            </a:r>
          </a:p>
          <a:p>
            <a:pPr marL="358775" lvl="0" indent="-358775">
              <a:lnSpc>
                <a:spcPct val="110000"/>
              </a:lnSpc>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กล่าวโทษโยนความผิดให้ผู้อื่น</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ตำหนิพูดถึงข้อบกพร่องของสถานบริการ</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พูดมัดให้สถานบริการต้องจ่ายค่าชดเชยหรือ   ให้ของอภินันทนาการเป็นการชดเชย</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446950[1].JPG"/>
          <p:cNvPicPr/>
          <p:nvPr/>
        </p:nvPicPr>
        <p:blipFill>
          <a:blip r:embed="rId3" cstate="print"/>
          <a:stretch>
            <a:fillRect/>
          </a:stretch>
        </p:blipFill>
        <p:spPr>
          <a:xfrm>
            <a:off x="2483768" y="4653136"/>
            <a:ext cx="2085975" cy="1390650"/>
          </a:xfrm>
          <a:prstGeom prst="rect">
            <a:avLst/>
          </a:prstGeom>
          <a:ln>
            <a:noFill/>
          </a:ln>
          <a:effectLst>
            <a:outerShdw blurRad="190500" algn="tl" rotWithShape="0">
              <a:srgbClr val="000000">
                <a:alpha val="70000"/>
              </a:srgbClr>
            </a:outerShdw>
          </a:effectLst>
        </p:spPr>
      </p:pic>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39</a:t>
            </a:fld>
            <a:endParaRPr lang="en-US" dirty="0"/>
          </a:p>
        </p:txBody>
      </p:sp>
      <p:pic>
        <p:nvPicPr>
          <p:cNvPr id="6" name="Picture 5" descr="MP900408879[1].JPG"/>
          <p:cNvPicPr>
            <a:picLocks noChangeAspect="1"/>
          </p:cNvPicPr>
          <p:nvPr/>
        </p:nvPicPr>
        <p:blipFill>
          <a:blip r:embed="rId4" cstate="print"/>
          <a:stretch>
            <a:fillRect/>
          </a:stretch>
        </p:blipFill>
        <p:spPr>
          <a:xfrm>
            <a:off x="3851920" y="3257600"/>
            <a:ext cx="2376264" cy="2376264"/>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124744"/>
            <a:ext cx="7632848" cy="1944216"/>
          </a:xfrm>
        </p:spPr>
        <p:txBody>
          <a:bodyPr>
            <a:normAutofit/>
          </a:bodyPr>
          <a:lstStyle/>
          <a:p>
            <a:pPr>
              <a:spcBef>
                <a:spcPts val="600"/>
              </a:spcBef>
              <a:buNone/>
            </a:pPr>
            <a:r>
              <a:rPr lang="th-TH" sz="4000" b="1" cap="all" dirty="0" smtClean="0">
                <a:ln w="5000" cmpd="sng">
                  <a:noFill/>
                  <a:prstDash val="solid"/>
                </a:ln>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บทที่ ๒ </a:t>
            </a:r>
            <a:endParaRPr lang="en-AU" sz="4000" b="1" dirty="0" smtClean="0">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marL="0">
              <a:buNone/>
            </a:pPr>
            <a:r>
              <a:rPr lang="th-TH" sz="2800" b="1" cap="all" dirty="0" smtClean="0">
                <a:ln w="5000" cmpd="sng">
                  <a:noFill/>
                  <a:prstDash val="solid"/>
                </a:ln>
                <a:solidFill>
                  <a:schemeClr val="accent6">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ดำเนินการงานแม่บ้าน</a:t>
            </a:r>
            <a:endParaRPr lang="en-AU" sz="2800" b="1" dirty="0" smtClean="0">
              <a:solidFill>
                <a:schemeClr val="accent6">
                  <a:lumMod val="75000"/>
                </a:schemeClr>
              </a:solidFill>
              <a:latin typeface="Meiryo UI" pitchFamily="34" charset="-128"/>
              <a:ea typeface="Meiryo UI" pitchFamily="34" charset="-128"/>
              <a:cs typeface="Meiryo UI" pitchFamily="34" charset="-128"/>
            </a:endParaRPr>
          </a:p>
          <a:p>
            <a:pPr>
              <a:spcBef>
                <a:spcPts val="600"/>
              </a:spcBef>
              <a:spcAft>
                <a:spcPts val="1200"/>
              </a:spcAft>
              <a:buNone/>
            </a:pPr>
            <a:endParaRPr lang="en-AU" sz="2200" dirty="0" smtClean="0">
              <a:latin typeface="Helvetica" pitchFamily="34" charset="0"/>
            </a:endParaRPr>
          </a:p>
          <a:p>
            <a:pPr lvl="0">
              <a:spcBef>
                <a:spcPts val="600"/>
              </a:spcBef>
              <a:spcAft>
                <a:spcPts val="600"/>
              </a:spcAft>
            </a:pPr>
            <a:endParaRPr lang="en-AU" sz="2200" dirty="0" smtClean="0">
              <a:latin typeface="Helvetica" pitchFamily="34" charset="0"/>
            </a:endParaRPr>
          </a:p>
          <a:p>
            <a:pPr>
              <a:buNone/>
            </a:pPr>
            <a:endParaRPr lang="en-AU" sz="2400" dirty="0" smtClean="0"/>
          </a:p>
          <a:p>
            <a:pPr lvl="0">
              <a:spcBef>
                <a:spcPts val="600"/>
              </a:spcBef>
              <a:spcAft>
                <a:spcPts val="1200"/>
              </a:spcAft>
            </a:pPr>
            <a:endParaRPr lang="en-AU" sz="2200" dirty="0" smtClean="0">
              <a:latin typeface="Helvetica" pitchFamily="34" charset="0"/>
            </a:endParaRPr>
          </a:p>
          <a:p>
            <a:pPr marL="0">
              <a:spcBef>
                <a:spcPts val="600"/>
              </a:spcBef>
              <a:spcAft>
                <a:spcPts val="1200"/>
              </a:spcAft>
              <a:buNone/>
            </a:pPr>
            <a:endParaRPr lang="en-AU" sz="2200" dirty="0" smtClean="0">
              <a:latin typeface="Helvetica"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40</a:t>
            </a:fld>
            <a:endParaRPr lang="en-US" dirty="0"/>
          </a:p>
        </p:txBody>
      </p:sp>
      <p:pic>
        <p:nvPicPr>
          <p:cNvPr id="1026" name="Picture 2" descr="I:\Overseas Projects\PHOTOS\2012\5039423988_4289e17c6c_z.jpg"/>
          <p:cNvPicPr>
            <a:picLocks noChangeAspect="1" noChangeArrowheads="1"/>
          </p:cNvPicPr>
          <p:nvPr/>
        </p:nvPicPr>
        <p:blipFill>
          <a:blip r:embed="rId3" cstate="print"/>
          <a:srcRect/>
          <a:stretch>
            <a:fillRect/>
          </a:stretch>
        </p:blipFill>
        <p:spPr bwMode="auto">
          <a:xfrm>
            <a:off x="4716016" y="4891834"/>
            <a:ext cx="2448272" cy="1633510"/>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ดำเนินการงานแม่บ้าน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340768"/>
            <a:ext cx="7128793" cy="3420380"/>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latin typeface="Meiryo" pitchFamily="34" charset="-128"/>
                <a:ea typeface="Meiryo" pitchFamily="34" charset="-128"/>
                <a:cs typeface="Meiryo" pitchFamily="34" charset="-128"/>
              </a:rPr>
              <a:t>เกณฑ์การปฏิบัติงานของบทนี้มี</a:t>
            </a:r>
          </a:p>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ประสานงานกับพนักงานอื่นในการดำเนินการบริการงานแม่บ้าน</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จัดหาและนำสิ่งที่แขกต้องการไปให้แขกที่ห้อง</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นำอุปกรณ์เครื่องใช้ที่แขกขอไปจัดวางหรือติดตั้งให้ที่ห้องแขก</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นำของออกจากห้องตามความต้องการแขก</a:t>
            </a: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a:p>
            <a:pPr marL="0" indent="0">
              <a:lnSpc>
                <a:spcPct val="110000"/>
              </a:lnSpc>
              <a:spcBef>
                <a:spcPts val="0"/>
              </a:spcBef>
              <a:spcAft>
                <a:spcPts val="1000"/>
              </a:spcAft>
              <a:buNone/>
            </a:pPr>
            <a:endParaRPr lang="th-TH" sz="2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41</a:t>
            </a:fld>
            <a:endParaRPr lang="en-US" dirty="0"/>
          </a:p>
        </p:txBody>
      </p:sp>
      <p:pic>
        <p:nvPicPr>
          <p:cNvPr id="2050" name="Picture 2" descr="C:\Documents and Settings\jirayut\Local Settings\Temporary Internet Files\Content.IE5\54081KBU\MC900433207[1].jpg"/>
          <p:cNvPicPr>
            <a:picLocks noChangeAspect="1" noChangeArrowheads="1"/>
          </p:cNvPicPr>
          <p:nvPr/>
        </p:nvPicPr>
        <p:blipFill>
          <a:blip r:embed="rId3" cstate="print"/>
          <a:srcRect/>
          <a:stretch>
            <a:fillRect/>
          </a:stretch>
        </p:blipFill>
        <p:spPr bwMode="auto">
          <a:xfrm>
            <a:off x="6156176" y="4643091"/>
            <a:ext cx="1584176" cy="1584176"/>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ประสานงานกับพนักงานอื่น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340768"/>
            <a:ext cx="7128793" cy="3528392"/>
          </a:xfrm>
        </p:spPr>
        <p:txBody>
          <a:bodyPr>
            <a:noAutofit/>
          </a:bodyPr>
          <a:lstStyle/>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ในหลายๆกรณี แผนกแม่บ้านอาจจะต้องดำเนินการร่วมกับบุคลากรจากแผนกอื่นในการให้บริการในสิ่งที่แขกขอมา</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การที่ใครจะเป็นผู้ดำเนินการจัดการในเรื่องที่แขกขอไปนั้นไม่ใช่สิ่งที่แขกจะใส่ใจ</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สิ่งที่สำคัญสำหรับแขกก็คือ แค่ให้มีคนดำเนินการ เพื่อสิ่งที่ตนเองต้องการได้อย่างน่าพึงพอใจและภายในเวลาที่เหมาะสม</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42</a:t>
            </a:fld>
            <a:endParaRPr lang="en-US" dirty="0"/>
          </a:p>
        </p:txBody>
      </p:sp>
      <p:pic>
        <p:nvPicPr>
          <p:cNvPr id="6" name="Picture 5" descr="MC910220945[1].JPG"/>
          <p:cNvPicPr/>
          <p:nvPr/>
        </p:nvPicPr>
        <p:blipFill>
          <a:blip r:embed="rId3" cstate="print"/>
          <a:stretch>
            <a:fillRect/>
          </a:stretch>
        </p:blipFill>
        <p:spPr>
          <a:xfrm>
            <a:off x="3419872" y="4581128"/>
            <a:ext cx="3096344" cy="1233355"/>
          </a:xfrm>
          <a:prstGeom prst="rect">
            <a:avLst/>
          </a:prstGeom>
        </p:spPr>
      </p:pic>
      <p:sp>
        <p:nvSpPr>
          <p:cNvPr id="8" name="Title 1"/>
          <p:cNvSpPr txBox="1">
            <a:spLocks/>
          </p:cNvSpPr>
          <p:nvPr/>
        </p:nvSpPr>
        <p:spPr>
          <a:xfrm>
            <a:off x="611561" y="548680"/>
            <a:ext cx="655272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ประสานงานกับพนักงานอื่น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340768"/>
            <a:ext cx="7128793" cy="3168352"/>
          </a:xfrm>
        </p:spPr>
        <p:txBody>
          <a:bodyPr>
            <a:noAutofit/>
          </a:bodyPr>
          <a:lstStyle/>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ในบางกรณีอาจจำเป็นต้องทำงานเป็นทีม และทำให้พนักงานที่เป็นผู้รับเรื่องมาต้องขอให้พนักงานคนอื่น ไปช่วยในการดำเนินการเรื่องนั้นๆ </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หากคิดว่าไม่สามารถจัดการเรื่องได้ด้วยตัวเองคนเดียวก็ควรที่จะขอความช่วยเหลือจากพนักงานคนอื่น</a:t>
            </a:r>
          </a:p>
          <a:p>
            <a:pPr marL="358775" lvl="0" indent="-358775">
              <a:lnSpc>
                <a:spcPct val="110000"/>
              </a:lnSpc>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ต้องพร้อมที่จะให้ความช่วยเหลือพนักงานคนอื่นที่มาขอความช่วยเหลือจากเราด้วย</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43</a:t>
            </a:fld>
            <a:endParaRPr lang="en-US" dirty="0"/>
          </a:p>
        </p:txBody>
      </p:sp>
      <p:pic>
        <p:nvPicPr>
          <p:cNvPr id="3074" name="Picture 2" descr="C:\Documents and Settings\jirayut\Local Settings\Temporary Internet Files\Content.IE5\UBEM25R5\MP900443251[1].jpg"/>
          <p:cNvPicPr>
            <a:picLocks noChangeAspect="1" noChangeArrowheads="1"/>
          </p:cNvPicPr>
          <p:nvPr/>
        </p:nvPicPr>
        <p:blipFill>
          <a:blip r:embed="rId3" cstate="print"/>
          <a:srcRect/>
          <a:stretch>
            <a:fillRect/>
          </a:stretch>
        </p:blipFill>
        <p:spPr bwMode="auto">
          <a:xfrm>
            <a:off x="6372200" y="3933056"/>
            <a:ext cx="1711953" cy="2564904"/>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611561" y="548680"/>
            <a:ext cx="655272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ประสานงานกับพนักงานอื่น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611559" y="1196752"/>
            <a:ext cx="7416825" cy="3744416"/>
          </a:xfrm>
        </p:spPr>
        <p:txBody>
          <a:bodyPr>
            <a:noAutofit/>
          </a:bodyPr>
          <a:lstStyle/>
          <a:p>
            <a:pPr marL="0" lvl="0" indent="0">
              <a:spcBef>
                <a:spcPts val="0"/>
              </a:spcBef>
              <a:spcAft>
                <a:spcPts val="600"/>
              </a:spcAft>
              <a:buClr>
                <a:srgbClr val="7FD13B"/>
              </a:buClr>
              <a:buNone/>
            </a:pPr>
            <a:r>
              <a:rPr lang="th-TH" sz="2400" b="1" kern="3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การดูแลรับผิดชอบ</a:t>
            </a:r>
          </a:p>
          <a:p>
            <a:pPr marL="0" lvl="0" indent="0">
              <a:spcBef>
                <a:spcPts val="0"/>
              </a:spcBef>
              <a:spcAft>
                <a:spcPts val="1000"/>
              </a:spcAft>
              <a:buClr>
                <a:srgbClr val="7FD13B"/>
              </a:buClr>
              <a:buNone/>
            </a:pPr>
            <a:r>
              <a:rPr lang="th-TH" sz="2400" kern="300" dirty="0" smtClean="0">
                <a:solidFill>
                  <a:srgbClr val="1AB39F">
                    <a:lumMod val="75000"/>
                  </a:srgbClr>
                </a:solidFill>
                <a:latin typeface="Meiryo" pitchFamily="34" charset="-128"/>
                <a:ea typeface="Meiryo" pitchFamily="34" charset="-128"/>
                <a:cs typeface="Meiryo" pitchFamily="34" charset="-128"/>
              </a:rPr>
              <a:t>เป็นความรับผิดชอบของพนักงานที่เป็นผู้รับเรื่องที่จะต้อง</a:t>
            </a:r>
          </a:p>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ตรวจสอบให้แน่ใจว่าเรื่องนั้นๆได้รับการดำเนินการแล้ว</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ทำการติดตามความคืบหน้า</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รายงานความคืบหน้าให้แขกได้รับทราบ รวมทั้งระยะ เวลาที่คาดว่าจะต้องใช้ในการดำเนินการ</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ติดตามผลโดยสอบถามกับแขกว่าพอใจ        กับสิ่งที่เราบริการจัดการให้หรือเปล่า</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44</a:t>
            </a:fld>
            <a:endParaRPr lang="en-US" dirty="0"/>
          </a:p>
        </p:txBody>
      </p:sp>
      <p:pic>
        <p:nvPicPr>
          <p:cNvPr id="6" name="Picture 5" descr="MP900431763[1].JPG"/>
          <p:cNvPicPr>
            <a:picLocks noChangeAspect="1"/>
          </p:cNvPicPr>
          <p:nvPr/>
        </p:nvPicPr>
        <p:blipFill>
          <a:blip r:embed="rId3" cstate="print"/>
          <a:stretch>
            <a:fillRect/>
          </a:stretch>
        </p:blipFill>
        <p:spPr>
          <a:xfrm>
            <a:off x="6084168" y="4005064"/>
            <a:ext cx="1705761" cy="2564904"/>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76672"/>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จัดหาและนำสิ่งที่แขกต้องการไปให้แขกที่ห้อง</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628800"/>
            <a:ext cx="6840761" cy="3240360"/>
          </a:xfrm>
        </p:spPr>
        <p:txBody>
          <a:bodyPr>
            <a:noAutofit/>
          </a:bodyPr>
          <a:lstStyle/>
          <a:p>
            <a:pPr marL="0" lvl="0" indent="0">
              <a:lnSpc>
                <a:spcPct val="110000"/>
              </a:lnSpc>
              <a:spcBef>
                <a:spcPts val="0"/>
              </a:spcBef>
              <a:spcAft>
                <a:spcPts val="1000"/>
              </a:spcAft>
              <a:buClr>
                <a:srgbClr val="7FD13B"/>
              </a:buClr>
              <a:buNone/>
            </a:pPr>
            <a:r>
              <a:rPr lang="th-TH" sz="2400" kern="300" dirty="0" smtClean="0">
                <a:solidFill>
                  <a:srgbClr val="1AB39F">
                    <a:lumMod val="75000"/>
                  </a:srgbClr>
                </a:solidFill>
                <a:latin typeface="Meiryo" pitchFamily="34" charset="-128"/>
                <a:ea typeface="Meiryo" pitchFamily="34" charset="-128"/>
                <a:cs typeface="Meiryo" pitchFamily="34" charset="-128"/>
              </a:rPr>
              <a:t>ในกรณีส่วนใหญ่แล้วจะเป็นหน้าที่ของแผนกแม่บ้าน   </a:t>
            </a:r>
            <a:r>
              <a:rPr lang="th-TH" sz="2400" kern="400" dirty="0" smtClean="0">
                <a:solidFill>
                  <a:srgbClr val="1AB39F">
                    <a:lumMod val="75000"/>
                  </a:srgbClr>
                </a:solidFill>
                <a:latin typeface="Meiryo" pitchFamily="34" charset="-128"/>
                <a:ea typeface="Meiryo" pitchFamily="34" charset="-128"/>
                <a:cs typeface="Meiryo" pitchFamily="34" charset="-128"/>
              </a:rPr>
              <a:t>ในการดำเนินการในสิ่งที่แขกขอมา</a:t>
            </a:r>
            <a:r>
              <a:rPr lang="th-TH" sz="2400" kern="300" dirty="0" smtClean="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ซึ่งโดยมากแล้วจะเป็นเรื่องที่ค่อนข้างง่ายเพราะสิ่งที่แขกขอส่วนใหญ่</a:t>
            </a:r>
          </a:p>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เป็นของที่ถูกเก็บไว้ที่รถเข็นของพนักงาน</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เป็นของที่เก็บไว้ที่ห้องเก็บของ ของแผนกแม่บ้าน</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เป็นของที่สามารถหยิบจากห้องพัก        ที่ยังว่างอยู่ไปให้แขกก่อนได้</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45</a:t>
            </a:fld>
            <a:endParaRPr lang="en-US" dirty="0"/>
          </a:p>
        </p:txBody>
      </p:sp>
      <p:pic>
        <p:nvPicPr>
          <p:cNvPr id="4098" name="Picture 2" descr="I:\Overseas Projects\PHOTOS\2012\4705896572_e4cda07663.jpg"/>
          <p:cNvPicPr>
            <a:picLocks noChangeAspect="1" noChangeArrowheads="1"/>
          </p:cNvPicPr>
          <p:nvPr/>
        </p:nvPicPr>
        <p:blipFill>
          <a:blip r:embed="rId3" cstate="print"/>
          <a:srcRect/>
          <a:stretch>
            <a:fillRect/>
          </a:stretch>
        </p:blipFill>
        <p:spPr bwMode="auto">
          <a:xfrm>
            <a:off x="3419872" y="4581128"/>
            <a:ext cx="2257812" cy="1666266"/>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76672"/>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จัดหาและนำสิ่งที่แขกต้องการไปให้แขกที่ห้อง</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628800"/>
            <a:ext cx="7416825" cy="2808312"/>
          </a:xfrm>
        </p:spPr>
        <p:txBody>
          <a:bodyPr>
            <a:noAutofit/>
          </a:bodyPr>
          <a:lstStyle/>
          <a:p>
            <a:pPr marL="0" lvl="0" indent="0">
              <a:lnSpc>
                <a:spcPct val="110000"/>
              </a:lnSpc>
              <a:spcBef>
                <a:spcPts val="0"/>
              </a:spcBef>
              <a:spcAft>
                <a:spcPts val="1000"/>
              </a:spcAft>
              <a:buClr>
                <a:srgbClr val="7FD13B"/>
              </a:buClr>
              <a:buNone/>
            </a:pPr>
            <a:r>
              <a:rPr lang="th-TH" sz="2400" kern="300" dirty="0" smtClean="0">
                <a:solidFill>
                  <a:srgbClr val="1AB39F">
                    <a:lumMod val="75000"/>
                  </a:srgbClr>
                </a:solidFill>
                <a:latin typeface="Meiryo" pitchFamily="34" charset="-128"/>
                <a:ea typeface="Meiryo" pitchFamily="34" charset="-128"/>
                <a:cs typeface="Meiryo" pitchFamily="34" charset="-128"/>
              </a:rPr>
              <a:t>ถ้าสิ่งที่แขกขออยู่นอกเหนือภาระงานปกติของเราเราควรจะ</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300" dirty="0" smtClean="0">
                <a:solidFill>
                  <a:srgbClr val="1AB39F">
                    <a:lumMod val="75000"/>
                  </a:srgbClr>
                </a:solidFill>
                <a:latin typeface="Meiryo" pitchFamily="34" charset="-128"/>
                <a:ea typeface="Meiryo" pitchFamily="34" charset="-128"/>
                <a:cs typeface="Meiryo" pitchFamily="34" charset="-128"/>
              </a:rPr>
              <a:t>จดบันทึกและทวนซ้ำเพื่อยืนยันความถูกต้อง ของสิ่งที่แขกต้องการ</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ส่งต่อเรื่องให้ผู้ที่มีหน้าที่รับผิดชอบในเรื่องนั้นดำเนินการ</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ไม่สมควรอย่างยิ่งที่จะบอกให้แขกต้องไปติดต่อพนักงานคนอื่น</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46</a:t>
            </a:fld>
            <a:endParaRPr lang="en-US" dirty="0"/>
          </a:p>
        </p:txBody>
      </p:sp>
      <p:pic>
        <p:nvPicPr>
          <p:cNvPr id="5122" name="Picture 2" descr="C:\Documents and Settings\jirayut\Local Settings\Temporary Internet Files\Content.IE5\O0D6VI64\MC900055568[1].wmf"/>
          <p:cNvPicPr>
            <a:picLocks noChangeAspect="1" noChangeArrowheads="1"/>
          </p:cNvPicPr>
          <p:nvPr/>
        </p:nvPicPr>
        <p:blipFill>
          <a:blip r:embed="rId3" cstate="print"/>
          <a:srcRect/>
          <a:stretch>
            <a:fillRect/>
          </a:stretch>
        </p:blipFill>
        <p:spPr bwMode="auto">
          <a:xfrm>
            <a:off x="4499992" y="3717032"/>
            <a:ext cx="2160240" cy="2245121"/>
          </a:xfrm>
          <a:prstGeom prst="rect">
            <a:avLst/>
          </a:prstGeom>
          <a:ln>
            <a:noFill/>
          </a:ln>
          <a:effectLst>
            <a:outerShdw blurRad="190500" algn="tl" rotWithShape="0">
              <a:srgbClr val="000000">
                <a:alpha val="70000"/>
              </a:srgbClr>
            </a:outerShdw>
          </a:effectLst>
        </p:spPr>
      </p:pic>
      <p:sp>
        <p:nvSpPr>
          <p:cNvPr id="9" name="Title 1"/>
          <p:cNvSpPr txBox="1">
            <a:spLocks/>
          </p:cNvSpPr>
          <p:nvPr/>
        </p:nvSpPr>
        <p:spPr>
          <a:xfrm>
            <a:off x="755577" y="476672"/>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จัดหาและนำสิ่งที่แขกต้องการไปให้แขกที่ห้อง</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10" name="Content Placeholder 2"/>
          <p:cNvSpPr>
            <a:spLocks noGrp="1"/>
          </p:cNvSpPr>
          <p:nvPr>
            <p:ph idx="1"/>
          </p:nvPr>
        </p:nvSpPr>
        <p:spPr>
          <a:xfrm>
            <a:off x="755575" y="1700808"/>
            <a:ext cx="7416825" cy="1800200"/>
          </a:xfrm>
        </p:spPr>
        <p:txBody>
          <a:bodyPr>
            <a:noAutofit/>
          </a:bodyPr>
          <a:lstStyle/>
          <a:p>
            <a:pPr marL="0" lvl="0" indent="0">
              <a:lnSpc>
                <a:spcPct val="80000"/>
              </a:lnSpc>
              <a:spcBef>
                <a:spcPts val="0"/>
              </a:spcBef>
              <a:spcAft>
                <a:spcPts val="1000"/>
              </a:spcAft>
              <a:buClr>
                <a:srgbClr val="7FD13B"/>
              </a:buClr>
              <a:buNone/>
            </a:pPr>
            <a:r>
              <a:rPr lang="th-TH" sz="2400" b="1" kern="3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ดำเนินการตามที่แขกขอมา</a:t>
            </a:r>
          </a:p>
          <a:p>
            <a:pPr marL="0" lvl="0" indent="0">
              <a:lnSpc>
                <a:spcPct val="125000"/>
              </a:lnSpc>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เมื่อรับทราบแล้วว่าแขกต้องการอะไร ต้องรีบดำเนินการ หาสิ่งๆนั้นให้แขกภายในกรอบเวลาที่ที่ตกลงไว้กับแขก</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47</a:t>
            </a:fld>
            <a:endParaRPr lang="en-US" dirty="0"/>
          </a:p>
        </p:txBody>
      </p:sp>
      <p:pic>
        <p:nvPicPr>
          <p:cNvPr id="6" name="Picture 5" descr="MP900422507[1].JPG"/>
          <p:cNvPicPr/>
          <p:nvPr/>
        </p:nvPicPr>
        <p:blipFill>
          <a:blip r:embed="rId3" cstate="print"/>
          <a:stretch>
            <a:fillRect/>
          </a:stretch>
        </p:blipFill>
        <p:spPr>
          <a:xfrm>
            <a:off x="4932040" y="4653136"/>
            <a:ext cx="1800200" cy="1967483"/>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76672"/>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จัดหาและนำสิ่งที่แขกต้องการไปให้แขกที่ห้อง</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628800"/>
            <a:ext cx="7416825" cy="3240360"/>
          </a:xfrm>
        </p:spPr>
        <p:txBody>
          <a:bodyPr>
            <a:noAutofit/>
          </a:bodyPr>
          <a:lstStyle/>
          <a:p>
            <a:pPr marL="0" lvl="0" indent="0">
              <a:lnSpc>
                <a:spcPct val="80000"/>
              </a:lnSpc>
              <a:spcBef>
                <a:spcPts val="0"/>
              </a:spcBef>
              <a:spcAft>
                <a:spcPts val="1000"/>
              </a:spcAft>
              <a:buClr>
                <a:srgbClr val="7FD13B"/>
              </a:buClr>
              <a:buNone/>
            </a:pPr>
            <a:r>
              <a:rPr lang="th-TH" sz="2400" b="1" kern="3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การส่งต่อเรื่อง</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ต้องบอกรายละเอียดที่เกี่ยวข้องทั้งหมดให้ผู้รับเรื่องรวมถึงชื่อและหมายเลขห้องของแขก</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ต้องตรวจสอบให้แน่ใจว่าผู้รับเรื่องเข้าใจในเรื่องที่เราแจ้งไปเป็นอย่างดี</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ต้องเน้นย้ำในเรื่องของกรอบเวลาที่เราตกลงไว้กับแขกให้ผู้ที่รับเรื่องไปทราบ</a:t>
            </a:r>
            <a:endParaRPr lang="th-TH" sz="2400" dirty="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48</a:t>
            </a:fld>
            <a:endParaRPr lang="en-US" dirty="0"/>
          </a:p>
        </p:txBody>
      </p:sp>
      <p:pic>
        <p:nvPicPr>
          <p:cNvPr id="6" name="Picture 5" descr="MP900431665[1].JPG"/>
          <p:cNvPicPr/>
          <p:nvPr/>
        </p:nvPicPr>
        <p:blipFill>
          <a:blip r:embed="rId3" cstate="print"/>
          <a:stretch>
            <a:fillRect/>
          </a:stretch>
        </p:blipFill>
        <p:spPr>
          <a:xfrm>
            <a:off x="7452320" y="332656"/>
            <a:ext cx="1458466" cy="1756023"/>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76672"/>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จัดหาและนำสิ่งที่แขกต้องการไปให้แขกที่ห้อง</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4" y="1628799"/>
            <a:ext cx="7560841" cy="4824537"/>
          </a:xfrm>
        </p:spPr>
        <p:txBody>
          <a:bodyPr>
            <a:noAutofit/>
          </a:bodyPr>
          <a:lstStyle/>
          <a:p>
            <a:pPr marL="0" lvl="0" indent="0">
              <a:lnSpc>
                <a:spcPct val="80000"/>
              </a:lnSpc>
              <a:spcBef>
                <a:spcPts val="0"/>
              </a:spcBef>
              <a:spcAft>
                <a:spcPts val="1000"/>
              </a:spcAft>
              <a:buClr>
                <a:srgbClr val="7FD13B"/>
              </a:buClr>
              <a:buNone/>
            </a:pPr>
            <a:r>
              <a:rPr lang="th-TH" sz="2400" b="1" kern="3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การขอข้อมูล</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ข้อมูลเกี่ยวกับผลิตภัณฑ์สินค้าและบริการต่างๆของสถานบริการนั้นๆ</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บริการต่างๆที่มี ชั่วโมงทำการ ที่ตั้งของห้องอาหารบริการและเครื่องมืออุปกรณ์บางอย่างที่จัดไว้ให้บริการ แก่แขก</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การใช้เครื่องมืออุปกรณ์บางอย่างที่จัดไว้ให้บริการแก่แขก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ข้อมูลเกี่ยวกับสิ่งที่น่าสนใจในพื้นที่ เช่น บริการสถานที่เพื่อการท่องเที่ยวหรือพักผ่อนหย่อนใจ บริการคมนาคมขนส่ง </a:t>
            </a:r>
            <a:r>
              <a:rPr lang="th-TH" sz="2400" kern="400" dirty="0" err="1" smtClean="0">
                <a:solidFill>
                  <a:srgbClr val="1AB39F">
                    <a:lumMod val="75000"/>
                  </a:srgbClr>
                </a:solidFill>
                <a:latin typeface="Meiryo" pitchFamily="34" charset="-128"/>
                <a:ea typeface="Meiryo" pitchFamily="34" charset="-128"/>
                <a:cs typeface="Meiryo" pitchFamily="34" charset="-128"/>
              </a:rPr>
              <a:t>แหล่งช้</a:t>
            </a:r>
            <a:r>
              <a:rPr lang="th-TH" sz="2400" kern="400" dirty="0" smtClean="0">
                <a:solidFill>
                  <a:srgbClr val="1AB39F">
                    <a:lumMod val="75000"/>
                  </a:srgbClr>
                </a:solidFill>
                <a:latin typeface="Meiryo" pitchFamily="34" charset="-128"/>
                <a:ea typeface="Meiryo" pitchFamily="34" charset="-128"/>
                <a:cs typeface="Meiryo" pitchFamily="34" charset="-128"/>
              </a:rPr>
              <a:t>อปปิ้ง ร้านอาหาร สถานที่เพื่อการดื่มสังสรรค์</a:t>
            </a:r>
            <a:endParaRPr lang="th-TH" sz="2400" kern="400" dirty="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49</a:t>
            </a:fld>
            <a:endParaRPr lang="en-US" dirty="0"/>
          </a:p>
        </p:txBody>
      </p:sp>
      <p:pic>
        <p:nvPicPr>
          <p:cNvPr id="6148" name="Picture 4" descr="I:\Overseas Projects\PHOTOS\Accommodation 2009\SAFE.jpg"/>
          <p:cNvPicPr>
            <a:picLocks noChangeAspect="1" noChangeArrowheads="1"/>
          </p:cNvPicPr>
          <p:nvPr/>
        </p:nvPicPr>
        <p:blipFill>
          <a:blip r:embed="rId3" cstate="print"/>
          <a:srcRect/>
          <a:stretch>
            <a:fillRect/>
          </a:stretch>
        </p:blipFill>
        <p:spPr bwMode="auto">
          <a:xfrm>
            <a:off x="3491880" y="4262671"/>
            <a:ext cx="2304256" cy="1542593"/>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692696"/>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นำอุปกรณ์เครื่องใช้ที่แขกขอไปจัดวางหรือติดตั้งให้ที่ห้องแขก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4" y="1916831"/>
            <a:ext cx="7344817" cy="2088233"/>
          </a:xfrm>
        </p:spPr>
        <p:txBody>
          <a:bodyPr>
            <a:noAutofit/>
          </a:bodyPr>
          <a:lstStyle/>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บางครั้งแขกอาจจะแจ้งมาที่แผนกแม่บ้านเพื่อขอให้  ไปช่วยติดตั้งอุปกรณ์เครื่องใช้บางอย่างให้</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เมื่อได้รับเรื่องมาก็ต้องรีบดำเนินการให้แขกโดยเร็ว ที่สุดเพราะแขกน่าจะกำลังรอใช้งานอุปกรณ์เครื่องใช้ ที่ขอมาอยู่</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50</a:t>
            </a:fld>
            <a:endParaRPr lang="en-US" dirty="0"/>
          </a:p>
        </p:txBody>
      </p:sp>
      <p:pic>
        <p:nvPicPr>
          <p:cNvPr id="6" name="Picture 5" descr="MP900400637[1].JPG"/>
          <p:cNvPicPr>
            <a:picLocks noChangeAspect="1"/>
          </p:cNvPicPr>
          <p:nvPr/>
        </p:nvPicPr>
        <p:blipFill>
          <a:blip r:embed="rId3" cstate="print"/>
          <a:stretch>
            <a:fillRect/>
          </a:stretch>
        </p:blipFill>
        <p:spPr>
          <a:xfrm>
            <a:off x="6300192" y="3645024"/>
            <a:ext cx="1800200" cy="2250800"/>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692696"/>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นำอุปกรณ์เครื่องใช้ที่แขกขอไปจัดวางหรือติดตั้งให้ที่ห้องแขก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916831"/>
            <a:ext cx="6552730" cy="4752529"/>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ตัวอย่างของอุปกรณ์เครื่องใช้ที่แขกขอให้ไปจัดวาง   หรือติดตั้งให้ที่ห้องแขก</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โต๊ะและเก้าอี้-สำหรับการประชุมหรือเมื่อสั่งอาหาร  มารับประทานที่ห้อง</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การเชื่อมต่อสัญญาณอินเตอร์เน็ต</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โทรทัศน์ เครื่องเล่นดีวีดี</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เครื่องฉายสไลด์</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เตียงเสริม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เปล</a:t>
            </a: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51</a:t>
            </a:fld>
            <a:endParaRPr lang="en-US" dirty="0"/>
          </a:p>
        </p:txBody>
      </p:sp>
      <p:pic>
        <p:nvPicPr>
          <p:cNvPr id="7" name="Picture 6" descr="MP900423018[1].JPG"/>
          <p:cNvPicPr>
            <a:picLocks noChangeAspect="1"/>
          </p:cNvPicPr>
          <p:nvPr/>
        </p:nvPicPr>
        <p:blipFill>
          <a:blip r:embed="rId3" cstate="print"/>
          <a:stretch>
            <a:fillRect/>
          </a:stretch>
        </p:blipFill>
        <p:spPr>
          <a:xfrm>
            <a:off x="5292080" y="3933056"/>
            <a:ext cx="2276872" cy="2276872"/>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692696"/>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นำอุปกรณ์เครื่องใช้ที่แขกขอไปจัดวางหรือติดตั้งให้ที่ห้องแขก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916831"/>
            <a:ext cx="6552730" cy="2664297"/>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การจัดประชุมในห้อง</a:t>
            </a:r>
          </a:p>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บริษัทบางแห่งอาจใช้ห้องของโรงแรมเพื่อ</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จัดการประชุมทางธุรกิจเล็กๆ</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นำเสนองาน</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แสดงสาธิตสินค้า</a:t>
            </a: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52</a:t>
            </a:fld>
            <a:endParaRPr lang="en-US" dirty="0"/>
          </a:p>
        </p:txBody>
      </p:sp>
      <p:pic>
        <p:nvPicPr>
          <p:cNvPr id="6" name="Picture 5" descr="MP900433197[1].JPG"/>
          <p:cNvPicPr/>
          <p:nvPr/>
        </p:nvPicPr>
        <p:blipFill>
          <a:blip r:embed="rId3" cstate="print"/>
          <a:stretch>
            <a:fillRect/>
          </a:stretch>
        </p:blipFill>
        <p:spPr>
          <a:xfrm>
            <a:off x="6480212" y="4077072"/>
            <a:ext cx="1656184" cy="2231876"/>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692696"/>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นำอุปกรณ์เครื่องใช้ที่แขกขอไปจัดวางหรือติดตั้งให้ที่ห้องแขก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772816"/>
            <a:ext cx="6192690" cy="4536504"/>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ผู้สูงอายุ</a:t>
            </a:r>
          </a:p>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แขกผู้สูงอายุอาจต้องการความช่วยเหลือจากเรา       ในเรื่องต่อไปนี้</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การใช้งานอุปกรณ์เทคโนโลยีบางอย่าง</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การหยิบของจากที่สูง</a:t>
            </a:r>
          </a:p>
          <a:p>
            <a:pPr marL="358775" lvl="0" indent="-358775">
              <a:spcBef>
                <a:spcPts val="0"/>
              </a:spcBef>
              <a:spcAft>
                <a:spcPts val="1000"/>
              </a:spcAft>
              <a:buClr>
                <a:srgbClr val="7FD13B"/>
              </a:buClr>
            </a:pPr>
            <a:r>
              <a:rPr lang="th-TH" sz="2400" kern="400" dirty="0">
                <a:solidFill>
                  <a:srgbClr val="1AB39F">
                    <a:lumMod val="75000"/>
                  </a:srgbClr>
                </a:solidFill>
                <a:latin typeface="Meiryo" pitchFamily="34" charset="-128"/>
                <a:ea typeface="Meiryo" pitchFamily="34" charset="-128"/>
                <a:cs typeface="Meiryo" pitchFamily="34" charset="-128"/>
              </a:rPr>
              <a:t>การหยิบของจาก</a:t>
            </a:r>
            <a:r>
              <a:rPr lang="th-TH" sz="2400" kern="400" dirty="0" smtClean="0">
                <a:solidFill>
                  <a:srgbClr val="1AB39F">
                    <a:lumMod val="75000"/>
                  </a:srgbClr>
                </a:solidFill>
                <a:latin typeface="Meiryo" pitchFamily="34" charset="-128"/>
                <a:ea typeface="Meiryo" pitchFamily="34" charset="-128"/>
                <a:cs typeface="Meiryo" pitchFamily="34" charset="-128"/>
              </a:rPr>
              <a:t>ที่ต่ำ</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การขอเก้าอี้ล้อหมุนเพื่อไปยังที่ต่างๆ            ในสถานบริการ</a:t>
            </a:r>
            <a:endParaRPr lang="th-TH" sz="2400" kern="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53</a:t>
            </a:fld>
            <a:endParaRPr lang="en-US" dirty="0"/>
          </a:p>
        </p:txBody>
      </p:sp>
      <p:pic>
        <p:nvPicPr>
          <p:cNvPr id="7" name="imgHvThumb" descr="Infant's wooden crib with wheels"/>
          <p:cNvPicPr/>
          <p:nvPr/>
        </p:nvPicPr>
        <p:blipFill>
          <a:blip r:embed="rId3" cstate="print"/>
          <a:srcRect/>
          <a:stretch>
            <a:fillRect/>
          </a:stretch>
        </p:blipFill>
        <p:spPr bwMode="auto">
          <a:xfrm>
            <a:off x="6012160" y="3861048"/>
            <a:ext cx="2232248" cy="2306563"/>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itle 1"/>
          <p:cNvSpPr txBox="1">
            <a:spLocks/>
          </p:cNvSpPr>
          <p:nvPr/>
        </p:nvSpPr>
        <p:spPr>
          <a:xfrm>
            <a:off x="755577" y="692696"/>
            <a:ext cx="6552727" cy="10801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นำอุปกรณ์เครื่องใช้ที่แขกขอไปจัดวางหรือติดตั้งให้ที่ห้องแขก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5" y="1772816"/>
            <a:ext cx="6192690" cy="3528392"/>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เปลและเตียงเสริม</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ต้องระวัง-มิฉะนั้นอาจถูกหนีบที่นิ้วมือ</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ต้องฝึกทำมาก่อนที่จะทำจริงถ้ามีแขกอยู่ด้วย</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ทำตามข้อแนะนำในการใช้จากผู้ผลิต</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อย่ารีบทำ</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ถ้าทำเป็นครั้งแรก ก็ต้องมีคนที่ทำ     จนคล่องแล้วมาช่วยดู</a:t>
            </a:r>
            <a:endParaRPr lang="th-TH" sz="2400" kern="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54</a:t>
            </a:fld>
            <a:endParaRPr lang="en-US" dirty="0"/>
          </a:p>
        </p:txBody>
      </p:sp>
      <p:pic>
        <p:nvPicPr>
          <p:cNvPr id="8194" name="Picture 2" descr="I:\Overseas Projects\PHOTOS\2012\3834322136_d0530cd89b.jpg"/>
          <p:cNvPicPr>
            <a:picLocks noChangeAspect="1" noChangeArrowheads="1"/>
          </p:cNvPicPr>
          <p:nvPr/>
        </p:nvPicPr>
        <p:blipFill>
          <a:blip r:embed="rId3" cstate="print"/>
          <a:srcRect/>
          <a:stretch>
            <a:fillRect/>
          </a:stretch>
        </p:blipFill>
        <p:spPr bwMode="auto">
          <a:xfrm>
            <a:off x="7020272" y="4941168"/>
            <a:ext cx="1224949" cy="1668016"/>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04664"/>
            <a:ext cx="7056783"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ตกลงกับแขกว่าจะให้มาเก็บของเมื่อไหร่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4" y="1124744"/>
            <a:ext cx="7488834" cy="5040560"/>
          </a:xfrm>
        </p:spPr>
        <p:txBody>
          <a:bodyPr>
            <a:noAutofit/>
          </a:bodyPr>
          <a:lstStyle/>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เหตุผลหลักๆที่ควรจะทำการระบุเวลาที่จะไปเก็บของได้แก่</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เพื่อให้แขกวางแผนในการทำสิ่งต่างๆต่อไปได้-แขกจะได้ไม่ต้องกังวลว่าจะต้องทำอย่างไรกับสิ่งที่ยืมมาแล้วและใช้เสร็จแล้ว</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พื่อป้องกันไม่ให้เกิดเหตุการณ์ที่แขกเอาของมาวางทิ้งไว้นอกห้องเมื่อใช้เสร็จแล้ว-ซึ่งอาจทำให้ของนั้นได้รับความเสียหายหรืออาจสูญหายถูกขโมยได้</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พื่อให้แขกมีเนื้อที่ในห้องมากขึ้น-ของที่ใช้เสร็จแล้วนี้อาจกลายเป็นสิ่งที่เกะกะแขกหากแขกต้องการจะใช้พื้นที่ในห้องเพื่อทำกิจกรรมอื่นๆอี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เพื่อให้สามารถที่จะนำของนั้นไปเก็บคืนในคลัง    เพื่อไว้ให้แขกห้องอื่นๆได้ยืมใช้ต่อไป</a:t>
            </a: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55</a:t>
            </a:fld>
            <a:endParaRPr lang="en-US" dirty="0"/>
          </a:p>
        </p:txBody>
      </p:sp>
      <p:pic>
        <p:nvPicPr>
          <p:cNvPr id="7" name="Picture 6" descr="MP900409014[1].JPG"/>
          <p:cNvPicPr>
            <a:picLocks noChangeAspect="1"/>
          </p:cNvPicPr>
          <p:nvPr/>
        </p:nvPicPr>
        <p:blipFill>
          <a:blip r:embed="rId3" cstate="print"/>
          <a:stretch>
            <a:fillRect/>
          </a:stretch>
        </p:blipFill>
        <p:spPr>
          <a:xfrm>
            <a:off x="6228184" y="4149080"/>
            <a:ext cx="2137034" cy="2160240"/>
          </a:xfrm>
          <a:prstGeom prst="rect">
            <a:avLst/>
          </a:prstGeom>
          <a:ln>
            <a:noFill/>
          </a:ln>
          <a:effectLst>
            <a:outerShdw blurRad="190500" algn="tl" rotWithShape="0">
              <a:srgbClr val="000000">
                <a:alpha val="70000"/>
              </a:srgbClr>
            </a:outerShdw>
          </a:effectLst>
        </p:spPr>
      </p:pic>
      <p:sp>
        <p:nvSpPr>
          <p:cNvPr id="8" name="Title 1"/>
          <p:cNvSpPr txBox="1">
            <a:spLocks/>
          </p:cNvSpPr>
          <p:nvPr/>
        </p:nvSpPr>
        <p:spPr>
          <a:xfrm>
            <a:off x="755577" y="404664"/>
            <a:ext cx="7056783"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ตกลงกับแขกว่าจะให้มาเก็บของเมื่อไหร่</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
        <p:nvSpPr>
          <p:cNvPr id="9" name="Content Placeholder 2"/>
          <p:cNvSpPr>
            <a:spLocks noGrp="1"/>
          </p:cNvSpPr>
          <p:nvPr>
            <p:ph idx="1"/>
          </p:nvPr>
        </p:nvSpPr>
        <p:spPr>
          <a:xfrm>
            <a:off x="755574" y="1124744"/>
            <a:ext cx="7488834" cy="3960440"/>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สมุดลงบันทึก</a:t>
            </a:r>
          </a:p>
          <a:p>
            <a:pPr marL="358775" lvl="0" indent="-358775">
              <a:spcBef>
                <a:spcPts val="0"/>
              </a:spcBef>
              <a:spcAft>
                <a:spcPts val="1000"/>
              </a:spcAft>
              <a:buClr>
                <a:srgbClr val="7FD13B"/>
              </a:buClr>
            </a:pPr>
            <a:r>
              <a:rPr lang="th-TH" sz="2400" dirty="0" smtClean="0">
                <a:solidFill>
                  <a:srgbClr val="1AB39F">
                    <a:lumMod val="75000"/>
                  </a:srgbClr>
                </a:solidFill>
                <a:latin typeface="Meiryo" pitchFamily="34" charset="-128"/>
                <a:ea typeface="Meiryo" pitchFamily="34" charset="-128"/>
                <a:cs typeface="Meiryo" pitchFamily="34" charset="-128"/>
              </a:rPr>
              <a:t>สถานบริการบางแห่งมีการจัดทำสมุดลงบันทึก เพื่อเก็บข้อมูลว่ามีการนำอุปกรณ์เครื่องใช้ บางอย่างไปจัดวางติดตั้งให้แขกยืมใช้ที่ห้องไหน เมื่อไหร่และจะต้องให้พนักงานไปเก็บของคืนจากห้องของแขกเมื่อไหร่</a:t>
            </a:r>
            <a:endParaRPr lang="th-TH" sz="2400" dirty="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สมุดลงบันทึกนี้จึงมีประโยชน์ ในการติดตามของใช้ เพื่อตรวจดูว่ามีการนำอุปกรณ์เครื่องใช้        ไปจัดวางติดตั้งให้แขกยืมใช้ตามที่แขก       ต้องการแล้วหรือยัง</a:t>
            </a: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56</a:t>
            </a:fld>
            <a:endParaRPr lang="en-US" dirty="0"/>
          </a:p>
        </p:txBody>
      </p:sp>
      <p:pic>
        <p:nvPicPr>
          <p:cNvPr id="6" name="Picture 5" descr="MP900184915[1].JPG"/>
          <p:cNvPicPr>
            <a:picLocks noChangeAspect="1"/>
          </p:cNvPicPr>
          <p:nvPr/>
        </p:nvPicPr>
        <p:blipFill>
          <a:blip r:embed="rId3" cstate="print"/>
          <a:stretch>
            <a:fillRect/>
          </a:stretch>
        </p:blipFill>
        <p:spPr>
          <a:xfrm>
            <a:off x="3923928" y="3300869"/>
            <a:ext cx="2010648" cy="3008451"/>
          </a:xfrm>
          <a:prstGeom prst="rect">
            <a:avLst/>
          </a:prstGeom>
          <a:ln>
            <a:noFill/>
          </a:ln>
          <a:effectLst>
            <a:outerShdw blurRad="190500" algn="tl" rotWithShape="0">
              <a:srgbClr val="000000">
                <a:alpha val="70000"/>
              </a:srgbClr>
            </a:outerShdw>
          </a:effectLst>
        </p:spPr>
      </p:pic>
      <p:sp>
        <p:nvSpPr>
          <p:cNvPr id="9" name="Content Placeholder 2"/>
          <p:cNvSpPr>
            <a:spLocks noGrp="1"/>
          </p:cNvSpPr>
          <p:nvPr>
            <p:ph idx="1"/>
          </p:nvPr>
        </p:nvSpPr>
        <p:spPr>
          <a:xfrm>
            <a:off x="755574" y="1700808"/>
            <a:ext cx="7488834" cy="1512168"/>
          </a:xfrm>
        </p:spPr>
        <p:txBody>
          <a:bodyPr>
            <a:noAutofit/>
          </a:bodyPr>
          <a:lstStyle/>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ในขณะที่การบริการส่วนใหญ่ที่แขกเรียกใช้จากแผนกแม่บ้านคือการให้นำของไปให้ที่ห้อง แต่ก็มีเหมือนกัน   ที่แขกขอให้นำของบางอย่างออกไปจากห้อง</a:t>
            </a:r>
          </a:p>
          <a:p>
            <a:pPr marL="358775" lvl="0" indent="-358775">
              <a:spcBef>
                <a:spcPts val="0"/>
              </a:spcBef>
              <a:spcAft>
                <a:spcPts val="1000"/>
              </a:spcAft>
              <a:buClr>
                <a:srgbClr val="7FD13B"/>
              </a:buClr>
            </a:pP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
        <p:nvSpPr>
          <p:cNvPr id="10"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755574" y="1556792"/>
            <a:ext cx="7632850" cy="4104456"/>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ประเภทของของที่แขกขอให้นำออกไปจากห้อง</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สิ่งที่โรงแรมจัดไว้ให้ในห้องพัก ที่แขกไม่ต้องการใช้  เช่น เฟอร์นิเจอร์,เครื่องใช้ไฟฟ้าและสิ่งอำนวยความสะดวกบางอย่าง</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ของและอุปกรณ์ที่พนักงานจัดเก็บทำความสะอาดห้อง  ลืมไว้</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ผ้าเช็ดตัว ผ้าขนหนูที่สกปรกแล้ว           และแขกต้องการเปลี่ยนใหม่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จาน,ชาม ที่ใช้แล้ว</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57</a:t>
            </a:fld>
            <a:endParaRPr lang="en-US" dirty="0"/>
          </a:p>
        </p:txBody>
      </p:sp>
      <p:pic>
        <p:nvPicPr>
          <p:cNvPr id="7" name="Picture 6" descr="MP900430485[1].JPG"/>
          <p:cNvPicPr/>
          <p:nvPr/>
        </p:nvPicPr>
        <p:blipFill>
          <a:blip r:embed="rId3" cstate="print"/>
          <a:stretch>
            <a:fillRect/>
          </a:stretch>
        </p:blipFill>
        <p:spPr>
          <a:xfrm>
            <a:off x="5652120" y="4509120"/>
            <a:ext cx="1656184" cy="1614645"/>
          </a:xfrm>
          <a:prstGeom prst="rect">
            <a:avLst/>
          </a:prstGeom>
          <a:ln>
            <a:noFill/>
          </a:ln>
          <a:effectLst>
            <a:outerShdw blurRad="190500" algn="tl" rotWithShape="0">
              <a:srgbClr val="000000">
                <a:alpha val="70000"/>
              </a:srgbClr>
            </a:outerShdw>
          </a:effectLst>
        </p:spPr>
      </p:pic>
      <p:cxnSp>
        <p:nvCxnSpPr>
          <p:cNvPr id="10" name="ลูกศรเชื่อมต่อแบบตรง 9"/>
          <p:cNvCxnSpPr/>
          <p:nvPr/>
        </p:nvCxnSpPr>
        <p:spPr>
          <a:xfrm>
            <a:off x="7308304" y="6622225"/>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11"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58</a:t>
            </a:fld>
            <a:endParaRPr lang="en-US" dirty="0"/>
          </a:p>
        </p:txBody>
      </p:sp>
      <p:pic>
        <p:nvPicPr>
          <p:cNvPr id="5" name="Picture 4" descr="MP900386192[1].JPG"/>
          <p:cNvPicPr>
            <a:picLocks noChangeAspect="1"/>
          </p:cNvPicPr>
          <p:nvPr/>
        </p:nvPicPr>
        <p:blipFill>
          <a:blip r:embed="rId3" cstate="print">
            <a:clrChange>
              <a:clrFrom>
                <a:srgbClr val="E6E4E5"/>
              </a:clrFrom>
              <a:clrTo>
                <a:srgbClr val="E6E4E5">
                  <a:alpha val="0"/>
                </a:srgbClr>
              </a:clrTo>
            </a:clrChange>
          </a:blip>
          <a:stretch>
            <a:fillRect/>
          </a:stretch>
        </p:blipFill>
        <p:spPr>
          <a:xfrm>
            <a:off x="7092280" y="692696"/>
            <a:ext cx="1656184" cy="2486635"/>
          </a:xfrm>
          <a:prstGeom prst="rect">
            <a:avLst/>
          </a:prstGeom>
          <a:noFill/>
          <a:ln>
            <a:noFill/>
          </a:ln>
        </p:spPr>
      </p:pic>
      <p:sp>
        <p:nvSpPr>
          <p:cNvPr id="8" name="Content Placeholder 2"/>
          <p:cNvSpPr>
            <a:spLocks noGrp="1"/>
          </p:cNvSpPr>
          <p:nvPr>
            <p:ph idx="1"/>
          </p:nvPr>
        </p:nvSpPr>
        <p:spPr>
          <a:xfrm>
            <a:off x="755574" y="1556792"/>
            <a:ext cx="7632850" cy="4752528"/>
          </a:xfrm>
        </p:spPr>
        <p:txBody>
          <a:bodyPr>
            <a:noAutofit/>
          </a:bodyPr>
          <a:lstStyle/>
          <a:p>
            <a:pPr marL="0" lvl="0" indent="0">
              <a:spcBef>
                <a:spcPts val="0"/>
              </a:spcBef>
              <a:spcAft>
                <a:spcPts val="1000"/>
              </a:spcAft>
              <a:buClr>
                <a:srgbClr val="7FD13B"/>
              </a:buClr>
              <a:buNone/>
            </a:pPr>
            <a:r>
              <a:rPr lang="th-TH" sz="2400" b="1"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ประเภทของของที่แขกขอให้นำออกไปจากห้อง</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เมื่ออุปกรณ์เครื่องใช้เสียไม่ทำงานและแขกต้องการ   ให้เปลี่ยน</a:t>
            </a:r>
            <a:r>
              <a:rPr lang="th-TH" sz="2400" kern="400" dirty="0">
                <a:solidFill>
                  <a:srgbClr val="1AB39F">
                    <a:lumMod val="75000"/>
                  </a:srgbClr>
                </a:solidFill>
                <a:latin typeface="Meiryo" pitchFamily="34" charset="-128"/>
                <a:ea typeface="Meiryo" pitchFamily="34" charset="-128"/>
                <a:cs typeface="Meiryo" pitchFamily="34" charset="-128"/>
              </a:rPr>
              <a:t>อันใหม่ให้</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ของที่แขกขอให้จัดหาให้เป็นการพิเศษก่อนหน้านี้และ แขกใช้เสร็จแล้ว</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ข้าวของส่วนตัวของแขกที่แขกต้องการให้นำไปดำเนินการบางอย่างให้ เช่นนำไปซัก-รีด ฝากเก็บหรือซ่อมแซม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เครื่องดื่มมึนเมาและของอื่นๆในมินิบาร์(ส่วนของห้องพัก ที่มีเครื่องดื่มและของรับประทานเล่นแบบง่ายๆ ที่จัดไว้บริการให้ในห้องของแขกอยู่แล้วในกรณีที่แขกอยากดื่ม ในห้อง)</a:t>
            </a:r>
          </a:p>
        </p:txBody>
      </p:sp>
      <p:sp>
        <p:nvSpPr>
          <p:cNvPr id="9"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55574" y="1484784"/>
            <a:ext cx="7848874" cy="5184576"/>
          </a:xfrm>
        </p:spPr>
        <p:txBody>
          <a:bodyPr>
            <a:noAutofit/>
          </a:bodyPr>
          <a:lstStyle/>
          <a:p>
            <a:pPr marL="0" lvl="0" indent="0">
              <a:spcBef>
                <a:spcPts val="0"/>
              </a:spcBef>
              <a:spcAft>
                <a:spcPts val="6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ในการตกลงเวลาที่จะไปนำของบางอย่างออกจากห้องให้แขกต้องพิจารณาให้แน่ใจว่าเราจะไปดำเนินการให้ได้ตามเวลาที่</a:t>
            </a:r>
            <a:r>
              <a:rPr lang="th-TH" sz="2400" kern="600" dirty="0" smtClean="0">
                <a:solidFill>
                  <a:srgbClr val="1AB39F">
                    <a:lumMod val="75000"/>
                  </a:srgbClr>
                </a:solidFill>
                <a:latin typeface="Meiryo" pitchFamily="34" charset="-128"/>
                <a:ea typeface="Meiryo" pitchFamily="34" charset="-128"/>
                <a:cs typeface="Meiryo" pitchFamily="34" charset="-128"/>
              </a:rPr>
              <a:t>รับปากไว้กับแขกจริงๆ โดย เราควรที่จะต้อง</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ให้พนักงานคนอื่นไปดำเนินการให้แทนหากเราไม่สามารถไปดำเนินการให้แขกตามเวลาที่รับปากไว้</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ดต่อไปที่ห้องเพื่อกล่าวขอโทษแขกและขอตกลงเวลากับแขกใหม่หากเราไม่สามารถไปดำเนินการให้แขกได้ตามเวลาที่รับปากไว้</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ต้องไม่ทึกทักเอาเองว่าการไปนำของออกจากห้อง    ให้แขกช้ากว่าเวลาที่รับปากกับแขกไว้นั้นเป็นเรื่อง   ไม่สำคัญ ดังนั้นจึงไม่จำเป็นต้องโทรไปแจ้งแขกก่อน</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ห้พนักงานคนอื่นไปช่วยด้วยหรือนำรถเข็นไปด้วยในกรณีที่ของที่ต้องไปนำออกจากห้องนั้นมีขนาดใหญ่หรือหนัก</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59</a:t>
            </a:fld>
            <a:endParaRPr lang="en-US" dirty="0"/>
          </a:p>
        </p:txBody>
      </p:sp>
      <p:pic>
        <p:nvPicPr>
          <p:cNvPr id="7" name="Picture 6" descr="MP900405424[1].JPG"/>
          <p:cNvPicPr>
            <a:picLocks noChangeAspect="1"/>
          </p:cNvPicPr>
          <p:nvPr/>
        </p:nvPicPr>
        <p:blipFill rotWithShape="1">
          <a:blip r:embed="rId3" cstate="print">
            <a:clrChange>
              <a:clrFrom>
                <a:srgbClr val="FFFFFF"/>
              </a:clrFrom>
              <a:clrTo>
                <a:srgbClr val="FFFFFF">
                  <a:alpha val="0"/>
                </a:srgbClr>
              </a:clrTo>
            </a:clrChange>
          </a:blip>
          <a:srcRect l="26487" r="21148"/>
          <a:stretch/>
        </p:blipFill>
        <p:spPr>
          <a:xfrm>
            <a:off x="7695985" y="4221088"/>
            <a:ext cx="1131217" cy="1543028"/>
          </a:xfrm>
          <a:prstGeom prst="rect">
            <a:avLst/>
          </a:prstGeom>
        </p:spPr>
      </p:pic>
      <p:sp>
        <p:nvSpPr>
          <p:cNvPr id="9"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55574" y="1628800"/>
            <a:ext cx="6912770" cy="4464496"/>
          </a:xfrm>
        </p:spPr>
        <p:txBody>
          <a:bodyPr>
            <a:noAutofit/>
          </a:bodyPr>
          <a:lstStyle/>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เมื่อไปถึงที่ห้องแขกแล้ว ให้</a:t>
            </a:r>
            <a:endParaRPr lang="th-TH" sz="2400" kern="6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เคาะประตูก่อนและพูดว่า “แผนกแม่บ้านครับ/ค่ะ”</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ทักทายแขกโดยเรียกชื่อแขก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บอกจุดประสงค์ที่มา “ผม/ดิฉันมารับ/ดำเนินการนำ .........ออกจากห้องครับ/ค่ะ”</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กล่าวขอโทษ ในกรณีที่มาให้บริการช้ากว่าเวลาที่รับปากไว้</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ขออนุญาตเข้าไปในห้องแขก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ขอบคุณที่แขกอนุญาตให้เข้าห้อง</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60</a:t>
            </a:fld>
            <a:endParaRPr lang="en-US" dirty="0"/>
          </a:p>
        </p:txBody>
      </p:sp>
      <p:pic>
        <p:nvPicPr>
          <p:cNvPr id="9" name="Picture 8" descr="MP900386191[1].JPG"/>
          <p:cNvPicPr>
            <a:picLocks noChangeAspect="1"/>
          </p:cNvPicPr>
          <p:nvPr/>
        </p:nvPicPr>
        <p:blipFill rotWithShape="1">
          <a:blip r:embed="rId3" cstate="print">
            <a:clrChange>
              <a:clrFrom>
                <a:srgbClr val="EBEAE8"/>
              </a:clrFrom>
              <a:clrTo>
                <a:srgbClr val="EBEAE8">
                  <a:alpha val="0"/>
                </a:srgbClr>
              </a:clrTo>
            </a:clrChange>
          </a:blip>
          <a:srcRect t="7255"/>
          <a:stretch/>
        </p:blipFill>
        <p:spPr>
          <a:xfrm>
            <a:off x="5508104" y="4437112"/>
            <a:ext cx="1368152" cy="1917715"/>
          </a:xfrm>
          <a:prstGeom prst="rect">
            <a:avLst/>
          </a:prstGeom>
        </p:spPr>
      </p:pic>
      <p:sp>
        <p:nvSpPr>
          <p:cNvPr id="10"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1" name="ลูกศรเชื่อมต่อแบบตรง 10"/>
          <p:cNvCxnSpPr/>
          <p:nvPr/>
        </p:nvCxnSpPr>
        <p:spPr>
          <a:xfrm>
            <a:off x="7164288" y="6597352"/>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55574" y="1628800"/>
            <a:ext cx="7056786" cy="4464496"/>
          </a:xfrm>
        </p:spPr>
        <p:txBody>
          <a:bodyPr>
            <a:noAutofit/>
          </a:bodyPr>
          <a:lstStyle/>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ต้องไม่แสดงความอยากรู้อยากเห็นด้วยการสอดส่ายสายตามองไปรอบๆห้องหรือสนใจฟังสิ่งที่แขกคุยกัน</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รีบเก็บของที่แขกต้องการให้นำออกไปจากห้อง</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ก่อนออกจากห้องให้กล่าวขอโทษแขกอีกครั้งในกรณีที่มาให้บริการช้ากว่าที่ตกลงกันไว้</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ในกรณีที่ต้องนำของใหม่มาเปลี่ยนให้ที่ห้องแขกให้ตกลงกับแขกว่าจะให้มาเมื่อไหร่</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กล่าวขอบคุณแขก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ออกจากห้องแขก</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61</a:t>
            </a:fld>
            <a:endParaRPr lang="en-US" dirty="0"/>
          </a:p>
        </p:txBody>
      </p:sp>
      <p:pic>
        <p:nvPicPr>
          <p:cNvPr id="7" name="Picture 6" descr="MP900302933[1].JPG"/>
          <p:cNvPicPr>
            <a:picLocks noChangeAspect="1"/>
          </p:cNvPicPr>
          <p:nvPr/>
        </p:nvPicPr>
        <p:blipFill>
          <a:blip r:embed="rId3" cstate="print"/>
          <a:stretch>
            <a:fillRect/>
          </a:stretch>
        </p:blipFill>
        <p:spPr>
          <a:xfrm>
            <a:off x="6228184" y="4365104"/>
            <a:ext cx="1561373" cy="2188840"/>
          </a:xfrm>
          <a:prstGeom prst="rect">
            <a:avLst/>
          </a:prstGeom>
          <a:ln>
            <a:noFill/>
          </a:ln>
          <a:effectLst>
            <a:outerShdw blurRad="190500" algn="tl" rotWithShape="0">
              <a:srgbClr val="000000">
                <a:alpha val="70000"/>
              </a:srgbClr>
            </a:outerShdw>
          </a:effectLst>
        </p:spPr>
      </p:pic>
      <p:sp>
        <p:nvSpPr>
          <p:cNvPr id="9"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นำของออกจากห้องตามความต้องการ     ของแขก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446950[1].JPG"/>
          <p:cNvPicPr/>
          <p:nvPr/>
        </p:nvPicPr>
        <p:blipFill>
          <a:blip r:embed="rId3" cstate="print"/>
          <a:stretch>
            <a:fillRect/>
          </a:stretch>
        </p:blipFill>
        <p:spPr>
          <a:xfrm>
            <a:off x="2123728" y="4725144"/>
            <a:ext cx="2085975" cy="1390650"/>
          </a:xfrm>
          <a:prstGeom prst="rect">
            <a:avLst/>
          </a:prstGeom>
          <a:ln>
            <a:noFill/>
          </a:ln>
          <a:effectLst>
            <a:outerShdw blurRad="190500" algn="tl" rotWithShape="0">
              <a:srgbClr val="000000">
                <a:alpha val="70000"/>
              </a:srgbClr>
            </a:outerShdw>
          </a:effectLst>
        </p:spPr>
      </p:pic>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62</a:t>
            </a:fld>
            <a:endParaRPr lang="en-US" dirty="0"/>
          </a:p>
        </p:txBody>
      </p:sp>
      <p:pic>
        <p:nvPicPr>
          <p:cNvPr id="6" name="Picture 5" descr="MP900408879[1].JPG"/>
          <p:cNvPicPr>
            <a:picLocks noChangeAspect="1"/>
          </p:cNvPicPr>
          <p:nvPr/>
        </p:nvPicPr>
        <p:blipFill>
          <a:blip r:embed="rId4" cstate="print"/>
          <a:stretch>
            <a:fillRect/>
          </a:stretch>
        </p:blipFill>
        <p:spPr>
          <a:xfrm>
            <a:off x="3635896" y="3356992"/>
            <a:ext cx="2304256" cy="230425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124744"/>
            <a:ext cx="7632848" cy="1944216"/>
          </a:xfrm>
        </p:spPr>
        <p:txBody>
          <a:bodyPr>
            <a:normAutofit/>
          </a:bodyPr>
          <a:lstStyle/>
          <a:p>
            <a:pPr>
              <a:spcBef>
                <a:spcPts val="600"/>
              </a:spcBef>
              <a:buNone/>
            </a:pPr>
            <a:r>
              <a:rPr lang="th-TH" sz="4000" b="1" cap="all" dirty="0" smtClean="0">
                <a:ln w="5000" cmpd="sng">
                  <a:noFill/>
                  <a:prstDash val="solid"/>
                </a:ln>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บทที่ ๓ </a:t>
            </a:r>
            <a:endParaRPr lang="en-AU" sz="4000" b="1" dirty="0" smtClean="0">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marL="0">
              <a:buNone/>
            </a:pPr>
            <a:r>
              <a:rPr lang="th-TH" sz="2800" b="1" cap="all" dirty="0" smtClean="0">
                <a:ln w="5000" cmpd="sng">
                  <a:noFill/>
                  <a:prstDash val="solid"/>
                </a:ln>
                <a:solidFill>
                  <a:schemeClr val="accent6">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ให้คำแนะนำแก่แขก</a:t>
            </a:r>
            <a:endParaRPr lang="en-AU" sz="2800" b="1" dirty="0" smtClean="0">
              <a:solidFill>
                <a:schemeClr val="accent6">
                  <a:lumMod val="75000"/>
                </a:schemeClr>
              </a:solidFill>
              <a:latin typeface="Meiryo UI" pitchFamily="34" charset="-128"/>
              <a:ea typeface="Meiryo UI" pitchFamily="34" charset="-128"/>
              <a:cs typeface="Meiryo UI" pitchFamily="34" charset="-128"/>
            </a:endParaRPr>
          </a:p>
          <a:p>
            <a:pPr>
              <a:spcBef>
                <a:spcPts val="600"/>
              </a:spcBef>
              <a:spcAft>
                <a:spcPts val="1200"/>
              </a:spcAft>
              <a:buNone/>
            </a:pPr>
            <a:endParaRPr lang="en-AU" sz="2200" dirty="0" smtClean="0">
              <a:latin typeface="Helvetica" pitchFamily="34" charset="0"/>
            </a:endParaRPr>
          </a:p>
          <a:p>
            <a:pPr lvl="0">
              <a:spcBef>
                <a:spcPts val="600"/>
              </a:spcBef>
              <a:spcAft>
                <a:spcPts val="600"/>
              </a:spcAft>
            </a:pPr>
            <a:endParaRPr lang="en-AU" sz="2200" dirty="0" smtClean="0">
              <a:latin typeface="Helvetica" pitchFamily="34" charset="0"/>
            </a:endParaRPr>
          </a:p>
          <a:p>
            <a:pPr>
              <a:buNone/>
            </a:pPr>
            <a:endParaRPr lang="en-AU" sz="2400" dirty="0" smtClean="0"/>
          </a:p>
          <a:p>
            <a:pPr lvl="0">
              <a:spcBef>
                <a:spcPts val="600"/>
              </a:spcBef>
              <a:spcAft>
                <a:spcPts val="1200"/>
              </a:spcAft>
            </a:pPr>
            <a:endParaRPr lang="en-AU" sz="2200" dirty="0" smtClean="0">
              <a:latin typeface="Helvetica" pitchFamily="34" charset="0"/>
            </a:endParaRPr>
          </a:p>
          <a:p>
            <a:pPr marL="0">
              <a:spcBef>
                <a:spcPts val="600"/>
              </a:spcBef>
              <a:spcAft>
                <a:spcPts val="1200"/>
              </a:spcAft>
              <a:buNone/>
            </a:pPr>
            <a:endParaRPr lang="en-AU" sz="2200" dirty="0" smtClean="0">
              <a:latin typeface="Helvetica"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63</a:t>
            </a:fld>
            <a:endParaRPr lang="en-US" dirty="0"/>
          </a:p>
        </p:txBody>
      </p:sp>
      <p:pic>
        <p:nvPicPr>
          <p:cNvPr id="9219" name="Picture 3" descr="C:\Documents and Settings\jirayut\Local Settings\Temporary Internet Files\Content.IE5\L3HMVMNM\MM900283932[1].gif"/>
          <p:cNvPicPr>
            <a:picLocks noChangeAspect="1" noChangeArrowheads="1" noCrop="1"/>
          </p:cNvPicPr>
          <p:nvPr/>
        </p:nvPicPr>
        <p:blipFill>
          <a:blip r:embed="rId3" cstate="print"/>
          <a:srcRect/>
          <a:stretch>
            <a:fillRect/>
          </a:stretch>
        </p:blipFill>
        <p:spPr bwMode="auto">
          <a:xfrm>
            <a:off x="6948264" y="4941168"/>
            <a:ext cx="1312540" cy="1312540"/>
          </a:xfrm>
          <a:prstGeom prst="rect">
            <a:avLst/>
          </a:prstGeom>
          <a:noFill/>
        </p:spPr>
      </p:pic>
      <p:sp>
        <p:nvSpPr>
          <p:cNvPr id="8" name="Content Placeholder 2"/>
          <p:cNvSpPr>
            <a:spLocks noGrp="1"/>
          </p:cNvSpPr>
          <p:nvPr>
            <p:ph idx="1"/>
          </p:nvPr>
        </p:nvSpPr>
        <p:spPr>
          <a:xfrm>
            <a:off x="755574" y="1484784"/>
            <a:ext cx="7344818" cy="3672408"/>
          </a:xfrm>
        </p:spPr>
        <p:txBody>
          <a:bodyPr>
            <a:noAutofit/>
          </a:bodyPr>
          <a:lstStyle/>
          <a:p>
            <a:pPr marL="0" lvl="0" indent="0">
              <a:spcBef>
                <a:spcPts val="0"/>
              </a:spcBef>
              <a:spcAft>
                <a:spcPts val="1000"/>
              </a:spcAft>
              <a:buClr>
                <a:srgbClr val="7FD13B"/>
              </a:buClr>
              <a:buNone/>
            </a:pPr>
            <a:r>
              <a:rPr lang="th-TH" sz="2400" dirty="0" smtClean="0">
                <a:solidFill>
                  <a:srgbClr val="1AB39F">
                    <a:lumMod val="75000"/>
                  </a:srgbClr>
                </a:solidFill>
                <a:latin typeface="Meiryo" pitchFamily="34" charset="-128"/>
                <a:ea typeface="Meiryo" pitchFamily="34" charset="-128"/>
                <a:cs typeface="Meiryo" pitchFamily="34" charset="-128"/>
              </a:rPr>
              <a:t>เกณฑ์การปฏิบัติงานของบทนี้มี</a:t>
            </a:r>
            <a:endParaRPr lang="th-TH" sz="2400" kern="6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บอกให้แขกทราบถึงบริการและสิ่งต่างๆที่แผนกแม่บ้านมีไว้บริการให้แก่แขก</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ให้คำแนะนำแก่แขกในการใช้งานสิ่งที่นำมาให้ตามความเหมาะสม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สาธิตการใช้งานสิ่งที่นำมาให้แขกดูตามความเหมาะสม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ประสานงานกับพนักงานคนอื่นหรือแผนกอื่นในการให้คำแนะนำเพิ่มเติมตามความเหมาะสม</a:t>
            </a:r>
          </a:p>
        </p:txBody>
      </p:sp>
      <p:sp>
        <p:nvSpPr>
          <p:cNvPr id="9" name="Title 1"/>
          <p:cNvSpPr txBox="1">
            <a:spLocks/>
          </p:cNvSpPr>
          <p:nvPr/>
        </p:nvSpPr>
        <p:spPr>
          <a:xfrm>
            <a:off x="755577" y="548680"/>
            <a:ext cx="669674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ให้คำแนะนำแก่แขก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64</a:t>
            </a:fld>
            <a:endParaRPr lang="en-US" dirty="0"/>
          </a:p>
        </p:txBody>
      </p:sp>
      <p:pic>
        <p:nvPicPr>
          <p:cNvPr id="6" name="Picture 5" descr="MP900341627[1].JPG"/>
          <p:cNvPicPr>
            <a:picLocks noChangeAspect="1"/>
          </p:cNvPicPr>
          <p:nvPr/>
        </p:nvPicPr>
        <p:blipFill>
          <a:blip r:embed="rId3" cstate="print"/>
          <a:stretch>
            <a:fillRect/>
          </a:stretch>
        </p:blipFill>
        <p:spPr>
          <a:xfrm>
            <a:off x="6825731" y="4725144"/>
            <a:ext cx="1253178" cy="175679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4" y="1628800"/>
            <a:ext cx="7848874" cy="3672408"/>
          </a:xfrm>
        </p:spPr>
        <p:txBody>
          <a:bodyPr>
            <a:noAutofit/>
          </a:bodyPr>
          <a:lstStyle/>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แขกหลายๆคนจะทราบดีว่าจะขอเรียกใช้บริการอะไรจากแผนกแม่บ้านได้บ้าง</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ต่แขกบางคนอาจจะเพิ่งเคยมาพักในโรงแรมเป็นครั้งแรกและไม่แน่ใจว่ามีอะไรบ้างที่แผนกแม่บ้านมีไว้ให้บริการ</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จึงถือเป็นหน้าที่ของพนักงานแผนกแม่บ้านที่จะต้องให้ความช่วยเหลือและการแนะนำแก่แขกตามความเหมาะส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ในบางครั้งถึงแขกจะไม่ได้บอกเราโดยตรงแต่เราก็ต้อง  ใส่ใจคอยสังเกตท่าทีของแขก</a:t>
            </a:r>
          </a:p>
        </p:txBody>
      </p:sp>
      <p:sp>
        <p:nvSpPr>
          <p:cNvPr id="9" name="Title 1"/>
          <p:cNvSpPr txBox="1">
            <a:spLocks/>
          </p:cNvSpPr>
          <p:nvPr/>
        </p:nvSpPr>
        <p:spPr>
          <a:xfrm>
            <a:off x="755577" y="548680"/>
            <a:ext cx="6912767"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8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บอกให้แขกทราบถึงบริการและสิ่งต่างๆที่แผนกแม่บ้านมีไว้บริการให้แก่แขก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65</a:t>
            </a:fld>
            <a:endParaRPr lang="en-US" dirty="0"/>
          </a:p>
        </p:txBody>
      </p:sp>
      <p:pic>
        <p:nvPicPr>
          <p:cNvPr id="10242" name="Picture 2" descr="I:\Overseas Projects\PHOTOS\Accommodation 2009\HouseKeeping.jpg"/>
          <p:cNvPicPr>
            <a:picLocks noChangeAspect="1" noChangeArrowheads="1"/>
          </p:cNvPicPr>
          <p:nvPr/>
        </p:nvPicPr>
        <p:blipFill>
          <a:blip r:embed="rId3" cstate="print"/>
          <a:srcRect/>
          <a:stretch>
            <a:fillRect/>
          </a:stretch>
        </p:blipFill>
        <p:spPr bwMode="auto">
          <a:xfrm>
            <a:off x="5652120" y="3284984"/>
            <a:ext cx="1944216" cy="273447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4" y="1484784"/>
            <a:ext cx="6192690" cy="4608512"/>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แขกอาจเรียกขอใช้บริการหรือขอให้พนักงาน     แผนกแม่บ้านนำของมาให้ที่ห้อง ดังนี้</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ขออุปกรณ์เสริมหรือขอของบางอย่างเพิ่ม เช่น</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ขอเตียงเสริม</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ขอผ้าห่มเพิ่ม</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ขอเครื่องนอนเพิ่ม</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ขอผ้าเช็ดตัวเพิ่ม</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ขอผ้าเช็ดมือเพิ่ม</a:t>
            </a:r>
          </a:p>
          <a:p>
            <a:pPr marL="701675" lvl="0" indent="-342900">
              <a:spcBef>
                <a:spcPts val="0"/>
              </a:spcBef>
              <a:spcAft>
                <a:spcPts val="6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ขอผ้าขนหนูใช้เช็ดหน้าเพิ่ม</a:t>
            </a:r>
          </a:p>
        </p:txBody>
      </p:sp>
      <p:sp>
        <p:nvSpPr>
          <p:cNvPr id="9"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0" name="ลูกศรเชื่อมต่อแบบตรง 9"/>
          <p:cNvCxnSpPr/>
          <p:nvPr/>
        </p:nvCxnSpPr>
        <p:spPr>
          <a:xfrm>
            <a:off x="7314382" y="6525344"/>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66</a:t>
            </a:fld>
            <a:endParaRPr lang="en-US" dirty="0"/>
          </a:p>
        </p:txBody>
      </p:sp>
      <p:pic>
        <p:nvPicPr>
          <p:cNvPr id="8" name="Picture 7" descr="MP900383000[1].JPG"/>
          <p:cNvPicPr>
            <a:picLocks noChangeAspect="1"/>
          </p:cNvPicPr>
          <p:nvPr/>
        </p:nvPicPr>
        <p:blipFill>
          <a:blip r:embed="rId3" cstate="print"/>
          <a:stretch>
            <a:fillRect/>
          </a:stretch>
        </p:blipFill>
        <p:spPr>
          <a:xfrm>
            <a:off x="6012160" y="4221088"/>
            <a:ext cx="2477971" cy="1769979"/>
          </a:xfrm>
          <a:prstGeom prst="rect">
            <a:avLst/>
          </a:prstGeom>
          <a:ln>
            <a:noFill/>
          </a:ln>
          <a:effectLst>
            <a:outerShdw blurRad="190500" algn="tl" rotWithShape="0">
              <a:srgbClr val="000000">
                <a:alpha val="70000"/>
              </a:srgbClr>
            </a:outerShdw>
          </a:effectLst>
        </p:spPr>
      </p:pic>
      <p:sp>
        <p:nvSpPr>
          <p:cNvPr id="9" name="Content Placeholder 2"/>
          <p:cNvSpPr>
            <a:spLocks noGrp="1"/>
          </p:cNvSpPr>
          <p:nvPr>
            <p:ph idx="1"/>
          </p:nvPr>
        </p:nvSpPr>
        <p:spPr>
          <a:xfrm>
            <a:off x="755574" y="1484784"/>
            <a:ext cx="6480722" cy="4320480"/>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แขกอาจเรียกขอใช้บริการหรือขอให้พนักงาน     แผนกแม่บ้านนำของมาให้ที่ห้อง ดังนี้</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ขออุปกรณ์เสริมหรือขอของบางอย่างเพิ่ม เช่น</a:t>
            </a:r>
          </a:p>
          <a:p>
            <a:pPr marL="631825" lvl="0" indent="-273050">
              <a:spcBef>
                <a:spcPts val="0"/>
              </a:spcBef>
              <a:spcAft>
                <a:spcPts val="10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ขอผ้าเช็ดเท้าเพิ่ม</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ขอให้มาจัดเก็บทำความสะอาดห้องให้ดีขึ้น เช่น</a:t>
            </a:r>
          </a:p>
          <a:p>
            <a:pPr marL="358775" lvl="0" indent="-358775">
              <a:spcBef>
                <a:spcPts val="0"/>
              </a:spcBef>
              <a:spcAft>
                <a:spcPts val="600"/>
              </a:spcAft>
              <a:buClr>
                <a:srgbClr val="7FD13B"/>
              </a:buClr>
              <a:buNone/>
              <a:tabLst>
                <a:tab pos="631825" algn="l"/>
              </a:tabLst>
            </a:pPr>
            <a:r>
              <a:rPr lang="th-TH" sz="2400" kern="400" dirty="0" smtClean="0">
                <a:solidFill>
                  <a:srgbClr val="1AB39F">
                    <a:lumMod val="75000"/>
                  </a:srgbClr>
                </a:solidFill>
                <a:latin typeface="Meiryo" pitchFamily="34" charset="-128"/>
                <a:ea typeface="Meiryo" pitchFamily="34" charset="-128"/>
                <a:cs typeface="Meiryo" pitchFamily="34" charset="-128"/>
              </a:rPr>
              <a:t>	-	ขอให้มาดูดฝุ่นให้ใหม่</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ขอให้มาทำความสะอาดในบางพื้นที่</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ให้ใหม่</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ขอให้เก็บทำเตียงให้ใหม่</a:t>
            </a:r>
          </a:p>
          <a:p>
            <a:pPr marL="358775" lvl="0" indent="-358775">
              <a:spcBef>
                <a:spcPts val="0"/>
              </a:spcBef>
              <a:spcAft>
                <a:spcPts val="10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p>
        </p:txBody>
      </p:sp>
      <p:sp>
        <p:nvSpPr>
          <p:cNvPr id="10"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1" name="ลูกศรเชื่อมต่อแบบตรง 10"/>
          <p:cNvCxnSpPr/>
          <p:nvPr/>
        </p:nvCxnSpPr>
        <p:spPr>
          <a:xfrm>
            <a:off x="7314382" y="6525344"/>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67</a:t>
            </a:fld>
            <a:endParaRPr lang="en-US" dirty="0"/>
          </a:p>
        </p:txBody>
      </p:sp>
      <p:pic>
        <p:nvPicPr>
          <p:cNvPr id="7" name="Picture 6" descr="MP900430722[1].JPG"/>
          <p:cNvPicPr/>
          <p:nvPr/>
        </p:nvPicPr>
        <p:blipFill>
          <a:blip r:embed="rId3" cstate="print"/>
          <a:stretch>
            <a:fillRect/>
          </a:stretch>
        </p:blipFill>
        <p:spPr>
          <a:xfrm>
            <a:off x="6516216" y="3717033"/>
            <a:ext cx="2016224" cy="245480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4" y="1484784"/>
            <a:ext cx="7344818" cy="4824536"/>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แขกอาจเรียกขอใช้บริการหรือขอให้พนักงาน     แผนกแม่บ้านนำของมาให้ที่ห้อง ดังนี้</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ขอของที่จัดให้มาในแฟ้มเอกสารที่ให้ข้อมูลแนะนำสิ่งต่างๆในโรงแรม(</a:t>
            </a:r>
            <a:r>
              <a:rPr lang="en-US" sz="2400" kern="400" dirty="0" smtClean="0">
                <a:solidFill>
                  <a:srgbClr val="1AB39F">
                    <a:lumMod val="75000"/>
                  </a:srgbClr>
                </a:solidFill>
                <a:latin typeface="Meiryo" pitchFamily="34" charset="-128"/>
                <a:ea typeface="Meiryo" pitchFamily="34" charset="-128"/>
                <a:cs typeface="Meiryo" pitchFamily="34" charset="-128"/>
              </a:rPr>
              <a:t>compendium</a:t>
            </a:r>
            <a:r>
              <a:rPr lang="th-TH" sz="2400" kern="400" dirty="0" smtClean="0">
                <a:solidFill>
                  <a:srgbClr val="1AB39F">
                    <a:lumMod val="75000"/>
                  </a:srgbClr>
                </a:solidFill>
                <a:latin typeface="Meiryo" pitchFamily="34" charset="-128"/>
                <a:ea typeface="Meiryo" pitchFamily="34" charset="-128"/>
                <a:cs typeface="Meiryo" pitchFamily="34" charset="-128"/>
              </a:rPr>
              <a:t>)นั้นๆเพิ่ม เช่น</a:t>
            </a:r>
          </a:p>
          <a:p>
            <a:pPr marL="631825" lvl="0" indent="-273050">
              <a:spcBef>
                <a:spcPts val="0"/>
              </a:spcBef>
              <a:spcAft>
                <a:spcPts val="10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ขอเครื่องเขียนเพิ่ม-โดยให้ระบุได้ว่าเป็นอะไรและจำนวนเท่าไหร่</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ขอของใช้ในห้องน้ำเพิ่ม เช่น</a:t>
            </a:r>
          </a:p>
          <a:p>
            <a:pPr marL="358775" lvl="0" indent="-358775">
              <a:spcBef>
                <a:spcPts val="0"/>
              </a:spcBef>
              <a:spcAft>
                <a:spcPts val="600"/>
              </a:spcAft>
              <a:buClr>
                <a:srgbClr val="7FD13B"/>
              </a:buClr>
              <a:buNone/>
              <a:tabLst>
                <a:tab pos="631825" algn="l"/>
              </a:tabLst>
            </a:pPr>
            <a:r>
              <a:rPr lang="th-TH" sz="2400" kern="400" dirty="0" smtClean="0">
                <a:solidFill>
                  <a:srgbClr val="1AB39F">
                    <a:lumMod val="75000"/>
                  </a:srgbClr>
                </a:solidFill>
                <a:latin typeface="Meiryo" pitchFamily="34" charset="-128"/>
                <a:ea typeface="Meiryo" pitchFamily="34" charset="-128"/>
                <a:cs typeface="Meiryo" pitchFamily="34" charset="-128"/>
              </a:rPr>
              <a:t>	-	ขอแชมพูเพิ่ม</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ขอสบู่เพิ่ม</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ขอหมวกคลุมผมเพื่อกันไม่ให้ผมเปียก</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ตอนอาบน้ำเพิ่ม</a:t>
            </a:r>
          </a:p>
          <a:p>
            <a:pPr marL="358775" lvl="0" indent="-358775">
              <a:spcBef>
                <a:spcPts val="0"/>
              </a:spcBef>
              <a:spcAft>
                <a:spcPts val="10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p>
        </p:txBody>
      </p:sp>
      <p:sp>
        <p:nvSpPr>
          <p:cNvPr id="9"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0" name="ลูกศรเชื่อมต่อแบบตรง 9"/>
          <p:cNvCxnSpPr/>
          <p:nvPr/>
        </p:nvCxnSpPr>
        <p:spPr>
          <a:xfrm>
            <a:off x="7314382" y="6525344"/>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55574" y="1484784"/>
            <a:ext cx="7626190" cy="4824536"/>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แขกอาจเรียกขอใช้บริการหรือขอให้พนักงาน     แผนกแม่บ้านนำของมาให้ที่ห้อง ดังนี้</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ขอสิ่งที่ต้องใช้ในการทำเครื่องดื่มเพิ่ม เช่น</a:t>
            </a:r>
          </a:p>
          <a:p>
            <a:pPr marL="631825" lvl="0" indent="-273050">
              <a:spcBef>
                <a:spcPts val="0"/>
              </a:spcBef>
              <a:spcAft>
                <a:spcPts val="1000"/>
              </a:spcAft>
              <a:buClr>
                <a:srgbClr val="7FD13B"/>
              </a:buClr>
              <a:buFontTx/>
              <a:buChar char="-"/>
            </a:pPr>
            <a:r>
              <a:rPr lang="th-TH" sz="2400" kern="400" dirty="0" smtClean="0">
                <a:solidFill>
                  <a:srgbClr val="1AB39F">
                    <a:lumMod val="75000"/>
                  </a:srgbClr>
                </a:solidFill>
                <a:latin typeface="Meiryo" pitchFamily="34" charset="-128"/>
                <a:ea typeface="Meiryo" pitchFamily="34" charset="-128"/>
                <a:cs typeface="Meiryo" pitchFamily="34" charset="-128"/>
              </a:rPr>
              <a:t>ขอชา,กาแฟ,น้ำตาลหรือนมบรรจุซองเพิ่ม</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ขออุปกรณ์ในการรับประทานอาหารเพิ่ม</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ขอให้มาซ่อมหรือขออุปกรณ์ใหม่และขอให้นำของออกไปจากห้องในกรณีที่ของที่ให้มาในห้องใช้งานไม่ได้</a:t>
            </a:r>
          </a:p>
          <a:p>
            <a:pPr marL="358775" lvl="0" indent="-358775">
              <a:spcBef>
                <a:spcPts val="0"/>
              </a:spcBef>
              <a:spcAft>
                <a:spcPts val="600"/>
              </a:spcAft>
              <a:buClr>
                <a:srgbClr val="7FD13B"/>
              </a:buClr>
              <a:buNone/>
              <a:tabLst>
                <a:tab pos="631825" algn="l"/>
              </a:tabLst>
            </a:pPr>
            <a:r>
              <a:rPr lang="th-TH" sz="2400" kern="400" dirty="0" smtClean="0">
                <a:solidFill>
                  <a:srgbClr val="1AB39F">
                    <a:lumMod val="75000"/>
                  </a:srgbClr>
                </a:solidFill>
                <a:latin typeface="Meiryo" pitchFamily="34" charset="-128"/>
                <a:ea typeface="Meiryo" pitchFamily="34" charset="-128"/>
                <a:cs typeface="Meiryo" pitchFamily="34" charset="-128"/>
              </a:rPr>
              <a:t>	-	ขอกาต้มน้ำไฟฟ้า</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ขอที่เป่าผม</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ขอเตาปิ้งขนมปัง</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ขอเตารีดและที่รีดผ้า</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a:t>
            </a:r>
            <a:r>
              <a:rPr lang="th-TH" sz="2400" kern="400" dirty="0">
                <a:solidFill>
                  <a:srgbClr val="1AB39F">
                    <a:lumMod val="75000"/>
                  </a:srgbClr>
                </a:solidFill>
                <a:latin typeface="Meiryo" pitchFamily="34" charset="-128"/>
                <a:ea typeface="Meiryo" pitchFamily="34" charset="-128"/>
                <a:cs typeface="Meiryo" pitchFamily="34" charset="-128"/>
              </a:rPr>
              <a:t>	</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68</a:t>
            </a:fld>
            <a:endParaRPr lang="en-US" dirty="0"/>
          </a:p>
        </p:txBody>
      </p:sp>
      <p:pic>
        <p:nvPicPr>
          <p:cNvPr id="7" name="Picture 6" descr="MP900430861[1].JPG"/>
          <p:cNvPicPr/>
          <p:nvPr/>
        </p:nvPicPr>
        <p:blipFill>
          <a:blip r:embed="rId3" cstate="print"/>
          <a:stretch>
            <a:fillRect/>
          </a:stretch>
        </p:blipFill>
        <p:spPr>
          <a:xfrm>
            <a:off x="4860032" y="4580907"/>
            <a:ext cx="1806352" cy="2053382"/>
          </a:xfrm>
          <a:prstGeom prst="rect">
            <a:avLst/>
          </a:prstGeom>
          <a:ln>
            <a:noFill/>
          </a:ln>
          <a:effectLst>
            <a:outerShdw blurRad="190500" algn="tl" rotWithShape="0">
              <a:srgbClr val="000000">
                <a:alpha val="70000"/>
              </a:srgbClr>
            </a:outerShdw>
          </a:effectLst>
        </p:spPr>
      </p:pic>
      <p:sp>
        <p:nvSpPr>
          <p:cNvPr id="9"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0" name="ลูกศรเชื่อมต่อแบบตรง 9"/>
          <p:cNvCxnSpPr/>
          <p:nvPr/>
        </p:nvCxnSpPr>
        <p:spPr>
          <a:xfrm>
            <a:off x="7314382" y="6525344"/>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69</a:t>
            </a:fld>
            <a:endParaRPr lang="en-US" dirty="0"/>
          </a:p>
        </p:txBody>
      </p:sp>
      <p:pic>
        <p:nvPicPr>
          <p:cNvPr id="11269" name="Picture 5" descr="C:\Documents and Settings\jirayut\Local Settings\Temporary Internet Files\Content.IE5\733Z9TJI\MP900314265[1].jpg"/>
          <p:cNvPicPr>
            <a:picLocks noChangeAspect="1" noChangeArrowheads="1"/>
          </p:cNvPicPr>
          <p:nvPr/>
        </p:nvPicPr>
        <p:blipFill>
          <a:blip r:embed="rId3" cstate="print">
            <a:clrChange>
              <a:clrFrom>
                <a:srgbClr val="FFFFFF"/>
              </a:clrFrom>
              <a:clrTo>
                <a:srgbClr val="FFFFFF">
                  <a:alpha val="0"/>
                </a:srgbClr>
              </a:clrTo>
            </a:clrChange>
            <a:duotone>
              <a:prstClr val="black"/>
              <a:schemeClr val="accent3">
                <a:tint val="45000"/>
                <a:satMod val="400000"/>
              </a:schemeClr>
            </a:duotone>
          </a:blip>
          <a:srcRect/>
          <a:stretch>
            <a:fillRect/>
          </a:stretch>
        </p:blipFill>
        <p:spPr bwMode="auto">
          <a:xfrm>
            <a:off x="6012160" y="5245224"/>
            <a:ext cx="1112815" cy="1612776"/>
          </a:xfrm>
          <a:prstGeom prst="rect">
            <a:avLst/>
          </a:prstGeom>
          <a:noFill/>
        </p:spPr>
      </p:pic>
      <p:sp>
        <p:nvSpPr>
          <p:cNvPr id="8" name="Content Placeholder 2"/>
          <p:cNvSpPr>
            <a:spLocks noGrp="1"/>
          </p:cNvSpPr>
          <p:nvPr>
            <p:ph idx="1"/>
          </p:nvPr>
        </p:nvSpPr>
        <p:spPr>
          <a:xfrm>
            <a:off x="755574" y="1484784"/>
            <a:ext cx="7626190" cy="4824536"/>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แขกอาจเรียกขอใช้บริการหรือขอให้พนักงาน     แผนกแม่บ้านนำของมาให้ที่ห้อง ดังนี้</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ขอให้มาซ่อมหรือขออุปกรณ์ใหม่และขอให้นำของออกไปจากห้องในกรณีที่ของที่ให้มาในห้องใช้งานไม่ได้</a:t>
            </a:r>
          </a:p>
          <a:p>
            <a:pPr marL="358775" lvl="0" indent="-358775">
              <a:spcBef>
                <a:spcPts val="0"/>
              </a:spcBef>
              <a:spcAft>
                <a:spcPts val="600"/>
              </a:spcAft>
              <a:buClr>
                <a:srgbClr val="7FD13B"/>
              </a:buClr>
              <a:buNone/>
              <a:tabLst>
                <a:tab pos="631825" algn="l"/>
              </a:tabLst>
            </a:pPr>
            <a:r>
              <a:rPr lang="th-TH" sz="2400" kern="400" dirty="0" smtClean="0">
                <a:solidFill>
                  <a:srgbClr val="1AB39F">
                    <a:lumMod val="75000"/>
                  </a:srgbClr>
                </a:solidFill>
                <a:latin typeface="Meiryo" pitchFamily="34" charset="-128"/>
                <a:ea typeface="Meiryo" pitchFamily="34" charset="-128"/>
                <a:cs typeface="Meiryo" pitchFamily="34" charset="-128"/>
              </a:rPr>
              <a:t>	-	ขอให้มาเปลี่ยนหลอดไฟให้</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ขอให้มาซ่อมระบบทำความร้อน/ปรับอากาศให้เย็น</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ขอคำแนะนำในการใช้อุปกรณ์เครื่องใช้ต่างๆ</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ขอคำแนะในการใช้เครื่องใช้ไฟฟ้าเพื่อความบันเทิง</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ขอคำแนะนำในการควบคุมการสั่งงานระบบทำความร้อน</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ขอคำแนะนำในการใช้ตู้เซฟนิรภัย</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a:t>
            </a:r>
            <a:r>
              <a:rPr lang="th-TH" sz="2400" kern="400" dirty="0">
                <a:solidFill>
                  <a:srgbClr val="1AB39F">
                    <a:lumMod val="75000"/>
                  </a:srgbClr>
                </a:solidFill>
                <a:latin typeface="Meiryo" pitchFamily="34" charset="-128"/>
                <a:ea typeface="Meiryo" pitchFamily="34" charset="-128"/>
                <a:cs typeface="Meiryo" pitchFamily="34" charset="-128"/>
              </a:rPr>
              <a:t>	</a:t>
            </a:r>
          </a:p>
        </p:txBody>
      </p:sp>
      <p:sp>
        <p:nvSpPr>
          <p:cNvPr id="9"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บริการและสิ่งต่างๆที่แผนกแม่บ้านมีไว้บริการให้แก่แขก</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755574" y="1628800"/>
            <a:ext cx="8132900" cy="4824536"/>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เป็นเรื่องที่ค่อนข้างปกติที่แขกจะถือโอกาสถามเกี่ยวกับเรื่องอื่นๆของโรงแรม ในขณะที่มีพนักงานไปให้บริการดำเนินการอะไร ให้ที่ห้องหรือเมื่อบังเอิญแขกเห็นพนักงานในพื้นที่ส่วนรวมนอกห้องพักของตน ในฐานะที่เป็นพนักงานที่ได้พบปะพูดคุย   กับแขกโดยตรง จึงเป็นหน้าที่ของเราที่จะต้อง</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ให้ข้อมูลกับแขกโดยตรงด้วยตัวเอง</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ดำเนินการให้ผู้ที่ทราบข้อมูลดีกว่ามาให้ข้อมูล       แก่แขก</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ติดตามการดำเนินการในเรื่องนั้นๆให้แขก</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หาสื่อสิ่งพิมพ์ที่มีข้อมูลที่แขกต้องการมาให้แขก เช่นแผนที่</a:t>
            </a:r>
            <a:r>
              <a:rPr lang="th-TH" sz="2400" kern="400" dirty="0" err="1" smtClean="0">
                <a:solidFill>
                  <a:srgbClr val="1AB39F">
                    <a:lumMod val="75000"/>
                  </a:srgbClr>
                </a:solidFill>
                <a:latin typeface="Meiryo" pitchFamily="34" charset="-128"/>
                <a:ea typeface="Meiryo" pitchFamily="34" charset="-128"/>
                <a:cs typeface="Meiryo" pitchFamily="34" charset="-128"/>
              </a:rPr>
              <a:t>โบร</a:t>
            </a:r>
            <a:r>
              <a:rPr lang="th-TH" sz="2400" kern="400" dirty="0" smtClean="0">
                <a:solidFill>
                  <a:srgbClr val="1AB39F">
                    <a:lumMod val="75000"/>
                  </a:srgbClr>
                </a:solidFill>
                <a:latin typeface="Meiryo" pitchFamily="34" charset="-128"/>
                <a:ea typeface="Meiryo" pitchFamily="34" charset="-128"/>
                <a:cs typeface="Meiryo" pitchFamily="34" charset="-128"/>
              </a:rPr>
              <a:t>ชัวร์หรือใบปลิว แผ่นพับเพื่อการโฆษณาประชาสัมพันธ์ เมนูรายการอาหารและเครื่องดื่มหรือข้อมูลในการติดต่อ</a:t>
            </a:r>
          </a:p>
          <a:p>
            <a:pPr marL="358775" lvl="0" indent="-358775">
              <a:spcBef>
                <a:spcPts val="0"/>
              </a:spcBef>
              <a:spcAft>
                <a:spcPts val="600"/>
              </a:spcAft>
              <a:buClr>
                <a:srgbClr val="7FD13B"/>
              </a:buClr>
              <a:buNone/>
              <a:tabLst>
                <a:tab pos="631825" algn="l"/>
              </a:tabLst>
            </a:pPr>
            <a:r>
              <a:rPr lang="th-TH" sz="2400" kern="400" dirty="0">
                <a:solidFill>
                  <a:srgbClr val="1AB39F">
                    <a:lumMod val="75000"/>
                  </a:srgbClr>
                </a:solidFill>
                <a:latin typeface="Meiryo" pitchFamily="34" charset="-128"/>
                <a:ea typeface="Meiryo" pitchFamily="34" charset="-128"/>
                <a:cs typeface="Meiryo" pitchFamily="34" charset="-128"/>
              </a:rPr>
              <a:t>	</a:t>
            </a:r>
            <a:r>
              <a:rPr lang="th-TH" sz="2400" kern="400" dirty="0" smtClean="0">
                <a:solidFill>
                  <a:srgbClr val="1AB39F">
                    <a:lumMod val="75000"/>
                  </a:srgbClr>
                </a:solidFill>
                <a:latin typeface="Meiryo" pitchFamily="34" charset="-128"/>
                <a:ea typeface="Meiryo" pitchFamily="34" charset="-128"/>
                <a:cs typeface="Meiryo" pitchFamily="34" charset="-128"/>
              </a:rPr>
              <a:t>	</a:t>
            </a:r>
            <a:r>
              <a:rPr lang="th-TH" sz="2400" kern="400" dirty="0">
                <a:solidFill>
                  <a:srgbClr val="1AB39F">
                    <a:lumMod val="75000"/>
                  </a:srgbClr>
                </a:solidFill>
                <a:latin typeface="Meiryo" pitchFamily="34" charset="-128"/>
                <a:ea typeface="Meiryo" pitchFamily="34" charset="-128"/>
                <a:cs typeface="Meiryo" pitchFamily="34" charset="-128"/>
              </a:rPr>
              <a:t>	</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70</a:t>
            </a:fld>
            <a:endParaRPr lang="en-US" dirty="0"/>
          </a:p>
        </p:txBody>
      </p:sp>
      <p:pic>
        <p:nvPicPr>
          <p:cNvPr id="12290" name="Picture 2" descr="C:\Documents and Settings\jirayut\Local Settings\Temporary Internet Files\Content.IE5\G3WM5228\MP900422562[1].jpg"/>
          <p:cNvPicPr>
            <a:picLocks noChangeAspect="1" noChangeArrowheads="1"/>
          </p:cNvPicPr>
          <p:nvPr/>
        </p:nvPicPr>
        <p:blipFill>
          <a:blip r:embed="rId3" cstate="print"/>
          <a:srcRect/>
          <a:stretch>
            <a:fillRect/>
          </a:stretch>
        </p:blipFill>
        <p:spPr bwMode="auto">
          <a:xfrm>
            <a:off x="6948264" y="3356992"/>
            <a:ext cx="1652179" cy="1673424"/>
          </a:xfrm>
          <a:prstGeom prst="rect">
            <a:avLst/>
          </a:prstGeom>
          <a:ln>
            <a:noFill/>
          </a:ln>
          <a:effectLst>
            <a:outerShdw blurRad="190500" algn="tl" rotWithShape="0">
              <a:srgbClr val="000000">
                <a:alpha val="70000"/>
              </a:srgbClr>
            </a:outerShdw>
          </a:effectLst>
        </p:spPr>
      </p:pic>
      <p:sp>
        <p:nvSpPr>
          <p:cNvPr id="9" name="Title 1"/>
          <p:cNvSpPr txBox="1">
            <a:spLocks/>
          </p:cNvSpPr>
          <p:nvPr/>
        </p:nvSpPr>
        <p:spPr>
          <a:xfrm>
            <a:off x="755577" y="548680"/>
            <a:ext cx="6840759"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การให้คำแนะนำเกี่ยวกับบริการ     และสิ่งต่างๆในโรงแรม</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71</a:t>
            </a:fld>
            <a:endParaRPr lang="en-US" dirty="0"/>
          </a:p>
        </p:txBody>
      </p:sp>
      <p:pic>
        <p:nvPicPr>
          <p:cNvPr id="5" name="Picture 4" descr="MP900442472[1].JPG"/>
          <p:cNvPicPr/>
          <p:nvPr/>
        </p:nvPicPr>
        <p:blipFill>
          <a:blip r:embed="rId3" cstate="print"/>
          <a:stretch>
            <a:fillRect/>
          </a:stretch>
        </p:blipFill>
        <p:spPr>
          <a:xfrm>
            <a:off x="3563888" y="4437112"/>
            <a:ext cx="2016224" cy="143941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7" y="1484040"/>
            <a:ext cx="8132900" cy="2377008"/>
          </a:xfrm>
        </p:spPr>
        <p:txBody>
          <a:bodyPr>
            <a:noAutofit/>
          </a:bodyPr>
          <a:lstStyle/>
          <a:p>
            <a:pPr marL="0" lvl="0" indent="0">
              <a:lnSpc>
                <a:spcPct val="120000"/>
              </a:lnSpc>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บางครั้งพนักงานแผนกแม่บ้านที่ทำหน้าที่ดูแลห้องพักต้องช่วย ให้คำแนะนำแก่แขก ในการใช้ของที่จัดบริการไว้ให้แขกแล้ว  ในห้องหรือของที่แขกขอเพิ่มเติมบางอย่าง ซึ่งอาจเป็นเพราะ</a:t>
            </a:r>
          </a:p>
          <a:p>
            <a:pPr marL="358775" lvl="0" indent="-358775">
              <a:spcBef>
                <a:spcPts val="0"/>
              </a:spcBef>
              <a:spcAft>
                <a:spcPts val="10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แขกไม่เคยใช้ของสิ่งนั้นมาก่อน</a:t>
            </a:r>
          </a:p>
          <a:p>
            <a:pPr marL="358775" lvl="0" indent="-358775">
              <a:spcBef>
                <a:spcPts val="0"/>
              </a:spcBef>
              <a:spcAft>
                <a:spcPts val="600"/>
              </a:spcAft>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แขกเคยใช้แต่ไม่ใช้ แบบนั้น ยี่ห้อนั้นหรือรุ่นนั้น</a:t>
            </a:r>
          </a:p>
        </p:txBody>
      </p:sp>
      <p:sp>
        <p:nvSpPr>
          <p:cNvPr id="9"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ให้คำแนะนำแก่แขกในการใช้งานสิ่งที่นำมาให้</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72</a:t>
            </a:fld>
            <a:endParaRPr lang="en-US" dirty="0"/>
          </a:p>
        </p:txBody>
      </p:sp>
      <p:pic>
        <p:nvPicPr>
          <p:cNvPr id="6" name="Picture 5" descr="MP900448718[1].JPG"/>
          <p:cNvPicPr>
            <a:picLocks noChangeAspect="1"/>
          </p:cNvPicPr>
          <p:nvPr/>
        </p:nvPicPr>
        <p:blipFill>
          <a:blip r:embed="rId3" cstate="print"/>
          <a:stretch>
            <a:fillRect/>
          </a:stretch>
        </p:blipFill>
        <p:spPr>
          <a:xfrm>
            <a:off x="6555662" y="4149080"/>
            <a:ext cx="2291274" cy="194421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7" y="1412776"/>
            <a:ext cx="7416823" cy="4248472"/>
          </a:xfrm>
        </p:spPr>
        <p:txBody>
          <a:bodyPr>
            <a:noAutofit/>
          </a:bodyPr>
          <a:lstStyle/>
          <a:p>
            <a:pPr marL="0" lvl="0" indent="0">
              <a:lnSpc>
                <a:spcPct val="80000"/>
              </a:lnSpc>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สิ่งที่สำคัญในการให้คำแนะนำเกี่ยวกับการใช้งานสิ่งต่างๆ     แก่แขก</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ต้องอธิบายถึงการใช้งานและการควบคุมสั่งการต่างๆ ของสิ่งที่แขกต้องการรู้ให้แขกเข้าใจ</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ต้องบอกให้แขกทราบถึงข้อกำหนดในเรื่องสุขภาพและความปลอดภัยที่เกี่ยวข้องทั้งหมด</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พยายามใช้ศัพท์ง่ายๆทั่วไปในการอธิบาย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มีการถามคำถามง่ายๆกับแขกเพื่อทดสอบว่า     แขกเข้าใจสิ่งที่เราอธิบายให้ไปหรือเปล่า</a:t>
            </a:r>
          </a:p>
        </p:txBody>
      </p:sp>
      <p:sp>
        <p:nvSpPr>
          <p:cNvPr id="9"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ให้คำแนะนำแก่แขกในการใช้งานสิ่งที่นำมาให้</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73</a:t>
            </a:fld>
            <a:endParaRPr lang="en-US" dirty="0"/>
          </a:p>
        </p:txBody>
      </p:sp>
      <p:pic>
        <p:nvPicPr>
          <p:cNvPr id="6" name="Picture 5" descr="MP900401302[1].JPG"/>
          <p:cNvPicPr/>
          <p:nvPr/>
        </p:nvPicPr>
        <p:blipFill>
          <a:blip r:embed="rId3" cstate="print"/>
          <a:stretch>
            <a:fillRect/>
          </a:stretch>
        </p:blipFill>
        <p:spPr>
          <a:xfrm>
            <a:off x="2339752" y="5517232"/>
            <a:ext cx="4425095" cy="110480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7" y="1556792"/>
            <a:ext cx="7776863" cy="4176464"/>
          </a:xfrm>
        </p:spPr>
        <p:txBody>
          <a:bodyPr>
            <a:noAutofit/>
          </a:bodyPr>
          <a:lstStyle/>
          <a:p>
            <a:pPr marL="0" lvl="0" indent="0">
              <a:spcBef>
                <a:spcPts val="0"/>
              </a:spcBef>
              <a:spcAft>
                <a:spcPts val="1000"/>
              </a:spcAft>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จริงอยู่ที่พนักงานในแผนกแม่บ้านต้องมีความรู้เบื้องต้นเกี่ยว กับสิ่งต่างๆที่จัดไว้บริการให้แก่แขกในห้องพักเป็นอย่างดีโดย เฉพาะในเรื่องของวิธีการใช้และยังต้องมีความรู้เบื้องต้นเกี่ยว กับบริการและสิ่งต่างๆที่มีในโรงแรมรวมทั้งสิ่งต่างๆ ในพื้นที่ที่น่าสนใจหรือเป็นประโยชน์สำหรับนักท่องเที่ยวแต่ไม่จำเป็นที่จะต้องรู้ลึกซึ้งในทุกรายละเอียดแต่ในกรณีที่แขกมาขอข้อมูลที่เป็นสิ่งที่เราไม่รู้หรือเข้าใจดีก็ควรจะต้องขอความช่วยเหลือจากผู้ที่รับผิดชอบงานด้านนั้นๆโดยตรงหรือมีประสบประการณ์และ ความรู้ในเรื่องนั้นๆเป็นอย่างดีเพื่อที่จะให้ข้อมูลในรายละเอียด หรือคำแนะนำที่ถูกต้องเหมาะสมให้แก่แขกได้ เช่น ในเรื่อง</a:t>
            </a:r>
          </a:p>
        </p:txBody>
      </p:sp>
      <p:sp>
        <p:nvSpPr>
          <p:cNvPr id="9"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ประสานงานกับพนักงานคนอื่นหรือแผนกอื่น ในการให้คำแนะนำเพิ่มเติม</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cxnSp>
        <p:nvCxnSpPr>
          <p:cNvPr id="10" name="ลูกศรเชื่อมต่อแบบตรง 9"/>
          <p:cNvCxnSpPr/>
          <p:nvPr/>
        </p:nvCxnSpPr>
        <p:spPr>
          <a:xfrm>
            <a:off x="7314382" y="6525344"/>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755577" y="1556792"/>
            <a:ext cx="6624735" cy="4248472"/>
          </a:xfrm>
        </p:spPr>
        <p:txBody>
          <a:bodyPr>
            <a:noAutofit/>
          </a:bodyPr>
          <a:lstStyle/>
          <a:p>
            <a:pPr marL="0" lvl="0" indent="0">
              <a:lnSpc>
                <a:spcPct val="80000"/>
              </a:lnSpc>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อุปกรณ์ข้าวของเครื่องใช้ต่างๆ</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ที่เป็นของใหม่มีความก้าวล้ำนำสมัยทางเทคโนโลยี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ที่เป็นของที่มีกลไกการทำงานซับซ้อน</a:t>
            </a:r>
          </a:p>
          <a:p>
            <a:pPr marL="0" lvl="0" indent="0">
              <a:spcBef>
                <a:spcPts val="100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บริการต่างๆ</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บริการและสิ่งต่างๆที่มีในโรงแรมในรายละเอียด</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สิ่งต่างๆในพื้นที่ที่น่าสนใจหรือเป็นประโยชน์   สำหรับนักท่องเที่ยว ข้อมูลเกี่ยวกับงานหรือ  กิจกรรมที่จะมีจัดขึ้นในพื้นที่ในรายละเอียด</a:t>
            </a:r>
          </a:p>
        </p:txBody>
      </p:sp>
      <p:sp>
        <p:nvSpPr>
          <p:cNvPr id="7"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ประสานงานกับพนักงานคนอื่นหรือแผนกอื่น ในการให้คำแนะนำเพิ่มเติม</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6194" y="3068960"/>
            <a:ext cx="1743075" cy="26289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Slide Number Placeholder 3"/>
          <p:cNvSpPr>
            <a:spLocks noGrp="1"/>
          </p:cNvSpPr>
          <p:nvPr>
            <p:ph type="sldNum" sz="quarter" idx="12"/>
          </p:nvPr>
        </p:nvSpPr>
        <p:spPr>
          <a:xfrm>
            <a:off x="8153400" y="6422064"/>
            <a:ext cx="762000" cy="365125"/>
          </a:xfrm>
        </p:spPr>
        <p:txBody>
          <a:bodyPr/>
          <a:lstStyle/>
          <a:p>
            <a:r>
              <a:rPr lang="en-US" dirty="0" smtClean="0"/>
              <a:t> Slide </a:t>
            </a:r>
            <a:fld id="{90BDF71C-F485-43AE-8825-5070AF1EA8C9}" type="slidenum">
              <a:rPr lang="en-US" smtClean="0"/>
              <a:pPr/>
              <a:t>74</a:t>
            </a:fld>
            <a:endParaRPr lang="en-US" dirty="0"/>
          </a:p>
        </p:txBody>
      </p:sp>
    </p:spTree>
    <p:extLst>
      <p:ext uri="{BB962C8B-B14F-4D97-AF65-F5344CB8AC3E}">
        <p14:creationId xmlns:p14="http://schemas.microsoft.com/office/powerpoint/2010/main" val="300488834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75</a:t>
            </a:fld>
            <a:endParaRPr lang="en-US" dirty="0"/>
          </a:p>
        </p:txBody>
      </p:sp>
      <p:pic>
        <p:nvPicPr>
          <p:cNvPr id="7" name="Picture 6" descr="j0402310.jpg"/>
          <p:cNvPicPr>
            <a:picLocks noChangeAspect="1"/>
          </p:cNvPicPr>
          <p:nvPr/>
        </p:nvPicPr>
        <p:blipFill>
          <a:blip r:embed="rId3" cstate="print"/>
          <a:stretch>
            <a:fillRect/>
          </a:stretch>
        </p:blipFill>
        <p:spPr>
          <a:xfrm>
            <a:off x="6300192" y="5151346"/>
            <a:ext cx="1728192" cy="1382554"/>
          </a:xfrm>
          <a:prstGeom prst="rect">
            <a:avLst/>
          </a:prstGeom>
          <a:ln>
            <a:noFill/>
          </a:ln>
          <a:effectLst>
            <a:outerShdw blurRad="190500" algn="tl" rotWithShape="0">
              <a:srgbClr val="000000">
                <a:alpha val="70000"/>
              </a:srgbClr>
            </a:outerShdw>
          </a:effectLst>
        </p:spPr>
      </p:pic>
      <p:sp>
        <p:nvSpPr>
          <p:cNvPr id="6" name="Content Placeholder 2"/>
          <p:cNvSpPr txBox="1">
            <a:spLocks/>
          </p:cNvSpPr>
          <p:nvPr/>
        </p:nvSpPr>
        <p:spPr>
          <a:xfrm>
            <a:off x="755577" y="1556792"/>
            <a:ext cx="7416823" cy="46085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lnSpc>
                <a:spcPct val="80000"/>
              </a:lnSpc>
              <a:spcBef>
                <a:spcPts val="0"/>
              </a:spcBef>
              <a:buClr>
                <a:srgbClr val="7FD13B"/>
              </a:buClr>
              <a:buFont typeface="Wingdings 2"/>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ขอความช่วยเหลือจาก”ผู้เชี่ยวชาญ”เพื่อให้คำแนะนำ    ที่ถูกต้องเหมาะสมให้แก่แขก </a:t>
            </a:r>
            <a:r>
              <a:rPr lang="th-TH" sz="2400" kern="400" dirty="0" smtClean="0">
                <a:solidFill>
                  <a:srgbClr val="1AB39F">
                    <a:lumMod val="75000"/>
                  </a:srgbClr>
                </a:solidFill>
                <a:latin typeface="Meiryo" pitchFamily="34" charset="-128"/>
                <a:ea typeface="Meiryo" pitchFamily="34" charset="-128"/>
                <a:cs typeface="Meiryo" pitchFamily="34" charset="-128"/>
              </a:rPr>
              <a:t>โดยขอให้”ผู้เชี่ยวชาญ”</a:t>
            </a:r>
            <a:endPar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endParaRPr>
          </a:p>
          <a:p>
            <a:pPr marL="358775"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มาอธิบายหรือสาธิตให้แขกดูด้วยตัวเองหรืออธิบายทางโทรศัพท์</a:t>
            </a:r>
          </a:p>
          <a:p>
            <a:pPr marL="358775"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มาให้คำอธิบายในเรื่องนั้นๆแก่พนักงานในแผนกแม่บ้านเพื่อให้พนักงาน สามารถถ่ายทอดข้อมูลในเรื่องนั้นๆให้ แก่แขกได้</a:t>
            </a:r>
          </a:p>
          <a:p>
            <a:pPr marL="358775"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จัดหาข้อมูลในเรื่องนั้นๆ ในรูปแบบของสื่อสิ่งพิมพ์ต่างๆ มาให้ เช่นโบชัวร์หรือใบปลิว,แผ่นพับ       เพื่อการโฆษณาประชาสัมพันธ์,แผนที่         คู่มือการใช้งาน,คู่มือนำเที่ยว </a:t>
            </a:r>
          </a:p>
        </p:txBody>
      </p:sp>
      <p:sp>
        <p:nvSpPr>
          <p:cNvPr id="10"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ประสานงานกับพนักงานคนอื่นหรือแผนกอื่น ในการให้คำแนะนำเพิ่มเติม</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P900446950[1].JPG"/>
          <p:cNvPicPr/>
          <p:nvPr/>
        </p:nvPicPr>
        <p:blipFill>
          <a:blip r:embed="rId3" cstate="print"/>
          <a:stretch>
            <a:fillRect/>
          </a:stretch>
        </p:blipFill>
        <p:spPr>
          <a:xfrm>
            <a:off x="2555776" y="4653136"/>
            <a:ext cx="2085975" cy="1390650"/>
          </a:xfrm>
          <a:prstGeom prst="rect">
            <a:avLst/>
          </a:prstGeom>
          <a:ln>
            <a:noFill/>
          </a:ln>
          <a:effectLst>
            <a:outerShdw blurRad="190500" algn="tl" rotWithShape="0">
              <a:srgbClr val="000000">
                <a:alpha val="70000"/>
              </a:srgbClr>
            </a:outerShdw>
          </a:effectLst>
        </p:spPr>
      </p:pic>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76</a:t>
            </a:fld>
            <a:endParaRPr lang="en-US" dirty="0"/>
          </a:p>
        </p:txBody>
      </p:sp>
      <p:pic>
        <p:nvPicPr>
          <p:cNvPr id="6" name="Picture 5" descr="MP900408879[1].JPG"/>
          <p:cNvPicPr>
            <a:picLocks noChangeAspect="1"/>
          </p:cNvPicPr>
          <p:nvPr/>
        </p:nvPicPr>
        <p:blipFill>
          <a:blip r:embed="rId4" cstate="print"/>
          <a:stretch>
            <a:fillRect/>
          </a:stretch>
        </p:blipFill>
        <p:spPr>
          <a:xfrm>
            <a:off x="4311352" y="3284984"/>
            <a:ext cx="2852936" cy="242088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611560" y="1124744"/>
            <a:ext cx="7632848" cy="1944216"/>
          </a:xfrm>
        </p:spPr>
        <p:txBody>
          <a:bodyPr>
            <a:normAutofit/>
          </a:bodyPr>
          <a:lstStyle/>
          <a:p>
            <a:pPr>
              <a:spcBef>
                <a:spcPts val="600"/>
              </a:spcBef>
              <a:buNone/>
            </a:pPr>
            <a:r>
              <a:rPr lang="th-TH" sz="4000" b="1" cap="all" dirty="0" smtClean="0">
                <a:ln w="5000" cmpd="sng">
                  <a:noFill/>
                  <a:prstDash val="solid"/>
                </a:ln>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rPr>
              <a:t>บทที่ ๔ </a:t>
            </a:r>
            <a:endParaRPr lang="en-AU" sz="4000" b="1" dirty="0" smtClean="0">
              <a:solidFill>
                <a:schemeClr val="accent4">
                  <a:lumMod val="75000"/>
                </a:schemeClr>
              </a:solidFill>
              <a:effectLst>
                <a:outerShdw blurRad="38100" dist="38100" dir="2700000" algn="tl">
                  <a:srgbClr val="000000">
                    <a:alpha val="43137"/>
                  </a:srgbClr>
                </a:outerShdw>
              </a:effectLst>
              <a:latin typeface="Meiryo UI" pitchFamily="34" charset="-128"/>
              <a:ea typeface="Meiryo UI" pitchFamily="34" charset="-128"/>
              <a:cs typeface="Meiryo UI" pitchFamily="34" charset="-128"/>
            </a:endParaRPr>
          </a:p>
          <a:p>
            <a:pPr marL="0">
              <a:buNone/>
            </a:pPr>
            <a:r>
              <a:rPr lang="th-TH" sz="2800" b="1" cap="all" dirty="0" smtClean="0">
                <a:ln w="5000" cmpd="sng">
                  <a:noFill/>
                  <a:prstDash val="solid"/>
                </a:ln>
                <a:solidFill>
                  <a:schemeClr val="accent6">
                    <a:lumMod val="75000"/>
                  </a:scheme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ประสานงานกับแผนกอื่น</a:t>
            </a:r>
            <a:endParaRPr lang="en-AU" sz="2800" b="1" dirty="0" smtClean="0">
              <a:solidFill>
                <a:schemeClr val="accent6">
                  <a:lumMod val="75000"/>
                </a:schemeClr>
              </a:solidFill>
              <a:latin typeface="Meiryo UI" pitchFamily="34" charset="-128"/>
              <a:ea typeface="Meiryo UI" pitchFamily="34" charset="-128"/>
              <a:cs typeface="Meiryo UI" pitchFamily="34" charset="-128"/>
            </a:endParaRPr>
          </a:p>
          <a:p>
            <a:pPr>
              <a:spcBef>
                <a:spcPts val="600"/>
              </a:spcBef>
              <a:spcAft>
                <a:spcPts val="1200"/>
              </a:spcAft>
              <a:buNone/>
            </a:pPr>
            <a:endParaRPr lang="en-AU" sz="2200" dirty="0" smtClean="0">
              <a:latin typeface="Helvetica" pitchFamily="34" charset="0"/>
            </a:endParaRPr>
          </a:p>
          <a:p>
            <a:pPr lvl="0">
              <a:spcBef>
                <a:spcPts val="600"/>
              </a:spcBef>
              <a:spcAft>
                <a:spcPts val="600"/>
              </a:spcAft>
            </a:pPr>
            <a:endParaRPr lang="en-AU" sz="2200" dirty="0" smtClean="0">
              <a:latin typeface="Helvetica" pitchFamily="34" charset="0"/>
            </a:endParaRPr>
          </a:p>
          <a:p>
            <a:pPr>
              <a:buNone/>
            </a:pPr>
            <a:endParaRPr lang="en-AU" sz="2400" dirty="0" smtClean="0"/>
          </a:p>
          <a:p>
            <a:pPr lvl="0">
              <a:spcBef>
                <a:spcPts val="600"/>
              </a:spcBef>
              <a:spcAft>
                <a:spcPts val="1200"/>
              </a:spcAft>
            </a:pPr>
            <a:endParaRPr lang="en-AU" sz="2200" dirty="0" smtClean="0">
              <a:latin typeface="Helvetica" pitchFamily="34" charset="0"/>
            </a:endParaRPr>
          </a:p>
          <a:p>
            <a:pPr marL="0">
              <a:spcBef>
                <a:spcPts val="600"/>
              </a:spcBef>
              <a:spcAft>
                <a:spcPts val="1200"/>
              </a:spcAft>
              <a:buNone/>
            </a:pPr>
            <a:endParaRPr lang="en-AU" sz="2200" dirty="0" smtClean="0">
              <a:latin typeface="Helvetica" pitchFamily="34" charset="0"/>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77</a:t>
            </a:fld>
            <a:endParaRPr lang="en-US" dirty="0"/>
          </a:p>
        </p:txBody>
      </p:sp>
      <p:pic>
        <p:nvPicPr>
          <p:cNvPr id="13319" name="Picture 7" descr="C:\Documents and Settings\jirayut\Local Settings\Temporary Internet Files\Content.IE5\TKO24698\MC900229545[1].wmf"/>
          <p:cNvPicPr>
            <a:picLocks noChangeAspect="1" noChangeArrowheads="1"/>
          </p:cNvPicPr>
          <p:nvPr/>
        </p:nvPicPr>
        <p:blipFill>
          <a:blip r:embed="rId3" cstate="print"/>
          <a:srcRect/>
          <a:stretch>
            <a:fillRect/>
          </a:stretch>
        </p:blipFill>
        <p:spPr bwMode="auto">
          <a:xfrm>
            <a:off x="5004048" y="4437112"/>
            <a:ext cx="1346911" cy="1825142"/>
          </a:xfrm>
          <a:prstGeom prst="rect">
            <a:avLst/>
          </a:prstGeom>
          <a:noFill/>
        </p:spPr>
      </p:pic>
      <p:sp>
        <p:nvSpPr>
          <p:cNvPr id="8" name="Content Placeholder 2"/>
          <p:cNvSpPr>
            <a:spLocks noGrp="1"/>
          </p:cNvSpPr>
          <p:nvPr>
            <p:ph idx="1"/>
          </p:nvPr>
        </p:nvSpPr>
        <p:spPr>
          <a:xfrm>
            <a:off x="755577" y="1412776"/>
            <a:ext cx="7416823" cy="2880320"/>
          </a:xfrm>
        </p:spPr>
        <p:txBody>
          <a:bodyPr>
            <a:noAutofit/>
          </a:bodyPr>
          <a:lstStyle/>
          <a:p>
            <a:pPr marL="0" lvl="0" indent="0">
              <a:lnSpc>
                <a:spcPct val="8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เกณฑ์การปฏิบัติงานของบทนี้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รายงานเมื่อมีอะไรเสีย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แจ้งให้ฝ่ายบริหารจัดการทราบถึงสิ่งที่อาจเป็นอันตรายหรือน่าสงสัย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มีส่วนในการวางแผนในการพัฒนามาตรฐานในการให้บริการและการจัดซื้อวัสดุอุปกรณ์ต่างๆ</a:t>
            </a:r>
          </a:p>
        </p:txBody>
      </p:sp>
      <p:sp>
        <p:nvSpPr>
          <p:cNvPr id="9"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ประสานงานกับแผนกอื่น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78</a:t>
            </a:fld>
            <a:endParaRPr lang="en-US" dirty="0"/>
          </a:p>
        </p:txBody>
      </p:sp>
      <p:pic>
        <p:nvPicPr>
          <p:cNvPr id="14343" name="Picture 7" descr="C:\Documents and Settings\jirayut\Local Settings\Temporary Internet Files\Content.IE5\O0D6VI64\MC900230507[1].wmf"/>
          <p:cNvPicPr>
            <a:picLocks noChangeAspect="1" noChangeArrowheads="1"/>
          </p:cNvPicPr>
          <p:nvPr/>
        </p:nvPicPr>
        <p:blipFill>
          <a:blip r:embed="rId3" cstate="print"/>
          <a:srcRect/>
          <a:stretch>
            <a:fillRect/>
          </a:stretch>
        </p:blipFill>
        <p:spPr bwMode="auto">
          <a:xfrm>
            <a:off x="6484678" y="4481157"/>
            <a:ext cx="2097165" cy="231685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7" y="1412776"/>
            <a:ext cx="7416823" cy="2880320"/>
          </a:xfrm>
        </p:spPr>
        <p:txBody>
          <a:bodyPr>
            <a:noAutofit/>
          </a:bodyPr>
          <a:lstStyle/>
          <a:p>
            <a:pPr marL="0" lvl="0" indent="0">
              <a:lnSpc>
                <a:spcPct val="8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บางครั้งเราอาจจะไปเจออุปกรณ์เครื่องใช้อะไรที่เสีย ไม่ว่าจะเป็น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ทำงานผิดปกติ</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มีเสียงดังรบกวน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ได้รับความเสียหาย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ไม่ทำงานเลย</a:t>
            </a:r>
          </a:p>
        </p:txBody>
      </p:sp>
      <p:sp>
        <p:nvSpPr>
          <p:cNvPr id="9" name="Title 1"/>
          <p:cNvSpPr txBox="1">
            <a:spLocks/>
          </p:cNvSpPr>
          <p:nvPr/>
        </p:nvSpPr>
        <p:spPr>
          <a:xfrm>
            <a:off x="755577" y="548680"/>
            <a:ext cx="82089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รายงานเมื่อมีอะไรเสีย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79</a:t>
            </a:fld>
            <a:endParaRPr lang="en-US" dirty="0"/>
          </a:p>
        </p:txBody>
      </p:sp>
      <p:pic>
        <p:nvPicPr>
          <p:cNvPr id="6" name="imgHvThumb" descr="Non-working &quot;Out of Order&quot; sign with a broken letter"/>
          <p:cNvPicPr/>
          <p:nvPr/>
        </p:nvPicPr>
        <p:blipFill>
          <a:blip r:embed="rId3" cstate="print">
            <a:clrChange>
              <a:clrFrom>
                <a:srgbClr val="FFFFFF"/>
              </a:clrFrom>
              <a:clrTo>
                <a:srgbClr val="FFFFFF">
                  <a:alpha val="0"/>
                </a:srgbClr>
              </a:clrTo>
            </a:clrChange>
          </a:blip>
          <a:srcRect/>
          <a:stretch>
            <a:fillRect/>
          </a:stretch>
        </p:blipFill>
        <p:spPr bwMode="auto">
          <a:xfrm>
            <a:off x="6228184" y="4149080"/>
            <a:ext cx="2033389" cy="1817365"/>
          </a:xfrm>
          <a:prstGeom prst="rect">
            <a:avLst/>
          </a:prstGeom>
          <a:noFill/>
          <a:ln w="9525">
            <a:noFill/>
            <a:miter lim="800000"/>
            <a:headEnd/>
            <a:tailEnd/>
          </a:ln>
        </p:spPr>
      </p:pic>
      <p:sp>
        <p:nvSpPr>
          <p:cNvPr id="8" name="Content Placeholder 2"/>
          <p:cNvSpPr>
            <a:spLocks noGrp="1"/>
          </p:cNvSpPr>
          <p:nvPr>
            <p:ph idx="1"/>
          </p:nvPr>
        </p:nvSpPr>
        <p:spPr>
          <a:xfrm>
            <a:off x="755577" y="1412776"/>
            <a:ext cx="7560839" cy="3933018"/>
          </a:xfrm>
        </p:spPr>
        <p:txBody>
          <a:bodyPr>
            <a:noAutofit/>
          </a:bodyPr>
          <a:lstStyle/>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ถ้าไปเจออุปกรณ์เครื่องใช้ที่มีอาการดังที่ว่ามาในสไลด์ก่อนหน้านี้ต้องนำป้าย “เสีย-ห้ามนำมาใช้งาน” มาติดทันทีและถ้าเป็นไปได้ควรจะ</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นำของนั้นออกมาจากห้องพักแขก</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ทำการบันทึกตามขั้นตอนของแผนกแม่บ้านเพื่อดำเนินการตรวจซ่อมอุปกรณ์เครื่องใช้นั้น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จัดหาอุปกรณ์เครื่องใช้แบบเดียวกันนั้น        หรือใกล้เคียง มาทดแทนให้ในห้องพัก       ของแขก</a:t>
            </a:r>
          </a:p>
        </p:txBody>
      </p:sp>
      <p:sp>
        <p:nvSpPr>
          <p:cNvPr id="9" name="Title 1"/>
          <p:cNvSpPr txBox="1">
            <a:spLocks/>
          </p:cNvSpPr>
          <p:nvPr/>
        </p:nvSpPr>
        <p:spPr>
          <a:xfrm>
            <a:off x="755577" y="548680"/>
            <a:ext cx="424847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รายงานเมื่อมีอะไรเสีย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80</a:t>
            </a:fld>
            <a:endParaRPr lang="en-US" dirty="0"/>
          </a:p>
        </p:txBody>
      </p:sp>
      <p:pic>
        <p:nvPicPr>
          <p:cNvPr id="7" name="imgHvThumb" descr="view details"/>
          <p:cNvPicPr/>
          <p:nvPr/>
        </p:nvPicPr>
        <p:blipFill>
          <a:blip r:embed="rId3" cstate="print">
            <a:clrChange>
              <a:clrFrom>
                <a:srgbClr val="FFFFFF"/>
              </a:clrFrom>
              <a:clrTo>
                <a:srgbClr val="FFFFFF">
                  <a:alpha val="0"/>
                </a:srgbClr>
              </a:clrTo>
            </a:clrChange>
          </a:blip>
          <a:srcRect/>
          <a:stretch>
            <a:fillRect/>
          </a:stretch>
        </p:blipFill>
        <p:spPr bwMode="auto">
          <a:xfrm>
            <a:off x="6012160" y="4509120"/>
            <a:ext cx="1918891" cy="1918891"/>
          </a:xfrm>
          <a:prstGeom prst="rect">
            <a:avLst/>
          </a:prstGeom>
          <a:noFill/>
          <a:ln w="9525">
            <a:noFill/>
            <a:miter lim="800000"/>
            <a:headEnd/>
            <a:tailEnd/>
          </a:ln>
        </p:spPr>
      </p:pic>
      <p:sp>
        <p:nvSpPr>
          <p:cNvPr id="8" name="Content Placeholder 2"/>
          <p:cNvSpPr>
            <a:spLocks noGrp="1"/>
          </p:cNvSpPr>
          <p:nvPr>
            <p:ph idx="1"/>
          </p:nvPr>
        </p:nvSpPr>
        <p:spPr>
          <a:xfrm>
            <a:off x="755578" y="1412776"/>
            <a:ext cx="7272806" cy="4176464"/>
          </a:xfrm>
        </p:spPr>
        <p:txBody>
          <a:bodyPr>
            <a:noAutofit/>
          </a:bodyPr>
          <a:lstStyle/>
          <a:p>
            <a:pPr marL="0" lvl="0" indent="0">
              <a:lnSpc>
                <a:spcPct val="110000"/>
              </a:lnSpc>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จะรายงานปัญหาอย่างไรเมื่อมีอะไรเสีย</a:t>
            </a:r>
          </a:p>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รูปแบบที่ทำกันตามสถานบริการที่พักต่างๆในการรายงานปัญหาว่ามีอะไรเสีย คือ</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รายงานด้วยวาจา-อาจจะไปบอกด้วยตัวองโดยตรงหรือโทรศัพท์ไปแจ้งกับผู้ที่มีหน้าที่รับผิดชอบดำเนินการ</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กรอกแบบฟอร์มรายงานที่เกี่ยวข้องของหน่วยงาน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หากสถานบริการนั้นมีแผนกซ่อมบำรุง         ก็เป็นหน้าที่ของหัวหน้าแผนกแม่บ้าน          ที่จะเป็นผู้ติดต่อพนักงานช่าง</a:t>
            </a:r>
          </a:p>
        </p:txBody>
      </p:sp>
      <p:sp>
        <p:nvSpPr>
          <p:cNvPr id="9" name="Title 1"/>
          <p:cNvSpPr txBox="1">
            <a:spLocks/>
          </p:cNvSpPr>
          <p:nvPr/>
        </p:nvSpPr>
        <p:spPr>
          <a:xfrm>
            <a:off x="755577" y="548680"/>
            <a:ext cx="424847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รายงานเมื่อมีอะไรเสีย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81</a:t>
            </a:fld>
            <a:endParaRPr lang="en-US" dirty="0"/>
          </a:p>
        </p:txBody>
      </p:sp>
      <p:pic>
        <p:nvPicPr>
          <p:cNvPr id="7" name="Picture 6" descr="MP900422324[1].JPG"/>
          <p:cNvPicPr>
            <a:picLocks noChangeAspect="1"/>
          </p:cNvPicPr>
          <p:nvPr/>
        </p:nvPicPr>
        <p:blipFill>
          <a:blip r:embed="rId3" cstate="print"/>
          <a:stretch>
            <a:fillRect/>
          </a:stretch>
        </p:blipFill>
        <p:spPr>
          <a:xfrm>
            <a:off x="4860032" y="4293096"/>
            <a:ext cx="1485084" cy="213285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7416822" cy="3024336"/>
          </a:xfrm>
        </p:spPr>
        <p:txBody>
          <a:bodyPr>
            <a:noAutofit/>
          </a:bodyPr>
          <a:lstStyle/>
          <a:p>
            <a:pPr marL="0" lvl="0" indent="0">
              <a:lnSpc>
                <a:spcPct val="110000"/>
              </a:lnSpc>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สิ่งที่เห็นนั้นผิดกฎหมายหรืผิดทำนองครองธรรมหรือเปล่า</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สถานบริการส่วนใหญ่จะเฝ้าระวัง เพราะไม่อยากให้มีอะไรที่ผิดกฎหมายหรือผิดทำนองครองธรรมมาเกิดขึ้น ในสถานที่ของตน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างสถานบริการอาจไม่สนใจหรือทำไม่รู้ไม่เห็นโดยมองว่าแขกจะทำอะไรในห้องพักนั้นก็ถือเป็นเรื่องส่วนตัวแขก</a:t>
            </a:r>
          </a:p>
        </p:txBody>
      </p:sp>
      <p:sp>
        <p:nvSpPr>
          <p:cNvPr id="9" name="Title 1"/>
          <p:cNvSpPr txBox="1">
            <a:spLocks/>
          </p:cNvSpPr>
          <p:nvPr/>
        </p:nvSpPr>
        <p:spPr>
          <a:xfrm>
            <a:off x="755577" y="548680"/>
            <a:ext cx="597666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สิ่งที่อาจเป็นอันตรายหรือน่าสงสัย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82</a:t>
            </a:fld>
            <a:endParaRPr lang="en-US" dirty="0"/>
          </a:p>
        </p:txBody>
      </p:sp>
      <p:pic>
        <p:nvPicPr>
          <p:cNvPr id="8" name="Picture 7" descr="MP900403071[1].JPG"/>
          <p:cNvPicPr/>
          <p:nvPr/>
        </p:nvPicPr>
        <p:blipFill>
          <a:blip r:embed="rId3" cstate="print"/>
          <a:stretch>
            <a:fillRect/>
          </a:stretch>
        </p:blipFill>
        <p:spPr>
          <a:xfrm>
            <a:off x="6012160" y="4869160"/>
            <a:ext cx="2088232" cy="1584176"/>
          </a:xfrm>
          <a:prstGeom prst="rect">
            <a:avLst/>
          </a:prstGeom>
          <a:ln>
            <a:noFill/>
          </a:ln>
          <a:effectLst>
            <a:outerShdw blurRad="190500" algn="tl" rotWithShape="0">
              <a:srgbClr val="000000">
                <a:alpha val="70000"/>
              </a:srgbClr>
            </a:outerShdw>
          </a:effectLst>
        </p:spPr>
      </p:pic>
      <p:sp>
        <p:nvSpPr>
          <p:cNvPr id="9" name="Content Placeholder 2"/>
          <p:cNvSpPr>
            <a:spLocks noGrp="1"/>
          </p:cNvSpPr>
          <p:nvPr>
            <p:ph idx="1"/>
          </p:nvPr>
        </p:nvSpPr>
        <p:spPr>
          <a:xfrm>
            <a:off x="755578" y="1412776"/>
            <a:ext cx="7416822" cy="4464496"/>
          </a:xfrm>
        </p:spPr>
        <p:txBody>
          <a:bodyPr>
            <a:noAutofit/>
          </a:bodyPr>
          <a:lstStyle/>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สิ่งผิดปกติหรือสถานการณ์ผิดปกติที่อาจเกิดขึ้น รวมถึง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มีบรรจุภัณฑ์ทิ้งไว้ที่โถงทางเดินหรือบริเวณบันได</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มีของที่เปื้อนเลือดเกรอะไปหมด</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มีบรรจุภัณฑ์ทิ้งไว้ในห้องที่แขกจ่ายค่าห้องและออกจากสถานบริการไปแล้ว</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มีการไปพบอาวุธในห้อง</a:t>
            </a:r>
          </a:p>
          <a:p>
            <a:pPr marL="358775" lvl="0" indent="-358775">
              <a:spcBef>
                <a:spcPts val="1000"/>
              </a:spcBef>
              <a:buClr>
                <a:srgbClr val="7FD13B"/>
              </a:buClr>
            </a:pPr>
            <a:r>
              <a:rPr lang="th-TH" sz="2400" kern="400" dirty="0" err="1" smtClean="0">
                <a:solidFill>
                  <a:srgbClr val="1AB39F">
                    <a:lumMod val="75000"/>
                  </a:srgbClr>
                </a:solidFill>
                <a:latin typeface="Meiryo" pitchFamily="34" charset="-128"/>
                <a:ea typeface="Meiryo" pitchFamily="34" charset="-128"/>
                <a:cs typeface="Meiryo" pitchFamily="34" charset="-128"/>
              </a:rPr>
              <a:t>ยาเสพติด</a:t>
            </a:r>
            <a:r>
              <a:rPr lang="th-TH" sz="2400" kern="400" dirty="0" smtClean="0">
                <a:solidFill>
                  <a:srgbClr val="1AB39F">
                    <a:lumMod val="75000"/>
                  </a:srgbClr>
                </a:solidFill>
                <a:latin typeface="Meiryo" pitchFamily="34" charset="-128"/>
                <a:ea typeface="Meiryo" pitchFamily="34" charset="-128"/>
                <a:cs typeface="Meiryo" pitchFamily="34" charset="-128"/>
              </a:rPr>
              <a:t>-หรือบรรจุภัณฑ์ที่คิดว่ามี</a:t>
            </a:r>
            <a:r>
              <a:rPr lang="th-TH" sz="2400" kern="400" dirty="0" err="1" smtClean="0">
                <a:solidFill>
                  <a:srgbClr val="1AB39F">
                    <a:lumMod val="75000"/>
                  </a:srgbClr>
                </a:solidFill>
                <a:latin typeface="Meiryo" pitchFamily="34" charset="-128"/>
                <a:ea typeface="Meiryo" pitchFamily="34" charset="-128"/>
                <a:cs typeface="Meiryo" pitchFamily="34" charset="-128"/>
              </a:rPr>
              <a:t>ยาเสพติด</a:t>
            </a:r>
            <a:r>
              <a:rPr lang="th-TH" sz="2400" kern="400" dirty="0" smtClean="0">
                <a:solidFill>
                  <a:srgbClr val="1AB39F">
                    <a:lumMod val="75000"/>
                  </a:srgbClr>
                </a:solidFill>
                <a:latin typeface="Meiryo" pitchFamily="34" charset="-128"/>
                <a:ea typeface="Meiryo" pitchFamily="34" charset="-128"/>
                <a:cs typeface="Meiryo" pitchFamily="34" charset="-128"/>
              </a:rPr>
              <a:t>อยู่ข้างใน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วัตถุระเบิด</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หลักฐานบ่งชี้ว่ามีการเสพยาในห้อง</a:t>
            </a:r>
          </a:p>
        </p:txBody>
      </p:sp>
      <p:sp>
        <p:nvSpPr>
          <p:cNvPr id="10" name="Title 1"/>
          <p:cNvSpPr txBox="1">
            <a:spLocks/>
          </p:cNvSpPr>
          <p:nvPr/>
        </p:nvSpPr>
        <p:spPr>
          <a:xfrm>
            <a:off x="755577" y="548680"/>
            <a:ext cx="597666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สิ่งที่อาจเป็นอันตรายหรือน่าสงสัย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83</a:t>
            </a:fld>
            <a:endParaRPr lang="en-US" dirty="0"/>
          </a:p>
        </p:txBody>
      </p:sp>
      <p:pic>
        <p:nvPicPr>
          <p:cNvPr id="15362" name="Picture 2" descr="C:\Documents and Settings\jirayut\Local Settings\Temporary Internet Files\Content.IE5\L3HMVMNM\MC900082281[1].wmf"/>
          <p:cNvPicPr>
            <a:picLocks noChangeAspect="1" noChangeArrowheads="1"/>
          </p:cNvPicPr>
          <p:nvPr/>
        </p:nvPicPr>
        <p:blipFill>
          <a:blip r:embed="rId3" cstate="print"/>
          <a:srcRect/>
          <a:stretch>
            <a:fillRect/>
          </a:stretch>
        </p:blipFill>
        <p:spPr bwMode="auto">
          <a:xfrm>
            <a:off x="6444208" y="4869160"/>
            <a:ext cx="1728192" cy="1727343"/>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7416822" cy="4104456"/>
          </a:xfrm>
        </p:spPr>
        <p:txBody>
          <a:bodyPr>
            <a:noAutofit/>
          </a:bodyPr>
          <a:lstStyle/>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เหตุการณ์และบุคคลน่าสงสัย รวมถึง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บุคคลที่แสดงอาการร้อนรนหรือกระวนกระวาย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บุคคลที่อยู่ในที่ที่ไม่ควรอยู่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บุคคลที่แสดงการใช้ความรุนแรงเกินเหตุกับผู้อื่น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เสียงดังและการด่าทอกัน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เสียงซึ่งบ่งบอกว่ามีความเสียหายเกิดขึ้น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บุคคลที่ดูเหมือนจะเดินป้วนเปี้ยนไปมา</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บุคคลที่มาขอให้เราเปิดห้องแขกให้</a:t>
            </a:r>
          </a:p>
        </p:txBody>
      </p:sp>
      <p:sp>
        <p:nvSpPr>
          <p:cNvPr id="9" name="Title 1"/>
          <p:cNvSpPr txBox="1">
            <a:spLocks/>
          </p:cNvSpPr>
          <p:nvPr/>
        </p:nvSpPr>
        <p:spPr>
          <a:xfrm>
            <a:off x="755577" y="548680"/>
            <a:ext cx="597666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สิ่งที่อาจเป็นอันตรายหรือน่าสงสัย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84</a:t>
            </a:fld>
            <a:endParaRPr lang="en-US" dirty="0"/>
          </a:p>
        </p:txBody>
      </p:sp>
      <p:pic>
        <p:nvPicPr>
          <p:cNvPr id="7" name="Picture 6" descr="MP900409717[1].JPG"/>
          <p:cNvPicPr/>
          <p:nvPr/>
        </p:nvPicPr>
        <p:blipFill>
          <a:blip r:embed="rId3" cstate="print"/>
          <a:stretch>
            <a:fillRect/>
          </a:stretch>
        </p:blipFill>
        <p:spPr>
          <a:xfrm>
            <a:off x="5940152" y="4725144"/>
            <a:ext cx="2448272" cy="1584176"/>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9" y="1412776"/>
            <a:ext cx="7128790" cy="4104456"/>
          </a:xfrm>
        </p:spPr>
        <p:txBody>
          <a:bodyPr>
            <a:noAutofit/>
          </a:bodyPr>
          <a:lstStyle/>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หากได้ยินได้เห็นอะไรที่น่าสงสัย ผิดวิสัย หรือดูเหมือนเป็นสิ่งกฎหมาย ควรจะ</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อย่าพูดอะไรกับอีกฝ่าย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อย่าให้อีกฝ่ายรู้ตัวว่าเราได้สังเกตเห็นสิ่งผิดปกติ   หรือน่าสงสัย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พยายามจำรายละเอียดต่างๆให้มากที่สุด-หากแน่ใจ ว่าอีกฝ่ายไม่เห็นเราแล้วก็ให้เขียนบันทึกรายละเอียด ที่เห็น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แจ้งผู้ที่เกี่ยวข้องให้ทราบโดยเร็วที่สุด</a:t>
            </a:r>
          </a:p>
        </p:txBody>
      </p:sp>
      <p:sp>
        <p:nvSpPr>
          <p:cNvPr id="9" name="Title 1"/>
          <p:cNvSpPr txBox="1">
            <a:spLocks/>
          </p:cNvSpPr>
          <p:nvPr/>
        </p:nvSpPr>
        <p:spPr>
          <a:xfrm>
            <a:off x="755577" y="548680"/>
            <a:ext cx="597666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สิ่งที่อาจเป็นอันตรายหรือน่าสงสัย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85</a:t>
            </a:fld>
            <a:endParaRPr lang="en-US" dirty="0"/>
          </a:p>
        </p:txBody>
      </p:sp>
      <p:pic>
        <p:nvPicPr>
          <p:cNvPr id="16390" name="Picture 6" descr="C:\Documents and Settings\jirayut\Local Settings\Temporary Internet Files\Content.IE5\L3HMVMNM\MC900435983[1].wmf"/>
          <p:cNvPicPr>
            <a:picLocks noChangeAspect="1" noChangeArrowheads="1"/>
          </p:cNvPicPr>
          <p:nvPr/>
        </p:nvPicPr>
        <p:blipFill>
          <a:blip r:embed="rId3" cstate="print"/>
          <a:srcRect/>
          <a:stretch>
            <a:fillRect/>
          </a:stretch>
        </p:blipFill>
        <p:spPr bwMode="auto">
          <a:xfrm>
            <a:off x="4716016" y="4321323"/>
            <a:ext cx="1728192" cy="2060005"/>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6840758" cy="2880320"/>
          </a:xfrm>
        </p:spPr>
        <p:txBody>
          <a:bodyPr>
            <a:noAutofit/>
          </a:bodyPr>
          <a:lstStyle/>
          <a:p>
            <a:pPr marL="0" lvl="0" indent="0">
              <a:lnSpc>
                <a:spcPct val="110000"/>
              </a:lnSpc>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ดำเนินการ</a:t>
            </a:r>
          </a:p>
          <a:p>
            <a:pPr marL="0" lvl="0" indent="0">
              <a:lnSpc>
                <a:spcPct val="110000"/>
              </a:lnSpc>
              <a:spcBef>
                <a:spcPts val="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หากพบเห็นอะไรที่ผิดปกติหรือน่าสงสัย         อาจดำเนินการโดย</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แจ้งให้หัวหน้าแม่บ้านประจำชั้น หรือหัวหน้าแผนกแม่บ้านทราบ</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แจ้งฝ่ายรักษาความปลอดภัยของสถานบริการ</a:t>
            </a:r>
          </a:p>
        </p:txBody>
      </p:sp>
      <p:sp>
        <p:nvSpPr>
          <p:cNvPr id="9" name="Title 1"/>
          <p:cNvSpPr txBox="1">
            <a:spLocks/>
          </p:cNvSpPr>
          <p:nvPr/>
        </p:nvSpPr>
        <p:spPr>
          <a:xfrm>
            <a:off x="755577" y="548680"/>
            <a:ext cx="5976663"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สิ่งที่อาจเป็นอันตรายหรือน่าสงสัย</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86</a:t>
            </a:fld>
            <a:endParaRPr lang="en-US" dirty="0"/>
          </a:p>
        </p:txBody>
      </p:sp>
      <p:pic>
        <p:nvPicPr>
          <p:cNvPr id="17423" name="Picture 15" descr="C:\Documents and Settings\jirayut\Local Settings\Temporary Internet Files\Content.IE5\733Z9TJI\MC900157971[1].wmf"/>
          <p:cNvPicPr>
            <a:picLocks noChangeAspect="1" noChangeArrowheads="1"/>
          </p:cNvPicPr>
          <p:nvPr/>
        </p:nvPicPr>
        <p:blipFill>
          <a:blip r:embed="rId3" cstate="print"/>
          <a:srcRect/>
          <a:stretch>
            <a:fillRect/>
          </a:stretch>
        </p:blipFill>
        <p:spPr bwMode="auto">
          <a:xfrm>
            <a:off x="5004048" y="4437112"/>
            <a:ext cx="2232248" cy="2031433"/>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7128790" cy="2880320"/>
          </a:xfrm>
        </p:spPr>
        <p:txBody>
          <a:bodyPr>
            <a:noAutofit/>
          </a:bodyPr>
          <a:lstStyle/>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ในการดำเนินงานแผนกแม่บ้านก็ต้องให้ความสำคัญกับการวางแผนงาน เช่นเดียวกันกับการดำเนินงานในแผนกอื่นๆของธุรกิจการให้บริการ</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ถึงแม้นว่าการให้บริการงานแม่บ้านส่วนใหญ่จะเกิดขึ้นโดยที่แขกไม่เห็นผู้ดำเนินการ แต่ผลการดำเนินงานของแผนกแม่บ้านนั้นมีผลอย่างมากต่อแขกซึ่งอาจเป็นได้ทั้งสิ่งที่ทำให้แขกพึงพอใจหรือไม่พึงพอใจ</a:t>
            </a: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87</a:t>
            </a:fld>
            <a:endParaRPr lang="en-US" dirty="0"/>
          </a:p>
        </p:txBody>
      </p:sp>
      <p:pic>
        <p:nvPicPr>
          <p:cNvPr id="18439" name="Picture 7" descr="C:\Documents and Settings\jirayut\Local Settings\Temporary Internet Files\Content.IE5\TKO24698\MC900027547[1].wmf"/>
          <p:cNvPicPr>
            <a:picLocks noChangeAspect="1" noChangeArrowheads="1"/>
          </p:cNvPicPr>
          <p:nvPr/>
        </p:nvPicPr>
        <p:blipFill>
          <a:blip r:embed="rId3" cstate="print"/>
          <a:srcRect/>
          <a:stretch>
            <a:fillRect/>
          </a:stretch>
        </p:blipFill>
        <p:spPr bwMode="auto">
          <a:xfrm>
            <a:off x="4586808" y="4452430"/>
            <a:ext cx="2361456" cy="181948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7344814" cy="3312368"/>
          </a:xfrm>
        </p:spPr>
        <p:txBody>
          <a:bodyPr>
            <a:noAutofit/>
          </a:bodyPr>
          <a:lstStyle/>
          <a:p>
            <a:pPr marL="0" lvl="0" indent="0">
              <a:spcBef>
                <a:spcPts val="100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การให้บริการเป็นผลผลิตของพนักงานที่เกิดจากความรู้ทักษะและทัศนคติที่พนักงานมีอยู่ ดังนั้นในการยกระดับการให้บริการ ฝ่ายบริหารต้องวางแผนที่จะยกระดับคุณสมบัติของพนักงานในเรื่องของ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ความรู้</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ทักษะ</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ทัศนคติ</a:t>
            </a: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88</a:t>
            </a:fld>
            <a:endParaRPr lang="en-US" dirty="0"/>
          </a:p>
        </p:txBody>
      </p:sp>
      <p:pic>
        <p:nvPicPr>
          <p:cNvPr id="29701" name="Picture 5" descr="I:\Overseas Projects\PHOTOS\2012\5197901267_42b82fb451.jpg"/>
          <p:cNvPicPr>
            <a:picLocks noChangeAspect="1" noChangeArrowheads="1"/>
          </p:cNvPicPr>
          <p:nvPr/>
        </p:nvPicPr>
        <p:blipFill>
          <a:blip r:embed="rId3" cstate="print"/>
          <a:srcRect/>
          <a:stretch>
            <a:fillRect/>
          </a:stretch>
        </p:blipFill>
        <p:spPr bwMode="auto">
          <a:xfrm>
            <a:off x="5292080" y="4653136"/>
            <a:ext cx="2811124" cy="1872208"/>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340768"/>
            <a:ext cx="7344814" cy="4896544"/>
          </a:xfrm>
        </p:spPr>
        <p:txBody>
          <a:bodyPr>
            <a:noAutofit/>
          </a:bodyPr>
          <a:lstStyle/>
          <a:p>
            <a:pPr marL="0" lvl="0" indent="0">
              <a:spcBef>
                <a:spcPts val="100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พนักงานต้องมีความกระตือรือร้นในการเรียนรู้และพัฒนาตนเองและฝ่ายบริหารควรที่จะต้องทราบว่าพนักงานจะต้องเรียนรู้อะไรเพิ่มเติม เพื่อทำให้สามารถยกระดับการให้ บริการได้ เช่น การฝึกอบรมในรูปแบบของ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การประชุมเชิงปฏิบัติการ</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การจัดการฝึกอบรมในเรื่องต่างๆ</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การสอบเอาวุฒิและการเข้าเรียน          หรืออบรมอย่างเป็นทางการ</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ระบบการให้เพื่อนร่วมงานช่วย           สอนงานกันเอง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การจัดให้มีผู้ให้คำปรึกษา</a:t>
            </a: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89</a:t>
            </a:fld>
            <a:endParaRPr lang="en-US" dirty="0"/>
          </a:p>
        </p:txBody>
      </p:sp>
      <p:pic>
        <p:nvPicPr>
          <p:cNvPr id="7" name="imgHvThumb" descr="view details"/>
          <p:cNvPicPr/>
          <p:nvPr/>
        </p:nvPicPr>
        <p:blipFill rotWithShape="1">
          <a:blip r:embed="rId3" cstate="print">
            <a:clrChange>
              <a:clrFrom>
                <a:srgbClr val="FFFFFF"/>
              </a:clrFrom>
              <a:clrTo>
                <a:srgbClr val="FFFFFF">
                  <a:alpha val="0"/>
                </a:srgbClr>
              </a:clrTo>
            </a:clrChange>
          </a:blip>
          <a:srcRect l="23228" r="21536"/>
          <a:stretch/>
        </p:blipFill>
        <p:spPr bwMode="auto">
          <a:xfrm>
            <a:off x="5940152" y="3861048"/>
            <a:ext cx="1800200" cy="2402925"/>
          </a:xfrm>
          <a:prstGeom prst="rect">
            <a:avLst/>
          </a:prstGeom>
          <a:noFill/>
          <a:ln w="9525">
            <a:noFill/>
            <a:miter lim="800000"/>
            <a:headEnd/>
            <a:tailEnd/>
          </a:ln>
        </p:spPr>
      </p:pic>
      <p:sp>
        <p:nvSpPr>
          <p:cNvPr id="8" name="Content Placeholder 2"/>
          <p:cNvSpPr>
            <a:spLocks noGrp="1"/>
          </p:cNvSpPr>
          <p:nvPr>
            <p:ph idx="1"/>
          </p:nvPr>
        </p:nvSpPr>
        <p:spPr>
          <a:xfrm>
            <a:off x="755578" y="1268760"/>
            <a:ext cx="6768750" cy="4176464"/>
          </a:xfrm>
        </p:spPr>
        <p:txBody>
          <a:bodyPr>
            <a:noAutofit/>
          </a:bodyPr>
          <a:lstStyle/>
          <a:p>
            <a:pPr marL="0" lvl="0" indent="0">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ขอบเขตในการให้บริการ</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0" lvl="0" indent="0">
              <a:spcBef>
                <a:spcPts val="800"/>
              </a:spcBef>
              <a:buClr>
                <a:srgbClr val="7FD13B"/>
              </a:buClr>
              <a:buNone/>
            </a:pPr>
            <a:r>
              <a:rPr lang="th-TH" sz="2400" kern="400" dirty="0" smtClean="0">
                <a:solidFill>
                  <a:srgbClr val="1AB39F">
                    <a:lumMod val="75000"/>
                  </a:srgbClr>
                </a:solidFill>
                <a:latin typeface="Meiryo" pitchFamily="34" charset="-128"/>
                <a:ea typeface="Meiryo" pitchFamily="34" charset="-128"/>
                <a:cs typeface="Meiryo" pitchFamily="34" charset="-128"/>
              </a:rPr>
              <a:t>สถานบริการแต่ละแห่งจะมีขอบเขตในการให้บริการที่แตกต่างกันไป หากจะมีการให้บริการเพิ่มเข้ามาจากที่เป็นอยู่ ต้องมีการวางแผนในหลายๆเรื่องซึ่งรวมถึง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อุปกรณ์เครื่องใช้ ที่ต้องใช้ในการให้บริการในรูปแบบใหม่ๆนั้น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การฝึกอบรมพนักงานเพื่อให้มีความรู้      ทักษะและทัศนคติที่เหมาะสมในการ    ให้บริการในรูปแบบใหม่ๆนั้น</a:t>
            </a: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90</a:t>
            </a:fld>
            <a:endParaRPr lang="en-US" dirty="0"/>
          </a:p>
        </p:txBody>
      </p:sp>
      <p:pic>
        <p:nvPicPr>
          <p:cNvPr id="6" name="Picture 5" descr="MP900431761[1].JPG"/>
          <p:cNvPicPr/>
          <p:nvPr/>
        </p:nvPicPr>
        <p:blipFill>
          <a:blip r:embed="rId3" cstate="print"/>
          <a:stretch>
            <a:fillRect/>
          </a:stretch>
        </p:blipFill>
        <p:spPr>
          <a:xfrm>
            <a:off x="4139952" y="3861048"/>
            <a:ext cx="3240360" cy="2448272"/>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412776"/>
            <a:ext cx="6768750" cy="2088232"/>
          </a:xfrm>
        </p:spPr>
        <p:txBody>
          <a:bodyPr>
            <a:noAutofit/>
          </a:bodyPr>
          <a:lstStyle/>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ในการจัดทำและตกแต่งห้องต่างๆและพื้นที่ส่วนรวมต้องใช้จำนวนเงินมหาศาล</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ดังนั้นการวางแผนในเรื่องของการซื้ออุปกรณ์เครื่องใช้ข้าวของต่างๆสำหรับแผนกแม่บ้านเพื่อดูแลรักษาสิ่งที่ลงทุนไปจึงถือเป็นงานใหญ่</a:t>
            </a:r>
          </a:p>
        </p:txBody>
      </p:sp>
      <p:sp>
        <p:nvSpPr>
          <p:cNvPr id="9" name="Title 1"/>
          <p:cNvSpPr txBox="1">
            <a:spLocks/>
          </p:cNvSpPr>
          <p:nvPr/>
        </p:nvSpPr>
        <p:spPr>
          <a:xfrm>
            <a:off x="755577" y="548680"/>
            <a:ext cx="6981955"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การวางแผนในเรื่องของอุปกรณ์เครื่องใช้</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91</a:t>
            </a:fld>
            <a:endParaRPr lang="en-US" dirty="0"/>
          </a:p>
        </p:txBody>
      </p:sp>
      <p:pic>
        <p:nvPicPr>
          <p:cNvPr id="1026" name="Picture 2" descr="I:\Overseas Projects\PHOTOS\2012\Hotel room1.jpg"/>
          <p:cNvPicPr>
            <a:picLocks noChangeAspect="1" noChangeArrowheads="1"/>
          </p:cNvPicPr>
          <p:nvPr/>
        </p:nvPicPr>
        <p:blipFill>
          <a:blip r:embed="rId3" cstate="print"/>
          <a:srcRect/>
          <a:stretch>
            <a:fillRect/>
          </a:stretch>
        </p:blipFill>
        <p:spPr bwMode="auto">
          <a:xfrm>
            <a:off x="5076056" y="4149080"/>
            <a:ext cx="2540000" cy="1905000"/>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268760"/>
            <a:ext cx="5328590" cy="4752528"/>
          </a:xfrm>
        </p:spPr>
        <p:txBody>
          <a:bodyPr>
            <a:noAutofit/>
          </a:bodyPr>
          <a:lstStyle/>
          <a:p>
            <a:pPr marL="0" lvl="0" indent="0">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เฟอร์นิเจอร์และเครื่องใช้ในห้องพักแขก</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เครื่องนอนและเตียง</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กระจก</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โต๊ะ,เก้าอี้,โซฟา,ตู้</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โทรทัศน์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เครื่องปรับอากาศ</a:t>
            </a:r>
          </a:p>
          <a:p>
            <a:pPr marL="358775" lvl="0" indent="-358775">
              <a:spcBef>
                <a:spcPts val="1000"/>
              </a:spcBef>
              <a:buClr>
                <a:srgbClr val="7FD13B"/>
              </a:buClr>
            </a:pPr>
            <a:r>
              <a:rPr lang="th-TH" sz="2400" kern="400" dirty="0">
                <a:solidFill>
                  <a:srgbClr val="1AB39F">
                    <a:lumMod val="75000"/>
                  </a:srgbClr>
                </a:solidFill>
                <a:latin typeface="Meiryo" pitchFamily="34" charset="-128"/>
                <a:ea typeface="Meiryo" pitchFamily="34" charset="-128"/>
                <a:cs typeface="Meiryo" pitchFamily="34" charset="-128"/>
              </a:rPr>
              <a:t>โคมไฟ,หลอดไฟ</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ครัว</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พรม</a:t>
            </a:r>
            <a:endParaRPr lang="th-TH" sz="2400" kern="400" dirty="0" smtClean="0">
              <a:solidFill>
                <a:srgbClr val="1AB39F">
                  <a:lumMod val="75000"/>
                </a:srgbClr>
              </a:solidFill>
              <a:latin typeface="Meiryo" pitchFamily="34" charset="-128"/>
              <a:ea typeface="Meiryo" pitchFamily="34" charset="-128"/>
              <a:cs typeface="Meiryo" pitchFamily="34" charset="-128"/>
            </a:endParaRP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92</a:t>
            </a:fld>
            <a:endParaRPr lang="en-US" dirty="0"/>
          </a:p>
        </p:txBody>
      </p:sp>
      <p:pic>
        <p:nvPicPr>
          <p:cNvPr id="6" name="Picture 5" descr="MP900439325[1].JPG"/>
          <p:cNvPicPr/>
          <p:nvPr/>
        </p:nvPicPr>
        <p:blipFill>
          <a:blip r:embed="rId3" cstate="print">
            <a:clrChange>
              <a:clrFrom>
                <a:srgbClr val="FFFFFF"/>
              </a:clrFrom>
              <a:clrTo>
                <a:srgbClr val="FFFFFF">
                  <a:alpha val="0"/>
                </a:srgbClr>
              </a:clrTo>
            </a:clrChange>
          </a:blip>
          <a:stretch>
            <a:fillRect/>
          </a:stretch>
        </p:blipFill>
        <p:spPr>
          <a:xfrm>
            <a:off x="4932040" y="4437112"/>
            <a:ext cx="2448272" cy="1550665"/>
          </a:xfrm>
          <a:prstGeom prst="rect">
            <a:avLst/>
          </a:prstGeom>
          <a:ln>
            <a:noFill/>
          </a:ln>
          <a:effectLst>
            <a:outerShdw blurRad="190500" algn="tl" rotWithShape="0">
              <a:srgbClr val="000000">
                <a:alpha val="70000"/>
              </a:srgbClr>
            </a:outerShdw>
          </a:effectLst>
        </p:spPr>
      </p:pic>
      <p:sp>
        <p:nvSpPr>
          <p:cNvPr id="8" name="Content Placeholder 2"/>
          <p:cNvSpPr>
            <a:spLocks noGrp="1"/>
          </p:cNvSpPr>
          <p:nvPr>
            <p:ph idx="1"/>
          </p:nvPr>
        </p:nvSpPr>
        <p:spPr>
          <a:xfrm>
            <a:off x="755578" y="1268760"/>
            <a:ext cx="6912766" cy="3240360"/>
          </a:xfrm>
        </p:spPr>
        <p:txBody>
          <a:bodyPr>
            <a:noAutofit/>
          </a:bodyPr>
          <a:lstStyle/>
          <a:p>
            <a:pPr marL="0" lvl="0" indent="0">
              <a:spcBef>
                <a:spcPts val="0"/>
              </a:spcBef>
              <a:buClr>
                <a:srgbClr val="7FD13B"/>
              </a:buClr>
              <a:buNone/>
            </a:pPr>
            <a:r>
              <a:rPr lang="th-TH" sz="2400" b="1" kern="400" dirty="0" smtClean="0">
                <a:solidFill>
                  <a:srgbClr val="1AB39F">
                    <a:lumMod val="75000"/>
                  </a:srgbClr>
                </a:solidFill>
                <a:effectLst>
                  <a:outerShdw blurRad="38100" dist="38100" dir="2700000" algn="tl">
                    <a:srgbClr val="000000">
                      <a:alpha val="43137"/>
                    </a:srgbClr>
                  </a:outerShdw>
                </a:effectLst>
                <a:latin typeface="Meiryo" pitchFamily="34" charset="-128"/>
                <a:ea typeface="Meiryo" pitchFamily="34" charset="-128"/>
                <a:cs typeface="Meiryo" pitchFamily="34" charset="-128"/>
              </a:rPr>
              <a:t>สิ่งที่ต้องใช้ในการปฏิบัติงาน</a:t>
            </a:r>
            <a:endParaRPr lang="th-TH" sz="2400" kern="400" dirty="0" smtClean="0">
              <a:solidFill>
                <a:srgbClr val="1AB39F">
                  <a:lumMod val="75000"/>
                </a:srgbClr>
              </a:solidFill>
              <a:latin typeface="Meiryo" pitchFamily="34" charset="-128"/>
              <a:ea typeface="Meiryo" pitchFamily="34" charset="-128"/>
              <a:cs typeface="Meiryo" pitchFamily="34" charset="-128"/>
            </a:endParaRP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เครื่องมืออุปกรณ์ต่างๆ-เครื่องดูดฝุ่น,ที่ขัดพื้นให้มันรถเข็น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เสื้อผ้า-เครื่องแบบและเสื้อกันเปื้อน</a:t>
            </a:r>
          </a:p>
          <a:p>
            <a:pPr marL="358775" lvl="0" indent="-358775">
              <a:spcBef>
                <a:spcPts val="1000"/>
              </a:spcBef>
              <a:buClr>
                <a:srgbClr val="7FD13B"/>
              </a:buClr>
            </a:pPr>
            <a:r>
              <a:rPr lang="th-TH" sz="2400" kern="400" dirty="0" smtClean="0">
                <a:solidFill>
                  <a:srgbClr val="1AB39F">
                    <a:lumMod val="75000"/>
                  </a:srgbClr>
                </a:solidFill>
                <a:latin typeface="Meiryo" pitchFamily="34" charset="-128"/>
                <a:ea typeface="Meiryo" pitchFamily="34" charset="-128"/>
                <a:cs typeface="Meiryo" pitchFamily="34" charset="-128"/>
              </a:rPr>
              <a:t>สารเคมีต่างๆ-สารเคมีเพื่อใช้ในการทำความสะอาด รวมทั้งอุปกรณ์ทำความสะอาดต่างๆ เช่น ผ้าเช็ด   ไม้ถูพื้น</a:t>
            </a:r>
          </a:p>
        </p:txBody>
      </p:sp>
      <p:sp>
        <p:nvSpPr>
          <p:cNvPr id="9" name="Title 1"/>
          <p:cNvSpPr txBox="1">
            <a:spLocks/>
          </p:cNvSpPr>
          <p:nvPr/>
        </p:nvSpPr>
        <p:spPr>
          <a:xfrm>
            <a:off x="755577" y="548680"/>
            <a:ext cx="6408711" cy="9361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marL="84138" lvl="0">
              <a:lnSpc>
                <a:spcPct val="75000"/>
              </a:lnSpc>
              <a:spcBef>
                <a:spcPts val="0"/>
              </a:spcBef>
            </a:pPr>
            <a:r>
              <a:rPr lang="th-TH" sz="3200" b="1" cap="all" dirty="0" smtClean="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rPr>
              <a:t>การวางแผนการให้บริการงานแม่บ้าน</a:t>
            </a:r>
            <a:endParaRPr lang="th-TH" sz="3200" b="1" cap="all" dirty="0">
              <a:ln w="5000" cmpd="sng">
                <a:noFill/>
                <a:prstDash val="solid"/>
              </a:ln>
              <a:solidFill>
                <a:srgbClr val="00ADDC">
                  <a:lumMod val="75000"/>
                </a:srgbClr>
              </a:solidFill>
              <a:effectLst>
                <a:outerShdw blurRad="50800" dist="38100" dir="5400000" algn="t" rotWithShape="0">
                  <a:prstClr val="black">
                    <a:alpha val="50000"/>
                  </a:prstClr>
                </a:outerShdw>
              </a:effectLst>
              <a:latin typeface="Meiryo UI" pitchFamily="34" charset="-128"/>
              <a:ea typeface="Meiryo UI" pitchFamily="34" charset="-128"/>
              <a:cs typeface="Meiryo UI" pitchFamily="34" charset="-12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SEAN_PPT_Template_010611_MV[1]">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ASEAN_PPT_Template_010611_MV[1]</Template>
  <TotalTime>6584</TotalTime>
  <Words>9942</Words>
  <Application>Microsoft Office PowerPoint</Application>
  <PresentationFormat>นำเสนอทางหน้าจอ (4:3)</PresentationFormat>
  <Paragraphs>1175</Paragraphs>
  <Slides>92</Slides>
  <Notes>91</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92</vt:i4>
      </vt:variant>
    </vt:vector>
  </HeadingPairs>
  <TitlesOfParts>
    <vt:vector size="93" baseType="lpstr">
      <vt:lpstr>ASEAN_PPT_Template_010611_MV[1]</vt:lpstr>
      <vt:lpstr>การให้บริการงานแม่บ้านแก่แขก</vt:lpstr>
      <vt:lpstr>เนื้อหาในแต่ละบท</vt:lpstr>
      <vt:lpstr>การประเมินผล</vt:lpstr>
      <vt:lpstr>งานนำเสนอ PowerPoint</vt:lpstr>
      <vt:lpstr>รับการเรียกใช้บริการงานแม่บ้าน</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Company>William Angliss Institute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Unit name</dc:title>
  <dc:creator>Administrator</dc:creator>
  <cp:lastModifiedBy>Administrator</cp:lastModifiedBy>
  <cp:revision>670</cp:revision>
  <dcterms:created xsi:type="dcterms:W3CDTF">2011-11-25T01:40:05Z</dcterms:created>
  <dcterms:modified xsi:type="dcterms:W3CDTF">2015-09-16T03:45:32Z</dcterms:modified>
</cp:coreProperties>
</file>