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34"/>
  </p:notesMasterIdLst>
  <p:handoutMasterIdLst>
    <p:handoutMasterId r:id="rId35"/>
  </p:handoutMasterIdLst>
  <p:sldIdLst>
    <p:sldId id="256" r:id="rId2"/>
    <p:sldId id="257" r:id="rId3"/>
    <p:sldId id="258" r:id="rId4"/>
    <p:sldId id="259" r:id="rId5"/>
    <p:sldId id="260" r:id="rId6"/>
    <p:sldId id="287" r:id="rId7"/>
    <p:sldId id="262" r:id="rId8"/>
    <p:sldId id="263" r:id="rId9"/>
    <p:sldId id="265"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61" r:id="rId24"/>
    <p:sldId id="278" r:id="rId25"/>
    <p:sldId id="279" r:id="rId26"/>
    <p:sldId id="280" r:id="rId27"/>
    <p:sldId id="281" r:id="rId28"/>
    <p:sldId id="282" r:id="rId29"/>
    <p:sldId id="283" r:id="rId30"/>
    <p:sldId id="284" r:id="rId31"/>
    <p:sldId id="285" r:id="rId32"/>
    <p:sldId id="286" r:id="rId33"/>
  </p:sldIdLst>
  <p:sldSz cx="9144000" cy="6858000" type="screen4x3"/>
  <p:notesSz cx="7099300" cy="10234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335" autoAdjust="0"/>
    <p:restoredTop sz="83510" autoAdjust="0"/>
  </p:normalViewPr>
  <p:slideViewPr>
    <p:cSldViewPr>
      <p:cViewPr>
        <p:scale>
          <a:sx n="80" d="100"/>
          <a:sy n="80" d="100"/>
        </p:scale>
        <p:origin x="-984" y="-18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313"/>
          </a:xfrm>
          <a:prstGeom prst="rect">
            <a:avLst/>
          </a:prstGeom>
        </p:spPr>
        <p:txBody>
          <a:bodyPr vert="horz" lIns="94759" tIns="47380" rIns="94759" bIns="47380" rtlCol="0"/>
          <a:lstStyle>
            <a:lvl1pPr algn="l">
              <a:defRPr sz="1200"/>
            </a:lvl1pPr>
          </a:lstStyle>
          <a:p>
            <a:endParaRPr lang="en-GB"/>
          </a:p>
        </p:txBody>
      </p:sp>
      <p:sp>
        <p:nvSpPr>
          <p:cNvPr id="3" name="Date Placeholder 2"/>
          <p:cNvSpPr>
            <a:spLocks noGrp="1"/>
          </p:cNvSpPr>
          <p:nvPr>
            <p:ph type="dt" sz="quarter" idx="1"/>
          </p:nvPr>
        </p:nvSpPr>
        <p:spPr>
          <a:xfrm>
            <a:off x="4021295" y="1"/>
            <a:ext cx="3076363" cy="511313"/>
          </a:xfrm>
          <a:prstGeom prst="rect">
            <a:avLst/>
          </a:prstGeom>
        </p:spPr>
        <p:txBody>
          <a:bodyPr vert="horz" lIns="94759" tIns="47380" rIns="94759" bIns="47380" rtlCol="0"/>
          <a:lstStyle>
            <a:lvl1pPr algn="r">
              <a:defRPr sz="1200"/>
            </a:lvl1pPr>
          </a:lstStyle>
          <a:p>
            <a:fld id="{E6916107-BD3A-45E2-B124-A5ED60630F4B}" type="datetimeFigureOut">
              <a:rPr lang="en-US" smtClean="0"/>
              <a:pPr/>
              <a:t>4/30/2015</a:t>
            </a:fld>
            <a:endParaRPr lang="en-GB"/>
          </a:p>
        </p:txBody>
      </p:sp>
      <p:sp>
        <p:nvSpPr>
          <p:cNvPr id="4" name="Footer Placeholder 3"/>
          <p:cNvSpPr>
            <a:spLocks noGrp="1"/>
          </p:cNvSpPr>
          <p:nvPr>
            <p:ph type="ftr" sz="quarter" idx="2"/>
          </p:nvPr>
        </p:nvSpPr>
        <p:spPr>
          <a:xfrm>
            <a:off x="1" y="9721629"/>
            <a:ext cx="3076363" cy="511313"/>
          </a:xfrm>
          <a:prstGeom prst="rect">
            <a:avLst/>
          </a:prstGeom>
        </p:spPr>
        <p:txBody>
          <a:bodyPr vert="horz" lIns="94759" tIns="47380" rIns="94759" bIns="47380" rtlCol="0" anchor="b"/>
          <a:lstStyle>
            <a:lvl1pPr algn="l">
              <a:defRPr sz="1200"/>
            </a:lvl1pPr>
          </a:lstStyle>
          <a:p>
            <a:endParaRPr lang="en-GB"/>
          </a:p>
        </p:txBody>
      </p:sp>
      <p:sp>
        <p:nvSpPr>
          <p:cNvPr id="5" name="Slide Number Placeholder 4"/>
          <p:cNvSpPr>
            <a:spLocks noGrp="1"/>
          </p:cNvSpPr>
          <p:nvPr>
            <p:ph type="sldNum" sz="quarter" idx="3"/>
          </p:nvPr>
        </p:nvSpPr>
        <p:spPr>
          <a:xfrm>
            <a:off x="4021295" y="9721629"/>
            <a:ext cx="3076363" cy="511313"/>
          </a:xfrm>
          <a:prstGeom prst="rect">
            <a:avLst/>
          </a:prstGeom>
        </p:spPr>
        <p:txBody>
          <a:bodyPr vert="horz" lIns="94759" tIns="47380" rIns="94759" bIns="47380" rtlCol="0" anchor="b"/>
          <a:lstStyle>
            <a:lvl1pPr algn="r">
              <a:defRPr sz="1200"/>
            </a:lvl1pPr>
          </a:lstStyle>
          <a:p>
            <a:fld id="{5905CC0A-F53C-4267-913E-3202B6ED95E3}" type="slidenum">
              <a:rPr lang="en-GB" smtClean="0"/>
              <a:pPr/>
              <a:t>‹#›</a:t>
            </a:fld>
            <a:endParaRPr lang="en-GB"/>
          </a:p>
        </p:txBody>
      </p:sp>
    </p:spTree>
    <p:extLst>
      <p:ext uri="{BB962C8B-B14F-4D97-AF65-F5344CB8AC3E}">
        <p14:creationId xmlns="" xmlns:p14="http://schemas.microsoft.com/office/powerpoint/2010/main" val="25582729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511730"/>
          </a:xfrm>
          <a:prstGeom prst="rect">
            <a:avLst/>
          </a:prstGeom>
        </p:spPr>
        <p:txBody>
          <a:bodyPr vert="horz" lIns="94759" tIns="47380" rIns="94759" bIns="47380" rtlCol="0"/>
          <a:lstStyle>
            <a:lvl1pPr algn="l">
              <a:defRPr sz="1200"/>
            </a:lvl1pPr>
          </a:lstStyle>
          <a:p>
            <a:endParaRPr lang="en-US" dirty="0"/>
          </a:p>
        </p:txBody>
      </p:sp>
      <p:sp>
        <p:nvSpPr>
          <p:cNvPr id="3" name="Date Placeholder 2"/>
          <p:cNvSpPr>
            <a:spLocks noGrp="1"/>
          </p:cNvSpPr>
          <p:nvPr>
            <p:ph type="dt" idx="1"/>
          </p:nvPr>
        </p:nvSpPr>
        <p:spPr>
          <a:xfrm>
            <a:off x="4021295" y="1"/>
            <a:ext cx="3076363" cy="511730"/>
          </a:xfrm>
          <a:prstGeom prst="rect">
            <a:avLst/>
          </a:prstGeom>
        </p:spPr>
        <p:txBody>
          <a:bodyPr vert="horz" lIns="94759" tIns="47380" rIns="94759" bIns="47380" rtlCol="0"/>
          <a:lstStyle>
            <a:lvl1pPr algn="r">
              <a:defRPr sz="1200"/>
            </a:lvl1pPr>
          </a:lstStyle>
          <a:p>
            <a:fld id="{BC34F173-2430-41D6-9CA5-C9CD3BDF7E96}" type="datetimeFigureOut">
              <a:rPr lang="en-US" smtClean="0"/>
              <a:pPr/>
              <a:t>4/30/2015</a:t>
            </a:fld>
            <a:endParaRPr lang="en-US" dirty="0"/>
          </a:p>
        </p:txBody>
      </p:sp>
      <p:sp>
        <p:nvSpPr>
          <p:cNvPr id="4" name="Slide Image Placeholder 3"/>
          <p:cNvSpPr>
            <a:spLocks noGrp="1" noRot="1" noChangeAspect="1"/>
          </p:cNvSpPr>
          <p:nvPr>
            <p:ph type="sldImg" idx="2"/>
          </p:nvPr>
        </p:nvSpPr>
        <p:spPr>
          <a:xfrm>
            <a:off x="990600" y="766763"/>
            <a:ext cx="5118100" cy="3838575"/>
          </a:xfrm>
          <a:prstGeom prst="rect">
            <a:avLst/>
          </a:prstGeom>
          <a:noFill/>
          <a:ln w="12700">
            <a:solidFill>
              <a:prstClr val="black"/>
            </a:solidFill>
          </a:ln>
        </p:spPr>
        <p:txBody>
          <a:bodyPr vert="horz" lIns="94759" tIns="47380" rIns="94759" bIns="47380" rtlCol="0" anchor="ctr"/>
          <a:lstStyle/>
          <a:p>
            <a:endParaRPr lang="en-US" dirty="0"/>
          </a:p>
        </p:txBody>
      </p:sp>
      <p:sp>
        <p:nvSpPr>
          <p:cNvPr id="5" name="Notes Placeholder 4"/>
          <p:cNvSpPr>
            <a:spLocks noGrp="1"/>
          </p:cNvSpPr>
          <p:nvPr>
            <p:ph type="body" sz="quarter" idx="3"/>
          </p:nvPr>
        </p:nvSpPr>
        <p:spPr>
          <a:xfrm>
            <a:off x="709931" y="4861442"/>
            <a:ext cx="5679440" cy="4605576"/>
          </a:xfrm>
          <a:prstGeom prst="rect">
            <a:avLst/>
          </a:prstGeom>
        </p:spPr>
        <p:txBody>
          <a:bodyPr vert="horz" lIns="94759" tIns="47380" rIns="94759" bIns="4738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9721106"/>
            <a:ext cx="3076363" cy="511730"/>
          </a:xfrm>
          <a:prstGeom prst="rect">
            <a:avLst/>
          </a:prstGeom>
        </p:spPr>
        <p:txBody>
          <a:bodyPr vert="horz" lIns="94759" tIns="47380" rIns="94759" bIns="47380"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1295" y="9721106"/>
            <a:ext cx="3076363" cy="511730"/>
          </a:xfrm>
          <a:prstGeom prst="rect">
            <a:avLst/>
          </a:prstGeom>
        </p:spPr>
        <p:txBody>
          <a:bodyPr vert="horz" lIns="94759" tIns="47380" rIns="94759" bIns="47380" rtlCol="0" anchor="b"/>
          <a:lstStyle>
            <a:lvl1pPr algn="r">
              <a:defRPr sz="1200"/>
            </a:lvl1pPr>
          </a:lstStyle>
          <a:p>
            <a:fld id="{006CD3C9-0AF2-437D-9D2F-7B6B298CC32F}" type="slidenum">
              <a:rPr lang="en-US" smtClean="0"/>
              <a:pPr/>
              <a:t>‹#›</a:t>
            </a:fld>
            <a:endParaRPr lang="en-US" dirty="0"/>
          </a:p>
        </p:txBody>
      </p:sp>
    </p:spTree>
    <p:extLst>
      <p:ext uri="{BB962C8B-B14F-4D97-AF65-F5344CB8AC3E}">
        <p14:creationId xmlns="" xmlns:p14="http://schemas.microsoft.com/office/powerpoint/2010/main" val="5013081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dirty="0" smtClean="0"/>
              <a:t>Trainer welcomes group to class.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a:t>
            </a:r>
            <a:r>
              <a:rPr lang="en-US" baseline="0" dirty="0" smtClean="0"/>
              <a:t> </a:t>
            </a:r>
            <a:r>
              <a:rPr lang="en-US" dirty="0" smtClean="0"/>
              <a:t>to explain.</a:t>
            </a:r>
          </a:p>
          <a:p>
            <a:pPr>
              <a:buFont typeface="Arial" pitchFamily="34" charset="0"/>
              <a:buChar char="•"/>
            </a:pPr>
            <a:r>
              <a:rPr lang="en-US" dirty="0" smtClean="0"/>
              <a:t>The hotel can </a:t>
            </a:r>
            <a:r>
              <a:rPr lang="en-US" b="1" u="sng" dirty="0" smtClean="0"/>
              <a:t>have total control </a:t>
            </a:r>
            <a:r>
              <a:rPr lang="en-US" dirty="0" smtClean="0"/>
              <a:t>of all costs and quality of the finished product and monitor accordingly .</a:t>
            </a:r>
          </a:p>
          <a:p>
            <a:pPr>
              <a:buFont typeface="Arial" pitchFamily="34" charset="0"/>
              <a:buChar char="•"/>
            </a:pPr>
            <a:r>
              <a:rPr lang="en-US" dirty="0" smtClean="0"/>
              <a:t>Having an in-house dry cleaning</a:t>
            </a:r>
            <a:r>
              <a:rPr lang="en-US" baseline="0" dirty="0" smtClean="0"/>
              <a:t> and laundry service for guests and staff uniforms and soft furnishings will assist in offsetting some of the costs of operating an OPL</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 comments to above.</a:t>
            </a:r>
          </a:p>
          <a:p>
            <a:pPr>
              <a:buFont typeface="Arial" pitchFamily="34" charset="0"/>
              <a:buChar char="•"/>
            </a:pPr>
            <a:r>
              <a:rPr lang="en-US" dirty="0" smtClean="0"/>
              <a:t>The large space required may be possibly otherwise</a:t>
            </a:r>
            <a:r>
              <a:rPr lang="en-AU" noProof="0" dirty="0" smtClean="0"/>
              <a:t> utilised </a:t>
            </a:r>
            <a:r>
              <a:rPr lang="en-US" dirty="0" smtClean="0"/>
              <a:t>for revenue producing. The space may have been used for additional guest</a:t>
            </a:r>
            <a:r>
              <a:rPr lang="en-US" baseline="0" dirty="0" smtClean="0"/>
              <a:t> </a:t>
            </a:r>
            <a:r>
              <a:rPr lang="en-US" dirty="0" smtClean="0"/>
              <a:t>rooms or a restaurant. It is much more beneficial if</a:t>
            </a:r>
            <a:r>
              <a:rPr lang="en-US" baseline="0" dirty="0" smtClean="0"/>
              <a:t> a laundry feasibility study is done prior to construction of a new hotel so that it may be a specially designed and purpose built facility away from guest areas, t</a:t>
            </a:r>
            <a:r>
              <a:rPr lang="en-AU" baseline="0" noProof="0" dirty="0" err="1" smtClean="0"/>
              <a:t>herefore</a:t>
            </a:r>
            <a:r>
              <a:rPr lang="en-AU" baseline="0" noProof="0" dirty="0" smtClean="0"/>
              <a:t> minimising </a:t>
            </a:r>
            <a:r>
              <a:rPr lang="en-US" baseline="0" dirty="0" smtClean="0"/>
              <a:t>noise and vibration from the washing machines.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 extra</a:t>
            </a:r>
            <a:r>
              <a:rPr lang="en-US" baseline="0" dirty="0" smtClean="0"/>
              <a:t> observations.</a:t>
            </a:r>
            <a:endParaRPr lang="en-US" dirty="0" smtClean="0"/>
          </a:p>
          <a:p>
            <a:pPr>
              <a:buFont typeface="Arial" pitchFamily="34" charset="0"/>
              <a:buChar char="•"/>
            </a:pPr>
            <a:r>
              <a:rPr lang="en-US" dirty="0" smtClean="0"/>
              <a:t>There will be staff needed in the hotel to monitor laundry</a:t>
            </a:r>
            <a:r>
              <a:rPr lang="en-US" baseline="0" dirty="0" smtClean="0"/>
              <a:t> collections and deliveries. All linen that is delivered must be counted and checked against the delivery docket in order to control costs and shortages. Stained and torn linen will need to be monitored so that charges are not incurred for these.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a:t>
            </a:r>
            <a:r>
              <a:rPr lang="en-US" baseline="0" dirty="0" smtClean="0"/>
              <a:t> comments. </a:t>
            </a:r>
            <a:r>
              <a:rPr lang="en-US" dirty="0" smtClean="0"/>
              <a:t>There is less flexibility when using an off site laundry when items are in short supply e.g.</a:t>
            </a:r>
            <a:r>
              <a:rPr lang="en-US" baseline="0" dirty="0" smtClean="0"/>
              <a:t> If the restaurant is exceptionally busy and in need of additional table linen, it may take a couple of hours for the off site laundry to process these goods and deliver them to the hotel. This puts additional stress on hotel staff. Where the laundry is on site, these issues can be addressed much more quickly.</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 In</a:t>
            </a:r>
            <a:r>
              <a:rPr lang="en-US" baseline="0" dirty="0" smtClean="0"/>
              <a:t> groups make a list of all the items you would include in a contract between your hotel and an external laundry contractor.</a:t>
            </a:r>
          </a:p>
          <a:p>
            <a:pPr>
              <a:buFont typeface="Arial" pitchFamily="34" charset="0"/>
              <a:buChar char="•"/>
            </a:pPr>
            <a:r>
              <a:rPr lang="en-US" baseline="0" dirty="0" smtClean="0"/>
              <a:t>What are some of the risks of not having clear conditions in your contract?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should explain the cycle of linen usage at each point.</a:t>
            </a:r>
          </a:p>
          <a:p>
            <a:pPr marL="171450" indent="-171450">
              <a:buFont typeface="Arial" pitchFamily="34" charset="0"/>
              <a:buChar char="•"/>
            </a:pPr>
            <a:r>
              <a:rPr lang="en-US" dirty="0" smtClean="0"/>
              <a:t>Guest</a:t>
            </a:r>
            <a:r>
              <a:rPr lang="en-US" baseline="0" dirty="0" smtClean="0"/>
              <a:t> expects crisp clean linen free of stains and tears</a:t>
            </a:r>
          </a:p>
          <a:p>
            <a:pPr marL="171450" indent="-171450">
              <a:buFont typeface="Arial" pitchFamily="34" charset="0"/>
              <a:buChar char="•"/>
            </a:pPr>
            <a:r>
              <a:rPr lang="en-US" baseline="0" dirty="0" smtClean="0"/>
              <a:t>Soiled linen is removed by room cleaning staff or restaurant staff and transported to the laundry. Explain the different methods of transport - linen chute, bags, trollies etc.</a:t>
            </a:r>
          </a:p>
          <a:p>
            <a:pPr marL="171450" indent="-171450">
              <a:buFont typeface="Arial" pitchFamily="34" charset="0"/>
              <a:buChar char="•"/>
            </a:pPr>
            <a:r>
              <a:rPr lang="en-US" baseline="0" dirty="0" smtClean="0"/>
              <a:t>Linen sorted into categories for processing</a:t>
            </a:r>
          </a:p>
          <a:p>
            <a:pPr marL="171450" indent="-171450">
              <a:buFont typeface="Arial" pitchFamily="34" charset="0"/>
              <a:buChar char="•"/>
            </a:pPr>
            <a:r>
              <a:rPr lang="en-US" baseline="0" dirty="0" smtClean="0"/>
              <a:t>Dried, ironed and folded and repaired if necessary</a:t>
            </a:r>
          </a:p>
          <a:p>
            <a:pPr marL="171450" indent="-171450">
              <a:buFont typeface="Arial" pitchFamily="34" charset="0"/>
              <a:buChar char="•"/>
            </a:pPr>
            <a:r>
              <a:rPr lang="en-US" baseline="0" dirty="0" smtClean="0"/>
              <a:t>Transported back for re-use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explain the difference between single pocket washers and multi pocket washers. Explain that there are many different sizes of washing machines and tumbler dryers to accommodate different volumes of laundry. A short explanation of a CBW and its automation.</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b="1" u="sng" dirty="0" smtClean="0"/>
              <a:t>Class Activity 1 </a:t>
            </a:r>
            <a:r>
              <a:rPr lang="en-US" b="0" u="none" dirty="0" smtClean="0"/>
              <a:t>- Trainer </a:t>
            </a:r>
            <a:r>
              <a:rPr lang="en-US" dirty="0" smtClean="0"/>
              <a:t>to arrange a reputable laundry chemical supplier to speak to the students on how laundry chemicals are used. Based on this presentation, the students should prepare a</a:t>
            </a:r>
            <a:r>
              <a:rPr lang="en-US" baseline="0" dirty="0" smtClean="0"/>
              <a:t> short report on the types of chemicals used for a) washing sheets b) washing table linen c) washing chefs uniforms.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b="1" u="sng" dirty="0" smtClean="0"/>
              <a:t>Class</a:t>
            </a:r>
            <a:r>
              <a:rPr lang="en-US" b="1" u="sng" baseline="0" dirty="0" smtClean="0"/>
              <a:t> Activity 2 </a:t>
            </a:r>
            <a:r>
              <a:rPr lang="en-US" b="0" u="none" baseline="0" dirty="0" smtClean="0"/>
              <a:t>- Trainer</a:t>
            </a:r>
            <a:r>
              <a:rPr lang="en-US" b="1" u="sng" baseline="0" dirty="0" smtClean="0"/>
              <a:t> </a:t>
            </a:r>
            <a:r>
              <a:rPr lang="en-US" baseline="0" dirty="0" smtClean="0"/>
              <a:t>to arrange a tour of a large dry cleaning plant where hotel goods and uniforms are processed. Based on this tour, the students should be divided in to 4 small groups and each group should make a short presentation with photos to the other students. One group should focus on the receiving, sorting , checking and marking of  the garments. The second group should focus on the system of spotting and dry cleaning and the third group should focus on the  pressing process, identifying at least 8 different types of presses and what each is used for. The final group should focus on the folding, packaging and collating of all items, including the process for charging the guest/hotel.</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a:t>
            </a:r>
            <a:r>
              <a:rPr lang="en-US" baseline="0" dirty="0" smtClean="0"/>
              <a:t> I</a:t>
            </a:r>
            <a:r>
              <a:rPr lang="en-US" dirty="0" smtClean="0"/>
              <a:t>f the guest laundry docket is in duplicate, one copy will be returned to the guest with his garments and with all charges </a:t>
            </a:r>
            <a:r>
              <a:rPr lang="en-US" dirty="0" err="1" smtClean="0"/>
              <a:t>totalled</a:t>
            </a:r>
            <a:r>
              <a:rPr lang="en-US" dirty="0" smtClean="0"/>
              <a:t>.</a:t>
            </a:r>
            <a:r>
              <a:rPr lang="en-US" baseline="0" dirty="0" smtClean="0"/>
              <a:t> The other copy will remain in the laundry for reference if needed (complaints or queries). If the docket is in triplicate, one copy will also go the accounts department. The summary sheet will usually be retained in the laundry after all posting is completed. See Insert in Trainee Manual.</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b="1" u="sng" dirty="0" smtClean="0"/>
              <a:t>Class activity 3 </a:t>
            </a:r>
            <a:r>
              <a:rPr lang="en-US" b="0" u="none" dirty="0" smtClean="0"/>
              <a:t>-</a:t>
            </a:r>
            <a:r>
              <a:rPr lang="en-US" b="0" u="none" baseline="0" dirty="0" smtClean="0"/>
              <a:t> Trainer to motivate the students to brainstorm all items in a hotel setting that would require either laundering or dry cleaning. Once identified, fabric care labels should be discussed.</a:t>
            </a:r>
            <a:endParaRPr lang="en-US" b="1" u="sng"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have students again identify all the different garments within each of the above categories which may need to be processed and </a:t>
            </a:r>
            <a:r>
              <a:rPr lang="en-US" baseline="0" dirty="0" smtClean="0"/>
              <a:t>discuss some of the potential challenges (heavy stains on chefs uniforms, evening dresses etc. with sequins or hand beading). Also discuss how these may be handled.</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discuss the tasks involved within the laundry environment and how these may</a:t>
            </a:r>
            <a:r>
              <a:rPr lang="en-US" baseline="0" dirty="0" smtClean="0"/>
              <a:t> be done by cross training. The washman for example may work on the folding when there is no washing to do or when it is completed.</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also discuss how roles may be intertwined in the dry cleaning section.</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discuss all costs – see relevant section in Trainee Manual. Discuss in detail and how each cost</a:t>
            </a:r>
            <a:r>
              <a:rPr lang="en-US" baseline="0" dirty="0" smtClean="0"/>
              <a:t> MUST be controlled every day through correct operating procedures.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a:t>
            </a:r>
            <a:r>
              <a:rPr lang="en-US" baseline="0" dirty="0" smtClean="0"/>
              <a:t> to explain that there are many different laundry systems as noted. Discuss with students any others e.g. hiring roller towels for washrooms or walk mats for hotel entrances. Hotels may be totally self-sufficient to process all their own goods but may use several of the above or a combination. Some hotels hire chefs uniforms BUT own the Front Office uniforms for example.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t>
            </a:r>
            <a:r>
              <a:rPr lang="en-AU" noProof="0" dirty="0" smtClean="0"/>
              <a:t>emphasise</a:t>
            </a:r>
            <a:r>
              <a:rPr lang="en-US" dirty="0" smtClean="0"/>
              <a:t> that all hotel departments must</a:t>
            </a:r>
            <a:r>
              <a:rPr lang="en-US" baseline="0" dirty="0" smtClean="0"/>
              <a:t> be as one when collecting laundry from the guest. Guests do call various extensions for laundry pick-up and may also take to Reception or Concierge either the night before or in the morning. This items MUST reach the laundry for processing otherwise a guest complaint will ensue.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 that linen  does get tied into bundles sometimes if there is a shortage of trollies but this can damage the linen if dragged across floors.</a:t>
            </a:r>
            <a:r>
              <a:rPr lang="en-US" baseline="0" dirty="0" smtClean="0"/>
              <a:t> Soiled linen should NEVER be transported in rubbish bags as they can be mistakenly thrown away with the garbage. Linen bags and trollies should </a:t>
            </a:r>
            <a:r>
              <a:rPr lang="en-US" b="1" u="sng" baseline="0" dirty="0" smtClean="0"/>
              <a:t>always be </a:t>
            </a:r>
            <a:r>
              <a:rPr lang="en-US" b="1" u="sng" baseline="0" dirty="0" err="1" smtClean="0"/>
              <a:t>sanitised</a:t>
            </a:r>
            <a:r>
              <a:rPr lang="en-US" b="1" u="sng" baseline="0" dirty="0" smtClean="0"/>
              <a:t> </a:t>
            </a:r>
            <a:r>
              <a:rPr lang="en-US" baseline="0" dirty="0" smtClean="0"/>
              <a:t>or washed before re-use.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b="1" u="sng" dirty="0" smtClean="0"/>
              <a:t>Class Activity </a:t>
            </a:r>
            <a:r>
              <a:rPr lang="en-US" b="1" u="sng" baseline="0" dirty="0" smtClean="0"/>
              <a:t>4 </a:t>
            </a:r>
            <a:r>
              <a:rPr lang="en-US" dirty="0" smtClean="0"/>
              <a:t>-Trainer to  discuss further with students but get them to identify how else the linen is sorted (degree of soiling, </a:t>
            </a:r>
            <a:r>
              <a:rPr lang="en-US" dirty="0" err="1" smtClean="0"/>
              <a:t>colours</a:t>
            </a:r>
            <a:r>
              <a:rPr lang="en-US" dirty="0" smtClean="0"/>
              <a:t>, </a:t>
            </a:r>
            <a:r>
              <a:rPr lang="en-US" dirty="0" err="1" smtClean="0"/>
              <a:t>fibre</a:t>
            </a:r>
            <a:r>
              <a:rPr lang="en-US" dirty="0" smtClean="0"/>
              <a:t>,</a:t>
            </a:r>
            <a:r>
              <a:rPr lang="en-US" baseline="0" dirty="0" smtClean="0"/>
              <a:t> type). Trainer should get samples of different quality and sizes of hotel linens and demonstrate to trainees, for example, that a red table cloth should not be washed with a white towel etc. Why? What are the repercussions?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a:t>
            </a:r>
            <a:r>
              <a:rPr lang="en-US" b="1" u="sng" dirty="0" smtClean="0"/>
              <a:t>to discuss each but </a:t>
            </a:r>
            <a:r>
              <a:rPr lang="en-US" b="1" u="sng" dirty="0" err="1" smtClean="0"/>
              <a:t>emphaisise</a:t>
            </a:r>
            <a:r>
              <a:rPr lang="en-US" b="1" u="sng" dirty="0" smtClean="0"/>
              <a:t> that all foreign objects must be removed prior to washing to prevent damage to linen but more so to the </a:t>
            </a:r>
            <a:r>
              <a:rPr lang="en-US" b="1" u="sng" baseline="0" dirty="0" smtClean="0"/>
              <a:t> washing machines !</a:t>
            </a:r>
          </a:p>
          <a:p>
            <a:pPr>
              <a:buFont typeface="Arial" pitchFamily="34" charset="0"/>
              <a:buChar char="•"/>
            </a:pPr>
            <a:r>
              <a:rPr lang="en-US" b="0" u="none" baseline="0" dirty="0" smtClean="0"/>
              <a:t>Trainer should also discuss the types of stains found on all hotel linens.</a:t>
            </a:r>
            <a:endParaRPr lang="en-US" b="0" u="none"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 Trainer</a:t>
            </a:r>
            <a:r>
              <a:rPr lang="en-US" baseline="0" dirty="0" smtClean="0"/>
              <a:t> to discuss in detail</a:t>
            </a:r>
            <a:r>
              <a:rPr lang="en-US" dirty="0" smtClean="0"/>
              <a: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add – if guest items are found to be damaged,</a:t>
            </a:r>
            <a:r>
              <a:rPr lang="en-US" baseline="0" dirty="0" smtClean="0"/>
              <a:t> the guest must be advised first so that the hotel does not receive a compensation claim for alleged damage.</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must</a:t>
            </a:r>
            <a:r>
              <a:rPr lang="en-AU" noProof="0" dirty="0" smtClean="0"/>
              <a:t> emphasise </a:t>
            </a:r>
            <a:r>
              <a:rPr lang="en-US" dirty="0" smtClean="0"/>
              <a:t>that a thorough knowledge of </a:t>
            </a:r>
            <a:r>
              <a:rPr lang="en-AU" noProof="0" dirty="0" smtClean="0"/>
              <a:t>fibres</a:t>
            </a:r>
            <a:r>
              <a:rPr lang="en-US" dirty="0" smtClean="0"/>
              <a:t>, fabric</a:t>
            </a:r>
            <a:r>
              <a:rPr lang="en-US" baseline="0" dirty="0" smtClean="0"/>
              <a:t> construction, stains and spotting techniques must only be done by a trained person. Untrained staff may cause damage to the garments.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discuss in more detail.</a:t>
            </a:r>
            <a:r>
              <a:rPr lang="en-US" baseline="0" dirty="0" smtClean="0"/>
              <a:t> N</a:t>
            </a:r>
            <a:r>
              <a:rPr lang="en-US" dirty="0" smtClean="0"/>
              <a:t>ever</a:t>
            </a:r>
            <a:r>
              <a:rPr lang="en-US" baseline="0" dirty="0" smtClean="0"/>
              <a:t> overload or </a:t>
            </a:r>
            <a:r>
              <a:rPr lang="en-US" baseline="0" dirty="0" err="1" smtClean="0"/>
              <a:t>underload</a:t>
            </a:r>
            <a:r>
              <a:rPr lang="en-US" baseline="0" dirty="0" smtClean="0"/>
              <a:t> a machine. Use trolleys etc.</a:t>
            </a:r>
          </a:p>
          <a:p>
            <a:pPr>
              <a:buFont typeface="Arial" pitchFamily="34" charset="0"/>
              <a:buChar char="•"/>
            </a:pPr>
            <a:r>
              <a:rPr lang="en-US" b="1" u="sng" baseline="0" dirty="0" smtClean="0"/>
              <a:t>Class Activity 5 - Have the students discuss how safety can be improved in their workplace and how they will discuss this with their supervisor.</a:t>
            </a:r>
            <a:endParaRPr lang="en-US" b="1" u="sng"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should discuss condemning of linen</a:t>
            </a:r>
          </a:p>
          <a:p>
            <a:pPr>
              <a:buFont typeface="Arial" pitchFamily="34" charset="0"/>
              <a:buChar char="•"/>
            </a:pPr>
            <a:r>
              <a:rPr lang="en-US" b="1" u="sng" dirty="0" smtClean="0"/>
              <a:t>Class Activity </a:t>
            </a:r>
            <a:r>
              <a:rPr lang="en-US" b="1" u="sng" baseline="0" dirty="0" smtClean="0"/>
              <a:t> 6</a:t>
            </a:r>
            <a:r>
              <a:rPr lang="en-US" b="1" u="sng" dirty="0" smtClean="0"/>
              <a:t>-trainer </a:t>
            </a:r>
            <a:r>
              <a:rPr lang="en-US" dirty="0" smtClean="0"/>
              <a:t>should obtain different types of damaged hotel linens and have the students decide whether or not these should be repaired and what is acceptable. Also discuss with students how damaged linen may be re-used to save money and overall operating costs to the hotel.</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AU" baseline="0" dirty="0" smtClean="0"/>
              <a:t> Trainer to discuss in detail</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Revenue from guest laundry will help offset the cost of running the laundry. It will never be a profit </a:t>
            </a:r>
            <a:r>
              <a:rPr lang="en-AU" noProof="0" dirty="0" smtClean="0"/>
              <a:t>centre</a:t>
            </a:r>
            <a:r>
              <a:rPr lang="en-US" dirty="0" smtClean="0"/>
              <a:t> for this reason as in an on premise laundry.</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Trainer to expand on all of these and the necessity of keeping records.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Always make sure that the laundry is correctly packaged.</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This photo shows clean folded linen in linen trollies correctly lined with clean fabric liners.</a:t>
            </a:r>
            <a:r>
              <a:rPr lang="en-US" baseline="0" dirty="0" smtClean="0"/>
              <a:t> These are being stored until needed on the floors.</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AU" baseline="0" dirty="0" smtClean="0"/>
              <a:t> Trainer to discuss above and summarise lessons learned from </a:t>
            </a:r>
            <a:r>
              <a:rPr lang="en-AU" baseline="0" smtClean="0"/>
              <a:t>the whole unit</a:t>
            </a:r>
            <a:r>
              <a:rPr lang="en-AU" baseline="0" dirty="0" smtClean="0"/>
              <a:t>.</a:t>
            </a:r>
            <a:endParaRPr lang="en-US" dirty="0"/>
          </a:p>
        </p:txBody>
      </p:sp>
      <p:sp>
        <p:nvSpPr>
          <p:cNvPr id="4" name="Slide Number Placeholder 3"/>
          <p:cNvSpPr>
            <a:spLocks noGrp="1"/>
          </p:cNvSpPr>
          <p:nvPr>
            <p:ph type="sldNum" sz="quarter" idx="10"/>
          </p:nvPr>
        </p:nvSpPr>
        <p:spPr/>
        <p:txBody>
          <a:bodyPr/>
          <a:lstStyle/>
          <a:p>
            <a:fld id="{006CD3C9-0AF2-437D-9D2F-7B6B298CC32F}" type="slidenum">
              <a:rPr lang="en-US" smtClean="0"/>
              <a:pPr/>
              <a:t>32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3F96675B-16CB-449C-AA64-20E2E057E166}" type="datetime1">
              <a:rPr lang="en-US" smtClean="0"/>
              <a:pPr/>
              <a:t>4/30/2015</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46F223-D3A2-44F5-8051-829B2F23C0D4}" type="datetime1">
              <a:rPr lang="en-US" smtClean="0"/>
              <a:pPr/>
              <a:t>4/30/2015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9A33FE7D-417D-483E-A327-7AED21196679}" type="datetime1">
              <a:rPr lang="en-US" smtClean="0"/>
              <a:pPr/>
              <a:t>4/30/2015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BE8DDC-366E-4D96-B475-59755FBFA064}" type="datetime1">
              <a:rPr lang="en-US" smtClean="0"/>
              <a:pPr/>
              <a:t>4/30/2015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AFB5C968-0B16-4ADF-91B3-C8ECABCFDA29}" type="datetime1">
              <a:rPr lang="en-US" smtClean="0"/>
              <a:pPr/>
              <a:t>4/30/2015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F3921DEA-061C-49D7-974B-38721BC66A5F}" type="datetime1">
              <a:rPr lang="en-US" smtClean="0"/>
              <a:pPr/>
              <a:t>4/30/2015</a:t>
            </a:fld>
            <a:endParaRPr lang="en-US" dirty="0"/>
          </a:p>
        </p:txBody>
      </p:sp>
      <p:sp>
        <p:nvSpPr>
          <p:cNvPr id="8" name="Slide Number Placeholder 7"/>
          <p:cNvSpPr>
            <a:spLocks noGrp="1"/>
          </p:cNvSpPr>
          <p:nvPr>
            <p:ph type="sldNum" sz="quarter" idx="11"/>
          </p:nvPr>
        </p:nvSpPr>
        <p:spPr/>
        <p:txBody>
          <a:bodyPr/>
          <a:lstStyle/>
          <a:p>
            <a:fld id="{90BDF71C-F485-43AE-8825-5070AF1EA8C9}"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7EFC2B-FC2E-46FA-B53A-48A270754B05}" type="datetime1">
              <a:rPr lang="en-US" smtClean="0"/>
              <a:pPr/>
              <a:t>4/30/2015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1873B9F-1886-41EB-8596-DFD2474565B7}" type="datetime1">
              <a:rPr lang="en-US" smtClean="0"/>
              <a:pPr/>
              <a:t>4/30/2015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156448" y="6422064"/>
            <a:ext cx="762000" cy="365125"/>
          </a:xfrm>
        </p:spPr>
        <p:txBody>
          <a:bodyPr/>
          <a:lstStyle/>
          <a:p>
            <a:fld id="{90BDF71C-F485-43AE-8825-5070AF1EA8C9}"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5A6D77F6-049E-4E03-BBEC-9C9525B9448E}" type="datetime1">
              <a:rPr lang="en-US" smtClean="0"/>
              <a:pPr/>
              <a:t>4/30/2015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C8BABC8-BFBF-4030-9C7D-70F812C9AAE4}" type="datetime1">
              <a:rPr lang="en-US" smtClean="0"/>
              <a:pPr/>
              <a:t>4/30/2015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8CF46A6-0262-42FF-B093-039AED07B7AD}" type="datetime1">
              <a:rPr lang="en-US" smtClean="0"/>
              <a:pPr/>
              <a:t>4/30/2015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0BDF71C-F485-43AE-8825-5070AF1EA8C9}"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60B9F9CF-7D2C-460C-8F3E-F6213A54EF65}" type="datetime1">
              <a:rPr lang="en-US" smtClean="0"/>
              <a:pPr/>
              <a:t>4/30/2015</a:t>
            </a:fld>
            <a:endParaRPr lang="en-US" dirty="0"/>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en-US" dirty="0"/>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90BDF71C-F485-43AE-8825-5070AF1EA8C9}"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hdr="0" ftr="0" dt="0"/>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0.wmf"/></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5.wmf"/></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8.wmf"/></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40" y="918980"/>
            <a:ext cx="7776192" cy="1285884"/>
          </a:xfrm>
        </p:spPr>
        <p:txBody>
          <a:bodyPr>
            <a:normAutofit/>
          </a:bodyPr>
          <a:lstStyle/>
          <a:p>
            <a:r>
              <a:rPr lang="en-AU" sz="2700" i="1" dirty="0" smtClean="0">
                <a:ln w="5000" cmpd="sng">
                  <a:noFill/>
                  <a:prstDash val="solid"/>
                </a:ln>
                <a:solidFill>
                  <a:srgbClr val="FF6600"/>
                </a:solidFill>
                <a:effectLst/>
                <a:latin typeface="Helvetica" pitchFamily="34" charset="0"/>
              </a:rPr>
              <a:t>LAUNDER LINEN AND GUESTS’ CLOTHES</a:t>
            </a:r>
            <a:endParaRPr lang="en-US" sz="2700" i="1" dirty="0">
              <a:ln w="5000" cmpd="sng">
                <a:noFill/>
                <a:prstDash val="solid"/>
              </a:ln>
              <a:solidFill>
                <a:srgbClr val="FF6600"/>
              </a:solidFill>
              <a:effectLst/>
              <a:latin typeface="Helvetica" pitchFamily="34" charset="0"/>
            </a:endParaRPr>
          </a:p>
        </p:txBody>
      </p:sp>
      <p:sp>
        <p:nvSpPr>
          <p:cNvPr id="3" name="Subtitle 2"/>
          <p:cNvSpPr>
            <a:spLocks noGrp="1"/>
          </p:cNvSpPr>
          <p:nvPr>
            <p:ph type="subTitle" idx="1"/>
          </p:nvPr>
        </p:nvSpPr>
        <p:spPr>
          <a:xfrm>
            <a:off x="5724128" y="2132856"/>
            <a:ext cx="2613276" cy="577774"/>
          </a:xfrm>
        </p:spPr>
        <p:txBody>
          <a:bodyPr>
            <a:normAutofit/>
          </a:bodyPr>
          <a:lstStyle/>
          <a:p>
            <a:r>
              <a:rPr lang="en-AU" sz="2400" b="1" dirty="0" smtClean="0">
                <a:latin typeface="Helvetica" pitchFamily="34" charset="0"/>
              </a:rPr>
              <a:t>D1.HHK.CL3.05</a:t>
            </a:r>
            <a:endParaRPr lang="en-US" sz="2400" b="1" dirty="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a:t>
            </a:fld>
            <a:endParaRPr lang="en-US" dirty="0">
              <a:latin typeface="Helvetica" pitchFamily="34" charset="0"/>
            </a:endParaRPr>
          </a:p>
        </p:txBody>
      </p:sp>
      <p:grpSp>
        <p:nvGrpSpPr>
          <p:cNvPr id="11" name="Group 10"/>
          <p:cNvGrpSpPr/>
          <p:nvPr/>
        </p:nvGrpSpPr>
        <p:grpSpPr>
          <a:xfrm>
            <a:off x="827584" y="1606327"/>
            <a:ext cx="6710141" cy="4342953"/>
            <a:chOff x="971600" y="2132856"/>
            <a:chExt cx="6710141" cy="4342953"/>
          </a:xfrm>
        </p:grpSpPr>
        <p:pic>
          <p:nvPicPr>
            <p:cNvPr id="8" name="Picture 2" descr="C:\Users\Barbara\AppData\Local\Microsoft\Windows\Temporary Internet Files\Content.IE5\97TMPXC5\MP900431755[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l="14626"/>
            <a:stretch>
              <a:fillRect/>
            </a:stretch>
          </p:blipFill>
          <p:spPr bwMode="auto">
            <a:xfrm>
              <a:off x="5580112" y="4077072"/>
              <a:ext cx="2101629" cy="2398737"/>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Picture 8"/>
            <p:cNvPicPr>
              <a:picLocks noChangeAspect="1"/>
            </p:cNvPicPr>
            <p:nvPr/>
          </p:nvPicPr>
          <p:blipFill>
            <a:blip r:embed="rId4" cstate="print">
              <a:extLst>
                <a:ext uri="{28A0092B-C50C-407E-A947-70E740481C1C}">
                  <a14:useLocalDpi xmlns="" xmlns:a14="http://schemas.microsoft.com/office/drawing/2010/main" val="0"/>
                </a:ext>
              </a:extLst>
            </a:blip>
            <a:srcRect r="11111" b="23585"/>
            <a:stretch>
              <a:fillRect/>
            </a:stretch>
          </p:blipFill>
          <p:spPr>
            <a:xfrm>
              <a:off x="3275856" y="3501008"/>
              <a:ext cx="2304256" cy="1944216"/>
            </a:xfrm>
            <a:prstGeom prst="rect">
              <a:avLst/>
            </a:prstGeom>
          </p:spPr>
        </p:pic>
        <p:pic>
          <p:nvPicPr>
            <p:cNvPr id="10" name="Picture 2" descr="C:\Users\Barbara\AppData\Local\Microsoft\Windows\Temporary Internet Files\Content.IE5\PGD32EUH\MP900430537[1].jpg"/>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71600" y="2132856"/>
              <a:ext cx="2350215" cy="3312368"/>
            </a:xfrm>
            <a:prstGeom prst="rect">
              <a:avLst/>
            </a:prstGeom>
            <a:noFill/>
            <a:extLst>
              <a:ext uri="{909E8E84-426E-40DD-AFC4-6F175D3DCCD1}">
                <a14:hiddenFill xmlns="" xmlns:a14="http://schemas.microsoft.com/office/drawing/2010/main">
                  <a:solidFill>
                    <a:srgbClr val="FFFFFF"/>
                  </a:solidFill>
                </a14:hiddenFill>
              </a:ext>
            </a:extLst>
          </p:spPr>
        </p:pic>
      </p:grpSp>
      <p:sp>
        <p:nvSpPr>
          <p:cNvPr id="12" name="TextBox 11"/>
          <p:cNvSpPr txBox="1"/>
          <p:nvPr/>
        </p:nvSpPr>
        <p:spPr>
          <a:xfrm>
            <a:off x="395536" y="188640"/>
            <a:ext cx="8303876" cy="769441"/>
          </a:xfrm>
          <a:prstGeom prst="rect">
            <a:avLst/>
          </a:prstGeom>
          <a:noFill/>
        </p:spPr>
        <p:txBody>
          <a:bodyPr wrap="none" rtlCol="0">
            <a:spAutoFit/>
          </a:bodyPr>
          <a:lstStyle/>
          <a:p>
            <a:r>
              <a:rPr lang="th-TH" sz="4400" b="1" dirty="0" smtClean="0">
                <a:solidFill>
                  <a:schemeClr val="bg2">
                    <a:lumMod val="25000"/>
                  </a:schemeClr>
                </a:solidFill>
                <a:latin typeface="TH SarabunPSK" pitchFamily="34" charset="-34"/>
                <a:cs typeface="TH SarabunPSK" pitchFamily="34" charset="-34"/>
              </a:rPr>
              <a:t>การ</a:t>
            </a:r>
            <a:r>
              <a:rPr lang="th-TH" sz="4400" b="1" dirty="0" smtClean="0">
                <a:solidFill>
                  <a:schemeClr val="bg2">
                    <a:lumMod val="25000"/>
                  </a:schemeClr>
                </a:solidFill>
                <a:latin typeface="TH SarabunPSK" pitchFamily="34" charset="-34"/>
                <a:cs typeface="TH SarabunPSK" pitchFamily="34" charset="-34"/>
              </a:rPr>
              <a:t>ทำความสะอาด</a:t>
            </a:r>
            <a:r>
              <a:rPr lang="th-TH" sz="4400" b="1" dirty="0" smtClean="0">
                <a:solidFill>
                  <a:schemeClr val="bg2">
                    <a:lumMod val="25000"/>
                  </a:schemeClr>
                </a:solidFill>
                <a:latin typeface="TH SarabunPSK" pitchFamily="34" charset="-34"/>
                <a:cs typeface="TH SarabunPSK" pitchFamily="34" charset="-34"/>
              </a:rPr>
              <a:t>ผ้า</a:t>
            </a:r>
            <a:r>
              <a:rPr lang="th-TH" sz="4400" b="1" dirty="0" smtClean="0">
                <a:solidFill>
                  <a:schemeClr val="bg2">
                    <a:lumMod val="25000"/>
                  </a:schemeClr>
                </a:solidFill>
                <a:latin typeface="TH SarabunPSK" pitchFamily="34" charset="-34"/>
                <a:cs typeface="TH SarabunPSK" pitchFamily="34" charset="-34"/>
              </a:rPr>
              <a:t>ปูที่นอนและเสื้อผ้าของผู้เข้าพัก</a:t>
            </a:r>
            <a:endParaRPr lang="en-US" sz="4400" b="1" dirty="0">
              <a:solidFill>
                <a:schemeClr val="bg2">
                  <a:lumMod val="25000"/>
                </a:schemeClr>
              </a:solidFill>
              <a:latin typeface="TH SarabunPSK" pitchFamily="34" charset="-34"/>
              <a:cs typeface="TH SarabunPSK" pitchFamily="34" charset="-34"/>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332656"/>
            <a:ext cx="7920880" cy="1008112"/>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ข้อดีของการมีสถานที่สำหรับบริการซักรีด (</a:t>
            </a:r>
            <a:r>
              <a:rPr lang="en-US" sz="4000" b="1" dirty="0" smtClean="0">
                <a:solidFill>
                  <a:schemeClr val="bg2">
                    <a:lumMod val="25000"/>
                  </a:schemeClr>
                </a:solidFill>
                <a:latin typeface="TH SarabunPSK" pitchFamily="34" charset="-34"/>
                <a:cs typeface="TH SarabunPSK" pitchFamily="34" charset="-34"/>
              </a:rPr>
              <a:t>OPL)</a:t>
            </a:r>
            <a:r>
              <a:rPr lang="en-US" sz="3200" b="1" dirty="0" smtClean="0">
                <a:solidFill>
                  <a:srgbClr val="FF6600"/>
                </a:solidFill>
                <a:latin typeface="Helvetica" pitchFamily="34" charset="0"/>
              </a:rPr>
              <a:t/>
            </a:r>
            <a:br>
              <a:rPr lang="en-US" sz="3200" b="1" dirty="0" smtClean="0">
                <a:solidFill>
                  <a:srgbClr val="FF6600"/>
                </a:solidFill>
                <a:latin typeface="Helvetica" pitchFamily="34" charset="0"/>
              </a:rPr>
            </a:br>
            <a:r>
              <a:rPr lang="en-US" sz="2400" b="1" i="1" dirty="0" smtClean="0">
                <a:solidFill>
                  <a:srgbClr val="FF6600"/>
                </a:solidFill>
                <a:latin typeface="Helvetica" pitchFamily="34" charset="0"/>
              </a:rPr>
              <a:t>Advantages of having an on premise laundry (OPL) </a:t>
            </a:r>
            <a:endParaRPr lang="en-US" sz="36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5301208"/>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โรงแรมสามารถกำหนดคุณภาพของผ้าทั้งหมดได้</a:t>
            </a:r>
          </a:p>
          <a:p>
            <a:pPr marL="360000" indent="-360000">
              <a:spcBef>
                <a:spcPts val="600"/>
              </a:spcBef>
              <a:spcAft>
                <a:spcPts val="1200"/>
              </a:spcAft>
            </a:pPr>
            <a:r>
              <a:rPr lang="th-TH" sz="3200" b="1" dirty="0" smtClean="0">
                <a:latin typeface="TH SarabunPSK" pitchFamily="34" charset="-34"/>
                <a:cs typeface="TH SarabunPSK" pitchFamily="34" charset="-34"/>
              </a:rPr>
              <a:t>โรงแรมสามารถควบคุมคุณภาพของการซักรีด</a:t>
            </a:r>
          </a:p>
          <a:p>
            <a:pPr marL="360000" indent="-360000">
              <a:spcBef>
                <a:spcPts val="600"/>
              </a:spcBef>
              <a:spcAft>
                <a:spcPts val="1200"/>
              </a:spcAft>
            </a:pPr>
            <a:r>
              <a:rPr lang="th-TH" sz="3200" b="1" dirty="0" smtClean="0">
                <a:latin typeface="TH SarabunPSK" pitchFamily="34" charset="-34"/>
                <a:cs typeface="TH SarabunPSK" pitchFamily="34" charset="-34"/>
              </a:rPr>
              <a:t>โรงแรมมีรายได้เพิ่มขึ้นจากการให้บริการ</a:t>
            </a:r>
          </a:p>
          <a:p>
            <a:pPr marL="360000" indent="-360000">
              <a:spcBef>
                <a:spcPts val="600"/>
              </a:spcBef>
              <a:spcAft>
                <a:spcPts val="1200"/>
              </a:spcAft>
            </a:pPr>
            <a:r>
              <a:rPr lang="th-TH" sz="3200" b="1" dirty="0" smtClean="0">
                <a:latin typeface="TH SarabunPSK" pitchFamily="34" charset="-34"/>
                <a:cs typeface="TH SarabunPSK" pitchFamily="34" charset="-34"/>
              </a:rPr>
              <a:t>โรงแรมสามารถตรวจสอบต้นทุนทั้งหมดได้ง่าย</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a:t>
            </a:fld>
            <a:endParaRPr lang="en-US" dirty="0">
              <a:latin typeface="Helvetica" pitchFamily="34" charset="0"/>
            </a:endParaRPr>
          </a:p>
        </p:txBody>
      </p:sp>
      <p:pic>
        <p:nvPicPr>
          <p:cNvPr id="1028" name="Picture 4" descr="C:\Users\Barbara\AppData\Local\Microsoft\Windows\Temporary Internet Files\Content.IE5\97TMPXC5\MP900443800[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915816" y="4221088"/>
            <a:ext cx="2790378" cy="2383448"/>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1080120"/>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ข้อเสียของการมีสถานที่สำหรับบริการซักรีด (</a:t>
            </a:r>
            <a:r>
              <a:rPr lang="en-US" sz="4000" b="1" dirty="0" smtClean="0">
                <a:solidFill>
                  <a:schemeClr val="bg2">
                    <a:lumMod val="25000"/>
                  </a:schemeClr>
                </a:solidFill>
                <a:latin typeface="TH SarabunPSK" pitchFamily="34" charset="-34"/>
                <a:cs typeface="TH SarabunPSK" pitchFamily="34" charset="-34"/>
              </a:rPr>
              <a:t>OPL)</a:t>
            </a:r>
            <a:r>
              <a:rPr lang="th-TH" sz="4000" b="1" dirty="0" smtClean="0">
                <a:solidFill>
                  <a:schemeClr val="bg2">
                    <a:lumMod val="25000"/>
                  </a:schemeClr>
                </a:solidFill>
                <a:latin typeface="TH SarabunPSK" pitchFamily="34" charset="-34"/>
                <a:cs typeface="TH SarabunPSK" pitchFamily="34" charset="-34"/>
              </a:rPr>
              <a:t/>
            </a:r>
            <a:br>
              <a:rPr lang="th-TH" sz="4000" b="1" dirty="0" smtClean="0">
                <a:solidFill>
                  <a:schemeClr val="bg2">
                    <a:lumMod val="25000"/>
                  </a:schemeClr>
                </a:solidFill>
                <a:latin typeface="TH SarabunPSK" pitchFamily="34" charset="-34"/>
                <a:cs typeface="TH SarabunPSK" pitchFamily="34" charset="-34"/>
              </a:rPr>
            </a:br>
            <a:r>
              <a:rPr lang="en-US" sz="2400" b="1" i="1" dirty="0" smtClean="0">
                <a:solidFill>
                  <a:srgbClr val="FF6600"/>
                </a:solidFill>
                <a:latin typeface="Helvetica" pitchFamily="34" charset="0"/>
              </a:rPr>
              <a:t>Disadvantages of an on premises laundry (OPL)</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323528" y="1556792"/>
            <a:ext cx="7848872" cy="5085184"/>
          </a:xfrm>
        </p:spPr>
        <p:txBody>
          <a:bodyPr>
            <a:normAutofit lnSpcReduction="10000"/>
          </a:bodyPr>
          <a:lstStyle/>
          <a:p>
            <a:pPr marL="360000" indent="-360000">
              <a:spcBef>
                <a:spcPts val="600"/>
              </a:spcBef>
              <a:spcAft>
                <a:spcPts val="1200"/>
              </a:spcAft>
            </a:pPr>
            <a:r>
              <a:rPr lang="th-TH" sz="3200" b="1" dirty="0" smtClean="0">
                <a:latin typeface="TH SarabunPSK" pitchFamily="34" charset="-34"/>
                <a:cs typeface="TH SarabunPSK" pitchFamily="34" charset="-34"/>
              </a:rPr>
              <a:t>ต้องใช้จ่ายเงินลงทุนเริ่มต้นจำนวนมากสำหรับอุปกรณ์ซักรีดทั้งหมด</a:t>
            </a:r>
          </a:p>
          <a:p>
            <a:pPr marL="360000" indent="-360000">
              <a:spcBef>
                <a:spcPts val="600"/>
              </a:spcBef>
              <a:spcAft>
                <a:spcPts val="1200"/>
              </a:spcAft>
            </a:pPr>
            <a:r>
              <a:rPr lang="th-TH" sz="3200" b="1" dirty="0" smtClean="0">
                <a:latin typeface="TH SarabunPSK" pitchFamily="34" charset="-34"/>
                <a:cs typeface="TH SarabunPSK" pitchFamily="34" charset="-34"/>
              </a:rPr>
              <a:t>มีค่าใช้จ่ายในการบำรุงรักษาอย่างต่อเนื่อง</a:t>
            </a:r>
          </a:p>
          <a:p>
            <a:pPr marL="360000" indent="-360000">
              <a:spcBef>
                <a:spcPts val="600"/>
              </a:spcBef>
              <a:spcAft>
                <a:spcPts val="1200"/>
              </a:spcAft>
            </a:pPr>
            <a:r>
              <a:rPr lang="th-TH" sz="3200" b="1" dirty="0" smtClean="0">
                <a:latin typeface="TH SarabunPSK" pitchFamily="34" charset="-34"/>
                <a:cs typeface="TH SarabunPSK" pitchFamily="34" charset="-34"/>
              </a:rPr>
              <a:t>มีค่าใช้จ่ายอย่างต่อเนื่องสำหรับสารเคมีและอุปกรณ์ซักรีด</a:t>
            </a:r>
          </a:p>
          <a:p>
            <a:pPr marL="360000" indent="-360000">
              <a:spcBef>
                <a:spcPts val="600"/>
              </a:spcBef>
              <a:spcAft>
                <a:spcPts val="1200"/>
              </a:spcAft>
            </a:pPr>
            <a:r>
              <a:rPr lang="th-TH" sz="3200" b="1" dirty="0" smtClean="0">
                <a:latin typeface="TH SarabunPSK" pitchFamily="34" charset="-34"/>
                <a:cs typeface="TH SarabunPSK" pitchFamily="34" charset="-34"/>
              </a:rPr>
              <a:t>ใช้จ่ายเงินทุนขนาดใหญ่สำหรับเสื้อผ้าทั้งหมด</a:t>
            </a:r>
          </a:p>
          <a:p>
            <a:pPr marL="360000" indent="-360000">
              <a:spcBef>
                <a:spcPts val="600"/>
              </a:spcBef>
              <a:spcAft>
                <a:spcPts val="1200"/>
              </a:spcAft>
            </a:pPr>
            <a:r>
              <a:rPr lang="th-TH" sz="3200" b="1" dirty="0" smtClean="0">
                <a:latin typeface="TH SarabunPSK" pitchFamily="34" charset="-34"/>
                <a:cs typeface="TH SarabunPSK" pitchFamily="34" charset="-34"/>
              </a:rPr>
              <a:t>มีต้นทุนในการเปลี่ยนผ้าปูที่นอนอย่างต่อเนื่อง</a:t>
            </a:r>
          </a:p>
          <a:p>
            <a:pPr marL="360000" indent="-360000">
              <a:spcBef>
                <a:spcPts val="600"/>
              </a:spcBef>
              <a:spcAft>
                <a:spcPts val="1200"/>
              </a:spcAft>
            </a:pPr>
            <a:r>
              <a:rPr lang="th-TH" sz="3200" b="1" dirty="0" smtClean="0">
                <a:latin typeface="TH SarabunPSK" pitchFamily="34" charset="-34"/>
                <a:cs typeface="TH SarabunPSK" pitchFamily="34" charset="-34"/>
              </a:rPr>
              <a:t>จำเป็นต้องมีพื้นที่ขนาดใหญ่ซึ่งต้องอยู่ห่างจากสิ่งอำนวยความสะดวกของผู้เข้าพัก</a:t>
            </a:r>
            <a:endParaRPr lang="en-US" sz="2800" b="1" dirty="0" smtClean="0">
              <a:latin typeface="TH SarabunPSK" pitchFamily="34" charset="-34"/>
              <a:cs typeface="TH SarabunPSK" pitchFamily="34" charset="-34"/>
            </a:endParaRPr>
          </a:p>
          <a:p>
            <a:pPr marL="360000" indent="-360000">
              <a:spcBef>
                <a:spcPts val="600"/>
              </a:spcBef>
              <a:spcAft>
                <a:spcPts val="1200"/>
              </a:spcAft>
              <a:buNone/>
            </a:pPr>
            <a:endParaRPr lang="en-US"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3</a:t>
            </a:fld>
            <a:endParaRPr lang="en-US" dirty="0">
              <a:latin typeface="Helvetica" pitchFamily="34" charset="0"/>
            </a:endParaRPr>
          </a:p>
        </p:txBody>
      </p:sp>
      <p:pic>
        <p:nvPicPr>
          <p:cNvPr id="2050" name="Picture 2" descr="C:\Users\Barbara\AppData\Local\Microsoft\Windows\Temporary Internet Files\Content.IE5\TLBBWO3J\MC900442163[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660232" y="3156233"/>
            <a:ext cx="2344440" cy="2216983"/>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1080120"/>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ข้อดีของการใช้บริการซักรีดนอกสถานที่</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Advantages of using an off site laundry</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179512" y="1628800"/>
            <a:ext cx="7467600" cy="5040560"/>
          </a:xfrm>
        </p:spPr>
        <p:txBody>
          <a:bodyPr>
            <a:normAutofit/>
          </a:bodyPr>
          <a:lstStyle/>
          <a:p>
            <a:pPr marL="360000" indent="-360000">
              <a:spcBef>
                <a:spcPts val="600"/>
              </a:spcBef>
              <a:spcAft>
                <a:spcPts val="1200"/>
              </a:spcAft>
            </a:pPr>
            <a:r>
              <a:rPr lang="th-TH" sz="2800" b="1" dirty="0" smtClean="0">
                <a:latin typeface="TH SarabunPSK" pitchFamily="34" charset="-34"/>
                <a:cs typeface="TH SarabunPSK" pitchFamily="34" charset="-34"/>
              </a:rPr>
              <a:t>ไม่มีค่าใช้จ่ายเงินลงทุนที่จำเป็นสำหรับอุปกรณ์และผ้าลินิน</a:t>
            </a:r>
          </a:p>
          <a:p>
            <a:pPr marL="360000" indent="-360000">
              <a:spcBef>
                <a:spcPts val="600"/>
              </a:spcBef>
              <a:spcAft>
                <a:spcPts val="1200"/>
              </a:spcAft>
            </a:pPr>
            <a:r>
              <a:rPr lang="th-TH" sz="2800" b="1" dirty="0" smtClean="0">
                <a:latin typeface="TH SarabunPSK" pitchFamily="34" charset="-34"/>
                <a:cs typeface="TH SarabunPSK" pitchFamily="34" charset="-34"/>
              </a:rPr>
              <a:t>ค่าใช้จ่ายในการดำเนินงานทั้งหมดตกเป็นภาระของผู้ประกอบการซักผ้า</a:t>
            </a:r>
          </a:p>
          <a:p>
            <a:pPr marL="360000" indent="-360000">
              <a:spcBef>
                <a:spcPts val="600"/>
              </a:spcBef>
              <a:spcAft>
                <a:spcPts val="1200"/>
              </a:spcAft>
            </a:pPr>
            <a:r>
              <a:rPr lang="th-TH" sz="2800" b="1" dirty="0" smtClean="0">
                <a:latin typeface="TH SarabunPSK" pitchFamily="34" charset="-34"/>
                <a:cs typeface="TH SarabunPSK" pitchFamily="34" charset="-34"/>
              </a:rPr>
              <a:t>สามารถเก็บรวบรวมและจัดส่งเสื้อผ้าได้ตามกำหนดการ</a:t>
            </a:r>
          </a:p>
          <a:p>
            <a:pPr marL="360000" indent="-360000">
              <a:spcBef>
                <a:spcPts val="600"/>
              </a:spcBef>
              <a:spcAft>
                <a:spcPts val="1200"/>
              </a:spcAft>
            </a:pPr>
            <a:r>
              <a:rPr lang="th-TH" sz="2800" b="1" dirty="0" smtClean="0">
                <a:latin typeface="TH SarabunPSK" pitchFamily="34" charset="-34"/>
                <a:cs typeface="TH SarabunPSK" pitchFamily="34" charset="-34"/>
              </a:rPr>
              <a:t>โรงแรมสามารถตรวจสอบค่าใช้จ่ายทั้งหมดต่อรายการได้ง่าย</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4</a:t>
            </a:fld>
            <a:endParaRPr lang="en-US" dirty="0">
              <a:latin typeface="Helvetica" pitchFamily="34" charset="0"/>
            </a:endParaRPr>
          </a:p>
        </p:txBody>
      </p:sp>
      <p:pic>
        <p:nvPicPr>
          <p:cNvPr id="3075" name="Picture 3" descr="C:\Users\Barbara\AppData\Local\Microsoft\Windows\Temporary Internet Files\Content.IE5\326BOABA\MC900301112[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444208" y="3284984"/>
            <a:ext cx="2416644" cy="2592288"/>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93610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ข้อเสียของการใช้บริการซักรีดนอกสถานที่</a:t>
            </a:r>
            <a:r>
              <a:rPr lang="th-TH" sz="3200" b="1" i="1" dirty="0" smtClean="0">
                <a:solidFill>
                  <a:srgbClr val="FF6600"/>
                </a:solidFill>
                <a:latin typeface="Helvetica" pitchFamily="34" charset="0"/>
              </a:rPr>
              <a:t/>
            </a:r>
            <a:br>
              <a:rPr lang="th-TH" sz="3200" b="1" i="1" dirty="0" smtClean="0">
                <a:solidFill>
                  <a:srgbClr val="FF6600"/>
                </a:solidFill>
                <a:latin typeface="Helvetica" pitchFamily="34" charset="0"/>
              </a:rPr>
            </a:br>
            <a:r>
              <a:rPr lang="en-US" sz="2800" b="1" i="1" dirty="0" smtClean="0">
                <a:solidFill>
                  <a:srgbClr val="FF6600"/>
                </a:solidFill>
                <a:latin typeface="Helvetica" pitchFamily="34" charset="0"/>
              </a:rPr>
              <a:t>Disadvantages of using an off site laundry</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395536" y="908720"/>
            <a:ext cx="8136904" cy="5030019"/>
          </a:xfrm>
        </p:spPr>
        <p:txBody>
          <a:bodyPr>
            <a:normAutofit/>
          </a:bodyPr>
          <a:lstStyle/>
          <a:p>
            <a:pPr marL="360000" indent="-360000">
              <a:spcBef>
                <a:spcPts val="600"/>
              </a:spcBef>
              <a:spcAft>
                <a:spcPts val="1200"/>
              </a:spcAft>
            </a:pPr>
            <a:endParaRPr lang="en-US" sz="2000" dirty="0" smtClean="0">
              <a:latin typeface="Helvetica" pitchFamily="34" charset="0"/>
            </a:endParaRPr>
          </a:p>
          <a:p>
            <a:pPr marL="360000" indent="-360000">
              <a:spcBef>
                <a:spcPts val="600"/>
              </a:spcBef>
              <a:spcAft>
                <a:spcPts val="1200"/>
              </a:spcAft>
            </a:pPr>
            <a:r>
              <a:rPr lang="th-TH" sz="2800" b="1" dirty="0" smtClean="0">
                <a:latin typeface="TH SarabunPSK" pitchFamily="34" charset="-34"/>
                <a:cs typeface="TH SarabunPSK" pitchFamily="34" charset="-34"/>
              </a:rPr>
              <a:t>โรงแรมไม่สามารถควบคุมคุณภาพของผ้าที่ใช้หรือคุณภาพของการซักฟอก</a:t>
            </a:r>
          </a:p>
          <a:p>
            <a:pPr marL="360000" indent="-360000">
              <a:spcBef>
                <a:spcPts val="600"/>
              </a:spcBef>
              <a:spcAft>
                <a:spcPts val="1200"/>
              </a:spcAft>
            </a:pPr>
            <a:r>
              <a:rPr lang="th-TH" sz="2800" b="1" dirty="0" smtClean="0">
                <a:latin typeface="TH SarabunPSK" pitchFamily="34" charset="-34"/>
                <a:cs typeface="TH SarabunPSK" pitchFamily="34" charset="-34"/>
              </a:rPr>
              <a:t>โรงแรมจะต้องมีการควบคุม ดูแล และกำหนดจำนวนเสื้อผ้าในสต๊อกเพื่อไม่ให้เกิดการขาดแคลน</a:t>
            </a:r>
          </a:p>
          <a:p>
            <a:pPr marL="360000" indent="-360000">
              <a:spcBef>
                <a:spcPts val="600"/>
              </a:spcBef>
              <a:spcAft>
                <a:spcPts val="1200"/>
              </a:spcAft>
            </a:pPr>
            <a:r>
              <a:rPr lang="th-TH" sz="2800" b="1" dirty="0" smtClean="0">
                <a:latin typeface="TH SarabunPSK" pitchFamily="34" charset="-34"/>
                <a:cs typeface="TH SarabunPSK" pitchFamily="34" charset="-34"/>
              </a:rPr>
              <a:t>อาจมีปัญหาในเรื่องระยะเวลาส่งมอบที่เกิดจากการเปลี่ยนแปลงเนื่องจากแบ่งซักหรือปัญหาการขนส่ง</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5</a:t>
            </a:fld>
            <a:endParaRPr lang="en-US" dirty="0">
              <a:latin typeface="Helvetica" pitchFamily="34" charset="0"/>
            </a:endParaRPr>
          </a:p>
        </p:txBody>
      </p:sp>
      <p:pic>
        <p:nvPicPr>
          <p:cNvPr id="4098" name="Picture 2" descr="C:\Users\Barbara\AppData\Local\Microsoft\Windows\Temporary Internet Files\Content.IE5\97TMPXC5\MP900431755[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347864" y="4005064"/>
            <a:ext cx="2461669" cy="2398737"/>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936104"/>
          </a:xfrm>
        </p:spPr>
        <p:txBody>
          <a:bodyPr>
            <a:noAutofit/>
          </a:bodyPr>
          <a:lstStyle/>
          <a:p>
            <a:r>
              <a:rPr lang="th-TH" sz="3600" b="1" dirty="0" smtClean="0">
                <a:solidFill>
                  <a:schemeClr val="bg2">
                    <a:lumMod val="25000"/>
                  </a:schemeClr>
                </a:solidFill>
                <a:latin typeface="TH SarabunPSK" pitchFamily="34" charset="-34"/>
                <a:cs typeface="TH SarabunPSK" pitchFamily="34" charset="-34"/>
              </a:rPr>
              <a:t>การบริหารจัดการกับผู้รับเหมาซักรีดที่อยู่นอกสถานที่</a:t>
            </a:r>
            <a:br>
              <a:rPr lang="th-TH" sz="3600" b="1" dirty="0" smtClean="0">
                <a:solidFill>
                  <a:schemeClr val="bg2">
                    <a:lumMod val="25000"/>
                  </a:schemeClr>
                </a:solidFill>
                <a:latin typeface="TH SarabunPSK" pitchFamily="34" charset="-34"/>
                <a:cs typeface="TH SarabunPSK" pitchFamily="34" charset="-34"/>
              </a:rPr>
            </a:br>
            <a:r>
              <a:rPr lang="en-US" sz="2800" b="1" i="1" dirty="0" smtClean="0">
                <a:solidFill>
                  <a:srgbClr val="FF6600"/>
                </a:solidFill>
                <a:latin typeface="Helvetica" pitchFamily="34" charset="0"/>
              </a:rPr>
              <a:t>Dealing with outside laundry contractors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980728"/>
            <a:ext cx="7992888" cy="5030019"/>
          </a:xfrm>
        </p:spPr>
        <p:txBody>
          <a:bodyPr>
            <a:normAutofit/>
          </a:bodyPr>
          <a:lstStyle/>
          <a:p>
            <a:pPr marL="360000" indent="-360000">
              <a:spcBef>
                <a:spcPts val="600"/>
              </a:spcBef>
              <a:spcAft>
                <a:spcPts val="1200"/>
              </a:spcAft>
            </a:pPr>
            <a:endParaRPr lang="en-US" sz="2200" dirty="0" smtClean="0">
              <a:latin typeface="Helvetica" pitchFamily="34" charset="0"/>
            </a:endParaRPr>
          </a:p>
          <a:p>
            <a:pPr marL="360000" indent="-360000">
              <a:spcBef>
                <a:spcPts val="600"/>
              </a:spcBef>
              <a:spcAft>
                <a:spcPts val="1200"/>
              </a:spcAft>
            </a:pPr>
            <a:r>
              <a:rPr lang="th-TH" sz="2400" b="1" dirty="0" smtClean="0">
                <a:latin typeface="TH SarabunPSK" pitchFamily="34" charset="-34"/>
                <a:cs typeface="TH SarabunPSK" pitchFamily="34" charset="-34"/>
              </a:rPr>
              <a:t>ในการเจรจาครั้งแรกต้องพูดคุยในเรื่องของการดำเนินงานของโรงแรมในทุกๆด้านอย่างละเอียด</a:t>
            </a:r>
          </a:p>
          <a:p>
            <a:pPr marL="360000" indent="-360000">
              <a:spcBef>
                <a:spcPts val="600"/>
              </a:spcBef>
              <a:spcAft>
                <a:spcPts val="1200"/>
              </a:spcAft>
            </a:pPr>
            <a:r>
              <a:rPr lang="th-TH" sz="2400" b="1" dirty="0" smtClean="0">
                <a:latin typeface="TH SarabunPSK" pitchFamily="34" charset="-34"/>
                <a:cs typeface="TH SarabunPSK" pitchFamily="34" charset="-34"/>
              </a:rPr>
              <a:t>ข้อตกลงในสัญญาเป็นลายลักษณ์อักษรและมีการกำหนดรอบและระยะเวลาที่กำหนดไว้อย่างชัดเจน</a:t>
            </a:r>
          </a:p>
          <a:p>
            <a:pPr marL="360000" indent="-360000">
              <a:spcBef>
                <a:spcPts val="600"/>
              </a:spcBef>
              <a:spcAft>
                <a:spcPts val="1200"/>
              </a:spcAft>
            </a:pPr>
            <a:r>
              <a:rPr lang="th-TH" sz="2400" b="1" dirty="0" smtClean="0">
                <a:latin typeface="TH SarabunPSK" pitchFamily="34" charset="-34"/>
                <a:cs typeface="TH SarabunPSK" pitchFamily="34" charset="-34"/>
              </a:rPr>
              <a:t>การซักรีดภายนอกควรจะมีการตรวจสอบเพื่อให้มั่นใจในความสะอาด ปลอดภัย และความสามารถในการจัดการกับปริมาณของงาน</a:t>
            </a:r>
          </a:p>
          <a:p>
            <a:pPr marL="360000" indent="-360000">
              <a:spcBef>
                <a:spcPts val="600"/>
              </a:spcBef>
              <a:spcAft>
                <a:spcPts val="1200"/>
              </a:spcAft>
            </a:pPr>
            <a:r>
              <a:rPr lang="th-TH" sz="2400" b="1" dirty="0" smtClean="0">
                <a:latin typeface="TH SarabunPSK" pitchFamily="34" charset="-34"/>
                <a:cs typeface="TH SarabunPSK" pitchFamily="34" charset="-34"/>
              </a:rPr>
              <a:t>สัญญาต้องมีรายละเอียดมาก</a:t>
            </a:r>
          </a:p>
          <a:p>
            <a:pPr marL="360000" indent="-360000">
              <a:spcBef>
                <a:spcPts val="600"/>
              </a:spcBef>
              <a:spcAft>
                <a:spcPts val="1200"/>
              </a:spcAft>
              <a:buNone/>
            </a:pPr>
            <a:r>
              <a:rPr lang="th-TH" sz="2400" b="1" dirty="0" smtClean="0">
                <a:latin typeface="TH SarabunPSK" pitchFamily="34" charset="-34"/>
                <a:cs typeface="TH SarabunPSK" pitchFamily="34" charset="-34"/>
              </a:rPr>
              <a:t>(ดูเงื่อนไขต่างๆที่จำเป็นในคู่มือการฝึกอบรม)</a:t>
            </a:r>
            <a:endParaRPr lang="en-US" sz="2000" b="1" i="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6</a:t>
            </a:fld>
            <a:endParaRPr lang="en-US" dirty="0">
              <a:latin typeface="Helvetica" pitchFamily="34" charset="0"/>
            </a:endParaRPr>
          </a:p>
        </p:txBody>
      </p:sp>
      <p:pic>
        <p:nvPicPr>
          <p:cNvPr id="4098" name="Picture 2" descr="C:\Users\Barbara\AppData\Local\Microsoft\Windows\Temporary Internet Files\Content.IE5\97TMPXC5\MP900431755[1].jpg"/>
          <p:cNvPicPr>
            <a:picLocks noChangeAspect="1" noChangeArrowheads="1"/>
          </p:cNvPicPr>
          <p:nvPr/>
        </p:nvPicPr>
        <p:blipFill>
          <a:blip r:embed="rId3" cstate="print"/>
          <a:stretch>
            <a:fillRect/>
          </a:stretch>
        </p:blipFill>
        <p:spPr bwMode="auto">
          <a:xfrm>
            <a:off x="5220072" y="4077072"/>
            <a:ext cx="2398737" cy="2398737"/>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648072"/>
          </a:xfrm>
        </p:spPr>
        <p:txBody>
          <a:bodyPr>
            <a:normAutofit fontScale="90000"/>
          </a:bodyPr>
          <a:lstStyle/>
          <a:p>
            <a:r>
              <a:rPr lang="th-TH" sz="3600" b="1" dirty="0" smtClean="0">
                <a:solidFill>
                  <a:schemeClr val="bg2">
                    <a:lumMod val="25000"/>
                  </a:schemeClr>
                </a:solidFill>
                <a:latin typeface="TH SarabunPSK" pitchFamily="34" charset="-34"/>
                <a:cs typeface="TH SarabunPSK" pitchFamily="34" charset="-34"/>
              </a:rPr>
              <a:t>วงจรการใช้งานของผ้าลินิน</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200" b="1" i="1" dirty="0" smtClean="0">
                <a:solidFill>
                  <a:srgbClr val="FF6600"/>
                </a:solidFill>
                <a:latin typeface="Helvetica" pitchFamily="34" charset="0"/>
              </a:rPr>
              <a:t>The Linen Cycle</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268760"/>
            <a:ext cx="4104456" cy="5301208"/>
          </a:xfrm>
        </p:spPr>
        <p:txBody>
          <a:bodyPr>
            <a:noAutofit/>
          </a:bodyPr>
          <a:lstStyle/>
          <a:p>
            <a:pPr marL="355600" indent="-355600">
              <a:spcBef>
                <a:spcPts val="600"/>
              </a:spcBef>
              <a:spcAft>
                <a:spcPts val="1200"/>
              </a:spcAft>
            </a:pPr>
            <a:r>
              <a:rPr lang="th-TH" sz="2800" b="1" dirty="0" smtClean="0">
                <a:latin typeface="TH SarabunPSK" pitchFamily="34" charset="-34"/>
                <a:cs typeface="TH SarabunPSK" pitchFamily="34" charset="-34"/>
              </a:rPr>
              <a:t>ผู้เข่าพักใช้ผ้าลินิน</a:t>
            </a:r>
          </a:p>
          <a:p>
            <a:pPr marL="355600" indent="-355600">
              <a:spcBef>
                <a:spcPts val="600"/>
              </a:spcBef>
              <a:spcAft>
                <a:spcPts val="1200"/>
              </a:spcAft>
            </a:pPr>
            <a:r>
              <a:rPr lang="th-TH" sz="2800" b="1" dirty="0" smtClean="0">
                <a:latin typeface="TH SarabunPSK" pitchFamily="34" charset="-34"/>
                <a:cs typeface="TH SarabunPSK" pitchFamily="34" charset="-34"/>
              </a:rPr>
              <a:t>ผ้าลินินที่สกปรกจะถูกถอดจากเตียงหรือโต๊ะและเก็บรวบรวม</a:t>
            </a:r>
          </a:p>
          <a:p>
            <a:pPr marL="355600" indent="-355600">
              <a:spcBef>
                <a:spcPts val="600"/>
              </a:spcBef>
              <a:spcAft>
                <a:spcPts val="1200"/>
              </a:spcAft>
            </a:pPr>
            <a:r>
              <a:rPr lang="th-TH" sz="2800" b="1" dirty="0" smtClean="0">
                <a:latin typeface="TH SarabunPSK" pitchFamily="34" charset="-34"/>
                <a:cs typeface="TH SarabunPSK" pitchFamily="34" charset="-34"/>
              </a:rPr>
              <a:t>ขนส่งไปยังซักรีด</a:t>
            </a:r>
          </a:p>
          <a:p>
            <a:pPr marL="355600" indent="-355600">
              <a:spcBef>
                <a:spcPts val="600"/>
              </a:spcBef>
              <a:spcAft>
                <a:spcPts val="1200"/>
              </a:spcAft>
            </a:pPr>
            <a:r>
              <a:rPr lang="th-TH" sz="2800" b="1" dirty="0" smtClean="0">
                <a:latin typeface="TH SarabunPSK" pitchFamily="34" charset="-34"/>
                <a:cs typeface="TH SarabunPSK" pitchFamily="34" charset="-34"/>
              </a:rPr>
              <a:t>ทำการเรียงผ้าลินินสำหรับซัก</a:t>
            </a:r>
          </a:p>
          <a:p>
            <a:pPr marL="355600" indent="-355600">
              <a:spcBef>
                <a:spcPts val="600"/>
              </a:spcBef>
              <a:spcAft>
                <a:spcPts val="1200"/>
              </a:spcAft>
            </a:pPr>
            <a:r>
              <a:rPr lang="th-TH" sz="2800" b="1" dirty="0" smtClean="0">
                <a:latin typeface="TH SarabunPSK" pitchFamily="34" charset="-34"/>
                <a:cs typeface="TH SarabunPSK" pitchFamily="34" charset="-34"/>
              </a:rPr>
              <a:t>ล้าง</a:t>
            </a:r>
          </a:p>
          <a:p>
            <a:pPr marL="355600" indent="-355600">
              <a:spcBef>
                <a:spcPts val="600"/>
              </a:spcBef>
              <a:spcAft>
                <a:spcPts val="1200"/>
              </a:spcAft>
            </a:pPr>
            <a:r>
              <a:rPr lang="th-TH" sz="2800" b="1" dirty="0" smtClean="0">
                <a:latin typeface="TH SarabunPSK" pitchFamily="34" charset="-34"/>
                <a:cs typeface="TH SarabunPSK" pitchFamily="34" charset="-34"/>
              </a:rPr>
              <a:t>อบแห้ง</a:t>
            </a:r>
          </a:p>
          <a:p>
            <a:pPr marL="355600" indent="-355600">
              <a:spcBef>
                <a:spcPts val="600"/>
              </a:spcBef>
              <a:spcAft>
                <a:spcPts val="1200"/>
              </a:spcAft>
            </a:pPr>
            <a:r>
              <a:rPr lang="th-TH" sz="2800" b="1" dirty="0" smtClean="0">
                <a:latin typeface="TH SarabunPSK" pitchFamily="34" charset="-34"/>
                <a:cs typeface="TH SarabunPSK" pitchFamily="34" charset="-34"/>
              </a:rPr>
              <a:t>รีด</a:t>
            </a:r>
          </a:p>
          <a:p>
            <a:pPr marL="355600" indent="-355600">
              <a:spcBef>
                <a:spcPts val="600"/>
              </a:spcBef>
              <a:spcAft>
                <a:spcPts val="1200"/>
              </a:spcAft>
            </a:pPr>
            <a:r>
              <a:rPr lang="th-TH" sz="2800" b="1" dirty="0" smtClean="0">
                <a:latin typeface="TH SarabunPSK" pitchFamily="34" charset="-34"/>
                <a:cs typeface="TH SarabunPSK" pitchFamily="34" charset="-34"/>
              </a:rPr>
              <a:t>พับ</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7</a:t>
            </a:fld>
            <a:endParaRPr lang="en-US" dirty="0">
              <a:latin typeface="Helvetica" pitchFamily="34" charset="0"/>
            </a:endParaRPr>
          </a:p>
        </p:txBody>
      </p:sp>
      <p:pic>
        <p:nvPicPr>
          <p:cNvPr id="5" name="Picture 2" descr="C:\Users\Barbara\AppData\Local\Microsoft\Windows\Temporary Internet Files\Content.IE5\PGD32EUH\MC900440522[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48064" y="3645024"/>
            <a:ext cx="2808312" cy="2215713"/>
          </a:xfrm>
          <a:prstGeom prst="rect">
            <a:avLst/>
          </a:prstGeom>
          <a:noFill/>
          <a:extLst>
            <a:ext uri="{909E8E84-426E-40DD-AFC4-6F175D3DCCD1}">
              <a14:hiddenFill xmlns="" xmlns:a14="http://schemas.microsoft.com/office/drawing/2010/main">
                <a:solidFill>
                  <a:srgbClr val="FFFFFF"/>
                </a:solidFill>
              </a14:hiddenFill>
            </a:ext>
          </a:extLst>
        </p:spPr>
      </p:pic>
      <p:sp>
        <p:nvSpPr>
          <p:cNvPr id="6" name="Content Placeholder 2"/>
          <p:cNvSpPr txBox="1">
            <a:spLocks/>
          </p:cNvSpPr>
          <p:nvPr/>
        </p:nvSpPr>
        <p:spPr>
          <a:xfrm>
            <a:off x="4860032" y="1268760"/>
            <a:ext cx="4248472" cy="4525963"/>
          </a:xfrm>
          <a:prstGeom prst="rect">
            <a:avLst/>
          </a:prstGeom>
        </p:spPr>
        <p:txBody>
          <a:bodyPr vert="horz">
            <a:normAutofit/>
          </a:bodyPr>
          <a:lstStyle/>
          <a:p>
            <a:pPr marL="360000" lvl="0" indent="-360000">
              <a:spcBef>
                <a:spcPts val="600"/>
              </a:spcBef>
              <a:spcAft>
                <a:spcPts val="1200"/>
              </a:spcAft>
              <a:buClr>
                <a:schemeClr val="accent1"/>
              </a:buClr>
              <a:buSzPct val="80000"/>
              <a:buFont typeface="Wingdings 2"/>
              <a:buChar char=""/>
              <a:defRPr/>
            </a:pPr>
            <a:r>
              <a:rPr lang="th-TH" sz="2800" b="1" dirty="0" smtClean="0">
                <a:latin typeface="TH SarabunPSK" pitchFamily="34" charset="-34"/>
                <a:cs typeface="TH SarabunPSK" pitchFamily="34" charset="-34"/>
              </a:rPr>
              <a:t>เรียงซ้อนกันและนับ</a:t>
            </a:r>
          </a:p>
          <a:p>
            <a:pPr marL="360000" lvl="0" indent="-360000">
              <a:spcBef>
                <a:spcPts val="600"/>
              </a:spcBef>
              <a:spcAft>
                <a:spcPts val="1200"/>
              </a:spcAft>
              <a:buClr>
                <a:schemeClr val="accent1"/>
              </a:buClr>
              <a:buSzPct val="80000"/>
              <a:buFont typeface="Wingdings 2"/>
              <a:buChar char=""/>
              <a:defRPr/>
            </a:pPr>
            <a:r>
              <a:rPr lang="th-TH" sz="2800" b="1" dirty="0" smtClean="0">
                <a:latin typeface="TH SarabunPSK" pitchFamily="34" charset="-34"/>
                <a:cs typeface="TH SarabunPSK" pitchFamily="34" charset="-34"/>
              </a:rPr>
              <a:t>ซ่อมแซมในกรณีที่จำเป็น</a:t>
            </a:r>
          </a:p>
          <a:p>
            <a:pPr marL="360000" lvl="0" indent="-360000">
              <a:spcBef>
                <a:spcPts val="600"/>
              </a:spcBef>
              <a:spcAft>
                <a:spcPts val="1200"/>
              </a:spcAft>
              <a:buClr>
                <a:schemeClr val="accent1"/>
              </a:buClr>
              <a:buSzPct val="80000"/>
              <a:buFont typeface="Wingdings 2"/>
              <a:buChar char=""/>
              <a:defRPr/>
            </a:pPr>
            <a:r>
              <a:rPr lang="th-TH" sz="2800" b="1" dirty="0" smtClean="0">
                <a:latin typeface="TH SarabunPSK" pitchFamily="34" charset="-34"/>
                <a:cs typeface="TH SarabunPSK" pitchFamily="34" charset="-34"/>
              </a:rPr>
              <a:t>ขนส่งกลับมาใช้ใหม่</a:t>
            </a:r>
            <a:endParaRPr kumimoji="0" lang="en-US" sz="2400" b="1" i="0" u="none" strike="noStrike" kern="1200" cap="none" spc="0" normalizeH="0" baseline="0" noProof="0" dirty="0" smtClean="0">
              <a:ln>
                <a:noFill/>
              </a:ln>
              <a:solidFill>
                <a:schemeClr val="tx1"/>
              </a:solidFill>
              <a:effectLst/>
              <a:uLnTx/>
              <a:uFillTx/>
              <a:latin typeface="TH SarabunPSK" pitchFamily="34" charset="-34"/>
              <a:cs typeface="TH SarabunPSK" pitchFamily="34" charset="-34"/>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648072"/>
          </a:xfrm>
        </p:spPr>
        <p:txBody>
          <a:bodyPr>
            <a:normAutofit fontScale="90000"/>
          </a:bodyPr>
          <a:lstStyle/>
          <a:p>
            <a:r>
              <a:rPr lang="th-TH" sz="4000" b="1" dirty="0" smtClean="0">
                <a:solidFill>
                  <a:schemeClr val="bg2">
                    <a:lumMod val="25000"/>
                  </a:schemeClr>
                </a:solidFill>
                <a:latin typeface="TH SarabunPSK" pitchFamily="34" charset="-34"/>
                <a:cs typeface="TH SarabunPSK" pitchFamily="34" charset="-34"/>
              </a:rPr>
              <a:t>ประเภทของเครื่องซักรีด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200" b="1" i="1" dirty="0" smtClean="0">
                <a:solidFill>
                  <a:srgbClr val="FF6600"/>
                </a:solidFill>
                <a:latin typeface="Helvetica" pitchFamily="34" charset="0"/>
              </a:rPr>
              <a:t>Types of laundry machinery</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5445224"/>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แบบเรียงลำดับตารางหรือลำเลียงสายพาน</a:t>
            </a:r>
          </a:p>
          <a:p>
            <a:pPr marL="360000" indent="-360000">
              <a:spcBef>
                <a:spcPts val="600"/>
              </a:spcBef>
              <a:spcAft>
                <a:spcPts val="1200"/>
              </a:spcAft>
            </a:pPr>
            <a:r>
              <a:rPr lang="th-TH" sz="2800" b="1" dirty="0" smtClean="0">
                <a:latin typeface="TH SarabunPSK" pitchFamily="34" charset="-34"/>
                <a:cs typeface="TH SarabunPSK" pitchFamily="34" charset="-34"/>
              </a:rPr>
              <a:t>แบบ </a:t>
            </a:r>
            <a:r>
              <a:rPr lang="en-US" sz="2800" b="1" dirty="0" smtClean="0">
                <a:latin typeface="TH SarabunPSK" pitchFamily="34" charset="-34"/>
                <a:cs typeface="TH SarabunPSK" pitchFamily="34" charset="-34"/>
              </a:rPr>
              <a:t>Washing machines – free standing or CBW</a:t>
            </a:r>
          </a:p>
          <a:p>
            <a:pPr marL="360000" indent="-360000">
              <a:spcBef>
                <a:spcPts val="600"/>
              </a:spcBef>
              <a:spcAft>
                <a:spcPts val="1200"/>
              </a:spcAft>
            </a:pPr>
            <a:r>
              <a:rPr lang="th-TH" sz="2800" b="1" dirty="0" smtClean="0">
                <a:latin typeface="TH SarabunPSK" pitchFamily="34" charset="-34"/>
                <a:cs typeface="TH SarabunPSK" pitchFamily="34" charset="-34"/>
              </a:rPr>
              <a:t>แบบ </a:t>
            </a:r>
            <a:r>
              <a:rPr lang="en-US" sz="2800" b="1" dirty="0" smtClean="0">
                <a:latin typeface="TH SarabunPSK" pitchFamily="34" charset="-34"/>
                <a:cs typeface="TH SarabunPSK" pitchFamily="34" charset="-34"/>
              </a:rPr>
              <a:t>Tumble dryers</a:t>
            </a:r>
          </a:p>
          <a:p>
            <a:pPr marL="360000" indent="-360000">
              <a:spcBef>
                <a:spcPts val="600"/>
              </a:spcBef>
              <a:spcAft>
                <a:spcPts val="1200"/>
              </a:spcAft>
            </a:pPr>
            <a:r>
              <a:rPr lang="th-TH" sz="2800" b="1" dirty="0" smtClean="0">
                <a:latin typeface="TH SarabunPSK" pitchFamily="34" charset="-34"/>
                <a:cs typeface="TH SarabunPSK" pitchFamily="34" charset="-34"/>
              </a:rPr>
              <a:t>แบบ </a:t>
            </a:r>
            <a:r>
              <a:rPr lang="en-US" sz="2800" b="1" dirty="0" smtClean="0">
                <a:latin typeface="TH SarabunPSK" pitchFamily="34" charset="-34"/>
                <a:cs typeface="TH SarabunPSK" pitchFamily="34" charset="-34"/>
              </a:rPr>
              <a:t>Flatwork Feeders</a:t>
            </a:r>
          </a:p>
          <a:p>
            <a:pPr marL="360000" indent="-360000">
              <a:spcBef>
                <a:spcPts val="600"/>
              </a:spcBef>
              <a:spcAft>
                <a:spcPts val="1200"/>
              </a:spcAft>
            </a:pPr>
            <a:r>
              <a:rPr lang="th-TH" sz="2800" b="1" dirty="0" smtClean="0">
                <a:latin typeface="TH SarabunPSK" pitchFamily="34" charset="-34"/>
                <a:cs typeface="TH SarabunPSK" pitchFamily="34" charset="-34"/>
              </a:rPr>
              <a:t>แบบ </a:t>
            </a:r>
            <a:r>
              <a:rPr lang="en-US" sz="2800" b="1" dirty="0" smtClean="0">
                <a:latin typeface="TH SarabunPSK" pitchFamily="34" charset="-34"/>
                <a:cs typeface="TH SarabunPSK" pitchFamily="34" charset="-34"/>
              </a:rPr>
              <a:t>Flatwork Ironer</a:t>
            </a:r>
          </a:p>
          <a:p>
            <a:pPr marL="360000" indent="-360000">
              <a:spcBef>
                <a:spcPts val="600"/>
              </a:spcBef>
              <a:spcAft>
                <a:spcPts val="1200"/>
              </a:spcAft>
            </a:pPr>
            <a:r>
              <a:rPr lang="th-TH" sz="2800" b="1" dirty="0" smtClean="0">
                <a:latin typeface="TH SarabunPSK" pitchFamily="34" charset="-34"/>
                <a:cs typeface="TH SarabunPSK" pitchFamily="34" charset="-34"/>
              </a:rPr>
              <a:t>แบบ </a:t>
            </a:r>
            <a:r>
              <a:rPr lang="en-US" sz="2800" b="1" dirty="0" smtClean="0">
                <a:latin typeface="TH SarabunPSK" pitchFamily="34" charset="-34"/>
                <a:cs typeface="TH SarabunPSK" pitchFamily="34" charset="-34"/>
              </a:rPr>
              <a:t>Flatwork Folder</a:t>
            </a:r>
          </a:p>
          <a:p>
            <a:pPr marL="360000" indent="-360000">
              <a:spcBef>
                <a:spcPts val="600"/>
              </a:spcBef>
              <a:spcAft>
                <a:spcPts val="1200"/>
              </a:spcAft>
            </a:pPr>
            <a:r>
              <a:rPr lang="th-TH" sz="3200" b="1" dirty="0" smtClean="0">
                <a:latin typeface="TH SarabunPSK" pitchFamily="34" charset="-34"/>
                <a:cs typeface="TH SarabunPSK" pitchFamily="34" charset="-34"/>
              </a:rPr>
              <a:t>เครื่องพับผ้าขนหนู</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8</a:t>
            </a:fld>
            <a:endParaRPr lang="en-US" dirty="0">
              <a:latin typeface="Helvetica" pitchFamily="34" charset="0"/>
            </a:endParaRPr>
          </a:p>
        </p:txBody>
      </p:sp>
      <p:pic>
        <p:nvPicPr>
          <p:cNvPr id="2051" name="Picture 3" descr="C:\Users\Barbara\AppData\Local\Microsoft\Windows\Temporary Internet Files\Content.IE5\I2VWA71Y\MP900309008[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156176" y="2651720"/>
            <a:ext cx="2187381" cy="329756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648072"/>
          </a:xfrm>
        </p:spPr>
        <p:txBody>
          <a:bodyPr>
            <a:normAutofit fontScale="90000"/>
          </a:bodyPr>
          <a:lstStyle/>
          <a:p>
            <a:r>
              <a:rPr lang="th-TH" sz="4000" b="1" dirty="0" smtClean="0">
                <a:solidFill>
                  <a:schemeClr val="bg2">
                    <a:lumMod val="25000"/>
                  </a:schemeClr>
                </a:solidFill>
                <a:latin typeface="TH SarabunPSK" pitchFamily="34" charset="-34"/>
                <a:cs typeface="TH SarabunPSK" pitchFamily="34" charset="-34"/>
              </a:rPr>
              <a:t>การเลือกสารเคมีสำหรับซักรีด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200" b="1" i="1" dirty="0" smtClean="0">
                <a:solidFill>
                  <a:srgbClr val="FF6600"/>
                </a:solidFill>
                <a:latin typeface="Helvetica" pitchFamily="34" charset="0"/>
              </a:rPr>
              <a:t>Select  Laundry Chemicals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467544" y="1268760"/>
            <a:ext cx="7467600" cy="5589240"/>
          </a:xfrm>
        </p:spPr>
        <p:txBody>
          <a:bodyPr>
            <a:noAutofit/>
          </a:bodyPr>
          <a:lstStyle/>
          <a:p>
            <a:pPr marL="360000" indent="-360000">
              <a:spcBef>
                <a:spcPts val="600"/>
              </a:spcBef>
              <a:spcAft>
                <a:spcPts val="600"/>
              </a:spcAft>
              <a:buNone/>
              <a:defRPr/>
            </a:pPr>
            <a:r>
              <a:rPr lang="th-TH" sz="3200" b="1" dirty="0" smtClean="0">
                <a:latin typeface="TH SarabunPSK" pitchFamily="34" charset="-34"/>
                <a:cs typeface="TH SarabunPSK" pitchFamily="34" charset="-34"/>
              </a:rPr>
              <a:t>เลือกบริษัทที่มีชื่อเสียง และมีข้อมูลอ้างอิงที่ดีซึ่ง :</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ที่จะอบรมให้พนักงานซักรีด</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ที่จะช่วยเหลือเมื่อจำเป็นต้องแก้ปัญหา ด้วยสูตรล้างอย่างไร</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ที่จะพร้อมช่วยเหลือในกรณีฉุกเฉินหรือไม่</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พิจารณาต้นทุนของผลิตภัณฑ์</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ความสะดวกในการใช้งาน</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อัตราการเจือจางของสารเคมี</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พิจารณาขนาดของบรรจุภัณฑ์ (สะดวกในการจัดการ)</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พิจารณาด้านความปลอดภัยของสารเคมีทั้งหมด</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พิจารณาจำนวนของสารเคมี (น้อยสุด)</a:t>
            </a:r>
            <a:endParaRPr lang="en-US" sz="3200" b="1" dirty="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9</a:t>
            </a:fld>
            <a:endParaRPr lang="en-US" dirty="0">
              <a:latin typeface="Helvetica" pitchFamily="34" charset="0"/>
            </a:endParaRPr>
          </a:p>
        </p:txBody>
      </p:sp>
      <p:pic>
        <p:nvPicPr>
          <p:cNvPr id="3074" name="Picture 2" descr="C:\Users\Barbara\AppData\Local\Microsoft\Windows\Temporary Internet Files\Content.IE5\IS3MS0K9\MC900250773[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7000306" y="3140968"/>
            <a:ext cx="1748158" cy="2326695"/>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8352928" cy="99898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ประเภทของเครื่องที่ใช้สำหรับการซักแห้ง</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400" b="1" i="1" dirty="0" smtClean="0">
                <a:solidFill>
                  <a:srgbClr val="FF6600"/>
                </a:solidFill>
                <a:latin typeface="Helvetica" pitchFamily="34" charset="0"/>
              </a:rPr>
              <a:t>Types of machines used for the dry cleaning process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556792"/>
            <a:ext cx="7467600" cy="5013176"/>
          </a:xfrm>
        </p:spPr>
        <p:txBody>
          <a:bodyPr>
            <a:noAutofit/>
          </a:bodyPr>
          <a:lstStyle/>
          <a:p>
            <a:pPr marL="360000" indent="-360000">
              <a:spcBef>
                <a:spcPts val="600"/>
              </a:spcBef>
              <a:spcAft>
                <a:spcPts val="1200"/>
              </a:spcAft>
            </a:pPr>
            <a:r>
              <a:rPr lang="th-TH" sz="2800" b="1" dirty="0" smtClean="0">
                <a:latin typeface="TH SarabunPSK" pitchFamily="34" charset="-34"/>
                <a:cs typeface="TH SarabunPSK" pitchFamily="34" charset="-34"/>
              </a:rPr>
              <a:t>เครื่องเรียงลำดับตาราง</a:t>
            </a:r>
          </a:p>
          <a:p>
            <a:pPr marL="360000" indent="-360000">
              <a:spcBef>
                <a:spcPts val="600"/>
              </a:spcBef>
              <a:spcAft>
                <a:spcPts val="1200"/>
              </a:spcAft>
            </a:pPr>
            <a:r>
              <a:rPr lang="th-TH" sz="2800" b="1" dirty="0" smtClean="0">
                <a:latin typeface="TH SarabunPSK" pitchFamily="34" charset="-34"/>
                <a:cs typeface="TH SarabunPSK" pitchFamily="34" charset="-34"/>
              </a:rPr>
              <a:t>เครื่องทำเครื่องหมาย</a:t>
            </a:r>
          </a:p>
          <a:p>
            <a:pPr marL="360000" indent="-360000">
              <a:spcBef>
                <a:spcPts val="600"/>
              </a:spcBef>
              <a:spcAft>
                <a:spcPts val="1200"/>
              </a:spcAft>
            </a:pPr>
            <a:r>
              <a:rPr lang="th-TH" sz="2800" b="1" dirty="0" smtClean="0">
                <a:latin typeface="TH SarabunPSK" pitchFamily="34" charset="-34"/>
                <a:cs typeface="TH SarabunPSK" pitchFamily="34" charset="-34"/>
              </a:rPr>
              <a:t>รถเข็นสำหรับการจัดเรียง</a:t>
            </a:r>
          </a:p>
          <a:p>
            <a:pPr marL="360000" indent="-360000">
              <a:spcBef>
                <a:spcPts val="600"/>
              </a:spcBef>
              <a:spcAft>
                <a:spcPts val="1200"/>
              </a:spcAft>
            </a:pPr>
            <a:r>
              <a:rPr lang="en-US" sz="2800" b="1" dirty="0" smtClean="0">
                <a:latin typeface="TH SarabunPSK" pitchFamily="34" charset="-34"/>
                <a:cs typeface="TH SarabunPSK" pitchFamily="34" charset="-34"/>
              </a:rPr>
              <a:t>Spotting board</a:t>
            </a:r>
            <a:endParaRPr lang="th-TH" sz="2800" b="1" dirty="0" smtClean="0">
              <a:latin typeface="TH SarabunPSK" pitchFamily="34" charset="-34"/>
              <a:cs typeface="TH SarabunPSK" pitchFamily="34" charset="-34"/>
            </a:endParaRPr>
          </a:p>
          <a:p>
            <a:pPr marL="360000" indent="-360000">
              <a:spcBef>
                <a:spcPts val="600"/>
              </a:spcBef>
              <a:spcAft>
                <a:spcPts val="1200"/>
              </a:spcAft>
            </a:pPr>
            <a:r>
              <a:rPr lang="th-TH" sz="2800" b="1" dirty="0" smtClean="0">
                <a:latin typeface="TH SarabunPSK" pitchFamily="34" charset="-34"/>
                <a:cs typeface="TH SarabunPSK" pitchFamily="34" charset="-34"/>
              </a:rPr>
              <a:t>เครื่องซักแห้ง</a:t>
            </a:r>
          </a:p>
          <a:p>
            <a:pPr marL="360000" indent="-360000">
              <a:spcBef>
                <a:spcPts val="600"/>
              </a:spcBef>
              <a:spcAft>
                <a:spcPts val="1200"/>
              </a:spcAft>
            </a:pPr>
            <a:r>
              <a:rPr lang="th-TH" sz="2800" b="1" dirty="0" smtClean="0">
                <a:latin typeface="TH SarabunPSK" pitchFamily="34" charset="-34"/>
                <a:cs typeface="TH SarabunPSK" pitchFamily="34" charset="-34"/>
              </a:rPr>
              <a:t>เครื่องกด</a:t>
            </a:r>
          </a:p>
          <a:p>
            <a:pPr marL="360000" indent="-360000">
              <a:spcBef>
                <a:spcPts val="600"/>
              </a:spcBef>
              <a:spcAft>
                <a:spcPts val="1200"/>
              </a:spcAft>
            </a:pPr>
            <a:r>
              <a:rPr lang="th-TH" sz="2800" b="1" dirty="0" smtClean="0">
                <a:latin typeface="TH SarabunPSK" pitchFamily="34" charset="-34"/>
                <a:cs typeface="TH SarabunPSK" pitchFamily="34" charset="-34"/>
              </a:rPr>
              <a:t>เครื่องพับเสื้อ</a:t>
            </a:r>
          </a:p>
          <a:p>
            <a:pPr marL="360000" indent="-360000">
              <a:spcBef>
                <a:spcPts val="600"/>
              </a:spcBef>
              <a:spcAft>
                <a:spcPts val="1200"/>
              </a:spcAft>
            </a:pPr>
            <a:r>
              <a:rPr lang="th-TH" sz="2800" b="1" dirty="0" smtClean="0">
                <a:latin typeface="TH SarabunPSK" pitchFamily="34" charset="-34"/>
                <a:cs typeface="TH SarabunPSK" pitchFamily="34" charset="-34"/>
              </a:rPr>
              <a:t>รางแขวน</a:t>
            </a:r>
            <a:endParaRPr lang="en-US" sz="2400" b="1" dirty="0" smtClean="0">
              <a:latin typeface="TH SarabunPSK" pitchFamily="34" charset="-34"/>
              <a:cs typeface="TH SarabunPSK" pitchFamily="34" charset="-34"/>
            </a:endParaRPr>
          </a:p>
          <a:p>
            <a:pPr marL="360000" indent="-360000">
              <a:spcBef>
                <a:spcPts val="600"/>
              </a:spcBef>
              <a:spcAft>
                <a:spcPts val="1200"/>
              </a:spcAft>
              <a:buNone/>
            </a:pP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10</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932040" y="2304671"/>
            <a:ext cx="3167336" cy="268119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93610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เอกสารระบุการเรียกเก็บสินค้า</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Identify documentation for charging items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556792"/>
            <a:ext cx="7467600" cy="4525963"/>
          </a:xfrm>
        </p:spPr>
        <p:txBody>
          <a:bodyPr>
            <a:normAutofit/>
          </a:bodyPr>
          <a:lstStyle/>
          <a:p>
            <a:pPr marL="342900" indent="-342900">
              <a:spcBef>
                <a:spcPts val="600"/>
              </a:spcBef>
              <a:spcAft>
                <a:spcPts val="1200"/>
              </a:spcAft>
            </a:pPr>
            <a:r>
              <a:rPr lang="th-TH" sz="2800" b="1" dirty="0" smtClean="0">
                <a:solidFill>
                  <a:srgbClr val="C00000"/>
                </a:solidFill>
                <a:latin typeface="TH SarabunPSK" pitchFamily="34" charset="-34"/>
                <a:cs typeface="TH SarabunPSK" pitchFamily="34" charset="-34"/>
              </a:rPr>
              <a:t>ใบปะหน้าสำหรับแขกแจ้งขอใช้บริการซักผ้า </a:t>
            </a:r>
            <a:r>
              <a:rPr lang="th-TH" sz="2800" b="1" dirty="0" smtClean="0">
                <a:latin typeface="TH SarabunPSK" pitchFamily="34" charset="-34"/>
                <a:cs typeface="TH SarabunPSK" pitchFamily="34" charset="-34"/>
              </a:rPr>
              <a:t>– เอกสารฉบับนี้จะอยู่ในห้อง และใช้โดยผู้เข้าพัก สามารถทำซ้ำหรือทำสำเนาเพิ่มได้ขึ้นอยู่กับขั้นตอนที่โรงแรมกำหนด</a:t>
            </a:r>
          </a:p>
          <a:p>
            <a:pPr marL="342900" indent="-342900">
              <a:spcBef>
                <a:spcPts val="600"/>
              </a:spcBef>
              <a:spcAft>
                <a:spcPts val="1200"/>
              </a:spcAft>
            </a:pPr>
            <a:r>
              <a:rPr lang="th-TH" sz="2800" b="1" dirty="0" smtClean="0">
                <a:solidFill>
                  <a:srgbClr val="C00000"/>
                </a:solidFill>
                <a:latin typeface="TH SarabunPSK" pitchFamily="34" charset="-34"/>
                <a:cs typeface="TH SarabunPSK" pitchFamily="34" charset="-34"/>
              </a:rPr>
              <a:t>แผ่นบัญชีสรุปงาน </a:t>
            </a:r>
            <a:r>
              <a:rPr lang="th-TH" sz="2800" b="1" dirty="0" smtClean="0">
                <a:latin typeface="TH SarabunPSK" pitchFamily="34" charset="-34"/>
                <a:cs typeface="TH SarabunPSK" pitchFamily="34" charset="-34"/>
              </a:rPr>
              <a:t>– เอกสารฉบับนี้จะใช้ในการซักรีดและใช้แจ้งให้แขกทราบในส่วนของค่าใช้จ่าย มันถูกใช้สำหรับการลงรายการบัญชีไปยังบัญชีผู้เข้าพักเมื่อสิ้นวัน</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11</a:t>
            </a:fld>
            <a:endParaRPr lang="en-US" dirty="0">
              <a:latin typeface="Helvetica" pitchFamily="34" charset="0"/>
            </a:endParaRPr>
          </a:p>
        </p:txBody>
      </p:sp>
      <p:pic>
        <p:nvPicPr>
          <p:cNvPr id="4101" name="Picture 5" descr="C:\Users\Barbara\AppData\Local\Microsoft\Windows\Temporary Internet Files\Content.IE5\IS3MS0K9\MP900305840[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491880" y="4149080"/>
            <a:ext cx="2664296" cy="2254404"/>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648072"/>
          </a:xfrm>
        </p:spPr>
        <p:txBody>
          <a:bodyPr>
            <a:normAutofit fontScale="90000"/>
          </a:bodyPr>
          <a:lstStyle/>
          <a:p>
            <a:r>
              <a:rPr lang="th-TH" sz="4000" b="1" dirty="0" smtClean="0">
                <a:solidFill>
                  <a:schemeClr val="bg2">
                    <a:lumMod val="25000"/>
                  </a:schemeClr>
                </a:solidFill>
                <a:latin typeface="TH SarabunPSK" pitchFamily="34" charset="-34"/>
                <a:cs typeface="TH SarabunPSK" pitchFamily="34" charset="-34"/>
              </a:rPr>
              <a:t>การระบุรายการสินค้าของโรงแรม</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100" b="1" i="1" dirty="0" smtClean="0">
                <a:solidFill>
                  <a:srgbClr val="FF6600"/>
                </a:solidFill>
                <a:latin typeface="Helvetica" pitchFamily="34" charset="0"/>
              </a:rPr>
              <a:t>Identify Hotel linen items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5472608"/>
          </a:xfrm>
        </p:spPr>
        <p:txBody>
          <a:bodyPr>
            <a:normAutofit lnSpcReduction="10000"/>
          </a:bodyPr>
          <a:lstStyle/>
          <a:p>
            <a:pPr marL="360000" indent="-360000">
              <a:spcBef>
                <a:spcPts val="600"/>
              </a:spcBef>
              <a:spcAft>
                <a:spcPts val="1200"/>
              </a:spcAft>
            </a:pPr>
            <a:r>
              <a:rPr lang="th-TH" sz="3200" b="1" dirty="0" smtClean="0">
                <a:latin typeface="TH SarabunPSK" pitchFamily="34" charset="-34"/>
                <a:cs typeface="TH SarabunPSK" pitchFamily="34" charset="-34"/>
              </a:rPr>
              <a:t>ผ้าปูที่นอนทั้งหมด</a:t>
            </a:r>
          </a:p>
          <a:p>
            <a:pPr marL="360000" indent="-360000">
              <a:spcBef>
                <a:spcPts val="600"/>
              </a:spcBef>
              <a:spcAft>
                <a:spcPts val="1200"/>
              </a:spcAft>
            </a:pPr>
            <a:r>
              <a:rPr lang="th-TH" sz="3200" b="1" dirty="0" smtClean="0">
                <a:latin typeface="TH SarabunPSK" pitchFamily="34" charset="-34"/>
                <a:cs typeface="TH SarabunPSK" pitchFamily="34" charset="-34"/>
              </a:rPr>
              <a:t>ผ้าในห้องน้ำทั้งหมด</a:t>
            </a:r>
          </a:p>
          <a:p>
            <a:pPr marL="360000" indent="-360000">
              <a:spcBef>
                <a:spcPts val="600"/>
              </a:spcBef>
              <a:spcAft>
                <a:spcPts val="1200"/>
              </a:spcAft>
            </a:pPr>
            <a:r>
              <a:rPr lang="th-TH" sz="3200" b="1" dirty="0" smtClean="0">
                <a:latin typeface="TH SarabunPSK" pitchFamily="34" charset="-34"/>
                <a:cs typeface="TH SarabunPSK" pitchFamily="34" charset="-34"/>
              </a:rPr>
              <a:t>เฟอร์นิเจอร์ภายในห้อง</a:t>
            </a:r>
          </a:p>
          <a:p>
            <a:pPr marL="360000" indent="-360000">
              <a:spcBef>
                <a:spcPts val="600"/>
              </a:spcBef>
              <a:spcAft>
                <a:spcPts val="1200"/>
              </a:spcAft>
            </a:pPr>
            <a:r>
              <a:rPr lang="th-TH" sz="3200" b="1" dirty="0" smtClean="0">
                <a:latin typeface="TH SarabunPSK" pitchFamily="34" charset="-34"/>
                <a:cs typeface="TH SarabunPSK" pitchFamily="34" charset="-34"/>
              </a:rPr>
              <a:t>ผ้าในสระว่ายน้ำหรือที่ออกกำลังกาย</a:t>
            </a:r>
          </a:p>
          <a:p>
            <a:pPr marL="360000" indent="-360000">
              <a:spcBef>
                <a:spcPts val="600"/>
              </a:spcBef>
              <a:spcAft>
                <a:spcPts val="1200"/>
              </a:spcAft>
            </a:pPr>
            <a:r>
              <a:rPr lang="th-TH" sz="3200" b="1" dirty="0" smtClean="0">
                <a:latin typeface="TH SarabunPSK" pitchFamily="34" charset="-34"/>
                <a:cs typeface="TH SarabunPSK" pitchFamily="34" charset="-34"/>
              </a:rPr>
              <a:t>ผ้าเช็ดเท้าทั้งหมด</a:t>
            </a:r>
          </a:p>
          <a:p>
            <a:pPr marL="360000" indent="-360000">
              <a:spcBef>
                <a:spcPts val="600"/>
              </a:spcBef>
              <a:spcAft>
                <a:spcPts val="1200"/>
              </a:spcAft>
            </a:pPr>
            <a:r>
              <a:rPr lang="th-TH" sz="3200" b="1" dirty="0" smtClean="0">
                <a:latin typeface="TH SarabunPSK" pitchFamily="34" charset="-34"/>
                <a:cs typeface="TH SarabunPSK" pitchFamily="34" charset="-34"/>
              </a:rPr>
              <a:t>เฟอร์นิเจอร์ในพื้นที่สาธารณะทั้งหมด</a:t>
            </a:r>
          </a:p>
          <a:p>
            <a:pPr marL="360000" indent="-360000">
              <a:spcBef>
                <a:spcPts val="600"/>
              </a:spcBef>
              <a:spcAft>
                <a:spcPts val="1200"/>
              </a:spcAft>
            </a:pPr>
            <a:r>
              <a:rPr lang="th-TH" sz="3200" b="1" dirty="0" smtClean="0">
                <a:latin typeface="TH SarabunPSK" pitchFamily="34" charset="-34"/>
                <a:cs typeface="TH SarabunPSK" pitchFamily="34" charset="-34"/>
              </a:rPr>
              <a:t>เครื่องแบบพนักงาน</a:t>
            </a:r>
          </a:p>
          <a:p>
            <a:pPr marL="360000" indent="-360000">
              <a:spcBef>
                <a:spcPts val="600"/>
              </a:spcBef>
              <a:spcAft>
                <a:spcPts val="1200"/>
              </a:spcAft>
            </a:pPr>
            <a:r>
              <a:rPr lang="th-TH" sz="3200" b="1" dirty="0" smtClean="0">
                <a:latin typeface="TH SarabunPSK" pitchFamily="34" charset="-34"/>
                <a:cs typeface="TH SarabunPSK" pitchFamily="34" charset="-34"/>
              </a:rPr>
              <a:t>ทำความสะอาดเสื้อผ้า และไม้ถูพื้น</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12</a:t>
            </a:fld>
            <a:endParaRPr lang="en-US" dirty="0">
              <a:latin typeface="Helvetica" pitchFamily="34" charset="0"/>
            </a:endParaRPr>
          </a:p>
        </p:txBody>
      </p:sp>
      <p:pic>
        <p:nvPicPr>
          <p:cNvPr id="5122" name="Picture 2" descr="C:\Users\Barbara\AppData\Local\Microsoft\Windows\Temporary Internet Files\Content.IE5\PGD32EUH\MP900430537[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08104" y="1916832"/>
            <a:ext cx="2707856" cy="3816424"/>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720080"/>
          </a:xfrm>
        </p:spPr>
        <p:txBody>
          <a:bodyPr>
            <a:normAutofit fontScale="90000"/>
          </a:bodyPr>
          <a:lstStyle/>
          <a:p>
            <a:r>
              <a:rPr lang="th-TH" sz="3600" b="1" dirty="0" smtClean="0">
                <a:solidFill>
                  <a:schemeClr val="bg2">
                    <a:lumMod val="25000"/>
                  </a:schemeClr>
                </a:solidFill>
                <a:latin typeface="TH SarabunPSK" pitchFamily="34" charset="-34"/>
                <a:cs typeface="TH SarabunPSK" pitchFamily="34" charset="-34"/>
              </a:rPr>
              <a:t>การระบุเสื้อผ้าและเครื่องแบบของผู้เข้าพัก</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200" b="1" i="1" dirty="0" smtClean="0">
                <a:solidFill>
                  <a:srgbClr val="FF6600"/>
                </a:solidFill>
                <a:latin typeface="Helvetica" pitchFamily="34" charset="0"/>
              </a:rPr>
              <a:t>Identify guest clothes and uniforms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84784"/>
            <a:ext cx="7467600" cy="5373216"/>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เสื้อผ้าอย่างเป็นทางการ</a:t>
            </a:r>
          </a:p>
          <a:p>
            <a:pPr marL="360000" indent="-360000">
              <a:spcBef>
                <a:spcPts val="600"/>
              </a:spcBef>
              <a:spcAft>
                <a:spcPts val="1200"/>
              </a:spcAft>
            </a:pPr>
            <a:r>
              <a:rPr lang="th-TH" sz="3200" b="1" dirty="0" smtClean="0">
                <a:latin typeface="TH SarabunPSK" pitchFamily="34" charset="-34"/>
                <a:cs typeface="TH SarabunPSK" pitchFamily="34" charset="-34"/>
              </a:rPr>
              <a:t>เสื้อผ้านักธุรกิจ</a:t>
            </a:r>
          </a:p>
          <a:p>
            <a:pPr marL="360000" indent="-360000">
              <a:spcBef>
                <a:spcPts val="600"/>
              </a:spcBef>
              <a:spcAft>
                <a:spcPts val="1200"/>
              </a:spcAft>
            </a:pPr>
            <a:r>
              <a:rPr lang="th-TH" sz="3200" b="1" dirty="0" smtClean="0">
                <a:latin typeface="TH SarabunPSK" pitchFamily="34" charset="-34"/>
                <a:cs typeface="TH SarabunPSK" pitchFamily="34" charset="-34"/>
              </a:rPr>
              <a:t>เครื่องแต่งตัวแบบสบายๆ</a:t>
            </a:r>
          </a:p>
          <a:p>
            <a:pPr marL="360000" indent="-360000">
              <a:spcBef>
                <a:spcPts val="600"/>
              </a:spcBef>
              <a:spcAft>
                <a:spcPts val="1200"/>
              </a:spcAft>
            </a:pPr>
            <a:r>
              <a:rPr lang="th-TH" sz="3200" b="1" dirty="0" smtClean="0">
                <a:latin typeface="TH SarabunPSK" pitchFamily="34" charset="-34"/>
                <a:cs typeface="TH SarabunPSK" pitchFamily="34" charset="-34"/>
              </a:rPr>
              <a:t>ชุดชั้นใน</a:t>
            </a:r>
          </a:p>
          <a:p>
            <a:pPr marL="360000" indent="-360000">
              <a:spcBef>
                <a:spcPts val="600"/>
              </a:spcBef>
              <a:spcAft>
                <a:spcPts val="1200"/>
              </a:spcAft>
            </a:pPr>
            <a:r>
              <a:rPr lang="th-TH" sz="3200" b="1" dirty="0" smtClean="0">
                <a:latin typeface="TH SarabunPSK" pitchFamily="34" charset="-34"/>
                <a:cs typeface="TH SarabunPSK" pitchFamily="34" charset="-34"/>
              </a:rPr>
              <a:t>ชุดนอน</a:t>
            </a:r>
          </a:p>
          <a:p>
            <a:pPr marL="360000" indent="-360000">
              <a:spcBef>
                <a:spcPts val="600"/>
              </a:spcBef>
              <a:spcAft>
                <a:spcPts val="1200"/>
              </a:spcAft>
            </a:pPr>
            <a:r>
              <a:rPr lang="th-TH" sz="3200" b="1" dirty="0" smtClean="0">
                <a:latin typeface="TH SarabunPSK" pitchFamily="34" charset="-34"/>
                <a:cs typeface="TH SarabunPSK" pitchFamily="34" charset="-34"/>
              </a:rPr>
              <a:t>เครื่องแบบที่ต้องทำความสะอาด</a:t>
            </a:r>
          </a:p>
          <a:p>
            <a:pPr marL="360000" indent="-360000">
              <a:spcBef>
                <a:spcPts val="600"/>
              </a:spcBef>
              <a:spcAft>
                <a:spcPts val="1200"/>
              </a:spcAft>
            </a:pPr>
            <a:r>
              <a:rPr lang="th-TH" sz="3200" b="1" dirty="0" smtClean="0">
                <a:latin typeface="TH SarabunPSK" pitchFamily="34" charset="-34"/>
                <a:cs typeface="TH SarabunPSK" pitchFamily="34" charset="-34"/>
              </a:rPr>
              <a:t>เครื่องแบบที่ซักแห้งเรียบร้อย</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13</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292080" y="1916832"/>
            <a:ext cx="2837654" cy="3096344"/>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60648"/>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งานของพนักงานซักรีด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Tasks of the laundry staff</a:t>
            </a:r>
            <a:endParaRPr lang="en-US" sz="2800" b="1" i="1" dirty="0">
              <a:solidFill>
                <a:srgbClr val="FF6600"/>
              </a:solidFill>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14</a:t>
            </a:fld>
            <a:endParaRPr lang="en-US" dirty="0">
              <a:latin typeface="Helvetica" pitchFamily="34" charset="0"/>
            </a:endParaRPr>
          </a:p>
        </p:txBody>
      </p:sp>
      <p:pic>
        <p:nvPicPr>
          <p:cNvPr id="5" name="Picture 2" descr="C:\Users\Barbara\AppData\Local\Microsoft\Windows\Temporary Internet Files\Content.IE5\PGD32EUH\MC900280971[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580112" y="2204864"/>
            <a:ext cx="2843873" cy="3024336"/>
          </a:xfrm>
          <a:prstGeom prst="rect">
            <a:avLst/>
          </a:prstGeom>
          <a:noFill/>
          <a:extLst>
            <a:ext uri="{909E8E84-426E-40DD-AFC4-6F175D3DCCD1}">
              <a14:hiddenFill xmlns="" xmlns:a14="http://schemas.microsoft.com/office/drawing/2010/main">
                <a:solidFill>
                  <a:srgbClr val="FFFFFF"/>
                </a:solidFill>
              </a14:hiddenFill>
            </a:ext>
          </a:extLst>
        </p:spPr>
      </p:pic>
      <p:sp>
        <p:nvSpPr>
          <p:cNvPr id="6" name="Content Placeholder 2"/>
          <p:cNvSpPr txBox="1">
            <a:spLocks/>
          </p:cNvSpPr>
          <p:nvPr/>
        </p:nvSpPr>
        <p:spPr>
          <a:xfrm>
            <a:off x="755576" y="1052736"/>
            <a:ext cx="4176464" cy="5661248"/>
          </a:xfrm>
          <a:prstGeom prst="rect">
            <a:avLst/>
          </a:prstGeom>
        </p:spPr>
        <p:txBody>
          <a:bodyPr vert="horz">
            <a:noAutofit/>
          </a:bodyPr>
          <a:lstStyle/>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รับผ้า</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การเรียงลำดับผ้า</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การนับผ้า</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ซักผ้า</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อบแห้ง</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รีดผ้า</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พับ</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ซ้อน</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บรรจุภัณฑ์</a:t>
            </a:r>
          </a:p>
          <a:p>
            <a:pPr marL="360000" lvl="0" indent="-360000">
              <a:spcBef>
                <a:spcPts val="600"/>
              </a:spcBef>
              <a:spcAft>
                <a:spcPts val="1200"/>
              </a:spcAft>
              <a:buClr>
                <a:schemeClr val="accent1"/>
              </a:buClr>
              <a:buSzPct val="80000"/>
              <a:buFont typeface="Wingdings 2"/>
              <a:buChar char=""/>
              <a:defRPr/>
            </a:pPr>
            <a:r>
              <a:rPr lang="th-TH" sz="2400" b="1" dirty="0" smtClean="0">
                <a:latin typeface="TH SarabunPSK" pitchFamily="34" charset="-34"/>
                <a:cs typeface="TH SarabunPSK" pitchFamily="34" charset="-34"/>
              </a:rPr>
              <a:t>ขนส่ง</a:t>
            </a:r>
            <a:endParaRPr kumimoji="0" lang="en-US" sz="2400" b="1" i="0" u="none" strike="noStrike" kern="1200" cap="none" spc="0" normalizeH="0" baseline="0" noProof="0" dirty="0" smtClean="0">
              <a:ln>
                <a:noFill/>
              </a:ln>
              <a:solidFill>
                <a:schemeClr val="tx1"/>
              </a:solidFill>
              <a:effectLst/>
              <a:uLnTx/>
              <a:uFillTx/>
              <a:latin typeface="TH SarabunPSK" pitchFamily="34" charset="-34"/>
              <a:cs typeface="TH SarabunPSK" pitchFamily="34" charset="-34"/>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งานในส่วนของการซักแห้ง</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Tasks in the dry cleaning section</a:t>
            </a:r>
            <a:endParaRPr lang="en-US" sz="2800" b="1" i="1" dirty="0">
              <a:solidFill>
                <a:srgbClr val="FF6600"/>
              </a:solidFill>
              <a:latin typeface="Helvetica" pitchFamily="34" charset="0"/>
            </a:endParaRPr>
          </a:p>
        </p:txBody>
      </p:sp>
      <p:sp>
        <p:nvSpPr>
          <p:cNvPr id="3" name="Content Placeholder 2"/>
          <p:cNvSpPr>
            <a:spLocks noGrp="1"/>
          </p:cNvSpPr>
          <p:nvPr>
            <p:ph idx="1"/>
          </p:nvPr>
        </p:nvSpPr>
        <p:spPr>
          <a:xfrm>
            <a:off x="683568" y="1268760"/>
            <a:ext cx="7704856" cy="5589240"/>
          </a:xfrm>
        </p:spPr>
        <p:txBody>
          <a:bodyPr>
            <a:normAutofit fontScale="92500" lnSpcReduction="20000"/>
          </a:bodyPr>
          <a:lstStyle/>
          <a:p>
            <a:pPr marL="360000" indent="-360000">
              <a:spcBef>
                <a:spcPts val="600"/>
              </a:spcBef>
              <a:spcAft>
                <a:spcPts val="1200"/>
              </a:spcAft>
            </a:pPr>
            <a:r>
              <a:rPr lang="th-TH" sz="2800" b="1" dirty="0" smtClean="0">
                <a:latin typeface="TH SarabunPSK" pitchFamily="34" charset="-34"/>
                <a:cs typeface="TH SarabunPSK" pitchFamily="34" charset="-34"/>
              </a:rPr>
              <a:t>เลือกเพื่อส่งซัก</a:t>
            </a:r>
          </a:p>
          <a:p>
            <a:pPr marL="360000" indent="-360000">
              <a:spcBef>
                <a:spcPts val="600"/>
              </a:spcBef>
              <a:spcAft>
                <a:spcPts val="1200"/>
              </a:spcAft>
            </a:pPr>
            <a:r>
              <a:rPr lang="th-TH" sz="2800" b="1" dirty="0" smtClean="0">
                <a:latin typeface="TH SarabunPSK" pitchFamily="34" charset="-34"/>
                <a:cs typeface="TH SarabunPSK" pitchFamily="34" charset="-34"/>
              </a:rPr>
              <a:t>รับและตรวจสอบ</a:t>
            </a:r>
          </a:p>
          <a:p>
            <a:pPr marL="360000" indent="-360000">
              <a:spcBef>
                <a:spcPts val="600"/>
              </a:spcBef>
              <a:spcAft>
                <a:spcPts val="1200"/>
              </a:spcAft>
            </a:pPr>
            <a:r>
              <a:rPr lang="th-TH" sz="2800" b="1" dirty="0" smtClean="0">
                <a:latin typeface="TH SarabunPSK" pitchFamily="34" charset="-34"/>
                <a:cs typeface="TH SarabunPSK" pitchFamily="34" charset="-34"/>
              </a:rPr>
              <a:t>การเรียงลำดับและการระบุ</a:t>
            </a:r>
          </a:p>
          <a:p>
            <a:pPr marL="360000" indent="-360000">
              <a:spcBef>
                <a:spcPts val="600"/>
              </a:spcBef>
              <a:spcAft>
                <a:spcPts val="1200"/>
              </a:spcAft>
            </a:pPr>
            <a:r>
              <a:rPr lang="th-TH" sz="2800" b="1" dirty="0" smtClean="0">
                <a:latin typeface="TH SarabunPSK" pitchFamily="34" charset="-34"/>
                <a:cs typeface="TH SarabunPSK" pitchFamily="34" charset="-34"/>
              </a:rPr>
              <a:t>ซักผ้า</a:t>
            </a:r>
          </a:p>
          <a:p>
            <a:pPr marL="360000" indent="-360000">
              <a:spcBef>
                <a:spcPts val="600"/>
              </a:spcBef>
              <a:spcAft>
                <a:spcPts val="1200"/>
              </a:spcAft>
            </a:pPr>
            <a:r>
              <a:rPr lang="th-TH" sz="2800" b="1" dirty="0" smtClean="0">
                <a:latin typeface="TH SarabunPSK" pitchFamily="34" charset="-34"/>
                <a:cs typeface="TH SarabunPSK" pitchFamily="34" charset="-34"/>
              </a:rPr>
              <a:t>ซักแห้ง</a:t>
            </a:r>
          </a:p>
          <a:p>
            <a:pPr marL="360000" indent="-360000">
              <a:spcBef>
                <a:spcPts val="600"/>
              </a:spcBef>
              <a:spcAft>
                <a:spcPts val="1200"/>
              </a:spcAft>
            </a:pPr>
            <a:r>
              <a:rPr lang="th-TH" sz="2800" b="1" dirty="0" smtClean="0">
                <a:latin typeface="TH SarabunPSK" pitchFamily="34" charset="-34"/>
                <a:cs typeface="TH SarabunPSK" pitchFamily="34" charset="-34"/>
              </a:rPr>
              <a:t>กด</a:t>
            </a:r>
          </a:p>
          <a:p>
            <a:pPr marL="360000" indent="-360000">
              <a:spcBef>
                <a:spcPts val="600"/>
              </a:spcBef>
              <a:spcAft>
                <a:spcPts val="1200"/>
              </a:spcAft>
            </a:pPr>
            <a:r>
              <a:rPr lang="th-TH" sz="2800" b="1" dirty="0" smtClean="0">
                <a:latin typeface="TH SarabunPSK" pitchFamily="34" charset="-34"/>
                <a:cs typeface="TH SarabunPSK" pitchFamily="34" charset="-34"/>
              </a:rPr>
              <a:t>พับ </a:t>
            </a:r>
          </a:p>
          <a:p>
            <a:pPr marL="360000" indent="-360000">
              <a:spcBef>
                <a:spcPts val="600"/>
              </a:spcBef>
              <a:spcAft>
                <a:spcPts val="1200"/>
              </a:spcAft>
            </a:pPr>
            <a:r>
              <a:rPr lang="th-TH" sz="2800" b="1" dirty="0" smtClean="0">
                <a:latin typeface="TH SarabunPSK" pitchFamily="34" charset="-34"/>
                <a:cs typeface="TH SarabunPSK" pitchFamily="34" charset="-34"/>
              </a:rPr>
              <a:t>บรรจุภัณฑ์</a:t>
            </a:r>
          </a:p>
          <a:p>
            <a:pPr marL="360000" indent="-360000">
              <a:spcBef>
                <a:spcPts val="600"/>
              </a:spcBef>
              <a:spcAft>
                <a:spcPts val="1200"/>
              </a:spcAft>
            </a:pPr>
            <a:r>
              <a:rPr lang="th-TH" sz="2800" b="1" dirty="0" smtClean="0">
                <a:latin typeface="TH SarabunPSK" pitchFamily="34" charset="-34"/>
                <a:cs typeface="TH SarabunPSK" pitchFamily="34" charset="-34"/>
              </a:rPr>
              <a:t>การตรวจสอบ</a:t>
            </a:r>
          </a:p>
          <a:p>
            <a:pPr marL="360000" indent="-360000">
              <a:spcBef>
                <a:spcPts val="600"/>
              </a:spcBef>
              <a:spcAft>
                <a:spcPts val="1200"/>
              </a:spcAft>
            </a:pPr>
            <a:r>
              <a:rPr lang="th-TH" sz="2800" b="1" dirty="0" smtClean="0">
                <a:latin typeface="TH SarabunPSK" pitchFamily="34" charset="-34"/>
                <a:cs typeface="TH SarabunPSK" pitchFamily="34" charset="-34"/>
              </a:rPr>
              <a:t>จัดส่ง</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15</a:t>
            </a:fld>
            <a:endParaRPr lang="en-US" dirty="0">
              <a:latin typeface="Helvetica" pitchFamily="34" charset="0"/>
            </a:endParaRPr>
          </a:p>
        </p:txBody>
      </p:sp>
      <p:pic>
        <p:nvPicPr>
          <p:cNvPr id="2050" name="Picture 2" descr="C:\Users\Barbara\AppData\Local\Microsoft\Windows\Temporary Internet Files\Content.IE5\I2VWA71Y\MC900234410[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364088" y="1916832"/>
            <a:ext cx="2699941" cy="3200116"/>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04664"/>
            <a:ext cx="7467600" cy="1070992"/>
          </a:xfrm>
        </p:spPr>
        <p:txBody>
          <a:bodyPr>
            <a:normAutofit fontScale="90000"/>
          </a:bodyPr>
          <a:lstStyle/>
          <a:p>
            <a:r>
              <a:rPr lang="th-TH" sz="3600" b="1" dirty="0" smtClean="0">
                <a:solidFill>
                  <a:schemeClr val="bg2">
                    <a:lumMod val="25000"/>
                  </a:schemeClr>
                </a:solidFill>
                <a:latin typeface="TH SarabunPSK" pitchFamily="34" charset="-34"/>
                <a:cs typeface="TH SarabunPSK" pitchFamily="34" charset="-34"/>
              </a:rPr>
              <a:t>การพิจารณาค่าใช้จ่ายที่เกี่ยวข้องกับการดำเนินงานในสถานที่ซักรีด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700" b="1" i="1" dirty="0" smtClean="0">
                <a:solidFill>
                  <a:srgbClr val="FF6600"/>
                </a:solidFill>
                <a:latin typeface="Helvetica" pitchFamily="34" charset="0"/>
              </a:rPr>
              <a:t>Consider costs associated with operating an on premise laundry</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916832"/>
            <a:ext cx="7467600" cy="4941168"/>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ค่าใช้จ่ายเงินทุนเริ่มต้น</a:t>
            </a:r>
          </a:p>
          <a:p>
            <a:pPr marL="360000" indent="-360000">
              <a:spcBef>
                <a:spcPts val="600"/>
              </a:spcBef>
              <a:spcAft>
                <a:spcPts val="1200"/>
              </a:spcAft>
            </a:pPr>
            <a:r>
              <a:rPr lang="th-TH" sz="3200" b="1" dirty="0" smtClean="0">
                <a:latin typeface="TH SarabunPSK" pitchFamily="34" charset="-34"/>
                <a:cs typeface="TH SarabunPSK" pitchFamily="34" charset="-34"/>
              </a:rPr>
              <a:t>ค่าใช้จ่ายในการบำรุงรักษาอย่างต่อเนื่อง</a:t>
            </a:r>
          </a:p>
          <a:p>
            <a:pPr marL="360000" indent="-360000">
              <a:spcBef>
                <a:spcPts val="600"/>
              </a:spcBef>
              <a:spcAft>
                <a:spcPts val="1200"/>
              </a:spcAft>
            </a:pPr>
            <a:r>
              <a:rPr lang="th-TH" sz="3200" b="1" dirty="0" smtClean="0">
                <a:latin typeface="TH SarabunPSK" pitchFamily="34" charset="-34"/>
                <a:cs typeface="TH SarabunPSK" pitchFamily="34" charset="-34"/>
              </a:rPr>
              <a:t>ค่าใช้จ่ายในการบำรุงรักษา</a:t>
            </a:r>
          </a:p>
          <a:p>
            <a:pPr marL="360000" indent="-360000">
              <a:spcBef>
                <a:spcPts val="600"/>
              </a:spcBef>
              <a:spcAft>
                <a:spcPts val="1200"/>
              </a:spcAft>
            </a:pPr>
            <a:r>
              <a:rPr lang="th-TH" sz="3200" b="1" dirty="0" smtClean="0">
                <a:latin typeface="TH SarabunPSK" pitchFamily="34" charset="-34"/>
                <a:cs typeface="TH SarabunPSK" pitchFamily="34" charset="-34"/>
              </a:rPr>
              <a:t>ค่าใช้จ่ายของสาธารณูปโภค</a:t>
            </a:r>
          </a:p>
          <a:p>
            <a:pPr marL="360000" indent="-360000">
              <a:spcBef>
                <a:spcPts val="600"/>
              </a:spcBef>
              <a:spcAft>
                <a:spcPts val="1200"/>
              </a:spcAft>
            </a:pPr>
            <a:r>
              <a:rPr lang="th-TH" sz="3200" b="1" dirty="0" smtClean="0">
                <a:latin typeface="TH SarabunPSK" pitchFamily="34" charset="-34"/>
                <a:cs typeface="TH SarabunPSK" pitchFamily="34" charset="-34"/>
              </a:rPr>
              <a:t>ค่าใช้จ่ายเบ็ดเตล็ด</a:t>
            </a:r>
            <a:r>
              <a:rPr lang="en-US" sz="2800" b="1" dirty="0" smtClean="0">
                <a:latin typeface="TH SarabunPSK" pitchFamily="34" charset="-34"/>
                <a:cs typeface="TH SarabunPSK" pitchFamily="34" charset="-34"/>
              </a:rPr>
              <a:t>.</a:t>
            </a:r>
          </a:p>
          <a:p>
            <a:pPr marL="360000" indent="-360000">
              <a:spcBef>
                <a:spcPts val="600"/>
              </a:spcBef>
              <a:spcAft>
                <a:spcPts val="1200"/>
              </a:spcAft>
              <a:buNone/>
            </a:pPr>
            <a:endParaRPr lang="en-US"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16</a:t>
            </a:fld>
            <a:endParaRPr lang="en-US" dirty="0">
              <a:latin typeface="Helvetica" pitchFamily="34" charset="0"/>
            </a:endParaRPr>
          </a:p>
        </p:txBody>
      </p:sp>
      <p:pic>
        <p:nvPicPr>
          <p:cNvPr id="5" name="Picture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652120" y="2060848"/>
            <a:ext cx="2592288" cy="2544283"/>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648072"/>
          </a:xfrm>
        </p:spPr>
        <p:txBody>
          <a:bodyPr>
            <a:normAutofit fontScale="90000"/>
          </a:bodyPr>
          <a:lstStyle/>
          <a:p>
            <a:r>
              <a:rPr lang="th-TH" sz="4400" b="1" dirty="0" smtClean="0">
                <a:solidFill>
                  <a:schemeClr val="bg2">
                    <a:lumMod val="25000"/>
                  </a:schemeClr>
                </a:solidFill>
                <a:latin typeface="TH SarabunPSK" pitchFamily="34" charset="-34"/>
                <a:cs typeface="TH SarabunPSK" pitchFamily="34" charset="-34"/>
              </a:rPr>
              <a:t>ประเภทของการบริการซักรีด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200" b="1" i="1" dirty="0" smtClean="0">
                <a:solidFill>
                  <a:srgbClr val="FF6600"/>
                </a:solidFill>
                <a:latin typeface="Helvetica" pitchFamily="34" charset="0"/>
              </a:rPr>
              <a:t>Different  types of laundry services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4669979"/>
          </a:xfrm>
        </p:spPr>
        <p:txBody>
          <a:bodyPr>
            <a:normAutofit/>
          </a:bodyPr>
          <a:lstStyle/>
          <a:p>
            <a:pPr marL="360000" indent="-360000">
              <a:spcBef>
                <a:spcPts val="600"/>
              </a:spcBef>
              <a:spcAft>
                <a:spcPts val="1200"/>
              </a:spcAft>
            </a:pPr>
            <a:r>
              <a:rPr lang="th-TH" sz="3600" b="1" dirty="0" smtClean="0">
                <a:latin typeface="TH SarabunPSK" pitchFamily="34" charset="-34"/>
                <a:cs typeface="TH SarabunPSK" pitchFamily="34" charset="-34"/>
              </a:rPr>
              <a:t>บริการซัดรีดภายนอกโรงแรม</a:t>
            </a:r>
          </a:p>
          <a:p>
            <a:pPr marL="360000" indent="-360000">
              <a:spcBef>
                <a:spcPts val="600"/>
              </a:spcBef>
              <a:spcAft>
                <a:spcPts val="1200"/>
              </a:spcAft>
            </a:pPr>
            <a:r>
              <a:rPr lang="th-TH" sz="3600" b="1" dirty="0" smtClean="0">
                <a:latin typeface="TH SarabunPSK" pitchFamily="34" charset="-34"/>
                <a:cs typeface="TH SarabunPSK" pitchFamily="34" charset="-34"/>
              </a:rPr>
              <a:t>บริการซักรีดภายในโรงแรม</a:t>
            </a:r>
          </a:p>
          <a:p>
            <a:pPr marL="360000" indent="-360000">
              <a:spcBef>
                <a:spcPts val="600"/>
              </a:spcBef>
              <a:spcAft>
                <a:spcPts val="1200"/>
              </a:spcAft>
            </a:pPr>
            <a:r>
              <a:rPr lang="th-TH" sz="3600" b="1" dirty="0" smtClean="0">
                <a:latin typeface="TH SarabunPSK" pitchFamily="34" charset="-34"/>
                <a:cs typeface="TH SarabunPSK" pitchFamily="34" charset="-34"/>
              </a:rPr>
              <a:t>บริการซัดรีดเฉพาะอย่าง</a:t>
            </a:r>
          </a:p>
          <a:p>
            <a:pPr marL="360000" indent="-360000">
              <a:spcBef>
                <a:spcPts val="600"/>
              </a:spcBef>
              <a:spcAft>
                <a:spcPts val="1200"/>
              </a:spcAft>
            </a:pPr>
            <a:r>
              <a:rPr lang="th-TH" sz="3600" b="1" dirty="0" smtClean="0">
                <a:latin typeface="TH SarabunPSK" pitchFamily="34" charset="-34"/>
                <a:cs typeface="TH SarabunPSK" pitchFamily="34" charset="-34"/>
              </a:rPr>
              <a:t>ผู้รับเหมาซักแห้งและปูที่นอนของโรงแรม</a:t>
            </a:r>
          </a:p>
          <a:p>
            <a:pPr marL="360000" indent="-360000">
              <a:spcBef>
                <a:spcPts val="600"/>
              </a:spcBef>
              <a:spcAft>
                <a:spcPts val="1200"/>
              </a:spcAft>
            </a:pPr>
            <a:r>
              <a:rPr lang="th-TH" sz="3600" b="1" dirty="0" smtClean="0">
                <a:latin typeface="TH SarabunPSK" pitchFamily="34" charset="-34"/>
                <a:cs typeface="TH SarabunPSK" pitchFamily="34" charset="-34"/>
              </a:rPr>
              <a:t>บริษัทให้เช่าเครื่องแบบ</a:t>
            </a:r>
            <a:endParaRPr lang="en-US" sz="32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17</a:t>
            </a:fld>
            <a:endParaRPr lang="en-US" dirty="0">
              <a:latin typeface="Helvetica" pitchFamily="34" charset="0"/>
            </a:endParaRPr>
          </a:p>
        </p:txBody>
      </p:sp>
      <p:pic>
        <p:nvPicPr>
          <p:cNvPr id="3076" name="Picture 4" descr="C:\Users\Barbara\AppData\Local\Microsoft\Windows\Temporary Internet Files\Content.IE5\I2VWA71Y\MC900057055[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72200" y="2636912"/>
            <a:ext cx="1985085" cy="2448272"/>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การให้บริการซักรีดแก่ผู้เข้าพัก</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Collect guest laundry </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40160"/>
            <a:ext cx="7467600" cy="5417840"/>
          </a:xfrm>
        </p:spPr>
        <p:txBody>
          <a:bodyPr>
            <a:normAutofit fontScale="92500" lnSpcReduction="10000"/>
          </a:bodyPr>
          <a:lstStyle/>
          <a:p>
            <a:pPr marL="360000" indent="-360000">
              <a:spcBef>
                <a:spcPts val="600"/>
              </a:spcBef>
              <a:spcAft>
                <a:spcPts val="1200"/>
              </a:spcAft>
            </a:pPr>
            <a:r>
              <a:rPr lang="th-TH" sz="2800" b="1" dirty="0" smtClean="0">
                <a:latin typeface="TH SarabunPSK" pitchFamily="34" charset="-34"/>
                <a:cs typeface="TH SarabunPSK" pitchFamily="34" charset="-34"/>
              </a:rPr>
              <a:t>มีการสื่อสารที่ดีระหว่างหน่วยงานทั้งหมด</a:t>
            </a:r>
          </a:p>
          <a:p>
            <a:pPr marL="360000" indent="-360000">
              <a:spcBef>
                <a:spcPts val="600"/>
              </a:spcBef>
              <a:spcAft>
                <a:spcPts val="1200"/>
              </a:spcAft>
            </a:pPr>
            <a:r>
              <a:rPr lang="th-TH" sz="2800" b="1" dirty="0" smtClean="0">
                <a:latin typeface="TH SarabunPSK" pitchFamily="34" charset="-34"/>
                <a:cs typeface="TH SarabunPSK" pitchFamily="34" charset="-34"/>
              </a:rPr>
              <a:t>ตอบโทรศัพท์อย่างสุภาพ</a:t>
            </a:r>
          </a:p>
          <a:p>
            <a:pPr marL="360000" indent="-360000">
              <a:spcBef>
                <a:spcPts val="600"/>
              </a:spcBef>
              <a:spcAft>
                <a:spcPts val="1200"/>
              </a:spcAft>
            </a:pPr>
            <a:r>
              <a:rPr lang="th-TH" sz="2800" b="1" dirty="0" smtClean="0">
                <a:latin typeface="TH SarabunPSK" pitchFamily="34" charset="-34"/>
                <a:cs typeface="TH SarabunPSK" pitchFamily="34" charset="-34"/>
              </a:rPr>
              <a:t>รวบรวมผ้าเพื่อซักรีดได้อย่างทันท่วงที</a:t>
            </a:r>
          </a:p>
          <a:p>
            <a:pPr marL="360000" indent="-360000">
              <a:spcBef>
                <a:spcPts val="600"/>
              </a:spcBef>
              <a:spcAft>
                <a:spcPts val="1200"/>
              </a:spcAft>
            </a:pPr>
            <a:r>
              <a:rPr lang="th-TH" sz="2800" b="1" dirty="0" smtClean="0">
                <a:latin typeface="TH SarabunPSK" pitchFamily="34" charset="-34"/>
                <a:cs typeface="TH SarabunPSK" pitchFamily="34" charset="-34"/>
              </a:rPr>
              <a:t>การเคาะห้องพักและรอคอยอย่างสุภาพ</a:t>
            </a:r>
          </a:p>
          <a:p>
            <a:pPr marL="360000" indent="-360000">
              <a:spcBef>
                <a:spcPts val="600"/>
              </a:spcBef>
              <a:spcAft>
                <a:spcPts val="1200"/>
              </a:spcAft>
            </a:pPr>
            <a:r>
              <a:rPr lang="th-TH" sz="2800" b="1" dirty="0" smtClean="0">
                <a:latin typeface="TH SarabunPSK" pitchFamily="34" charset="-34"/>
                <a:cs typeface="TH SarabunPSK" pitchFamily="34" charset="-34"/>
              </a:rPr>
              <a:t>การระบุห้องพักและเก็บสินค้า</a:t>
            </a:r>
          </a:p>
          <a:p>
            <a:pPr marL="360000" indent="-360000">
              <a:spcBef>
                <a:spcPts val="600"/>
              </a:spcBef>
              <a:spcAft>
                <a:spcPts val="1200"/>
              </a:spcAft>
            </a:pPr>
            <a:r>
              <a:rPr lang="th-TH" sz="2800" b="1" dirty="0" smtClean="0">
                <a:latin typeface="TH SarabunPSK" pitchFamily="34" charset="-34"/>
                <a:cs typeface="TH SarabunPSK" pitchFamily="34" charset="-34"/>
              </a:rPr>
              <a:t>ให้ความช่วยเหลือลูกค้าถ้าจำเป็น</a:t>
            </a:r>
          </a:p>
          <a:p>
            <a:pPr marL="360000" indent="-360000">
              <a:spcBef>
                <a:spcPts val="600"/>
              </a:spcBef>
              <a:spcAft>
                <a:spcPts val="1200"/>
              </a:spcAft>
            </a:pPr>
            <a:r>
              <a:rPr lang="th-TH" sz="2800" b="1" dirty="0" smtClean="0">
                <a:latin typeface="TH SarabunPSK" pitchFamily="34" charset="-34"/>
                <a:cs typeface="TH SarabunPSK" pitchFamily="34" charset="-34"/>
              </a:rPr>
              <a:t>ตรวจสอบว่าผ้าที่ซักมีการระบุตามหมายเลขห้อง และหมายเหตุพิเศษอื่น ๆ</a:t>
            </a:r>
          </a:p>
          <a:p>
            <a:pPr marL="360000" indent="-360000">
              <a:spcBef>
                <a:spcPts val="600"/>
              </a:spcBef>
              <a:spcAft>
                <a:spcPts val="1200"/>
              </a:spcAft>
            </a:pPr>
            <a:r>
              <a:rPr lang="th-TH" sz="2800" b="1" dirty="0" smtClean="0">
                <a:latin typeface="TH SarabunPSK" pitchFamily="34" charset="-34"/>
                <a:cs typeface="TH SarabunPSK" pitchFamily="34" charset="-34"/>
              </a:rPr>
              <a:t>ทำเครื่องหมายปิดแผ่นผ้าที่ซัก</a:t>
            </a:r>
          </a:p>
          <a:p>
            <a:pPr marL="360000" indent="-360000">
              <a:spcBef>
                <a:spcPts val="600"/>
              </a:spcBef>
              <a:spcAft>
                <a:spcPts val="1200"/>
              </a:spcAft>
            </a:pPr>
            <a:r>
              <a:rPr lang="th-TH" sz="2800" b="1" dirty="0" smtClean="0">
                <a:latin typeface="TH SarabunPSK" pitchFamily="34" charset="-34"/>
                <a:cs typeface="TH SarabunPSK" pitchFamily="34" charset="-34"/>
              </a:rPr>
              <a:t>ส่งซักรีด</a:t>
            </a:r>
            <a:endParaRPr lang="en-US" sz="2200" b="1" dirty="0" smtClean="0">
              <a:latin typeface="TH SarabunPSK" pitchFamily="34" charset="-34"/>
              <a:cs typeface="TH SarabunPSK" pitchFamily="34" charset="-34"/>
            </a:endParaRPr>
          </a:p>
          <a:p>
            <a:pPr marL="360000" indent="-360000">
              <a:spcBef>
                <a:spcPts val="600"/>
              </a:spcBef>
              <a:spcAft>
                <a:spcPts val="1200"/>
              </a:spcAft>
              <a:buNone/>
            </a:pPr>
            <a:endParaRPr lang="en-US"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18</a:t>
            </a:fld>
            <a:endParaRPr lang="en-US" dirty="0">
              <a:latin typeface="Helvetica" pitchFamily="34" charset="0"/>
            </a:endParaRPr>
          </a:p>
        </p:txBody>
      </p:sp>
      <p:pic>
        <p:nvPicPr>
          <p:cNvPr id="4100" name="Picture 4" descr="C:\Users\Barbara\AppData\Local\Microsoft\Windows\Temporary Internet Files\Content.IE5\PGD32EUH\MP900405422[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940152" y="2924944"/>
            <a:ext cx="2376265" cy="1553315"/>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638944"/>
          </a:xfrm>
        </p:spPr>
        <p:txBody>
          <a:bodyPr>
            <a:normAutofit fontScale="90000"/>
          </a:bodyPr>
          <a:lstStyle/>
          <a:p>
            <a:r>
              <a:rPr lang="th-TH" sz="3600" b="1" dirty="0" smtClean="0">
                <a:solidFill>
                  <a:schemeClr val="bg2">
                    <a:lumMod val="25000"/>
                  </a:schemeClr>
                </a:solidFill>
                <a:latin typeface="TH SarabunPSK" pitchFamily="34" charset="-34"/>
                <a:cs typeface="TH SarabunPSK" pitchFamily="34" charset="-34"/>
              </a:rPr>
              <a:t>การรวบรวมผ้าภายในห้องพักสำหรับซักรีด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100" b="1" i="1" dirty="0" smtClean="0">
                <a:solidFill>
                  <a:srgbClr val="FF6600"/>
                </a:solidFill>
                <a:latin typeface="Helvetica" pitchFamily="34" charset="0"/>
              </a:rPr>
              <a:t>Collect in house items for laundry</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556792"/>
            <a:ext cx="7467600" cy="5301208"/>
          </a:xfrm>
        </p:spPr>
        <p:txBody>
          <a:bodyPr>
            <a:normAutofit/>
          </a:bodyPr>
          <a:lstStyle/>
          <a:p>
            <a:pPr marL="0" indent="0">
              <a:spcBef>
                <a:spcPts val="600"/>
              </a:spcBef>
              <a:spcAft>
                <a:spcPts val="1200"/>
              </a:spcAft>
              <a:buNone/>
            </a:pPr>
            <a:r>
              <a:rPr lang="th-TH" sz="3200" b="1" dirty="0" smtClean="0">
                <a:latin typeface="TH SarabunPSK" pitchFamily="34" charset="-34"/>
                <a:cs typeface="TH SarabunPSK" pitchFamily="34" charset="-34"/>
              </a:rPr>
              <a:t>ผ้าลินินสกปรกอาจมาถึงที่ซักรีดในรูปแบบที่แตกต่างกันดังนี้: </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ผ่านรางเลื่อนรับผ้าลินิน</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โดยรถเข็นจากร้านอาหาร</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ในถุงหรือในรถเข็น</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ผ้าส่งมาจากห้องพัก</a:t>
            </a:r>
            <a:br>
              <a:rPr lang="th-TH" sz="3200" b="1" dirty="0" smtClean="0">
                <a:latin typeface="TH SarabunPSK" pitchFamily="34" charset="-34"/>
                <a:cs typeface="TH SarabunPSK" pitchFamily="34" charset="-34"/>
              </a:rPr>
            </a:br>
            <a:r>
              <a:rPr lang="th-TH" sz="3200" b="1" dirty="0" smtClean="0">
                <a:latin typeface="TH SarabunPSK" pitchFamily="34" charset="-34"/>
                <a:cs typeface="TH SarabunPSK" pitchFamily="34" charset="-34"/>
              </a:rPr>
              <a:t>- ผ้าส่งมาโดยรถราง</a:t>
            </a:r>
            <a:endParaRPr lang="en-US" sz="2800" b="1" dirty="0" smtClean="0">
              <a:latin typeface="TH SarabunPSK" pitchFamily="34" charset="-34"/>
              <a:cs typeface="TH SarabunPSK" pitchFamily="34" charset="-34"/>
            </a:endParaRPr>
          </a:p>
          <a:p>
            <a:pPr marL="360000" indent="-360000">
              <a:spcBef>
                <a:spcPts val="600"/>
              </a:spcBef>
              <a:spcAft>
                <a:spcPts val="1200"/>
              </a:spcAft>
              <a:buNone/>
            </a:pPr>
            <a:endParaRPr lang="en-US"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19</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012160" y="2474912"/>
            <a:ext cx="2283234" cy="2538264"/>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04056"/>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การเรียงลำดับผ้าลินิน </a:t>
            </a:r>
            <a:r>
              <a:rPr lang="en-US" sz="4000" b="1" dirty="0" smtClean="0">
                <a:solidFill>
                  <a:schemeClr val="bg2">
                    <a:lumMod val="25000"/>
                  </a:schemeClr>
                </a:solidFill>
                <a:latin typeface="TH SarabunPSK" pitchFamily="34" charset="-34"/>
                <a:cs typeface="TH SarabunPSK" pitchFamily="34" charset="-34"/>
              </a:rPr>
              <a:t>1</a:t>
            </a:r>
            <a:r>
              <a:rPr lang="th-TH" sz="4000" b="1" dirty="0" smtClean="0">
                <a:solidFill>
                  <a:schemeClr val="bg2">
                    <a:lumMod val="25000"/>
                  </a:schemeClr>
                </a:solidFill>
                <a:latin typeface="TH SarabunPSK" pitchFamily="34" charset="-34"/>
                <a:cs typeface="TH SarabunPSK" pitchFamily="34" charset="-34"/>
              </a:rPr>
              <a:t/>
            </a:r>
            <a:br>
              <a:rPr lang="th-TH" sz="4000" b="1" dirty="0" smtClean="0">
                <a:solidFill>
                  <a:schemeClr val="bg2">
                    <a:lumMod val="25000"/>
                  </a:schemeClr>
                </a:solidFill>
                <a:latin typeface="TH SarabunPSK" pitchFamily="34" charset="-34"/>
                <a:cs typeface="TH SarabunPSK" pitchFamily="34" charset="-34"/>
              </a:rPr>
            </a:br>
            <a:r>
              <a:rPr lang="en-US" sz="2800" b="1" i="1" dirty="0" smtClean="0">
                <a:solidFill>
                  <a:srgbClr val="FF6600"/>
                </a:solidFill>
                <a:latin typeface="Helvetica" pitchFamily="34" charset="0"/>
              </a:rPr>
              <a:t>Sort linen </a:t>
            </a:r>
            <a:r>
              <a:rPr lang="en-US" sz="3200" b="1" dirty="0" smtClean="0">
                <a:solidFill>
                  <a:srgbClr val="FF6600"/>
                </a:solidFill>
                <a:latin typeface="Helvetica" pitchFamily="34" charset="0"/>
              </a:rPr>
              <a:t>1</a:t>
            </a:r>
            <a:endParaRPr lang="en-US" sz="3200" b="1" dirty="0">
              <a:solidFill>
                <a:srgbClr val="FF6600"/>
              </a:solidFill>
              <a:latin typeface="Helvetica" pitchFamily="34" charset="0"/>
            </a:endParaRPr>
          </a:p>
        </p:txBody>
      </p:sp>
      <p:sp>
        <p:nvSpPr>
          <p:cNvPr id="3" name="Content Placeholder 2"/>
          <p:cNvSpPr>
            <a:spLocks noGrp="1"/>
          </p:cNvSpPr>
          <p:nvPr>
            <p:ph idx="1"/>
          </p:nvPr>
        </p:nvSpPr>
        <p:spPr>
          <a:xfrm>
            <a:off x="611560" y="1440160"/>
            <a:ext cx="7467600" cy="5229200"/>
          </a:xfrm>
        </p:spPr>
        <p:txBody>
          <a:bodyPr>
            <a:normAutofit fontScale="92500" lnSpcReduction="10000"/>
          </a:bodyPr>
          <a:lstStyle/>
          <a:p>
            <a:pPr marL="0" indent="0">
              <a:spcBef>
                <a:spcPts val="600"/>
              </a:spcBef>
              <a:spcAft>
                <a:spcPts val="1200"/>
              </a:spcAft>
              <a:buNone/>
            </a:pPr>
            <a:r>
              <a:rPr lang="th-TH" sz="2800" b="1" dirty="0" smtClean="0">
                <a:latin typeface="TH SarabunPSK" pitchFamily="34" charset="-34"/>
                <a:cs typeface="TH SarabunPSK" pitchFamily="34" charset="-34"/>
              </a:rPr>
              <a:t>ผ้าลินินมักจะถูกจัดเรียงก่อนซักซึ่งทำให้การซักง่ายขึ้น มันจะถูกจัดเรียงตามลำดับดังนี้ :</a:t>
            </a:r>
            <a:endParaRPr lang="en-US" sz="2400" b="1" dirty="0" smtClean="0">
              <a:latin typeface="TH SarabunPSK" pitchFamily="34" charset="-34"/>
              <a:cs typeface="TH SarabunPSK" pitchFamily="34" charset="-34"/>
            </a:endParaRPr>
          </a:p>
          <a:p>
            <a:pPr marL="360000" indent="-360000">
              <a:spcBef>
                <a:spcPts val="600"/>
              </a:spcBef>
              <a:spcAft>
                <a:spcPts val="1200"/>
              </a:spcAft>
            </a:pPr>
            <a:r>
              <a:rPr lang="th-TH" sz="2800" b="1" dirty="0" smtClean="0">
                <a:latin typeface="TH SarabunPSK" pitchFamily="34" charset="-34"/>
                <a:cs typeface="TH SarabunPSK" pitchFamily="34" charset="-34"/>
              </a:rPr>
              <a:t>ปลอกหมอน</a:t>
            </a:r>
          </a:p>
          <a:p>
            <a:pPr marL="360000" indent="-360000">
              <a:spcBef>
                <a:spcPts val="600"/>
              </a:spcBef>
              <a:spcAft>
                <a:spcPts val="1200"/>
              </a:spcAft>
            </a:pPr>
            <a:r>
              <a:rPr lang="th-TH" sz="2800" b="1" dirty="0" smtClean="0">
                <a:latin typeface="TH SarabunPSK" pitchFamily="34" charset="-34"/>
                <a:cs typeface="TH SarabunPSK" pitchFamily="34" charset="-34"/>
              </a:rPr>
              <a:t>ผ้าคลุมผ้านวม</a:t>
            </a:r>
          </a:p>
          <a:p>
            <a:pPr marL="360000" indent="-360000">
              <a:spcBef>
                <a:spcPts val="600"/>
              </a:spcBef>
              <a:spcAft>
                <a:spcPts val="1200"/>
              </a:spcAft>
            </a:pPr>
            <a:r>
              <a:rPr lang="en-US" sz="2800" b="1" dirty="0" smtClean="0">
                <a:latin typeface="TH SarabunPSK" pitchFamily="34" charset="-34"/>
                <a:cs typeface="TH SarabunPSK" pitchFamily="34" charset="-34"/>
              </a:rPr>
              <a:t>Towelling </a:t>
            </a:r>
            <a:endParaRPr lang="th-TH" sz="2800" b="1" dirty="0" smtClean="0">
              <a:latin typeface="TH SarabunPSK" pitchFamily="34" charset="-34"/>
              <a:cs typeface="TH SarabunPSK" pitchFamily="34" charset="-34"/>
            </a:endParaRPr>
          </a:p>
          <a:p>
            <a:pPr marL="360000" indent="-360000">
              <a:spcBef>
                <a:spcPts val="600"/>
              </a:spcBef>
              <a:spcAft>
                <a:spcPts val="1200"/>
              </a:spcAft>
            </a:pPr>
            <a:r>
              <a:rPr lang="th-TH" sz="2800" b="1" dirty="0" smtClean="0">
                <a:latin typeface="TH SarabunPSK" pitchFamily="34" charset="-34"/>
                <a:cs typeface="TH SarabunPSK" pitchFamily="34" charset="-34"/>
              </a:rPr>
              <a:t>เสื้อคลุมอาบน้ำ</a:t>
            </a:r>
          </a:p>
          <a:p>
            <a:pPr marL="360000" indent="-360000">
              <a:spcBef>
                <a:spcPts val="600"/>
              </a:spcBef>
              <a:spcAft>
                <a:spcPts val="1200"/>
              </a:spcAft>
            </a:pPr>
            <a:r>
              <a:rPr lang="th-TH" sz="2800" b="1" dirty="0" smtClean="0">
                <a:latin typeface="TH SarabunPSK" pitchFamily="34" charset="-34"/>
                <a:cs typeface="TH SarabunPSK" pitchFamily="34" charset="-34"/>
              </a:rPr>
              <a:t>ผ้าปูโต๊ะ</a:t>
            </a:r>
          </a:p>
          <a:p>
            <a:pPr marL="360000" indent="-360000">
              <a:spcBef>
                <a:spcPts val="600"/>
              </a:spcBef>
              <a:spcAft>
                <a:spcPts val="1200"/>
              </a:spcAft>
            </a:pPr>
            <a:r>
              <a:rPr lang="th-TH" sz="2800" b="1" dirty="0" smtClean="0">
                <a:latin typeface="TH SarabunPSK" pitchFamily="34" charset="-34"/>
                <a:cs typeface="TH SarabunPSK" pitchFamily="34" charset="-34"/>
              </a:rPr>
              <a:t>ผ้าขนหนู</a:t>
            </a:r>
          </a:p>
          <a:p>
            <a:pPr marL="360000" indent="-360000">
              <a:spcBef>
                <a:spcPts val="600"/>
              </a:spcBef>
              <a:spcAft>
                <a:spcPts val="1200"/>
              </a:spcAft>
            </a:pPr>
            <a:r>
              <a:rPr lang="th-TH" sz="2800" b="1" dirty="0" smtClean="0">
                <a:latin typeface="TH SarabunPSK" pitchFamily="34" charset="-34"/>
                <a:cs typeface="TH SarabunPSK" pitchFamily="34" charset="-34"/>
              </a:rPr>
              <a:t>ผ้าทำความสะอาดและไม้ถูพื้น</a:t>
            </a:r>
            <a:r>
              <a:rPr lang="en-US" sz="2400" b="1" dirty="0" smtClean="0">
                <a:latin typeface="TH SarabunPSK" pitchFamily="34" charset="-34"/>
                <a:cs typeface="TH SarabunPSK" pitchFamily="34" charset="-34"/>
              </a:rPr>
              <a:t>.</a:t>
            </a:r>
          </a:p>
          <a:p>
            <a:pPr marL="360000" indent="-360000">
              <a:spcBef>
                <a:spcPts val="600"/>
              </a:spcBef>
              <a:spcAft>
                <a:spcPts val="1200"/>
              </a:spcAft>
              <a:buNone/>
            </a:pPr>
            <a:endParaRPr lang="en-US" sz="2200" dirty="0" smtClean="0">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20</a:t>
            </a:fld>
            <a:endParaRPr lang="en-US" dirty="0">
              <a:latin typeface="Helvetica" pitchFamily="34" charset="0"/>
            </a:endParaRPr>
          </a:p>
        </p:txBody>
      </p:sp>
      <p:pic>
        <p:nvPicPr>
          <p:cNvPr id="5123" name="Picture 3" descr="C:\Users\Barbara\AppData\Local\Microsoft\Windows\Temporary Internet Files\Content.IE5\X9EHRIK2\MC900016791[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300192" y="3501008"/>
            <a:ext cx="2086600" cy="1512168"/>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C:\Users\Barbara\AppData\Local\Microsoft\Windows\Temporary Internet Files\Content.IE5\IS3MS0K9\MC900021375[1].wmf"/>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3923928" y="2276872"/>
            <a:ext cx="1944216" cy="2276471"/>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04056"/>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การเรียงลำดับผ้าลินิน </a:t>
            </a:r>
            <a:r>
              <a:rPr lang="en-US" sz="4000" b="1" dirty="0" smtClean="0">
                <a:solidFill>
                  <a:schemeClr val="bg2">
                    <a:lumMod val="25000"/>
                  </a:schemeClr>
                </a:solidFill>
                <a:latin typeface="TH SarabunPSK" pitchFamily="34" charset="-34"/>
                <a:cs typeface="TH SarabunPSK" pitchFamily="34" charset="-34"/>
              </a:rPr>
              <a:t>2</a:t>
            </a:r>
            <a:r>
              <a:rPr lang="th-TH" sz="3600" b="1" dirty="0" smtClean="0">
                <a:solidFill>
                  <a:srgbClr val="FF6600"/>
                </a:solidFill>
                <a:latin typeface="Helvetica" pitchFamily="34" charset="0"/>
              </a:rPr>
              <a:t/>
            </a:r>
            <a:br>
              <a:rPr lang="th-TH" sz="3600" b="1" dirty="0" smtClean="0">
                <a:solidFill>
                  <a:srgbClr val="FF6600"/>
                </a:solidFill>
                <a:latin typeface="Helvetica" pitchFamily="34" charset="0"/>
              </a:rPr>
            </a:br>
            <a:r>
              <a:rPr lang="en-US" sz="2800" b="1" i="1" dirty="0" smtClean="0">
                <a:solidFill>
                  <a:srgbClr val="FF6600"/>
                </a:solidFill>
                <a:latin typeface="Helvetica" pitchFamily="34" charset="0"/>
              </a:rPr>
              <a:t>Sort Linen 2</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556792"/>
            <a:ext cx="7467600" cy="5256584"/>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ระดับความสกปรก</a:t>
            </a:r>
          </a:p>
          <a:p>
            <a:pPr marL="360000" indent="-360000">
              <a:spcBef>
                <a:spcPts val="600"/>
              </a:spcBef>
              <a:spcAft>
                <a:spcPts val="1200"/>
              </a:spcAft>
            </a:pPr>
            <a:r>
              <a:rPr lang="th-TH" sz="3200" b="1" dirty="0" smtClean="0">
                <a:latin typeface="TH SarabunPSK" pitchFamily="34" charset="-34"/>
                <a:cs typeface="TH SarabunPSK" pitchFamily="34" charset="-34"/>
              </a:rPr>
              <a:t>ประเภทของใยผ้า</a:t>
            </a:r>
          </a:p>
          <a:p>
            <a:pPr marL="360000" indent="-360000">
              <a:spcBef>
                <a:spcPts val="600"/>
              </a:spcBef>
              <a:spcAft>
                <a:spcPts val="1200"/>
              </a:spcAft>
            </a:pPr>
            <a:r>
              <a:rPr lang="th-TH" sz="3200" b="1" dirty="0" smtClean="0">
                <a:latin typeface="TH SarabunPSK" pitchFamily="34" charset="-34"/>
                <a:cs typeface="TH SarabunPSK" pitchFamily="34" charset="-34"/>
              </a:rPr>
              <a:t>ขนาดของผ้าลินิน</a:t>
            </a:r>
          </a:p>
          <a:p>
            <a:pPr marL="360000" indent="-360000">
              <a:spcBef>
                <a:spcPts val="600"/>
              </a:spcBef>
              <a:spcAft>
                <a:spcPts val="1200"/>
              </a:spcAft>
            </a:pPr>
            <a:r>
              <a:rPr lang="th-TH" sz="3200" b="1" dirty="0" smtClean="0">
                <a:latin typeface="TH SarabunPSK" pitchFamily="34" charset="-34"/>
                <a:cs typeface="TH SarabunPSK" pitchFamily="34" charset="-34"/>
              </a:rPr>
              <a:t>สี</a:t>
            </a:r>
          </a:p>
          <a:p>
            <a:pPr marL="360000" indent="-360000">
              <a:spcBef>
                <a:spcPts val="600"/>
              </a:spcBef>
              <a:spcAft>
                <a:spcPts val="1200"/>
              </a:spcAft>
            </a:pPr>
            <a:r>
              <a:rPr lang="th-TH" sz="3200" b="1" dirty="0" smtClean="0">
                <a:latin typeface="TH SarabunPSK" pitchFamily="34" charset="-34"/>
                <a:cs typeface="TH SarabunPSK" pitchFamily="34" charset="-34"/>
              </a:rPr>
              <a:t>การนำวัตถุแปลกปลอมออก</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21</a:t>
            </a:fld>
            <a:endParaRPr lang="en-US" dirty="0">
              <a:latin typeface="Helvetica" pitchFamily="34" charset="0"/>
            </a:endParaRPr>
          </a:p>
        </p:txBody>
      </p:sp>
      <p:pic>
        <p:nvPicPr>
          <p:cNvPr id="6148" name="Picture 4" descr="C:\Users\Barbara\AppData\Local\Microsoft\Windows\Temporary Internet Files\Content.IE5\I2VWA71Y\MP900386432[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796136" y="1484784"/>
            <a:ext cx="2095431" cy="293752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การนับรายการผ้าลินิน</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Count linen items</a:t>
            </a:r>
            <a:endParaRPr lang="en-US" sz="2800" b="1" i="1" dirty="0">
              <a:solidFill>
                <a:srgbClr val="FF6600"/>
              </a:solidFill>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22</a:t>
            </a:fld>
            <a:endParaRPr lang="en-US" dirty="0">
              <a:latin typeface="Helvetica" pitchFamily="34" charset="0"/>
            </a:endParaRPr>
          </a:p>
        </p:txBody>
      </p:sp>
      <p:pic>
        <p:nvPicPr>
          <p:cNvPr id="7170" name="Picture 2" descr="C:\Users\Barbara\AppData\Local\Microsoft\Windows\Temporary Internet Files\Content.IE5\I2VWA71Y\MC910217261[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868144" y="2689003"/>
            <a:ext cx="2592288" cy="176496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AutoShape 10"/>
          <p:cNvSpPr>
            <a:spLocks noChangeArrowheads="1"/>
          </p:cNvSpPr>
          <p:nvPr/>
        </p:nvSpPr>
        <p:spPr bwMode="auto">
          <a:xfrm>
            <a:off x="4499992" y="3429000"/>
            <a:ext cx="720725" cy="863600"/>
          </a:xfrm>
          <a:prstGeom prst="chevron">
            <a:avLst>
              <a:gd name="adj" fmla="val 25000"/>
            </a:avLst>
          </a:prstGeom>
          <a:solidFill>
            <a:schemeClr val="accent2"/>
          </a:solidFill>
          <a:ln w="9525">
            <a:noFill/>
            <a:miter lim="800000"/>
            <a:headEnd/>
            <a:tailEnd/>
          </a:ln>
          <a:effectLst/>
        </p:spPr>
        <p:txBody>
          <a:bodyPr wrap="none" anchor="ctr"/>
          <a:lstStyle/>
          <a:p>
            <a:endParaRPr lang="en-AU"/>
          </a:p>
        </p:txBody>
      </p:sp>
      <p:grpSp>
        <p:nvGrpSpPr>
          <p:cNvPr id="10" name="Group 9"/>
          <p:cNvGrpSpPr/>
          <p:nvPr/>
        </p:nvGrpSpPr>
        <p:grpSpPr>
          <a:xfrm>
            <a:off x="611560" y="1772816"/>
            <a:ext cx="2088232" cy="3671887"/>
            <a:chOff x="1115616" y="2132856"/>
            <a:chExt cx="2088232" cy="3671887"/>
          </a:xfrm>
        </p:grpSpPr>
        <p:sp>
          <p:nvSpPr>
            <p:cNvPr id="6" name="Rectangle 4"/>
            <p:cNvSpPr>
              <a:spLocks noChangeArrowheads="1"/>
            </p:cNvSpPr>
            <p:nvPr/>
          </p:nvSpPr>
          <p:spPr bwMode="auto">
            <a:xfrm>
              <a:off x="1115616" y="2132856"/>
              <a:ext cx="2087562" cy="367188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endParaRPr lang="en-AU" dirty="0"/>
            </a:p>
          </p:txBody>
        </p:sp>
        <p:sp>
          <p:nvSpPr>
            <p:cNvPr id="9" name="Content Placeholder 2"/>
            <p:cNvSpPr txBox="1">
              <a:spLocks/>
            </p:cNvSpPr>
            <p:nvPr/>
          </p:nvSpPr>
          <p:spPr>
            <a:xfrm>
              <a:off x="1115616" y="2204864"/>
              <a:ext cx="2088232" cy="3589859"/>
            </a:xfrm>
            <a:prstGeom prst="rect">
              <a:avLst/>
            </a:prstGeom>
          </p:spPr>
          <p:txBody>
            <a:bodyPr vert="horz">
              <a:normAutofit/>
            </a:bodyPr>
            <a:lstStyle/>
            <a:p>
              <a:pPr lvl="0">
                <a:spcBef>
                  <a:spcPts val="600"/>
                </a:spcBef>
                <a:spcAft>
                  <a:spcPts val="1200"/>
                </a:spcAft>
                <a:buClr>
                  <a:schemeClr val="accent1"/>
                </a:buClr>
                <a:buSzPct val="80000"/>
                <a:defRPr/>
              </a:pPr>
              <a:r>
                <a:rPr lang="th-TH" sz="3200" b="1" dirty="0" smtClean="0">
                  <a:latin typeface="TH SarabunPSK" pitchFamily="34" charset="-34"/>
                  <a:cs typeface="TH SarabunPSK" pitchFamily="34" charset="-34"/>
                </a:rPr>
                <a:t>รายการสินค้าผ้าปูที่นอนปกติจะนับหลังจากเสร็จสิ้นการซักผ้า ระหว่างการรีด และการพับ</a:t>
              </a:r>
              <a:endParaRPr kumimoji="0" lang="en-US" sz="2800" b="1" i="0" u="none" strike="noStrike" kern="1200" cap="none" spc="0" normalizeH="0" baseline="0" noProof="0" dirty="0" smtClean="0">
                <a:ln>
                  <a:noFill/>
                </a:ln>
                <a:solidFill>
                  <a:schemeClr val="tx1"/>
                </a:solidFill>
                <a:effectLst/>
                <a:uLnTx/>
                <a:uFillTx/>
                <a:latin typeface="TH SarabunPSK" pitchFamily="34" charset="-34"/>
                <a:cs typeface="TH SarabunPSK" pitchFamily="34" charset="-34"/>
              </a:endParaRPr>
            </a:p>
          </p:txBody>
        </p:sp>
      </p:grpSp>
      <p:grpSp>
        <p:nvGrpSpPr>
          <p:cNvPr id="12" name="Group 11"/>
          <p:cNvGrpSpPr/>
          <p:nvPr/>
        </p:nvGrpSpPr>
        <p:grpSpPr>
          <a:xfrm>
            <a:off x="3491880" y="1772816"/>
            <a:ext cx="2160240" cy="3671887"/>
            <a:chOff x="1115616" y="2132856"/>
            <a:chExt cx="2160240" cy="3671887"/>
          </a:xfrm>
        </p:grpSpPr>
        <p:sp>
          <p:nvSpPr>
            <p:cNvPr id="13" name="Rectangle 4"/>
            <p:cNvSpPr>
              <a:spLocks noChangeArrowheads="1"/>
            </p:cNvSpPr>
            <p:nvPr/>
          </p:nvSpPr>
          <p:spPr bwMode="auto">
            <a:xfrm>
              <a:off x="1115616" y="2132856"/>
              <a:ext cx="2087562" cy="367188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p>
              <a:endParaRPr lang="en-AU" dirty="0"/>
            </a:p>
          </p:txBody>
        </p:sp>
        <p:sp>
          <p:nvSpPr>
            <p:cNvPr id="14" name="Content Placeholder 2"/>
            <p:cNvSpPr txBox="1">
              <a:spLocks/>
            </p:cNvSpPr>
            <p:nvPr/>
          </p:nvSpPr>
          <p:spPr>
            <a:xfrm>
              <a:off x="1187624" y="2204864"/>
              <a:ext cx="2088232" cy="3589859"/>
            </a:xfrm>
            <a:prstGeom prst="rect">
              <a:avLst/>
            </a:prstGeom>
          </p:spPr>
          <p:txBody>
            <a:bodyPr vert="horz">
              <a:normAutofit/>
            </a:bodyPr>
            <a:lstStyle/>
            <a:p>
              <a:pPr>
                <a:spcBef>
                  <a:spcPts val="600"/>
                </a:spcBef>
                <a:spcAft>
                  <a:spcPts val="1200"/>
                </a:spcAft>
              </a:pPr>
              <a:r>
                <a:rPr lang="th-TH" sz="2800" b="1" dirty="0" smtClean="0">
                  <a:latin typeface="TH SarabunPSK" pitchFamily="34" charset="-34"/>
                  <a:cs typeface="TH SarabunPSK" pitchFamily="34" charset="-34"/>
                </a:rPr>
                <a:t>หาก</a:t>
              </a:r>
              <a:r>
                <a:rPr lang="th-TH" sz="2800" b="1" dirty="0" smtClean="0">
                  <a:solidFill>
                    <a:srgbClr val="C00000"/>
                  </a:solidFill>
                  <a:latin typeface="TH SarabunPSK" pitchFamily="34" charset="-34"/>
                  <a:cs typeface="TH SarabunPSK" pitchFamily="34" charset="-34"/>
                </a:rPr>
                <a:t>ผ้าปูที่นอนเป็นของโรงแรม</a:t>
              </a:r>
              <a:r>
                <a:rPr lang="th-TH" sz="2800" b="1" dirty="0" smtClean="0">
                  <a:latin typeface="TH SarabunPSK" pitchFamily="34" charset="-34"/>
                  <a:cs typeface="TH SarabunPSK" pitchFamily="34" charset="-34"/>
                </a:rPr>
                <a:t>จะต้องนับเมื่อสกปรก และเมื่อกลับมาทำความสะอาด </a:t>
              </a:r>
              <a:r>
                <a:rPr lang="th-TH" sz="2800" b="1" dirty="0" smtClean="0">
                  <a:solidFill>
                    <a:srgbClr val="C00000"/>
                  </a:solidFill>
                  <a:latin typeface="TH SarabunPSK" pitchFamily="34" charset="-34"/>
                  <a:cs typeface="TH SarabunPSK" pitchFamily="34" charset="-34"/>
                </a:rPr>
                <a:t>เพื่อตรวจสอบค่าใช้จ่ายและปัญหาด้านการขาดแคลน</a:t>
              </a:r>
              <a:endParaRPr lang="en-US" sz="2400" b="1" dirty="0" smtClean="0">
                <a:solidFill>
                  <a:srgbClr val="C00000"/>
                </a:solidFill>
                <a:latin typeface="TH SarabunPSK" pitchFamily="34" charset="-34"/>
                <a:cs typeface="TH SarabunPSK" pitchFamily="34" charset="-34"/>
              </a:endParaRPr>
            </a:p>
          </p:txBody>
        </p:sp>
      </p:grpSp>
      <p:sp>
        <p:nvSpPr>
          <p:cNvPr id="19" name="AutoShape 10"/>
          <p:cNvSpPr>
            <a:spLocks noChangeArrowheads="1"/>
          </p:cNvSpPr>
          <p:nvPr/>
        </p:nvSpPr>
        <p:spPr bwMode="auto">
          <a:xfrm>
            <a:off x="2771800" y="2997200"/>
            <a:ext cx="720725" cy="863600"/>
          </a:xfrm>
          <a:prstGeom prst="chevron">
            <a:avLst>
              <a:gd name="adj" fmla="val 25000"/>
            </a:avLst>
          </a:prstGeom>
          <a:ln>
            <a:headEnd/>
            <a:tailEnd/>
          </a:ln>
        </p:spPr>
        <p:style>
          <a:lnRef idx="3">
            <a:schemeClr val="lt1"/>
          </a:lnRef>
          <a:fillRef idx="1">
            <a:schemeClr val="accent3"/>
          </a:fillRef>
          <a:effectRef idx="1">
            <a:schemeClr val="accent3"/>
          </a:effectRef>
          <a:fontRef idx="minor">
            <a:schemeClr val="lt1"/>
          </a:fontRef>
        </p:style>
        <p:txBody>
          <a:bodyPr wrap="none" anchor="ctr"/>
          <a:lstStyle/>
          <a:p>
            <a:endParaRPr lang="en-AU"/>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การนับรายการซักรีดของผู้เข้าพัก</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Count guest laundry items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8208912" cy="5445224"/>
          </a:xfrm>
        </p:spPr>
        <p:txBody>
          <a:bodyPr>
            <a:normAutofit/>
          </a:bodyPr>
          <a:lstStyle/>
          <a:p>
            <a:pPr>
              <a:buNone/>
            </a:pPr>
            <a:r>
              <a:rPr lang="th-TH" sz="2800" b="1" dirty="0" smtClean="0">
                <a:latin typeface="TH SarabunPSK" pitchFamily="34" charset="-34"/>
                <a:cs typeface="TH SarabunPSK" pitchFamily="34" charset="-34"/>
              </a:rPr>
              <a:t>การซักรีดในห้องพักแต่ละรายการจะเริ่มนับเมื่อต้องการทำความสะอาดเสมอ :</a:t>
            </a:r>
          </a:p>
          <a:p>
            <a:r>
              <a:rPr lang="th-TH" sz="2800" b="1" dirty="0" smtClean="0">
                <a:latin typeface="TH SarabunPSK" pitchFamily="34" charset="-34"/>
                <a:cs typeface="TH SarabunPSK" pitchFamily="34" charset="-34"/>
              </a:rPr>
              <a:t>ตรวจสอบจำนวนสินค้าให้ถูกต้อง</a:t>
            </a:r>
          </a:p>
          <a:p>
            <a:r>
              <a:rPr lang="th-TH" sz="2800" b="1" dirty="0" smtClean="0">
                <a:latin typeface="TH SarabunPSK" pitchFamily="34" charset="-34"/>
                <a:cs typeface="TH SarabunPSK" pitchFamily="34" charset="-34"/>
              </a:rPr>
              <a:t>ตรวจสอบและเขียนรายการถ้าไม่ได้อยู่ในรายการที่ต้องซักรีด</a:t>
            </a:r>
          </a:p>
          <a:p>
            <a:r>
              <a:rPr lang="th-TH" sz="2800" b="1" dirty="0" smtClean="0">
                <a:latin typeface="TH SarabunPSK" pitchFamily="34" charset="-34"/>
                <a:cs typeface="TH SarabunPSK" pitchFamily="34" charset="-34"/>
              </a:rPr>
              <a:t>ตรวจสอบกระเป๋าและปกเสื้อสำหรับข้าวของเครื่องใช้ส่วนตัวและจัดเก็บอย่างปลอดภัยในกรณีที่จำเป็น</a:t>
            </a:r>
          </a:p>
          <a:p>
            <a:r>
              <a:rPr lang="th-TH" sz="2800" b="1" dirty="0" smtClean="0">
                <a:latin typeface="TH SarabunPSK" pitchFamily="34" charset="-34"/>
                <a:cs typeface="TH SarabunPSK" pitchFamily="34" charset="-34"/>
              </a:rPr>
              <a:t>รายการตรวจสอบความเสียหายหรือการซ่อมแซม</a:t>
            </a:r>
          </a:p>
          <a:p>
            <a:r>
              <a:rPr lang="th-TH" sz="2800" b="1" dirty="0" smtClean="0">
                <a:latin typeface="TH SarabunPSK" pitchFamily="34" charset="-34"/>
                <a:cs typeface="TH SarabunPSK" pitchFamily="34" charset="-34"/>
              </a:rPr>
              <a:t>ทำเครื่องหมายสำหรับผ้าของผู้เข้าพัก</a:t>
            </a:r>
          </a:p>
          <a:p>
            <a:r>
              <a:rPr lang="th-TH" sz="2800" b="1" dirty="0" smtClean="0">
                <a:latin typeface="TH SarabunPSK" pitchFamily="34" charset="-34"/>
                <a:cs typeface="TH SarabunPSK" pitchFamily="34" charset="-34"/>
              </a:rPr>
              <a:t>ตรวจหาคราบ</a:t>
            </a:r>
          </a:p>
          <a:p>
            <a:r>
              <a:rPr lang="th-TH" sz="2800" b="1" dirty="0" smtClean="0">
                <a:latin typeface="TH SarabunPSK" pitchFamily="34" charset="-34"/>
                <a:cs typeface="TH SarabunPSK" pitchFamily="34" charset="-34"/>
              </a:rPr>
              <a:t>จัดเรียงลงใน </a:t>
            </a:r>
            <a:r>
              <a:rPr lang="en-US" sz="2800" b="1" dirty="0" smtClean="0">
                <a:latin typeface="TH SarabunPSK" pitchFamily="34" charset="-34"/>
                <a:cs typeface="TH SarabunPSK" pitchFamily="34" charset="-34"/>
              </a:rPr>
              <a:t>washloads </a:t>
            </a:r>
            <a:r>
              <a:rPr lang="th-TH" sz="2800" b="1" dirty="0" smtClean="0">
                <a:latin typeface="TH SarabunPSK" pitchFamily="34" charset="-34"/>
                <a:cs typeface="TH SarabunPSK" pitchFamily="34" charset="-34"/>
              </a:rPr>
              <a:t>หรือซักแห้ง</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23</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300192" y="3645024"/>
            <a:ext cx="1965395" cy="230425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566936"/>
          </a:xfrm>
        </p:spPr>
        <p:txBody>
          <a:bodyPr>
            <a:noAutofit/>
          </a:bodyPr>
          <a:lstStyle/>
          <a:p>
            <a:r>
              <a:rPr lang="th-TH" sz="3600" b="1" dirty="0" smtClean="0">
                <a:solidFill>
                  <a:schemeClr val="bg2">
                    <a:lumMod val="25000"/>
                  </a:schemeClr>
                </a:solidFill>
                <a:latin typeface="TH SarabunPSK" pitchFamily="34" charset="-34"/>
                <a:cs typeface="TH SarabunPSK" pitchFamily="34" charset="-34"/>
              </a:rPr>
              <a:t>ตรวจสอบจุดและคราบเปื้อนที่ต้องการทำความสะอาด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Assess and spot stains as required</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340768"/>
            <a:ext cx="7467600" cy="5517232"/>
          </a:xfrm>
        </p:spPr>
        <p:txBody>
          <a:bodyPr>
            <a:normAutofit lnSpcReduction="10000"/>
          </a:bodyPr>
          <a:lstStyle/>
          <a:p>
            <a:pPr marL="0" indent="0">
              <a:spcBef>
                <a:spcPts val="600"/>
              </a:spcBef>
              <a:spcAft>
                <a:spcPts val="1000"/>
              </a:spcAft>
              <a:buNone/>
            </a:pPr>
            <a:r>
              <a:rPr lang="th-TH" sz="2800" b="1" dirty="0" smtClean="0">
                <a:solidFill>
                  <a:srgbClr val="C00000"/>
                </a:solidFill>
                <a:latin typeface="TH SarabunPSK" pitchFamily="34" charset="-34"/>
                <a:cs typeface="TH SarabunPSK" pitchFamily="34" charset="-34"/>
              </a:rPr>
              <a:t>เฉพาะจุดและคราบเปื้อนที่ต้องการทำความสะอาดเท่านั้น :</a:t>
            </a:r>
          </a:p>
          <a:p>
            <a:pPr marL="360000" indent="-360000">
              <a:spcBef>
                <a:spcPts val="600"/>
              </a:spcBef>
              <a:spcAft>
                <a:spcPts val="1000"/>
              </a:spcAft>
            </a:pPr>
            <a:r>
              <a:rPr lang="th-TH" sz="2800" b="1" dirty="0" smtClean="0">
                <a:latin typeface="TH SarabunPSK" pitchFamily="34" charset="-34"/>
                <a:cs typeface="TH SarabunPSK" pitchFamily="34" charset="-34"/>
              </a:rPr>
              <a:t>ระบุคราบ (ลักษณะ กลิ่น และตำแหน่ง)</a:t>
            </a:r>
          </a:p>
          <a:p>
            <a:pPr marL="360000" indent="-360000">
              <a:spcBef>
                <a:spcPts val="600"/>
              </a:spcBef>
              <a:spcAft>
                <a:spcPts val="1000"/>
              </a:spcAft>
            </a:pPr>
            <a:r>
              <a:rPr lang="th-TH" sz="2800" b="1" dirty="0" smtClean="0">
                <a:latin typeface="TH SarabunPSK" pitchFamily="34" charset="-34"/>
                <a:cs typeface="TH SarabunPSK" pitchFamily="34" charset="-34"/>
              </a:rPr>
              <a:t>ล้างด้วยไอน้ำ</a:t>
            </a:r>
          </a:p>
          <a:p>
            <a:pPr marL="360000" indent="-360000">
              <a:spcBef>
                <a:spcPts val="600"/>
              </a:spcBef>
              <a:spcAft>
                <a:spcPts val="1000"/>
              </a:spcAft>
            </a:pPr>
            <a:r>
              <a:rPr lang="th-TH" sz="2800" b="1" dirty="0" smtClean="0">
                <a:latin typeface="TH SarabunPSK" pitchFamily="34" charset="-34"/>
                <a:cs typeface="TH SarabunPSK" pitchFamily="34" charset="-34"/>
              </a:rPr>
              <a:t>ใช้วิธีการล้างให้เหมาะสม</a:t>
            </a:r>
          </a:p>
          <a:p>
            <a:pPr marL="360000" indent="-360000">
              <a:spcBef>
                <a:spcPts val="600"/>
              </a:spcBef>
              <a:spcAft>
                <a:spcPts val="1000"/>
              </a:spcAft>
            </a:pPr>
            <a:r>
              <a:rPr lang="th-TH" sz="2800" b="1" dirty="0" smtClean="0">
                <a:latin typeface="TH SarabunPSK" pitchFamily="34" charset="-34"/>
                <a:cs typeface="TH SarabunPSK" pitchFamily="34" charset="-34"/>
              </a:rPr>
              <a:t>เช็ดเบา ๆ</a:t>
            </a:r>
          </a:p>
          <a:p>
            <a:pPr marL="360000" indent="-360000">
              <a:spcBef>
                <a:spcPts val="600"/>
              </a:spcBef>
              <a:spcAft>
                <a:spcPts val="1000"/>
              </a:spcAft>
            </a:pPr>
            <a:r>
              <a:rPr lang="th-TH" sz="2800" b="1" dirty="0" smtClean="0">
                <a:latin typeface="TH SarabunPSK" pitchFamily="34" charset="-34"/>
                <a:cs typeface="TH SarabunPSK" pitchFamily="34" charset="-34"/>
              </a:rPr>
              <a:t>ล้างด้วยไอน้ำ</a:t>
            </a:r>
          </a:p>
          <a:p>
            <a:pPr marL="360000" indent="-360000">
              <a:spcBef>
                <a:spcPts val="600"/>
              </a:spcBef>
              <a:spcAft>
                <a:spcPts val="1000"/>
              </a:spcAft>
            </a:pPr>
            <a:r>
              <a:rPr lang="th-TH" sz="2800" b="1" dirty="0" smtClean="0">
                <a:latin typeface="TH SarabunPSK" pitchFamily="34" charset="-34"/>
                <a:cs typeface="TH SarabunPSK" pitchFamily="34" charset="-34"/>
              </a:rPr>
              <a:t>ล้างด้วยอากาศแห้ง</a:t>
            </a:r>
          </a:p>
          <a:p>
            <a:pPr marL="360000" indent="-360000">
              <a:spcBef>
                <a:spcPts val="600"/>
              </a:spcBef>
              <a:spcAft>
                <a:spcPts val="1000"/>
              </a:spcAft>
            </a:pPr>
            <a:r>
              <a:rPr lang="th-TH" sz="2800" b="1" dirty="0" smtClean="0">
                <a:latin typeface="TH SarabunPSK" pitchFamily="34" charset="-34"/>
                <a:cs typeface="TH SarabunPSK" pitchFamily="34" charset="-34"/>
              </a:rPr>
              <a:t>ประเมินคราบ</a:t>
            </a:r>
          </a:p>
          <a:p>
            <a:pPr marL="360000" indent="-360000">
              <a:spcBef>
                <a:spcPts val="600"/>
              </a:spcBef>
              <a:spcAft>
                <a:spcPts val="1000"/>
              </a:spcAft>
            </a:pPr>
            <a:r>
              <a:rPr lang="th-TH" sz="2800" b="1" dirty="0" smtClean="0">
                <a:latin typeface="TH SarabunPSK" pitchFamily="34" charset="-34"/>
                <a:cs typeface="TH SarabunPSK" pitchFamily="34" charset="-34"/>
              </a:rPr>
              <a:t>ใช้วิธีการกำจัดคราบที่ถูกต้อง</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24</a:t>
            </a:fld>
            <a:endParaRPr lang="en-US" dirty="0">
              <a:latin typeface="Helvetica" pitchFamily="34" charset="0"/>
            </a:endParaRPr>
          </a:p>
        </p:txBody>
      </p:sp>
      <p:pic>
        <p:nvPicPr>
          <p:cNvPr id="8194" name="Picture 2" descr="C:\Users\Barbara\AppData\Local\Microsoft\Windows\Temporary Internet Files\Content.IE5\I2VWA71Y\MC900112510[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148064" y="1978199"/>
            <a:ext cx="2786001" cy="3467025"/>
          </a:xfrm>
          <a:prstGeom prst="rect">
            <a:avLst/>
          </a:prstGeom>
          <a:noFill/>
          <a:extLst>
            <a:ext uri="{909E8E84-426E-40DD-AFC4-6F175D3DCCD1}">
              <a14:hiddenFill xmlns="" xmlns:a14="http://schemas.microsoft.com/office/drawing/2010/main">
                <a:solidFill>
                  <a:srgbClr val="FFFFFF"/>
                </a:solidFill>
              </a14:hiddenFill>
            </a:ext>
          </a:extLst>
        </p:spPr>
      </p:pic>
      <p:pic>
        <p:nvPicPr>
          <p:cNvPr id="8195" name="Picture 3" descr="C:\Users\Barbara\AppData\Local\Microsoft\Windows\Temporary Internet Files\Content.IE5\X9EHRIK2\MC900232297[1].wmf"/>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588224" y="2276872"/>
            <a:ext cx="1656184" cy="1609591"/>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576064"/>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การใช้อุปกรณ์ซักรีด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Operate laundry equipment</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5273824"/>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ทำตามคำแนะนำด้านความปลอดภัยทั้งหมด</a:t>
            </a:r>
          </a:p>
          <a:p>
            <a:pPr marL="360000" indent="-360000">
              <a:spcBef>
                <a:spcPts val="600"/>
              </a:spcBef>
              <a:spcAft>
                <a:spcPts val="1200"/>
              </a:spcAft>
            </a:pPr>
            <a:r>
              <a:rPr lang="th-TH" sz="3200" b="1" dirty="0" smtClean="0">
                <a:latin typeface="TH SarabunPSK" pitchFamily="34" charset="-34"/>
                <a:cs typeface="TH SarabunPSK" pitchFamily="34" charset="-34"/>
              </a:rPr>
              <a:t>ไม่ใช้อุปกรณ์ที่ชำรุดเสียหาย</a:t>
            </a:r>
          </a:p>
          <a:p>
            <a:pPr marL="360000" indent="-360000">
              <a:spcBef>
                <a:spcPts val="600"/>
              </a:spcBef>
              <a:spcAft>
                <a:spcPts val="1200"/>
              </a:spcAft>
            </a:pPr>
            <a:r>
              <a:rPr lang="th-TH" sz="3200" b="1" dirty="0" smtClean="0">
                <a:latin typeface="TH SarabunPSK" pitchFamily="34" charset="-34"/>
                <a:cs typeface="TH SarabunPSK" pitchFamily="34" charset="-34"/>
              </a:rPr>
              <a:t>ล้างการหกรั่วไหล</a:t>
            </a:r>
          </a:p>
          <a:p>
            <a:pPr marL="360000" indent="-360000">
              <a:spcBef>
                <a:spcPts val="600"/>
              </a:spcBef>
              <a:spcAft>
                <a:spcPts val="1200"/>
              </a:spcAft>
            </a:pPr>
            <a:r>
              <a:rPr lang="th-TH" sz="3200" b="1" dirty="0" smtClean="0">
                <a:latin typeface="TH SarabunPSK" pitchFamily="34" charset="-34"/>
                <a:cs typeface="TH SarabunPSK" pitchFamily="34" charset="-34"/>
              </a:rPr>
              <a:t>ทำตามขั้นตอนปฏิบัติ</a:t>
            </a:r>
          </a:p>
          <a:p>
            <a:pPr marL="360000" indent="-360000">
              <a:spcBef>
                <a:spcPts val="600"/>
              </a:spcBef>
              <a:spcAft>
                <a:spcPts val="1200"/>
              </a:spcAft>
            </a:pPr>
            <a:r>
              <a:rPr lang="th-TH" sz="3200" b="1" dirty="0" smtClean="0">
                <a:latin typeface="TH SarabunPSK" pitchFamily="34" charset="-34"/>
                <a:cs typeface="TH SarabunPSK" pitchFamily="34" charset="-34"/>
              </a:rPr>
              <a:t>สวมเสื้อผ้าป้องกัน</a:t>
            </a:r>
          </a:p>
          <a:p>
            <a:pPr marL="360000" indent="-360000">
              <a:spcBef>
                <a:spcPts val="600"/>
              </a:spcBef>
              <a:spcAft>
                <a:spcPts val="1200"/>
              </a:spcAft>
            </a:pPr>
            <a:r>
              <a:rPr lang="th-TH" sz="3200" b="1" dirty="0" smtClean="0">
                <a:latin typeface="TH SarabunPSK" pitchFamily="34" charset="-34"/>
                <a:cs typeface="TH SarabunPSK" pitchFamily="34" charset="-34"/>
              </a:rPr>
              <a:t>ใช้สารเคมีอย่างถูกต้อง</a:t>
            </a:r>
          </a:p>
          <a:p>
            <a:pPr marL="360000" indent="-360000">
              <a:spcBef>
                <a:spcPts val="600"/>
              </a:spcBef>
              <a:spcAft>
                <a:spcPts val="1200"/>
              </a:spcAft>
            </a:pPr>
            <a:r>
              <a:rPr lang="th-TH" sz="3200" b="1" dirty="0" smtClean="0">
                <a:latin typeface="TH SarabunPSK" pitchFamily="34" charset="-34"/>
                <a:cs typeface="TH SarabunPSK" pitchFamily="34" charset="-34"/>
              </a:rPr>
              <a:t>รายงานข้อบกพร่องทันที</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25</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rcRect r="17261"/>
          <a:stretch>
            <a:fillRect/>
          </a:stretch>
        </p:blipFill>
        <p:spPr>
          <a:xfrm>
            <a:off x="6084168" y="2060848"/>
            <a:ext cx="2016224" cy="2952328"/>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04056"/>
          </a:xfrm>
        </p:spPr>
        <p:txBody>
          <a:bodyPr>
            <a:noAutofit/>
          </a:bodyPr>
          <a:lstStyle/>
          <a:p>
            <a:r>
              <a:rPr lang="th-TH" sz="4000" b="1" dirty="0" smtClean="0">
                <a:solidFill>
                  <a:schemeClr val="bg2">
                    <a:lumMod val="25000"/>
                  </a:schemeClr>
                </a:solidFill>
                <a:latin typeface="TH SarabunPSK" pitchFamily="34" charset="-34"/>
                <a:cs typeface="TH SarabunPSK" pitchFamily="34" charset="-34"/>
              </a:rPr>
              <a:t>วิธีดำเนินการซ่อมแซม</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Carry out repairs</a:t>
            </a:r>
            <a:endParaRPr lang="en-US" sz="2800" b="1" i="1" dirty="0">
              <a:solidFill>
                <a:srgbClr val="FF6600"/>
              </a:solidFill>
              <a:latin typeface="Helvetica" pitchFamily="34" charset="0"/>
            </a:endParaRPr>
          </a:p>
        </p:txBody>
      </p:sp>
      <p:sp>
        <p:nvSpPr>
          <p:cNvPr id="3" name="Content Placeholder 2"/>
          <p:cNvSpPr>
            <a:spLocks noGrp="1"/>
          </p:cNvSpPr>
          <p:nvPr>
            <p:ph idx="1"/>
          </p:nvPr>
        </p:nvSpPr>
        <p:spPr>
          <a:xfrm>
            <a:off x="611560" y="1340768"/>
            <a:ext cx="7467600" cy="5517232"/>
          </a:xfrm>
        </p:spPr>
        <p:txBody>
          <a:bodyPr>
            <a:normAutofit/>
          </a:bodyPr>
          <a:lstStyle/>
          <a:p>
            <a:pPr marL="360000" indent="-360000">
              <a:spcBef>
                <a:spcPts val="600"/>
              </a:spcBef>
              <a:spcAft>
                <a:spcPts val="1200"/>
              </a:spcAft>
            </a:pPr>
            <a:r>
              <a:rPr lang="th-TH" sz="2800" b="1" dirty="0" smtClean="0">
                <a:latin typeface="TH SarabunPSK" pitchFamily="34" charset="-34"/>
                <a:cs typeface="TH SarabunPSK" pitchFamily="34" charset="-34"/>
              </a:rPr>
              <a:t>ซ่อมแซมผ้าปูที่นอนผ้าโรงแรม</a:t>
            </a:r>
          </a:p>
          <a:p>
            <a:pPr marL="360000" indent="-360000">
              <a:spcBef>
                <a:spcPts val="600"/>
              </a:spcBef>
              <a:spcAft>
                <a:spcPts val="1200"/>
              </a:spcAft>
            </a:pPr>
            <a:r>
              <a:rPr lang="th-TH" sz="2800" b="1" dirty="0" smtClean="0">
                <a:latin typeface="TH SarabunPSK" pitchFamily="34" charset="-34"/>
                <a:cs typeface="TH SarabunPSK" pitchFamily="34" charset="-34"/>
              </a:rPr>
              <a:t>ตัดสินใจในสิ่งที่ถูกต้องเหมาะสม</a:t>
            </a:r>
          </a:p>
          <a:p>
            <a:pPr marL="360000" indent="-360000">
              <a:spcBef>
                <a:spcPts val="600"/>
              </a:spcBef>
              <a:spcAft>
                <a:spcPts val="1200"/>
              </a:spcAft>
            </a:pPr>
            <a:r>
              <a:rPr lang="th-TH" sz="2800" b="1" dirty="0" smtClean="0">
                <a:latin typeface="TH SarabunPSK" pitchFamily="34" charset="-34"/>
                <a:cs typeface="TH SarabunPSK" pitchFamily="34" charset="-34"/>
              </a:rPr>
              <a:t>บางอย่างสามารถซ่อมแซมให้แก่ผู้เข้าพักฟรี (ปุ่มชายกระโปรงหลวม) </a:t>
            </a:r>
          </a:p>
          <a:p>
            <a:pPr marL="360000" indent="-360000">
              <a:spcBef>
                <a:spcPts val="600"/>
              </a:spcBef>
              <a:spcAft>
                <a:spcPts val="1200"/>
              </a:spcAft>
            </a:pPr>
            <a:r>
              <a:rPr lang="th-TH" sz="2800" b="1" dirty="0" smtClean="0">
                <a:latin typeface="TH SarabunPSK" pitchFamily="34" charset="-34"/>
                <a:cs typeface="TH SarabunPSK" pitchFamily="34" charset="-34"/>
              </a:rPr>
              <a:t>ถ้าเป็นการดัดแปลงหรือซ่อมแซมในส่วนที่สำคัญควรจะมีค่าบริการพิเศษ</a:t>
            </a:r>
          </a:p>
          <a:p>
            <a:pPr marL="360000" indent="-360000">
              <a:spcBef>
                <a:spcPts val="600"/>
              </a:spcBef>
              <a:spcAft>
                <a:spcPts val="1200"/>
              </a:spcAft>
            </a:pPr>
            <a:r>
              <a:rPr lang="th-TH" sz="2800" b="1" dirty="0" smtClean="0">
                <a:latin typeface="TH SarabunPSK" pitchFamily="34" charset="-34"/>
                <a:cs typeface="TH SarabunPSK" pitchFamily="34" charset="-34"/>
              </a:rPr>
              <a:t>อย่าพยายามซ่อมแซมสิ่งที่เกินความเชี่ยวชาญของเรา</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26</a:t>
            </a:fld>
            <a:endParaRPr lang="en-US" dirty="0">
              <a:latin typeface="Helvetica" pitchFamily="34" charset="0"/>
            </a:endParaRPr>
          </a:p>
        </p:txBody>
      </p:sp>
      <p:pic>
        <p:nvPicPr>
          <p:cNvPr id="9220" name="Picture 4" descr="C:\Users\Barbara\AppData\Local\Microsoft\Windows\Temporary Internet Files\Content.IE5\PGD32EUH\MC900351490[1].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004048" y="4725144"/>
            <a:ext cx="1293137" cy="1789568"/>
          </a:xfrm>
          <a:prstGeom prst="rect">
            <a:avLst/>
          </a:prstGeom>
          <a:noFill/>
          <a:extLst>
            <a:ext uri="{909E8E84-426E-40DD-AFC4-6F175D3DCCD1}">
              <a14:hiddenFill xmlns="" xmlns:a14="http://schemas.microsoft.com/office/drawing/2010/main">
                <a:solidFill>
                  <a:srgbClr val="FFFFFF"/>
                </a:solidFill>
              </a14:hiddenFill>
            </a:ext>
          </a:extLst>
        </p:spPr>
      </p:pic>
      <p:pic>
        <p:nvPicPr>
          <p:cNvPr id="9221" name="Picture 5" descr="C:\Users\Barbara\AppData\Local\Microsoft\Windows\Temporary Internet Files\Content.IE5\X9EHRIK2\MC900340164[1].wmf"/>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835696" y="4653136"/>
            <a:ext cx="1797710" cy="1830629"/>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638944"/>
          </a:xfrm>
        </p:spPr>
        <p:txBody>
          <a:bodyPr>
            <a:normAutofit fontScale="90000"/>
          </a:bodyPr>
          <a:lstStyle/>
          <a:p>
            <a:r>
              <a:rPr lang="th-TH" sz="3600" b="1" dirty="0" smtClean="0">
                <a:solidFill>
                  <a:schemeClr val="bg2">
                    <a:lumMod val="25000"/>
                  </a:schemeClr>
                </a:solidFill>
                <a:latin typeface="TH SarabunPSK" pitchFamily="34" charset="-34"/>
                <a:cs typeface="TH SarabunPSK" pitchFamily="34" charset="-34"/>
              </a:rPr>
              <a:t>การดำเนินกิจกรรมการทำความสะอาด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3100" b="1" i="1" dirty="0" smtClean="0">
                <a:solidFill>
                  <a:srgbClr val="FF6600"/>
                </a:solidFill>
                <a:latin typeface="Helvetica" pitchFamily="34" charset="0"/>
              </a:rPr>
              <a:t>Perform post cleaning activities</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484784"/>
            <a:ext cx="7467600" cy="5373216"/>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ตรวจสอบคราบที่เหลือ</a:t>
            </a:r>
          </a:p>
          <a:p>
            <a:pPr marL="360000" indent="-360000">
              <a:spcBef>
                <a:spcPts val="600"/>
              </a:spcBef>
              <a:spcAft>
                <a:spcPts val="1200"/>
              </a:spcAft>
            </a:pPr>
            <a:r>
              <a:rPr lang="th-TH" sz="3200" b="1" dirty="0" smtClean="0">
                <a:latin typeface="TH SarabunPSK" pitchFamily="34" charset="-34"/>
                <a:cs typeface="TH SarabunPSK" pitchFamily="34" charset="-34"/>
              </a:rPr>
              <a:t>ตรวจสอบการซ่อมแซมว่าเสร็จสิ้นเรียบร้อยดีแล้ว</a:t>
            </a:r>
          </a:p>
          <a:p>
            <a:pPr marL="360000" indent="-360000">
              <a:spcBef>
                <a:spcPts val="600"/>
              </a:spcBef>
              <a:spcAft>
                <a:spcPts val="1200"/>
              </a:spcAft>
            </a:pPr>
            <a:r>
              <a:rPr lang="th-TH" sz="3200" b="1" dirty="0" smtClean="0">
                <a:latin typeface="TH SarabunPSK" pitchFamily="34" charset="-34"/>
                <a:cs typeface="TH SarabunPSK" pitchFamily="34" charset="-34"/>
              </a:rPr>
              <a:t>ตรวจสอบว่ากดและพับได้อย่างถูกต้อง</a:t>
            </a:r>
          </a:p>
          <a:p>
            <a:pPr marL="360000" indent="-360000">
              <a:spcBef>
                <a:spcPts val="600"/>
              </a:spcBef>
              <a:spcAft>
                <a:spcPts val="1200"/>
              </a:spcAft>
            </a:pPr>
            <a:r>
              <a:rPr lang="th-TH" sz="3200" b="1" dirty="0" smtClean="0">
                <a:latin typeface="TH SarabunPSK" pitchFamily="34" charset="-34"/>
                <a:cs typeface="TH SarabunPSK" pitchFamily="34" charset="-34"/>
              </a:rPr>
              <a:t>การดำเนินการดังกล่าวข้างต้นในกรณีที่จำเป็น</a:t>
            </a:r>
            <a:endParaRPr lang="en-US" sz="22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27</a:t>
            </a:fld>
            <a:endParaRPr lang="en-US" dirty="0">
              <a:latin typeface="Helvetica" pitchFamily="34" charset="0"/>
            </a:endParaRPr>
          </a:p>
        </p:txBody>
      </p:sp>
      <p:pic>
        <p:nvPicPr>
          <p:cNvPr id="10242" name="Picture 2" descr="C:\Users\Barbara\AppData\Local\Microsoft\Windows\Temporary Internet Files\Content.IE5\X9EHRIK2\MC900442139[1].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012160" y="2636912"/>
            <a:ext cx="2428509" cy="247841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648072"/>
          </a:xfrm>
        </p:spPr>
        <p:txBody>
          <a:bodyPr>
            <a:normAutofit fontScale="90000"/>
          </a:bodyPr>
          <a:lstStyle/>
          <a:p>
            <a:r>
              <a:rPr lang="th-TH" sz="4000" b="1" dirty="0" smtClean="0">
                <a:solidFill>
                  <a:schemeClr val="bg2">
                    <a:lumMod val="25000"/>
                  </a:schemeClr>
                </a:solidFill>
                <a:latin typeface="TH SarabunPSK" pitchFamily="34" charset="-34"/>
                <a:cs typeface="TH SarabunPSK" pitchFamily="34" charset="-34"/>
              </a:rPr>
              <a:t>ขั้นตอนการบันทึกภายในและการเรียกเก็บเงิน 1</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700" b="1" i="1" dirty="0" smtClean="0">
                <a:solidFill>
                  <a:srgbClr val="FF6600"/>
                </a:solidFill>
                <a:latin typeface="Helvetica" pitchFamily="34" charset="0"/>
              </a:rPr>
              <a:t>Process internal records and billing 1</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539552" y="1412776"/>
            <a:ext cx="7467600" cy="4453955"/>
          </a:xfrm>
        </p:spPr>
        <p:txBody>
          <a:bodyPr>
            <a:normAutofit/>
          </a:bodyPr>
          <a:lstStyle/>
          <a:p>
            <a:pPr marL="360000" indent="-360000">
              <a:spcBef>
                <a:spcPts val="600"/>
              </a:spcBef>
              <a:spcAft>
                <a:spcPts val="1200"/>
              </a:spcAft>
            </a:pPr>
            <a:r>
              <a:rPr lang="th-TH" sz="2800" b="1" dirty="0" smtClean="0">
                <a:latin typeface="TH SarabunPSK" pitchFamily="34" charset="-34"/>
                <a:cs typeface="TH SarabunPSK" pitchFamily="34" charset="-34"/>
              </a:rPr>
              <a:t>คำนวณค่าใช้จ่ายในแต่ละรายการซักรีดของผู้เข้าพัก</a:t>
            </a:r>
          </a:p>
          <a:p>
            <a:pPr marL="360000" indent="-360000">
              <a:spcBef>
                <a:spcPts val="600"/>
              </a:spcBef>
              <a:spcAft>
                <a:spcPts val="1200"/>
              </a:spcAft>
            </a:pPr>
            <a:r>
              <a:rPr lang="th-TH" sz="2800" b="1" dirty="0" smtClean="0">
                <a:latin typeface="TH SarabunPSK" pitchFamily="34" charset="-34"/>
                <a:cs typeface="TH SarabunPSK" pitchFamily="34" charset="-34"/>
              </a:rPr>
              <a:t>รายละเอียดค่าใช้จ่ายทั้งหมดสรุปลงรายการของผู้เข้าพัก</a:t>
            </a:r>
          </a:p>
          <a:p>
            <a:pPr marL="360000" indent="-360000">
              <a:spcBef>
                <a:spcPts val="600"/>
              </a:spcBef>
              <a:spcAft>
                <a:spcPts val="1200"/>
              </a:spcAft>
            </a:pPr>
            <a:r>
              <a:rPr lang="th-TH" sz="2800" b="1" dirty="0" smtClean="0">
                <a:latin typeface="TH SarabunPSK" pitchFamily="34" charset="-34"/>
                <a:cs typeface="TH SarabunPSK" pitchFamily="34" charset="-34"/>
              </a:rPr>
              <a:t>ค่าธรรมเนียม และค่าใช้จ่ายทั้งหมดรวมทั้งสิ้นไปยังบัญชีของผู้เข้าพักจากแผ่นสรุปผู้เข้าพัก</a:t>
            </a:r>
          </a:p>
          <a:p>
            <a:pPr marL="360000" indent="-360000">
              <a:spcBef>
                <a:spcPts val="600"/>
              </a:spcBef>
              <a:spcAft>
                <a:spcPts val="1200"/>
              </a:spcAft>
            </a:pPr>
            <a:r>
              <a:rPr lang="th-TH" sz="2800" b="1" dirty="0" smtClean="0">
                <a:latin typeface="TH SarabunPSK" pitchFamily="34" charset="-34"/>
                <a:cs typeface="TH SarabunPSK" pitchFamily="34" charset="-34"/>
              </a:rPr>
              <a:t>สำเนารายการค่าซักรีดผ้าที่มีค่าใช้จ่ายกลับมาให้ผู้เข้าพัก</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28</a:t>
            </a:fld>
            <a:endParaRPr lang="en-US" dirty="0">
              <a:latin typeface="Helvetica" pitchFamily="34" charset="0"/>
            </a:endParaRPr>
          </a:p>
        </p:txBody>
      </p:sp>
      <p:pic>
        <p:nvPicPr>
          <p:cNvPr id="11266" name="Picture 2" descr="C:\Program Files (x86)\Microsoft Office\MEDIA\CAGCAT10\j0195384.wmf"/>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347864" y="4403940"/>
            <a:ext cx="1795882" cy="1833372"/>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76064"/>
          </a:xfrm>
        </p:spPr>
        <p:txBody>
          <a:bodyPr>
            <a:noAutofit/>
          </a:bodyPr>
          <a:lstStyle/>
          <a:p>
            <a:r>
              <a:rPr lang="th-TH" sz="3600" b="1" dirty="0" smtClean="0">
                <a:solidFill>
                  <a:schemeClr val="bg2">
                    <a:lumMod val="25000"/>
                  </a:schemeClr>
                </a:solidFill>
                <a:latin typeface="TH SarabunPSK" pitchFamily="34" charset="-34"/>
                <a:cs typeface="TH SarabunPSK" pitchFamily="34" charset="-34"/>
              </a:rPr>
              <a:t>ขั้นตอนการบันทึกภายในและการเรียกเก็บเงิน </a:t>
            </a:r>
            <a:r>
              <a:rPr lang="en-US" sz="3600" b="1" dirty="0" smtClean="0">
                <a:solidFill>
                  <a:schemeClr val="bg2">
                    <a:lumMod val="25000"/>
                  </a:schemeClr>
                </a:solidFill>
                <a:latin typeface="TH SarabunPSK" pitchFamily="34" charset="-34"/>
                <a:cs typeface="TH SarabunPSK" pitchFamily="34" charset="-34"/>
              </a:rPr>
              <a:t>2</a:t>
            </a:r>
            <a:r>
              <a:rPr lang="th-TH" sz="3600" b="1" dirty="0" smtClean="0">
                <a:solidFill>
                  <a:srgbClr val="FF6600"/>
                </a:solidFill>
                <a:latin typeface="Helvetica" pitchFamily="34" charset="0"/>
              </a:rPr>
              <a:t/>
            </a:r>
            <a:br>
              <a:rPr lang="th-TH" sz="3600" b="1" dirty="0" smtClean="0">
                <a:solidFill>
                  <a:srgbClr val="FF6600"/>
                </a:solidFill>
                <a:latin typeface="Helvetica" pitchFamily="34" charset="0"/>
              </a:rPr>
            </a:br>
            <a:r>
              <a:rPr lang="en-US" sz="2400" b="1" i="1" dirty="0" smtClean="0">
                <a:solidFill>
                  <a:srgbClr val="FF6600"/>
                </a:solidFill>
                <a:latin typeface="Helvetica" pitchFamily="34" charset="0"/>
              </a:rPr>
              <a:t>Process internal records 2</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340768"/>
            <a:ext cx="7467600" cy="5517232"/>
          </a:xfrm>
        </p:spPr>
        <p:txBody>
          <a:bodyPr>
            <a:normAutofit/>
          </a:bodyPr>
          <a:lstStyle/>
          <a:p>
            <a:pPr marL="0" indent="0">
              <a:spcBef>
                <a:spcPts val="600"/>
              </a:spcBef>
              <a:spcAft>
                <a:spcPts val="1200"/>
              </a:spcAft>
              <a:buNone/>
            </a:pPr>
            <a:r>
              <a:rPr lang="th-TH" sz="2800" b="1" dirty="0" smtClean="0">
                <a:latin typeface="TH SarabunPSK" pitchFamily="34" charset="-34"/>
                <a:cs typeface="TH SarabunPSK" pitchFamily="34" charset="-34"/>
              </a:rPr>
              <a:t>การบันทึก และเก็บรักษาบันทึก </a:t>
            </a:r>
            <a:r>
              <a:rPr lang="en-US" sz="2400" b="1" dirty="0" smtClean="0">
                <a:latin typeface="TH SarabunPSK" pitchFamily="34" charset="-34"/>
                <a:cs typeface="TH SarabunPSK" pitchFamily="34" charset="-34"/>
              </a:rPr>
              <a:t>:</a:t>
            </a:r>
          </a:p>
          <a:p>
            <a:pPr marL="360000" indent="-360000">
              <a:spcBef>
                <a:spcPts val="600"/>
              </a:spcBef>
              <a:spcAft>
                <a:spcPts val="1200"/>
              </a:spcAft>
            </a:pPr>
            <a:r>
              <a:rPr lang="th-TH" sz="2800" b="1" dirty="0" smtClean="0">
                <a:latin typeface="TH SarabunPSK" pitchFamily="34" charset="-34"/>
                <a:cs typeface="TH SarabunPSK" pitchFamily="34" charset="-34"/>
              </a:rPr>
              <a:t>บันทึกการซักรีด</a:t>
            </a:r>
          </a:p>
          <a:p>
            <a:pPr marL="360000" indent="-360000">
              <a:spcBef>
                <a:spcPts val="600"/>
              </a:spcBef>
              <a:spcAft>
                <a:spcPts val="1200"/>
              </a:spcAft>
            </a:pPr>
            <a:r>
              <a:rPr lang="th-TH" sz="2800" b="1" dirty="0" smtClean="0">
                <a:latin typeface="TH SarabunPSK" pitchFamily="34" charset="-34"/>
                <a:cs typeface="TH SarabunPSK" pitchFamily="34" charset="-34"/>
              </a:rPr>
              <a:t>รายได้</a:t>
            </a:r>
          </a:p>
          <a:p>
            <a:pPr marL="360000" indent="-360000">
              <a:spcBef>
                <a:spcPts val="600"/>
              </a:spcBef>
              <a:spcAft>
                <a:spcPts val="1200"/>
              </a:spcAft>
            </a:pPr>
            <a:r>
              <a:rPr lang="th-TH" sz="2800" b="1" dirty="0" smtClean="0">
                <a:latin typeface="TH SarabunPSK" pitchFamily="34" charset="-34"/>
                <a:cs typeface="TH SarabunPSK" pitchFamily="34" charset="-34"/>
              </a:rPr>
              <a:t>ค่าใช้จ่ายทั้งหมดของการซักรีด</a:t>
            </a:r>
          </a:p>
          <a:p>
            <a:pPr marL="360000" indent="-360000">
              <a:spcBef>
                <a:spcPts val="600"/>
              </a:spcBef>
              <a:spcAft>
                <a:spcPts val="1200"/>
              </a:spcAft>
            </a:pPr>
            <a:r>
              <a:rPr lang="th-TH" sz="2800" b="1" dirty="0" smtClean="0">
                <a:latin typeface="TH SarabunPSK" pitchFamily="34" charset="-34"/>
                <a:cs typeface="TH SarabunPSK" pitchFamily="34" charset="-34"/>
              </a:rPr>
              <a:t>บันทึกการใช้งานเครื่องจักร</a:t>
            </a:r>
          </a:p>
          <a:p>
            <a:pPr marL="360000" indent="-360000">
              <a:spcBef>
                <a:spcPts val="600"/>
              </a:spcBef>
              <a:spcAft>
                <a:spcPts val="1200"/>
              </a:spcAft>
            </a:pPr>
            <a:r>
              <a:rPr lang="th-TH" sz="2800" b="1" dirty="0" smtClean="0">
                <a:latin typeface="TH SarabunPSK" pitchFamily="34" charset="-34"/>
                <a:cs typeface="TH SarabunPSK" pitchFamily="34" charset="-34"/>
              </a:rPr>
              <a:t>ประเภทของผ้าลินิน</a:t>
            </a:r>
          </a:p>
          <a:p>
            <a:pPr marL="360000" indent="-360000">
              <a:spcBef>
                <a:spcPts val="600"/>
              </a:spcBef>
              <a:spcAft>
                <a:spcPts val="1200"/>
              </a:spcAft>
            </a:pPr>
            <a:r>
              <a:rPr lang="th-TH" sz="2800" b="1" dirty="0" smtClean="0">
                <a:latin typeface="TH SarabunPSK" pitchFamily="34" charset="-34"/>
                <a:cs typeface="TH SarabunPSK" pitchFamily="34" charset="-34"/>
              </a:rPr>
              <a:t>ตรวจสอบค่าใช้จ่ายของรายการทั้งหมด</a:t>
            </a:r>
          </a:p>
          <a:p>
            <a:pPr marL="360000" indent="-360000">
              <a:spcBef>
                <a:spcPts val="600"/>
              </a:spcBef>
              <a:spcAft>
                <a:spcPts val="1200"/>
              </a:spcAft>
            </a:pPr>
            <a:r>
              <a:rPr lang="th-TH" sz="2800" b="1" dirty="0" smtClean="0">
                <a:latin typeface="TH SarabunPSK" pitchFamily="34" charset="-34"/>
                <a:cs typeface="TH SarabunPSK" pitchFamily="34" charset="-34"/>
              </a:rPr>
              <a:t>สิ่งที่ต้องการเพิ่มเติม</a:t>
            </a:r>
            <a:endParaRPr lang="en-US" sz="24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29</a:t>
            </a:fld>
            <a:endParaRPr lang="en-US" dirty="0">
              <a:latin typeface="Helvetica" pitchFamily="34" charset="0"/>
            </a:endParaRPr>
          </a:p>
        </p:txBody>
      </p:sp>
      <p:pic>
        <p:nvPicPr>
          <p:cNvPr id="12290" name="Picture 2" descr="C:\Users\Barbara\AppData\Local\Microsoft\Windows\Temporary Internet Files\Content.IE5\PGD32EUH\MP900422138[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119664" y="2060848"/>
            <a:ext cx="3024336" cy="2942444"/>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76064"/>
          </a:xfrm>
        </p:spPr>
        <p:txBody>
          <a:bodyPr>
            <a:noAutofit/>
          </a:bodyPr>
          <a:lstStyle/>
          <a:p>
            <a:r>
              <a:rPr lang="th-TH" sz="4400" b="1" dirty="0" smtClean="0">
                <a:solidFill>
                  <a:schemeClr val="bg2">
                    <a:lumMod val="25000"/>
                  </a:schemeClr>
                </a:solidFill>
                <a:latin typeface="TH SarabunPSK" pitchFamily="34" charset="-34"/>
                <a:cs typeface="TH SarabunPSK" pitchFamily="34" charset="-34"/>
              </a:rPr>
              <a:t>การส่งคืนผ้าที่ซักรีด</a:t>
            </a:r>
            <a:r>
              <a:rPr lang="th-TH" sz="3200" b="1" dirty="0" smtClean="0">
                <a:solidFill>
                  <a:srgbClr val="FF6600"/>
                </a:solidFill>
                <a:latin typeface="Helvetica" pitchFamily="34" charset="0"/>
              </a:rPr>
              <a:t/>
            </a:r>
            <a:br>
              <a:rPr lang="th-TH" sz="3200" b="1" dirty="0" smtClean="0">
                <a:solidFill>
                  <a:srgbClr val="FF6600"/>
                </a:solidFill>
                <a:latin typeface="Helvetica" pitchFamily="34" charset="0"/>
              </a:rPr>
            </a:br>
            <a:r>
              <a:rPr lang="en-US" sz="2800" b="1" i="1" dirty="0" smtClean="0">
                <a:solidFill>
                  <a:srgbClr val="FF6600"/>
                </a:solidFill>
                <a:latin typeface="Helvetica" pitchFamily="34" charset="0"/>
              </a:rPr>
              <a:t>Return guest laundry</a:t>
            </a:r>
            <a:endParaRPr lang="en-US" sz="2800" b="1" i="1" dirty="0">
              <a:solidFill>
                <a:srgbClr val="FF6600"/>
              </a:solidFill>
              <a:latin typeface="Helvetica" pitchFamily="34" charset="0"/>
            </a:endParaRPr>
          </a:p>
        </p:txBody>
      </p:sp>
      <p:sp>
        <p:nvSpPr>
          <p:cNvPr id="3" name="Content Placeholder 2"/>
          <p:cNvSpPr>
            <a:spLocks noGrp="1"/>
          </p:cNvSpPr>
          <p:nvPr>
            <p:ph idx="1"/>
          </p:nvPr>
        </p:nvSpPr>
        <p:spPr>
          <a:xfrm>
            <a:off x="611560" y="1412776"/>
            <a:ext cx="7467600" cy="5445224"/>
          </a:xfrm>
        </p:spPr>
        <p:txBody>
          <a:bodyPr>
            <a:normAutofit/>
          </a:bodyPr>
          <a:lstStyle/>
          <a:p>
            <a:pPr marL="360000" indent="-360000">
              <a:spcBef>
                <a:spcPts val="600"/>
              </a:spcBef>
              <a:spcAft>
                <a:spcPts val="1200"/>
              </a:spcAft>
            </a:pPr>
            <a:r>
              <a:rPr lang="th-TH" sz="3200" b="1" dirty="0" smtClean="0">
                <a:latin typeface="TH SarabunPSK" pitchFamily="34" charset="-34"/>
                <a:cs typeface="TH SarabunPSK" pitchFamily="34" charset="-34"/>
              </a:rPr>
              <a:t>ซักรีดคืนห้องพัก</a:t>
            </a:r>
          </a:p>
          <a:p>
            <a:pPr marL="360000" indent="-360000">
              <a:spcBef>
                <a:spcPts val="600"/>
              </a:spcBef>
              <a:spcAft>
                <a:spcPts val="1200"/>
              </a:spcAft>
            </a:pPr>
            <a:r>
              <a:rPr lang="th-TH" sz="3200" b="1" dirty="0" smtClean="0">
                <a:latin typeface="TH SarabunPSK" pitchFamily="34" charset="-34"/>
                <a:cs typeface="TH SarabunPSK" pitchFamily="34" charset="-34"/>
              </a:rPr>
              <a:t>เคาะและรอคอย</a:t>
            </a:r>
          </a:p>
          <a:p>
            <a:pPr marL="360000" indent="-360000">
              <a:spcBef>
                <a:spcPts val="600"/>
              </a:spcBef>
              <a:spcAft>
                <a:spcPts val="1200"/>
              </a:spcAft>
            </a:pPr>
            <a:r>
              <a:rPr lang="th-TH" sz="3200" b="1" dirty="0" smtClean="0">
                <a:latin typeface="TH SarabunPSK" pitchFamily="34" charset="-34"/>
                <a:cs typeface="TH SarabunPSK" pitchFamily="34" charset="-34"/>
              </a:rPr>
              <a:t>เข้าห้องพัก</a:t>
            </a:r>
          </a:p>
          <a:p>
            <a:pPr marL="360000" indent="-360000">
              <a:spcBef>
                <a:spcPts val="600"/>
              </a:spcBef>
              <a:spcAft>
                <a:spcPts val="1200"/>
              </a:spcAft>
            </a:pPr>
            <a:r>
              <a:rPr lang="th-TH" sz="3200" b="1" dirty="0" smtClean="0">
                <a:latin typeface="TH SarabunPSK" pitchFamily="34" charset="-34"/>
                <a:cs typeface="TH SarabunPSK" pitchFamily="34" charset="-34"/>
              </a:rPr>
              <a:t>แจ้งให้ผู้เข้าพักทราบถึงรายการสินค้าที่ส่งคืน</a:t>
            </a:r>
          </a:p>
          <a:p>
            <a:pPr marL="360000" indent="-360000">
              <a:spcBef>
                <a:spcPts val="600"/>
              </a:spcBef>
              <a:spcAft>
                <a:spcPts val="1200"/>
              </a:spcAft>
            </a:pPr>
            <a:r>
              <a:rPr lang="th-TH" sz="3200" b="1" dirty="0" smtClean="0">
                <a:latin typeface="TH SarabunPSK" pitchFamily="34" charset="-34"/>
                <a:cs typeface="TH SarabunPSK" pitchFamily="34" charset="-34"/>
              </a:rPr>
              <a:t>วางผ้าคืนตามจุดที่กำหนดไว้</a:t>
            </a:r>
          </a:p>
          <a:p>
            <a:pPr marL="360000" indent="-360000">
              <a:spcBef>
                <a:spcPts val="600"/>
              </a:spcBef>
              <a:spcAft>
                <a:spcPts val="1200"/>
              </a:spcAft>
            </a:pPr>
            <a:r>
              <a:rPr lang="th-TH" sz="3200" b="1" dirty="0" smtClean="0">
                <a:latin typeface="TH SarabunPSK" pitchFamily="34" charset="-34"/>
                <a:cs typeface="TH SarabunPSK" pitchFamily="34" charset="-34"/>
              </a:rPr>
              <a:t>ล็อคประตู</a:t>
            </a:r>
          </a:p>
          <a:p>
            <a:pPr marL="360000" indent="-360000">
              <a:spcBef>
                <a:spcPts val="600"/>
              </a:spcBef>
              <a:spcAft>
                <a:spcPts val="1200"/>
              </a:spcAft>
            </a:pPr>
            <a:r>
              <a:rPr lang="th-TH" sz="3200" b="1" dirty="0" smtClean="0">
                <a:latin typeface="TH SarabunPSK" pitchFamily="34" charset="-34"/>
                <a:cs typeface="TH SarabunPSK" pitchFamily="34" charset="-34"/>
              </a:rPr>
              <a:t>ทำเครื่องหมายปิดหมายเลขห้องพักในรายการจัดส่ง</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30</a:t>
            </a:fld>
            <a:endParaRPr lang="en-US" dirty="0">
              <a:latin typeface="Helvetica" pitchFamily="34" charset="0"/>
            </a:endParaRPr>
          </a:p>
        </p:txBody>
      </p:sp>
      <p:pic>
        <p:nvPicPr>
          <p:cNvPr id="6" name="Picture 5"/>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300192" y="2276872"/>
            <a:ext cx="2004946" cy="2808312"/>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48680"/>
            <a:ext cx="7467600" cy="576064"/>
          </a:xfrm>
        </p:spPr>
        <p:txBody>
          <a:bodyPr>
            <a:noAutofit/>
          </a:bodyPr>
          <a:lstStyle/>
          <a:p>
            <a:r>
              <a:rPr lang="en-US" sz="3200" b="1" dirty="0" smtClean="0">
                <a:solidFill>
                  <a:srgbClr val="FF6600"/>
                </a:solidFill>
                <a:latin typeface="Helvetica" pitchFamily="34" charset="0"/>
              </a:rPr>
              <a:t>Return in house items</a:t>
            </a:r>
            <a:endParaRPr lang="en-US" sz="3200" b="1" dirty="0">
              <a:solidFill>
                <a:srgbClr val="FF6600"/>
              </a:solidFill>
              <a:latin typeface="Helvetica" pitchFamily="34" charset="0"/>
            </a:endParaRPr>
          </a:p>
        </p:txBody>
      </p:sp>
      <p:sp>
        <p:nvSpPr>
          <p:cNvPr id="4" name="Slide Number Placeholder 3"/>
          <p:cNvSpPr>
            <a:spLocks noGrp="1"/>
          </p:cNvSpPr>
          <p:nvPr>
            <p:ph type="sldNum" sz="quarter" idx="12"/>
          </p:nvPr>
        </p:nvSpPr>
        <p:spPr/>
        <p:txBody>
          <a:bodyPr/>
          <a:lstStyle/>
          <a:p>
            <a:r>
              <a:rPr lang="en-US" dirty="0" smtClean="0">
                <a:latin typeface="Helvetica" pitchFamily="34" charset="0"/>
              </a:rPr>
              <a:t> Slide </a:t>
            </a:r>
            <a:fld id="{90BDF71C-F485-43AE-8825-5070AF1EA8C9}" type="slidenum">
              <a:rPr lang="en-US" smtClean="0">
                <a:latin typeface="Helvetica" pitchFamily="34" charset="0"/>
              </a:rPr>
              <a:pPr/>
              <a:t>31</a:t>
            </a:fld>
            <a:endParaRPr lang="en-US" dirty="0">
              <a:latin typeface="Helvetica" pitchFamily="34" charset="0"/>
            </a:endParaRPr>
          </a:p>
        </p:txBody>
      </p:sp>
      <p:pic>
        <p:nvPicPr>
          <p:cNvPr id="5" name="Picture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83568" y="1412776"/>
            <a:ext cx="7344816" cy="4614883"/>
          </a:xfrm>
          <a:prstGeom prst="rect">
            <a:avLst/>
          </a:prstGeom>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476672"/>
            <a:ext cx="7467600" cy="576064"/>
          </a:xfrm>
        </p:spPr>
        <p:txBody>
          <a:bodyPr>
            <a:noAutofit/>
          </a:bodyPr>
          <a:lstStyle/>
          <a:p>
            <a:r>
              <a:rPr lang="th-TH" sz="3600" b="1" dirty="0" smtClean="0">
                <a:solidFill>
                  <a:schemeClr val="bg2">
                    <a:lumMod val="25000"/>
                  </a:schemeClr>
                </a:solidFill>
                <a:latin typeface="TH SarabunPSK" pitchFamily="34" charset="-34"/>
                <a:cs typeface="TH SarabunPSK" pitchFamily="34" charset="-34"/>
              </a:rPr>
              <a:t>การส่งคืนผ้าเพื่อทำความสะอาด </a:t>
            </a:r>
            <a:r>
              <a:rPr lang="en-US" sz="3600" b="1" dirty="0" smtClean="0">
                <a:solidFill>
                  <a:schemeClr val="bg2">
                    <a:lumMod val="25000"/>
                  </a:schemeClr>
                </a:solidFill>
                <a:latin typeface="TH SarabunPSK" pitchFamily="34" charset="-34"/>
                <a:cs typeface="TH SarabunPSK" pitchFamily="34" charset="-34"/>
              </a:rPr>
              <a:t>2</a:t>
            </a:r>
            <a:r>
              <a:rPr lang="th-TH" sz="3600" b="1" dirty="0" smtClean="0">
                <a:solidFill>
                  <a:schemeClr val="bg2">
                    <a:lumMod val="25000"/>
                  </a:schemeClr>
                </a:solidFill>
                <a:latin typeface="TH SarabunPSK" pitchFamily="34" charset="-34"/>
                <a:cs typeface="TH SarabunPSK" pitchFamily="34" charset="-34"/>
              </a:rPr>
              <a:t/>
            </a:r>
            <a:br>
              <a:rPr lang="th-TH" sz="3600" b="1" dirty="0" smtClean="0">
                <a:solidFill>
                  <a:schemeClr val="bg2">
                    <a:lumMod val="25000"/>
                  </a:schemeClr>
                </a:solidFill>
                <a:latin typeface="TH SarabunPSK" pitchFamily="34" charset="-34"/>
                <a:cs typeface="TH SarabunPSK" pitchFamily="34" charset="-34"/>
              </a:rPr>
            </a:br>
            <a:r>
              <a:rPr lang="en-US" sz="2800" b="1" i="1" dirty="0" smtClean="0">
                <a:solidFill>
                  <a:srgbClr val="FF6600"/>
                </a:solidFill>
                <a:latin typeface="Helvetica" pitchFamily="34" charset="0"/>
              </a:rPr>
              <a:t>Return in house items 2</a:t>
            </a:r>
            <a:endParaRPr lang="en-US" sz="3200" b="1" i="1" dirty="0">
              <a:solidFill>
                <a:srgbClr val="FF6600"/>
              </a:solidFill>
              <a:latin typeface="Helvetica" pitchFamily="34" charset="0"/>
            </a:endParaRPr>
          </a:p>
        </p:txBody>
      </p:sp>
      <p:sp>
        <p:nvSpPr>
          <p:cNvPr id="3" name="Content Placeholder 2"/>
          <p:cNvSpPr>
            <a:spLocks noGrp="1"/>
          </p:cNvSpPr>
          <p:nvPr>
            <p:ph idx="1"/>
          </p:nvPr>
        </p:nvSpPr>
        <p:spPr>
          <a:xfrm>
            <a:off x="611560" y="1368152"/>
            <a:ext cx="7467600" cy="5157192"/>
          </a:xfrm>
        </p:spPr>
        <p:txBody>
          <a:bodyPr>
            <a:normAutofit/>
          </a:bodyPr>
          <a:lstStyle/>
          <a:p>
            <a:pPr marL="0" indent="0">
              <a:spcBef>
                <a:spcPts val="600"/>
              </a:spcBef>
              <a:spcAft>
                <a:spcPts val="1200"/>
              </a:spcAft>
              <a:buNone/>
            </a:pPr>
            <a:r>
              <a:rPr lang="th-TH" sz="3200" b="1" dirty="0" smtClean="0">
                <a:latin typeface="TH SarabunPSK" pitchFamily="34" charset="-34"/>
                <a:cs typeface="TH SarabunPSK" pitchFamily="34" charset="-34"/>
              </a:rPr>
              <a:t>การส่งผ้ากลับมาเพื่อทำความสะอาดใหม่มีวิธีการดังต่อไปนี้</a:t>
            </a:r>
            <a:r>
              <a:rPr lang="en-US" sz="3200" b="1" dirty="0" smtClean="0">
                <a:latin typeface="TH SarabunPSK" pitchFamily="34" charset="-34"/>
                <a:cs typeface="TH SarabunPSK" pitchFamily="34" charset="-34"/>
              </a:rPr>
              <a:t>:</a:t>
            </a:r>
          </a:p>
          <a:p>
            <a:pPr marL="342900" indent="-342900">
              <a:spcBef>
                <a:spcPts val="600"/>
              </a:spcBef>
              <a:spcAft>
                <a:spcPts val="1200"/>
              </a:spcAft>
            </a:pPr>
            <a:r>
              <a:rPr lang="th-TH" sz="3200" b="1" dirty="0" smtClean="0">
                <a:latin typeface="TH SarabunPSK" pitchFamily="34" charset="-34"/>
                <a:cs typeface="TH SarabunPSK" pitchFamily="34" charset="-34"/>
              </a:rPr>
              <a:t>ดึงผ้าปูที่นอนในห้องออกและวางไว้กลางห้อง</a:t>
            </a:r>
          </a:p>
          <a:p>
            <a:pPr marL="342900" indent="-342900">
              <a:spcBef>
                <a:spcPts val="600"/>
              </a:spcBef>
              <a:spcAft>
                <a:spcPts val="1200"/>
              </a:spcAft>
            </a:pPr>
            <a:r>
              <a:rPr lang="th-TH" sz="3200" b="1" dirty="0" smtClean="0">
                <a:latin typeface="TH SarabunPSK" pitchFamily="34" charset="-34"/>
                <a:cs typeface="TH SarabunPSK" pitchFamily="34" charset="-34"/>
              </a:rPr>
              <a:t>วางไว้ที่พื้นของห้องพัก</a:t>
            </a:r>
          </a:p>
          <a:p>
            <a:pPr marL="342900" indent="-342900">
              <a:spcBef>
                <a:spcPts val="600"/>
              </a:spcBef>
              <a:spcAft>
                <a:spcPts val="1200"/>
              </a:spcAft>
            </a:pPr>
            <a:r>
              <a:rPr lang="th-TH" sz="3200" b="1" dirty="0" smtClean="0">
                <a:latin typeface="TH SarabunPSK" pitchFamily="34" charset="-34"/>
                <a:cs typeface="TH SarabunPSK" pitchFamily="34" charset="-34"/>
              </a:rPr>
              <a:t>แจ้งไปยังห้องอาหารให้มารับ</a:t>
            </a:r>
          </a:p>
          <a:p>
            <a:pPr marL="342900" indent="-342900">
              <a:spcBef>
                <a:spcPts val="600"/>
              </a:spcBef>
              <a:spcAft>
                <a:spcPts val="1200"/>
              </a:spcAft>
            </a:pPr>
            <a:r>
              <a:rPr lang="th-TH" sz="3200" b="1" dirty="0" smtClean="0">
                <a:latin typeface="TH SarabunPSK" pitchFamily="34" charset="-34"/>
                <a:cs typeface="TH SarabunPSK" pitchFamily="34" charset="-34"/>
              </a:rPr>
              <a:t>แจ้งให้พนักงานซักรีดมารับ</a:t>
            </a:r>
          </a:p>
          <a:p>
            <a:pPr marL="342900" indent="-342900">
              <a:spcBef>
                <a:spcPts val="600"/>
              </a:spcBef>
              <a:spcAft>
                <a:spcPts val="1200"/>
              </a:spcAft>
            </a:pPr>
            <a:r>
              <a:rPr lang="th-TH" sz="3200" b="1" dirty="0" smtClean="0">
                <a:latin typeface="TH SarabunPSK" pitchFamily="34" charset="-34"/>
                <a:cs typeface="TH SarabunPSK" pitchFamily="34" charset="-34"/>
              </a:rPr>
              <a:t>วางไว้ในชั้นหรือตะกร้าสำหรับส่งซักรีด</a:t>
            </a:r>
            <a:endParaRPr lang="en-US" sz="2800" b="1" dirty="0" smtClean="0">
              <a:latin typeface="TH SarabunPSK" pitchFamily="34" charset="-34"/>
              <a:cs typeface="TH SarabunPSK" pitchFamily="34" charset="-34"/>
            </a:endParaRPr>
          </a:p>
        </p:txBody>
      </p:sp>
      <p:sp>
        <p:nvSpPr>
          <p:cNvPr id="4" name="Slide Number Placeholder 3"/>
          <p:cNvSpPr>
            <a:spLocks noGrp="1"/>
          </p:cNvSpPr>
          <p:nvPr>
            <p:ph type="sldNum" sz="quarter" idx="12"/>
          </p:nvPr>
        </p:nvSpPr>
        <p:spPr/>
        <p:txBody>
          <a:bodyPr/>
          <a:lstStyle/>
          <a:p>
            <a:r>
              <a:rPr lang="en-US" dirty="0" smtClean="0"/>
              <a:t> </a:t>
            </a:r>
            <a:r>
              <a:rPr lang="en-US" dirty="0" smtClean="0">
                <a:latin typeface="Helvetica" pitchFamily="34" charset="0"/>
              </a:rPr>
              <a:t>Slide </a:t>
            </a:r>
            <a:fld id="{90BDF71C-F485-43AE-8825-5070AF1EA8C9}" type="slidenum">
              <a:rPr lang="en-US" smtClean="0">
                <a:latin typeface="Helvetica" pitchFamily="34" charset="0"/>
              </a:rPr>
              <a:pPr/>
              <a:t>32</a:t>
            </a:fld>
            <a:endParaRPr lang="en-US" dirty="0">
              <a:latin typeface="Helvetica" pitchFamily="34" charset="0"/>
            </a:endParaRPr>
          </a:p>
        </p:txBody>
      </p:sp>
      <p:pic>
        <p:nvPicPr>
          <p:cNvPr id="1027" name="Picture 3" descr="C:\Users\Barbara\AppData\Local\Microsoft\Windows\Temporary Internet Files\Content.IE5\PGD32EUH\MP900431749[1].jp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6228184" y="2852936"/>
            <a:ext cx="2186089" cy="2304256"/>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ASEAN PPT Template 010611 MV">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ASEAN PPT Template 010611 MV</Template>
  <TotalTime>946</TotalTime>
  <Words>3025</Words>
  <Application>Microsoft Office PowerPoint</Application>
  <PresentationFormat>On-screen Show (4:3)</PresentationFormat>
  <Paragraphs>324</Paragraphs>
  <Slides>32</Slides>
  <Notes>32</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ASEAN PPT Template 010611 MV</vt:lpstr>
      <vt:lpstr>LAUNDER LINEN AND GUESTS’ CLOTHES</vt:lpstr>
      <vt:lpstr>ข้อดีของการมีสถานที่สำหรับบริการซักรีด (OPL) Advantages of having an on premise laundry (OPL) </vt:lpstr>
      <vt:lpstr>ข้อเสียของการมีสถานที่สำหรับบริการซักรีด (OPL) Disadvantages of an on premises laundry (OPL)</vt:lpstr>
      <vt:lpstr>ข้อดีของการใช้บริการซักรีดนอกสถานที่ Advantages of using an off site laundry</vt:lpstr>
      <vt:lpstr>ข้อเสียของการใช้บริการซักรีดนอกสถานที่ Disadvantages of using an off site laundry</vt:lpstr>
      <vt:lpstr>การบริหารจัดการกับผู้รับเหมาซักรีดที่อยู่นอกสถานที่ Dealing with outside laundry contractors</vt:lpstr>
      <vt:lpstr>วงจรการใช้งานของผ้าลินิน The Linen Cycle</vt:lpstr>
      <vt:lpstr>ประเภทของเครื่องซักรีด Types of laundry machinery</vt:lpstr>
      <vt:lpstr>การเลือกสารเคมีสำหรับซักรีด Select  Laundry Chemicals</vt:lpstr>
      <vt:lpstr>ประเภทของเครื่องที่ใช้สำหรับการซักแห้ง Types of machines used for the dry cleaning process</vt:lpstr>
      <vt:lpstr>เอกสารระบุการเรียกเก็บสินค้า Identify documentation for charging items</vt:lpstr>
      <vt:lpstr>การระบุรายการสินค้าของโรงแรม Identify Hotel linen items</vt:lpstr>
      <vt:lpstr>การระบุเสื้อผ้าและเครื่องแบบของผู้เข้าพัก Identify guest clothes and uniforms</vt:lpstr>
      <vt:lpstr>งานของพนักงานซักรีด Tasks of the laundry staff</vt:lpstr>
      <vt:lpstr>งานในส่วนของการซักแห้ง Tasks in the dry cleaning section</vt:lpstr>
      <vt:lpstr>การพิจารณาค่าใช้จ่ายที่เกี่ยวข้องกับการดำเนินงานในสถานที่ซักรีด Consider costs associated with operating an on premise laundry</vt:lpstr>
      <vt:lpstr>ประเภทของการบริการซักรีด Different  types of laundry services</vt:lpstr>
      <vt:lpstr>การให้บริการซักรีดแก่ผู้เข้าพัก Collect guest laundry </vt:lpstr>
      <vt:lpstr>การรวบรวมผ้าภายในห้องพักสำหรับซักรีด Collect in house items for laundry</vt:lpstr>
      <vt:lpstr>การเรียงลำดับผ้าลินิน 1 Sort linen 1</vt:lpstr>
      <vt:lpstr>การเรียงลำดับผ้าลินิน 2 Sort Linen 2</vt:lpstr>
      <vt:lpstr>การนับรายการผ้าลินิน Count linen items</vt:lpstr>
      <vt:lpstr>การนับรายการซักรีดของผู้เข้าพัก Count guest laundry items</vt:lpstr>
      <vt:lpstr>ตรวจสอบจุดและคราบเปื้อนที่ต้องการทำความสะอาด Assess and spot stains as required</vt:lpstr>
      <vt:lpstr>การใช้อุปกรณ์ซักรีด Operate laundry equipment</vt:lpstr>
      <vt:lpstr>วิธีดำเนินการซ่อมแซม Carry out repairs</vt:lpstr>
      <vt:lpstr>การดำเนินกิจกรรมการทำความสะอาด Perform post cleaning activities</vt:lpstr>
      <vt:lpstr>ขั้นตอนการบันทึกภายในและการเรียกเก็บเงิน 1 Process internal records and billing 1</vt:lpstr>
      <vt:lpstr>ขั้นตอนการบันทึกภายในและการเรียกเก็บเงิน 2 Process internal records 2</vt:lpstr>
      <vt:lpstr>การส่งคืนผ้าที่ซักรีด Return guest laundry</vt:lpstr>
      <vt:lpstr>Return in house items</vt:lpstr>
      <vt:lpstr>การส่งคืนผ้าเพื่อทำความสะอาด 2 Return in house items 2</vt:lpstr>
    </vt:vector>
  </TitlesOfParts>
  <Company>William Angliss Institute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LAUNDER LINEN AND GUESTS’ CLOTHES</dc:title>
  <dc:creator>Administrator</dc:creator>
  <cp:lastModifiedBy>admin</cp:lastModifiedBy>
  <cp:revision>120</cp:revision>
  <dcterms:created xsi:type="dcterms:W3CDTF">2012-02-07T06:33:54Z</dcterms:created>
  <dcterms:modified xsi:type="dcterms:W3CDTF">2015-04-30T08:28:59Z</dcterms:modified>
</cp:coreProperties>
</file>