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74" r:id="rId3"/>
    <p:sldId id="267" r:id="rId4"/>
    <p:sldId id="268" r:id="rId5"/>
    <p:sldId id="269" r:id="rId6"/>
    <p:sldId id="270" r:id="rId7"/>
    <p:sldId id="271" r:id="rId8"/>
    <p:sldId id="272" r:id="rId9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FF99CC"/>
    <a:srgbClr val="53E917"/>
    <a:srgbClr val="FF0066"/>
    <a:srgbClr val="0AC62E"/>
    <a:srgbClr val="F4C6E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96724-6F3F-43E1-9D73-C80068C8AA11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44D95-1F94-49AD-B99D-8D2EE573886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96724-6F3F-43E1-9D73-C80068C8AA11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44D95-1F94-49AD-B99D-8D2EE573886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96724-6F3F-43E1-9D73-C80068C8AA11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44D95-1F94-49AD-B99D-8D2EE573886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96724-6F3F-43E1-9D73-C80068C8AA11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44D95-1F94-49AD-B99D-8D2EE573886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96724-6F3F-43E1-9D73-C80068C8AA11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44D95-1F94-49AD-B99D-8D2EE573886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96724-6F3F-43E1-9D73-C80068C8AA11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44D95-1F94-49AD-B99D-8D2EE573886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96724-6F3F-43E1-9D73-C80068C8AA11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44D95-1F94-49AD-B99D-8D2EE573886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96724-6F3F-43E1-9D73-C80068C8AA11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44D95-1F94-49AD-B99D-8D2EE573886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96724-6F3F-43E1-9D73-C80068C8AA11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44D95-1F94-49AD-B99D-8D2EE573886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96724-6F3F-43E1-9D73-C80068C8AA11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44D95-1F94-49AD-B99D-8D2EE573886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96724-6F3F-43E1-9D73-C80068C8AA11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44D95-1F94-49AD-B99D-8D2EE573886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96724-6F3F-43E1-9D73-C80068C8AA11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44D95-1F94-49AD-B99D-8D2EE5738869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uble Wave 3"/>
          <p:cNvSpPr/>
          <p:nvPr/>
        </p:nvSpPr>
        <p:spPr>
          <a:xfrm>
            <a:off x="571472" y="1571612"/>
            <a:ext cx="8143932" cy="2500330"/>
          </a:xfrm>
          <a:prstGeom prst="doubleWav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000" smtClean="0">
                <a:cs typeface="+mj-cs"/>
              </a:rPr>
              <a:t>เทคนิคใน</a:t>
            </a:r>
            <a:r>
              <a:rPr lang="th-TH" sz="6000" dirty="0" smtClean="0">
                <a:cs typeface="+mj-cs"/>
              </a:rPr>
              <a:t>การสร้างสื่อ</a:t>
            </a:r>
            <a:endParaRPr lang="th-TH" sz="6000" dirty="0"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3071802" y="1428736"/>
            <a:ext cx="5715040" cy="142876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ลักษณะการวาด</a:t>
            </a:r>
          </a:p>
          <a:p>
            <a:pPr algn="ctr"/>
            <a:r>
              <a:rPr lang="th-TH" sz="4800" b="1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มีเทคนิคหลายวิธี ได้แก่</a:t>
            </a:r>
            <a:endParaRPr lang="th-TH" sz="48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10800000" flipV="1">
            <a:off x="2571736" y="2571744"/>
            <a:ext cx="714380" cy="428628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6200000" flipH="1">
            <a:off x="6536545" y="2964653"/>
            <a:ext cx="714380" cy="500066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14282" y="1428736"/>
            <a:ext cx="278608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rgbClr val="002060"/>
                </a:solidFill>
                <a:cs typeface="+mj-cs"/>
              </a:rPr>
              <a:t>1.</a:t>
            </a:r>
            <a:r>
              <a:rPr lang="th-TH" sz="4800" b="1" dirty="0" smtClean="0">
                <a:solidFill>
                  <a:srgbClr val="002060"/>
                </a:solidFill>
                <a:cs typeface="+mj-cs"/>
              </a:rPr>
              <a:t>การวาดแบบ</a:t>
            </a:r>
            <a:endParaRPr lang="th-TH" sz="48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42844" y="3000372"/>
            <a:ext cx="3714776" cy="1714512"/>
          </a:xfrm>
          <a:prstGeom prst="ellipse">
            <a:avLst/>
          </a:prstGeom>
          <a:solidFill>
            <a:srgbClr val="53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rgbClr val="002060"/>
                </a:solidFill>
                <a:cs typeface="+mj-cs"/>
              </a:rPr>
              <a:t>การวาดแบบลายเส้น</a:t>
            </a:r>
            <a:endParaRPr lang="th-TH" sz="4800" b="1" dirty="0">
              <a:solidFill>
                <a:srgbClr val="002060"/>
              </a:solidFill>
              <a:cs typeface="+mj-cs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rot="5400000">
            <a:off x="3768323" y="3875489"/>
            <a:ext cx="2071703" cy="35719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571472" y="214290"/>
            <a:ext cx="4929222" cy="1057276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000" b="1" dirty="0" smtClean="0">
                <a:solidFill>
                  <a:srgbClr val="002060"/>
                </a:solidFill>
                <a:cs typeface="+mj-cs"/>
              </a:rPr>
              <a:t>เทคนิคในการสร้างสื่อ</a:t>
            </a:r>
            <a:endParaRPr lang="th-TH" sz="60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2571736" y="4929198"/>
            <a:ext cx="3714776" cy="1714512"/>
          </a:xfrm>
          <a:prstGeom prst="ellipse">
            <a:avLst/>
          </a:prstGeom>
          <a:solidFill>
            <a:srgbClr val="53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rgbClr val="002060"/>
                </a:solidFill>
                <a:cs typeface="+mj-cs"/>
              </a:rPr>
              <a:t>การวาดแบบ </a:t>
            </a:r>
            <a:endParaRPr lang="en-US" sz="4800" b="1" dirty="0" smtClean="0">
              <a:solidFill>
                <a:srgbClr val="002060"/>
              </a:solidFill>
              <a:cs typeface="+mj-cs"/>
            </a:endParaRPr>
          </a:p>
          <a:p>
            <a:pPr algn="ctr"/>
            <a:r>
              <a:rPr lang="en-US" sz="4800" b="1" dirty="0" smtClean="0">
                <a:solidFill>
                  <a:srgbClr val="002060"/>
                </a:solidFill>
                <a:cs typeface="+mj-cs"/>
              </a:rPr>
              <a:t>2</a:t>
            </a:r>
            <a:r>
              <a:rPr lang="th-TH" sz="4800" b="1" dirty="0" smtClean="0">
                <a:solidFill>
                  <a:srgbClr val="002060"/>
                </a:solidFill>
                <a:cs typeface="+mj-cs"/>
              </a:rPr>
              <a:t> มิติ</a:t>
            </a:r>
            <a:endParaRPr lang="th-TH" sz="48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5286380" y="3571876"/>
            <a:ext cx="3714776" cy="1714512"/>
          </a:xfrm>
          <a:prstGeom prst="ellipse">
            <a:avLst/>
          </a:prstGeom>
          <a:solidFill>
            <a:srgbClr val="53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rgbClr val="002060"/>
                </a:solidFill>
                <a:cs typeface="+mj-cs"/>
              </a:rPr>
              <a:t>การวาดแบบ </a:t>
            </a:r>
            <a:endParaRPr lang="en-US" sz="4800" b="1" dirty="0" smtClean="0">
              <a:solidFill>
                <a:srgbClr val="002060"/>
              </a:solidFill>
              <a:cs typeface="+mj-cs"/>
            </a:endParaRPr>
          </a:p>
          <a:p>
            <a:pPr algn="ctr"/>
            <a:r>
              <a:rPr lang="en-US" sz="4800" b="1" dirty="0" smtClean="0">
                <a:solidFill>
                  <a:srgbClr val="002060"/>
                </a:solidFill>
                <a:cs typeface="+mj-cs"/>
              </a:rPr>
              <a:t>3</a:t>
            </a:r>
            <a:r>
              <a:rPr lang="th-TH" sz="4800" b="1" dirty="0" smtClean="0">
                <a:solidFill>
                  <a:srgbClr val="002060"/>
                </a:solidFill>
                <a:cs typeface="+mj-cs"/>
              </a:rPr>
              <a:t> มิติ</a:t>
            </a:r>
            <a:endParaRPr lang="th-TH" sz="4800" b="1" dirty="0">
              <a:solidFill>
                <a:srgbClr val="002060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71472" y="214290"/>
            <a:ext cx="492922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200" b="1" dirty="0" smtClean="0">
                <a:solidFill>
                  <a:srgbClr val="002060"/>
                </a:solidFill>
                <a:cs typeface="+mj-cs"/>
              </a:rPr>
              <a:t>2.</a:t>
            </a:r>
            <a:r>
              <a:rPr lang="th-TH" sz="7200" b="1" dirty="0" smtClean="0">
                <a:solidFill>
                  <a:srgbClr val="002060"/>
                </a:solidFill>
                <a:cs typeface="+mj-cs"/>
              </a:rPr>
              <a:t>การเขียนแบบ</a:t>
            </a:r>
            <a:endParaRPr lang="th-TH" sz="7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1357290" y="1428736"/>
            <a:ext cx="7143800" cy="142876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ลักษณะการเขียนแบบ</a:t>
            </a:r>
          </a:p>
          <a:p>
            <a:pPr algn="ctr"/>
            <a:r>
              <a:rPr lang="th-TH" sz="4800" b="1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มีเทคนิคหลายวิธี ได้แก่</a:t>
            </a:r>
            <a:endParaRPr lang="th-TH" sz="48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1393009" y="2536025"/>
            <a:ext cx="357190" cy="142876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142844" y="2786058"/>
            <a:ext cx="2500298" cy="1428760"/>
          </a:xfrm>
          <a:prstGeom prst="ellipse">
            <a:avLst/>
          </a:prstGeom>
          <a:solidFill>
            <a:srgbClr val="66FF33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rgbClr val="002060"/>
                </a:solidFill>
                <a:cs typeface="+mj-cs"/>
              </a:rPr>
              <a:t>การเขียนแบบ </a:t>
            </a:r>
            <a:endParaRPr lang="en-US" sz="3200" b="1" dirty="0" smtClean="0">
              <a:solidFill>
                <a:srgbClr val="002060"/>
              </a:solidFill>
              <a:cs typeface="+mj-cs"/>
            </a:endParaRPr>
          </a:p>
          <a:p>
            <a:pPr algn="ctr"/>
            <a:r>
              <a:rPr lang="en-US" sz="3200" b="1" dirty="0" smtClean="0">
                <a:solidFill>
                  <a:srgbClr val="002060"/>
                </a:solidFill>
                <a:cs typeface="+mj-cs"/>
              </a:rPr>
              <a:t>2 </a:t>
            </a:r>
            <a:r>
              <a:rPr lang="th-TH" sz="3200" b="1" dirty="0" smtClean="0">
                <a:solidFill>
                  <a:srgbClr val="002060"/>
                </a:solidFill>
                <a:cs typeface="+mj-cs"/>
              </a:rPr>
              <a:t>มิติ</a:t>
            </a:r>
            <a:endParaRPr lang="th-TH" sz="3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2357422" y="3500438"/>
            <a:ext cx="2500330" cy="1214446"/>
          </a:xfrm>
          <a:prstGeom prst="ellipse">
            <a:avLst/>
          </a:prstGeom>
          <a:solidFill>
            <a:srgbClr val="66FF33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rgbClr val="002060"/>
                </a:solidFill>
                <a:cs typeface="+mj-cs"/>
              </a:rPr>
              <a:t>การเขียนแบบ </a:t>
            </a:r>
            <a:endParaRPr lang="en-US" sz="3200" b="1" dirty="0" smtClean="0">
              <a:solidFill>
                <a:srgbClr val="002060"/>
              </a:solidFill>
              <a:cs typeface="+mj-cs"/>
            </a:endParaRPr>
          </a:p>
          <a:p>
            <a:pPr algn="ctr"/>
            <a:r>
              <a:rPr lang="en-US" sz="3200" b="1" dirty="0" smtClean="0">
                <a:solidFill>
                  <a:srgbClr val="002060"/>
                </a:solidFill>
                <a:cs typeface="+mj-cs"/>
              </a:rPr>
              <a:t>3</a:t>
            </a:r>
            <a:r>
              <a:rPr lang="th-TH" sz="3200" b="1" dirty="0" smtClean="0">
                <a:solidFill>
                  <a:srgbClr val="002060"/>
                </a:solidFill>
                <a:cs typeface="+mj-cs"/>
              </a:rPr>
              <a:t> มิติ</a:t>
            </a:r>
            <a:endParaRPr lang="th-TH" sz="3200" b="1" dirty="0">
              <a:solidFill>
                <a:srgbClr val="002060"/>
              </a:solidFill>
              <a:cs typeface="+mj-cs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rot="16200000" flipH="1">
            <a:off x="3089662" y="3125388"/>
            <a:ext cx="714380" cy="35719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4572000" y="3357562"/>
            <a:ext cx="642942" cy="355602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4929190" y="4000504"/>
            <a:ext cx="714380" cy="69850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4786314" y="4357694"/>
            <a:ext cx="714380" cy="214314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rot="16200000" flipH="1">
            <a:off x="4321967" y="4679165"/>
            <a:ext cx="571504" cy="500066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rot="5400000">
            <a:off x="2643174" y="5072074"/>
            <a:ext cx="857256" cy="142876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286380" y="3000372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/>
              <a:t>การเขียนแบบ </a:t>
            </a:r>
            <a:r>
              <a:rPr lang="en-US" b="1" dirty="0" smtClean="0"/>
              <a:t>ISOMETRIC</a:t>
            </a:r>
            <a:endParaRPr lang="th-TH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5643570" y="3786190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/>
              <a:t>การเขียนแบบ </a:t>
            </a:r>
            <a:r>
              <a:rPr lang="en-US" b="1" dirty="0" smtClean="0"/>
              <a:t>OBLIQE</a:t>
            </a:r>
            <a:endParaRPr lang="th-TH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5572132" y="4500570"/>
            <a:ext cx="3429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/>
              <a:t>การเขียนแบบ </a:t>
            </a:r>
            <a:r>
              <a:rPr lang="en-US" b="1" dirty="0" smtClean="0"/>
              <a:t>DIMETRIC</a:t>
            </a:r>
            <a:endParaRPr lang="th-TH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4786314" y="5357826"/>
            <a:ext cx="30718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/>
              <a:t>การเขียนแบบทัศนียภาพ </a:t>
            </a:r>
            <a:r>
              <a:rPr lang="en-US" b="1" dirty="0" smtClean="0"/>
              <a:t>    </a:t>
            </a:r>
          </a:p>
          <a:p>
            <a:r>
              <a:rPr lang="en-US" b="1" dirty="0" smtClean="0"/>
              <a:t>    PERSPECTIVE</a:t>
            </a:r>
            <a:endParaRPr lang="th-TH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1000100" y="5786454"/>
            <a:ext cx="35004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/>
              <a:t>  การเขียนแบบแยกชิ้นส่วน</a:t>
            </a:r>
          </a:p>
          <a:p>
            <a:r>
              <a:rPr lang="en-US" b="1" dirty="0" smtClean="0"/>
              <a:t>ASSEMBLY DRAWING</a:t>
            </a:r>
            <a:endParaRPr lang="th-TH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642910" y="1500174"/>
            <a:ext cx="7429552" cy="142876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ลักษณะการเขียนภาพประกอบมีเทคนิคหลายวิธี ได้แก่</a:t>
            </a:r>
            <a:endParaRPr lang="th-TH" sz="48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rot="5400000">
            <a:off x="2120543" y="2808623"/>
            <a:ext cx="494989" cy="449860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6" idx="5"/>
            <a:endCxn id="18" idx="0"/>
          </p:cNvCxnSpPr>
          <p:nvPr/>
        </p:nvCxnSpPr>
        <p:spPr>
          <a:xfrm rot="16200000" flipH="1">
            <a:off x="6709447" y="2994678"/>
            <a:ext cx="637865" cy="87901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214282" y="3286124"/>
            <a:ext cx="3500462" cy="142876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/>
              <a:t>การเขียนภาพประกอบลายเส้น</a:t>
            </a:r>
            <a:endParaRPr lang="th-TH" b="1" dirty="0"/>
          </a:p>
        </p:txBody>
      </p:sp>
      <p:sp>
        <p:nvSpPr>
          <p:cNvPr id="14" name="Rectangle 13"/>
          <p:cNvSpPr/>
          <p:nvPr/>
        </p:nvSpPr>
        <p:spPr>
          <a:xfrm>
            <a:off x="285720" y="357166"/>
            <a:ext cx="7858180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b="1" dirty="0" smtClean="0">
                <a:solidFill>
                  <a:srgbClr val="002060"/>
                </a:solidFill>
                <a:cs typeface="+mj-cs"/>
              </a:rPr>
              <a:t>3.</a:t>
            </a:r>
            <a:r>
              <a:rPr lang="th-TH" sz="7200" b="1" dirty="0" smtClean="0">
                <a:solidFill>
                  <a:srgbClr val="002060"/>
                </a:solidFill>
                <a:cs typeface="+mj-cs"/>
              </a:rPr>
              <a:t>การเขียนภาพองค์ประกอบ</a:t>
            </a:r>
            <a:endParaRPr lang="th-TH" sz="7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2857488" y="5214950"/>
            <a:ext cx="3643338" cy="142876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/>
              <a:t>การเขียนภาพประกอบแบบ</a:t>
            </a:r>
            <a:r>
              <a:rPr lang="th-TH" b="1" dirty="0" err="1" smtClean="0"/>
              <a:t>กราฟฟิก</a:t>
            </a:r>
            <a:endParaRPr lang="th-TH" b="1" dirty="0"/>
          </a:p>
        </p:txBody>
      </p:sp>
      <p:sp>
        <p:nvSpPr>
          <p:cNvPr id="18" name="Oval 17"/>
          <p:cNvSpPr/>
          <p:nvPr/>
        </p:nvSpPr>
        <p:spPr>
          <a:xfrm>
            <a:off x="5286380" y="3357562"/>
            <a:ext cx="3571900" cy="142876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/>
              <a:t>การเขียนภาพประกอบแบบเหมือนจริง</a:t>
            </a:r>
            <a:endParaRPr lang="th-TH" b="1" dirty="0"/>
          </a:p>
        </p:txBody>
      </p:sp>
      <p:cxnSp>
        <p:nvCxnSpPr>
          <p:cNvPr id="21" name="Straight Arrow Connector 20"/>
          <p:cNvCxnSpPr/>
          <p:nvPr/>
        </p:nvCxnSpPr>
        <p:spPr>
          <a:xfrm rot="5400000">
            <a:off x="3428992" y="4071942"/>
            <a:ext cx="2286016" cy="1588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642910" y="1500174"/>
            <a:ext cx="7429552" cy="142876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ลักษณะการทำแบบจำลอง     มีเทคนิคหลายวิธี ได้แก่</a:t>
            </a:r>
            <a:endParaRPr lang="th-TH" sz="54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rot="5400000">
            <a:off x="2120543" y="2808623"/>
            <a:ext cx="494989" cy="449860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6" idx="5"/>
            <a:endCxn id="18" idx="0"/>
          </p:cNvCxnSpPr>
          <p:nvPr/>
        </p:nvCxnSpPr>
        <p:spPr>
          <a:xfrm rot="16200000" flipH="1">
            <a:off x="6709447" y="2994678"/>
            <a:ext cx="637865" cy="87901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214282" y="3286124"/>
            <a:ext cx="3500462" cy="1428760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cs typeface="+mj-cs"/>
              </a:rPr>
              <a:t>แบบจำลอง</a:t>
            </a:r>
          </a:p>
          <a:p>
            <a:pPr algn="ctr"/>
            <a:r>
              <a:rPr lang="th-TH" sz="3600" b="1" dirty="0" smtClean="0">
                <a:cs typeface="+mj-cs"/>
              </a:rPr>
              <a:t>เหมือนจริง</a:t>
            </a:r>
            <a:endParaRPr lang="th-TH" sz="3600" b="1" dirty="0">
              <a:cs typeface="+mj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85720" y="357166"/>
            <a:ext cx="5715040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b="1" dirty="0" smtClean="0">
                <a:solidFill>
                  <a:srgbClr val="002060"/>
                </a:solidFill>
                <a:cs typeface="+mj-cs"/>
              </a:rPr>
              <a:t>4.</a:t>
            </a:r>
            <a:r>
              <a:rPr lang="th-TH" sz="7200" b="1" dirty="0" smtClean="0">
                <a:solidFill>
                  <a:srgbClr val="002060"/>
                </a:solidFill>
                <a:cs typeface="+mj-cs"/>
              </a:rPr>
              <a:t>การทำแบบจำลอง</a:t>
            </a:r>
            <a:endParaRPr lang="th-TH" sz="7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2857488" y="5214950"/>
            <a:ext cx="3143272" cy="1428760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cs typeface="+mj-cs"/>
              </a:rPr>
              <a:t>แบบจำลองสถานการณ์</a:t>
            </a:r>
            <a:endParaRPr lang="th-TH" sz="3600" b="1" dirty="0">
              <a:cs typeface="+mj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5286380" y="3357562"/>
            <a:ext cx="3571900" cy="1428760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cs typeface="+mj-cs"/>
              </a:rPr>
              <a:t>แบบจำลองต้นแบบ</a:t>
            </a:r>
            <a:endParaRPr lang="th-TH" sz="3600" b="1" dirty="0">
              <a:cs typeface="+mj-cs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rot="5400000">
            <a:off x="3428992" y="4071942"/>
            <a:ext cx="2286016" cy="1588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214282" y="214290"/>
            <a:ext cx="8715436" cy="6072230"/>
            <a:chOff x="214282" y="71414"/>
            <a:chExt cx="8715436" cy="6072230"/>
          </a:xfrm>
        </p:grpSpPr>
        <p:sp>
          <p:nvSpPr>
            <p:cNvPr id="5" name="Rectangle 4"/>
            <p:cNvSpPr/>
            <p:nvPr/>
          </p:nvSpPr>
          <p:spPr>
            <a:xfrm>
              <a:off x="500034" y="71414"/>
              <a:ext cx="7715304" cy="1285884"/>
            </a:xfrm>
            <a:prstGeom prst="rect">
              <a:avLst/>
            </a:prstGeom>
            <a:solidFill>
              <a:srgbClr val="00B0F0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5400" b="1" dirty="0" smtClean="0">
                  <a:solidFill>
                    <a:srgbClr val="002060"/>
                  </a:solidFill>
                  <a:cs typeface="+mj-cs"/>
                </a:rPr>
                <a:t>5.</a:t>
              </a:r>
              <a:r>
                <a:rPr lang="th-TH" sz="5400" b="1" dirty="0" smtClean="0">
                  <a:solidFill>
                    <a:srgbClr val="002060"/>
                  </a:solidFill>
                  <a:cs typeface="+mj-cs"/>
                </a:rPr>
                <a:t>การทำแบบจำลอง </a:t>
              </a:r>
              <a:r>
                <a:rPr lang="en-US" sz="5400" b="1" dirty="0" smtClean="0">
                  <a:solidFill>
                    <a:srgbClr val="002060"/>
                  </a:solidFill>
                  <a:cs typeface="+mj-cs"/>
                </a:rPr>
                <a:t>TREEDIMENTIONS</a:t>
              </a:r>
              <a:r>
                <a:rPr lang="th-TH" sz="5400" b="1" dirty="0" smtClean="0">
                  <a:solidFill>
                    <a:srgbClr val="002060"/>
                  </a:solidFill>
                  <a:cs typeface="+mj-cs"/>
                </a:rPr>
                <a:t> </a:t>
              </a:r>
              <a:endParaRPr lang="th-TH" sz="5400" b="1" dirty="0">
                <a:solidFill>
                  <a:srgbClr val="002060"/>
                </a:solidFill>
                <a:cs typeface="+mj-cs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428596" y="1500174"/>
              <a:ext cx="8501122" cy="1428760"/>
            </a:xfrm>
            <a:prstGeom prst="ellipse">
              <a:avLst/>
            </a:prstGeom>
            <a:solidFill>
              <a:srgbClr val="FFFF00"/>
            </a:soli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3200" b="1" dirty="0" smtClean="0">
                  <a:solidFill>
                    <a:srgbClr val="002060"/>
                  </a:solidFill>
                  <a:latin typeface="Angsana New" pitchFamily="18" charset="-34"/>
                  <a:cs typeface="Angsana New" pitchFamily="18" charset="-34"/>
                </a:rPr>
                <a:t>ลักษณะ</a:t>
              </a:r>
              <a:r>
                <a:rPr lang="th-TH" sz="3200" b="1" dirty="0">
                  <a:solidFill>
                    <a:srgbClr val="002060"/>
                  </a:solidFill>
                </a:rPr>
                <a:t>การทำ</a:t>
              </a:r>
              <a:r>
                <a:rPr lang="th-TH" sz="3200" b="1" dirty="0" smtClean="0">
                  <a:solidFill>
                    <a:srgbClr val="002060"/>
                  </a:solidFill>
                </a:rPr>
                <a:t>แบบจำลองระบบการสร้างภาพแบบ </a:t>
              </a:r>
              <a:r>
                <a:rPr lang="en-US" sz="3200" b="1" dirty="0">
                  <a:solidFill>
                    <a:srgbClr val="002060"/>
                  </a:solidFill>
                </a:rPr>
                <a:t>TREEDIMENTIONS</a:t>
              </a:r>
              <a:r>
                <a:rPr lang="th-TH" sz="3200" b="1" dirty="0">
                  <a:solidFill>
                    <a:srgbClr val="002060"/>
                  </a:solidFill>
                </a:rPr>
                <a:t> </a:t>
              </a:r>
              <a:r>
                <a:rPr lang="th-TH" sz="3200" b="1" dirty="0" smtClean="0">
                  <a:solidFill>
                    <a:srgbClr val="002060"/>
                  </a:solidFill>
                </a:rPr>
                <a:t>มีหลายวิธีได้แก่</a:t>
              </a:r>
              <a:endParaRPr lang="th-TH" sz="3200" b="1" dirty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endParaRPr>
            </a:p>
          </p:txBody>
        </p:sp>
        <p:cxnSp>
          <p:nvCxnSpPr>
            <p:cNvPr id="8" name="Straight Arrow Connector 7"/>
            <p:cNvCxnSpPr/>
            <p:nvPr/>
          </p:nvCxnSpPr>
          <p:spPr>
            <a:xfrm rot="5400000">
              <a:off x="1643042" y="2928934"/>
              <a:ext cx="500066" cy="214314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 rot="5400000">
              <a:off x="2645714" y="3712214"/>
              <a:ext cx="1852311" cy="285751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rot="16200000" flipH="1">
              <a:off x="4786314" y="3714752"/>
              <a:ext cx="1857388" cy="285752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>
              <a:stCxn id="6" idx="5"/>
            </p:cNvCxnSpPr>
            <p:nvPr/>
          </p:nvCxnSpPr>
          <p:spPr>
            <a:xfrm rot="16200000" flipH="1">
              <a:off x="7523958" y="2880496"/>
              <a:ext cx="423550" cy="101952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/>
            <p:cNvSpPr/>
            <p:nvPr/>
          </p:nvSpPr>
          <p:spPr>
            <a:xfrm>
              <a:off x="214282" y="3286124"/>
              <a:ext cx="2643206" cy="1428760"/>
            </a:xfrm>
            <a:prstGeom prst="ellipse">
              <a:avLst/>
            </a:prstGeom>
            <a:solidFill>
              <a:srgbClr val="FF33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3600" b="1" dirty="0" smtClean="0">
                  <a:solidFill>
                    <a:srgbClr val="002060"/>
                  </a:solidFill>
                  <a:cs typeface="+mj-cs"/>
                </a:rPr>
                <a:t>การสร้างแบบจำลอง</a:t>
              </a:r>
              <a:endParaRPr lang="th-TH" sz="3600" b="1" dirty="0">
                <a:solidFill>
                  <a:srgbClr val="002060"/>
                </a:solidFill>
                <a:cs typeface="+mj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714480" y="4714884"/>
              <a:ext cx="2857520" cy="1428760"/>
            </a:xfrm>
            <a:prstGeom prst="ellipse">
              <a:avLst/>
            </a:prstGeom>
            <a:solidFill>
              <a:srgbClr val="FF33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3600" b="1" dirty="0" smtClean="0">
                  <a:solidFill>
                    <a:srgbClr val="002060"/>
                  </a:solidFill>
                  <a:cs typeface="+mj-cs"/>
                </a:rPr>
                <a:t>การแสดง</a:t>
              </a:r>
            </a:p>
            <a:p>
              <a:pPr algn="ctr"/>
              <a:r>
                <a:rPr lang="th-TH" sz="3600" b="1" dirty="0" smtClean="0">
                  <a:solidFill>
                    <a:srgbClr val="002060"/>
                  </a:solidFill>
                  <a:cs typeface="+mj-cs"/>
                </a:rPr>
                <a:t>การเคลื่อนไหว</a:t>
              </a:r>
              <a:endParaRPr lang="th-TH" sz="3600" b="1" dirty="0">
                <a:solidFill>
                  <a:srgbClr val="002060"/>
                </a:solidFill>
                <a:cs typeface="+mj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5000628" y="4714884"/>
              <a:ext cx="2643206" cy="1428760"/>
            </a:xfrm>
            <a:prstGeom prst="ellipse">
              <a:avLst/>
            </a:prstGeom>
            <a:solidFill>
              <a:srgbClr val="FF33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3600" b="1" dirty="0" smtClean="0">
                  <a:solidFill>
                    <a:srgbClr val="002060"/>
                  </a:solidFill>
                  <a:cs typeface="+mj-cs"/>
                </a:rPr>
                <a:t>การหมุนภาพ</a:t>
              </a:r>
              <a:endParaRPr lang="th-TH" sz="3600" b="1" dirty="0">
                <a:solidFill>
                  <a:srgbClr val="002060"/>
                </a:solidFill>
                <a:cs typeface="+mj-cs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6286512" y="3143248"/>
              <a:ext cx="2643206" cy="1428760"/>
            </a:xfrm>
            <a:prstGeom prst="ellipse">
              <a:avLst/>
            </a:prstGeom>
            <a:solidFill>
              <a:srgbClr val="FF33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3600" b="1" dirty="0" smtClean="0">
                  <a:solidFill>
                    <a:srgbClr val="002060"/>
                  </a:solidFill>
                  <a:cs typeface="+mj-cs"/>
                </a:rPr>
                <a:t>การแสดงขั้นตอน</a:t>
              </a:r>
              <a:endParaRPr lang="th-TH" sz="3600" b="1" dirty="0">
                <a:solidFill>
                  <a:srgbClr val="002060"/>
                </a:solidFill>
                <a:cs typeface="+mj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23"/>
          <p:cNvSpPr/>
          <p:nvPr/>
        </p:nvSpPr>
        <p:spPr>
          <a:xfrm>
            <a:off x="857224" y="1357298"/>
            <a:ext cx="8072494" cy="1285884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วัสดุที่ใช้ในการผลิตและทำสื่อ</a:t>
            </a:r>
            <a:endParaRPr lang="th-TH" sz="54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25" name="Straight Arrow Connector 24"/>
          <p:cNvCxnSpPr/>
          <p:nvPr/>
        </p:nvCxnSpPr>
        <p:spPr>
          <a:xfrm rot="5400000">
            <a:off x="1142975" y="2143117"/>
            <a:ext cx="428627" cy="285749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5400000">
            <a:off x="2643175" y="3286123"/>
            <a:ext cx="1357321" cy="71439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5400000">
            <a:off x="2750331" y="3893347"/>
            <a:ext cx="2714644" cy="214314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rot="16200000" flipH="1">
            <a:off x="5357818" y="3214686"/>
            <a:ext cx="1643074" cy="500066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rot="16200000" flipH="1">
            <a:off x="7679553" y="2178835"/>
            <a:ext cx="357190" cy="285752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214282" y="2500306"/>
            <a:ext cx="2928926" cy="1428760"/>
          </a:xfrm>
          <a:prstGeom prst="ellipse">
            <a:avLst/>
          </a:prstGeom>
          <a:solidFill>
            <a:srgbClr val="0AC62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chemeClr val="bg1"/>
                </a:solidFill>
                <a:cs typeface="+mj-cs"/>
              </a:rPr>
              <a:t>แผ่น</a:t>
            </a:r>
          </a:p>
          <a:p>
            <a:pPr algn="ctr"/>
            <a:r>
              <a:rPr lang="th-TH" sz="3200" b="1" dirty="0" smtClean="0">
                <a:solidFill>
                  <a:schemeClr val="bg1"/>
                </a:solidFill>
                <a:cs typeface="+mj-cs"/>
              </a:rPr>
              <a:t>โพลีคาร์บอนเนต</a:t>
            </a:r>
            <a:endParaRPr lang="th-TH" sz="3200" b="1" dirty="0">
              <a:solidFill>
                <a:schemeClr val="bg1"/>
              </a:solidFill>
              <a:cs typeface="+mj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1285852" y="3857628"/>
            <a:ext cx="2643206" cy="1428760"/>
          </a:xfrm>
          <a:prstGeom prst="ellipse">
            <a:avLst/>
          </a:prstGeom>
          <a:solidFill>
            <a:srgbClr val="0AC62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err="1" smtClean="0">
                <a:solidFill>
                  <a:schemeClr val="bg1"/>
                </a:solidFill>
                <a:cs typeface="+mj-cs"/>
              </a:rPr>
              <a:t>อคิลิค</a:t>
            </a:r>
            <a:endParaRPr lang="th-TH" sz="3200" b="1" dirty="0">
              <a:solidFill>
                <a:schemeClr val="bg1"/>
              </a:solidFill>
              <a:cs typeface="+mj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1928794" y="5286388"/>
            <a:ext cx="2643206" cy="1428760"/>
          </a:xfrm>
          <a:prstGeom prst="ellipse">
            <a:avLst/>
          </a:prstGeom>
          <a:solidFill>
            <a:srgbClr val="0AC62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chemeClr val="bg1"/>
                </a:solidFill>
                <a:cs typeface="+mj-cs"/>
              </a:rPr>
              <a:t>อลูมิเนียม</a:t>
            </a:r>
          </a:p>
          <a:p>
            <a:pPr algn="ctr"/>
            <a:r>
              <a:rPr lang="th-TH" sz="3200" b="1" dirty="0" smtClean="0">
                <a:solidFill>
                  <a:schemeClr val="bg1"/>
                </a:solidFill>
                <a:cs typeface="+mj-cs"/>
              </a:rPr>
              <a:t>คอมโพ</a:t>
            </a:r>
            <a:r>
              <a:rPr lang="th-TH" sz="3200" b="1" dirty="0" err="1" smtClean="0">
                <a:solidFill>
                  <a:schemeClr val="bg1"/>
                </a:solidFill>
                <a:cs typeface="+mj-cs"/>
              </a:rPr>
              <a:t>สีท</a:t>
            </a:r>
            <a:endParaRPr lang="th-TH" sz="3200" b="1" dirty="0">
              <a:solidFill>
                <a:schemeClr val="bg1"/>
              </a:solidFill>
              <a:cs typeface="+mj-cs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4643438" y="5214950"/>
            <a:ext cx="2643206" cy="1428760"/>
          </a:xfrm>
          <a:prstGeom prst="ellipse">
            <a:avLst/>
          </a:prstGeom>
          <a:solidFill>
            <a:srgbClr val="0AC62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chemeClr val="bg1"/>
                </a:solidFill>
                <a:cs typeface="+mj-cs"/>
              </a:rPr>
              <a:t>ทองเหลือง</a:t>
            </a:r>
            <a:endParaRPr lang="th-TH" sz="3200" b="1" dirty="0">
              <a:solidFill>
                <a:schemeClr val="bg1"/>
              </a:solidFill>
              <a:cs typeface="+mj-cs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6215074" y="4000504"/>
            <a:ext cx="2643206" cy="1428760"/>
          </a:xfrm>
          <a:prstGeom prst="ellipse">
            <a:avLst/>
          </a:prstGeom>
          <a:solidFill>
            <a:srgbClr val="0AC62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err="1" smtClean="0">
                <a:solidFill>
                  <a:schemeClr val="bg1"/>
                </a:solidFill>
                <a:cs typeface="+mj-cs"/>
              </a:rPr>
              <a:t>พลาส</a:t>
            </a:r>
            <a:r>
              <a:rPr lang="th-TH" sz="3200" b="1" dirty="0" smtClean="0">
                <a:solidFill>
                  <a:schemeClr val="bg1"/>
                </a:solidFill>
                <a:cs typeface="+mj-cs"/>
              </a:rPr>
              <a:t>วูด</a:t>
            </a:r>
            <a:endParaRPr lang="th-TH" sz="3200" b="1" dirty="0">
              <a:solidFill>
                <a:schemeClr val="bg1"/>
              </a:solidFill>
              <a:cs typeface="+mj-cs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6286512" y="2500306"/>
            <a:ext cx="2643206" cy="1428760"/>
          </a:xfrm>
          <a:prstGeom prst="ellipse">
            <a:avLst/>
          </a:prstGeom>
          <a:solidFill>
            <a:srgbClr val="0AC62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err="1" smtClean="0">
                <a:solidFill>
                  <a:schemeClr val="bg1"/>
                </a:solidFill>
                <a:cs typeface="+mj-cs"/>
              </a:rPr>
              <a:t>ซิงค์</a:t>
            </a:r>
            <a:r>
              <a:rPr lang="th-TH" sz="3200" b="1" dirty="0" smtClean="0">
                <a:solidFill>
                  <a:schemeClr val="bg1"/>
                </a:solidFill>
                <a:cs typeface="+mj-cs"/>
              </a:rPr>
              <a:t>พ่นสี</a:t>
            </a:r>
            <a:endParaRPr lang="th-TH" sz="3200" b="1" dirty="0">
              <a:solidFill>
                <a:schemeClr val="bg1"/>
              </a:solidFill>
              <a:cs typeface="+mj-cs"/>
            </a:endParaRPr>
          </a:p>
        </p:txBody>
      </p:sp>
      <p:cxnSp>
        <p:nvCxnSpPr>
          <p:cNvPr id="39" name="Straight Arrow Connector 38"/>
          <p:cNvCxnSpPr/>
          <p:nvPr/>
        </p:nvCxnSpPr>
        <p:spPr>
          <a:xfrm rot="16200000" flipH="1">
            <a:off x="4036215" y="3750471"/>
            <a:ext cx="2643206" cy="428628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285720" y="142852"/>
            <a:ext cx="6786610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smtClean="0">
                <a:solidFill>
                  <a:srgbClr val="002060"/>
                </a:solidFill>
                <a:cs typeface="+mj-cs"/>
              </a:rPr>
              <a:t>6.</a:t>
            </a:r>
            <a:r>
              <a:rPr lang="th-TH" sz="6000" b="1" dirty="0" smtClean="0">
                <a:solidFill>
                  <a:srgbClr val="002060"/>
                </a:solidFill>
                <a:cs typeface="+mj-cs"/>
              </a:rPr>
              <a:t>วัสดุที่ใช้ในการผลิตและทำสื่อ</a:t>
            </a:r>
            <a:endParaRPr lang="th-TH" sz="6000" b="1" dirty="0">
              <a:solidFill>
                <a:srgbClr val="002060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71472" y="214290"/>
            <a:ext cx="8001056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b="1" dirty="0" smtClean="0">
                <a:solidFill>
                  <a:srgbClr val="002060"/>
                </a:solidFill>
                <a:cs typeface="+mj-cs"/>
              </a:rPr>
              <a:t>7.</a:t>
            </a:r>
            <a:r>
              <a:rPr lang="th-TH" sz="4800" b="1" dirty="0" smtClean="0">
                <a:solidFill>
                  <a:srgbClr val="002060"/>
                </a:solidFill>
                <a:cs typeface="+mj-cs"/>
              </a:rPr>
              <a:t>ระบบการพิมพ์ การผลิตสื่อ และเครื่องมือ</a:t>
            </a:r>
            <a:endParaRPr lang="th-TH" sz="48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214282" y="1428736"/>
            <a:ext cx="8643998" cy="142876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>
                <a:solidFill>
                  <a:srgbClr val="002060"/>
                </a:solidFill>
              </a:rPr>
              <a:t>ระบบการพิมพ์ การผลิตสื่อ </a:t>
            </a:r>
            <a:endParaRPr lang="th-TH" sz="4800" b="1" dirty="0" smtClean="0">
              <a:solidFill>
                <a:srgbClr val="002060"/>
              </a:solidFill>
            </a:endParaRPr>
          </a:p>
          <a:p>
            <a:pPr algn="ctr"/>
            <a:r>
              <a:rPr lang="th-TH" sz="4800" b="1" dirty="0" smtClean="0">
                <a:solidFill>
                  <a:srgbClr val="002060"/>
                </a:solidFill>
              </a:rPr>
              <a:t>และ</a:t>
            </a:r>
            <a:r>
              <a:rPr lang="th-TH" sz="4800" b="1" dirty="0">
                <a:solidFill>
                  <a:srgbClr val="002060"/>
                </a:solidFill>
              </a:rPr>
              <a:t>เครื่องมือ</a:t>
            </a:r>
            <a:endParaRPr lang="th-TH" sz="48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2214546" y="2643182"/>
            <a:ext cx="428628" cy="428628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endCxn id="16" idx="7"/>
          </p:cNvCxnSpPr>
          <p:nvPr/>
        </p:nvCxnSpPr>
        <p:spPr>
          <a:xfrm rot="5400000">
            <a:off x="2023541" y="3518669"/>
            <a:ext cx="2280939" cy="815717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6200000" flipH="1">
            <a:off x="4464843" y="3464719"/>
            <a:ext cx="2500330" cy="1285884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6200000" flipH="1">
            <a:off x="7572396" y="2714620"/>
            <a:ext cx="357190" cy="214314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285720" y="3000372"/>
            <a:ext cx="2643206" cy="1428760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/>
              <a:t>ระบบการพิมพ์</a:t>
            </a:r>
          </a:p>
          <a:p>
            <a:pPr algn="ctr"/>
            <a:r>
              <a:rPr lang="en-US" b="1" dirty="0" smtClean="0"/>
              <a:t>INJEC</a:t>
            </a:r>
            <a:endParaRPr lang="th-TH" b="1" dirty="0"/>
          </a:p>
        </p:txBody>
      </p:sp>
      <p:sp>
        <p:nvSpPr>
          <p:cNvPr id="16" name="Oval 15"/>
          <p:cNvSpPr/>
          <p:nvPr/>
        </p:nvSpPr>
        <p:spPr>
          <a:xfrm>
            <a:off x="500034" y="4857760"/>
            <a:ext cx="2643206" cy="1428760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/>
              <a:t>เครื่องพิมพ์</a:t>
            </a:r>
          </a:p>
          <a:p>
            <a:pPr algn="ctr"/>
            <a:r>
              <a:rPr lang="en-US" b="1" dirty="0" smtClean="0"/>
              <a:t>3 </a:t>
            </a:r>
            <a:r>
              <a:rPr lang="th-TH" b="1" dirty="0" smtClean="0"/>
              <a:t>มิติ</a:t>
            </a:r>
            <a:endParaRPr lang="th-TH" b="1" dirty="0"/>
          </a:p>
        </p:txBody>
      </p:sp>
      <p:sp>
        <p:nvSpPr>
          <p:cNvPr id="18" name="Oval 17"/>
          <p:cNvSpPr/>
          <p:nvPr/>
        </p:nvSpPr>
        <p:spPr>
          <a:xfrm>
            <a:off x="6143636" y="5000636"/>
            <a:ext cx="2643206" cy="1428760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/>
              <a:t>เครื่องเลเซอร์</a:t>
            </a:r>
            <a:endParaRPr lang="th-TH" b="1" dirty="0"/>
          </a:p>
        </p:txBody>
      </p:sp>
      <p:sp>
        <p:nvSpPr>
          <p:cNvPr id="19" name="Oval 18"/>
          <p:cNvSpPr/>
          <p:nvPr/>
        </p:nvSpPr>
        <p:spPr>
          <a:xfrm>
            <a:off x="5643570" y="3000372"/>
            <a:ext cx="3357586" cy="1428760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/>
              <a:t>เครื่องตัดสติ๊กเกอร์</a:t>
            </a:r>
          </a:p>
          <a:p>
            <a:r>
              <a:rPr lang="en-US" sz="2400" b="1" dirty="0" smtClean="0"/>
              <a:t>CUTTING PLOTER</a:t>
            </a:r>
            <a:endParaRPr lang="th-TH" sz="2400" b="1" dirty="0" smtClean="0"/>
          </a:p>
          <a:p>
            <a:pPr algn="ctr"/>
            <a:endParaRPr lang="th-TH" b="1" dirty="0"/>
          </a:p>
        </p:txBody>
      </p:sp>
      <p:sp>
        <p:nvSpPr>
          <p:cNvPr id="13" name="Oval 12"/>
          <p:cNvSpPr/>
          <p:nvPr/>
        </p:nvSpPr>
        <p:spPr>
          <a:xfrm>
            <a:off x="3357554" y="5143512"/>
            <a:ext cx="2643206" cy="1428760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/>
              <a:t>เครื่องแกะสลัก</a:t>
            </a:r>
          </a:p>
          <a:p>
            <a:pPr algn="ctr"/>
            <a:r>
              <a:rPr lang="en-US" b="1" dirty="0" smtClean="0"/>
              <a:t>CNC</a:t>
            </a:r>
            <a:endParaRPr lang="th-TH" b="1" dirty="0"/>
          </a:p>
        </p:txBody>
      </p:sp>
      <p:cxnSp>
        <p:nvCxnSpPr>
          <p:cNvPr id="14" name="Straight Arrow Connector 13"/>
          <p:cNvCxnSpPr>
            <a:endCxn id="13" idx="0"/>
          </p:cNvCxnSpPr>
          <p:nvPr/>
        </p:nvCxnSpPr>
        <p:spPr>
          <a:xfrm rot="16200000" flipH="1">
            <a:off x="3482570" y="3946925"/>
            <a:ext cx="2286016" cy="107157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235</Words>
  <Application>Microsoft Office PowerPoint</Application>
  <PresentationFormat>On-screen Show (4:3)</PresentationFormat>
  <Paragraphs>64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13</cp:revision>
  <dcterms:created xsi:type="dcterms:W3CDTF">2013-03-30T12:20:55Z</dcterms:created>
  <dcterms:modified xsi:type="dcterms:W3CDTF">2013-03-31T03:02:56Z</dcterms:modified>
</cp:coreProperties>
</file>