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FF00"/>
    <a:srgbClr val="00CCFF"/>
    <a:srgbClr val="A1FB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</c:pie3DChart>
    </c:plotArea>
    <c:plotVisOnly val="1"/>
  </c:chart>
  <c:txPr>
    <a:bodyPr/>
    <a:lstStyle/>
    <a:p>
      <a:pPr>
        <a:defRPr sz="1800"/>
      </a:pPr>
      <a:endParaRPr lang="th-TH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style val="18"/>
  <c:chart>
    <c:plotArea>
      <c:layout>
        <c:manualLayout>
          <c:layoutTarget val="inner"/>
          <c:xMode val="edge"/>
          <c:yMode val="edge"/>
          <c:x val="0"/>
          <c:y val="0.29280840811365866"/>
          <c:w val="1"/>
          <c:h val="0.70719159188634151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axId val="83997056"/>
        <c:axId val="83998592"/>
      </c:barChart>
      <c:catAx>
        <c:axId val="83997056"/>
        <c:scaling>
          <c:orientation val="minMax"/>
        </c:scaling>
        <c:delete val="1"/>
        <c:axPos val="b"/>
        <c:tickLblPos val="nextTo"/>
        <c:crossAx val="83998592"/>
        <c:crosses val="autoZero"/>
        <c:auto val="1"/>
        <c:lblAlgn val="ctr"/>
        <c:lblOffset val="100"/>
      </c:catAx>
      <c:valAx>
        <c:axId val="83998592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8399705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th-TH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view3D>
      <c:perspective val="30"/>
    </c:view3D>
    <c:plotArea>
      <c:layout/>
      <c:area3DChart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cat>
            <c:numRef>
              <c:f>Sheet1!$A$2:$A$6</c:f>
              <c:numCache>
                <c:formatCode>d/m/yyyy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cat>
            <c:numRef>
              <c:f>Sheet1!$A$2:$A$6</c:f>
              <c:numCache>
                <c:formatCode>d/m/yyyy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axId val="84035456"/>
        <c:axId val="84036992"/>
        <c:axId val="0"/>
      </c:area3DChart>
      <c:dateAx>
        <c:axId val="84035456"/>
        <c:scaling>
          <c:orientation val="minMax"/>
        </c:scaling>
        <c:delete val="1"/>
        <c:axPos val="b"/>
        <c:numFmt formatCode="d/m/yyyy" sourceLinked="1"/>
        <c:tickLblPos val="nextTo"/>
        <c:crossAx val="84036992"/>
        <c:crosses val="autoZero"/>
        <c:auto val="1"/>
        <c:lblOffset val="100"/>
      </c:dateAx>
      <c:valAx>
        <c:axId val="84036992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84035456"/>
        <c:crosses val="autoZero"/>
        <c:crossBetween val="midCat"/>
      </c:valAx>
    </c:plotArea>
    <c:plotVisOnly val="1"/>
  </c:chart>
  <c:txPr>
    <a:bodyPr/>
    <a:lstStyle/>
    <a:p>
      <a:pPr>
        <a:defRPr sz="1800"/>
      </a:pPr>
      <a:endParaRPr lang="th-TH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895BE-D3A2-41E9-86C4-08D17EA0D52C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CC31D-71F7-44CF-8D7A-BE01D58164F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ame 3"/>
          <p:cNvSpPr/>
          <p:nvPr/>
        </p:nvSpPr>
        <p:spPr>
          <a:xfrm>
            <a:off x="428596" y="1428736"/>
            <a:ext cx="8358246" cy="3929090"/>
          </a:xfrm>
          <a:prstGeom prst="frame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928803"/>
            <a:ext cx="7429552" cy="3000821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6300" b="1" dirty="0" smtClean="0">
                <a:solidFill>
                  <a:srgbClr val="002060"/>
                </a:solidFill>
                <a:cs typeface="+mj-cs"/>
              </a:rPr>
              <a:t>ศิลปะและเทคนิคการออกแบบสื่อ</a:t>
            </a:r>
          </a:p>
          <a:p>
            <a:pPr algn="ctr"/>
            <a:r>
              <a:rPr lang="th-TH" sz="6300" b="1" dirty="0" smtClean="0">
                <a:solidFill>
                  <a:srgbClr val="002060"/>
                </a:solidFill>
                <a:cs typeface="+mj-cs"/>
              </a:rPr>
              <a:t>สำหรับการฝึก</a:t>
            </a:r>
          </a:p>
          <a:p>
            <a:pPr algn="ctr"/>
            <a:endParaRPr lang="th-TH" sz="63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000364" y="1428736"/>
            <a:ext cx="4572032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ลักษณะของเส้นที่นำมาใช้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>
            <a:endCxn id="18" idx="7"/>
          </p:cNvCxnSpPr>
          <p:nvPr/>
        </p:nvCxnSpPr>
        <p:spPr>
          <a:xfrm rot="10800000" flipV="1">
            <a:off x="2226496" y="2428867"/>
            <a:ext cx="916749" cy="24929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>
            <a:off x="2893207" y="2964653"/>
            <a:ext cx="1143008" cy="64294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2857488" y="3786190"/>
            <a:ext cx="2500330" cy="64294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5679289" y="3036091"/>
            <a:ext cx="1357322" cy="85725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500958" y="2285992"/>
            <a:ext cx="315651" cy="28067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214282" y="2500306"/>
            <a:ext cx="2357454" cy="1214446"/>
          </a:xfrm>
          <a:prstGeom prst="ellips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>
                <a:cs typeface="+mj-cs"/>
              </a:rPr>
              <a:t>เส้นตรง</a:t>
            </a:r>
            <a:endParaRPr lang="th-TH" sz="3600" dirty="0">
              <a:cs typeface="+mj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7158" y="1357298"/>
            <a:ext cx="242889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1.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เส้น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357290" y="3857628"/>
            <a:ext cx="2286016" cy="1143008"/>
          </a:xfrm>
          <a:prstGeom prst="ellips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>
                <a:cs typeface="+mj-cs"/>
              </a:rPr>
              <a:t>เส้นนอน</a:t>
            </a:r>
            <a:endParaRPr lang="th-TH" sz="3600" dirty="0">
              <a:cs typeface="+mj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1714480" y="5214950"/>
            <a:ext cx="2286016" cy="1143008"/>
          </a:xfrm>
          <a:prstGeom prst="ellips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>
                <a:cs typeface="+mj-cs"/>
              </a:rPr>
              <a:t>เส้นเฉียง</a:t>
            </a:r>
            <a:endParaRPr lang="th-TH" sz="3600" dirty="0">
              <a:cs typeface="+mj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4429124" y="5286388"/>
            <a:ext cx="2357454" cy="1143032"/>
          </a:xfrm>
          <a:prstGeom prst="ellips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>
                <a:cs typeface="+mj-cs"/>
              </a:rPr>
              <a:t>เส้นโค้ง</a:t>
            </a:r>
            <a:endParaRPr lang="th-TH" sz="3600" dirty="0">
              <a:cs typeface="+mj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286512" y="4000504"/>
            <a:ext cx="2357454" cy="1143008"/>
          </a:xfrm>
          <a:prstGeom prst="ellips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>
                <a:cs typeface="+mj-cs"/>
              </a:rPr>
              <a:t>เส้นซิก</a:t>
            </a:r>
            <a:r>
              <a:rPr lang="th-TH" sz="3600" dirty="0" err="1" smtClean="0">
                <a:cs typeface="+mj-cs"/>
              </a:rPr>
              <a:t>แซก</a:t>
            </a:r>
            <a:endParaRPr lang="th-TH" sz="3600" dirty="0">
              <a:cs typeface="+mj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715140" y="2643182"/>
            <a:ext cx="2286016" cy="1143008"/>
          </a:xfrm>
          <a:prstGeom prst="ellips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>
                <a:cs typeface="+mj-cs"/>
              </a:rPr>
              <a:t>เส้นอิสระ</a:t>
            </a:r>
            <a:endParaRPr lang="th-TH" sz="3600" dirty="0">
              <a:cs typeface="+mj-cs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rot="16200000" flipH="1">
            <a:off x="4179091" y="3821909"/>
            <a:ext cx="2428892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2928926" y="1428736"/>
            <a:ext cx="5857916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0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ลักษณะของสีที่นำมาใช้</a:t>
            </a:r>
            <a:endParaRPr lang="th-TH" sz="50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2750331" y="2678901"/>
            <a:ext cx="1071570" cy="100013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2928926" y="3929066"/>
            <a:ext cx="2500330" cy="35719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7036611" y="2893215"/>
            <a:ext cx="857256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85720" y="1357298"/>
            <a:ext cx="242889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2.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สี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8596" y="3357562"/>
            <a:ext cx="2643206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สีต่อการรับรู้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714480" y="5143512"/>
            <a:ext cx="2643206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จิตวิทยาสี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643438" y="5214950"/>
            <a:ext cx="2643206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คู่สี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286512" y="3571876"/>
            <a:ext cx="2643206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rgbClr val="002060"/>
                </a:solidFill>
                <a:cs typeface="+mj-cs"/>
              </a:rPr>
              <a:t>อิทธิพลของสี</a:t>
            </a:r>
            <a:endParaRPr lang="th-TH" sz="4800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22" name="Straight Arrow Connector 21"/>
          <p:cNvCxnSpPr>
            <a:endCxn id="18" idx="0"/>
          </p:cNvCxnSpPr>
          <p:nvPr/>
        </p:nvCxnSpPr>
        <p:spPr>
          <a:xfrm rot="16200000" flipH="1">
            <a:off x="4732737" y="3982646"/>
            <a:ext cx="2286014" cy="17859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3357554" y="1214422"/>
            <a:ext cx="4500594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ลักษณะรูปทรง</a:t>
            </a:r>
          </a:p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ที่นำมาใช้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5" name="Straight Arrow Connector 24"/>
          <p:cNvCxnSpPr>
            <a:endCxn id="31" idx="7"/>
          </p:cNvCxnSpPr>
          <p:nvPr/>
        </p:nvCxnSpPr>
        <p:spPr>
          <a:xfrm rot="10800000" flipV="1">
            <a:off x="2398962" y="2214553"/>
            <a:ext cx="1172907" cy="49498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24" idx="3"/>
          </p:cNvCxnSpPr>
          <p:nvPr/>
        </p:nvCxnSpPr>
        <p:spPr>
          <a:xfrm rot="5400000">
            <a:off x="2832389" y="2673365"/>
            <a:ext cx="1423683" cy="94484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2928926" y="3643314"/>
            <a:ext cx="2786082" cy="64294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6200000" flipH="1">
            <a:off x="5357818" y="3214686"/>
            <a:ext cx="1643074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16200000" flipH="1">
            <a:off x="7679553" y="2178835"/>
            <a:ext cx="357190" cy="28575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142844" y="2500306"/>
            <a:ext cx="2643206" cy="1428760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รูปทรง</a:t>
            </a:r>
          </a:p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สี่เหลี่ยม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85720" y="1357298"/>
            <a:ext cx="278608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3.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รูปทรง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1285852" y="3857628"/>
            <a:ext cx="2643206" cy="1428760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รูปทรงสามเหลี่ยม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928794" y="5286388"/>
            <a:ext cx="2643206" cy="1428760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รูปทรงวงกลม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643438" y="5214950"/>
            <a:ext cx="2643206" cy="1428760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รูปทรงอิสระ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215074" y="4000504"/>
            <a:ext cx="2643206" cy="1428760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รูปทรงวงรี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286512" y="2500306"/>
            <a:ext cx="2643206" cy="1428760"/>
          </a:xfrm>
          <a:prstGeom prst="ellipse">
            <a:avLst/>
          </a:prstGeom>
          <a:solidFill>
            <a:srgbClr val="FF99F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รูปทรง</a:t>
            </a:r>
          </a:p>
          <a:p>
            <a:pPr algn="ctr"/>
            <a:r>
              <a:rPr lang="th-TH" sz="4000" b="1" dirty="0" smtClean="0">
                <a:solidFill>
                  <a:srgbClr val="002060"/>
                </a:solidFill>
                <a:cs typeface="+mj-cs"/>
              </a:rPr>
              <a:t>แปดเหลี่ยม</a:t>
            </a:r>
            <a:endParaRPr lang="th-TH" sz="4000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rot="16200000" flipH="1">
            <a:off x="4143372" y="3857628"/>
            <a:ext cx="2643206" cy="21431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85720" y="142852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928926" y="1428736"/>
            <a:ext cx="5500726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ลักษณะของทิศทางที่นำมาใช้ ได้แก่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2714612" y="2571744"/>
            <a:ext cx="714380" cy="64294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2893207" y="3178967"/>
            <a:ext cx="1785950" cy="114300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18" idx="1"/>
          </p:cNvCxnSpPr>
          <p:nvPr/>
        </p:nvCxnSpPr>
        <p:spPr>
          <a:xfrm rot="16200000" flipH="1">
            <a:off x="5053835" y="3661544"/>
            <a:ext cx="2423815" cy="81571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7108049" y="2821777"/>
            <a:ext cx="500066" cy="42862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42844" y="1357298"/>
            <a:ext cx="278608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4.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ทิศทาง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4282" y="2714620"/>
            <a:ext cx="2643206" cy="1428760"/>
          </a:xfrm>
          <a:prstGeom prst="ellipse">
            <a:avLst/>
          </a:prstGeom>
          <a:gradFill flip="none" rotWithShape="1">
            <a:gsLst>
              <a:gs pos="0">
                <a:srgbClr val="00CCFF">
                  <a:shade val="30000"/>
                  <a:satMod val="115000"/>
                </a:srgbClr>
              </a:gs>
              <a:gs pos="50000">
                <a:srgbClr val="00CCFF">
                  <a:shade val="67500"/>
                  <a:satMod val="115000"/>
                </a:srgbClr>
              </a:gs>
              <a:gs pos="100000">
                <a:srgbClr val="00CC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การสร้างด้วยลูกศร</a:t>
            </a:r>
            <a:endParaRPr lang="th-TH" sz="3600" b="1" dirty="0">
              <a:cs typeface="+mj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142976" y="4500570"/>
            <a:ext cx="2643206" cy="1428760"/>
          </a:xfrm>
          <a:prstGeom prst="ellipse">
            <a:avLst/>
          </a:prstGeom>
          <a:gradFill flip="none" rotWithShape="1">
            <a:gsLst>
              <a:gs pos="0">
                <a:srgbClr val="00CCFF">
                  <a:shade val="30000"/>
                  <a:satMod val="115000"/>
                </a:srgbClr>
              </a:gs>
              <a:gs pos="50000">
                <a:srgbClr val="00CCFF">
                  <a:shade val="67500"/>
                  <a:satMod val="115000"/>
                </a:srgbClr>
              </a:gs>
              <a:gs pos="100000">
                <a:srgbClr val="00CC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การใช้เส้น</a:t>
            </a:r>
            <a:endParaRPr lang="th-TH" sz="3600" b="1" dirty="0"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500430" y="5214950"/>
            <a:ext cx="2643206" cy="1428760"/>
          </a:xfrm>
          <a:prstGeom prst="ellipse">
            <a:avLst/>
          </a:prstGeom>
          <a:gradFill flip="none" rotWithShape="1">
            <a:gsLst>
              <a:gs pos="0">
                <a:srgbClr val="00CCFF">
                  <a:shade val="30000"/>
                  <a:satMod val="115000"/>
                </a:srgbClr>
              </a:gs>
              <a:gs pos="50000">
                <a:srgbClr val="00CCFF">
                  <a:shade val="67500"/>
                  <a:satMod val="115000"/>
                </a:srgbClr>
              </a:gs>
              <a:gs pos="100000">
                <a:srgbClr val="00CC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การสร้าง</a:t>
            </a:r>
          </a:p>
          <a:p>
            <a:pPr algn="ctr"/>
            <a:r>
              <a:rPr lang="th-TH" sz="3600" b="1" dirty="0" smtClean="0">
                <a:cs typeface="+mj-cs"/>
              </a:rPr>
              <a:t>จุดชี้นำ</a:t>
            </a:r>
            <a:endParaRPr lang="th-TH" sz="3600" b="1" dirty="0">
              <a:cs typeface="+mj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286512" y="5072074"/>
            <a:ext cx="2643206" cy="1428760"/>
          </a:xfrm>
          <a:prstGeom prst="ellipse">
            <a:avLst/>
          </a:prstGeom>
          <a:gradFill flip="none" rotWithShape="1">
            <a:gsLst>
              <a:gs pos="0">
                <a:srgbClr val="00CCFF">
                  <a:shade val="30000"/>
                  <a:satMod val="115000"/>
                </a:srgbClr>
              </a:gs>
              <a:gs pos="50000">
                <a:srgbClr val="00CCFF">
                  <a:shade val="67500"/>
                  <a:satMod val="115000"/>
                </a:srgbClr>
              </a:gs>
              <a:gs pos="100000">
                <a:srgbClr val="00CC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การแสดงแบบเคลื่อนที่</a:t>
            </a:r>
            <a:endParaRPr lang="th-TH" sz="3600" b="1" dirty="0">
              <a:cs typeface="+mj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500826" y="3286124"/>
            <a:ext cx="2428924" cy="1357322"/>
          </a:xfrm>
          <a:prstGeom prst="ellipse">
            <a:avLst/>
          </a:prstGeom>
          <a:gradFill flip="none" rotWithShape="1">
            <a:gsLst>
              <a:gs pos="0">
                <a:srgbClr val="00CCFF">
                  <a:shade val="30000"/>
                  <a:satMod val="115000"/>
                </a:srgbClr>
              </a:gs>
              <a:gs pos="50000">
                <a:srgbClr val="00CCFF">
                  <a:shade val="67500"/>
                  <a:satMod val="115000"/>
                </a:srgbClr>
              </a:gs>
              <a:gs pos="100000">
                <a:srgbClr val="00CC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cs typeface="+mj-cs"/>
              </a:rPr>
              <a:t>การไหลเวียน</a:t>
            </a:r>
            <a:endParaRPr lang="th-TH" sz="3600" b="1" dirty="0">
              <a:cs typeface="+mj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5400000">
            <a:off x="3714744" y="3786190"/>
            <a:ext cx="2357454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928926" y="1428736"/>
            <a:ext cx="5715040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ลักษณะของน้ำหนักที่นำมาใช้ ได้แก่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2571736" y="2571744"/>
            <a:ext cx="714380" cy="42862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6536545" y="2964653"/>
            <a:ext cx="714380" cy="50006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42844" y="1357298"/>
            <a:ext cx="278608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5.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น้ำหนัก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42844" y="3000372"/>
            <a:ext cx="3714776" cy="171451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cs typeface="+mj-cs"/>
              </a:rPr>
              <a:t>การใช้น้ำหนัก</a:t>
            </a:r>
          </a:p>
          <a:p>
            <a:pPr algn="ctr"/>
            <a:r>
              <a:rPr lang="th-TH" sz="3200" b="1" dirty="0" smtClean="0">
                <a:cs typeface="+mj-cs"/>
              </a:rPr>
              <a:t>การแสดง</a:t>
            </a:r>
          </a:p>
          <a:p>
            <a:pPr algn="ctr"/>
            <a:r>
              <a:rPr lang="th-TH" sz="3200" b="1" dirty="0" smtClean="0">
                <a:cs typeface="+mj-cs"/>
              </a:rPr>
              <a:t>ด้วยสีค่าน้ำหนักอ่อน</a:t>
            </a:r>
            <a:endParaRPr lang="th-TH" sz="3200" b="1" dirty="0">
              <a:cs typeface="+mj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5400000">
            <a:off x="3768323" y="3875489"/>
            <a:ext cx="2071703" cy="3571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571736" y="4929198"/>
            <a:ext cx="3714776" cy="171451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cs typeface="+mj-cs"/>
              </a:rPr>
              <a:t>การใช้น้ำหนัก</a:t>
            </a:r>
          </a:p>
          <a:p>
            <a:pPr algn="ctr"/>
            <a:r>
              <a:rPr lang="th-TH" sz="3200" b="1" dirty="0" smtClean="0">
                <a:cs typeface="+mj-cs"/>
              </a:rPr>
              <a:t>การแสดง</a:t>
            </a:r>
          </a:p>
          <a:p>
            <a:pPr algn="ctr"/>
            <a:r>
              <a:rPr lang="th-TH" sz="3200" b="1" dirty="0" smtClean="0">
                <a:cs typeface="+mj-cs"/>
              </a:rPr>
              <a:t>ด้วยสีค่าน้ำหนักกลาง</a:t>
            </a:r>
            <a:endParaRPr lang="th-TH" sz="3200" b="1" dirty="0">
              <a:cs typeface="+mj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286380" y="3571876"/>
            <a:ext cx="3714776" cy="171451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cs typeface="+mj-cs"/>
              </a:rPr>
              <a:t>การใช้น้ำหนัก</a:t>
            </a:r>
          </a:p>
          <a:p>
            <a:pPr algn="ctr"/>
            <a:r>
              <a:rPr lang="th-TH" sz="3200" b="1" dirty="0" smtClean="0">
                <a:cs typeface="+mj-cs"/>
              </a:rPr>
              <a:t>การแสดง</a:t>
            </a:r>
          </a:p>
          <a:p>
            <a:pPr algn="ctr"/>
            <a:r>
              <a:rPr lang="th-TH" sz="3200" b="1" dirty="0" smtClean="0">
                <a:cs typeface="+mj-cs"/>
              </a:rPr>
              <a:t>ด้วยค่าน้ำหนักเข้ม</a:t>
            </a:r>
            <a:endParaRPr lang="th-TH" sz="3200" b="1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357554" y="1357298"/>
            <a:ext cx="5643602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ศิลปะการนำเรื่องของปริมาตรที่นำมาใช้ ได้แก่</a:t>
            </a:r>
            <a:endParaRPr lang="th-TH" sz="4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2928926" y="2500306"/>
            <a:ext cx="1000132" cy="78581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endCxn id="16" idx="7"/>
          </p:cNvCxnSpPr>
          <p:nvPr/>
        </p:nvCxnSpPr>
        <p:spPr>
          <a:xfrm rot="5400000">
            <a:off x="2624636" y="3405384"/>
            <a:ext cx="2638127" cy="111372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7393801" y="2964653"/>
            <a:ext cx="714380" cy="21431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42844" y="1357298"/>
            <a:ext cx="3000396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6.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ปริมาตร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4282" y="2857496"/>
            <a:ext cx="2857520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การแสดงออกตามลักษณะแบบทรงกระบอก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42910" y="5072074"/>
            <a:ext cx="3214710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การแสดงออกแบบภาพวงกลม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500562" y="5286388"/>
            <a:ext cx="2643206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การแสดงด้วยปริมาตรพื้นที่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286512" y="3500438"/>
            <a:ext cx="2643206" cy="1428760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การแสดงออก</a:t>
            </a:r>
          </a:p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ของระยะ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16200000" flipH="1">
            <a:off x="4750595" y="3821912"/>
            <a:ext cx="2500330" cy="428625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36" name="Flowchart: Magnetic Disk 35"/>
          <p:cNvSpPr/>
          <p:nvPr/>
        </p:nvSpPr>
        <p:spPr>
          <a:xfrm>
            <a:off x="214282" y="3357562"/>
            <a:ext cx="714380" cy="92869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37" name="Chart 36"/>
          <p:cNvGraphicFramePr/>
          <p:nvPr/>
        </p:nvGraphicFramePr>
        <p:xfrm>
          <a:off x="0" y="5357802"/>
          <a:ext cx="1643042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8" name="Chart 37"/>
          <p:cNvGraphicFramePr/>
          <p:nvPr/>
        </p:nvGraphicFramePr>
        <p:xfrm>
          <a:off x="7358082" y="4500570"/>
          <a:ext cx="1571604" cy="1214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9" name="Chart 38"/>
          <p:cNvGraphicFramePr/>
          <p:nvPr/>
        </p:nvGraphicFramePr>
        <p:xfrm>
          <a:off x="4429124" y="4500570"/>
          <a:ext cx="1476364" cy="928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214678" y="1357298"/>
            <a:ext cx="5072098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รูปแบบของสื่อ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2643174" y="2428868"/>
            <a:ext cx="928694" cy="85725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2678893" y="3321843"/>
            <a:ext cx="2428892" cy="1214446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6929454" y="2714620"/>
            <a:ext cx="571504" cy="42862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85720" y="1357298"/>
            <a:ext cx="2714644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7.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จังหวะ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4282" y="3000372"/>
            <a:ext cx="2857520" cy="142876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จังหวะของ</a:t>
            </a:r>
          </a:p>
          <a:p>
            <a:pPr algn="ctr"/>
            <a:r>
              <a:rPr lang="th-TH" b="1" dirty="0" smtClean="0"/>
              <a:t>ความต่อเนื่อง</a:t>
            </a:r>
            <a:endParaRPr lang="th-TH" b="1" dirty="0"/>
          </a:p>
        </p:txBody>
      </p:sp>
      <p:sp>
        <p:nvSpPr>
          <p:cNvPr id="16" name="Oval 15"/>
          <p:cNvSpPr/>
          <p:nvPr/>
        </p:nvSpPr>
        <p:spPr>
          <a:xfrm>
            <a:off x="1428728" y="5000636"/>
            <a:ext cx="2857520" cy="142876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จังหวะของ</a:t>
            </a:r>
          </a:p>
          <a:p>
            <a:pPr algn="ctr"/>
            <a:r>
              <a:rPr lang="th-TH" b="1" dirty="0" smtClean="0"/>
              <a:t>การจัดวาง</a:t>
            </a:r>
            <a:endParaRPr lang="th-TH" b="1" dirty="0"/>
          </a:p>
        </p:txBody>
      </p:sp>
      <p:sp>
        <p:nvSpPr>
          <p:cNvPr id="17" name="Oval 16"/>
          <p:cNvSpPr/>
          <p:nvPr/>
        </p:nvSpPr>
        <p:spPr>
          <a:xfrm>
            <a:off x="5286380" y="5000636"/>
            <a:ext cx="2857520" cy="142876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จังหวะของกิจกรรม</a:t>
            </a:r>
            <a:endParaRPr lang="th-TH" b="1" dirty="0"/>
          </a:p>
        </p:txBody>
      </p:sp>
      <p:sp>
        <p:nvSpPr>
          <p:cNvPr id="18" name="Oval 17"/>
          <p:cNvSpPr/>
          <p:nvPr/>
        </p:nvSpPr>
        <p:spPr>
          <a:xfrm>
            <a:off x="6143636" y="3214686"/>
            <a:ext cx="2857520" cy="1428760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จังหวะของ</a:t>
            </a:r>
          </a:p>
          <a:p>
            <a:pPr algn="ctr"/>
            <a:r>
              <a:rPr lang="th-TH" b="1" dirty="0" smtClean="0"/>
              <a:t>ช่วงระยะ</a:t>
            </a:r>
            <a:endParaRPr lang="th-TH" b="1" dirty="0"/>
          </a:p>
        </p:txBody>
      </p:sp>
      <p:cxnSp>
        <p:nvCxnSpPr>
          <p:cNvPr id="21" name="Straight Arrow Connector 20"/>
          <p:cNvCxnSpPr/>
          <p:nvPr/>
        </p:nvCxnSpPr>
        <p:spPr>
          <a:xfrm rot="16200000" flipH="1">
            <a:off x="4714876" y="3643314"/>
            <a:ext cx="2286016" cy="57150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928926" y="1428736"/>
            <a:ext cx="5357850" cy="1428760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รูปแบบของสื่อ</a:t>
            </a:r>
            <a:endParaRPr lang="th-TH" sz="54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 flipV="1">
            <a:off x="2714612" y="2786058"/>
            <a:ext cx="1000132" cy="71438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H="1">
            <a:off x="7196975" y="2947165"/>
            <a:ext cx="923617" cy="315651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85720" y="1357298"/>
            <a:ext cx="242889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8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.แรเงา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14282" y="3214686"/>
            <a:ext cx="2643206" cy="1428760"/>
          </a:xfrm>
          <a:prstGeom prst="ellips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ลักษณะของ</a:t>
            </a:r>
          </a:p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การกำหนด</a:t>
            </a:r>
          </a:p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จุดกำเนิดแรงเงา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571868" y="5072074"/>
            <a:ext cx="2643206" cy="1428760"/>
          </a:xfrm>
          <a:prstGeom prst="ellips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การกำเนิดแรงเงา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286512" y="3500438"/>
            <a:ext cx="2643206" cy="1428760"/>
          </a:xfrm>
          <a:prstGeom prst="ellips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ระยะของ</a:t>
            </a:r>
          </a:p>
          <a:p>
            <a:pPr algn="ctr"/>
            <a:r>
              <a:rPr lang="th-TH" b="1" dirty="0" smtClean="0">
                <a:solidFill>
                  <a:srgbClr val="002060"/>
                </a:solidFill>
                <a:cs typeface="+mj-cs"/>
              </a:rPr>
              <a:t>แรงเงา</a:t>
            </a:r>
            <a:endParaRPr lang="th-TH" b="1" dirty="0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16200000" flipH="1">
            <a:off x="4000496" y="3929066"/>
            <a:ext cx="2214578" cy="7143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71472" y="214290"/>
            <a:ext cx="4929222" cy="1057276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 smtClean="0">
                <a:solidFill>
                  <a:srgbClr val="002060"/>
                </a:solidFill>
                <a:cs typeface="+mj-cs"/>
              </a:rPr>
              <a:t>ศิลปะในการใช้สร้างสื่อ</a:t>
            </a:r>
            <a:endParaRPr lang="th-TH" sz="6000" b="1" dirty="0">
              <a:solidFill>
                <a:srgbClr val="00206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250</Words>
  <Application>Microsoft Office PowerPoint</Application>
  <PresentationFormat>On-screen Show (4:3)</PresentationFormat>
  <Paragraphs>78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15</cp:revision>
  <dcterms:created xsi:type="dcterms:W3CDTF">2013-03-30T06:31:35Z</dcterms:created>
  <dcterms:modified xsi:type="dcterms:W3CDTF">2013-03-31T03:00:41Z</dcterms:modified>
</cp:coreProperties>
</file>