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handoutMasterIdLst>
    <p:handoutMasterId r:id="rId10"/>
  </p:handoutMasterIdLst>
  <p:sldIdLst>
    <p:sldId id="256" r:id="rId2"/>
    <p:sldId id="257" r:id="rId3"/>
    <p:sldId id="258" r:id="rId4"/>
    <p:sldId id="259" r:id="rId5"/>
    <p:sldId id="263" r:id="rId6"/>
    <p:sldId id="262" r:id="rId7"/>
    <p:sldId id="264" r:id="rId8"/>
    <p:sldId id="265" r:id="rId9"/>
  </p:sldIdLst>
  <p:sldSz cx="9144000" cy="6858000" type="screen4x3"/>
  <p:notesSz cx="666908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2D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504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A60357-3369-48C1-B1D9-B3BF25D873E3}" type="datetimeFigureOut">
              <a:rPr lang="en-US" smtClean="0"/>
              <a:t>4/3/2015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8250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603E51-A92D-4CE0-BDB5-E33619E553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2599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E957E-3202-4F6B-9692-DCE39DEECBA1}" type="datetimeFigureOut">
              <a:rPr lang="en-US" smtClean="0"/>
              <a:pPr/>
              <a:t>4/3/2015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7106F-31DF-492B-8277-CC6479C1992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E957E-3202-4F6B-9692-DCE39DEECBA1}" type="datetimeFigureOut">
              <a:rPr lang="en-US" smtClean="0"/>
              <a:pPr/>
              <a:t>4/3/2015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7106F-31DF-492B-8277-CC6479C1992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E957E-3202-4F6B-9692-DCE39DEECBA1}" type="datetimeFigureOut">
              <a:rPr lang="en-US" smtClean="0"/>
              <a:pPr/>
              <a:t>4/3/2015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7106F-31DF-492B-8277-CC6479C1992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E957E-3202-4F6B-9692-DCE39DEECBA1}" type="datetimeFigureOut">
              <a:rPr lang="en-US" smtClean="0"/>
              <a:pPr/>
              <a:t>4/3/2015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7106F-31DF-492B-8277-CC6479C1992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E957E-3202-4F6B-9692-DCE39DEECBA1}" type="datetimeFigureOut">
              <a:rPr lang="en-US" smtClean="0"/>
              <a:pPr/>
              <a:t>4/3/2015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7106F-31DF-492B-8277-CC6479C1992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E957E-3202-4F6B-9692-DCE39DEECBA1}" type="datetimeFigureOut">
              <a:rPr lang="en-US" smtClean="0"/>
              <a:pPr/>
              <a:t>4/3/2015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517106F-31DF-492B-8277-CC6479C1992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E957E-3202-4F6B-9692-DCE39DEECBA1}" type="datetimeFigureOut">
              <a:rPr lang="en-US" smtClean="0"/>
              <a:pPr/>
              <a:t>4/3/2015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7106F-31DF-492B-8277-CC6479C1992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E957E-3202-4F6B-9692-DCE39DEECBA1}" type="datetimeFigureOut">
              <a:rPr lang="en-US" smtClean="0"/>
              <a:pPr/>
              <a:t>4/3/2015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0517106F-31DF-492B-8277-CC6479C1992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BE1E957E-3202-4F6B-9692-DCE39DEECBA1}" type="datetimeFigureOut">
              <a:rPr lang="en-US" smtClean="0"/>
              <a:pPr/>
              <a:t>4/3/2015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7106F-31DF-492B-8277-CC6479C1992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E957E-3202-4F6B-9692-DCE39DEECBA1}" type="datetimeFigureOut">
              <a:rPr lang="en-US" smtClean="0"/>
              <a:pPr/>
              <a:t>4/3/2015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7106F-31DF-492B-8277-CC6479C1992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E957E-3202-4F6B-9692-DCE39DEECBA1}" type="datetimeFigureOut">
              <a:rPr lang="en-US" smtClean="0"/>
              <a:pPr/>
              <a:t>4/3/2015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7106F-31DF-492B-8277-CC6479C1992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BE1E957E-3202-4F6B-9692-DCE39DEECBA1}" type="datetimeFigureOut">
              <a:rPr lang="en-US" smtClean="0"/>
              <a:pPr/>
              <a:t>4/3/2015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517106F-31DF-492B-8277-CC6479C1992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457200"/>
            <a:ext cx="8001000" cy="243840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th-TH" sz="53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ngsana New" pitchFamily="18" charset="-34"/>
                <a:cs typeface="Angsana New" pitchFamily="18" charset="-34"/>
              </a:rPr>
              <a:t>ชุด</a:t>
            </a:r>
            <a:r>
              <a:rPr lang="th-TH" sz="530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ngsana New" pitchFamily="18" charset="-34"/>
                <a:cs typeface="Angsana New" pitchFamily="18" charset="-34"/>
              </a:rPr>
              <a:t>ทดลอง</a:t>
            </a:r>
            <a:r>
              <a:rPr lang="en-US" sz="530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ngsana New" pitchFamily="18" charset="-34"/>
                <a:cs typeface="Angsana New" pitchFamily="18" charset="-34"/>
              </a:rPr>
              <a:t>/</a:t>
            </a:r>
            <a:r>
              <a:rPr lang="th-TH" sz="530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ngsana New" pitchFamily="18" charset="-34"/>
                <a:cs typeface="Angsana New" pitchFamily="18" charset="-34"/>
              </a:rPr>
              <a:t>สาธิต</a:t>
            </a:r>
            <a:r>
              <a:rPr lang="en-US" sz="530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ngsana New" pitchFamily="18" charset="-34"/>
                <a:cs typeface="Angsana New" pitchFamily="18" charset="-34"/>
              </a:rPr>
              <a:t>(Experimental/Demonstration Sets</a:t>
            </a:r>
            <a:r>
              <a:rPr lang="en-US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ngsana New" pitchFamily="18" charset="-34"/>
                <a:cs typeface="Angsana New" pitchFamily="18" charset="-34"/>
              </a:rPr>
              <a:t>)</a:t>
            </a:r>
            <a:br>
              <a:rPr lang="en-US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ngsana New" pitchFamily="18" charset="-34"/>
                <a:cs typeface="Angsana New" pitchFamily="18" charset="-34"/>
              </a:rPr>
            </a:br>
            <a:r>
              <a:rPr lang="th-TH" sz="53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ngsana New" pitchFamily="18" charset="-34"/>
                <a:cs typeface="Angsana New" pitchFamily="18" charset="-34"/>
              </a:rPr>
              <a:t>หรือ</a:t>
            </a:r>
            <a:r>
              <a:rPr lang="th-TH" sz="530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ngsana New" pitchFamily="18" charset="-34"/>
                <a:cs typeface="Angsana New" pitchFamily="18" charset="-34"/>
              </a:rPr>
              <a:t>ชุดฝึกปฏิบัติ</a:t>
            </a:r>
            <a:r>
              <a:rPr lang="en-US" sz="530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en-US" sz="530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endParaRPr lang="en-US" sz="5300" dirty="0"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" name="Picture 3" descr="Picture 0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0" y="3429000"/>
            <a:ext cx="3962400" cy="26295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14400" y="685800"/>
            <a:ext cx="7772400" cy="884238"/>
          </a:xfr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th-TH" dirty="0" smtClean="0"/>
              <a:t>ก. เหตุผลที่เลือกใช้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2057400"/>
            <a:ext cx="7772400" cy="3962400"/>
          </a:xfr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th-TH" b="1" dirty="0" smtClean="0">
                <a:cs typeface="+mj-cs"/>
              </a:rPr>
              <a:t>ต้องการพิสูจน์ข้อเท็จจริง</a:t>
            </a:r>
            <a:endParaRPr lang="en-US" b="1" dirty="0" smtClean="0">
              <a:cs typeface="+mj-cs"/>
            </a:endParaRPr>
          </a:p>
          <a:p>
            <a:r>
              <a:rPr lang="th-TH" b="1" dirty="0" smtClean="0">
                <a:cs typeface="+mj-cs"/>
              </a:rPr>
              <a:t>ทำให้ผู้เรียนหรือผู้รับการฝึกได้เห็นปรากฏการณ์จากการทดลองปฏิบัติจริง</a:t>
            </a:r>
            <a:endParaRPr lang="en-US" b="1" dirty="0" smtClean="0">
              <a:cs typeface="+mj-cs"/>
            </a:endParaRPr>
          </a:p>
          <a:p>
            <a:r>
              <a:rPr lang="th-TH" b="1" dirty="0" smtClean="0">
                <a:cs typeface="+mj-cs"/>
              </a:rPr>
              <a:t>ต้องการแสดงกระบวนการหรือขั้นตอนต่าง ๆ ของผลลัพธ์ที่ต้องการ</a:t>
            </a:r>
            <a:endParaRPr lang="en-US" b="1" dirty="0" smtClean="0">
              <a:cs typeface="+mj-cs"/>
            </a:endParaRPr>
          </a:p>
          <a:p>
            <a:r>
              <a:rPr lang="th-TH" b="1" dirty="0" smtClean="0">
                <a:cs typeface="+mj-cs"/>
              </a:rPr>
              <a:t>กระตุ้นความสนใจของผู้เรียนหรือผู้รับการฝึกได้ดี</a:t>
            </a:r>
            <a:endParaRPr lang="en-US" b="1" dirty="0" smtClean="0">
              <a:cs typeface="+mj-cs"/>
            </a:endParaRPr>
          </a:p>
          <a:p>
            <a:r>
              <a:rPr lang="th-TH" b="1" dirty="0" smtClean="0">
                <a:cs typeface="+mj-cs"/>
              </a:rPr>
              <a:t>ผู้เรียนหรือผู้รับการฝึกสามารถเรียนรู้เป็นรายบุคคล เป็นกลุ่มหรือร่วมกับผู้สอนได้</a:t>
            </a:r>
            <a:endParaRPr lang="en-US" b="1" dirty="0" smtClean="0">
              <a:cs typeface="+mj-cs"/>
            </a:endParaRPr>
          </a:p>
          <a:p>
            <a:endParaRPr lang="en-US" dirty="0"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uiExpand="1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14400" y="533400"/>
            <a:ext cx="7772400" cy="884238"/>
          </a:xfrm>
          <a:solidFill>
            <a:srgbClr val="00B0F0"/>
          </a:solidFill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th-TH" b="1" dirty="0" smtClean="0"/>
              <a:t>ข</a:t>
            </a:r>
            <a:r>
              <a:rPr lang="en-US" b="1" dirty="0" smtClean="0"/>
              <a:t>.</a:t>
            </a:r>
            <a:r>
              <a:rPr lang="th-TH" b="1" dirty="0" smtClean="0"/>
              <a:t> กิจกรรมในการเรียนการสอน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2057400"/>
            <a:ext cx="7772400" cy="3962400"/>
          </a:xfr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th-TH" b="1" dirty="0" smtClean="0">
                <a:cs typeface="+mj-cs"/>
              </a:rPr>
              <a:t>สามารถใช้กับการสอนหรือการฝึกได้หลายวิธี</a:t>
            </a:r>
            <a:endParaRPr lang="en-US" b="1" dirty="0" smtClean="0">
              <a:cs typeface="+mj-cs"/>
            </a:endParaRPr>
          </a:p>
          <a:p>
            <a:r>
              <a:rPr lang="th-TH" b="1" dirty="0" smtClean="0">
                <a:cs typeface="+mj-cs"/>
              </a:rPr>
              <a:t>ผู้สอนหรือผู้ฝึกเตรียมเครื่องมืออุปกรณ์ และวัสดุต่าง ๆ ที่ต้องใช้สำหรับการทดลองหรือสาธิต</a:t>
            </a:r>
            <a:endParaRPr lang="en-US" b="1" dirty="0" smtClean="0">
              <a:cs typeface="+mj-cs"/>
            </a:endParaRPr>
          </a:p>
          <a:p>
            <a:r>
              <a:rPr lang="th-TH" b="1" dirty="0" smtClean="0">
                <a:cs typeface="+mj-cs"/>
              </a:rPr>
              <a:t>ผู้สอนหรือผู้ฝึกให้คำปรึกษาแนะนำระหว่างบทเรียนหรือการฝึกได้ตลอดเวลา</a:t>
            </a:r>
            <a:endParaRPr lang="en-US" b="1" dirty="0" smtClean="0">
              <a:cs typeface="+mj-cs"/>
            </a:endParaRPr>
          </a:p>
          <a:p>
            <a:r>
              <a:rPr lang="th-TH" b="1" dirty="0" smtClean="0">
                <a:cs typeface="+mj-cs"/>
              </a:rPr>
              <a:t>ผู้เรียนหรือผู้รับการฝึกมีกิจกรรมร่วมระหว่างบทเรียน         หรือการฝึก</a:t>
            </a:r>
          </a:p>
          <a:p>
            <a:pPr>
              <a:buNone/>
            </a:pPr>
            <a:r>
              <a:rPr lang="th-TH" b="1" dirty="0" smtClean="0">
                <a:cs typeface="+mj-cs"/>
              </a:rPr>
              <a:t>     </a:t>
            </a:r>
            <a:endParaRPr lang="en-US" b="1" dirty="0" smtClean="0">
              <a:cs typeface="+mj-cs"/>
            </a:endParaRPr>
          </a:p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14400" y="533400"/>
            <a:ext cx="7772400" cy="884238"/>
          </a:xfrm>
          <a:solidFill>
            <a:schemeClr val="accent3">
              <a:lumMod val="75000"/>
            </a:schemeClr>
          </a:solidFill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th-TH" b="1" dirty="0" smtClean="0"/>
              <a:t>ค</a:t>
            </a:r>
            <a:r>
              <a:rPr lang="en-US" b="1" dirty="0" smtClean="0"/>
              <a:t>.</a:t>
            </a:r>
            <a:r>
              <a:rPr lang="th-TH" b="1" dirty="0" smtClean="0"/>
              <a:t> ลักษณะทางเทคนิค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2057400"/>
            <a:ext cx="7772400" cy="3962400"/>
          </a:xfr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th-TH" b="1" dirty="0" smtClean="0">
                <a:cs typeface="+mj-cs"/>
              </a:rPr>
              <a:t>ต้องใช้เวลาในการเตรียมการค่อนข้างมาก</a:t>
            </a:r>
            <a:endParaRPr lang="en-US" b="1" dirty="0" smtClean="0">
              <a:cs typeface="+mj-cs"/>
            </a:endParaRPr>
          </a:p>
          <a:p>
            <a:r>
              <a:rPr lang="th-TH" b="1" dirty="0" smtClean="0">
                <a:cs typeface="+mj-cs"/>
              </a:rPr>
              <a:t>มีขนาดใหญ่ น้ำหนักค่อนข้างมาก และเคลื่อนย้ายไม่สะดวก</a:t>
            </a:r>
            <a:endParaRPr lang="en-US" b="1" dirty="0" smtClean="0">
              <a:cs typeface="+mj-cs"/>
            </a:endParaRPr>
          </a:p>
          <a:p>
            <a:r>
              <a:rPr lang="th-TH" b="1" dirty="0" smtClean="0">
                <a:cs typeface="+mj-cs"/>
              </a:rPr>
              <a:t>อุปกรณ์ประกอบมีราคาแพง</a:t>
            </a:r>
            <a:endParaRPr lang="en-US" b="1" dirty="0" smtClean="0">
              <a:cs typeface="+mj-cs"/>
            </a:endParaRPr>
          </a:p>
          <a:p>
            <a:r>
              <a:rPr lang="th-TH" b="1" dirty="0" smtClean="0">
                <a:cs typeface="+mj-cs"/>
              </a:rPr>
              <a:t>ต้องการสถานที่ในการจัดเก็บและบำรุงรักษา</a:t>
            </a:r>
            <a:endParaRPr lang="en-US" b="1" dirty="0" smtClean="0">
              <a:cs typeface="+mj-cs"/>
            </a:endParaRPr>
          </a:p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14400" y="685800"/>
            <a:ext cx="7772400" cy="884238"/>
          </a:xfrm>
          <a:solidFill>
            <a:schemeClr val="accent2">
              <a:lumMod val="20000"/>
              <a:lumOff val="80000"/>
            </a:schemeClr>
          </a:solidFill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th-TH" sz="3600" dirty="0" smtClean="0">
                <a:solidFill>
                  <a:srgbClr val="002060"/>
                </a:solidFill>
              </a:rPr>
              <a:t>หลักการออกแบบชุดทดลอง/สาธิต หรือชุดฝึกปฏิบัติ</a:t>
            </a:r>
            <a:endParaRPr lang="en-US" sz="3600" dirty="0">
              <a:solidFill>
                <a:srgbClr val="002060"/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914400" y="2057400"/>
            <a:ext cx="7772400" cy="3962400"/>
          </a:xfr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th-TH" b="1" dirty="0" smtClean="0">
                <a:solidFill>
                  <a:srgbClr val="002060"/>
                </a:solidFill>
                <a:cs typeface="+mj-cs"/>
              </a:rPr>
              <a:t>ขนาดของตัวเลข ตัวอักษร รูปภาพเหมาะสม</a:t>
            </a:r>
            <a:endParaRPr lang="en-US" b="1" dirty="0" smtClean="0">
              <a:solidFill>
                <a:srgbClr val="002060"/>
              </a:solidFill>
              <a:cs typeface="+mj-cs"/>
            </a:endParaRPr>
          </a:p>
          <a:p>
            <a:r>
              <a:rPr lang="th-TH" b="1" dirty="0" smtClean="0">
                <a:solidFill>
                  <a:srgbClr val="002060"/>
                </a:solidFill>
                <a:cs typeface="+mj-cs"/>
              </a:rPr>
              <a:t>สีที่ใช้</a:t>
            </a:r>
            <a:endParaRPr lang="en-US" b="1" dirty="0" smtClean="0">
              <a:solidFill>
                <a:srgbClr val="002060"/>
              </a:solidFill>
              <a:cs typeface="+mj-cs"/>
            </a:endParaRPr>
          </a:p>
          <a:p>
            <a:pPr>
              <a:buNone/>
            </a:pPr>
            <a:r>
              <a:rPr lang="th-TH" b="1" dirty="0" smtClean="0">
                <a:solidFill>
                  <a:srgbClr val="002060"/>
                </a:solidFill>
                <a:cs typeface="+mj-cs"/>
              </a:rPr>
              <a:t>	</a:t>
            </a:r>
            <a:r>
              <a:rPr lang="en-US" b="1" dirty="0" smtClean="0">
                <a:solidFill>
                  <a:srgbClr val="002060"/>
                </a:solidFill>
                <a:cs typeface="+mj-cs"/>
              </a:rPr>
              <a:t>  </a:t>
            </a:r>
            <a:r>
              <a:rPr lang="en-US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-</a:t>
            </a:r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th-TH" b="1" dirty="0" smtClean="0">
                <a:solidFill>
                  <a:srgbClr val="002060"/>
                </a:solidFill>
                <a:cs typeface="+mj-cs"/>
              </a:rPr>
              <a:t>ชัดเจน</a:t>
            </a:r>
            <a:endParaRPr lang="en-US" b="1" dirty="0" smtClean="0">
              <a:solidFill>
                <a:srgbClr val="002060"/>
              </a:solidFill>
              <a:cs typeface="+mj-cs"/>
            </a:endParaRPr>
          </a:p>
          <a:p>
            <a:pPr>
              <a:buNone/>
            </a:pPr>
            <a:r>
              <a:rPr lang="th-TH" b="1" dirty="0" smtClean="0">
                <a:solidFill>
                  <a:srgbClr val="002060"/>
                </a:solidFill>
                <a:cs typeface="+mj-cs"/>
              </a:rPr>
              <a:t>	</a:t>
            </a:r>
            <a:r>
              <a:rPr lang="en-US" b="1" dirty="0" smtClean="0">
                <a:solidFill>
                  <a:srgbClr val="002060"/>
                </a:solidFill>
                <a:cs typeface="+mj-cs"/>
              </a:rPr>
              <a:t>  </a:t>
            </a:r>
            <a:r>
              <a:rPr lang="en-US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-</a:t>
            </a:r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th-TH" b="1" dirty="0" smtClean="0">
                <a:solidFill>
                  <a:srgbClr val="002060"/>
                </a:solidFill>
                <a:cs typeface="+mj-cs"/>
              </a:rPr>
              <a:t>ถูกต้อง</a:t>
            </a:r>
            <a:r>
              <a:rPr lang="th-TH" b="1" dirty="0" smtClean="0">
                <a:solidFill>
                  <a:srgbClr val="002060"/>
                </a:solidFill>
                <a:cs typeface="+mj-cs"/>
              </a:rPr>
              <a:t>ตามมาตรฐาน</a:t>
            </a:r>
            <a:endParaRPr lang="en-US" b="1" dirty="0" smtClean="0">
              <a:solidFill>
                <a:srgbClr val="002060"/>
              </a:solidFill>
              <a:cs typeface="+mj-cs"/>
            </a:endParaRPr>
          </a:p>
          <a:p>
            <a:r>
              <a:rPr lang="th-TH" b="1" dirty="0" smtClean="0">
                <a:solidFill>
                  <a:srgbClr val="002060"/>
                </a:solidFill>
                <a:cs typeface="+mj-cs"/>
              </a:rPr>
              <a:t>เสริมทักษะ</a:t>
            </a:r>
            <a:endParaRPr lang="en-US" b="1" dirty="0" smtClean="0">
              <a:solidFill>
                <a:srgbClr val="002060"/>
              </a:solidFill>
              <a:cs typeface="+mj-cs"/>
            </a:endParaRPr>
          </a:p>
          <a:p>
            <a:r>
              <a:rPr lang="th-TH" b="1" dirty="0" smtClean="0">
                <a:solidFill>
                  <a:srgbClr val="002060"/>
                </a:solidFill>
                <a:cs typeface="+mj-cs"/>
              </a:rPr>
              <a:t>ขนาดและน้ำหนักเหมาะสม</a:t>
            </a:r>
            <a:endParaRPr lang="en-US" b="1" dirty="0" smtClean="0">
              <a:solidFill>
                <a:srgbClr val="002060"/>
              </a:solidFill>
              <a:cs typeface="+mj-cs"/>
            </a:endParaRPr>
          </a:p>
          <a:p>
            <a:r>
              <a:rPr lang="th-TH" b="1" dirty="0" smtClean="0">
                <a:solidFill>
                  <a:srgbClr val="002060"/>
                </a:solidFill>
                <a:cs typeface="+mj-cs"/>
              </a:rPr>
              <a:t>คงทน แข็งแรง</a:t>
            </a:r>
            <a:endParaRPr lang="en-US" b="1" dirty="0" smtClean="0">
              <a:solidFill>
                <a:srgbClr val="002060"/>
              </a:solidFill>
              <a:cs typeface="+mj-cs"/>
            </a:endParaRPr>
          </a:p>
          <a:p>
            <a:r>
              <a:rPr lang="th-TH" b="1" dirty="0" smtClean="0">
                <a:solidFill>
                  <a:srgbClr val="002060"/>
                </a:solidFill>
                <a:cs typeface="+mj-cs"/>
              </a:rPr>
              <a:t>ใช้วัสดุ</a:t>
            </a:r>
            <a:r>
              <a:rPr lang="en-US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/</a:t>
            </a:r>
            <a:r>
              <a:rPr lang="th-TH" b="1" dirty="0" smtClean="0">
                <a:solidFill>
                  <a:srgbClr val="002060"/>
                </a:solidFill>
                <a:cs typeface="+mj-cs"/>
              </a:rPr>
              <a:t>อุปกรณ์ที่เหมาะสม</a:t>
            </a:r>
            <a:r>
              <a:rPr lang="en-US" b="1" dirty="0" smtClean="0">
                <a:solidFill>
                  <a:srgbClr val="002060"/>
                </a:solidFill>
                <a:cs typeface="+mj-cs"/>
              </a:rPr>
              <a:t> </a:t>
            </a:r>
            <a:r>
              <a:rPr lang="en-US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(</a:t>
            </a:r>
            <a:r>
              <a:rPr lang="th-TH" b="1" dirty="0" smtClean="0">
                <a:solidFill>
                  <a:srgbClr val="002060"/>
                </a:solidFill>
                <a:cs typeface="+mj-cs"/>
              </a:rPr>
              <a:t>หาง่าย</a:t>
            </a:r>
            <a:r>
              <a:rPr lang="en-US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/</a:t>
            </a:r>
            <a:r>
              <a:rPr lang="th-TH" b="1" dirty="0" smtClean="0">
                <a:solidFill>
                  <a:srgbClr val="002060"/>
                </a:solidFill>
                <a:cs typeface="+mj-cs"/>
              </a:rPr>
              <a:t>ราคาไม่แพงมาก</a:t>
            </a:r>
            <a:r>
              <a:rPr lang="en-US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)</a:t>
            </a:r>
          </a:p>
          <a:p>
            <a:endParaRPr lang="en-US" b="1" dirty="0">
              <a:solidFill>
                <a:srgbClr val="002060"/>
              </a:solidFill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14400" y="685800"/>
            <a:ext cx="7772400" cy="884238"/>
          </a:xfrm>
          <a:solidFill>
            <a:srgbClr val="00B050"/>
          </a:solidFill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th-TH" sz="3600" dirty="0" smtClean="0"/>
              <a:t>หลักการออกแบบชุดทดลอง/สาธิต หรือชุดฝึกปฏิบัติ</a:t>
            </a:r>
            <a:endParaRPr lang="en-US" sz="3600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914400" y="1905000"/>
            <a:ext cx="7772400" cy="4343400"/>
          </a:xfrm>
          <a:solidFill>
            <a:srgbClr val="92D050"/>
          </a:solidFill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r>
              <a:rPr lang="th-TH" b="1" dirty="0" smtClean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สอดคล้องและครอบคลุมเนื้อหา</a:t>
            </a:r>
            <a:r>
              <a:rPr lang="en-US" b="1" dirty="0" smtClean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/</a:t>
            </a:r>
            <a:r>
              <a:rPr lang="th-TH" b="1" dirty="0" smtClean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วัตถุประสงค์เชิงพฤติกรรม</a:t>
            </a:r>
            <a:endParaRPr lang="en-US" b="1" dirty="0" smtClean="0">
              <a:solidFill>
                <a:srgbClr val="C000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>
              <a:buNone/>
            </a:pPr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	</a:t>
            </a:r>
            <a:r>
              <a:rPr lang="en-US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  -</a:t>
            </a:r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วิธีการ</a:t>
            </a:r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สอน</a:t>
            </a:r>
            <a:r>
              <a:rPr lang="en-US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/</a:t>
            </a:r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การเรียน</a:t>
            </a:r>
            <a:r>
              <a:rPr lang="en-US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/</a:t>
            </a:r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การฝึก</a:t>
            </a:r>
            <a:endParaRPr lang="en-US" b="1" dirty="0" smtClean="0">
              <a:solidFill>
                <a:srgbClr val="00206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>
              <a:buNone/>
            </a:pPr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	</a:t>
            </a:r>
            <a:r>
              <a:rPr lang="en-US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  -</a:t>
            </a:r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กิจกรรม</a:t>
            </a:r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ระหว่างกระบวนการเรียนการสอนหรือฝึก</a:t>
            </a:r>
            <a:endParaRPr lang="en-US" b="1" dirty="0" smtClean="0">
              <a:solidFill>
                <a:srgbClr val="00206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>
              <a:buNone/>
            </a:pPr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	</a:t>
            </a:r>
            <a:r>
              <a:rPr lang="en-US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  -</a:t>
            </a:r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การ</a:t>
            </a:r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วัดและ</a:t>
            </a:r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ประเมินผล</a:t>
            </a:r>
          </a:p>
          <a:p>
            <a:pPr>
              <a:buNone/>
            </a:pPr>
            <a:endParaRPr lang="en-US" b="1" dirty="0" smtClean="0">
              <a:solidFill>
                <a:srgbClr val="00206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r>
              <a:rPr lang="th-TH" b="1" dirty="0" smtClean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ความถูกต้องของเนื้อหา</a:t>
            </a:r>
            <a:endParaRPr lang="en-US" b="1" dirty="0" smtClean="0">
              <a:solidFill>
                <a:srgbClr val="C000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>
              <a:buNone/>
            </a:pPr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	</a:t>
            </a:r>
            <a:r>
              <a:rPr lang="en-US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 -</a:t>
            </a:r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เทคนิค</a:t>
            </a:r>
            <a:endParaRPr lang="en-US" b="1" dirty="0" smtClean="0">
              <a:solidFill>
                <a:srgbClr val="00206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>
              <a:buNone/>
            </a:pPr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	</a:t>
            </a:r>
            <a:r>
              <a:rPr lang="en-US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 -</a:t>
            </a:r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ภาษา</a:t>
            </a:r>
            <a:r>
              <a:rPr lang="en-US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/</a:t>
            </a:r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คำศัพท์</a:t>
            </a:r>
            <a:endParaRPr lang="en-US" b="1" dirty="0" smtClean="0">
              <a:solidFill>
                <a:srgbClr val="00206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>
              <a:buNone/>
            </a:pPr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	</a:t>
            </a:r>
            <a:r>
              <a:rPr lang="en-US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 -</a:t>
            </a:r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มาตรฐาน</a:t>
            </a:r>
            <a:endParaRPr lang="en-US" b="1" dirty="0" smtClean="0">
              <a:solidFill>
                <a:srgbClr val="00206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endParaRPr lang="en-US" dirty="0">
              <a:solidFill>
                <a:srgbClr val="00206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14400" y="685800"/>
            <a:ext cx="7772400" cy="884238"/>
          </a:xfrm>
          <a:solidFill>
            <a:schemeClr val="accent4">
              <a:lumMod val="40000"/>
              <a:lumOff val="60000"/>
            </a:schemeClr>
          </a:solidFill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th-TH" sz="3600" dirty="0" smtClean="0">
                <a:solidFill>
                  <a:srgbClr val="002060"/>
                </a:solidFill>
              </a:rPr>
              <a:t>หลักการออกแบบชุดทดลอง/สาธิต หรือชุดฝึกปฏิบัติ</a:t>
            </a:r>
            <a:endParaRPr lang="en-US" sz="3600" dirty="0">
              <a:solidFill>
                <a:srgbClr val="002060"/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914400" y="2057400"/>
            <a:ext cx="7772400" cy="3962400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กระบวนการสร้าง</a:t>
            </a:r>
            <a:r>
              <a:rPr lang="en-US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/</a:t>
            </a:r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ผลิตไม่ยุ่งยาก</a:t>
            </a:r>
            <a:r>
              <a:rPr lang="en-US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(</a:t>
            </a:r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คุ้มค่า</a:t>
            </a:r>
            <a:r>
              <a:rPr lang="en-US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)</a:t>
            </a:r>
          </a:p>
          <a:p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ง่ายและสะดวกในการใช้งาน</a:t>
            </a:r>
            <a:endParaRPr lang="en-US" b="1" dirty="0" smtClean="0">
              <a:solidFill>
                <a:srgbClr val="00206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สวยงาม</a:t>
            </a:r>
            <a:r>
              <a:rPr lang="en-US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/</a:t>
            </a:r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ดึงดูดความสนใจ</a:t>
            </a:r>
            <a:endParaRPr lang="en-US" b="1" dirty="0" smtClean="0">
              <a:solidFill>
                <a:srgbClr val="00206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จัดเก็บ เคลื่อนย้าย และบำรุงรักษาไม่ยุ่งยาก</a:t>
            </a:r>
            <a:endParaRPr lang="en-US" b="1" dirty="0" smtClean="0">
              <a:solidFill>
                <a:srgbClr val="00206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ปลอดภัยในการใช้งาน</a:t>
            </a:r>
            <a:endParaRPr lang="en-US" b="1" dirty="0" smtClean="0">
              <a:solidFill>
                <a:srgbClr val="00206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ประหยัดพลังงาน ทรัพยากรและรักษาสิ่งแวดล้อม</a:t>
            </a:r>
            <a:endParaRPr lang="en-US" b="1" dirty="0" smtClean="0">
              <a:solidFill>
                <a:srgbClr val="00206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ราคาเหมาะสม</a:t>
            </a:r>
            <a:r>
              <a:rPr lang="en-US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(</a:t>
            </a:r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ยุติธรรม</a:t>
            </a:r>
            <a:r>
              <a:rPr lang="en-US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)</a:t>
            </a:r>
            <a:endParaRPr lang="en-US" b="1" dirty="0">
              <a:solidFill>
                <a:srgbClr val="00206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14400" y="685800"/>
            <a:ext cx="7772400" cy="884238"/>
          </a:xfrm>
          <a:gradFill flip="none" rotWithShape="1">
            <a:gsLst>
              <a:gs pos="0">
                <a:srgbClr val="CD2D81">
                  <a:shade val="30000"/>
                  <a:satMod val="115000"/>
                </a:srgbClr>
              </a:gs>
              <a:gs pos="50000">
                <a:srgbClr val="CD2D81">
                  <a:shade val="67500"/>
                  <a:satMod val="115000"/>
                </a:srgbClr>
              </a:gs>
              <a:gs pos="100000">
                <a:srgbClr val="CD2D81">
                  <a:shade val="100000"/>
                  <a:satMod val="115000"/>
                </a:srgbClr>
              </a:gs>
            </a:gsLst>
            <a:lin ang="16200000" scaled="1"/>
            <a:tileRect/>
          </a:gradFill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th-TH" sz="3600" b="1" dirty="0" smtClean="0">
                <a:solidFill>
                  <a:schemeClr val="bg1"/>
                </a:solidFill>
              </a:rPr>
              <a:t>คู่มือการใช้สื่อการเรียนการสอน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914400" y="2057400"/>
            <a:ext cx="7772400" cy="1981200"/>
          </a:xfrm>
          <a:gradFill flip="none" rotWithShape="1">
            <a:gsLst>
              <a:gs pos="0">
                <a:srgbClr val="CD2D81">
                  <a:tint val="66000"/>
                  <a:satMod val="160000"/>
                </a:srgbClr>
              </a:gs>
              <a:gs pos="50000">
                <a:srgbClr val="CD2D81">
                  <a:tint val="44500"/>
                  <a:satMod val="160000"/>
                </a:srgbClr>
              </a:gs>
              <a:gs pos="100000">
                <a:srgbClr val="CD2D81">
                  <a:tint val="23500"/>
                  <a:satMod val="160000"/>
                </a:srgbClr>
              </a:gs>
            </a:gsLst>
            <a:lin ang="16200000" scaled="1"/>
            <a:tileRect/>
          </a:gradFill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รายการวัตถุประสงค์</a:t>
            </a:r>
            <a:endParaRPr lang="en-US" b="1" dirty="0" smtClean="0">
              <a:solidFill>
                <a:srgbClr val="00206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เนื้อหา</a:t>
            </a:r>
            <a:endParaRPr lang="en-US" b="1" dirty="0" smtClean="0">
              <a:solidFill>
                <a:srgbClr val="00206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r>
              <a:rPr lang="th-TH" b="1" dirty="0" smtClean="0">
                <a:solidFill>
                  <a:srgbClr val="00206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คำแนะนำการใช้สื่อ</a:t>
            </a:r>
            <a:endParaRPr lang="en-US" b="1" dirty="0">
              <a:solidFill>
                <a:srgbClr val="00206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build="p" animBg="1"/>
    </p:bldLst>
  </p:timing>
</p:sld>
</file>

<file path=ppt/theme/theme1.xml><?xml version="1.0" encoding="utf-8"?>
<a:theme xmlns:a="http://schemas.openxmlformats.org/drawingml/2006/main" name="Technic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137</TotalTime>
  <Words>268</Words>
  <Application>Microsoft Office PowerPoint</Application>
  <PresentationFormat>นำเสนอทางหน้าจอ (4:3)</PresentationFormat>
  <Paragraphs>49</Paragraphs>
  <Slides>8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8</vt:i4>
      </vt:variant>
    </vt:vector>
  </HeadingPairs>
  <TitlesOfParts>
    <vt:vector size="9" baseType="lpstr">
      <vt:lpstr>Technic</vt:lpstr>
      <vt:lpstr>ชุดทดลอง/สาธิต (Experimental/Demonstration Sets) หรือชุดฝึกปฏิบัติ </vt:lpstr>
      <vt:lpstr>ก. เหตุผลที่เลือกใช้</vt:lpstr>
      <vt:lpstr>ข. กิจกรรมในการเรียนการสอน</vt:lpstr>
      <vt:lpstr>ค. ลักษณะทางเทคนิค</vt:lpstr>
      <vt:lpstr>หลักการออกแบบชุดทดลอง/สาธิต หรือชุดฝึกปฏิบัติ</vt:lpstr>
      <vt:lpstr>หลักการออกแบบชุดทดลอง/สาธิต หรือชุดฝึกปฏิบัติ</vt:lpstr>
      <vt:lpstr>หลักการออกแบบชุดทดลอง/สาธิต หรือชุดฝึกปฏิบัติ</vt:lpstr>
      <vt:lpstr>คู่มือการใช้สื่อการเรียนการสอน</vt:lpstr>
    </vt:vector>
  </TitlesOfParts>
  <Company>Ited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ชุดทดลอง/สาธิต (Experimental/Demonstration Sets) หรือชุดฝึกปฏิบัติ </dc:title>
  <dc:creator>Jin</dc:creator>
  <cp:lastModifiedBy>Printmedia2</cp:lastModifiedBy>
  <cp:revision>22</cp:revision>
  <dcterms:created xsi:type="dcterms:W3CDTF">2011-03-16T03:00:36Z</dcterms:created>
  <dcterms:modified xsi:type="dcterms:W3CDTF">2015-04-03T04:29:09Z</dcterms:modified>
</cp:coreProperties>
</file>