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96" r:id="rId4"/>
    <p:sldId id="314" r:id="rId5"/>
    <p:sldId id="258" r:id="rId6"/>
    <p:sldId id="315" r:id="rId7"/>
    <p:sldId id="293" r:id="rId8"/>
    <p:sldId id="294" r:id="rId9"/>
    <p:sldId id="295" r:id="rId10"/>
    <p:sldId id="306" r:id="rId11"/>
    <p:sldId id="259" r:id="rId12"/>
    <p:sldId id="270" r:id="rId13"/>
    <p:sldId id="269" r:id="rId14"/>
    <p:sldId id="297" r:id="rId15"/>
    <p:sldId id="307" r:id="rId16"/>
    <p:sldId id="299" r:id="rId17"/>
    <p:sldId id="300" r:id="rId18"/>
    <p:sldId id="301" r:id="rId19"/>
    <p:sldId id="302" r:id="rId20"/>
    <p:sldId id="262" r:id="rId21"/>
    <p:sldId id="272" r:id="rId22"/>
    <p:sldId id="275" r:id="rId23"/>
    <p:sldId id="276" r:id="rId24"/>
    <p:sldId id="271" r:id="rId25"/>
    <p:sldId id="273" r:id="rId26"/>
    <p:sldId id="298" r:id="rId27"/>
    <p:sldId id="303" r:id="rId28"/>
    <p:sldId id="274" r:id="rId29"/>
    <p:sldId id="263" r:id="rId30"/>
    <p:sldId id="282" r:id="rId31"/>
    <p:sldId id="260" r:id="rId32"/>
    <p:sldId id="264" r:id="rId33"/>
    <p:sldId id="283" r:id="rId34"/>
    <p:sldId id="284" r:id="rId35"/>
    <p:sldId id="304" r:id="rId36"/>
    <p:sldId id="265" r:id="rId37"/>
    <p:sldId id="268" r:id="rId38"/>
    <p:sldId id="266" r:id="rId39"/>
    <p:sldId id="277" r:id="rId40"/>
    <p:sldId id="278" r:id="rId41"/>
    <p:sldId id="279" r:id="rId42"/>
    <p:sldId id="281" r:id="rId43"/>
    <p:sldId id="288" r:id="rId44"/>
    <p:sldId id="305" r:id="rId45"/>
    <p:sldId id="285" r:id="rId46"/>
    <p:sldId id="286" r:id="rId47"/>
    <p:sldId id="287" r:id="rId48"/>
    <p:sldId id="289" r:id="rId49"/>
    <p:sldId id="308" r:id="rId50"/>
    <p:sldId id="310" r:id="rId51"/>
    <p:sldId id="309" r:id="rId52"/>
    <p:sldId id="290" r:id="rId53"/>
    <p:sldId id="313" r:id="rId54"/>
    <p:sldId id="292" r:id="rId55"/>
    <p:sldId id="311" r:id="rId56"/>
    <p:sldId id="291" r:id="rId57"/>
    <p:sldId id="312" r:id="rId58"/>
    <p:sldId id="316" r:id="rId59"/>
    <p:sldId id="317" r:id="rId60"/>
  </p:sldIdLst>
  <p:sldSz cx="9144000" cy="6858000" type="screen4x3"/>
  <p:notesSz cx="6858000" cy="9144000"/>
  <p:custDataLst>
    <p:tags r:id="rId61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22" autoAdjust="0"/>
    <p:restoredTop sz="94660"/>
  </p:normalViewPr>
  <p:slideViewPr>
    <p:cSldViewPr>
      <p:cViewPr>
        <p:scale>
          <a:sx n="70" d="100"/>
          <a:sy n="70" d="100"/>
        </p:scale>
        <p:origin x="-1242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399" y="4392168"/>
            <a:ext cx="1219200" cy="365125"/>
          </a:xfrm>
        </p:spPr>
        <p:txBody>
          <a:bodyPr/>
          <a:lstStyle>
            <a:lvl1pPr algn="ctr">
              <a:defRPr sz="2400">
                <a:latin typeface="+mj-lt"/>
              </a:defRPr>
            </a:lvl1pPr>
          </a:lstStyle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352" y="4389120"/>
            <a:ext cx="1216152" cy="365125"/>
          </a:xfrm>
        </p:spPr>
        <p:txBody>
          <a:bodyPr/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591050" y="2409824"/>
            <a:ext cx="6858000" cy="2038351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5400000">
            <a:off x="4668203" y="2570797"/>
            <a:ext cx="6858000" cy="171640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/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  <p:sp>
        <p:nvSpPr>
          <p:cNvPr id="9" name="Rectangle 8"/>
          <p:cNvSpPr/>
          <p:nvPr/>
        </p:nvSpPr>
        <p:spPr>
          <a:xfrm rot="5400000">
            <a:off x="3681476" y="3354324"/>
            <a:ext cx="6858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584"/>
            <a:ext cx="9144000" cy="1453896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7641"/>
            <a:ext cx="9144000" cy="1154314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1ACB0BC-1B27-4F8A-B1FA-63CD67AE6DE3}" type="datetimeFigureOut">
              <a:rPr lang="th-TH" smtClean="0"/>
              <a:t>09/02/61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2110EAA-18C5-4EB5-8AFE-A6D8F1BEF30E}" type="slidenum">
              <a:rPr lang="th-TH" smtClean="0"/>
              <a:t>‹#›</a:t>
            </a:fld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0" y="1368552"/>
            <a:ext cx="9144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4.png"/><Relationship Id="rId7" Type="http://schemas.microsoft.com/office/2007/relationships/hdphoto" Target="../media/hdphoto5.wdp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jpg"/><Relationship Id="rId10" Type="http://schemas.openxmlformats.org/officeDocument/2006/relationships/image" Target="../media/image69.jpg"/><Relationship Id="rId4" Type="http://schemas.microsoft.com/office/2007/relationships/hdphoto" Target="../media/hdphoto4.wdp"/><Relationship Id="rId9" Type="http://schemas.openxmlformats.org/officeDocument/2006/relationships/image" Target="../media/image68.jp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5.emf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5.emf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0"/>
            <a:ext cx="4490115" cy="25233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การปฐมนิเทศ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h-TH" sz="3600" b="1" dirty="0" smtClean="0"/>
              <a:t>ผู้รับการฝึก สาขาช่างไฟฟ้าภายในอาคาร</a:t>
            </a:r>
            <a:endParaRPr lang="th-TH" sz="36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4474072" cy="25507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-27384"/>
            <a:ext cx="3827059" cy="25507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49977" y="1263878"/>
            <a:ext cx="3134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ตัวอย่างสื่อนำเสนอ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25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หัวข้อการปฐมนิเทศและระยะเวลา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หัวข้อการปฐมนิเทศ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b="1" dirty="0" smtClean="0"/>
              <a:t>แนะนำหลักสูตรการฝึกและการใช้สื่อการฝึก เอกสารการฝึกและชุดฝึกอบรม</a:t>
            </a:r>
            <a:endParaRPr lang="en-US" sz="1600" b="1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b="1" dirty="0" smtClean="0"/>
              <a:t>ชี้แจงรูปแบบการฝึกและวิธีการฝึกอบรม การวัดและประเมินผลผู้รับการฝึก</a:t>
            </a:r>
            <a:endParaRPr lang="en-US" sz="2400" b="1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b="1" dirty="0" smtClean="0"/>
              <a:t>ชี้แจงบทบาทหน้าที่ของครูฝึก</a:t>
            </a:r>
            <a:r>
              <a:rPr lang="en-US" sz="1400" b="1" dirty="0" smtClean="0"/>
              <a:t>/</a:t>
            </a:r>
            <a:r>
              <a:rPr lang="th-TH" sz="2400" b="1" dirty="0" smtClean="0"/>
              <a:t>ผู้สอน และบทบาทหน้าที่ผู้รับการฝึก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b="1" dirty="0" smtClean="0"/>
              <a:t>ชี้แจงกฎระเบียบที่เกี่ยวข้องกับการฝึก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b="1" dirty="0" smtClean="0"/>
              <a:t>ชี้แจง</a:t>
            </a:r>
            <a:r>
              <a:rPr lang="th-TH" sz="2400" b="1" dirty="0"/>
              <a:t>การใช้อาคาร สถานที่ต่าง ๆ เช่น โรงอาหาร ห้องน้ำ สนามกีฬา โรงจอดรถ เป็นต้น</a:t>
            </a:r>
            <a:endParaRPr lang="en-US" sz="1600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b="1" dirty="0"/>
              <a:t>แนะนำเจ้าหน้าที่ในหน่วยฝึก เช่น ผู้บริหารหน่วยงาน เจ้าหน้าที่ประสานการ</a:t>
            </a:r>
            <a:r>
              <a:rPr lang="th-TH" sz="2400" b="1" dirty="0" smtClean="0"/>
              <a:t>ฝึก และครูฝึก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b="1" dirty="0" smtClean="0"/>
              <a:t>ชี้แจง</a:t>
            </a:r>
            <a:r>
              <a:rPr lang="th-TH" sz="2400" b="1" dirty="0"/>
              <a:t>การบันทึกสมุดบันทึกความก้าวหน้าในการฝึกตามความสามารถ</a:t>
            </a:r>
            <a:endParaRPr lang="en-US" sz="16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ระยะเวลา </a:t>
            </a:r>
            <a:r>
              <a:rPr lang="en-US" sz="2800" b="1" dirty="0" smtClean="0"/>
              <a:t>3 </a:t>
            </a:r>
            <a:r>
              <a:rPr lang="th-TH" sz="2800" b="1" dirty="0" smtClean="0"/>
              <a:t>ชั่วโมง</a:t>
            </a:r>
            <a:endParaRPr lang="th-TH" sz="2800" b="1" dirty="0"/>
          </a:p>
        </p:txBody>
      </p:sp>
    </p:spTree>
    <p:extLst>
      <p:ext uri="{BB962C8B-B14F-4D97-AF65-F5344CB8AC3E}">
        <p14:creationId xmlns:p14="http://schemas.microsoft.com/office/powerpoint/2010/main" val="379842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วัตถุประสงค์การปฐมนิเทศ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3200" b="1" dirty="0" smtClean="0"/>
              <a:t>เตรียมความพร้อมก่อนรับการฝึก </a:t>
            </a:r>
            <a:r>
              <a:rPr lang="th-TH" sz="3200" b="1" dirty="0"/>
              <a:t>สาขาช่างไฟฟ้าภายใน</a:t>
            </a:r>
            <a:r>
              <a:rPr lang="th-TH" sz="3200" b="1" dirty="0" smtClean="0"/>
              <a:t>อาคาร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3200" b="1" dirty="0" smtClean="0"/>
              <a:t>ให้ข้อมูลหลักสูตรการฝึก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3200" b="1" dirty="0" smtClean="0"/>
              <a:t>ชี้แจงการใช้สถานที่ฝึกอบรม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3200" b="1" dirty="0" smtClean="0"/>
              <a:t>ชี้แจงการใช้ชุดการฝึก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354940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วัสดุ อุปกรณ์ และสิ่งอำนวยความสะดวกประกอบการปฐมนิเทศ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สไลด์นำเสนอ(</a:t>
            </a:r>
            <a:r>
              <a:rPr lang="en-US" sz="2800" b="1" dirty="0" smtClean="0"/>
              <a:t>power point</a:t>
            </a:r>
            <a:r>
              <a:rPr lang="th-TH" sz="2800" b="1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เครื่องคอมพิวเตอร์ (</a:t>
            </a:r>
            <a:r>
              <a:rPr lang="en-US" sz="2800" b="1" dirty="0" smtClean="0"/>
              <a:t>PC, Laptop</a:t>
            </a:r>
            <a:r>
              <a:rPr lang="th-TH" sz="2800" b="1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เครื่องฉายพร้อมจอรับภาพ (</a:t>
            </a:r>
            <a:r>
              <a:rPr lang="en-US" sz="2800" b="1" dirty="0" smtClean="0"/>
              <a:t>Projector &amp; Screen</a:t>
            </a:r>
            <a:r>
              <a:rPr lang="th-TH" sz="2800" b="1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คู่มือการใช้งานสื่อการฝึกและชุดการฝึกตามความสามารถ หลักสูตรการฝึก สาขาช่างไฟฟ้าภายในอาคาร ระดับ </a:t>
            </a:r>
            <a:r>
              <a:rPr lang="en-US" sz="2800" b="1" dirty="0" smtClean="0"/>
              <a:t>1 ,2 ,3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ใบตรวจสอบรายชื่อผู้รับการฝึก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อินเทอร์เน็ต (</a:t>
            </a:r>
            <a:r>
              <a:rPr lang="en-US" sz="2800" b="1" dirty="0" err="1" smtClean="0"/>
              <a:t>wi-fi</a:t>
            </a:r>
            <a:r>
              <a:rPr lang="th-TH" sz="2800" b="1" dirty="0"/>
              <a:t>)</a:t>
            </a:r>
            <a:endParaRPr lang="th-TH" sz="28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หน่วยฝึกควรแจกเอกสารประกอบการปฐมนิเทศ ตามหัวข้อที่นำเสนอ หรือ เอกสารอื่นๆ ที่เกี่ยวข้อง เช่น แผ่นผังหน่วยฝึก </a:t>
            </a:r>
            <a:r>
              <a:rPr lang="en-US" sz="2800" b="1" dirty="0" smtClean="0"/>
              <a:t>,</a:t>
            </a:r>
            <a:r>
              <a:rPr lang="th-TH" sz="2800" b="1" dirty="0" smtClean="0"/>
              <a:t>บัญชีผู้ใช้งานระบบ </a:t>
            </a:r>
            <a:r>
              <a:rPr lang="en-US" sz="2800" b="1" dirty="0" err="1" smtClean="0"/>
              <a:t>wi-fi</a:t>
            </a:r>
            <a:r>
              <a:rPr lang="en-US" sz="2800" b="1" dirty="0" smtClean="0"/>
              <a:t> </a:t>
            </a:r>
            <a:r>
              <a:rPr lang="th-TH" sz="2800" b="1" dirty="0" smtClean="0"/>
              <a:t>ของหน่วยฝึก(ถ้ามี) เป็นต้น</a:t>
            </a:r>
          </a:p>
        </p:txBody>
      </p:sp>
    </p:spTree>
    <p:extLst>
      <p:ext uri="{BB962C8B-B14F-4D97-AF65-F5344CB8AC3E}">
        <p14:creationId xmlns:p14="http://schemas.microsoft.com/office/powerpoint/2010/main" val="417699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แนะนำหลักสูตรการฝึกตามความสามารถ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แนะนำหลักสูตรการฝึก สาขาช่างไฟฟ้าภายในอาคาร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แนะนำสื่อการฝึก เอกสารการฝึกและชุดฝึกอบรม สาขาช่างไฟฟ้าภายอาคาร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800" b="1" dirty="0" smtClean="0"/>
              <a:t>ชี้แจงความรู้ความสามารถและทักษะที่ผู้รับการฝึกต้องมี ก่อนการฝึกในหลักสูตรดังกล่าว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800" b="1" dirty="0" smtClean="0"/>
              <a:t>โดยผู้บรรยายต้องอ่าน </a:t>
            </a:r>
            <a:r>
              <a:rPr lang="th-TH" sz="2800" b="1" dirty="0"/>
              <a:t>คู่มือการใช้งานสื่อการฝึกและชุดการฝึกตามความสามารถ หลักสูตรการฝึก สาขาช่างไฟฟ้าภายในอาคาร ระดับ </a:t>
            </a:r>
            <a:r>
              <a:rPr lang="en-US" sz="2800" b="1" dirty="0"/>
              <a:t>1 ,2 </a:t>
            </a:r>
            <a:r>
              <a:rPr lang="th-TH" sz="2800" b="1" dirty="0" smtClean="0"/>
              <a:t>และระดับ </a:t>
            </a:r>
            <a:r>
              <a:rPr lang="en-US" sz="2800" b="1" dirty="0" smtClean="0"/>
              <a:t>3 </a:t>
            </a:r>
            <a:r>
              <a:rPr lang="th-TH" sz="2800" b="1" dirty="0" smtClean="0"/>
              <a:t> ให้เข้าใจ และควรใช้ประกอบการปฐมนิเทศ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10132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หลักสูตรการฝึก สาขาช่างไฟฟ้าภายในอาคาร</a:t>
            </a:r>
            <a:endParaRPr lang="th-TH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7" t="4782" r="10070" b="6680"/>
          <a:stretch/>
        </p:blipFill>
        <p:spPr>
          <a:xfrm>
            <a:off x="413411" y="1683459"/>
            <a:ext cx="2735981" cy="3845860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5" t="11046" r="18211" b="18413"/>
          <a:stretch/>
        </p:blipFill>
        <p:spPr>
          <a:xfrm>
            <a:off x="3203848" y="1700808"/>
            <a:ext cx="2771781" cy="38164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3" t="6080" r="10190" b="9540"/>
          <a:stretch/>
        </p:blipFill>
        <p:spPr>
          <a:xfrm>
            <a:off x="6084168" y="1668270"/>
            <a:ext cx="2777572" cy="381307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11560" y="5661248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srgbClr val="0070C0"/>
                </a:solidFill>
                <a:sym typeface="Wingdings 2"/>
              </a:rPr>
              <a:t>ระดับ</a:t>
            </a:r>
            <a:endParaRPr lang="th-TH" sz="4400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07904" y="5661248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srgbClr val="FF0000"/>
                </a:solidFill>
                <a:sym typeface="Wingdings 2"/>
              </a:rPr>
              <a:t>ระดับ</a:t>
            </a:r>
            <a:r>
              <a:rPr lang="th-TH" sz="4400" dirty="0" smtClean="0">
                <a:solidFill>
                  <a:srgbClr val="FF0000"/>
                </a:solidFill>
                <a:sym typeface="Wingdings"/>
              </a:rPr>
              <a:t></a:t>
            </a:r>
            <a:endParaRPr lang="th-TH" sz="44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88224" y="5589240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srgbClr val="00B050"/>
                </a:solidFill>
                <a:sym typeface="Wingdings 2"/>
              </a:rPr>
              <a:t>ระดับ</a:t>
            </a:r>
            <a:r>
              <a:rPr lang="th-TH" sz="4400" dirty="0" smtClean="0">
                <a:solidFill>
                  <a:srgbClr val="00B050"/>
                </a:solidFill>
                <a:sym typeface="Wingdings"/>
              </a:rPr>
              <a:t></a:t>
            </a:r>
            <a:endParaRPr lang="th-TH" sz="4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0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dirty="0"/>
              <a:t>ความรู้ความสามารถที่ผู้สำเร็จการฝึกได้รับ</a:t>
            </a:r>
            <a:endParaRPr lang="en-US" dirty="0">
              <a:ea typeface="Calibri"/>
              <a:cs typeface="Cordia New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6476219"/>
              </p:ext>
            </p:extLst>
          </p:nvPr>
        </p:nvGraphicFramePr>
        <p:xfrm>
          <a:off x="179512" y="1556792"/>
          <a:ext cx="8784976" cy="33467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4142"/>
                <a:gridCol w="4239590"/>
                <a:gridCol w="2831244"/>
              </a:tblGrid>
              <a:tr h="129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สาขา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387" marR="293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ความรู้ความสามารถที่ผู้สำเร็จการฝึกได้รับ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387" marR="293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ลักษณะ</a:t>
                      </a:r>
                      <a:r>
                        <a:rPr lang="th-TH" sz="2400" dirty="0" smtClean="0">
                          <a:effectLst/>
                        </a:rPr>
                        <a:t>งานที่ประกอบอาชีพ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387" marR="29387" marT="0" marB="0"/>
                </a:tc>
              </a:tr>
              <a:tr h="11638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ช่างไฟฟ้าภายใน</a:t>
                      </a:r>
                      <a:r>
                        <a:rPr lang="th-TH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อาคารระดับ </a:t>
                      </a:r>
                      <a:r>
                        <a:rPr lang="en-US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en-US" sz="28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387" marR="293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อ่านแบบผังวงจรไฟฟ้า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ใช้งานเครื่องมือวัดทางไฟฟ้า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 </a:t>
                      </a:r>
                      <a:r>
                        <a:rPr lang="th-TH" sz="2400" dirty="0">
                          <a:effectLst/>
                        </a:rPr>
                        <a:t>เดินสายไฟฟ้า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 </a:t>
                      </a:r>
                      <a:r>
                        <a:rPr lang="th-TH" sz="2400" dirty="0">
                          <a:effectLst/>
                        </a:rPr>
                        <a:t>ต่อวงจรไฟฟ้าและต่อตัวนำไฟฟ้า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ติดตั้งบริภัณฑ์ไฟฟ้า</a:t>
                      </a:r>
                      <a:r>
                        <a:rPr lang="en-US" sz="2000" dirty="0">
                          <a:effectLst/>
                        </a:rPr>
                        <a:t> IEC </a:t>
                      </a:r>
                      <a:r>
                        <a:rPr lang="th-TH" sz="2400" dirty="0">
                          <a:effectLst/>
                        </a:rPr>
                        <a:t>และอุปกรณ์ประกอบประเภทหลอดไฟฟ้าและไฟส่องสว่างฉุกเฉิน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ติดตั้งบริภัณฑ์ไฟฟ้า</a:t>
                      </a:r>
                      <a:r>
                        <a:rPr lang="en-US" sz="2000" dirty="0">
                          <a:effectLst/>
                        </a:rPr>
                        <a:t> IEC </a:t>
                      </a:r>
                      <a:r>
                        <a:rPr lang="th-TH" sz="2400" dirty="0">
                          <a:effectLst/>
                        </a:rPr>
                        <a:t>และอุปกรณ์ประกอบประเภทสวิตซ์ปิด</a:t>
                      </a: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เปิด และเต้ารับ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387" marR="293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เดิน</a:t>
                      </a:r>
                      <a:r>
                        <a:rPr lang="th-TH" sz="2400" dirty="0">
                          <a:effectLst/>
                        </a:rPr>
                        <a:t>สายไฟฟ้าภายในอาคาร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เชื่อมต่อ</a:t>
                      </a:r>
                      <a:r>
                        <a:rPr lang="th-TH" sz="2400" dirty="0">
                          <a:effectLst/>
                        </a:rPr>
                        <a:t>วงจรและ</a:t>
                      </a:r>
                      <a:r>
                        <a:rPr lang="th-TH" sz="2400" dirty="0" smtClean="0">
                          <a:effectLst/>
                        </a:rPr>
                        <a:t>ตัวนำ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ติดตั้ง</a:t>
                      </a:r>
                      <a:r>
                        <a:rPr lang="th-TH" sz="2400" dirty="0">
                          <a:effectLst/>
                        </a:rPr>
                        <a:t>บริภัณฑ์ไฟฟ้า หลอดไฟฟ้า ไฟส่องสว่างฉุกเฉิน</a:t>
                      </a:r>
                      <a:br>
                        <a:rPr lang="th-TH" sz="2400" dirty="0">
                          <a:effectLst/>
                        </a:rPr>
                      </a:b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ติดตั้ง</a:t>
                      </a:r>
                      <a:r>
                        <a:rPr lang="th-TH" sz="2400" dirty="0">
                          <a:effectLst/>
                        </a:rPr>
                        <a:t>สวิตซ์ปิด</a:t>
                      </a: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เปิด และเต้ารับ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387" marR="2938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781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ความรู้ความสามารถที่ผู้สำเร็จการฝึกได้รับ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7783662"/>
              </p:ext>
            </p:extLst>
          </p:nvPr>
        </p:nvGraphicFramePr>
        <p:xfrm>
          <a:off x="107504" y="1565864"/>
          <a:ext cx="8856984" cy="51755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6184"/>
                <a:gridCol w="4536504"/>
                <a:gridCol w="2664296"/>
              </a:tblGrid>
              <a:tr h="129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สาขา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31626" marR="31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ความรู้ความสามารถที่ผู้สำเร็จการฝึกได้รับ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31626" marR="31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ลักษณะงานที่ประกอบอาชีพ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31626" marR="31626" marT="0" marB="0"/>
                </a:tc>
              </a:tr>
              <a:tr h="1681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effectLst/>
                        </a:rPr>
                        <a:t>ช่างไฟฟ้าภายใน</a:t>
                      </a:r>
                      <a:r>
                        <a:rPr lang="th-TH" sz="2800" dirty="0" smtClean="0">
                          <a:effectLst/>
                        </a:rPr>
                        <a:t>อาคารระดับ </a:t>
                      </a:r>
                      <a:r>
                        <a:rPr lang="en-US" sz="2800" dirty="0" smtClean="0">
                          <a:effectLst/>
                        </a:rPr>
                        <a:t>2</a:t>
                      </a:r>
                      <a:endParaRPr lang="en-US" sz="2800" dirty="0" smtClean="0">
                        <a:effectLst/>
                        <a:latin typeface="+mn-lt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31626" marR="31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spc="-120" dirty="0">
                          <a:effectLst/>
                        </a:rPr>
                        <a:t>- </a:t>
                      </a:r>
                      <a:r>
                        <a:rPr lang="th-TH" sz="2400" spc="-120" dirty="0">
                          <a:effectLst/>
                        </a:rPr>
                        <a:t>ติดตั้งสวิตซ์ประธานและสวิตซ์ควบคุมวงจรย่อย </a:t>
                      </a:r>
                      <a:r>
                        <a:rPr lang="th-TH" sz="1600" spc="-120" dirty="0">
                          <a:effectLst/>
                        </a:rPr>
                        <a:t>(</a:t>
                      </a:r>
                      <a:r>
                        <a:rPr lang="en-US" sz="1600" spc="-120" dirty="0">
                          <a:effectLst/>
                        </a:rPr>
                        <a:t>MDB)</a:t>
                      </a:r>
                      <a:endParaRPr lang="en-US" sz="2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 </a:t>
                      </a:r>
                      <a:r>
                        <a:rPr lang="th-TH" sz="2400" dirty="0">
                          <a:effectLst/>
                        </a:rPr>
                        <a:t>ติดตั้งอุปกรณ์ป้องกันกระแสเกินอุปกรณ์ป้องกันกระแสไฟฟ้ารั่ว	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spc="-100" dirty="0">
                          <a:effectLst/>
                        </a:rPr>
                        <a:t>-</a:t>
                      </a:r>
                      <a:r>
                        <a:rPr lang="th-TH" sz="2400" spc="-100" dirty="0">
                          <a:effectLst/>
                        </a:rPr>
                        <a:t> ต่อสวิตซ์ควบคุมอุปกรณ์ไฟฟ้าที่ใช้ภายในอาคาร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 </a:t>
                      </a:r>
                      <a:r>
                        <a:rPr lang="th-TH" sz="2400" dirty="0">
                          <a:effectLst/>
                        </a:rPr>
                        <a:t>ติดตั้งเครื่องปั๊มน้ำขนาดใหญ่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เดินสายไฟฟ้าด้วยท่อร้อยสายชนิดโลหะ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 </a:t>
                      </a:r>
                      <a:r>
                        <a:rPr lang="th-TH" sz="2400" dirty="0">
                          <a:effectLst/>
                        </a:rPr>
                        <a:t>ตรวจหาข้อขัดข้องในระบบจ่ายไฟฟ้ากำลังด้วยโอห์มมิเตอร์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ติดตั้งบริภัณฑ์ไฟฟ้า</a:t>
                      </a:r>
                      <a:r>
                        <a:rPr lang="th-TH" sz="1600" dirty="0">
                          <a:effectLst/>
                        </a:rPr>
                        <a:t> </a:t>
                      </a:r>
                      <a:r>
                        <a:rPr lang="en-US" sz="1600" dirty="0">
                          <a:effectLst/>
                        </a:rPr>
                        <a:t>IEC </a:t>
                      </a:r>
                      <a:r>
                        <a:rPr lang="th-TH" sz="2400" dirty="0">
                          <a:effectLst/>
                        </a:rPr>
                        <a:t>และอุปกรณ์ประกอบของเครื่องทำน้ำอุ่น เครื่องปั๊มน้ำและอุปกรณ์ประกอบของพัดลมแบบติดตั้ง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 </a:t>
                      </a:r>
                      <a:r>
                        <a:rPr lang="th-TH" sz="2400" dirty="0">
                          <a:effectLst/>
                        </a:rPr>
                        <a:t>ใช้และการบำรุงรักษาเครื่องมือปฏิบัติงานเครื่องใช้ไฟฟ้าสำหรับใช้ในที่อยู่อาศัย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31626" marR="31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ติดตั้ง</a:t>
                      </a:r>
                      <a:r>
                        <a:rPr lang="th-TH" sz="2400" dirty="0">
                          <a:effectLst/>
                        </a:rPr>
                        <a:t>สวิตซ์ประธานและควบคุมวงจรไฟฟ้า อุปกรณ์ป้องกันกระแสเกิน ไฟรั่ว</a:t>
                      </a:r>
                      <a:br>
                        <a:rPr lang="th-TH" sz="2400" dirty="0">
                          <a:effectLst/>
                        </a:rPr>
                      </a:b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ต่อ</a:t>
                      </a:r>
                      <a:r>
                        <a:rPr lang="th-TH" sz="2400" dirty="0">
                          <a:effectLst/>
                        </a:rPr>
                        <a:t>สวิตซ์ควบคุมไฟฟ้าภายในอาคาร </a:t>
                      </a:r>
                      <a:endParaRPr lang="th-TH" sz="2400" dirty="0" smtClean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spc="-30" dirty="0" smtClean="0">
                          <a:effectLst/>
                        </a:rPr>
                        <a:t>-</a:t>
                      </a:r>
                      <a:r>
                        <a:rPr lang="th-TH" sz="2400" spc="-30" dirty="0" smtClean="0">
                          <a:effectLst/>
                        </a:rPr>
                        <a:t>ติดตั้ง</a:t>
                      </a:r>
                      <a:r>
                        <a:rPr lang="th-TH" sz="2400" spc="-30" dirty="0">
                          <a:effectLst/>
                        </a:rPr>
                        <a:t>ปั้มน้ำขนาด</a:t>
                      </a:r>
                      <a:r>
                        <a:rPr lang="th-TH" sz="2400" spc="-30" dirty="0" smtClean="0">
                          <a:effectLst/>
                        </a:rPr>
                        <a:t>ใหญ่</a:t>
                      </a:r>
                      <a:r>
                        <a:rPr lang="en-US" sz="2400" spc="-30" dirty="0" smtClean="0">
                          <a:effectLst/>
                        </a:rPr>
                        <a:t/>
                      </a:r>
                      <a:br>
                        <a:rPr lang="en-US" sz="2400" spc="-30" dirty="0" smtClean="0">
                          <a:effectLst/>
                        </a:rPr>
                      </a:br>
                      <a:r>
                        <a:rPr lang="en-US" sz="2400" spc="-3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ติดตั้ง</a:t>
                      </a:r>
                      <a:r>
                        <a:rPr lang="th-TH" sz="2400" dirty="0">
                          <a:effectLst/>
                        </a:rPr>
                        <a:t>เครื่องทำน้ำอุ่น พัดลมแบบ</a:t>
                      </a:r>
                      <a:r>
                        <a:rPr lang="th-TH" sz="2400" dirty="0" smtClean="0">
                          <a:effectLst/>
                        </a:rPr>
                        <a:t>ติดตั้ง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เดินสาย</a:t>
                      </a:r>
                      <a:r>
                        <a:rPr lang="th-TH" sz="2400" dirty="0">
                          <a:effectLst/>
                        </a:rPr>
                        <a:t>ร้อยท่อชนิดโลหะ </a:t>
                      </a: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spc="-30" dirty="0" smtClean="0">
                          <a:effectLst/>
                        </a:rPr>
                        <a:t>ตรวจหา</a:t>
                      </a:r>
                      <a:r>
                        <a:rPr lang="th-TH" sz="2400" spc="-30" dirty="0">
                          <a:effectLst/>
                        </a:rPr>
                        <a:t>ข้อขัดข้องระบบจ่ายไฟด้วยโอห์ม</a:t>
                      </a:r>
                      <a:r>
                        <a:rPr lang="th-TH" sz="2400" spc="-30" dirty="0" smtClean="0">
                          <a:effectLst/>
                        </a:rPr>
                        <a:t>มิเตอร์</a:t>
                      </a:r>
                      <a:r>
                        <a:rPr lang="en-US" sz="2400" spc="-30" dirty="0" smtClean="0">
                          <a:effectLst/>
                        </a:rPr>
                        <a:t/>
                      </a:r>
                      <a:br>
                        <a:rPr lang="en-US" sz="2400" spc="-30" dirty="0" smtClean="0">
                          <a:effectLst/>
                        </a:rPr>
                      </a:br>
                      <a:r>
                        <a:rPr lang="en-US" sz="2400" spc="-30" dirty="0" smtClean="0">
                          <a:effectLst/>
                        </a:rPr>
                        <a:t>-</a:t>
                      </a:r>
                      <a:r>
                        <a:rPr lang="th-TH" sz="2400" spc="-30" dirty="0" smtClean="0">
                          <a:effectLst/>
                        </a:rPr>
                        <a:t>บำรุงรักษา</a:t>
                      </a:r>
                      <a:r>
                        <a:rPr lang="th-TH" sz="2400" spc="-30" dirty="0">
                          <a:effectLst/>
                        </a:rPr>
                        <a:t>เครื่องมือปฏิบัติงาน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31626" marR="3162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50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ความรู้ความสามารถที่ผู้สำเร็จการฝึกได้รับ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8348191"/>
              </p:ext>
            </p:extLst>
          </p:nvPr>
        </p:nvGraphicFramePr>
        <p:xfrm>
          <a:off x="179512" y="1556792"/>
          <a:ext cx="8856984" cy="4809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2828"/>
                <a:gridCol w="4102548"/>
                <a:gridCol w="3111608"/>
              </a:tblGrid>
              <a:tr h="129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สาขา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152" marR="291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ความรู้ความสามารถที่ผู้สำเร็จการฝึกได้รับ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152" marR="29152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effectLst/>
                        </a:rPr>
                        <a:t>ลักษณะงานที่ประกอบอาชีพ</a:t>
                      </a:r>
                      <a:endParaRPr lang="en-US" sz="2400" dirty="0" smtClean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152" marR="29152" marT="0" marB="0"/>
                </a:tc>
              </a:tr>
              <a:tr h="15517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effectLst/>
                        </a:rPr>
                        <a:t>ช่างไฟฟ้าภายใน</a:t>
                      </a:r>
                      <a:r>
                        <a:rPr lang="th-TH" sz="2800" dirty="0" smtClean="0">
                          <a:effectLst/>
                        </a:rPr>
                        <a:t>อาคารระดับ </a:t>
                      </a:r>
                      <a:r>
                        <a:rPr lang="en-US" sz="2800" dirty="0" smtClean="0">
                          <a:effectLst/>
                        </a:rPr>
                        <a:t>3</a:t>
                      </a:r>
                      <a:endParaRPr lang="en-US" sz="2800" dirty="0" smtClean="0">
                        <a:effectLst/>
                        <a:latin typeface="+mn-lt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152" marR="2915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มีความรู้เกี่ยวกับหม้อแปลงไฟฟ้ากำลัง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มีความรู้เกี่ยวกับอุปกรณ์ประกอบใช้กับเครื่องวัดทางไฟฟ้า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มีความรู้เกี่ยวกับชนิดของหลอดไฟฟ้า </a:t>
                      </a:r>
                      <a:r>
                        <a:rPr lang="th-TH" sz="2400" spc="-30" dirty="0">
                          <a:effectLst/>
                        </a:rPr>
                        <a:t>ท่อร้อยสายไฟฟ้า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spc="-100" dirty="0">
                          <a:effectLst/>
                        </a:rPr>
                        <a:t>-</a:t>
                      </a:r>
                      <a:r>
                        <a:rPr lang="th-TH" sz="2400" spc="-100" dirty="0">
                          <a:effectLst/>
                        </a:rPr>
                        <a:t> มีความรู้เกี่ยวกับวงจรควบคุมมอเตอร์แบบต่างๆ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 </a:t>
                      </a:r>
                      <a:r>
                        <a:rPr lang="th-TH" sz="2400" dirty="0">
                          <a:effectLst/>
                        </a:rPr>
                        <a:t>ติดตั้งอุปกรณ์ควบคุมมอเตอร์แบบต่างๆ ในตู้คอนโทรล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เดินสายไฟฟ้าด้วยรางโลหะและอโลหะและการติดตั้งตัวนำแท่ง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ตรวจสอบระบบไฟฟ้าภายในอาคาร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  <a:r>
                        <a:rPr lang="th-TH" sz="2400" dirty="0">
                          <a:effectLst/>
                        </a:rPr>
                        <a:t> จัดทำรายการวัสดุพร้อมราคา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152" marR="2915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spc="-30" dirty="0" smtClean="0">
                          <a:effectLst/>
                        </a:rPr>
                        <a:t>-</a:t>
                      </a:r>
                      <a:r>
                        <a:rPr lang="th-TH" sz="2400" spc="-30" dirty="0" smtClean="0">
                          <a:effectLst/>
                        </a:rPr>
                        <a:t>ติดตั้ง</a:t>
                      </a:r>
                      <a:r>
                        <a:rPr lang="th-TH" sz="2400" spc="-30" dirty="0">
                          <a:effectLst/>
                        </a:rPr>
                        <a:t>อุปกรณ์ควบคุมมอเตอร์แบบต่างๆ ในตู้</a:t>
                      </a:r>
                      <a:r>
                        <a:rPr lang="th-TH" sz="2400" spc="-30" dirty="0" err="1">
                          <a:effectLst/>
                        </a:rPr>
                        <a:t>คอลโทรล</a:t>
                      </a:r>
                      <a:r>
                        <a:rPr lang="th-TH" sz="2400" dirty="0">
                          <a:effectLst/>
                        </a:rPr>
                        <a:t> </a:t>
                      </a:r>
                      <a:endParaRPr lang="th-TH" sz="2400" dirty="0" smtClean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เดิน</a:t>
                      </a:r>
                      <a:r>
                        <a:rPr lang="th-TH" sz="2400" dirty="0">
                          <a:effectLst/>
                        </a:rPr>
                        <a:t>สายไฟด้วยรางโลหะและอโลหะ </a:t>
                      </a:r>
                      <a:endParaRPr lang="th-TH" sz="2400" dirty="0" smtClean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ติดตั้ง</a:t>
                      </a:r>
                      <a:r>
                        <a:rPr lang="th-TH" sz="2400" dirty="0">
                          <a:effectLst/>
                        </a:rPr>
                        <a:t>ตัวนำแท่ง </a:t>
                      </a:r>
                      <a:endParaRPr lang="th-TH" sz="2400" dirty="0" smtClean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ตรวจสอบ</a:t>
                      </a:r>
                      <a:r>
                        <a:rPr lang="th-TH" sz="2400" dirty="0">
                          <a:effectLst/>
                        </a:rPr>
                        <a:t>ระบบไฟฟ้าภายใน</a:t>
                      </a:r>
                      <a:r>
                        <a:rPr lang="th-TH" sz="2400" dirty="0" smtClean="0">
                          <a:effectLst/>
                        </a:rPr>
                        <a:t>อาคาร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-</a:t>
                      </a:r>
                      <a:r>
                        <a:rPr lang="th-TH" sz="2400" dirty="0" smtClean="0">
                          <a:effectLst/>
                        </a:rPr>
                        <a:t>จัดทำ</a:t>
                      </a:r>
                      <a:r>
                        <a:rPr lang="th-TH" sz="2400" dirty="0">
                          <a:effectLst/>
                        </a:rPr>
                        <a:t>รายการวัสดุพร้อมราคา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29152" marR="291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736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ชี้แจงความรู้ความสามารถและทักษะพื้นฐาน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3"/>
            <a:ext cx="8229600" cy="1152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2400" b="1" dirty="0" smtClean="0"/>
              <a:t>ให้ชี้แจงความรู้ความสามารถ ทักษะพื้นฐาน และประสบการณ์ที่ผู้รับการฝึกต้องมีมาก่อนการฝึกในหลักสูตรดังกล่าว  เช่น  ต้องมี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838574" y="2564904"/>
            <a:ext cx="5305425" cy="4104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/>
            <a:r>
              <a:rPr lang="th-TH" sz="2400" dirty="0" smtClean="0"/>
              <a:t>ความรู้เกี่ยวกับระบบไฟฟ้ากระแสตรง(</a:t>
            </a:r>
            <a:r>
              <a:rPr lang="en-US" sz="1800" dirty="0" smtClean="0"/>
              <a:t>DC</a:t>
            </a:r>
            <a:r>
              <a:rPr lang="th-TH" sz="2400" dirty="0" smtClean="0"/>
              <a:t>) กระแสสลับ(</a:t>
            </a:r>
            <a:r>
              <a:rPr lang="en-US" sz="1800" dirty="0" smtClean="0"/>
              <a:t>AC</a:t>
            </a:r>
            <a:r>
              <a:rPr lang="th-TH" sz="2400" dirty="0" smtClean="0"/>
              <a:t>)</a:t>
            </a:r>
          </a:p>
          <a:p>
            <a:pPr marL="174625" indent="-174625"/>
            <a:r>
              <a:rPr lang="th-TH" sz="2400" dirty="0" smtClean="0"/>
              <a:t>ความรู้เกี่ยวกับการใช้งานเครื่องมือติดตั้ง เครื่องมือวัดไฟฟ้า</a:t>
            </a:r>
          </a:p>
          <a:p>
            <a:pPr marL="174625" indent="-174625"/>
            <a:r>
              <a:rPr lang="th-TH" sz="2400" dirty="0" smtClean="0"/>
              <a:t>ความรู้เกี่ยวรู้เกี่ยวกับสัญลักษณ์ทางไฟฟ้า</a:t>
            </a:r>
          </a:p>
          <a:p>
            <a:pPr marL="174625" indent="-174625"/>
            <a:r>
              <a:rPr lang="th-TH" sz="2400" dirty="0" smtClean="0"/>
              <a:t>พื้นฐานทักษะการเดินสายไฟฟ้าบนผนังไม้ ผนังปูนซีเมนต์</a:t>
            </a:r>
          </a:p>
          <a:p>
            <a:pPr marL="174625" indent="-174625"/>
            <a:r>
              <a:rPr lang="th-TH" sz="2400" dirty="0" smtClean="0"/>
              <a:t>พื้นฐานทักษะการติดตั้งสวิตซ์ไฟฟ้า อุปกรณ์ไฟฟ้า</a:t>
            </a:r>
          </a:p>
          <a:p>
            <a:pPr marL="174625" indent="-174625"/>
            <a:r>
              <a:rPr lang="th-TH" sz="2400" dirty="0" smtClean="0"/>
              <a:t>ประสบการณ์การทำงานเกี่ยวกับช่างไฟฟ้า ไม่น้อยกว่า </a:t>
            </a:r>
            <a:r>
              <a:rPr lang="en-US" sz="2000" dirty="0" smtClean="0"/>
              <a:t>2</a:t>
            </a:r>
            <a:r>
              <a:rPr lang="en-US" sz="2400" dirty="0" smtClean="0"/>
              <a:t> </a:t>
            </a:r>
            <a:r>
              <a:rPr lang="th-TH" sz="2400" dirty="0" smtClean="0"/>
              <a:t>ปี</a:t>
            </a:r>
          </a:p>
          <a:p>
            <a:pPr marL="0" indent="0">
              <a:buNone/>
            </a:pPr>
            <a:r>
              <a:rPr lang="th-TH" sz="2400" dirty="0" smtClean="0"/>
              <a:t>เป็นต้น</a:t>
            </a:r>
          </a:p>
          <a:p>
            <a:pPr marL="0" indent="0">
              <a:buNone/>
            </a:pPr>
            <a:r>
              <a:rPr lang="th-TH" sz="2400" b="1" dirty="0" smtClean="0"/>
              <a:t>(ให้อ้างอิงพื้นฐานความรู้ความสามารถของผู้เข้ารับการฝึกจากหลักสูตรการฝึก)</a:t>
            </a:r>
            <a:endParaRPr lang="th-TH" sz="2400" b="1" dirty="0"/>
          </a:p>
        </p:txBody>
      </p:sp>
      <p:sp>
        <p:nvSpPr>
          <p:cNvPr id="5" name="AutoShape 2" descr="Related image"/>
          <p:cNvSpPr>
            <a:spLocks noChangeAspect="1" noChangeArrowheads="1"/>
          </p:cNvSpPr>
          <p:nvPr/>
        </p:nvSpPr>
        <p:spPr bwMode="auto">
          <a:xfrm>
            <a:off x="190500" y="-3162300"/>
            <a:ext cx="6991350" cy="393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" name="AutoShape 4" descr="Related image"/>
          <p:cNvSpPr>
            <a:spLocks noChangeAspect="1" noChangeArrowheads="1"/>
          </p:cNvSpPr>
          <p:nvPr/>
        </p:nvSpPr>
        <p:spPr bwMode="auto">
          <a:xfrm>
            <a:off x="342900" y="-3009900"/>
            <a:ext cx="6991350" cy="393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5" y="2348880"/>
            <a:ext cx="3840428" cy="21602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582170"/>
            <a:ext cx="3838575" cy="215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9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แนะนำเอกสารการฝึกและชุดฝึก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400" b="1" dirty="0" smtClean="0"/>
              <a:t>สื่อการฝึก และเอกสารการฝึก (</a:t>
            </a:r>
            <a:r>
              <a:rPr lang="en-US" sz="2400" b="1" dirty="0" smtClean="0"/>
              <a:t>Paper Based)</a:t>
            </a:r>
            <a:endParaRPr lang="th-TH" sz="2400" b="1" dirty="0"/>
          </a:p>
        </p:txBody>
      </p:sp>
      <p:pic>
        <p:nvPicPr>
          <p:cNvPr id="1028" name="Picture 3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65243"/>
            <a:ext cx="1950633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3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420" y="2439930"/>
            <a:ext cx="1950632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4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67261" y="2746688"/>
            <a:ext cx="2592288" cy="195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40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615537" y="2754527"/>
            <a:ext cx="2635732" cy="19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325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 smtClean="0"/>
              <a:t>แนะนำส่วนประกอบของเอกสารคู่มือการฝึก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ใบเตรียมการสอน  </a:t>
            </a:r>
            <a:r>
              <a:rPr lang="en-US" sz="2800" dirty="0" smtClean="0"/>
              <a:t>-</a:t>
            </a:r>
            <a:r>
              <a:rPr lang="en-US" sz="2800" dirty="0"/>
              <a:t> </a:t>
            </a:r>
            <a:r>
              <a:rPr lang="th-TH" sz="2800" dirty="0" smtClean="0"/>
              <a:t>วางแผนการฝึกและเตรียมการสอนสำหรับงานย่อยทั้งหมด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ใบข้อมูล </a:t>
            </a:r>
            <a:r>
              <a:rPr lang="en-US" sz="2800" dirty="0" smtClean="0"/>
              <a:t>- </a:t>
            </a:r>
            <a:r>
              <a:rPr lang="th-TH" sz="2800" dirty="0" smtClean="0"/>
              <a:t>ให้ข้อมูลด้านความรู้สำหรับเรียนภาคทฤษฎี</a:t>
            </a:r>
            <a:endParaRPr lang="th-TH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ใบกิจกรรม</a:t>
            </a:r>
            <a:r>
              <a:rPr lang="th-TH" sz="2800" dirty="0" smtClean="0"/>
              <a:t>(ใบประเมินความรู้) </a:t>
            </a:r>
            <a:r>
              <a:rPr lang="en-US" sz="2800" dirty="0" smtClean="0"/>
              <a:t>-</a:t>
            </a:r>
            <a:r>
              <a:rPr lang="th-TH" sz="2800" dirty="0" smtClean="0"/>
              <a:t>แบบฝึกหัดวัดความรู้ความเข้าใจ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ใบงาน </a:t>
            </a:r>
            <a:r>
              <a:rPr lang="en-US" sz="2800" dirty="0" smtClean="0"/>
              <a:t>-</a:t>
            </a:r>
            <a:r>
              <a:rPr lang="th-TH" sz="2800" dirty="0" smtClean="0"/>
              <a:t>ให้ปฏิบัติงาน หรือฝึกภาคปฏิบัติ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ใบขั้นตอนการปฏิบัติงาน</a:t>
            </a:r>
            <a:r>
              <a:rPr lang="en-US" sz="2800" dirty="0" smtClean="0"/>
              <a:t>-</a:t>
            </a:r>
            <a:r>
              <a:rPr lang="th-TH" sz="2800" dirty="0" smtClean="0"/>
              <a:t>ลำดับขั้นตอนการฝึกภาคปฏิบัติ </a:t>
            </a:r>
            <a:r>
              <a:rPr lang="en-US" sz="2800" dirty="0" smtClean="0"/>
              <a:t>,</a:t>
            </a:r>
            <a:r>
              <a:rPr lang="th-TH" sz="2800" dirty="0" smtClean="0"/>
              <a:t>ขั้นตอนการทำงาน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ใบทดสอบ</a:t>
            </a:r>
            <a:r>
              <a:rPr lang="en-US" sz="2800" dirty="0" smtClean="0"/>
              <a:t>-</a:t>
            </a:r>
            <a:r>
              <a:rPr lang="th-TH" sz="2800" dirty="0" smtClean="0"/>
              <a:t>ใช้ทดสอบภาคทฤษฎีและภาคปฏิบัติ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ใบเฉลย </a:t>
            </a:r>
            <a:r>
              <a:rPr lang="th-TH" sz="2800" dirty="0" smtClean="0"/>
              <a:t>(สำหรับคู่มือครูฝึก) </a:t>
            </a:r>
            <a:r>
              <a:rPr lang="en-US" sz="2800" dirty="0" smtClean="0"/>
              <a:t>–</a:t>
            </a:r>
            <a:r>
              <a:rPr lang="th-TH" sz="2800" dirty="0" smtClean="0"/>
              <a:t>เฉลยคำตอบกิจกรรมการฝึกภาคความรู้หรือเฉลยข้อสอบภาคปฏิบัติ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326962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1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0" t="9045" r="8719" b="5777"/>
          <a:stretch>
            <a:fillRect/>
          </a:stretch>
        </p:blipFill>
        <p:spPr bwMode="auto">
          <a:xfrm>
            <a:off x="6924847" y="2060849"/>
            <a:ext cx="1391569" cy="1962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แนะนำสื่ออิเล็กทรอนิกส์และชุดการฝึกอบรมด้วยคอมพิวเตอร์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400" b="1" dirty="0" smtClean="0"/>
              <a:t>สื่อการฝึก และชุดฝึกอบรมคอมพิวเตอร์ </a:t>
            </a:r>
            <a:r>
              <a:rPr lang="th-TH" b="1" dirty="0" smtClean="0"/>
              <a:t>(</a:t>
            </a:r>
            <a:r>
              <a:rPr lang="en-US" b="1" dirty="0" smtClean="0"/>
              <a:t>Computer Based</a:t>
            </a:r>
            <a:r>
              <a:rPr lang="th-TH" b="1" dirty="0" smtClean="0"/>
              <a:t>)</a:t>
            </a:r>
          </a:p>
          <a:p>
            <a:endParaRPr lang="th-TH" dirty="0"/>
          </a:p>
        </p:txBody>
      </p:sp>
      <p:pic>
        <p:nvPicPr>
          <p:cNvPr id="1026" name="Picture 3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679" y="4221088"/>
            <a:ext cx="4652825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213811"/>
            <a:ext cx="4366228" cy="2455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1" b="7394"/>
          <a:stretch>
            <a:fillRect/>
          </a:stretch>
        </p:blipFill>
        <p:spPr bwMode="auto">
          <a:xfrm>
            <a:off x="884026" y="2060849"/>
            <a:ext cx="2917135" cy="199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0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7" t="15485" r="22018" b="10532"/>
          <a:stretch>
            <a:fillRect/>
          </a:stretch>
        </p:blipFill>
        <p:spPr bwMode="auto">
          <a:xfrm>
            <a:off x="5508104" y="2060848"/>
            <a:ext cx="1384222" cy="1951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4" t="23082" r="18462" b="20367"/>
          <a:stretch>
            <a:fillRect/>
          </a:stretch>
        </p:blipFill>
        <p:spPr bwMode="auto">
          <a:xfrm rot="10800000">
            <a:off x="4044527" y="2060848"/>
            <a:ext cx="1437938" cy="1962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970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07504" y="4198614"/>
            <a:ext cx="4176464" cy="261476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ectangle 16"/>
          <p:cNvSpPr/>
          <p:nvPr/>
        </p:nvSpPr>
        <p:spPr>
          <a:xfrm>
            <a:off x="4732273" y="4198615"/>
            <a:ext cx="4248472" cy="261476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ectangle 13"/>
          <p:cNvSpPr/>
          <p:nvPr/>
        </p:nvSpPr>
        <p:spPr>
          <a:xfrm>
            <a:off x="4716016" y="1336923"/>
            <a:ext cx="4248472" cy="26681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ectangle 12"/>
          <p:cNvSpPr/>
          <p:nvPr/>
        </p:nvSpPr>
        <p:spPr>
          <a:xfrm>
            <a:off x="107504" y="1336923"/>
            <a:ext cx="4176464" cy="26681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แนะนำชุดการฝึกสำหรับผู้รับการฝึก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3" t="3725" r="6801" b="7736"/>
          <a:stretch>
            <a:fillRect/>
          </a:stretch>
        </p:blipFill>
        <p:spPr bwMode="auto">
          <a:xfrm>
            <a:off x="467544" y="1484784"/>
            <a:ext cx="1857375" cy="25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22986" r="18715" b="20718"/>
          <a:stretch>
            <a:fillRect/>
          </a:stretch>
        </p:blipFill>
        <p:spPr bwMode="auto">
          <a:xfrm rot="10800000">
            <a:off x="460274" y="4312146"/>
            <a:ext cx="1828800" cy="25050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337531" y="2432580"/>
            <a:ext cx="1946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คู่มือผู้รับการฝึก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2379246" y="5085184"/>
            <a:ext cx="1904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สื่อมัลติมีเดีย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5164321" y="4726015"/>
            <a:ext cx="38001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/>
              <a:t>ผู้รับการฝึกเรียนรู้ภาคทฤษฎีและทำแบบทดสอบวัดความรู้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64321" y="2007119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/>
              <a:t>ผู้รับการฝึกใช้เรียนรู้ด้วยตนเอง และฝึกภาคปฏิบัติ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07504" y="4077072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260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แนะนำการส่งมอบชุดฝึกให้ผู้รับการฝึก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dirty="0"/>
              <a:t>ครูฝึกทำสำเนาเอกสาร คู่มือการฝึกให้ผู้รับการฝึกทุกคนในโมดูลที่ฝึก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dirty="0"/>
              <a:t>กรณีผู้รับการฝึกต้องการเอกสารการฝึกเป็นไฟล์อิเล็กทรอนิกส์ต้องนำอุปกรณ์บันทึกข้อมูล (</a:t>
            </a:r>
            <a:r>
              <a:rPr lang="en-US" sz="2800" dirty="0"/>
              <a:t>Handy Drive, </a:t>
            </a:r>
            <a:r>
              <a:rPr lang="th-TH" sz="2800" dirty="0"/>
              <a:t>แผ่น </a:t>
            </a:r>
            <a:r>
              <a:rPr lang="en-US" sz="2800" dirty="0"/>
              <a:t>CDROM</a:t>
            </a:r>
            <a:r>
              <a:rPr lang="th-TH" sz="2800" dirty="0"/>
              <a:t>)</a:t>
            </a:r>
            <a:r>
              <a:rPr lang="en-US" sz="2800" dirty="0"/>
              <a:t> </a:t>
            </a:r>
            <a:r>
              <a:rPr lang="th-TH" sz="2800" dirty="0"/>
              <a:t>ครูฝึกจะทำสำเนาให้ หรือส่งทาง </a:t>
            </a:r>
            <a:r>
              <a:rPr lang="en-US" sz="2800" dirty="0"/>
              <a:t>e</a:t>
            </a:r>
            <a:r>
              <a:rPr lang="en-US" sz="2800" dirty="0" smtClean="0"/>
              <a:t>-mail</a:t>
            </a:r>
            <a:r>
              <a:rPr lang="th-TH" sz="2800" dirty="0" smtClean="0"/>
              <a:t> </a:t>
            </a:r>
            <a:r>
              <a:rPr lang="th-TH" sz="2800" dirty="0"/>
              <a:t>ตามความต้องการของผู้รับการฝึก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dirty="0"/>
              <a:t>การทดสอบเพื่อวัดความรู้ความสามารถ ครูฝึกจะทำสำเนาแบบทดสอบจากแผ่น </a:t>
            </a:r>
            <a:r>
              <a:rPr lang="en-US" dirty="0"/>
              <a:t>CDROM</a:t>
            </a:r>
            <a:r>
              <a:rPr lang="en-US" sz="2800" dirty="0"/>
              <a:t> </a:t>
            </a:r>
            <a:r>
              <a:rPr lang="th-TH" sz="2800" dirty="0"/>
              <a:t>มัลติมีเดียคู่มือครูฝึก</a:t>
            </a:r>
            <a:r>
              <a:rPr lang="en-US" sz="2800" dirty="0"/>
              <a:t> </a:t>
            </a:r>
            <a:r>
              <a:rPr lang="th-TH" sz="2800" dirty="0"/>
              <a:t>(คลังข้อสอบ) เตรียมไว้เพื่อทดสอบผู้รับการฝึกทุกโมดูลตามแผนการฝึกที่กำหนด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253877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แนะแนวทางการเรียนรู้ด้วยสื่อมัลติมีเดีย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27588"/>
            <a:ext cx="3823846" cy="2864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4" t="2542" r="4471" b="3006"/>
          <a:stretch/>
        </p:blipFill>
        <p:spPr bwMode="auto">
          <a:xfrm>
            <a:off x="1280343" y="1627587"/>
            <a:ext cx="2067521" cy="28646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16957" y="4636293"/>
            <a:ext cx="66967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สื่อมัลติมีเดีย ระดับ 1 มี 7 แผ่น</a:t>
            </a:r>
            <a:r>
              <a:rPr lang="en-US" b="1" dirty="0"/>
              <a:t> </a:t>
            </a:r>
            <a:r>
              <a:rPr lang="th-TH" b="1" dirty="0" smtClean="0"/>
              <a:t>(โมดูล</a:t>
            </a:r>
            <a:r>
              <a:rPr lang="th-TH" b="1" dirty="0"/>
              <a:t>ที่ 1 </a:t>
            </a:r>
            <a:r>
              <a:rPr lang="en-US" b="1" dirty="0"/>
              <a:t>–</a:t>
            </a:r>
            <a:r>
              <a:rPr lang="th-TH" b="1" dirty="0"/>
              <a:t> โมดูลที่ </a:t>
            </a:r>
            <a:r>
              <a:rPr lang="th-TH" b="1" dirty="0" smtClean="0"/>
              <a:t>7</a:t>
            </a:r>
            <a:r>
              <a:rPr lang="th-TH" b="1" dirty="0"/>
              <a:t>)</a:t>
            </a:r>
            <a:endParaRPr lang="en-US" b="1" dirty="0"/>
          </a:p>
          <a:p>
            <a:r>
              <a:rPr lang="th-TH" b="1" dirty="0"/>
              <a:t>สื่อมัลติมีเดีย ระดับ 2 มี 11 แผ่น</a:t>
            </a:r>
            <a:r>
              <a:rPr lang="en-US" b="1" dirty="0"/>
              <a:t> </a:t>
            </a:r>
            <a:r>
              <a:rPr lang="th-TH" b="1" dirty="0" smtClean="0"/>
              <a:t>(โมดูล</a:t>
            </a:r>
            <a:r>
              <a:rPr lang="th-TH" b="1" dirty="0"/>
              <a:t>ที่ 8 </a:t>
            </a:r>
            <a:r>
              <a:rPr lang="en-US" b="1" dirty="0"/>
              <a:t>– </a:t>
            </a:r>
            <a:r>
              <a:rPr lang="th-TH" b="1" dirty="0"/>
              <a:t>โมดูลที่ </a:t>
            </a:r>
            <a:r>
              <a:rPr lang="th-TH" b="1" dirty="0" smtClean="0"/>
              <a:t>18</a:t>
            </a:r>
            <a:r>
              <a:rPr lang="th-TH" b="1" dirty="0"/>
              <a:t>)</a:t>
            </a:r>
            <a:endParaRPr lang="en-US" b="1" dirty="0"/>
          </a:p>
          <a:p>
            <a:r>
              <a:rPr lang="th-TH" b="1" dirty="0"/>
              <a:t>สื่อมัลติมีเดีย ระดับ 3 มี 8 แผ่น</a:t>
            </a:r>
            <a:r>
              <a:rPr lang="en-US" b="1" dirty="0"/>
              <a:t> </a:t>
            </a:r>
            <a:r>
              <a:rPr lang="th-TH" b="1" dirty="0" smtClean="0"/>
              <a:t>(โมดูล</a:t>
            </a:r>
            <a:r>
              <a:rPr lang="th-TH" b="1" dirty="0"/>
              <a:t>ที่ 19 </a:t>
            </a:r>
            <a:r>
              <a:rPr lang="en-US" b="1" dirty="0"/>
              <a:t>– </a:t>
            </a:r>
            <a:r>
              <a:rPr lang="th-TH" b="1" dirty="0"/>
              <a:t>โมดูลที่ </a:t>
            </a:r>
            <a:r>
              <a:rPr lang="th-TH" b="1" dirty="0" smtClean="0"/>
              <a:t>26)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9750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บอกขั้นตอนการเรียนรู้ด้วยสื่อมัลติมีเดีย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628999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400" dirty="0" smtClean="0"/>
              <a:t>เลือก</a:t>
            </a:r>
            <a:r>
              <a:rPr lang="th-TH" sz="2400" dirty="0"/>
              <a:t>โมดูลการฝึกที่ต้องการ ซึ่งแผ่น </a:t>
            </a:r>
            <a:r>
              <a:rPr lang="en-US" sz="2400" dirty="0"/>
              <a:t>CDROM </a:t>
            </a:r>
            <a:r>
              <a:rPr lang="th-TH" sz="2400" dirty="0"/>
              <a:t>สื่อมัลติมีเดียจะแยกเป็นโมดูลการฝึกในแต่ละหลักสูตรการฝึก ระดับ 1 </a:t>
            </a:r>
            <a:r>
              <a:rPr lang="en-US" sz="2400" dirty="0"/>
              <a:t>,</a:t>
            </a:r>
            <a:r>
              <a:rPr lang="th-TH" sz="2400" dirty="0"/>
              <a:t>2 และ 3 ได้แก่</a:t>
            </a:r>
            <a:endParaRPr lang="en-US" sz="1600" dirty="0"/>
          </a:p>
          <a:p>
            <a:pPr lvl="2"/>
            <a:r>
              <a:rPr lang="th-TH" sz="2800" dirty="0"/>
              <a:t>สื่อมัลติมีเดีย ระดับ 1 มี 7 แผ่น</a:t>
            </a:r>
            <a:r>
              <a:rPr lang="en-US" sz="2800" dirty="0"/>
              <a:t> </a:t>
            </a:r>
            <a:r>
              <a:rPr lang="th-TH" sz="2800" dirty="0" smtClean="0"/>
              <a:t>(โมดูล</a:t>
            </a:r>
            <a:r>
              <a:rPr lang="th-TH" sz="2800" dirty="0"/>
              <a:t>ที่ 1 </a:t>
            </a:r>
            <a:r>
              <a:rPr lang="en-US" sz="2800" dirty="0"/>
              <a:t>–</a:t>
            </a:r>
            <a:r>
              <a:rPr lang="th-TH" sz="2800" dirty="0"/>
              <a:t> โมดูลที่ </a:t>
            </a:r>
            <a:r>
              <a:rPr lang="th-TH" sz="2800" dirty="0" smtClean="0"/>
              <a:t>7</a:t>
            </a:r>
            <a:r>
              <a:rPr lang="th-TH" sz="2800" dirty="0"/>
              <a:t>)</a:t>
            </a:r>
            <a:endParaRPr lang="en-US" sz="1800" dirty="0"/>
          </a:p>
          <a:p>
            <a:pPr lvl="2"/>
            <a:r>
              <a:rPr lang="th-TH" sz="2800" dirty="0"/>
              <a:t>สื่อมัลติมีเดีย ระดับ 2 มี 11 แผ่น</a:t>
            </a:r>
            <a:r>
              <a:rPr lang="en-US" sz="2800" dirty="0"/>
              <a:t> </a:t>
            </a:r>
            <a:r>
              <a:rPr lang="th-TH" sz="2800" dirty="0" smtClean="0"/>
              <a:t>(โมดูล</a:t>
            </a:r>
            <a:r>
              <a:rPr lang="th-TH" sz="2800" dirty="0"/>
              <a:t>ที่ 8 </a:t>
            </a:r>
            <a:r>
              <a:rPr lang="en-US" sz="2800" dirty="0"/>
              <a:t>– </a:t>
            </a:r>
            <a:r>
              <a:rPr lang="th-TH" sz="2800" dirty="0"/>
              <a:t>โมดูลที่ </a:t>
            </a:r>
            <a:r>
              <a:rPr lang="th-TH" sz="2800" dirty="0" smtClean="0"/>
              <a:t>18</a:t>
            </a:r>
            <a:r>
              <a:rPr lang="th-TH" sz="2800" dirty="0"/>
              <a:t>)</a:t>
            </a:r>
            <a:endParaRPr lang="en-US" sz="1800" dirty="0"/>
          </a:p>
          <a:p>
            <a:pPr lvl="2"/>
            <a:r>
              <a:rPr lang="th-TH" sz="2800" dirty="0"/>
              <a:t>สื่อมัลติมีเดีย ระดับ 3 มี 8 แผ่น</a:t>
            </a:r>
            <a:r>
              <a:rPr lang="en-US" sz="2800" dirty="0"/>
              <a:t> </a:t>
            </a:r>
            <a:r>
              <a:rPr lang="th-TH" sz="2800" dirty="0" smtClean="0"/>
              <a:t>(โมดูล</a:t>
            </a:r>
            <a:r>
              <a:rPr lang="th-TH" sz="2800" dirty="0"/>
              <a:t>ที่ 19 </a:t>
            </a:r>
            <a:r>
              <a:rPr lang="en-US" sz="2800" dirty="0"/>
              <a:t>– </a:t>
            </a:r>
            <a:r>
              <a:rPr lang="th-TH" sz="2800" dirty="0"/>
              <a:t>โมดูลที่ </a:t>
            </a:r>
            <a:r>
              <a:rPr lang="th-TH" sz="2800" dirty="0" smtClean="0"/>
              <a:t>26</a:t>
            </a:r>
            <a:r>
              <a:rPr lang="th-TH" sz="2800" dirty="0"/>
              <a:t>)</a:t>
            </a:r>
            <a:endParaRPr lang="en-US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400" dirty="0" smtClean="0"/>
              <a:t>ใส่</a:t>
            </a:r>
            <a:r>
              <a:rPr lang="th-TH" sz="2400" dirty="0"/>
              <a:t>แผ่น </a:t>
            </a:r>
            <a:r>
              <a:rPr lang="en-US" sz="2000" dirty="0"/>
              <a:t>CDROM</a:t>
            </a:r>
            <a:r>
              <a:rPr lang="en-US" sz="2400" dirty="0"/>
              <a:t> </a:t>
            </a:r>
            <a:r>
              <a:rPr lang="th-TH" sz="2400" dirty="0"/>
              <a:t>ในเครื่องอ่าน </a:t>
            </a:r>
            <a:r>
              <a:rPr lang="en-US" sz="2000" dirty="0"/>
              <a:t>CDROM / DVDROM</a:t>
            </a:r>
            <a:endParaRPr lang="en-US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400" dirty="0" smtClean="0"/>
              <a:t>คอมพิวเตอร์</a:t>
            </a:r>
            <a:r>
              <a:rPr lang="th-TH" sz="2400" dirty="0"/>
              <a:t>จะแสดงชื่อ </a:t>
            </a:r>
            <a:r>
              <a:rPr lang="en-US" sz="2400" dirty="0"/>
              <a:t>CD Drive </a:t>
            </a:r>
            <a:r>
              <a:rPr lang="th-TH" sz="2400" dirty="0"/>
              <a:t>เป็นชื่อ </a:t>
            </a:r>
            <a:r>
              <a:rPr lang="en-US" sz="2400" dirty="0"/>
              <a:t>Module </a:t>
            </a:r>
            <a:r>
              <a:rPr lang="th-TH" sz="2400" dirty="0"/>
              <a:t>ที่ฝึก เช่น แผ่น โมดูลที่ </a:t>
            </a:r>
            <a:r>
              <a:rPr lang="en-US" sz="2400" dirty="0"/>
              <a:t>1</a:t>
            </a:r>
            <a:r>
              <a:rPr lang="th-TH" sz="2400" dirty="0"/>
              <a:t/>
            </a:r>
            <a:br>
              <a:rPr lang="th-TH" sz="2400" dirty="0"/>
            </a:br>
            <a:r>
              <a:rPr lang="th-TH" sz="2400" dirty="0"/>
              <a:t>เครื่องคอมพิวเตอร์ ก็จะขึ้นชื่อ </a:t>
            </a:r>
            <a:r>
              <a:rPr lang="en-US" sz="2400" dirty="0"/>
              <a:t>CD Drive </a:t>
            </a:r>
            <a:r>
              <a:rPr lang="th-TH" sz="2400" dirty="0"/>
              <a:t>ว่า </a:t>
            </a:r>
            <a:r>
              <a:rPr lang="en-US" sz="2400" dirty="0"/>
              <a:t>Module 1 </a:t>
            </a:r>
            <a:r>
              <a:rPr lang="th-TH" sz="2400" dirty="0" smtClean="0"/>
              <a:t>(</a:t>
            </a:r>
            <a:r>
              <a:rPr lang="en-US" sz="2400" dirty="0" smtClean="0"/>
              <a:t>F</a:t>
            </a:r>
            <a:r>
              <a:rPr lang="en-US" sz="2400" dirty="0"/>
              <a:t>: </a:t>
            </a:r>
            <a:r>
              <a:rPr lang="th-TH" sz="2400" dirty="0"/>
              <a:t>ตามรูป</a:t>
            </a:r>
            <a:r>
              <a:rPr lang="th-TH" sz="2400" dirty="0" smtClean="0"/>
              <a:t>)</a:t>
            </a:r>
            <a:endParaRPr lang="en-US" sz="1600" dirty="0"/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45224"/>
            <a:ext cx="7429010" cy="1008112"/>
          </a:xfrm>
          <a:prstGeom prst="rect">
            <a:avLst/>
          </a:prstGeom>
          <a:noFill/>
          <a:ln w="9525" cmpd="sng">
            <a:solidFill>
              <a:srgbClr val="0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7863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บอกขั้นตอนการเรียนรู้ด้วยสื่อมัลติมีเดีย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5293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400" dirty="0"/>
              <a:t>เครื่องจะอ่านแผ่นอัตโนมัติ (</a:t>
            </a:r>
            <a:r>
              <a:rPr lang="en-US" sz="1800" dirty="0"/>
              <a:t>Auto Run</a:t>
            </a:r>
            <a:r>
              <a:rPr lang="th-TH" sz="2400" dirty="0"/>
              <a:t>) เพื่อเปิดเข้าใช้งาน</a:t>
            </a:r>
            <a:endParaRPr lang="en-US" sz="2400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373" y="2132856"/>
            <a:ext cx="5034183" cy="223224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395536" y="4686235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400" dirty="0"/>
              <a:t>กรณีโปรแกรมไม่เปิดใช้งานอัตโนมัติ จะปรากฏหน้าต่างแสดงไฟล์ต่างๆ ในแผ่น </a:t>
            </a:r>
            <a:r>
              <a:rPr lang="en-US" sz="1800" dirty="0"/>
              <a:t>CDROM </a:t>
            </a:r>
            <a:r>
              <a:rPr lang="th-TH" sz="2400" dirty="0"/>
              <a:t>ให้ผู้ใช้งาน </a:t>
            </a:r>
            <a:r>
              <a:rPr lang="en-US" sz="1800" dirty="0"/>
              <a:t>Double Click </a:t>
            </a:r>
            <a:r>
              <a:rPr lang="th-TH" sz="2400" dirty="0" smtClean="0"/>
              <a:t>(หรือ เปิด</a:t>
            </a:r>
            <a:r>
              <a:rPr lang="th-TH" sz="2400" dirty="0"/>
              <a:t>ไฟล์) ชื่อ </a:t>
            </a:r>
            <a:r>
              <a:rPr lang="en-US" sz="1800" dirty="0"/>
              <a:t>index.html</a:t>
            </a:r>
            <a:r>
              <a:rPr lang="en-US" sz="2400" dirty="0"/>
              <a:t> </a:t>
            </a:r>
            <a:r>
              <a:rPr lang="th-TH" sz="2400" dirty="0"/>
              <a:t>เพื่อเปิดใช้งานโปรแกรมมัลติมีเดีย</a:t>
            </a: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02" t="56667" r="7570" b="16112"/>
          <a:stretch>
            <a:fillRect/>
          </a:stretch>
        </p:blipFill>
        <p:spPr bwMode="auto">
          <a:xfrm>
            <a:off x="1903146" y="5502151"/>
            <a:ext cx="4253030" cy="102319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Oval 5"/>
          <p:cNvSpPr/>
          <p:nvPr/>
        </p:nvSpPr>
        <p:spPr>
          <a:xfrm>
            <a:off x="5190832" y="5520095"/>
            <a:ext cx="936104" cy="936104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520" y="5900129"/>
            <a:ext cx="516702" cy="5167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910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82880"/>
            <a:ext cx="8229600" cy="1111664"/>
          </a:xfrm>
        </p:spPr>
        <p:txBody>
          <a:bodyPr/>
          <a:lstStyle/>
          <a:p>
            <a:pPr algn="l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แนะนำการเรียนรู้ด้วยคอมพิวเตอร์บน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พิมพ์คำค้น</a:t>
            </a:r>
            <a:r>
              <a:rPr lang="th-TH" dirty="0" smtClean="0"/>
              <a:t>                                                                    </a:t>
            </a:r>
            <a:r>
              <a:rPr lang="th-TH" b="1" dirty="0" smtClean="0"/>
              <a:t>กดปุ่ม</a:t>
            </a:r>
            <a:endParaRPr lang="th-TH" b="1" dirty="0"/>
          </a:p>
        </p:txBody>
      </p:sp>
      <p:pic>
        <p:nvPicPr>
          <p:cNvPr id="4" name="Picture 3" descr="Image result for youtube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21" b="27747"/>
          <a:stretch/>
        </p:blipFill>
        <p:spPr bwMode="auto">
          <a:xfrm>
            <a:off x="7164288" y="548680"/>
            <a:ext cx="1803883" cy="4191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56792"/>
            <a:ext cx="3646485" cy="432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19" y="2204864"/>
            <a:ext cx="7132981" cy="4320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25"/>
          <a:stretch/>
        </p:blipFill>
        <p:spPr bwMode="auto">
          <a:xfrm>
            <a:off x="6444208" y="1556792"/>
            <a:ext cx="812241" cy="4320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075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/>
              <a:t>แนะนำรูปแบบการฝึกและวิธีการฝึกอบรม</a:t>
            </a:r>
            <a:br>
              <a:rPr lang="th-TH" b="1" dirty="0" smtClean="0"/>
            </a:br>
            <a:r>
              <a:rPr lang="th-TH" b="1" dirty="0" smtClean="0"/>
              <a:t>การวัดและประเมินผล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แนะนำรูปแบบและวิธีการฝึกอบรมตามความสามารถ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ชี้แจงวิธีการวัดและประเมินผล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ชี้แจงสื่อและชุดการฝึกที่ผู้รับการฝึกจะได้รับ</a:t>
            </a:r>
            <a:endParaRPr lang="th-TH" sz="28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3" t="22941" r="21771" b="24118"/>
          <a:stretch/>
        </p:blipFill>
        <p:spPr>
          <a:xfrm rot="10800000">
            <a:off x="97469" y="3516663"/>
            <a:ext cx="1296143" cy="1813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4" t="12911" r="17891" b="9442"/>
          <a:stretch/>
        </p:blipFill>
        <p:spPr>
          <a:xfrm>
            <a:off x="1393612" y="3790123"/>
            <a:ext cx="1326337" cy="18364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7" t="9389" r="13677" b="11199"/>
          <a:stretch/>
        </p:blipFill>
        <p:spPr>
          <a:xfrm>
            <a:off x="2719949" y="4187870"/>
            <a:ext cx="1337959" cy="183686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4" t="3733" r="7236" b="5923"/>
          <a:stretch/>
        </p:blipFill>
        <p:spPr>
          <a:xfrm>
            <a:off x="4283968" y="3491644"/>
            <a:ext cx="1790774" cy="25056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2" t="9486" r="15326" b="12241"/>
          <a:stretch/>
        </p:blipFill>
        <p:spPr>
          <a:xfrm>
            <a:off x="5580112" y="3812488"/>
            <a:ext cx="1812454" cy="25056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8" t="14927" r="13647" b="20367"/>
          <a:stretch/>
        </p:blipFill>
        <p:spPr>
          <a:xfrm rot="16200000">
            <a:off x="6452142" y="4429180"/>
            <a:ext cx="2505695" cy="180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1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แนะนำรูปแบบการฝึกและวิธีการฝึกอบรม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9952" y="1703705"/>
            <a:ext cx="48965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 smtClean="0"/>
              <a:t>เป็น</a:t>
            </a:r>
            <a:r>
              <a:rPr lang="th-TH" sz="2400" dirty="0"/>
              <a:t>การฝึกอบรมเน้นรายบุคคล </a:t>
            </a:r>
            <a:r>
              <a:rPr lang="th-TH" sz="1600" dirty="0"/>
              <a:t>(</a:t>
            </a:r>
            <a:r>
              <a:rPr lang="en-US" sz="1600" dirty="0" smtClean="0"/>
              <a:t>Individualized</a:t>
            </a:r>
            <a:r>
              <a:rPr lang="th-TH" sz="1600" dirty="0"/>
              <a:t>)</a:t>
            </a:r>
            <a:r>
              <a:rPr lang="th-TH" sz="2400" dirty="0" smtClean="0"/>
              <a:t>หรือ </a:t>
            </a:r>
            <a:r>
              <a:rPr lang="th-TH" sz="2400" dirty="0"/>
              <a:t>ผู้รับการฝึกเป็นศูนย์กลาง </a:t>
            </a:r>
            <a:r>
              <a:rPr lang="th-TH" sz="1600" dirty="0"/>
              <a:t>(</a:t>
            </a:r>
            <a:r>
              <a:rPr lang="en-US" sz="1600" dirty="0"/>
              <a:t>Learner - Centered</a:t>
            </a:r>
            <a:r>
              <a:rPr lang="th-TH" sz="1600" dirty="0"/>
              <a:t>) </a:t>
            </a:r>
            <a:r>
              <a:rPr lang="th-TH" sz="2400" dirty="0"/>
              <a:t>ผู้รับการฝึกจึงต้องฝึกฝนเรียนรู้ได้ตามพื้นฐานความสามารถของตน </a:t>
            </a:r>
            <a:r>
              <a:rPr lang="th-TH" sz="2400" dirty="0" smtClean="0"/>
              <a:t>ในเวลาที่สะดวก โดยเข้าฝึกและเรียนรู้ได้หลากหลายวิธีตามความต้องการ สามารถเรียนรู้ได้ด้วย</a:t>
            </a:r>
            <a:r>
              <a:rPr lang="th-TH" sz="2400" dirty="0"/>
              <a:t>ตนเอง </a:t>
            </a:r>
            <a:r>
              <a:rPr lang="th-TH" sz="1600" dirty="0"/>
              <a:t>(</a:t>
            </a:r>
            <a:r>
              <a:rPr lang="en-US" sz="1600" dirty="0"/>
              <a:t>Self-Learning</a:t>
            </a:r>
            <a:r>
              <a:rPr lang="th-TH" sz="1600" dirty="0"/>
              <a:t>) </a:t>
            </a:r>
            <a:r>
              <a:rPr lang="th-TH" sz="2400" dirty="0"/>
              <a:t>ด้วยวิธีการที่ตนสนใจ ถนัดและสะดวกในการเรียนรู้  เช่น อ่าน</a:t>
            </a:r>
            <a:r>
              <a:rPr lang="th-TH" sz="2400" dirty="0" smtClean="0"/>
              <a:t>เอกสารคู่มือประกอบการ</a:t>
            </a:r>
            <a:r>
              <a:rPr lang="th-TH" sz="2400" dirty="0"/>
              <a:t>ฝึก ดูและฟังสื่อ</a:t>
            </a:r>
            <a:r>
              <a:rPr lang="th-TH" sz="2400" dirty="0" err="1"/>
              <a:t>วีดิ</a:t>
            </a:r>
            <a:r>
              <a:rPr lang="th-TH" sz="2400" dirty="0"/>
              <a:t>ทัศน์ หรือเรียนรู้ด้วยสื่อมัลติมีเดียคอมพิวเตอร์ เป็นต้น </a:t>
            </a:r>
            <a:r>
              <a:rPr lang="th-TH" sz="2400" dirty="0" smtClean="0"/>
              <a:t>และเข้าฝึก</a:t>
            </a:r>
            <a:r>
              <a:rPr lang="th-TH" sz="2400" dirty="0"/>
              <a:t>ภาคปฏิบัติ </a:t>
            </a:r>
            <a:r>
              <a:rPr lang="th-TH" sz="1600" dirty="0"/>
              <a:t>(</a:t>
            </a:r>
            <a:r>
              <a:rPr lang="en-US" sz="1600" dirty="0"/>
              <a:t>Skill Practice</a:t>
            </a:r>
            <a:r>
              <a:rPr lang="th-TH" sz="1600" dirty="0"/>
              <a:t>) </a:t>
            </a:r>
            <a:r>
              <a:rPr lang="th-TH" sz="2400" dirty="0" smtClean="0"/>
              <a:t>ที่</a:t>
            </a:r>
            <a:r>
              <a:rPr lang="th-TH" sz="2400" dirty="0"/>
              <a:t>เน้นให้ผู้รับการฝึกได้</a:t>
            </a:r>
            <a:r>
              <a:rPr lang="th-TH" sz="2400" dirty="0" smtClean="0"/>
              <a:t>ปฏิบัติงาน </a:t>
            </a:r>
            <a:r>
              <a:rPr lang="th-TH" sz="1800" dirty="0"/>
              <a:t>(</a:t>
            </a:r>
            <a:r>
              <a:rPr lang="en-US" sz="1600" dirty="0" smtClean="0"/>
              <a:t>Learning </a:t>
            </a:r>
            <a:r>
              <a:rPr lang="en-US" sz="1600" dirty="0"/>
              <a:t>by </a:t>
            </a:r>
            <a:r>
              <a:rPr lang="en-US" sz="1600" dirty="0" smtClean="0"/>
              <a:t>Doing</a:t>
            </a:r>
            <a:r>
              <a:rPr lang="th-TH" sz="1600" dirty="0" smtClean="0"/>
              <a:t>) </a:t>
            </a:r>
            <a:r>
              <a:rPr lang="th-TH" sz="2400" dirty="0" smtClean="0"/>
              <a:t>เน้นผลการฝึกที่ทำ</a:t>
            </a:r>
            <a:r>
              <a:rPr lang="th-TH" sz="2400" dirty="0"/>
              <a:t>ให้ผู้รับการฝึกมีความสามารถในการ</a:t>
            </a:r>
            <a:r>
              <a:rPr lang="th-TH" sz="2400" dirty="0" smtClean="0"/>
              <a:t>ปฏิบัติงานได้จริงตามที่</a:t>
            </a:r>
            <a:r>
              <a:rPr lang="th-TH" sz="2400" dirty="0"/>
              <a:t>ตลาดแรงงานต้องการ โดยยึดความสามารถของผู้รับการฝึกเป็นหลัก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00808"/>
            <a:ext cx="4032448" cy="2016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8" r="23525"/>
          <a:stretch/>
        </p:blipFill>
        <p:spPr>
          <a:xfrm>
            <a:off x="107504" y="3734376"/>
            <a:ext cx="4027269" cy="271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6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ชี้แจงวิธีการฝึกอบรม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60519"/>
              </p:ext>
            </p:extLst>
          </p:nvPr>
        </p:nvGraphicFramePr>
        <p:xfrm>
          <a:off x="107504" y="1988841"/>
          <a:ext cx="8856983" cy="4181079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3317508"/>
                <a:gridCol w="2659156"/>
                <a:gridCol w="2880319"/>
              </a:tblGrid>
              <a:tr h="42433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th-TH" sz="2400" dirty="0"/>
                        <a:t>อัตราส่วนของบทบาทหน้าที่ครู</a:t>
                      </a:r>
                      <a:r>
                        <a:rPr lang="th-TH" sz="2400" dirty="0" smtClean="0"/>
                        <a:t>ฝึกและ</a:t>
                      </a:r>
                      <a:r>
                        <a:rPr lang="th-TH" sz="2400" dirty="0"/>
                        <a:t>ผู้รับการฝึกในการฝึกและเรียนรู้</a:t>
                      </a:r>
                      <a:endParaRPr lang="en-US" sz="2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5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70%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20%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10%</a:t>
                      </a:r>
                    </a:p>
                  </a:txBody>
                  <a:tcPr marL="68580" marR="68580" marT="0" marB="0"/>
                </a:tc>
              </a:tr>
              <a:tr h="35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th-TH" sz="2000" dirty="0"/>
                        <a:t>ผู้รับการฝึก</a:t>
                      </a:r>
                      <a:endParaRPr lang="en-US" sz="20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th-TH" sz="2000" b="1" dirty="0"/>
                        <a:t>ครูฝึก</a:t>
                      </a:r>
                      <a:r>
                        <a:rPr lang="en-US" sz="1400" b="1" dirty="0"/>
                        <a:t>/</a:t>
                      </a:r>
                      <a:r>
                        <a:rPr lang="th-TH" sz="2000" b="1" dirty="0"/>
                        <a:t>ผู้สอน</a:t>
                      </a:r>
                      <a:endParaRPr lang="en-US" sz="20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th-TH" sz="2000" b="1" dirty="0"/>
                        <a:t>ผู้รับการฝึก</a:t>
                      </a:r>
                      <a:endParaRPr lang="en-US" sz="2000" b="1" dirty="0"/>
                    </a:p>
                  </a:txBody>
                  <a:tcPr marL="68580" marR="68580" marT="0" marB="0"/>
                </a:tc>
              </a:tr>
              <a:tr h="28288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th-TH" sz="2000" b="1" dirty="0"/>
                        <a:t>ฝึกทักษะและปฏิบัติงาน หรือทำกิจกรรมการฝึกด้วยตนเองตามที่ครูฝึกแนะนำ</a:t>
                      </a:r>
                      <a:r>
                        <a:rPr lang="en-US" sz="2000" b="1" dirty="0"/>
                        <a:t> </a:t>
                      </a:r>
                      <a:r>
                        <a:rPr lang="th-TH" sz="2000" b="1" dirty="0" smtClean="0"/>
                        <a:t>หรือที่ครู </a:t>
                      </a:r>
                      <a:r>
                        <a:rPr lang="th-TH" sz="2000" b="1" dirty="0"/>
                        <a:t>สาธิต จนกว่าจะเกิดความชำนาญและมีทักษะเพียงพอ ผ่านเกณฑ์ที่กำหนด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 </a:t>
                      </a:r>
                      <a:r>
                        <a:rPr lang="th-TH" sz="2000" b="1" dirty="0"/>
                        <a:t>ทำตามครูฝึก </a:t>
                      </a:r>
                      <a:r>
                        <a:rPr lang="th-TH" sz="2000" b="1" dirty="0" smtClean="0"/>
                        <a:t>หรือผู้สอน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</a:t>
                      </a:r>
                      <a:r>
                        <a:rPr lang="th-TH" sz="2000" b="1" dirty="0"/>
                        <a:t> ฝึกปฏิบัติงาน </a:t>
                      </a:r>
                      <a:r>
                        <a:rPr lang="th-TH" sz="1400" b="1" dirty="0"/>
                        <a:t>(</a:t>
                      </a:r>
                      <a:r>
                        <a:rPr lang="en-US" sz="1400" b="1" dirty="0"/>
                        <a:t>Skills Practices</a:t>
                      </a:r>
                      <a:r>
                        <a:rPr lang="th-TH" sz="1400" b="1" dirty="0" smtClean="0"/>
                        <a:t>)</a:t>
                      </a:r>
                      <a:endParaRPr lang="en-US" sz="18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th-TH" sz="2000" b="1" dirty="0"/>
                        <a:t>ให้ความช่วยเหลือผู้รับการฝึก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 </a:t>
                      </a:r>
                      <a:r>
                        <a:rPr lang="th-TH" sz="2000" b="1" dirty="0"/>
                        <a:t>บรรยาย</a:t>
                      </a:r>
                      <a:r>
                        <a:rPr lang="en-US" sz="1600" b="1" dirty="0"/>
                        <a:t>(Lecture)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</a:t>
                      </a:r>
                      <a:r>
                        <a:rPr lang="th-TH" sz="2000" b="1" dirty="0"/>
                        <a:t> ให้</a:t>
                      </a:r>
                      <a:r>
                        <a:rPr lang="th-TH" sz="2000" b="1" dirty="0" smtClean="0"/>
                        <a:t>คำแนะนำ  หรือให้</a:t>
                      </a:r>
                      <a:r>
                        <a:rPr lang="th-TH" sz="2000" b="1" dirty="0"/>
                        <a:t>ข้อมูล</a:t>
                      </a:r>
                      <a:endParaRPr lang="en-US" sz="2000" b="1" dirty="0"/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3933825" algn="l"/>
                        </a:tabLst>
                      </a:pPr>
                      <a:r>
                        <a:rPr lang="en-US" sz="2000" b="1" dirty="0" smtClean="0"/>
                        <a:t>-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th-TH" sz="2000" b="1" dirty="0" smtClean="0"/>
                        <a:t>ติดตามความก้าวหน้า</a:t>
                      </a:r>
                      <a:endParaRPr lang="en-US" sz="2000" b="1" dirty="0" smtClean="0"/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3933825" algn="l"/>
                        </a:tabLst>
                      </a:pPr>
                      <a:r>
                        <a:rPr lang="en-US" sz="2000" b="1" dirty="0" smtClean="0"/>
                        <a:t>-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th-TH" sz="2000" b="1" dirty="0" smtClean="0"/>
                        <a:t> </a:t>
                      </a:r>
                      <a:r>
                        <a:rPr lang="th-TH" sz="2000" b="1" dirty="0"/>
                        <a:t>ชี้แนะแนวทางการฝึก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</a:t>
                      </a:r>
                      <a:r>
                        <a:rPr lang="th-TH" sz="2000" b="1" dirty="0"/>
                        <a:t> ประเมินทักษะ ความรู้ผู้รับการฝึก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</a:t>
                      </a:r>
                      <a:r>
                        <a:rPr lang="th-TH" sz="2000" b="1" dirty="0"/>
                        <a:t> สาธิตการปฏิบัติงาน </a:t>
                      </a:r>
                      <a:r>
                        <a:rPr lang="th-TH" sz="1800" b="1" dirty="0"/>
                        <a:t>(</a:t>
                      </a:r>
                      <a:r>
                        <a:rPr lang="en-US" sz="1400" b="1" dirty="0"/>
                        <a:t>Skills Demonstrations</a:t>
                      </a:r>
                      <a:r>
                        <a:rPr lang="th-TH" sz="1400" b="1" dirty="0"/>
                        <a:t>)</a:t>
                      </a:r>
                      <a:endParaRPr lang="en-US" sz="14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th-TH" sz="2000" b="1" dirty="0"/>
                        <a:t>ศึกษาเรียนรู้ด้วยตนเอง</a:t>
                      </a:r>
                      <a:r>
                        <a:rPr lang="th-TH" sz="2000" b="1" dirty="0" smtClean="0"/>
                        <a:t>จากสื่อ</a:t>
                      </a:r>
                      <a:r>
                        <a:rPr lang="th-TH" sz="2000" b="1" dirty="0"/>
                        <a:t>การฝึกต่างๆ </a:t>
                      </a:r>
                      <a:r>
                        <a:rPr lang="th-TH" sz="2000" b="1" dirty="0" smtClean="0"/>
                        <a:t>เช่น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</a:t>
                      </a:r>
                      <a:r>
                        <a:rPr lang="th-TH" sz="2000" b="1" dirty="0"/>
                        <a:t> สื่อสิ่งพิมพ์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 </a:t>
                      </a:r>
                      <a:r>
                        <a:rPr lang="th-TH" sz="2000" b="1" dirty="0" err="1"/>
                        <a:t>วีดิ</a:t>
                      </a:r>
                      <a:r>
                        <a:rPr lang="th-TH" sz="2000" b="1" dirty="0"/>
                        <a:t>ทัศน์ </a:t>
                      </a:r>
                      <a:r>
                        <a:rPr lang="th-TH" sz="1600" b="1" dirty="0"/>
                        <a:t>(</a:t>
                      </a:r>
                      <a:r>
                        <a:rPr lang="en-US" sz="1600" b="1" dirty="0" smtClean="0"/>
                        <a:t>VDO</a:t>
                      </a:r>
                      <a:r>
                        <a:rPr lang="th-TH" sz="1600" b="1" dirty="0" smtClean="0"/>
                        <a:t>)</a:t>
                      </a:r>
                      <a:endParaRPr lang="en-US" sz="2000" b="1" dirty="0"/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3933825" algn="l"/>
                        </a:tabLst>
                      </a:pPr>
                      <a:r>
                        <a:rPr lang="en-US" sz="2000" b="1" dirty="0" smtClean="0"/>
                        <a:t>-</a:t>
                      </a:r>
                      <a:r>
                        <a:rPr lang="th-TH" sz="2000" b="1" dirty="0" smtClean="0"/>
                        <a:t> คอมพิวเตอร์</a:t>
                      </a:r>
                      <a:r>
                        <a:rPr lang="th-TH" sz="2000" b="1" dirty="0"/>
                        <a:t>ช่วย</a:t>
                      </a:r>
                      <a:r>
                        <a:rPr lang="th-TH" sz="2000" b="1" dirty="0" smtClean="0"/>
                        <a:t>สอน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3933825" algn="l"/>
                        </a:tabLst>
                      </a:pPr>
                      <a:r>
                        <a:rPr lang="en-US" sz="2000" b="1" dirty="0" smtClean="0"/>
                        <a:t>- </a:t>
                      </a:r>
                      <a:r>
                        <a:rPr lang="th-TH" sz="2000" b="1" dirty="0" err="1" smtClean="0"/>
                        <a:t>สื่อดิจิตัล</a:t>
                      </a:r>
                      <a:endParaRPr lang="en-US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933825" algn="l"/>
                        </a:tabLst>
                      </a:pPr>
                      <a:r>
                        <a:rPr lang="en-US" sz="2000" b="1" dirty="0"/>
                        <a:t>-</a:t>
                      </a:r>
                      <a:r>
                        <a:rPr lang="th-TH" sz="2000" b="1" dirty="0"/>
                        <a:t> เรียนรู้ด้วยตนเองผ่านทางออนไลน์ </a:t>
                      </a:r>
                      <a:r>
                        <a:rPr lang="en-US" sz="2000" b="1" dirty="0" smtClean="0"/>
                        <a:t/>
                      </a:r>
                      <a:br>
                        <a:rPr lang="en-US" sz="2000" b="1" dirty="0" smtClean="0"/>
                      </a:br>
                      <a:r>
                        <a:rPr lang="th-TH" sz="2000" b="1" dirty="0" smtClean="0"/>
                        <a:t>เช่น</a:t>
                      </a:r>
                      <a:r>
                        <a:rPr lang="th-TH" sz="2000" b="1" baseline="0" dirty="0" smtClean="0"/>
                        <a:t> </a:t>
                      </a:r>
                      <a:r>
                        <a:rPr lang="en-US" sz="1800" b="1" baseline="0" dirty="0" smtClean="0"/>
                        <a:t>YouTube</a:t>
                      </a:r>
                      <a:endParaRPr lang="en-US" sz="1400" b="1" dirty="0"/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67544" y="1484784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/>
              <a:t>การฝึกและ</a:t>
            </a:r>
            <a:r>
              <a:rPr lang="th-TH" b="1" dirty="0"/>
              <a:t>เรียนรู้ </a:t>
            </a:r>
            <a:r>
              <a:rPr lang="th-TH" b="1" dirty="0" smtClean="0"/>
              <a:t> ภาคทฤษฎี </a:t>
            </a:r>
            <a:r>
              <a:rPr lang="en-US" b="1" dirty="0"/>
              <a:t>:</a:t>
            </a:r>
            <a:r>
              <a:rPr lang="th-TH" b="1" dirty="0"/>
              <a:t> ภาคปฏิบัติ </a:t>
            </a:r>
            <a:r>
              <a:rPr lang="th-TH" b="1" dirty="0" smtClean="0"/>
              <a:t>  (</a:t>
            </a:r>
            <a:r>
              <a:rPr lang="en-US" sz="2400" b="1" dirty="0"/>
              <a:t>20 : 80</a:t>
            </a:r>
            <a:r>
              <a:rPr lang="th-TH" b="1" dirty="0"/>
              <a:t>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7999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ชี้แจงวิธีการฝึกอบรมและระยะเวลาที่ใช้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8" y="1556792"/>
            <a:ext cx="3995936" cy="514116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3200" b="1" dirty="0" smtClean="0">
                <a:solidFill>
                  <a:schemeClr val="tx1"/>
                </a:solidFill>
              </a:rPr>
              <a:t>ภาคทฤษฎี</a:t>
            </a:r>
            <a:endParaRPr lang="th-TH" sz="32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000359" y="1556792"/>
            <a:ext cx="3892121" cy="5030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b="1" dirty="0" smtClean="0"/>
              <a:t>ภาคปฏิบัติ</a:t>
            </a:r>
            <a:endParaRPr lang="th-TH" b="1" dirty="0"/>
          </a:p>
        </p:txBody>
      </p:sp>
      <p:pic>
        <p:nvPicPr>
          <p:cNvPr id="512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8" y="2334616"/>
            <a:ext cx="1841473" cy="184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23" y="4869160"/>
            <a:ext cx="1442877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practical traini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04" y="2572217"/>
            <a:ext cx="1800200" cy="150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ar repair icon Stock Vector - 1935428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1" t="22268" b="29571"/>
          <a:stretch/>
        </p:blipFill>
        <p:spPr bwMode="auto">
          <a:xfrm>
            <a:off x="5494559" y="2460753"/>
            <a:ext cx="3133211" cy="197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ar repair icon Stock Vector - 1935428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72" t="70095" r="1" b="3581"/>
          <a:stretch/>
        </p:blipFill>
        <p:spPr bwMode="auto">
          <a:xfrm>
            <a:off x="5797687" y="4581128"/>
            <a:ext cx="2530059" cy="107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20970" y="1558533"/>
            <a:ext cx="1830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20-30 %</a:t>
            </a:r>
            <a:endParaRPr lang="th-TH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48264" y="1484784"/>
            <a:ext cx="1830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70-80 %</a:t>
            </a:r>
            <a:endParaRPr lang="th-TH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19872" y="600212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 smtClean="0">
                <a:solidFill>
                  <a:srgbClr val="FF0000"/>
                </a:solidFill>
              </a:rPr>
              <a:t>0 %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23575" y="417609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20 %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51800" y="600212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70 %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6151" y="4149685"/>
            <a:ext cx="2985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olidFill>
                  <a:srgbClr val="FF0000"/>
                </a:solidFill>
              </a:rPr>
              <a:t>ครูฝึก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r>
              <a:rPr lang="th-TH" dirty="0" smtClean="0">
                <a:solidFill>
                  <a:srgbClr val="FF0000"/>
                </a:solidFill>
              </a:rPr>
              <a:t>แนะนำ สาธิต บรรยาย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16604" y="5786680"/>
            <a:ext cx="20152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olidFill>
                  <a:srgbClr val="FF0000"/>
                </a:solidFill>
              </a:rPr>
              <a:t>ผู้รับการฝึก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r>
              <a:rPr lang="th-TH" dirty="0" smtClean="0">
                <a:solidFill>
                  <a:srgbClr val="FF0000"/>
                </a:solidFill>
              </a:rPr>
              <a:t> ศึกษา</a:t>
            </a:r>
          </a:p>
          <a:p>
            <a:r>
              <a:rPr lang="th-TH" dirty="0" smtClean="0">
                <a:solidFill>
                  <a:srgbClr val="FF0000"/>
                </a:solidFill>
              </a:rPr>
              <a:t>เรียนรู้เองเพิ่มเติม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60032" y="5949280"/>
            <a:ext cx="3392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olidFill>
                  <a:srgbClr val="FF0000"/>
                </a:solidFill>
              </a:rPr>
              <a:t>ผู้รับการฝึก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r>
              <a:rPr lang="th-TH" dirty="0" smtClean="0">
                <a:solidFill>
                  <a:srgbClr val="FF0000"/>
                </a:solidFill>
              </a:rPr>
              <a:t> ฝึกปฏิบัติด้วยตนเอง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0" y="1639341"/>
            <a:ext cx="108012" cy="488600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597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แนะนำการวัดและประเมินผลผู้รับการฝึก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ชี้แจงวิธีการวัดและประเมินผล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ชี้แจง</a:t>
            </a:r>
            <a:r>
              <a:rPr lang="th-TH" sz="2800" b="1" dirty="0"/>
              <a:t>เกณฑ์ประเมิน</a:t>
            </a:r>
            <a:endParaRPr lang="th-TH" sz="28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3953386"/>
            <a:ext cx="707897" cy="7078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58" b="75701" l="11485" r="7983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98" t="8823" r="23911" b="28239"/>
          <a:stretch/>
        </p:blipFill>
        <p:spPr>
          <a:xfrm>
            <a:off x="8197512" y="4945067"/>
            <a:ext cx="657672" cy="6576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20072" y="4045724"/>
            <a:ext cx="2177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Competent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5220072" y="5091307"/>
            <a:ext cx="3162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 Yet Competent</a:t>
            </a:r>
            <a:endParaRPr lang="th-TH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225964"/>
            <a:ext cx="2710317" cy="334108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427984" y="4017258"/>
            <a:ext cx="1178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dirty="0" smtClean="0">
                <a:sym typeface="Wingdings 2"/>
              </a:rPr>
              <a:t></a:t>
            </a:r>
            <a:endParaRPr lang="th-TH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420180" y="5025370"/>
            <a:ext cx="1178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dirty="0" smtClean="0">
                <a:sym typeface="Wingdings 2"/>
              </a:rPr>
              <a:t></a:t>
            </a:r>
            <a:endParaRPr lang="th-TH" sz="4000" dirty="0"/>
          </a:p>
        </p:txBody>
      </p:sp>
    </p:spTree>
    <p:extLst>
      <p:ext uri="{BB962C8B-B14F-4D97-AF65-F5344CB8AC3E}">
        <p14:creationId xmlns:p14="http://schemas.microsoft.com/office/powerpoint/2010/main" val="290426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ชี้แจงวิธีการวัดและประเมิน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q"/>
            </a:pPr>
            <a:r>
              <a:rPr lang="th-TH" sz="2800" b="1" dirty="0" smtClean="0"/>
              <a:t>ภาคทฤษฎี 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th-TH" sz="2400" dirty="0" smtClean="0"/>
              <a:t>สอบข้อเขียน </a:t>
            </a:r>
            <a:r>
              <a:rPr lang="th-TH" sz="2000" dirty="0" smtClean="0"/>
              <a:t>(</a:t>
            </a:r>
            <a:r>
              <a:rPr lang="en-US" sz="2000" dirty="0" smtClean="0"/>
              <a:t>Written Test</a:t>
            </a:r>
            <a:r>
              <a:rPr lang="th-TH" sz="2000" dirty="0" smtClean="0"/>
              <a:t>)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th-TH" sz="2000" dirty="0" smtClean="0"/>
              <a:t>ทดสอบด้วยกระดาษ (</a:t>
            </a:r>
            <a:r>
              <a:rPr lang="en-US" sz="2000" dirty="0" smtClean="0"/>
              <a:t>Paper-test)</a:t>
            </a:r>
            <a:endParaRPr lang="th-TH" sz="2000" dirty="0" smtClean="0"/>
          </a:p>
          <a:p>
            <a:pPr lvl="3">
              <a:buFont typeface="Wingdings" panose="05000000000000000000" pitchFamily="2" charset="2"/>
              <a:buChar char="§"/>
            </a:pPr>
            <a:r>
              <a:rPr lang="th-TH" sz="2000" dirty="0" smtClean="0"/>
              <a:t>ทดสอบด้วยคอมพิวเตอร์(</a:t>
            </a:r>
            <a:r>
              <a:rPr lang="en-US" sz="2000" dirty="0" smtClean="0"/>
              <a:t>Computer-test)</a:t>
            </a:r>
            <a:endParaRPr lang="th-TH" sz="2000" dirty="0" smtClean="0"/>
          </a:p>
          <a:p>
            <a:pPr lvl="1">
              <a:buFont typeface="Wingdings" panose="05000000000000000000" pitchFamily="2" charset="2"/>
              <a:buChar char="q"/>
            </a:pPr>
            <a:r>
              <a:rPr lang="th-TH" sz="2800" b="1" dirty="0" smtClean="0"/>
              <a:t>ภาคปฏิบัติ</a:t>
            </a:r>
          </a:p>
          <a:p>
            <a:pPr lvl="2"/>
            <a:r>
              <a:rPr lang="th-TH" sz="2400" dirty="0" smtClean="0"/>
              <a:t>สอบปฏิบัติ</a:t>
            </a:r>
            <a:r>
              <a:rPr lang="th-TH" sz="2800" dirty="0"/>
              <a:t>(</a:t>
            </a:r>
            <a:r>
              <a:rPr lang="en-US" sz="2000" dirty="0"/>
              <a:t>Performance Test</a:t>
            </a:r>
            <a:r>
              <a:rPr lang="th-TH" sz="2800" dirty="0"/>
              <a:t>)</a:t>
            </a:r>
          </a:p>
          <a:p>
            <a:pPr lvl="2">
              <a:buFont typeface="Wingdings" panose="05000000000000000000" pitchFamily="2" charset="2"/>
              <a:buChar char="q"/>
            </a:pPr>
            <a:endParaRPr lang="th-TH" dirty="0" smtClean="0"/>
          </a:p>
        </p:txBody>
      </p:sp>
      <p:pic>
        <p:nvPicPr>
          <p:cNvPr id="6146" name="Picture 2" descr="Man Getting Car License from Driving School Lesson Stick Figure Pictogram Icons Stock Vector - 3292892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88" b="63384"/>
          <a:stretch/>
        </p:blipFill>
        <p:spPr bwMode="auto">
          <a:xfrm>
            <a:off x="602071" y="4203815"/>
            <a:ext cx="317784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Man Getting Car License from Driving School Lesson Stick Figure Pictogram Icons Stock Vector - 3292892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75" t="37677" b="37874"/>
          <a:stretch/>
        </p:blipFill>
        <p:spPr bwMode="auto">
          <a:xfrm>
            <a:off x="5220072" y="4626753"/>
            <a:ext cx="3384376" cy="152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78354" y="6290156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ภาคทฤษฎี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6444208" y="6218148"/>
            <a:ext cx="12458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ภาคปฏิบัติ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5106015" y="4325034"/>
            <a:ext cx="8435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ผู้ประเมิน</a:t>
            </a:r>
            <a:endParaRPr lang="th-TH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5992553" y="4829090"/>
            <a:ext cx="9557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ผู้รับการฝึก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79255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dirty="0" smtClean="0"/>
              <a:t>แนะนำวิธีการทดสอบด้วยคอมพิวเตอร์</a:t>
            </a:r>
            <a:endParaRPr lang="th-TH" sz="4000" b="1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71391"/>
            <a:ext cx="5416725" cy="3025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1" t="45282" r="23651"/>
          <a:stretch/>
        </p:blipFill>
        <p:spPr bwMode="auto">
          <a:xfrm>
            <a:off x="760776" y="1527175"/>
            <a:ext cx="4387287" cy="18769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736078" y="1527175"/>
            <a:ext cx="33123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-</a:t>
            </a:r>
            <a:r>
              <a:rPr lang="th-TH" b="1" dirty="0" smtClean="0"/>
              <a:t>ทดสอบก่อนฝึก</a:t>
            </a:r>
            <a:r>
              <a:rPr lang="th-TH" sz="2400" b="1" dirty="0" smtClean="0"/>
              <a:t>(</a:t>
            </a:r>
            <a:r>
              <a:rPr lang="en-US" sz="2400" b="1" dirty="0" smtClean="0"/>
              <a:t>Pre-test</a:t>
            </a:r>
            <a:r>
              <a:rPr lang="th-TH" sz="2400" b="1" dirty="0" smtClean="0"/>
              <a:t>) </a:t>
            </a:r>
            <a:r>
              <a:rPr lang="th-TH" dirty="0" smtClean="0"/>
              <a:t>เพื่อวัดความรู้ก่อนฝึกในโมดูลนั้น</a:t>
            </a:r>
          </a:p>
          <a:p>
            <a:r>
              <a:rPr lang="en-US" b="1" dirty="0" smtClean="0"/>
              <a:t>-</a:t>
            </a:r>
            <a:r>
              <a:rPr lang="th-TH" b="1" dirty="0" smtClean="0"/>
              <a:t>ทดสอบหลังฝึก</a:t>
            </a:r>
            <a:r>
              <a:rPr lang="th-TH" sz="2400" b="1" dirty="0" smtClean="0"/>
              <a:t>(</a:t>
            </a:r>
            <a:r>
              <a:rPr lang="en-US" sz="2400" b="1" dirty="0" smtClean="0"/>
              <a:t>Post -test</a:t>
            </a:r>
            <a:r>
              <a:rPr lang="th-TH" sz="2400" b="1" dirty="0" smtClean="0"/>
              <a:t>)</a:t>
            </a:r>
            <a:r>
              <a:rPr lang="th-TH" b="1" dirty="0" smtClean="0"/>
              <a:t> </a:t>
            </a:r>
            <a:r>
              <a:rPr lang="th-TH" dirty="0" smtClean="0"/>
              <a:t>เพื่อวัดผลสัมฤทธิ์การเรียนรู้หลังจบการฝึกในโมดูลนั้น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1115616" y="6495727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dirty="0" smtClean="0"/>
              <a:t>ข้อทดสอบด้วยคอมพิวเตอร์</a:t>
            </a:r>
            <a:endParaRPr lang="th-TH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656295" y="3717032"/>
            <a:ext cx="34522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ข้อทดสอบ มี</a:t>
            </a:r>
            <a:r>
              <a:rPr lang="th-TH" sz="2400" dirty="0" smtClean="0"/>
              <a:t> </a:t>
            </a:r>
            <a:r>
              <a:rPr lang="en-US" sz="2400" dirty="0" smtClean="0"/>
              <a:t>20 </a:t>
            </a:r>
            <a:r>
              <a:rPr lang="th-TH" dirty="0" smtClean="0"/>
              <a:t>ข้อ </a:t>
            </a:r>
            <a:r>
              <a:rPr lang="en-US" dirty="0" smtClean="0"/>
              <a:t> </a:t>
            </a:r>
            <a:r>
              <a:rPr lang="en-US" sz="2400" dirty="0" smtClean="0"/>
              <a:t>20</a:t>
            </a:r>
            <a:r>
              <a:rPr lang="en-US" dirty="0" smtClean="0"/>
              <a:t> </a:t>
            </a:r>
            <a:r>
              <a:rPr lang="th-TH" dirty="0" smtClean="0"/>
              <a:t>คะแนน มี </a:t>
            </a:r>
            <a:r>
              <a:rPr lang="en-US" sz="2400" dirty="0" smtClean="0"/>
              <a:t>4</a:t>
            </a:r>
            <a:r>
              <a:rPr lang="en-US" dirty="0" smtClean="0"/>
              <a:t> </a:t>
            </a:r>
            <a:r>
              <a:rPr lang="th-TH" dirty="0" smtClean="0"/>
              <a:t>ตัวเลือก ระบบจะสุ่มข้อสอบอัตโนมัติ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22922" y="5157192"/>
            <a:ext cx="33123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ผู้รับการฝึกต้องเรียนรู้ด้วยสื่อในโมดูลนั่น ไม่น้อยกว่า</a:t>
            </a:r>
            <a:r>
              <a:rPr lang="en-US" sz="2400" dirty="0" smtClean="0"/>
              <a:t>10</a:t>
            </a:r>
            <a:r>
              <a:rPr lang="en-US" dirty="0" smtClean="0"/>
              <a:t> </a:t>
            </a:r>
            <a:r>
              <a:rPr lang="th-TH" dirty="0" smtClean="0"/>
              <a:t>นาทีจึงจะทำแบบทดสอบหลังฝึกได้</a:t>
            </a:r>
          </a:p>
        </p:txBody>
      </p:sp>
    </p:spTree>
    <p:extLst>
      <p:ext uri="{BB962C8B-B14F-4D97-AF65-F5344CB8AC3E}">
        <p14:creationId xmlns:p14="http://schemas.microsoft.com/office/powerpoint/2010/main" val="190522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แนะนำผลการทดสอบด้วยคอมพิวเตอร์</a:t>
            </a:r>
            <a:endParaRPr lang="th-TH" b="1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385" y="1537201"/>
            <a:ext cx="7706266" cy="45699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940152" y="5354052"/>
            <a:ext cx="31886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(ต่ำ</a:t>
            </a: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กว่า 70 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 = </a:t>
            </a: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ไม่</a:t>
            </a: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ผ่าน)</a:t>
            </a:r>
            <a:endParaRPr lang="th-TH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58" b="75701" l="11485" r="7983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98" t="8823" r="23911" b="28239"/>
          <a:stretch/>
        </p:blipFill>
        <p:spPr>
          <a:xfrm>
            <a:off x="7380312" y="5918947"/>
            <a:ext cx="657672" cy="65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5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ชี้แจงเกณฑ์การประเมิน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h-TH" sz="3600" dirty="0" smtClean="0"/>
              <a:t>ผู้รับการฝึกมีผลการประเมิน  (ภาคความรู้  และ ทักษะ)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3600" dirty="0" smtClean="0"/>
              <a:t>ตั้งแต่ </a:t>
            </a:r>
            <a:r>
              <a:rPr lang="th-TH" sz="3600" dirty="0"/>
              <a:t>70 </a:t>
            </a:r>
            <a:r>
              <a:rPr lang="en-US" sz="2800" dirty="0"/>
              <a:t>%</a:t>
            </a:r>
            <a:r>
              <a:rPr lang="en-US" sz="3600" dirty="0"/>
              <a:t> </a:t>
            </a:r>
            <a:r>
              <a:rPr lang="th-TH" sz="3600" dirty="0"/>
              <a:t>ขึ้นไป </a:t>
            </a:r>
            <a:r>
              <a:rPr lang="en-US" sz="3600" dirty="0"/>
              <a:t>= </a:t>
            </a:r>
            <a:r>
              <a:rPr lang="th-TH" sz="3600" dirty="0"/>
              <a:t>ผ่าน </a:t>
            </a:r>
            <a:r>
              <a:rPr lang="th-TH" sz="3600" dirty="0" smtClean="0"/>
              <a:t>(</a:t>
            </a:r>
            <a:r>
              <a:rPr lang="en-US" sz="2400" dirty="0" smtClean="0"/>
              <a:t>Competent</a:t>
            </a:r>
            <a:r>
              <a:rPr lang="th-TH" sz="3600" dirty="0" smtClean="0"/>
              <a:t>) </a:t>
            </a:r>
            <a:r>
              <a:rPr lang="th-TH" sz="4000" dirty="0" smtClean="0">
                <a:solidFill>
                  <a:srgbClr val="0070C0"/>
                </a:solidFill>
                <a:sym typeface="Wingdings 2"/>
              </a:rPr>
              <a:t></a:t>
            </a:r>
            <a:endParaRPr lang="th-TH" sz="3600" dirty="0" smtClean="0">
              <a:solidFill>
                <a:srgbClr val="0070C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th-TH" sz="3600" dirty="0" smtClean="0"/>
              <a:t>ต่ำกว่า </a:t>
            </a:r>
            <a:r>
              <a:rPr lang="th-TH" sz="3600" dirty="0"/>
              <a:t>70 </a:t>
            </a:r>
            <a:r>
              <a:rPr lang="en-US" sz="2800" dirty="0" smtClean="0"/>
              <a:t>%</a:t>
            </a:r>
            <a:r>
              <a:rPr lang="en-US" sz="3600" dirty="0" smtClean="0"/>
              <a:t> </a:t>
            </a:r>
            <a:r>
              <a:rPr lang="en-US" sz="3600" dirty="0"/>
              <a:t>= </a:t>
            </a:r>
            <a:r>
              <a:rPr lang="th-TH" sz="3600" dirty="0"/>
              <a:t>ไม่</a:t>
            </a:r>
            <a:r>
              <a:rPr lang="th-TH" sz="3600" dirty="0" smtClean="0"/>
              <a:t>ผ่าน (</a:t>
            </a:r>
            <a:r>
              <a:rPr lang="en-US" sz="2400" dirty="0" smtClean="0"/>
              <a:t>Not Yet Competent</a:t>
            </a:r>
            <a:r>
              <a:rPr lang="th-TH" sz="3600" dirty="0" smtClean="0"/>
              <a:t>) </a:t>
            </a:r>
            <a:r>
              <a:rPr lang="th-TH" sz="4000" b="1" dirty="0" smtClean="0">
                <a:solidFill>
                  <a:srgbClr val="FF0000"/>
                </a:solidFill>
                <a:sym typeface="Wingdings 2"/>
              </a:rPr>
              <a:t></a:t>
            </a:r>
            <a:endParaRPr lang="th-TH" sz="3600" b="1" dirty="0"/>
          </a:p>
          <a:p>
            <a:pPr marL="0" indent="0">
              <a:buNone/>
            </a:pPr>
            <a:endParaRPr lang="en-US" sz="3600" b="1" dirty="0" smtClean="0"/>
          </a:p>
          <a:p>
            <a:pPr marL="0" indent="0">
              <a:buNone/>
            </a:pPr>
            <a:endParaRPr lang="th-TH" sz="3600" b="1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087704"/>
              </p:ext>
            </p:extLst>
          </p:nvPr>
        </p:nvGraphicFramePr>
        <p:xfrm>
          <a:off x="179512" y="3927688"/>
          <a:ext cx="8856984" cy="2593848"/>
        </p:xfrm>
        <a:graphic>
          <a:graphicData uri="http://schemas.openxmlformats.org/drawingml/2006/table">
            <a:tbl>
              <a:tblPr firstRow="1" firstCol="1" bandRow="1">
                <a:tableStyleId>{912C8C85-51F0-491E-9774-3900AFEF0FD7}</a:tableStyleId>
              </a:tblPr>
              <a:tblGrid>
                <a:gridCol w="2016224"/>
                <a:gridCol w="1656184"/>
                <a:gridCol w="518457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th-TH" sz="2400" dirty="0"/>
                        <a:t>ช่วงคะแนน หรือเกณฑ์การประเมิน</a:t>
                      </a:r>
                      <a:endParaRPr lang="en-US" sz="2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th-TH" sz="2400" dirty="0"/>
                        <a:t>ผลการประเมินความสามารถ</a:t>
                      </a:r>
                      <a:endParaRPr lang="en-US" sz="2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th-TH" sz="2400" dirty="0"/>
                        <a:t>ความหมาย</a:t>
                      </a:r>
                      <a:endParaRPr lang="en-US" sz="2400" dirty="0"/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en-US" sz="2400" dirty="0"/>
                        <a:t>70-100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th-TH" sz="2400" dirty="0"/>
                        <a:t>ผ่าน (</a:t>
                      </a:r>
                      <a:r>
                        <a:rPr lang="en-US" sz="2400" dirty="0"/>
                        <a:t>C)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th-TH" sz="2000" b="1" dirty="0"/>
                        <a:t>ได้แสดงความรู้ ความสามารถในงานตามเกณฑ์มาตรฐาน หรือมีความสามารถ(</a:t>
                      </a:r>
                      <a:r>
                        <a:rPr lang="en-US" sz="1800" b="1" dirty="0"/>
                        <a:t>Competent</a:t>
                      </a:r>
                      <a:r>
                        <a:rPr lang="th-TH" sz="2000" b="1" dirty="0"/>
                        <a:t>)ผ่านเกณฑ์มาตรฐานที่กำหนด</a:t>
                      </a:r>
                      <a:endParaRPr lang="en-US" sz="2000" b="1" dirty="0"/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en-US" sz="2400" dirty="0"/>
                        <a:t>0-69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th-TH" sz="2400" dirty="0"/>
                        <a:t>ไม่ผ่าน (</a:t>
                      </a:r>
                      <a:r>
                        <a:rPr lang="en-US" sz="2400" dirty="0"/>
                        <a:t>NYC)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543300" algn="l"/>
                        </a:tabLst>
                      </a:pPr>
                      <a:r>
                        <a:rPr lang="th-TH" sz="2000" b="1" dirty="0"/>
                        <a:t>ยังไม่ได้แสดงความรู้ ความสามารถในงานตามเกณฑ์มาตรฐาน หรือไม่มีความสามารถเพียงพอ(</a:t>
                      </a:r>
                      <a:r>
                        <a:rPr lang="en-US" sz="1800" b="1" dirty="0"/>
                        <a:t>Not Yet Competent</a:t>
                      </a:r>
                      <a:r>
                        <a:rPr lang="th-TH" sz="2000" b="1" dirty="0"/>
                        <a:t>) หรือยังไม่มีความรู้ความสามารถและประสบการณ์พอ</a:t>
                      </a:r>
                      <a:endParaRPr lang="en-US" sz="2000" b="1" dirty="0"/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149" y="2145039"/>
            <a:ext cx="707897" cy="7078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58" b="75701" l="11485" r="7983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98" t="8823" r="23911" b="28239"/>
          <a:stretch/>
        </p:blipFill>
        <p:spPr>
          <a:xfrm>
            <a:off x="6516216" y="2807884"/>
            <a:ext cx="657672" cy="65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8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แนะนำบทบาทหน้าที่ของครูฝึก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ผู้สอน</a:t>
            </a:r>
            <a:endParaRPr lang="th-TH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เป็นผู้อำนวยความสะดวกในการฝึกอบรม </a:t>
            </a:r>
            <a:r>
              <a:rPr lang="th-TH" sz="1800" dirty="0"/>
              <a:t>(</a:t>
            </a:r>
            <a:r>
              <a:rPr lang="en-US" sz="1800" dirty="0"/>
              <a:t>Facilitator</a:t>
            </a:r>
            <a:r>
              <a:rPr lang="th-TH" sz="1800" dirty="0"/>
              <a:t>)</a:t>
            </a:r>
            <a:endParaRPr lang="en-US" sz="12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เป็นผู้ประสานงานฝึกอบรม </a:t>
            </a:r>
            <a:r>
              <a:rPr lang="en-US" sz="1600" dirty="0"/>
              <a:t>(Manages)</a:t>
            </a:r>
            <a:endParaRPr lang="en-US" sz="11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เป็นพี่เลี้ยง </a:t>
            </a:r>
            <a:r>
              <a:rPr lang="th-TH" sz="1800" dirty="0"/>
              <a:t>(</a:t>
            </a:r>
            <a:r>
              <a:rPr lang="en-US" sz="1800" dirty="0"/>
              <a:t>Mentor</a:t>
            </a:r>
            <a:r>
              <a:rPr lang="th-TH" sz="1800" dirty="0"/>
              <a:t>) </a:t>
            </a:r>
            <a:r>
              <a:rPr lang="th-TH" sz="2400" dirty="0"/>
              <a:t>และผู้สอนงาน </a:t>
            </a:r>
            <a:r>
              <a:rPr lang="th-TH" sz="1800" dirty="0"/>
              <a:t>(</a:t>
            </a:r>
            <a:r>
              <a:rPr lang="en-US" sz="1800" dirty="0"/>
              <a:t>Coaching</a:t>
            </a:r>
            <a:r>
              <a:rPr lang="th-TH" sz="1800" dirty="0"/>
              <a:t>)</a:t>
            </a:r>
            <a:endParaRPr lang="en-US" sz="12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เป็นผู้ประเมินความรู้และทักษะผู้รับการฝึก</a:t>
            </a:r>
            <a:endParaRPr lang="en-US" sz="16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เป็นผู้จัดเตรียมสื่อและชุดการฝึกและเตรียมแบบทดสอบความรู้และทักษะให้ผู้รับการฝึก</a:t>
            </a:r>
            <a:endParaRPr lang="en-US" sz="16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แนะนำการใช้ชุดฝึก สื่อการฝึกแก่ผู้รับการฝึก</a:t>
            </a:r>
            <a:endParaRPr lang="en-US" sz="16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แนะนำแนวทางการวัดและประเมินความรู้ความสามารถผู้รับการฝึกและการบันทึกความก้าวหน้าของผู้รับการฝึกในสมุดบันทึกของแต่ละคน </a:t>
            </a:r>
            <a:r>
              <a:rPr lang="th-TH" sz="1600" dirty="0"/>
              <a:t>(</a:t>
            </a:r>
            <a:r>
              <a:rPr lang="en-US" sz="1600" dirty="0"/>
              <a:t>Trainee Record Book: TRB</a:t>
            </a:r>
            <a:r>
              <a:rPr lang="th-TH" sz="1600" dirty="0"/>
              <a:t>)</a:t>
            </a:r>
            <a:endParaRPr lang="en-US" sz="16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เป็นผู้กำหนดแผนการฝึก</a:t>
            </a:r>
            <a:r>
              <a:rPr lang="en-US" sz="1600" dirty="0"/>
              <a:t>/</a:t>
            </a:r>
            <a:r>
              <a:rPr lang="th-TH" sz="2400" dirty="0"/>
              <a:t>ตารางฝึกอบรม และกำหนดช่วงเวลาการฝึก และให้เวลาการฝึก</a:t>
            </a:r>
            <a:br>
              <a:rPr lang="th-TH" sz="2400" dirty="0"/>
            </a:br>
            <a:r>
              <a:rPr lang="th-TH" sz="2400" dirty="0"/>
              <a:t>ที่เหมาะสมแก่ผู้รับการฝึกแต่ละคน</a:t>
            </a:r>
            <a:endParaRPr lang="en-US" sz="16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กำหนดแนวทางการฝึก วิธีฝึกตามความสนใจ ตามความถนัด ตามความพร้อมของผู้รับการฝึกแต่ละคน</a:t>
            </a:r>
            <a:endParaRPr lang="en-US" sz="1600" dirty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h-TH" sz="2400" dirty="0"/>
              <a:t>เป็นผู้ชี้แจง ให้ข้อมูลการฝึกแก่ผู้รับการฝึก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77170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แนะนำบทบาท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หน้าที่ผู้รับการฝึก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อ่านทำความเข้าใจระเบียบการฝึก คู่มือการฝึก</a:t>
            </a:r>
            <a:endParaRPr lang="en-US" sz="16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เลือกรายการความสามารถ หรือโมดูลการฝึกตามตารางฝึก หรือแผนการฝึกที่กำหนด</a:t>
            </a:r>
            <a:endParaRPr lang="en-US" sz="16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เข้าฝึกตามรายการความสามารถ หรือโมดูลการฝึกตามตารางฝึก หรือแผนการฝึกที่กำหนด</a:t>
            </a:r>
            <a:endParaRPr lang="en-US" sz="16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ทำแบบทดสอบก่อนฝึก</a:t>
            </a:r>
            <a:r>
              <a:rPr lang="en-US" sz="2400" dirty="0"/>
              <a:t>-</a:t>
            </a:r>
            <a:r>
              <a:rPr lang="th-TH" sz="2400" dirty="0"/>
              <a:t>หลังฝึก</a:t>
            </a:r>
            <a:endParaRPr lang="en-US" sz="16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ฝึกภาคทฤษฎีและฝึกภาคปฏิบัติในรายการความสามารถ หรือโมดูลการฝึกตามความสามารถของผู้รับการฝึก</a:t>
            </a:r>
            <a:endParaRPr lang="en-US" sz="16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เลือกวิธีการเรียนรู้ตามความสนใจ ตามความถนัด ตามความพร้อม ตามความสะดวกของตน</a:t>
            </a:r>
            <a:endParaRPr lang="en-US" sz="16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เรียนรู้ด้วยสื่อ และชุดการฝึกที่ครูจัดเตรียมไว้</a:t>
            </a:r>
            <a:endParaRPr lang="en-US" sz="1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dirty="0"/>
              <a:t>เรียนรู้ด้วยสื่อการฝึกสิ่งพิมพ์</a:t>
            </a:r>
            <a:endParaRPr lang="en-US" sz="12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sz="2400" dirty="0"/>
              <a:t>เรียนรู้ด้วยสื่อการฝึกคอมพิวเตอร์</a:t>
            </a:r>
            <a:endParaRPr lang="en-US" sz="12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ทำแบบทดสอบภาคปฏิบัติ</a:t>
            </a:r>
            <a:endParaRPr lang="en-US" sz="16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th-TH" sz="2400" dirty="0"/>
              <a:t>บันทึกความก้าวหน้าของตนเองในสมุดบันทึก</a:t>
            </a:r>
            <a:r>
              <a:rPr lang="th-TH" sz="2400" dirty="0" smtClean="0"/>
              <a:t>ความสามารถ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7999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 กฎ ระเบียบปฏิบัติ ในการฝึกของหน่วยฝึก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แนะนำกฎระเบียบ ข้อบังคับ และข้อปฏิบัติในหน่วยฝึกอบรม (</a:t>
            </a:r>
            <a:r>
              <a:rPr lang="th-TH" sz="2800" b="1" dirty="0" err="1" smtClean="0"/>
              <a:t>สพร</a:t>
            </a:r>
            <a:r>
              <a:rPr lang="en-US" sz="2800" b="1" dirty="0" smtClean="0"/>
              <a:t>. </a:t>
            </a:r>
            <a:r>
              <a:rPr lang="en-US" b="1" dirty="0" smtClean="0"/>
              <a:t>/</a:t>
            </a:r>
            <a:r>
              <a:rPr lang="en-US" sz="2800" b="1" dirty="0" smtClean="0"/>
              <a:t> </a:t>
            </a:r>
            <a:r>
              <a:rPr lang="th-TH" sz="2800" b="1" dirty="0" err="1" smtClean="0"/>
              <a:t>สนพ</a:t>
            </a:r>
            <a:r>
              <a:rPr lang="en-US" sz="2800" b="1" dirty="0" smtClean="0"/>
              <a:t>.</a:t>
            </a:r>
            <a:r>
              <a:rPr lang="th-TH" sz="2800" b="1" dirty="0" smtClean="0"/>
              <a:t>)</a:t>
            </a:r>
          </a:p>
          <a:p>
            <a:pPr marL="0" indent="0" algn="ctr">
              <a:buNone/>
            </a:pPr>
            <a:r>
              <a:rPr lang="th-TH" sz="2800" dirty="0" smtClean="0"/>
              <a:t>(ให้หน่วยฝึกชี้แจง กฎ ระเบียบ ข้อปฏิบัติในการฝึกอบรม กฎระเบียบในโรงฝึกงาน)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246151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แนะนำการใช้อาคาร สถานที่ต่าง ๆ ในหน่วยฝึก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แนะนำการใช้อาคาร สถานที่ต่าง ๆ เช่น โรงอาหาร ห้องน้ำ สนามกีฬา โรงจอดรถ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แนะนำเส้นทางและการเดินทางมายังหน่วยฝึก</a:t>
            </a:r>
          </a:p>
          <a:p>
            <a:pPr marL="0" indent="0" algn="ctr">
              <a:buNone/>
            </a:pPr>
            <a:r>
              <a:rPr lang="th-TH" sz="2800" dirty="0" smtClean="0"/>
              <a:t>(ให้หน่วยฝึกชี้แจงการใช้อาคาร สถานที่ต่างๆ ในหน่วยฝึก</a:t>
            </a:r>
          </a:p>
          <a:p>
            <a:pPr marL="0" indent="0" algn="ctr">
              <a:buNone/>
            </a:pPr>
            <a:r>
              <a:rPr lang="th-TH" sz="2800" dirty="0" smtClean="0"/>
              <a:t>พร้อมแสดงผังอาคาร สถานที่สำคัญๆ พร้อมเส้นทางและการเดินทาง)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177289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แนะนำผังอาคาร สถานที่ และระบบไอที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แนะนำและแสดง ผังอาคาร สถานที่ของหน่วยฝึก</a:t>
            </a:r>
            <a:endParaRPr lang="th-TH" sz="28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7" b="3726"/>
          <a:stretch/>
        </p:blipFill>
        <p:spPr>
          <a:xfrm>
            <a:off x="1907704" y="2103053"/>
            <a:ext cx="5472608" cy="471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6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แนะนำระบบบริการด้านไอทีในหน่วยฝึก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แนะนำบริการด้านไอที</a:t>
            </a:r>
          </a:p>
          <a:p>
            <a:pPr lvl="2"/>
            <a:r>
              <a:rPr lang="th-TH" sz="2800" dirty="0" smtClean="0"/>
              <a:t>จุดเชื่อมต่อ </a:t>
            </a:r>
            <a:r>
              <a:rPr lang="en-US" sz="2000" dirty="0" smtClean="0"/>
              <a:t>WI-FI</a:t>
            </a:r>
          </a:p>
          <a:p>
            <a:pPr lvl="2"/>
            <a:r>
              <a:rPr lang="th-TH" sz="2800" dirty="0" smtClean="0"/>
              <a:t>การลงทะเบียนขอรับบริการ </a:t>
            </a:r>
            <a:r>
              <a:rPr lang="en-US" sz="2000" dirty="0" smtClean="0"/>
              <a:t>Wi-Fi</a:t>
            </a:r>
            <a:endParaRPr lang="th-TH" sz="2000" dirty="0" smtClean="0"/>
          </a:p>
          <a:p>
            <a:pPr lvl="2"/>
            <a:r>
              <a:rPr lang="th-TH" sz="2800" dirty="0" smtClean="0"/>
              <a:t>ความเร็วระบบอินเทอร์เน็ต</a:t>
            </a:r>
          </a:p>
          <a:p>
            <a:pPr lvl="2"/>
            <a:r>
              <a:rPr lang="th-TH" sz="2800" dirty="0" smtClean="0"/>
              <a:t>ห้องให้บริการอินเทอร์เน็ต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4222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แนะนำห้องคอมพิวเตอร์หรือจุดให้บริการคอมพิวเตอร์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2800" b="1" dirty="0" smtClean="0"/>
              <a:t>หน่วย</a:t>
            </a:r>
            <a:r>
              <a:rPr lang="th-TH" sz="2800" b="1" dirty="0"/>
              <a:t>ฝึกจัดเตรียมห้องฝึก หรือ มุมเรียนรู้ด้วยตนเอง</a:t>
            </a:r>
            <a:r>
              <a:rPr lang="en-US" sz="2800" b="1" dirty="0"/>
              <a:t> </a:t>
            </a:r>
            <a:r>
              <a:rPr lang="th-TH" sz="2000" b="1" dirty="0"/>
              <a:t>(</a:t>
            </a:r>
            <a:r>
              <a:rPr lang="en-US" sz="2000" b="1" dirty="0" smtClean="0"/>
              <a:t>Self-Learning</a:t>
            </a:r>
            <a:r>
              <a:rPr lang="th-TH" sz="2000" b="1" dirty="0" smtClean="0"/>
              <a:t>)</a:t>
            </a:r>
            <a:r>
              <a:rPr lang="en-US" sz="2000" b="1" dirty="0" smtClean="0"/>
              <a:t> </a:t>
            </a:r>
            <a:r>
              <a:rPr lang="th-TH" sz="2800" b="1" dirty="0"/>
              <a:t>ให้ผู้รับการฝึกเรียนรู้ด้วย</a:t>
            </a:r>
            <a:r>
              <a:rPr lang="th-TH" sz="2800" b="1" dirty="0" smtClean="0"/>
              <a:t>สื่อคอมพิวเตอร์</a:t>
            </a:r>
            <a:endParaRPr lang="en-US" sz="1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800" dirty="0"/>
              <a:t>โต๊ะ และเก้าอี้ สำหรับวางคอมพิวเตอร์ และให้ผู้รับการฝึกนั่งใช้งาน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800" dirty="0"/>
              <a:t>ชุดเครื่องคอมพิวเตอร์ หรือ </a:t>
            </a:r>
            <a:r>
              <a:rPr lang="th-TH" sz="2800" dirty="0" err="1"/>
              <a:t>โน๊ตบุ๊ค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800" dirty="0"/>
              <a:t>เครื่องเล่นแผ่น </a:t>
            </a:r>
            <a:r>
              <a:rPr lang="en-US" sz="1800" dirty="0"/>
              <a:t>CDROM</a:t>
            </a:r>
            <a:r>
              <a:rPr lang="en-US" sz="2800" dirty="0"/>
              <a:t> </a:t>
            </a:r>
            <a:r>
              <a:rPr lang="th-TH" sz="2800" dirty="0"/>
              <a:t>ด้วยคอมพิวเตอร์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800" dirty="0"/>
              <a:t>หูฟัง </a:t>
            </a:r>
            <a:r>
              <a:rPr lang="en-US" sz="2400" dirty="0"/>
              <a:t>/</a:t>
            </a:r>
            <a:r>
              <a:rPr lang="th-TH" sz="2400" dirty="0"/>
              <a:t> </a:t>
            </a:r>
            <a:r>
              <a:rPr lang="th-TH" sz="2800" dirty="0"/>
              <a:t>ลำโพง</a:t>
            </a:r>
            <a:endParaRPr lang="en-US" sz="2000" dirty="0"/>
          </a:p>
          <a:p>
            <a:endParaRPr lang="th-TH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0" r="4501"/>
          <a:stretch>
            <a:fillRect/>
          </a:stretch>
        </p:blipFill>
        <p:spPr bwMode="auto">
          <a:xfrm>
            <a:off x="3288429" y="4005064"/>
            <a:ext cx="5676059" cy="2808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831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แนะนำเจ้าหน้าที่ของหน่วยฝึก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400" b="1" dirty="0" smtClean="0"/>
              <a:t>ให้แนะนำเจ้าหน้าที่ในหน่วยฝึกของท่าน เช่น ผู้บริหารหน่วยงาน หัวหน้าฝ่าย หัวหน้ากลุ่ม เจ้าหน้าที่ประสานการฝึก ครูฝึกหรือวิทยากร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7" t="5744" r="21726" b="4620"/>
          <a:stretch/>
        </p:blipFill>
        <p:spPr bwMode="auto">
          <a:xfrm>
            <a:off x="1403648" y="3830638"/>
            <a:ext cx="1008112" cy="161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7" t="5744" r="21726" b="4620"/>
          <a:stretch/>
        </p:blipFill>
        <p:spPr bwMode="auto">
          <a:xfrm>
            <a:off x="3707904" y="2636912"/>
            <a:ext cx="1008112" cy="161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7" t="5744" r="21726" b="4620"/>
          <a:stretch/>
        </p:blipFill>
        <p:spPr bwMode="auto">
          <a:xfrm>
            <a:off x="6413541" y="3861048"/>
            <a:ext cx="1008112" cy="161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950825" y="5490391"/>
            <a:ext cx="1933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/>
              <a:t>ครูฝึกหรือวิทยากร</a:t>
            </a:r>
          </a:p>
        </p:txBody>
      </p:sp>
      <p:sp>
        <p:nvSpPr>
          <p:cNvPr id="8" name="Rectangle 7"/>
          <p:cNvSpPr/>
          <p:nvPr/>
        </p:nvSpPr>
        <p:spPr>
          <a:xfrm>
            <a:off x="3245188" y="4251498"/>
            <a:ext cx="22878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หัวหน้ากลุ่มงาน</a:t>
            </a:r>
            <a:r>
              <a:rPr lang="en-US" dirty="0" smtClean="0"/>
              <a:t>/</a:t>
            </a:r>
            <a:r>
              <a:rPr lang="th-TH" dirty="0" smtClean="0"/>
              <a:t>ฝ่าย</a:t>
            </a:r>
            <a:endParaRPr lang="th-TH" dirty="0"/>
          </a:p>
        </p:txBody>
      </p:sp>
      <p:sp>
        <p:nvSpPr>
          <p:cNvPr id="9" name="Rectangle 8"/>
          <p:cNvSpPr/>
          <p:nvPr/>
        </p:nvSpPr>
        <p:spPr>
          <a:xfrm>
            <a:off x="956346" y="5589240"/>
            <a:ext cx="19271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เจ้าหน้าที่ประสาน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3047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แนะนำเจ้าหน้าที่ด้านการฝึกอบรม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แนะนำเจ้าหน้าที่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แนะนำบทบาทหน้าที่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เบอร์ติดต่อ</a:t>
            </a:r>
            <a:endParaRPr lang="th-TH" b="1" dirty="0"/>
          </a:p>
        </p:txBody>
      </p:sp>
      <p:pic>
        <p:nvPicPr>
          <p:cNvPr id="4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7" t="5744" r="21726" b="4620"/>
          <a:stretch/>
        </p:blipFill>
        <p:spPr bwMode="auto">
          <a:xfrm>
            <a:off x="1490910" y="3686622"/>
            <a:ext cx="1008112" cy="161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7" t="5744" r="21726" b="4620"/>
          <a:stretch/>
        </p:blipFill>
        <p:spPr bwMode="auto">
          <a:xfrm>
            <a:off x="4378463" y="3717032"/>
            <a:ext cx="1008112" cy="161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7" t="5744" r="21726" b="4620"/>
          <a:stretch/>
        </p:blipFill>
        <p:spPr bwMode="auto">
          <a:xfrm>
            <a:off x="6876256" y="3717032"/>
            <a:ext cx="1008112" cy="161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454881" y="5406896"/>
            <a:ext cx="1933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/>
              <a:t>ครูฝึกหรือวิทยากร</a:t>
            </a:r>
          </a:p>
        </p:txBody>
      </p:sp>
      <p:sp>
        <p:nvSpPr>
          <p:cNvPr id="8" name="Rectangle 7"/>
          <p:cNvSpPr/>
          <p:nvPr/>
        </p:nvSpPr>
        <p:spPr>
          <a:xfrm>
            <a:off x="3915747" y="5384462"/>
            <a:ext cx="1736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ครูฝึก </a:t>
            </a:r>
            <a:r>
              <a:rPr lang="en-US" dirty="0" smtClean="0"/>
              <a:t>/</a:t>
            </a:r>
            <a:r>
              <a:rPr lang="th-TH" dirty="0" smtClean="0"/>
              <a:t>วิทยากร</a:t>
            </a:r>
            <a:endParaRPr lang="th-TH" dirty="0"/>
          </a:p>
        </p:txBody>
      </p:sp>
      <p:sp>
        <p:nvSpPr>
          <p:cNvPr id="9" name="Rectangle 8"/>
          <p:cNvSpPr/>
          <p:nvPr/>
        </p:nvSpPr>
        <p:spPr>
          <a:xfrm>
            <a:off x="1043608" y="5426060"/>
            <a:ext cx="19271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เจ้าหน้าที่ประสาน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6307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ชี้แจงการใช้สมุดบันทึกความก้าวหน้า</a:t>
            </a:r>
            <a:b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ในการฝึกตามความสามารถ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400" b="1" dirty="0" smtClean="0"/>
              <a:t>ชี้แจงการบันทึกสมุดบันทึกความก้าวหน้าของผู้รับการฝึกรายบุคคล 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h-TH" sz="2400" b="1" dirty="0" smtClean="0"/>
              <a:t>ให้ผู้บรรยายนำแจกสมุดบันทึกความก้าวหน้าในการฝึกให้ผู้เข้ารับการฝึกทุกคน เพื่อให้แต่ละคนได้กรอกข้อมูลส่วนตัวและกรอก รหัสโมดูลการฝึก ชื่อโมดูลการฝึก เป็นต้น</a:t>
            </a:r>
            <a:endParaRPr lang="en-US" b="1" dirty="0" smtClean="0"/>
          </a:p>
        </p:txBody>
      </p:sp>
      <p:pic>
        <p:nvPicPr>
          <p:cNvPr id="7170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12" y="2924944"/>
            <a:ext cx="2340260" cy="3120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6165304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Download </a:t>
            </a:r>
            <a:r>
              <a:rPr lang="th-TH" sz="2400" dirty="0" smtClean="0"/>
              <a:t>ได้ที่ </a:t>
            </a:r>
            <a:r>
              <a:rPr lang="en-US" sz="2400" dirty="0" smtClean="0"/>
              <a:t>www.dsd.go.th/oitt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134003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ภาคผนวก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2"/>
          <a:stretch/>
        </p:blipFill>
        <p:spPr bwMode="auto">
          <a:xfrm>
            <a:off x="3419872" y="104718"/>
            <a:ext cx="5678872" cy="669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8261" y="260648"/>
            <a:ext cx="3179603" cy="1080120"/>
          </a:xfrm>
        </p:spPr>
        <p:txBody>
          <a:bodyPr>
            <a:normAutofit/>
          </a:bodyPr>
          <a:lstStyle/>
          <a:p>
            <a:pPr algn="l"/>
            <a:r>
              <a:rPr lang="th-TH" sz="3200" b="1" dirty="0" smtClean="0">
                <a:solidFill>
                  <a:schemeClr val="bg1"/>
                </a:solidFill>
              </a:rPr>
              <a:t>ชี้แจงการให้ผู้รับการฝึกบันทึกข้อมูลในเอกสาร</a:t>
            </a:r>
            <a:endParaRPr lang="th-TH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65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-36512" y="116632"/>
            <a:ext cx="2987823" cy="1421547"/>
          </a:xfrm>
        </p:spPr>
        <p:txBody>
          <a:bodyPr>
            <a:norm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</a:rPr>
              <a:t>ชี้แจงการให้ผู้รับการฝึกบันทึกข้อมูลในเอกสาร</a:t>
            </a:r>
            <a:endParaRPr lang="th-TH" sz="3200" b="1" dirty="0">
              <a:solidFill>
                <a:schemeClr val="bg1"/>
              </a:solidFill>
            </a:endParaRPr>
          </a:p>
        </p:txBody>
      </p:sp>
      <p:pic>
        <p:nvPicPr>
          <p:cNvPr id="9218" name="Picture 2" descr="ภาคผนวก3_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01"/>
          <a:stretch/>
        </p:blipFill>
        <p:spPr bwMode="auto">
          <a:xfrm>
            <a:off x="2914325" y="711309"/>
            <a:ext cx="6194179" cy="5742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39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932" y="260648"/>
            <a:ext cx="2908884" cy="1008112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</a:rPr>
              <a:t>ชี้แจงการให้ผู้รับการฝึกบันทึกข้อมูล</a:t>
            </a:r>
            <a:endParaRPr lang="th-TH" sz="3200" b="1" dirty="0">
              <a:solidFill>
                <a:schemeClr val="bg1"/>
              </a:solidFill>
            </a:endParaRPr>
          </a:p>
        </p:txBody>
      </p:sp>
      <p:pic>
        <p:nvPicPr>
          <p:cNvPr id="10242" name="Picture 2" descr="ภาคผนวก3_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02"/>
          <a:stretch/>
        </p:blipFill>
        <p:spPr bwMode="auto">
          <a:xfrm>
            <a:off x="2736274" y="548680"/>
            <a:ext cx="637223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16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925" y="188640"/>
            <a:ext cx="2453843" cy="1296144"/>
          </a:xfrm>
        </p:spPr>
        <p:txBody>
          <a:bodyPr>
            <a:norm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</a:rPr>
              <a:t>ชี้แจงการให้ผู้รับการฝึกบันทึกข้อมูล</a:t>
            </a:r>
            <a:endParaRPr lang="th-TH" sz="32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ภาคผนวก3_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542"/>
          <a:stretch/>
        </p:blipFill>
        <p:spPr bwMode="auto">
          <a:xfrm>
            <a:off x="2483768" y="116632"/>
            <a:ext cx="655991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9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แนะนำกลไกการฝึกและกระบวนการฝึก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แนะนำกระบวนการฝึกอบรม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แนะนำผัง</a:t>
            </a:r>
            <a:r>
              <a:rPr lang="th-TH" sz="2800" b="1" dirty="0"/>
              <a:t>แสดงการ</a:t>
            </a:r>
            <a:r>
              <a:rPr lang="th-TH" sz="2800" b="1" dirty="0" smtClean="0"/>
              <a:t>ฝึกในโมดูลการฝึก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ให้ผู้บรรยายดูคู่มือการใช้งานสื่อและชุดการฝึกตามความสามารถ สาขาช่างไฟฟ้าภายในอาคาร </a:t>
            </a:r>
            <a:r>
              <a:rPr lang="en-US" sz="2800" b="1" dirty="0" smtClean="0"/>
              <a:t>1 ,2 ,3 </a:t>
            </a:r>
            <a:r>
              <a:rPr lang="th-TH" sz="2800" b="1" dirty="0" smtClean="0"/>
              <a:t>ประกอบการบรรยาย</a:t>
            </a:r>
            <a:endParaRPr lang="th-TH" sz="2800" b="1" dirty="0"/>
          </a:p>
        </p:txBody>
      </p:sp>
    </p:spTree>
    <p:extLst>
      <p:ext uri="{BB962C8B-B14F-4D97-AF65-F5344CB8AC3E}">
        <p14:creationId xmlns:p14="http://schemas.microsoft.com/office/powerpoint/2010/main" val="91659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4623"/>
            <a:ext cx="5328592" cy="6851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661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แนะนำรายการความสามารถและชุดการฝึก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ให้ครูฝึก ดูคู่มือการใช้สื่อการฝึกและชุดการฝึก สาขา ช่างไฟฟ้าภายในอาคาร </a:t>
            </a:r>
            <a:r>
              <a:rPr lang="en-US" sz="2000" b="1" dirty="0" smtClean="0"/>
              <a:t>1 </a:t>
            </a:r>
            <a:r>
              <a:rPr lang="en-US" sz="2000" b="1" dirty="0"/>
              <a:t>,</a:t>
            </a:r>
            <a:r>
              <a:rPr lang="en-US" sz="2000" b="1" dirty="0" smtClean="0"/>
              <a:t>2 ,3 </a:t>
            </a:r>
            <a:r>
              <a:rPr lang="th-TH" sz="2800" b="1" dirty="0" smtClean="0"/>
              <a:t>ประกอบการบรรยาย</a:t>
            </a:r>
            <a:endParaRPr lang="th-TH" sz="2800" b="1" dirty="0"/>
          </a:p>
        </p:txBody>
      </p:sp>
    </p:spTree>
    <p:extLst>
      <p:ext uri="{BB962C8B-B14F-4D97-AF65-F5344CB8AC3E}">
        <p14:creationId xmlns:p14="http://schemas.microsoft.com/office/powerpoint/2010/main" val="238904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แนะนำสื่อและชุดการฝึก สาขาช่างไฟฟ้าภายในอาคาร </a:t>
            </a:r>
            <a:b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เช่น ระดับ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032932"/>
              </p:ext>
            </p:extLst>
          </p:nvPr>
        </p:nvGraphicFramePr>
        <p:xfrm>
          <a:off x="179512" y="1631776"/>
          <a:ext cx="8784976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474659"/>
                <a:gridCol w="1349877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หน่วยความสามารถ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โมดูลการฝึก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รหัสชุดฝึก</a:t>
                      </a:r>
                      <a:endParaRPr lang="th-TH" sz="2400" dirty="0"/>
                    </a:p>
                  </a:txBody>
                  <a:tcPr/>
                </a:tc>
              </a:tr>
              <a:tr h="7124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ความรู้เกี่ยวกับเกณฑ์การวัดระดับฝีมือตามมาตรฐานฝีมือแรงงานแห่งชาติ</a:t>
                      </a:r>
                      <a:r>
                        <a:rPr lang="th-TH" sz="2000" baseline="0" dirty="0" smtClean="0"/>
                        <a:t> สาขาอาชีพช่างไฟฟ้าภายในอาคาร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ความสำคัญ หลักการ โครงสร้าง</a:t>
                      </a:r>
                      <a:r>
                        <a:rPr lang="th-TH" sz="2000" baseline="0" dirty="0" smtClean="0"/>
                        <a:t> ความหมายและระดับ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09215401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อ่านแบบผังวงจรไฟฟ้า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การอ่านแบบผังวงจรไฟฟ้า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09215201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ใช้งานเครื่องมือวัดทางไฟฟ้า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การใช้งานเครื่องมือวัดทางไฟฟ้า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09215202</a:t>
                      </a:r>
                      <a:endParaRPr lang="th-TH" sz="18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เดินสายไฟฟ้า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การเดินสายไฟฟ้า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09215301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ต่อวงจรไฟฟ้าและต่อตัวนำไฟฟ้า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การต่อวงจรไฟฟ้าและต่อตัวนำไฟฟ้า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09215302</a:t>
                      </a:r>
                      <a:endParaRPr lang="th-TH" sz="18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ติดตั้งบริภัณฑ์ไฟฟ้า</a:t>
                      </a:r>
                      <a:r>
                        <a:rPr lang="en-US" sz="2000" dirty="0" smtClean="0"/>
                        <a:t> IEC </a:t>
                      </a:r>
                      <a:r>
                        <a:rPr lang="th-TH" sz="2000" dirty="0" smtClean="0"/>
                        <a:t>และอุปกรณ์ประกอบประเภทหลอดไฟฟ้าและไฟส่องสว่างฉุกเฉิน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การติดตั้งบริภัณฑ์ไฟฟ้า</a:t>
                      </a:r>
                      <a:r>
                        <a:rPr lang="en-US" sz="2000" dirty="0" smtClean="0"/>
                        <a:t> IEC </a:t>
                      </a:r>
                      <a:r>
                        <a:rPr lang="th-TH" sz="2000" dirty="0" smtClean="0"/>
                        <a:t>และอุปกรณ์ประกอบประเภทหลอดไฟฟ้าและไฟส่องสว่างฉุกเฉิน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09215303</a:t>
                      </a:r>
                      <a:endParaRPr lang="th-TH" sz="18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ติดตั้งบริภัณฑ์ไฟฟ้า</a:t>
                      </a:r>
                      <a:r>
                        <a:rPr lang="en-US" sz="2000" dirty="0" smtClean="0"/>
                        <a:t> IEC </a:t>
                      </a:r>
                      <a:r>
                        <a:rPr lang="th-TH" sz="2000" dirty="0" smtClean="0"/>
                        <a:t>และอุปกรณ์ประกอบประเภทสวิตซ์ปิด</a:t>
                      </a:r>
                      <a:r>
                        <a:rPr lang="en-US" sz="2000" dirty="0" smtClean="0"/>
                        <a:t>-</a:t>
                      </a:r>
                      <a:r>
                        <a:rPr lang="th-TH" sz="2000" dirty="0" smtClean="0"/>
                        <a:t>เปิด และเต้ารับ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การติดตั้งบริภัณฑ์ไฟฟ้า</a:t>
                      </a:r>
                      <a:r>
                        <a:rPr lang="en-US" sz="2000" dirty="0" smtClean="0"/>
                        <a:t> IEC </a:t>
                      </a:r>
                      <a:r>
                        <a:rPr lang="th-TH" sz="2000" dirty="0" smtClean="0"/>
                        <a:t>และอุปกรณ์ประกอบประเภทสวิตซ์ปิด</a:t>
                      </a:r>
                      <a:r>
                        <a:rPr lang="en-US" sz="2000" dirty="0" smtClean="0"/>
                        <a:t>-</a:t>
                      </a:r>
                      <a:r>
                        <a:rPr lang="th-TH" sz="2000" dirty="0" smtClean="0"/>
                        <a:t>เปิด และเต้ารับ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09215304</a:t>
                      </a:r>
                      <a:endParaRPr lang="th-TH" sz="18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799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แนะนำเครื่องมือ อุปกรณ์และเครื่องจักร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ให้ผู้บรรยายดูรายการวัสดุ อุปกรณ์ เครื่องจักรในหลักสูตรการฝึกประกอบการบรรยาย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หลักสูตรการฝึก ระดับ </a:t>
            </a:r>
            <a:r>
              <a:rPr lang="en-US" b="1" dirty="0" smtClean="0"/>
              <a:t>1 </a:t>
            </a:r>
            <a:r>
              <a:rPr lang="th-TH" b="1" dirty="0" smtClean="0"/>
              <a:t>ชื่อโมดูลการฝึก</a:t>
            </a:r>
            <a:r>
              <a:rPr lang="en-US" b="1" dirty="0" smtClean="0"/>
              <a:t> :</a:t>
            </a:r>
            <a:r>
              <a:rPr lang="th-TH" b="1" dirty="0" smtClean="0"/>
              <a:t> การ</a:t>
            </a:r>
            <a:r>
              <a:rPr lang="th-TH" b="1" dirty="0"/>
              <a:t>อ่านแบบผังวงจรไฟฟ้า</a:t>
            </a: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กิจกรรมการฝึก</a:t>
            </a:r>
            <a:r>
              <a:rPr lang="en-US" b="1" dirty="0" smtClean="0"/>
              <a:t>: </a:t>
            </a:r>
            <a:r>
              <a:rPr lang="th-TH" b="1" dirty="0" smtClean="0"/>
              <a:t>เขียนแบบงานการเดินสาย (</a:t>
            </a:r>
            <a:r>
              <a:rPr lang="en-US" sz="2000" b="1" dirty="0" smtClean="0"/>
              <a:t>Wiring</a:t>
            </a:r>
            <a:r>
              <a:rPr lang="th-TH" sz="2000" b="1" dirty="0" smtClean="0"/>
              <a:t> </a:t>
            </a:r>
            <a:r>
              <a:rPr lang="en-US" sz="2000" b="1" dirty="0" smtClean="0"/>
              <a:t>Diagram</a:t>
            </a:r>
            <a:r>
              <a:rPr lang="th-TH" b="1" dirty="0" smtClean="0"/>
              <a:t>)</a:t>
            </a: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ใช้วัสดุ อุปกรณ์ เครื่องมือ ดังต่อไปนี้</a:t>
            </a:r>
          </a:p>
          <a:p>
            <a:pPr marL="0" indent="0">
              <a:buNone/>
            </a:pPr>
            <a:endParaRPr lang="th-TH" dirty="0"/>
          </a:p>
        </p:txBody>
      </p:sp>
      <p:sp>
        <p:nvSpPr>
          <p:cNvPr id="4" name="AutoShape 2" descr="Image result for ผังแบบทางไฟฟ้า"/>
          <p:cNvSpPr>
            <a:spLocks noChangeAspect="1" noChangeArrowheads="1"/>
          </p:cNvSpPr>
          <p:nvPr/>
        </p:nvSpPr>
        <p:spPr bwMode="auto">
          <a:xfrm>
            <a:off x="190500" y="-2690813"/>
            <a:ext cx="6991350" cy="339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5" y="4221088"/>
            <a:ext cx="2857500" cy="1971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988550"/>
            <a:ext cx="2311688" cy="1541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4" t="25472" r="22736" b="19801"/>
          <a:stretch/>
        </p:blipFill>
        <p:spPr>
          <a:xfrm>
            <a:off x="5229856" y="4727452"/>
            <a:ext cx="1415498" cy="12889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813" b="83438" l="0" r="9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26" t="19051" r="2799" b="13123"/>
          <a:stretch/>
        </p:blipFill>
        <p:spPr>
          <a:xfrm>
            <a:off x="6660232" y="4727452"/>
            <a:ext cx="2184921" cy="155218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71600" y="610873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กระดาษ</a:t>
            </a:r>
            <a:endParaRPr lang="th-TH" dirty="0"/>
          </a:p>
        </p:txBody>
      </p:sp>
      <p:sp>
        <p:nvSpPr>
          <p:cNvPr id="10" name="TextBox 9"/>
          <p:cNvSpPr txBox="1"/>
          <p:nvPr/>
        </p:nvSpPr>
        <p:spPr>
          <a:xfrm>
            <a:off x="3491880" y="610873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ดินสอ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5364088" y="607413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ยางลบ</a:t>
            </a:r>
            <a:endParaRPr lang="th-TH" dirty="0"/>
          </a:p>
        </p:txBody>
      </p:sp>
      <p:sp>
        <p:nvSpPr>
          <p:cNvPr id="12" name="TextBox 11"/>
          <p:cNvSpPr txBox="1"/>
          <p:nvPr/>
        </p:nvSpPr>
        <p:spPr>
          <a:xfrm>
            <a:off x="7332985" y="6002124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ไม้บรรทัด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1235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แนะนำเครื่องมือ อุปกรณ์และเครื่องจักร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ให้ผู้บรรยายดูรายการวัสดุ อุปกรณ์ เครื่องจักรในหลักสูตรการฝึกประกอบการบรรยาย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หลักสูตรการฝึก ระดับ </a:t>
            </a:r>
            <a:r>
              <a:rPr lang="en-US" b="1" dirty="0" smtClean="0"/>
              <a:t>1 </a:t>
            </a:r>
            <a:r>
              <a:rPr lang="th-TH" b="1" dirty="0" smtClean="0"/>
              <a:t> ชื่อโมดูลการฝึก</a:t>
            </a:r>
            <a:r>
              <a:rPr lang="en-US" b="1" dirty="0" smtClean="0"/>
              <a:t>: </a:t>
            </a:r>
            <a:r>
              <a:rPr lang="th-TH" b="1" dirty="0"/>
              <a:t>การใช้งานเครื่องมือวัดทางไฟฟ้า</a:t>
            </a: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 smtClean="0"/>
              <a:t>กิจกรรมการฝึก</a:t>
            </a:r>
            <a:r>
              <a:rPr lang="en-US" b="1" dirty="0" smtClean="0"/>
              <a:t>/</a:t>
            </a:r>
            <a:r>
              <a:rPr lang="th-TH" b="1" dirty="0" smtClean="0"/>
              <a:t>ใบงาน</a:t>
            </a:r>
            <a:r>
              <a:rPr lang="en-US" b="1" dirty="0" smtClean="0"/>
              <a:t>: </a:t>
            </a:r>
            <a:r>
              <a:rPr lang="th-TH" b="1" dirty="0" smtClean="0"/>
              <a:t>การ</a:t>
            </a:r>
            <a:r>
              <a:rPr lang="th-TH" b="1" dirty="0"/>
              <a:t>วัดค่าความ</a:t>
            </a:r>
            <a:r>
              <a:rPr lang="th-TH" b="1" dirty="0" smtClean="0"/>
              <a:t>ต้านทาน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b="1" dirty="0"/>
              <a:t>วัสดุ เครื่องมือ </a:t>
            </a:r>
            <a:r>
              <a:rPr lang="th-TH" b="1" dirty="0" smtClean="0"/>
              <a:t>อุปกรณ์ ดังนี้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186176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แนะนำวัสดุ เครื่องมือ อุปกรณ์และเครื่องจักร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060465"/>
              </p:ext>
            </p:extLst>
          </p:nvPr>
        </p:nvGraphicFramePr>
        <p:xfrm>
          <a:off x="683568" y="1556792"/>
          <a:ext cx="7992888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600"/>
                <a:gridCol w="2592288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วัสดุ</a:t>
                      </a:r>
                      <a:r>
                        <a:rPr lang="th-TH" sz="2400" baseline="0" dirty="0" smtClean="0"/>
                        <a:t> เครื่องมือ อุปกรณ์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จำนวน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เครื่องมือ</a:t>
                      </a:r>
                      <a:r>
                        <a:rPr lang="th-TH" sz="2400" baseline="0" dirty="0" smtClean="0"/>
                        <a:t> อุปกรณ์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err="1" smtClean="0"/>
                        <a:t>มัลติ</a:t>
                      </a:r>
                      <a:r>
                        <a:rPr lang="th-TH" sz="2400" dirty="0" smtClean="0"/>
                        <a:t>มี</a:t>
                      </a:r>
                      <a:r>
                        <a:rPr lang="th-TH" sz="2400" dirty="0" err="1" smtClean="0"/>
                        <a:t>เตอร์</a:t>
                      </a:r>
                      <a:r>
                        <a:rPr lang="th-TH" sz="2400" dirty="0" smtClean="0"/>
                        <a:t>แบบเข็ม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 </a:t>
                      </a:r>
                      <a:r>
                        <a:rPr lang="th-TH" sz="2400" dirty="0" smtClean="0"/>
                        <a:t>เครื่อง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/>
                        <a:t>วัสดุ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ตัวต้านทาน</a:t>
                      </a:r>
                      <a:r>
                        <a:rPr lang="th-TH" sz="2400" baseline="0" dirty="0" smtClean="0"/>
                        <a:t> ขนาด </a:t>
                      </a:r>
                      <a:r>
                        <a:rPr lang="en-US" sz="2400" baseline="0" dirty="0" smtClean="0"/>
                        <a:t>1 w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10 </a:t>
                      </a:r>
                      <a:r>
                        <a:rPr lang="th-TH" sz="2400" dirty="0" smtClean="0"/>
                        <a:t>ค่า</a:t>
                      </a:r>
                      <a:r>
                        <a:rPr lang="th-TH" sz="2400" baseline="0" dirty="0" smtClean="0"/>
                        <a:t> (ค่าละ </a:t>
                      </a:r>
                      <a:r>
                        <a:rPr lang="en-US" sz="2400" baseline="0" dirty="0" smtClean="0"/>
                        <a:t>1 </a:t>
                      </a:r>
                      <a:r>
                        <a:rPr lang="th-TH" sz="2400" baseline="0" dirty="0" smtClean="0"/>
                        <a:t>ตัว)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หลอดอินแคน</a:t>
                      </a:r>
                      <a:r>
                        <a:rPr lang="th-TH" sz="2400" dirty="0" err="1" smtClean="0"/>
                        <a:t>เดสเซนต์</a:t>
                      </a:r>
                      <a:r>
                        <a:rPr lang="th-TH" sz="2400" dirty="0" smtClean="0"/>
                        <a:t> ขนาด </a:t>
                      </a:r>
                      <a:r>
                        <a:rPr lang="en-US" sz="2400" dirty="0" smtClean="0"/>
                        <a:t>35 w </a:t>
                      </a:r>
                      <a:r>
                        <a:rPr lang="th-TH" sz="2400" dirty="0" smtClean="0"/>
                        <a:t>พร้อมฐานหลอด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</a:t>
                      </a:r>
                      <a:r>
                        <a:rPr lang="th-TH" sz="2400" dirty="0" smtClean="0"/>
                        <a:t> ชุด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ถ่านไฟฉาย(</a:t>
                      </a:r>
                      <a:r>
                        <a:rPr lang="en-US" sz="2400" dirty="0" smtClean="0"/>
                        <a:t>Battery</a:t>
                      </a:r>
                      <a:r>
                        <a:rPr lang="th-TH" sz="2400" dirty="0" smtClean="0"/>
                        <a:t>)</a:t>
                      </a:r>
                      <a:r>
                        <a:rPr lang="en-US" sz="2400" dirty="0" smtClean="0"/>
                        <a:t> </a:t>
                      </a:r>
                      <a:r>
                        <a:rPr lang="th-TH" sz="2400" dirty="0" smtClean="0"/>
                        <a:t>ขนาด</a:t>
                      </a:r>
                      <a:r>
                        <a:rPr lang="th-TH" sz="2400" baseline="0" dirty="0" smtClean="0"/>
                        <a:t> </a:t>
                      </a:r>
                      <a:r>
                        <a:rPr lang="en-US" sz="2400" baseline="0" dirty="0" smtClean="0"/>
                        <a:t>1.5 v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16 </a:t>
                      </a:r>
                      <a:r>
                        <a:rPr lang="th-TH" sz="2400" dirty="0" smtClean="0"/>
                        <a:t>ก้อน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หม้อแปลงไฟฟ้า </a:t>
                      </a:r>
                      <a:r>
                        <a:rPr lang="en-US" sz="2400" dirty="0" smtClean="0"/>
                        <a:t>1 </a:t>
                      </a:r>
                      <a:r>
                        <a:rPr lang="th-TH" sz="2400" dirty="0" smtClean="0"/>
                        <a:t>เฟส แบบ </a:t>
                      </a:r>
                      <a:r>
                        <a:rPr lang="en-US" sz="2400" dirty="0" smtClean="0"/>
                        <a:t>Step-Down 220</a:t>
                      </a:r>
                      <a:r>
                        <a:rPr lang="en-US" sz="2400" baseline="0" dirty="0" smtClean="0"/>
                        <a:t> VAC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5 </a:t>
                      </a:r>
                      <a:r>
                        <a:rPr lang="th-TH" sz="2400" dirty="0" smtClean="0"/>
                        <a:t>ตัว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บอร์ดสำเร็จรูปต่อวงจร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</a:t>
                      </a:r>
                      <a:r>
                        <a:rPr lang="th-TH" sz="2400" dirty="0" smtClean="0"/>
                        <a:t>แผง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สายไฟฟ้าต่อวงจร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</a:t>
                      </a:r>
                      <a:r>
                        <a:rPr lang="th-TH" sz="2400" dirty="0" smtClean="0"/>
                        <a:t>ชุด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รางต่อถ่านไฟฉาย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</a:t>
                      </a:r>
                      <a:r>
                        <a:rPr lang="th-TH" sz="2400" dirty="0" smtClean="0"/>
                        <a:t>ชุด</a:t>
                      </a:r>
                      <a:endParaRPr lang="th-TH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81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เครื่องมือ อุปกรณ์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err="1"/>
              <a:t>มัลติ</a:t>
            </a:r>
            <a:r>
              <a:rPr lang="th-TH" sz="2800" b="1" dirty="0"/>
              <a:t>มี</a:t>
            </a:r>
            <a:r>
              <a:rPr lang="th-TH" sz="2800" b="1" dirty="0" err="1" smtClean="0"/>
              <a:t>เตอร์</a:t>
            </a:r>
            <a:r>
              <a:rPr lang="th-TH" sz="2800" b="1" dirty="0" smtClean="0"/>
              <a:t>แบบเข็ม</a:t>
            </a:r>
            <a:endParaRPr lang="th-TH" sz="2800" b="1" dirty="0"/>
          </a:p>
          <a:p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765" b="90000" l="7765" r="905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11" t="10150" r="8209" b="8458"/>
          <a:stretch/>
        </p:blipFill>
        <p:spPr>
          <a:xfrm>
            <a:off x="2837699" y="2348880"/>
            <a:ext cx="4086322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2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42" y="1129005"/>
            <a:ext cx="2232248" cy="13447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72422" y="2473732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ตัวต้านทาน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00" b="98958" l="28056" r="69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415" r="30580"/>
          <a:stretch/>
        </p:blipFill>
        <p:spPr>
          <a:xfrm>
            <a:off x="4232476" y="1162618"/>
            <a:ext cx="792089" cy="13538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53503" y="2447511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หลอดไส้</a:t>
            </a:r>
            <a:endParaRPr lang="th-TH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3" r="34494"/>
          <a:stretch/>
        </p:blipFill>
        <p:spPr>
          <a:xfrm rot="16200000">
            <a:off x="7050748" y="1260181"/>
            <a:ext cx="564349" cy="17230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03446" y="2458232"/>
            <a:ext cx="2101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ถ่ายไฟฉาย </a:t>
            </a:r>
            <a:r>
              <a:rPr lang="en-US" sz="2000" dirty="0" smtClean="0"/>
              <a:t>1.5 V</a:t>
            </a:r>
            <a:endParaRPr lang="th-TH" sz="2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375" b="87969" l="1250" r="971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0" t="4378" r="2836" b="11442"/>
          <a:stretch/>
        </p:blipFill>
        <p:spPr>
          <a:xfrm>
            <a:off x="644010" y="3068960"/>
            <a:ext cx="2001495" cy="174170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9480" y="4941168"/>
            <a:ext cx="30514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หม้อแปลงไฟฟ้า </a:t>
            </a:r>
            <a:r>
              <a:rPr lang="en-US" dirty="0" smtClean="0"/>
              <a:t>1 </a:t>
            </a:r>
            <a:r>
              <a:rPr lang="th-TH" dirty="0" smtClean="0"/>
              <a:t>เฟส</a:t>
            </a:r>
            <a:endParaRPr lang="th-TH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1" t="3057" r="4328" b="5564"/>
          <a:stretch/>
        </p:blipFill>
        <p:spPr>
          <a:xfrm>
            <a:off x="3324114" y="2852936"/>
            <a:ext cx="2608814" cy="213078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320721" y="4941168"/>
            <a:ext cx="30514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บอร์ดสำเร็จรูปต่อวงจร</a:t>
            </a:r>
            <a:endParaRPr lang="th-TH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8" t="8890" r="21214" b="9536"/>
          <a:stretch/>
        </p:blipFill>
        <p:spPr>
          <a:xfrm>
            <a:off x="6372200" y="3506787"/>
            <a:ext cx="2232248" cy="236856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238901" y="5942632"/>
            <a:ext cx="2547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สายไฟฟ้าต่อวงจร</a:t>
            </a:r>
            <a:endParaRPr lang="th-TH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9" t="11070" r="5897" b="7029"/>
          <a:stretch/>
        </p:blipFill>
        <p:spPr>
          <a:xfrm>
            <a:off x="644011" y="5392380"/>
            <a:ext cx="2217677" cy="145993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686200" y="5942632"/>
            <a:ext cx="30514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รางต่อถ่านไฟฉาย</a:t>
            </a:r>
            <a:endParaRPr lang="th-TH" dirty="0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แนะนำวัสดุ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461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แนะนำแผนการฝึกและจำนวนผู้รับการฝึก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7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ระยะเวลาการฝึก </a:t>
            </a:r>
            <a:r>
              <a:rPr lang="en-US" sz="2800" b="1" dirty="0" smtClean="0"/>
              <a:t>………</a:t>
            </a:r>
            <a:r>
              <a:rPr lang="th-TH" sz="2800" b="1" dirty="0" smtClean="0"/>
              <a:t>ชั่วโมง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วันเริ่มฝึกอบรม  </a:t>
            </a:r>
            <a:r>
              <a:rPr lang="en-US" sz="2800" b="1" dirty="0" smtClean="0"/>
              <a:t>……………………</a:t>
            </a:r>
            <a:r>
              <a:rPr lang="th-TH" sz="2800" b="1" dirty="0" smtClean="0"/>
              <a:t>วันสิ้นสุดการฝึก</a:t>
            </a:r>
            <a:r>
              <a:rPr lang="en-US" sz="2800" b="1" dirty="0" smtClean="0"/>
              <a:t>…………..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จำนวนผู้รับการฝึก ทั้งหมด</a:t>
            </a:r>
            <a:r>
              <a:rPr lang="en-US" sz="2800" b="1" dirty="0" smtClean="0"/>
              <a:t>……</a:t>
            </a:r>
            <a:r>
              <a:rPr lang="th-TH" sz="2800" b="1" dirty="0" smtClean="0"/>
              <a:t>คน</a:t>
            </a:r>
            <a:endParaRPr lang="en-US" sz="2800" b="1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25171"/>
              </p:ext>
            </p:extLst>
          </p:nvPr>
        </p:nvGraphicFramePr>
        <p:xfrm>
          <a:off x="323528" y="3646512"/>
          <a:ext cx="8496944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6384"/>
                <a:gridCol w="5040560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โมดูลการฝึก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จำนวนผู้รับการฝึกในแต่ละโมดูล (คน)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โมดูล</a:t>
                      </a:r>
                      <a:r>
                        <a:rPr lang="en-US" sz="2000" dirty="0" smtClean="0"/>
                        <a:t>1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……. </a:t>
                      </a:r>
                      <a:r>
                        <a:rPr lang="th-TH" sz="2000" dirty="0" smtClean="0"/>
                        <a:t>คน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โมดูล</a:t>
                      </a:r>
                      <a:r>
                        <a:rPr lang="en-US" sz="2000" dirty="0" smtClean="0"/>
                        <a:t>2</a:t>
                      </a:r>
                      <a:endParaRPr lang="th-TH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……. </a:t>
                      </a:r>
                      <a:r>
                        <a:rPr lang="th-TH" sz="2000" dirty="0" smtClean="0"/>
                        <a:t>คน</a:t>
                      </a:r>
                    </a:p>
                  </a:txBody>
                  <a:tcPr/>
                </a:tc>
              </a:tr>
              <a:tr h="1737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โมดูล</a:t>
                      </a:r>
                      <a:r>
                        <a:rPr lang="en-US" sz="2000" dirty="0" smtClean="0"/>
                        <a:t>3</a:t>
                      </a:r>
                      <a:endParaRPr lang="th-TH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……. </a:t>
                      </a:r>
                      <a:r>
                        <a:rPr lang="th-TH" sz="2000" dirty="0" smtClean="0"/>
                        <a:t>คน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/>
                        <a:t>โมดูล</a:t>
                      </a:r>
                      <a:r>
                        <a:rPr lang="en-US" sz="2000" dirty="0" smtClean="0"/>
                        <a:t>4</a:t>
                      </a:r>
                      <a:endParaRPr lang="th-TH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……. </a:t>
                      </a:r>
                      <a:r>
                        <a:rPr lang="th-TH" sz="2000" dirty="0" smtClean="0"/>
                        <a:t>คน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518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ก่อนการฝึก เตรียมอะไรบ้าง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จัดเตรียม วัสดุ อุปกรณ์ เครื่องมือ และเตรียมใบงานและโรงฝึกงาน</a:t>
            </a:r>
            <a:endParaRPr lang="th-TH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88840"/>
            <a:ext cx="4443021" cy="24683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460" y="2058320"/>
            <a:ext cx="2471012" cy="28828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" r="3290" b="10525"/>
          <a:stretch/>
        </p:blipFill>
        <p:spPr>
          <a:xfrm>
            <a:off x="611560" y="4482312"/>
            <a:ext cx="2779807" cy="23310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1" b="11924"/>
          <a:stretch/>
        </p:blipFill>
        <p:spPr>
          <a:xfrm>
            <a:off x="3749666" y="4836659"/>
            <a:ext cx="5358384" cy="197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2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2880"/>
            <a:ext cx="9144000" cy="1111664"/>
          </a:xfrm>
        </p:spPr>
        <p:txBody>
          <a:bodyPr>
            <a:normAutofit fontScale="90000"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แนะนำกิจกรรมการฝึกและใบงานในโมดูล ต่าง ๆ เช่น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โมดูลที่</a:t>
            </a:r>
            <a:r>
              <a:rPr lang="en-US" sz="2800" b="1" dirty="0" smtClean="0"/>
              <a:t> 4 </a:t>
            </a:r>
            <a:r>
              <a:rPr lang="th-TH" sz="2800" b="1" dirty="0" smtClean="0"/>
              <a:t>การเดินสายไฟฟ้า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ใบงาน</a:t>
            </a:r>
            <a:r>
              <a:rPr lang="en-US" sz="2800" b="1" dirty="0" smtClean="0"/>
              <a:t>:</a:t>
            </a:r>
            <a:r>
              <a:rPr lang="th-TH" sz="2800" b="1" dirty="0" smtClean="0"/>
              <a:t> ติดตั้งท่อร้อยสายไฟฟ้าชนิดพีวีซี</a:t>
            </a:r>
            <a:endParaRPr lang="th-TH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82"/>
          <a:stretch/>
        </p:blipFill>
        <p:spPr>
          <a:xfrm>
            <a:off x="1438482" y="2780928"/>
            <a:ext cx="5493990" cy="389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3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th-TH" sz="3200" b="1" dirty="0"/>
              <a:t>โมดูลที่</a:t>
            </a:r>
            <a:r>
              <a:rPr lang="en-US" sz="3200" b="1" dirty="0"/>
              <a:t> 4 </a:t>
            </a:r>
            <a:r>
              <a:rPr lang="th-TH" sz="3200" b="1" dirty="0"/>
              <a:t>การเดินสายไฟฟ้า</a:t>
            </a:r>
            <a:br>
              <a:rPr lang="th-TH" sz="3200" b="1" dirty="0"/>
            </a:br>
            <a:r>
              <a:rPr lang="th-TH" sz="3200" b="1" dirty="0"/>
              <a:t>ใบงาน</a:t>
            </a:r>
            <a:r>
              <a:rPr lang="en-US" sz="3200" b="1" dirty="0"/>
              <a:t>:</a:t>
            </a:r>
            <a:r>
              <a:rPr lang="th-TH" sz="3200" b="1" dirty="0"/>
              <a:t> ติดตั้งท่อร้อยสายไฟฟ้าชนิดพีวีซี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733609"/>
              </p:ext>
            </p:extLst>
          </p:nvPr>
        </p:nvGraphicFramePr>
        <p:xfrm>
          <a:off x="611560" y="1484784"/>
          <a:ext cx="7720759" cy="52558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r:id="rId3" imgW="11278130" imgH="7672592" progId="Visio.Drawing.11">
                  <p:embed/>
                </p:oleObj>
              </mc:Choice>
              <mc:Fallback>
                <p:oleObj r:id="rId3" imgW="11278130" imgH="7672592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484784"/>
                        <a:ext cx="7720759" cy="52558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497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2880"/>
            <a:ext cx="9144000" cy="1111664"/>
          </a:xfrm>
        </p:spPr>
        <p:txBody>
          <a:bodyPr>
            <a:normAutofit fontScale="90000"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แนะนำกิจกรรมการฝึกและใบงานในโมดูล ต่าง ๆ เช่น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โมดูล</a:t>
            </a:r>
            <a:r>
              <a:rPr lang="th-TH" sz="2800" b="1" dirty="0"/>
              <a:t>ที่</a:t>
            </a:r>
            <a:r>
              <a:rPr lang="en-US" sz="2800" b="1" dirty="0"/>
              <a:t> 4 </a:t>
            </a:r>
            <a:r>
              <a:rPr lang="en-US" sz="2800" b="1" dirty="0" smtClean="0"/>
              <a:t>: </a:t>
            </a:r>
            <a:r>
              <a:rPr lang="th-TH" sz="2800" b="1" dirty="0" smtClean="0"/>
              <a:t>การ</a:t>
            </a:r>
            <a:r>
              <a:rPr lang="th-TH" sz="2800" b="1" dirty="0"/>
              <a:t>เดินสายไฟฟ้า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800" b="1" dirty="0" smtClean="0"/>
              <a:t>ใบงาน</a:t>
            </a:r>
            <a:r>
              <a:rPr lang="en-US" sz="2800" b="1" dirty="0" smtClean="0"/>
              <a:t>: </a:t>
            </a:r>
            <a:r>
              <a:rPr lang="th-TH" sz="2800" b="1" dirty="0" smtClean="0"/>
              <a:t>เดินสายไฟฟ้าด้วยท่อร้อยสายไฟฟ้าชนิดพีวีซี</a:t>
            </a:r>
            <a:endParaRPr lang="th-TH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6"/>
          <a:stretch/>
        </p:blipFill>
        <p:spPr>
          <a:xfrm>
            <a:off x="1959688" y="2780928"/>
            <a:ext cx="4340504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6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th-TH" sz="3200" b="1" dirty="0"/>
              <a:t>โมดูลที่</a:t>
            </a:r>
            <a:r>
              <a:rPr lang="en-US" sz="3200" b="1" dirty="0"/>
              <a:t> 4 : </a:t>
            </a:r>
            <a:r>
              <a:rPr lang="th-TH" sz="3200" b="1" dirty="0"/>
              <a:t>การเดินสายไฟฟ้า</a:t>
            </a:r>
            <a:br>
              <a:rPr lang="th-TH" sz="3200" b="1" dirty="0"/>
            </a:br>
            <a:r>
              <a:rPr lang="th-TH" sz="3200" b="1" dirty="0"/>
              <a:t>ใบงาน</a:t>
            </a:r>
            <a:r>
              <a:rPr lang="en-US" sz="3200" b="1" dirty="0"/>
              <a:t>: </a:t>
            </a:r>
            <a:r>
              <a:rPr lang="th-TH" sz="3200" b="1" dirty="0"/>
              <a:t>เดินสายไฟฟ้าด้วยท่อร้อยสายไฟฟ้าชนิด</a:t>
            </a:r>
            <a:r>
              <a:rPr lang="th-TH" sz="3200" b="1" dirty="0" smtClean="0"/>
              <a:t>พีวีซี</a:t>
            </a:r>
            <a:endParaRPr lang="th-TH" sz="3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0673297"/>
              </p:ext>
            </p:extLst>
          </p:nvPr>
        </p:nvGraphicFramePr>
        <p:xfrm>
          <a:off x="755576" y="1530762"/>
          <a:ext cx="7560840" cy="5146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4" r:id="rId3" imgW="11278130" imgH="7672592" progId="Visio.Drawing.11">
                  <p:embed/>
                </p:oleObj>
              </mc:Choice>
              <mc:Fallback>
                <p:oleObj r:id="rId3" imgW="11278130" imgH="7672592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530762"/>
                        <a:ext cx="7560840" cy="51469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1291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ตอบคำถามของผู้เข้ารับการฝึก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sz="5400" b="1" dirty="0" smtClean="0"/>
              <a:t>Q &amp; A</a:t>
            </a:r>
            <a:endParaRPr lang="th-TH" sz="5400" b="1" dirty="0"/>
          </a:p>
        </p:txBody>
      </p:sp>
    </p:spTree>
    <p:extLst>
      <p:ext uri="{BB962C8B-B14F-4D97-AF65-F5344CB8AC3E}">
        <p14:creationId xmlns:p14="http://schemas.microsoft.com/office/powerpoint/2010/main" val="147099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จบการปฐมนิเทศ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438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การปฐมนิเทศ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หัวข้อการปฐมนิเทศและระยะเวลา&amp;quot;&quot;/&gt;&lt;property id=&quot;20307&quot; value=&quot;257&quot;/&gt;&lt;/object&gt;&lt;object type=&quot;3&quot; unique_id=&quot;10006&quot;&gt;&lt;property id=&quot;20148&quot; value=&quot;5&quot;/&gt;&lt;property id=&quot;20300&quot; value=&quot;Slide 5 - &amp;quot;แนะนำหลักสูตรการฝึกตามความสามารถ&amp;quot;&quot;/&gt;&lt;property id=&quot;20307&quot; value=&quot;258&quot;/&gt;&lt;/object&gt;&lt;object type=&quot;3&quot; unique_id=&quot;10007&quot;&gt;&lt;property id=&quot;20148&quot; value=&quot;5&quot;/&gt;&lt;property id=&quot;20300&quot; value=&quot;Slide 11 - &amp;quot;แนะนำเอกสารการฝึกและชุดฝึก&amp;quot;&quot;/&gt;&lt;property id=&quot;20307&quot; value=&quot;259&quot;/&gt;&lt;/object&gt;&lt;object type=&quot;3&quot; unique_id=&quot;10008&quot;&gt;&lt;property id=&quot;20148&quot; value=&quot;5&quot;/&gt;&lt;property id=&quot;20300&quot; value=&quot;Slide 20 - &amp;quot;แนะนำรูปแบบการฝึกและวิธีการฝึกอบรม&amp;#x0D;&amp;#x0A;การวัดและประเมินผล&amp;quot;&quot;/&gt;&lt;property id=&quot;20307&quot; value=&quot;262&quot;/&gt;&lt;/object&gt;&lt;object type=&quot;3&quot; unique_id=&quot;10009&quot;&gt;&lt;property id=&quot;20148&quot; value=&quot;5&quot;/&gt;&lt;property id=&quot;20300&quot; value=&quot;Slide 29 - &amp;quot;แนะนำบทบาทหน้าที่ของครูฝึก/ผู้สอน&amp;quot;&quot;/&gt;&lt;property id=&quot;20307&quot; value=&quot;263&quot;/&gt;&lt;/object&gt;&lt;object type=&quot;3&quot; unique_id=&quot;10010&quot;&gt;&lt;property id=&quot;20148&quot; value=&quot;5&quot;/&gt;&lt;property id=&quot;20300&quot; value=&quot;Slide 31 - &amp;quot;แนะนำ กฎ ระเบียบปฏิบัติ ในการฝึกของหน่วยฝึก&amp;quot;&quot;/&gt;&lt;property id=&quot;20307&quot; value=&quot;260&quot;/&gt;&lt;/object&gt;&lt;object type=&quot;3&quot; unique_id=&quot;10011&quot;&gt;&lt;property id=&quot;20148&quot; value=&quot;5&quot;/&gt;&lt;property id=&quot;20300&quot; value=&quot;Slide 32 - &amp;quot;แนะนำการใช้อาคาร สถานที่ต่าง ๆ ในหน่วยฝึก&amp;quot;&quot;/&gt;&lt;property id=&quot;20307&quot; value=&quot;264&quot;/&gt;&lt;/object&gt;&lt;object type=&quot;3&quot; unique_id=&quot;10012&quot;&gt;&lt;property id=&quot;20148&quot; value=&quot;5&quot;/&gt;&lt;property id=&quot;20300&quot; value=&quot;Slide 36 - &amp;quot;แนะนำเจ้าหน้าที่ของหน่วยฝึก&amp;quot;&quot;/&gt;&lt;property id=&quot;20307&quot; value=&quot;265&quot;/&gt;&lt;/object&gt;&lt;object type=&quot;3&quot; unique_id=&quot;10013&quot;&gt;&lt;property id=&quot;20148&quot; value=&quot;5&quot;/&gt;&lt;property id=&quot;20300&quot; value=&quot;Slide 38 - &amp;quot;ชี้แจงการใช้สมุดบันทึกความก้าวหน้า&amp;#x0D;&amp;#x0A;ในการฝึกตามความสามารถ&amp;quot;&quot;/&gt;&lt;property id=&quot;20307&quot; value=&quot;266&quot;/&gt;&lt;/object&gt;&lt;object type=&quot;3&quot; unique_id=&quot;10170&quot;&gt;&lt;property id=&quot;20148&quot; value=&quot;5&quot;/&gt;&lt;property id=&quot;20300&quot; value=&quot;Slide 12 - &amp;quot;แนะนำส่วนประกอบของเอกสารคู่มือการฝึก&amp;quot;&quot;/&gt;&lt;property id=&quot;20307&quot; value=&quot;270&quot;/&gt;&lt;/object&gt;&lt;object type=&quot;3&quot; unique_id=&quot;10171&quot;&gt;&lt;property id=&quot;20148&quot; value=&quot;5&quot;/&gt;&lt;property id=&quot;20300&quot; value=&quot;Slide 13 - &amp;quot;แนะนำสื่ออิเล็กทรอนิกส์และชุดการฝึกอบรมด้วยคอมพิวเตอร์&amp;quot;&quot;/&gt;&lt;property id=&quot;20307&quot; value=&quot;269&quot;/&gt;&lt;/object&gt;&lt;object type=&quot;3&quot; unique_id=&quot;10172&quot;&gt;&lt;property id=&quot;20148&quot; value=&quot;5&quot;/&gt;&lt;property id=&quot;20300&quot; value=&quot;Slide 21 - &amp;quot;แนะนำรูปแบบการฝึกและวิธีการฝึกอบรม&amp;quot;&quot;/&gt;&lt;property id=&quot;20307&quot; value=&quot;272&quot;/&gt;&lt;/object&gt;&lt;object type=&quot;3&quot; unique_id=&quot;10173&quot;&gt;&lt;property id=&quot;20148&quot; value=&quot;5&quot;/&gt;&lt;property id=&quot;20300&quot; value=&quot;Slide 24 - &amp;quot;แนะนำการวัดและประเมินผลผู้รับการฝึก&amp;quot;&quot;/&gt;&lt;property id=&quot;20307&quot; value=&quot;271&quot;/&gt;&lt;/object&gt;&lt;object type=&quot;3&quot; unique_id=&quot;10175&quot;&gt;&lt;property id=&quot;20148&quot; value=&quot;5&quot;/&gt;&lt;property id=&quot;20300&quot; value=&quot;Slide 37 - &amp;quot;แนะนำเจ้าหน้าที่ด้านการฝึกอบรม&amp;quot;&quot;/&gt;&lt;property id=&quot;20307&quot; value=&quot;268&quot;/&gt;&lt;/object&gt;&lt;object type=&quot;3&quot; unique_id=&quot;10266&quot;&gt;&lt;property id=&quot;20148&quot; value=&quot;5&quot;/&gt;&lt;property id=&quot;20300&quot; value=&quot;Slide 22 - &amp;quot;ชี้แจงวิธีการฝึกอบรม&amp;quot;&quot;/&gt;&lt;property id=&quot;20307&quot; value=&quot;275&quot;/&gt;&lt;/object&gt;&lt;object type=&quot;3&quot; unique_id=&quot;10267&quot;&gt;&lt;property id=&quot;20148&quot; value=&quot;5&quot;/&gt;&lt;property id=&quot;20300&quot; value=&quot;Slide 25 - &amp;quot;ชี้แจงวิธีการวัดและประเมิน&amp;quot;&quot;/&gt;&lt;property id=&quot;20307&quot; value=&quot;273&quot;/&gt;&lt;/object&gt;&lt;object type=&quot;3&quot; unique_id=&quot;10268&quot;&gt;&lt;property id=&quot;20148&quot; value=&quot;5&quot;/&gt;&lt;property id=&quot;20300&quot; value=&quot;Slide 28 - &amp;quot;ชี้แจงเกณฑ์การประเมิน&amp;quot;&quot;/&gt;&lt;property id=&quot;20307&quot; value=&quot;274&quot;/&gt;&lt;/object&gt;&lt;object type=&quot;3&quot; unique_id=&quot;10458&quot;&gt;&lt;property id=&quot;20148&quot; value=&quot;5&quot;/&gt;&lt;property id=&quot;20300&quot; value=&quot;Slide 23 - &amp;quot;ชี้แจงวิธีการฝึกอบรมและระยะเวลาที่ใช้&amp;quot;&quot;/&gt;&lt;property id=&quot;20307&quot; value=&quot;276&quot;/&gt;&lt;/object&gt;&lt;object type=&quot;3&quot; unique_id=&quot;10657&quot;&gt;&lt;property id=&quot;20148&quot; value=&quot;5&quot;/&gt;&lt;property id=&quot;20300&quot; value=&quot;Slide 39 - &amp;quot;ชี้แจงการให้ผู้รับการฝึกบันทึกข้อมูลในเอกสาร&amp;quot;&quot;/&gt;&lt;property id=&quot;20307&quot; value=&quot;277&quot;/&gt;&lt;/object&gt;&lt;object type=&quot;3&quot; unique_id=&quot;10658&quot;&gt;&lt;property id=&quot;20148&quot; value=&quot;5&quot;/&gt;&lt;property id=&quot;20300&quot; value=&quot;Slide 40 - &amp;quot;ชี้แจงการให้ผู้รับการฝึกบันทึกข้อมูลในเอกสาร&amp;quot;&quot;/&gt;&lt;property id=&quot;20307&quot; value=&quot;278&quot;/&gt;&lt;/object&gt;&lt;object type=&quot;3&quot; unique_id=&quot;10659&quot;&gt;&lt;property id=&quot;20148&quot; value=&quot;5&quot;/&gt;&lt;property id=&quot;20300&quot; value=&quot;Slide 41 - &amp;quot;ชี้แจงการให้ผู้รับการฝึกบันทึกข้อมูล&amp;quot;&quot;/&gt;&lt;property id=&quot;20307&quot; value=&quot;279&quot;/&gt;&lt;/object&gt;&lt;object type=&quot;3&quot; unique_id=&quot;10660&quot;&gt;&lt;property id=&quot;20148&quot; value=&quot;5&quot;/&gt;&lt;property id=&quot;20300&quot; value=&quot;Slide 42 - &amp;quot;ชี้แจงการให้ผู้รับการฝึกบันทึกข้อมูล&amp;quot;&quot;/&gt;&lt;property id=&quot;20307&quot; value=&quot;281&quot;/&gt;&lt;/object&gt;&lt;object type=&quot;3&quot; unique_id=&quot;10843&quot;&gt;&lt;property id=&quot;20148&quot; value=&quot;5&quot;/&gt;&lt;property id=&quot;20300&quot; value=&quot;Slide 30 - &amp;quot;แนะนำบทบาทหน้าที่ผู้รับการฝึก&amp;quot;&quot;/&gt;&lt;property id=&quot;20307&quot; value=&quot;282&quot;/&gt;&lt;/object&gt;&lt;object type=&quot;3&quot; unique_id=&quot;10844&quot;&gt;&lt;property id=&quot;20148&quot; value=&quot;5&quot;/&gt;&lt;property id=&quot;20300&quot; value=&quot;Slide 33 - &amp;quot;แนะนำผังอาคาร สถานที่ และระบบไอที&amp;quot;&quot;/&gt;&lt;property id=&quot;20307&quot; value=&quot;283&quot;/&gt;&lt;/object&gt;&lt;object type=&quot;3&quot; unique_id=&quot;10845&quot;&gt;&lt;property id=&quot;20148&quot; value=&quot;5&quot;/&gt;&lt;property id=&quot;20300&quot; value=&quot;Slide 34 - &amp;quot;แนะนำระบบบริการด้านไอทีในหน่วยฝึก&amp;quot;&quot;/&gt;&lt;property id=&quot;20307&quot; value=&quot;284&quot;/&gt;&lt;/object&gt;&lt;object type=&quot;3&quot; unique_id=&quot;10846&quot;&gt;&lt;property id=&quot;20148&quot; value=&quot;5&quot;/&gt;&lt;property id=&quot;20300&quot; value=&quot;Slide 43 - &amp;quot;แนะนำกลไกการฝึกและกระบวนการฝึก&amp;quot;&quot;/&gt;&lt;property id=&quot;20307&quot; value=&quot;288&quot;/&gt;&lt;/object&gt;&lt;object type=&quot;3&quot; unique_id=&quot;10847&quot;&gt;&lt;property id=&quot;20148&quot; value=&quot;5&quot;/&gt;&lt;property id=&quot;20300&quot; value=&quot;Slide 45 - &amp;quot;แนะนำรายการความสามารถและชุดการฝึก&amp;quot;&quot;/&gt;&lt;property id=&quot;20307&quot; value=&quot;285&quot;/&gt;&lt;/object&gt;&lt;object type=&quot;3&quot; unique_id=&quot;10848&quot;&gt;&lt;property id=&quot;20148&quot; value=&quot;5&quot;/&gt;&lt;property id=&quot;20300&quot; value=&quot;Slide 46 - &amp;quot;แนะนำสื่อและชุดการฝึก สาขาช่างไฟฟ้าภายในอาคาร &amp;#x0D;&amp;#x0A;เช่น ระดับ 1&amp;quot;&quot;/&gt;&lt;property id=&quot;20307&quot; value=&quot;286&quot;/&gt;&lt;/object&gt;&lt;object type=&quot;3&quot; unique_id=&quot;10849&quot;&gt;&lt;property id=&quot;20148&quot; value=&quot;5&quot;/&gt;&lt;property id=&quot;20300&quot; value=&quot;Slide 47 - &amp;quot;แนะนำเครื่องมือ อุปกรณ์และเครื่องจักร&amp;quot;&quot;/&gt;&lt;property id=&quot;20307&quot; value=&quot;287&quot;/&gt;&lt;/object&gt;&lt;object type=&quot;3&quot; unique_id=&quot;10982&quot;&gt;&lt;property id=&quot;20148&quot; value=&quot;5&quot;/&gt;&lt;property id=&quot;20300&quot; value=&quot;Slide 48 - &amp;quot;แนะนำเครื่องมือ อุปกรณ์และเครื่องจักร&amp;quot;&quot;/&gt;&lt;property id=&quot;20307&quot; value=&quot;289&quot;/&gt;&lt;/object&gt;&lt;object type=&quot;3&quot; unique_id=&quot;11289&quot;&gt;&lt;property id=&quot;20148&quot; value=&quot;5&quot;/&gt;&lt;property id=&quot;20300&quot; value=&quot;Slide 52 - &amp;quot;แนะนำแผนการฝึกและจำนวนผู้รับการฝึก&amp;quot;&quot;/&gt;&lt;property id=&quot;20307&quot; value=&quot;290&quot;/&gt;&lt;/object&gt;&lt;object type=&quot;3&quot; unique_id=&quot;11290&quot;&gt;&lt;property id=&quot;20148&quot; value=&quot;5&quot;/&gt;&lt;property id=&quot;20300&quot; value=&quot;Slide 56 - &amp;quot;แนะนำกิจกรรมการฝึกและใบงานในโมดูล ต่าง ๆ เช่น&amp;quot;&quot;/&gt;&lt;property id=&quot;20307&quot; value=&quot;291&quot;/&gt;&lt;/object&gt;&lt;object type=&quot;3&quot; unique_id=&quot;11291&quot;&gt;&lt;property id=&quot;20148&quot; value=&quot;5&quot;/&gt;&lt;property id=&quot;20300&quot; value=&quot;Slide 54 - &amp;quot;แนะนำกิจกรรมการฝึกและใบงานในโมดูล ต่าง ๆ เช่น&amp;quot;&quot;/&gt;&lt;property id=&quot;20307&quot; value=&quot;292&quot;/&gt;&lt;/object&gt;&lt;object type=&quot;3&quot; unique_id=&quot;11477&quot;&gt;&lt;property id=&quot;20148&quot; value=&quot;5&quot;/&gt;&lt;property id=&quot;20300&quot; value=&quot;Slide 3 - &amp;quot;วัตถุประสงค์การปฐมนิเทศ&amp;quot;&quot;/&gt;&lt;property id=&quot;20307&quot; value=&quot;296&quot;/&gt;&lt;/object&gt;&lt;object type=&quot;3&quot; unique_id=&quot;11478&quot;&gt;&lt;property id=&quot;20148&quot; value=&quot;5&quot;/&gt;&lt;property id=&quot;20300&quot; value=&quot;Slide 7 - &amp;quot;ความรู้ความสามารถที่ผู้สำเร็จการฝึกได้รับ&amp;quot;&quot;/&gt;&lt;property id=&quot;20307&quot; value=&quot;293&quot;/&gt;&lt;/object&gt;&lt;object type=&quot;3&quot; unique_id=&quot;11479&quot;&gt;&lt;property id=&quot;20148&quot; value=&quot;5&quot;/&gt;&lt;property id=&quot;20300&quot; value=&quot;Slide 8 - &amp;quot;ความรู้ความสามารถที่ผู้สำเร็จการฝึกได้รับ&amp;quot;&quot;/&gt;&lt;property id=&quot;20307&quot; value=&quot;294&quot;/&gt;&lt;/object&gt;&lt;object type=&quot;3&quot; unique_id=&quot;11480&quot;&gt;&lt;property id=&quot;20148&quot; value=&quot;5&quot;/&gt;&lt;property id=&quot;20300&quot; value=&quot;Slide 9 - &amp;quot;ความรู้ความสามารถที่ผู้สำเร็จการฝึกได้รับ&amp;quot;&quot;/&gt;&lt;property id=&quot;20307&quot; value=&quot;295&quot;/&gt;&lt;/object&gt;&lt;object type=&quot;3&quot; unique_id=&quot;11481&quot;&gt;&lt;property id=&quot;20148&quot; value=&quot;5&quot;/&gt;&lt;property id=&quot;20300&quot; value=&quot;Slide 14 - &amp;quot;แนะนำชุดการฝึกสำหรับผู้รับการฝึก&amp;quot;&quot;/&gt;&lt;property id=&quot;20307&quot; value=&quot;297&quot;/&gt;&lt;/object&gt;&lt;object type=&quot;3&quot; unique_id=&quot;11902&quot;&gt;&lt;property id=&quot;20148&quot; value=&quot;5&quot;/&gt;&lt;property id=&quot;20300&quot; value=&quot;Slide 16 - &amp;quot;แนะแนวทางการเรียนรู้ด้วยสื่อมัลติมีเดีย&amp;quot;&quot;/&gt;&lt;property id=&quot;20307&quot; value=&quot;299&quot;/&gt;&lt;/object&gt;&lt;object type=&quot;3&quot; unique_id=&quot;11903&quot;&gt;&lt;property id=&quot;20148&quot; value=&quot;5&quot;/&gt;&lt;property id=&quot;20300&quot; value=&quot;Slide 17 - &amp;quot;บอกขั้นตอนการเรียนรู้ด้วยสื่อมัลติมีเดีย&amp;quot;&quot;/&gt;&lt;property id=&quot;20307&quot; value=&quot;300&quot;/&gt;&lt;/object&gt;&lt;object type=&quot;3&quot; unique_id=&quot;11904&quot;&gt;&lt;property id=&quot;20148&quot; value=&quot;5&quot;/&gt;&lt;property id=&quot;20300&quot; value=&quot;Slide 18 - &amp;quot;บอกขั้นตอนการเรียนรู้ด้วยสื่อมัลติมีเดีย&amp;quot;&quot;/&gt;&lt;property id=&quot;20307&quot; value=&quot;301&quot;/&gt;&lt;/object&gt;&lt;object type=&quot;3&quot; unique_id=&quot;11905&quot;&gt;&lt;property id=&quot;20148&quot; value=&quot;5&quot;/&gt;&lt;property id=&quot;20300&quot; value=&quot;Slide 19 - &amp;quot;แนะนำการเรียนรู้ด้วยคอมพิวเตอร์บน&amp;quot;&quot;/&gt;&lt;property id=&quot;20307&quot; value=&quot;302&quot;/&gt;&lt;/object&gt;&lt;object type=&quot;3&quot; unique_id=&quot;11906&quot;&gt;&lt;property id=&quot;20148&quot; value=&quot;5&quot;/&gt;&lt;property id=&quot;20300&quot; value=&quot;Slide 26 - &amp;quot;แนะนำวิธีการทดสอบด้วยคอมพิวเตอร์&amp;quot;&quot;/&gt;&lt;property id=&quot;20307&quot; value=&quot;298&quot;/&gt;&lt;/object&gt;&lt;object type=&quot;3&quot; unique_id=&quot;12800&quot;&gt;&lt;property id=&quot;20148&quot; value=&quot;5&quot;/&gt;&lt;property id=&quot;20300&quot; value=&quot;Slide 27 - &amp;quot;แนะนำผลการทดสอบด้วยคอมพิวเตอร์&amp;quot;&quot;/&gt;&lt;property id=&quot;20307&quot; value=&quot;303&quot;/&gt;&lt;/object&gt;&lt;object type=&quot;3&quot; unique_id=&quot;13377&quot;&gt;&lt;property id=&quot;20148&quot; value=&quot;5&quot;/&gt;&lt;property id=&quot;20300&quot; value=&quot;Slide 35 - &amp;quot;แนะนำห้องคอมพิวเตอร์หรือจุดให้บริการคอมพิวเตอร์&amp;quot;&quot;/&gt;&lt;property id=&quot;20307&quot; value=&quot;304&quot;/&gt;&lt;/object&gt;&lt;object type=&quot;3&quot; unique_id=&quot;13822&quot;&gt;&lt;property id=&quot;20148&quot; value=&quot;5&quot;/&gt;&lt;property id=&quot;20300&quot; value=&quot;Slide 44&quot;/&gt;&lt;property id=&quot;20307&quot; value=&quot;305&quot;/&gt;&lt;/object&gt;&lt;object type=&quot;3&quot; unique_id=&quot;13873&quot;&gt;&lt;property id=&quot;20148&quot; value=&quot;5&quot;/&gt;&lt;property id=&quot;20300&quot; value=&quot;Slide 10 - &amp;quot;ชี้แจงความรู้ความสามารถและทักษะพื้นฐาน&amp;quot;&quot;/&gt;&lt;property id=&quot;20307&quot; value=&quot;306&quot;/&gt;&lt;/object&gt;&lt;object type=&quot;3&quot; unique_id=&quot;14282&quot;&gt;&lt;property id=&quot;20148&quot; value=&quot;5&quot;/&gt;&lt;property id=&quot;20300&quot; value=&quot;Slide 15 - &amp;quot;แนะนำการส่งมอบชุดฝึกให้ผู้รับการฝึก&amp;quot;&quot;/&gt;&lt;property id=&quot;20307&quot; value=&quot;307&quot;/&gt;&lt;/object&gt;&lt;object type=&quot;3&quot; unique_id=&quot;17291&quot;&gt;&lt;property id=&quot;20148&quot; value=&quot;5&quot;/&gt;&lt;property id=&quot;20300&quot; value=&quot;Slide 49 - &amp;quot;แนะนำวัสดุ เครื่องมือ อุปกรณ์และเครื่องจักร&amp;quot;&quot;/&gt;&lt;property id=&quot;20307&quot; value=&quot;308&quot;/&gt;&lt;/object&gt;&lt;object type=&quot;3&quot; unique_id=&quot;17292&quot;&gt;&lt;property id=&quot;20148&quot; value=&quot;5&quot;/&gt;&lt;property id=&quot;20300&quot; value=&quot;Slide 51 - &amp;quot;แนะนำวัสดุ&amp;quot;&quot;/&gt;&lt;property id=&quot;20307&quot; value=&quot;309&quot;/&gt;&lt;/object&gt;&lt;object type=&quot;3&quot; unique_id=&quot;17558&quot;&gt;&lt;property id=&quot;20148&quot; value=&quot;5&quot;/&gt;&lt;property id=&quot;20300&quot; value=&quot;Slide 50 - &amp;quot;เครื่องมือ อุปกรณ์&amp;quot;&quot;/&gt;&lt;property id=&quot;20307&quot; value=&quot;310&quot;/&gt;&lt;/object&gt;&lt;object type=&quot;3&quot; unique_id=&quot;17937&quot;&gt;&lt;property id=&quot;20148&quot; value=&quot;5&quot;/&gt;&lt;property id=&quot;20300&quot; value=&quot;Slide 55 - &amp;quot;โมดูลที่ 4 การเดินสายไฟฟ้า&amp;#x0D;&amp;#x0A;ใบงาน: ติดตั้งท่อร้อยสายไฟฟ้าชนิดพีวีซี&amp;quot;&quot;/&gt;&lt;property id=&quot;20307&quot; value=&quot;311&quot;/&gt;&lt;/object&gt;&lt;object type=&quot;3&quot; unique_id=&quot;18433&quot;&gt;&lt;property id=&quot;20148&quot; value=&quot;5&quot;/&gt;&lt;property id=&quot;20300&quot; value=&quot;Slide 57 - &amp;quot;โมดูลที่ 4 : การเดินสายไฟฟ้า&amp;#x0D;&amp;#x0A;ใบงาน: เดินสายไฟฟ้าด้วยท่อร้อยสายไฟฟ้าชนิดพีวีซี&amp;quot;&quot;/&gt;&lt;property id=&quot;20307&quot; value=&quot;312&quot;/&gt;&lt;/object&gt;&lt;object type=&quot;3&quot; unique_id=&quot;18882&quot;&gt;&lt;property id=&quot;20148&quot; value=&quot;5&quot;/&gt;&lt;property id=&quot;20300&quot; value=&quot;Slide 53 - &amp;quot;ก่อนการฝึก เตรียมอะไรบ้าง&amp;quot;&quot;/&gt;&lt;property id=&quot;20307&quot; value=&quot;313&quot;/&gt;&lt;/object&gt;&lt;object type=&quot;3&quot; unique_id=&quot;19111&quot;&gt;&lt;property id=&quot;20148&quot; value=&quot;5&quot;/&gt;&lt;property id=&quot;20300&quot; value=&quot;Slide 4 - &amp;quot;วัสดุ อุปกรณ์ และสิ่งอำนวยความสะดวกประกอบการปฐมนิเทศ&amp;quot;&quot;/&gt;&lt;property id=&quot;20307&quot; value=&quot;314&quot;/&gt;&lt;/object&gt;&lt;object type=&quot;3&quot; unique_id=&quot;19112&quot;&gt;&lt;property id=&quot;20148&quot; value=&quot;5&quot;/&gt;&lt;property id=&quot;20300&quot; value=&quot;Slide 6 - &amp;quot;หลักสูตรการฝึก สาขาช่างไฟฟ้าภายในอาคาร&amp;quot;&quot;/&gt;&lt;property id=&quot;20307&quot; value=&quot;315&quot;/&gt;&lt;/object&gt;&lt;object type=&quot;3&quot; unique_id=&quot;19939&quot;&gt;&lt;property id=&quot;20148&quot; value=&quot;5&quot;/&gt;&lt;property id=&quot;20300&quot; value=&quot;Slide 58 - &amp;quot;ตอบคำถามของผู้เข้ารับการฝึก&amp;quot;&quot;/&gt;&lt;property id=&quot;20307&quot; value=&quot;316&quot;/&gt;&lt;/object&gt;&lt;object type=&quot;3&quot; unique_id=&quot;19940&quot;&gt;&lt;property id=&quot;20148&quot; value=&quot;5&quot;/&gt;&lt;property id=&quot;20300&quot; value=&quot;Slide 59 - &amp;quot;จบการปฐมนิเทศ&amp;quot;&quot;/&gt;&lt;property id=&quot;20307&quot; value=&quot;317&quot;/&gt;&lt;/object&gt;&lt;/object&gt;&lt;/object&gt;&lt;/database&gt;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catur">
  <a:themeElements>
    <a:clrScheme name="Decatur">
      <a:dk1>
        <a:sysClr val="windowText" lastClr="000000"/>
      </a:dk1>
      <a:lt1>
        <a:sysClr val="window" lastClr="FFFFFF"/>
      </a:lt1>
      <a:dk2>
        <a:srgbClr val="55554A"/>
      </a:dk2>
      <a:lt2>
        <a:srgbClr val="D7DAE1"/>
      </a:lt2>
      <a:accent1>
        <a:srgbClr val="F4680B"/>
      </a:accent1>
      <a:accent2>
        <a:srgbClr val="ABB19F"/>
      </a:accent2>
      <a:accent3>
        <a:srgbClr val="948774"/>
      </a:accent3>
      <a:accent4>
        <a:srgbClr val="7EB8E7"/>
      </a:accent4>
      <a:accent5>
        <a:srgbClr val="E3B651"/>
      </a:accent5>
      <a:accent6>
        <a:srgbClr val="96756C"/>
      </a:accent6>
      <a:hlink>
        <a:srgbClr val="66AACD"/>
      </a:hlink>
      <a:folHlink>
        <a:srgbClr val="809DB3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Decatur</Template>
  <TotalTime>1122</TotalTime>
  <Words>3129</Words>
  <Application>Microsoft Office PowerPoint</Application>
  <PresentationFormat>On-screen Show (4:3)</PresentationFormat>
  <Paragraphs>380</Paragraphs>
  <Slides>59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1" baseType="lpstr">
      <vt:lpstr>Decatur</vt:lpstr>
      <vt:lpstr>Visio.Drawing.11</vt:lpstr>
      <vt:lpstr>การปฐมนิเทศ</vt:lpstr>
      <vt:lpstr>หัวข้อการปฐมนิเทศและระยะเวลา</vt:lpstr>
      <vt:lpstr>วัตถุประสงค์การปฐมนิเทศ</vt:lpstr>
      <vt:lpstr>วัสดุ อุปกรณ์ และสิ่งอำนวยความสะดวกประกอบการปฐมนิเทศ</vt:lpstr>
      <vt:lpstr>แนะนำหลักสูตรการฝึกตามความสามารถ</vt:lpstr>
      <vt:lpstr>หลักสูตรการฝึก สาขาช่างไฟฟ้าภายในอาคาร</vt:lpstr>
      <vt:lpstr>ความรู้ความสามารถที่ผู้สำเร็จการฝึกได้รับ</vt:lpstr>
      <vt:lpstr>ความรู้ความสามารถที่ผู้สำเร็จการฝึกได้รับ</vt:lpstr>
      <vt:lpstr>ความรู้ความสามารถที่ผู้สำเร็จการฝึกได้รับ</vt:lpstr>
      <vt:lpstr>ชี้แจงความรู้ความสามารถและทักษะพื้นฐาน</vt:lpstr>
      <vt:lpstr>แนะนำเอกสารการฝึกและชุดฝึก</vt:lpstr>
      <vt:lpstr>แนะนำส่วนประกอบของเอกสารคู่มือการฝึก</vt:lpstr>
      <vt:lpstr>แนะนำสื่ออิเล็กทรอนิกส์และชุดการฝึกอบรมด้วยคอมพิวเตอร์</vt:lpstr>
      <vt:lpstr>แนะนำชุดการฝึกสำหรับผู้รับการฝึก</vt:lpstr>
      <vt:lpstr>แนะนำการส่งมอบชุดฝึกให้ผู้รับการฝึก</vt:lpstr>
      <vt:lpstr>แนะแนวทางการเรียนรู้ด้วยสื่อมัลติมีเดีย</vt:lpstr>
      <vt:lpstr>บอกขั้นตอนการเรียนรู้ด้วยสื่อมัลติมีเดีย</vt:lpstr>
      <vt:lpstr>บอกขั้นตอนการเรียนรู้ด้วยสื่อมัลติมีเดีย</vt:lpstr>
      <vt:lpstr>แนะนำการเรียนรู้ด้วยคอมพิวเตอร์บน</vt:lpstr>
      <vt:lpstr>แนะนำรูปแบบการฝึกและวิธีการฝึกอบรม การวัดและประเมินผล</vt:lpstr>
      <vt:lpstr>แนะนำรูปแบบการฝึกและวิธีการฝึกอบรม</vt:lpstr>
      <vt:lpstr>ชี้แจงวิธีการฝึกอบรม</vt:lpstr>
      <vt:lpstr>ชี้แจงวิธีการฝึกอบรมและระยะเวลาที่ใช้</vt:lpstr>
      <vt:lpstr>แนะนำการวัดและประเมินผลผู้รับการฝึก</vt:lpstr>
      <vt:lpstr>ชี้แจงวิธีการวัดและประเมิน</vt:lpstr>
      <vt:lpstr>แนะนำวิธีการทดสอบด้วยคอมพิวเตอร์</vt:lpstr>
      <vt:lpstr>แนะนำผลการทดสอบด้วยคอมพิวเตอร์</vt:lpstr>
      <vt:lpstr>ชี้แจงเกณฑ์การประเมิน</vt:lpstr>
      <vt:lpstr>แนะนำบทบาทหน้าที่ของครูฝึก/ผู้สอน</vt:lpstr>
      <vt:lpstr>แนะนำบทบาทหน้าที่ผู้รับการฝึก</vt:lpstr>
      <vt:lpstr>แนะนำ กฎ ระเบียบปฏิบัติ ในการฝึกของหน่วยฝึก</vt:lpstr>
      <vt:lpstr>แนะนำการใช้อาคาร สถานที่ต่าง ๆ ในหน่วยฝึก</vt:lpstr>
      <vt:lpstr>แนะนำผังอาคาร สถานที่ และระบบไอที</vt:lpstr>
      <vt:lpstr>แนะนำระบบบริการด้านไอทีในหน่วยฝึก</vt:lpstr>
      <vt:lpstr>แนะนำห้องคอมพิวเตอร์หรือจุดให้บริการคอมพิวเตอร์</vt:lpstr>
      <vt:lpstr>แนะนำเจ้าหน้าที่ของหน่วยฝึก</vt:lpstr>
      <vt:lpstr>แนะนำเจ้าหน้าที่ด้านการฝึกอบรม</vt:lpstr>
      <vt:lpstr>ชี้แจงการใช้สมุดบันทึกความก้าวหน้า ในการฝึกตามความสามารถ</vt:lpstr>
      <vt:lpstr>ชี้แจงการให้ผู้รับการฝึกบันทึกข้อมูลในเอกสาร</vt:lpstr>
      <vt:lpstr>ชี้แจงการให้ผู้รับการฝึกบันทึกข้อมูลในเอกสาร</vt:lpstr>
      <vt:lpstr>ชี้แจงการให้ผู้รับการฝึกบันทึกข้อมูล</vt:lpstr>
      <vt:lpstr>ชี้แจงการให้ผู้รับการฝึกบันทึกข้อมูล</vt:lpstr>
      <vt:lpstr>แนะนำกลไกการฝึกและกระบวนการฝึก</vt:lpstr>
      <vt:lpstr>PowerPoint Presentation</vt:lpstr>
      <vt:lpstr>แนะนำรายการความสามารถและชุดการฝึก</vt:lpstr>
      <vt:lpstr>แนะนำสื่อและชุดการฝึก สาขาช่างไฟฟ้าภายในอาคาร  เช่น ระดับ 1</vt:lpstr>
      <vt:lpstr>แนะนำเครื่องมือ อุปกรณ์และเครื่องจักร</vt:lpstr>
      <vt:lpstr>แนะนำเครื่องมือ อุปกรณ์และเครื่องจักร</vt:lpstr>
      <vt:lpstr>แนะนำวัสดุ เครื่องมือ อุปกรณ์และเครื่องจักร</vt:lpstr>
      <vt:lpstr>เครื่องมือ อุปกรณ์</vt:lpstr>
      <vt:lpstr>แนะนำวัสดุ</vt:lpstr>
      <vt:lpstr>แนะนำแผนการฝึกและจำนวนผู้รับการฝึก</vt:lpstr>
      <vt:lpstr>ก่อนการฝึก เตรียมอะไรบ้าง</vt:lpstr>
      <vt:lpstr>แนะนำกิจกรรมการฝึกและใบงานในโมดูล ต่าง ๆ เช่น</vt:lpstr>
      <vt:lpstr>โมดูลที่ 4 การเดินสายไฟฟ้า ใบงาน: ติดตั้งท่อร้อยสายไฟฟ้าชนิดพีวีซี</vt:lpstr>
      <vt:lpstr>แนะนำกิจกรรมการฝึกและใบงานในโมดูล ต่าง ๆ เช่น</vt:lpstr>
      <vt:lpstr>โมดูลที่ 4 : การเดินสายไฟฟ้า ใบงาน: เดินสายไฟฟ้าด้วยท่อร้อยสายไฟฟ้าชนิดพีวีซี</vt:lpstr>
      <vt:lpstr>ตอบคำถามของผู้เข้ารับการฝึก</vt:lpstr>
      <vt:lpstr>จบการปฐมนิเทศ</vt:lpstr>
    </vt:vector>
  </TitlesOfParts>
  <Company>Office Black Edition - tum0r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การปฐมนิเทศ</dc:title>
  <dc:creator>nid</dc:creator>
  <cp:lastModifiedBy>DSDOITT</cp:lastModifiedBy>
  <cp:revision>154</cp:revision>
  <dcterms:created xsi:type="dcterms:W3CDTF">2018-01-03T05:59:47Z</dcterms:created>
  <dcterms:modified xsi:type="dcterms:W3CDTF">2018-02-09T00:52:02Z</dcterms:modified>
</cp:coreProperties>
</file>