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96" r:id="rId3"/>
    <p:sldId id="297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65" r:id="rId15"/>
    <p:sldId id="269" r:id="rId16"/>
    <p:sldId id="267" r:id="rId17"/>
    <p:sldId id="276" r:id="rId18"/>
    <p:sldId id="281" r:id="rId19"/>
    <p:sldId id="280" r:id="rId20"/>
    <p:sldId id="268" r:id="rId21"/>
    <p:sldId id="270" r:id="rId22"/>
    <p:sldId id="271" r:id="rId23"/>
    <p:sldId id="272" r:id="rId24"/>
    <p:sldId id="283" r:id="rId25"/>
    <p:sldId id="273" r:id="rId26"/>
    <p:sldId id="275" r:id="rId27"/>
    <p:sldId id="277" r:id="rId28"/>
    <p:sldId id="274" r:id="rId29"/>
    <p:sldId id="292" r:id="rId30"/>
    <p:sldId id="293" r:id="rId31"/>
    <p:sldId id="294" r:id="rId32"/>
    <p:sldId id="295" r:id="rId33"/>
    <p:sldId id="278" r:id="rId34"/>
    <p:sldId id="279" r:id="rId35"/>
    <p:sldId id="291" r:id="rId36"/>
    <p:sldId id="282" r:id="rId37"/>
    <p:sldId id="284" r:id="rId38"/>
    <p:sldId id="285" r:id="rId39"/>
    <p:sldId id="286" r:id="rId40"/>
    <p:sldId id="287" r:id="rId41"/>
    <p:sldId id="288" r:id="rId42"/>
    <p:sldId id="289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88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0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3E43-13E3-4DF0-BB27-007B026714B3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BFB77-D3F9-4711-B49F-01B584AD7E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3E43-13E3-4DF0-BB27-007B026714B3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BFB77-D3F9-4711-B49F-01B584AD7E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3E43-13E3-4DF0-BB27-007B026714B3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BFB77-D3F9-4711-B49F-01B584AD7E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3E43-13E3-4DF0-BB27-007B026714B3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BFB77-D3F9-4711-B49F-01B584AD7E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3E43-13E3-4DF0-BB27-007B026714B3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BFB77-D3F9-4711-B49F-01B584AD7E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3E43-13E3-4DF0-BB27-007B026714B3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BFB77-D3F9-4711-B49F-01B584AD7E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3E43-13E3-4DF0-BB27-007B026714B3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BFB77-D3F9-4711-B49F-01B584AD7E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3E43-13E3-4DF0-BB27-007B026714B3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BFB77-D3F9-4711-B49F-01B584AD7E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3E43-13E3-4DF0-BB27-007B026714B3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BFB77-D3F9-4711-B49F-01B584AD7E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3E43-13E3-4DF0-BB27-007B026714B3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BFB77-D3F9-4711-B49F-01B584AD7E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3E43-13E3-4DF0-BB27-007B026714B3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BFB77-D3F9-4711-B49F-01B584AD7E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A73E43-13E3-4DF0-BB27-007B026714B3}" type="datetimeFigureOut">
              <a:rPr lang="en-US" smtClean="0"/>
              <a:pPr/>
              <a:t>11/8/2016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BFB77-D3F9-4711-B49F-01B584AD7E4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2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hyperlink" Target="http://www.greatbiker.com/wp-content/uploads/2015/01/012715-2015-yamaha-nmax-f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5" Type="http://schemas.openxmlformats.org/officeDocument/2006/relationships/image" Target="../media/image14.jpe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12" Type="http://schemas.openxmlformats.org/officeDocument/2006/relationships/image" Target="../media/image2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image" Target="../media/image22.jpeg"/><Relationship Id="rId5" Type="http://schemas.openxmlformats.org/officeDocument/2006/relationships/image" Target="../media/image18.jpeg"/><Relationship Id="rId10" Type="http://schemas.openxmlformats.org/officeDocument/2006/relationships/hyperlink" Target="http://www.dieselstation.com/pics/2009-YAMAHA-YZ450F-bike-walls.jpg" TargetMode="External"/><Relationship Id="rId4" Type="http://schemas.openxmlformats.org/officeDocument/2006/relationships/image" Target="../media/image17.jpeg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talmotorcycle.com/photos/2010models/2010-Yamaha-FJR1300Ac.jpg" TargetMode="External"/><Relationship Id="rId2" Type="http://schemas.openxmlformats.org/officeDocument/2006/relationships/hyperlink" Target="http://auto.sanook.com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th-bigbike.com/yamaha-super-tenere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blog.motorcycle.com/wp-content/uploads/2011/06/12MS_XT250_wht_S1_9fa59d09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eselstation.com/pics/2009-YAMAHA-YZ450F-bike-walls.jpg" TargetMode="External"/><Relationship Id="rId2" Type="http://schemas.openxmlformats.org/officeDocument/2006/relationships/hyperlink" Target="http://th-bigbike.com/yamaha-yz450f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jpe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44.jpeg"/><Relationship Id="rId7" Type="http://schemas.openxmlformats.org/officeDocument/2006/relationships/image" Target="../media/image4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emf"/><Relationship Id="rId4" Type="http://schemas.openxmlformats.org/officeDocument/2006/relationships/image" Target="../media/image45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10" Type="http://schemas.openxmlformats.org/officeDocument/2006/relationships/image" Target="../media/image14.jpeg"/><Relationship Id="rId4" Type="http://schemas.openxmlformats.org/officeDocument/2006/relationships/image" Target="../media/image52.png"/><Relationship Id="rId9" Type="http://schemas.openxmlformats.org/officeDocument/2006/relationships/image" Target="../media/image5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6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7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8.pn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92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9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9" name="Text Box 9"/>
          <p:cNvSpPr txBox="1">
            <a:spLocks noChangeArrowheads="1"/>
          </p:cNvSpPr>
          <p:nvPr/>
        </p:nvSpPr>
        <p:spPr bwMode="auto">
          <a:xfrm>
            <a:off x="-383460" y="1861638"/>
            <a:ext cx="9888804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บริษัท </a:t>
            </a:r>
            <a:r>
              <a:rPr lang="th-TH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ไทยยามาฮ่ามอเตอร์ </a:t>
            </a:r>
            <a:r>
              <a:rPr lang="th-TH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จำกัด</a:t>
            </a:r>
            <a:endParaRPr lang="en-US" sz="5400" b="1" dirty="0" smtClean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th-TH" sz="4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ยินดีต้อนรับ</a:t>
            </a:r>
          </a:p>
          <a:p>
            <a:pPr algn="ctr">
              <a:defRPr/>
            </a:pPr>
            <a:r>
              <a:rPr lang="th-TH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ผู้เข้ารับการอบรมทุกท่าน</a:t>
            </a:r>
            <a:endParaRPr lang="en-US" sz="4000" b="1" dirty="0" smtClean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th-TH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หลักสูตรการบำรุงรักษารถจักรยานยนต์ </a:t>
            </a:r>
            <a:r>
              <a:rPr 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BIGBIKE</a:t>
            </a:r>
            <a:endParaRPr lang="th-TH" sz="4400" b="1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th-TH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ณ สถาบันพัฒนาฝีมือแรงงานภาค</a:t>
            </a:r>
            <a:r>
              <a:rPr 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n-US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th-TH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สุพรรณบุรี</a:t>
            </a:r>
          </a:p>
          <a:p>
            <a:pPr algn="ctr">
              <a:defRPr/>
            </a:pPr>
            <a:r>
              <a:rPr lang="th-TH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วันที่</a:t>
            </a:r>
            <a:r>
              <a:rPr lang="th-TH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31/08-02/09/2559 </a:t>
            </a:r>
            <a:endParaRPr lang="th-TH" sz="44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endParaRPr lang="th-TH" sz="6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endParaRPr lang="th-TH" sz="6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5363" name="Picture 10" descr="YTA"/>
          <p:cNvPicPr preferRelativeResize="0"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4000" contrast="36000"/>
          </a:blip>
          <a:srcRect/>
          <a:stretch>
            <a:fillRect/>
          </a:stretch>
        </p:blipFill>
        <p:spPr bwMode="auto">
          <a:xfrm>
            <a:off x="2675418" y="-21590"/>
            <a:ext cx="3649181" cy="2091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D:\m slaz.jpg"/>
          <p:cNvPicPr>
            <a:picLocks noChangeAspect="1" noChangeArrowheads="1"/>
          </p:cNvPicPr>
          <p:nvPr/>
        </p:nvPicPr>
        <p:blipFill>
          <a:blip r:embed="rId2" cstate="print"/>
          <a:srcRect l="10231" t="3040" r="7141" b="5171"/>
          <a:stretch>
            <a:fillRect/>
          </a:stretch>
        </p:blipFill>
        <p:spPr bwMode="auto">
          <a:xfrm>
            <a:off x="2467130" y="2743200"/>
            <a:ext cx="2209800" cy="1936985"/>
          </a:xfrm>
          <a:prstGeom prst="rect">
            <a:avLst/>
          </a:prstGeom>
          <a:noFill/>
        </p:spPr>
      </p:pic>
      <p:pic>
        <p:nvPicPr>
          <p:cNvPr id="21507" name="Picture 12" descr="RX135_Main_B_fin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36688"/>
            <a:ext cx="1868488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19" descr="yamaha0171main_3Lowres"/>
          <p:cNvPicPr>
            <a:picLocks noChangeAspect="1" noChangeArrowheads="1"/>
          </p:cNvPicPr>
          <p:nvPr/>
        </p:nvPicPr>
        <p:blipFill>
          <a:blip r:embed="rId4" cstate="print"/>
          <a:srcRect l="9607" r="10341"/>
          <a:stretch>
            <a:fillRect/>
          </a:stretch>
        </p:blipFill>
        <p:spPr bwMode="auto">
          <a:xfrm>
            <a:off x="4628210" y="2642412"/>
            <a:ext cx="213360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F:\SR400\2014_SR400-50th_SMX_THA_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914400"/>
            <a:ext cx="1953761" cy="1603712"/>
          </a:xfrm>
          <a:prstGeom prst="rect">
            <a:avLst/>
          </a:prstGeom>
          <a:noFill/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743200" y="990600"/>
            <a:ext cx="1905000" cy="1428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 b="11521"/>
          <a:stretch>
            <a:fillRect/>
          </a:stretch>
        </p:blipFill>
        <p:spPr bwMode="auto">
          <a:xfrm>
            <a:off x="1905000" y="5029200"/>
            <a:ext cx="2535428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/>
          <a:srcRect l="14667" r="10667"/>
          <a:stretch>
            <a:fillRect/>
          </a:stretch>
        </p:blipFill>
        <p:spPr bwMode="auto">
          <a:xfrm>
            <a:off x="186816" y="541664"/>
            <a:ext cx="2438400" cy="1834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TextBox 14"/>
          <p:cNvSpPr txBox="1"/>
          <p:nvPr/>
        </p:nvSpPr>
        <p:spPr>
          <a:xfrm>
            <a:off x="2286000" y="228600"/>
            <a:ext cx="40799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b="1" dirty="0" smtClean="0">
                <a:cs typeface="+mj-cs"/>
              </a:rPr>
              <a:t>รถจักรยานยนต์ที่จำหน่ายในประเทศไทย</a:t>
            </a:r>
            <a:endParaRPr lang="en-US" sz="2800" b="1" dirty="0">
              <a:cs typeface="+mj-cs"/>
            </a:endParaRPr>
          </a:p>
        </p:txBody>
      </p:sp>
      <p:pic>
        <p:nvPicPr>
          <p:cNvPr id="16" name="Picture 15" descr="yamaha-yzf-r3-come2015-6[1]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128868" y="5100637"/>
            <a:ext cx="3124200" cy="1757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38" name="Picture 2" descr="gt125 สีดำ, GT125 สีขาว"/>
          <p:cNvPicPr>
            <a:picLocks noChangeAspect="1" noChangeArrowheads="1"/>
          </p:cNvPicPr>
          <p:nvPr/>
        </p:nvPicPr>
        <p:blipFill>
          <a:blip r:embed="rId10" cstate="print"/>
          <a:srcRect r="48966"/>
          <a:stretch>
            <a:fillRect/>
          </a:stretch>
        </p:blipFill>
        <p:spPr bwMode="auto">
          <a:xfrm>
            <a:off x="7010400" y="4750285"/>
            <a:ext cx="2114860" cy="2107716"/>
          </a:xfrm>
          <a:prstGeom prst="rect">
            <a:avLst/>
          </a:prstGeom>
          <a:noFill/>
        </p:spPr>
      </p:pic>
      <p:pic>
        <p:nvPicPr>
          <p:cNvPr id="14342" name="Picture 6" descr="Yamaha Fino 125 ขาว-เขียว-ดำ"/>
          <p:cNvPicPr>
            <a:picLocks noChangeAspect="1" noChangeArrowheads="1"/>
          </p:cNvPicPr>
          <p:nvPr/>
        </p:nvPicPr>
        <p:blipFill>
          <a:blip r:embed="rId11" cstate="print"/>
          <a:srcRect l="19684" t="14634" r="21265" b="5691"/>
          <a:stretch>
            <a:fillRect/>
          </a:stretch>
        </p:blipFill>
        <p:spPr bwMode="auto">
          <a:xfrm>
            <a:off x="7217228" y="593360"/>
            <a:ext cx="1926771" cy="2247900"/>
          </a:xfrm>
          <a:prstGeom prst="rect">
            <a:avLst/>
          </a:prstGeom>
          <a:noFill/>
        </p:spPr>
      </p:pic>
      <p:pic>
        <p:nvPicPr>
          <p:cNvPr id="14344" name="Picture 8" descr="012715-2015-yamaha-nmax-f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 l="11374" r="15324"/>
          <a:stretch>
            <a:fillRect/>
          </a:stretch>
        </p:blipFill>
        <p:spPr bwMode="auto">
          <a:xfrm>
            <a:off x="0" y="2684490"/>
            <a:ext cx="2438400" cy="2039007"/>
          </a:xfrm>
          <a:prstGeom prst="rect">
            <a:avLst/>
          </a:prstGeom>
          <a:noFill/>
        </p:spPr>
      </p:pic>
      <p:pic>
        <p:nvPicPr>
          <p:cNvPr id="14346" name="Picture 10" descr="082515-yamaha-mt-03-f-633x388"/>
          <p:cNvPicPr>
            <a:picLocks noChangeAspect="1" noChangeArrowheads="1"/>
          </p:cNvPicPr>
          <p:nvPr/>
        </p:nvPicPr>
        <p:blipFill>
          <a:blip r:embed="rId14" cstate="print"/>
          <a:srcRect l="12638" r="14060" b="3093"/>
          <a:stretch>
            <a:fillRect/>
          </a:stretch>
        </p:blipFill>
        <p:spPr bwMode="auto">
          <a:xfrm>
            <a:off x="6626900" y="2788170"/>
            <a:ext cx="2362200" cy="1914197"/>
          </a:xfrm>
          <a:prstGeom prst="rect">
            <a:avLst/>
          </a:prstGeom>
          <a:noFill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5" cstate="print"/>
          <a:srcRect l="3200" t="18065" r="4000" b="17419"/>
          <a:stretch>
            <a:fillRect/>
          </a:stretch>
        </p:blipFill>
        <p:spPr bwMode="auto">
          <a:xfrm>
            <a:off x="7543800" y="0"/>
            <a:ext cx="1600200" cy="689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www.yamaha-motor.ca/images/pages/products/units/MC/medium/2015_FZ-09_RYC1_CA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8200"/>
            <a:ext cx="3124200" cy="1987395"/>
          </a:xfrm>
          <a:prstGeom prst="rect">
            <a:avLst/>
          </a:prstGeom>
          <a:noFill/>
        </p:spPr>
      </p:pic>
      <p:pic>
        <p:nvPicPr>
          <p:cNvPr id="3" name="Picture 4" descr="Bangkok Motorbike Festival 2013 - แบงค์ค็อก มอเตอร์ไบค์ เฟสติวัล 2013"/>
          <p:cNvPicPr>
            <a:picLocks noChangeAspect="1" noChangeArrowheads="1"/>
          </p:cNvPicPr>
          <p:nvPr/>
        </p:nvPicPr>
        <p:blipFill>
          <a:blip r:embed="rId3" cstate="print"/>
          <a:srcRect l="1869" r="6566"/>
          <a:stretch>
            <a:fillRect/>
          </a:stretch>
        </p:blipFill>
        <p:spPr bwMode="auto">
          <a:xfrm>
            <a:off x="0" y="4730620"/>
            <a:ext cx="2895599" cy="2127379"/>
          </a:xfrm>
          <a:prstGeom prst="rect">
            <a:avLst/>
          </a:prstGeom>
          <a:noFill/>
        </p:spPr>
      </p:pic>
      <p:pic>
        <p:nvPicPr>
          <p:cNvPr id="4" name="Picture 8" descr="http://bigbike.autoyim.com/wp-content/uploads/2013/06/YAMAHA-XT660Z-TENERE-1.jpg"/>
          <p:cNvPicPr>
            <a:picLocks noChangeAspect="1" noChangeArrowheads="1"/>
          </p:cNvPicPr>
          <p:nvPr/>
        </p:nvPicPr>
        <p:blipFill>
          <a:blip r:embed="rId4" cstate="print"/>
          <a:srcRect l="18572" r="18571"/>
          <a:stretch>
            <a:fillRect/>
          </a:stretch>
        </p:blipFill>
        <p:spPr bwMode="auto">
          <a:xfrm>
            <a:off x="6073582" y="533400"/>
            <a:ext cx="3065418" cy="2743200"/>
          </a:xfrm>
          <a:prstGeom prst="rect">
            <a:avLst/>
          </a:prstGeom>
          <a:noFill/>
        </p:spPr>
      </p:pic>
      <p:pic>
        <p:nvPicPr>
          <p:cNvPr id="5" name="Picture 2" descr="C:\Documents and Settings\N510559\Desktop\รถ\รถ-2.jpg"/>
          <p:cNvPicPr>
            <a:picLocks noChangeAspect="1" noChangeArrowheads="1"/>
          </p:cNvPicPr>
          <p:nvPr/>
        </p:nvPicPr>
        <p:blipFill>
          <a:blip r:embed="rId5" cstate="print"/>
          <a:srcRect l="7658" r="10015"/>
          <a:stretch>
            <a:fillRect/>
          </a:stretch>
        </p:blipFill>
        <p:spPr bwMode="auto">
          <a:xfrm>
            <a:off x="6553200" y="4824308"/>
            <a:ext cx="2575810" cy="203369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52400" y="152400"/>
            <a:ext cx="67908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cs typeface="+mj-cs"/>
              </a:rPr>
              <a:t>รถจักรยานยนต์ </a:t>
            </a:r>
            <a:r>
              <a:rPr lang="en-US" sz="3600" b="1" dirty="0" err="1" smtClean="0">
                <a:cs typeface="+mj-cs"/>
              </a:rPr>
              <a:t>Bigbike</a:t>
            </a:r>
            <a:r>
              <a:rPr lang="en-US" sz="3600" b="1" dirty="0" smtClean="0">
                <a:cs typeface="+mj-cs"/>
              </a:rPr>
              <a:t> </a:t>
            </a:r>
            <a:r>
              <a:rPr lang="th-TH" sz="3600" b="1" dirty="0" smtClean="0">
                <a:cs typeface="+mj-cs"/>
              </a:rPr>
              <a:t>ที่จำหน่ายในประเทศไทย</a:t>
            </a:r>
            <a:endParaRPr lang="en-US" sz="3600" b="1" dirty="0">
              <a:cs typeface="+mj-cs"/>
            </a:endParaRPr>
          </a:p>
        </p:txBody>
      </p:sp>
      <p:pic>
        <p:nvPicPr>
          <p:cNvPr id="11266" name="Picture 2" descr="http://airstyle.com.tw/aomei/ezcatfiles/cust/img/img/9/tmax-500-10-2jp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6600" y="762000"/>
            <a:ext cx="2667000" cy="2262505"/>
          </a:xfrm>
          <a:prstGeom prst="rect">
            <a:avLst/>
          </a:prstGeom>
          <a:noFill/>
        </p:spPr>
      </p:pic>
      <p:pic>
        <p:nvPicPr>
          <p:cNvPr id="11268" name="Picture 4" descr="http://f.ptcdn.info/961/014/000/1390806382-yamahabolt-o.jpg"/>
          <p:cNvPicPr>
            <a:picLocks noChangeAspect="1" noChangeArrowheads="1"/>
          </p:cNvPicPr>
          <p:nvPr/>
        </p:nvPicPr>
        <p:blipFill>
          <a:blip r:embed="rId7" cstate="print"/>
          <a:srcRect l="11667" t="10332" r="10833" b="12915"/>
          <a:stretch>
            <a:fillRect/>
          </a:stretch>
        </p:blipFill>
        <p:spPr bwMode="auto">
          <a:xfrm>
            <a:off x="2936820" y="3124200"/>
            <a:ext cx="2743200" cy="1533833"/>
          </a:xfrm>
          <a:prstGeom prst="rect">
            <a:avLst/>
          </a:prstGeom>
          <a:noFill/>
        </p:spPr>
      </p:pic>
      <p:pic>
        <p:nvPicPr>
          <p:cNvPr id="11270" name="Picture 6" descr="http://www.mocyc.com/picture_upload/content_img/2014-11/13NWKg1415098178.jpg"/>
          <p:cNvPicPr>
            <a:picLocks noChangeAspect="1" noChangeArrowheads="1"/>
          </p:cNvPicPr>
          <p:nvPr/>
        </p:nvPicPr>
        <p:blipFill>
          <a:blip r:embed="rId8" cstate="print"/>
          <a:srcRect t="7934" b="2149"/>
          <a:stretch>
            <a:fillRect/>
          </a:stretch>
        </p:blipFill>
        <p:spPr bwMode="auto">
          <a:xfrm>
            <a:off x="3048000" y="4975776"/>
            <a:ext cx="3321570" cy="1882223"/>
          </a:xfrm>
          <a:prstGeom prst="rect">
            <a:avLst/>
          </a:prstGeom>
          <a:noFill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9" cstate="print"/>
          <a:srcRect l="3200" t="18065" r="4000" b="17419"/>
          <a:stretch>
            <a:fillRect/>
          </a:stretch>
        </p:blipFill>
        <p:spPr bwMode="auto">
          <a:xfrm>
            <a:off x="7543800" y="0"/>
            <a:ext cx="1600200" cy="689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 descr="2009 YAMAHA YZ450F Pictures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97200"/>
            <a:ext cx="2514600" cy="1676400"/>
          </a:xfrm>
          <a:prstGeom prst="rect">
            <a:avLst/>
          </a:prstGeom>
          <a:noFill/>
        </p:spPr>
      </p:pic>
      <p:pic>
        <p:nvPicPr>
          <p:cNvPr id="33794" name="Picture 2" descr="2015-Yamaha-FZ07-MT07f-small"/>
          <p:cNvPicPr>
            <a:picLocks noChangeAspect="1" noChangeArrowheads="1"/>
          </p:cNvPicPr>
          <p:nvPr/>
        </p:nvPicPr>
        <p:blipFill>
          <a:blip r:embed="rId12" cstate="print"/>
          <a:srcRect l="13714" t="3426" r="12000" b="4069"/>
          <a:stretch>
            <a:fillRect/>
          </a:stretch>
        </p:blipFill>
        <p:spPr bwMode="auto">
          <a:xfrm>
            <a:off x="6096000" y="3151680"/>
            <a:ext cx="1926167" cy="16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1219200"/>
            <a:ext cx="35052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Angsana New" pitchFamily="18" charset="-34"/>
                <a:cs typeface="Angsana New" pitchFamily="18" charset="-34"/>
              </a:rPr>
              <a:t> 1.Touring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บิ๊กไบค์ประเภทนี้จะมีซีซีสูง เพราะต้องแบกรับน้ำหนักตัวและต้องวิ่งในระยะทางไกล จึงออกแบบให้ผู้ขับขี่สบายที่สุด ดังนั้นเอกลักษณ์ของทัวร์ริ่งไบค์คือ บังลมหน้าที่มีขนาดใหญ่ มีกระเป๋าใส่สัมภาระขนาดใหญ่ ในส่วนตัวถังจะไม่สูงมาบังส่วนลำตัวของผู้ขับขี่มากนัก แฮนด์ของ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  <a:hlinkClick r:id="rId2" tooltip="รถ"/>
              </a:rPr>
              <a:t>รถ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ยกขึ้นพอประมาณเพื่อไม่ให้ผู้ขับขี่ต้องก้มตัวเวลาขับขี่นั่นเอง</a:t>
            </a:r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1266" name="Picture 2" descr="2010 Yamaha FJR1300A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05250" y="1600200"/>
            <a:ext cx="5238750" cy="4029075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381000" y="228600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รถจักรยานยนต์ </a:t>
            </a:r>
            <a:r>
              <a:rPr lang="en-US" sz="3600" b="1" dirty="0" smtClean="0">
                <a:solidFill>
                  <a:srgbClr val="0000FF"/>
                </a:solidFill>
                <a:cs typeface="+mj-cs"/>
              </a:rPr>
              <a:t>BIGBIKE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1295400"/>
            <a:ext cx="3505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Angsana New" pitchFamily="18" charset="-34"/>
                <a:cs typeface="Angsana New" pitchFamily="18" charset="-34"/>
              </a:rPr>
              <a:t>2. Sport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บิ๊กไบค์รูปทรงปราดเปรียว มีกำลังเครื่องสูง อัตราเร่งสูง เป็นบิ๊กไบค์ที่ใช้สำหรับการแข่งขันในสนามเป็นจุดประสงค์หลักจึงถูกออกแบบให้ควบคุมรถได้ง่ายและทำให้รถไปได้เร็วที่สุด บางครั้งสูงถึง 300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km/Hr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ผู้ขับต้องโน้มตัวไปข้างหน้าเพื่อลดแรงต้านของลม แฮนด์รถจึงมีลักษณะดร็อปลงและมีตัวถังสูงเพื่อรองรับช่วงลำตัว</a:t>
            </a:r>
            <a:endParaRPr lang="en-US" sz="28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4340" name="Picture 4" descr="http://f.ptcdn.info/040/014/000/1388720903-officialpi-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0557" y="1600200"/>
            <a:ext cx="5373443" cy="35814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381000" y="228600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รถจักรยานยนต์ </a:t>
            </a:r>
            <a:r>
              <a:rPr lang="en-US" sz="3600" b="1" dirty="0" smtClean="0">
                <a:solidFill>
                  <a:srgbClr val="0000FF"/>
                </a:solidFill>
                <a:cs typeface="+mj-cs"/>
              </a:rPr>
              <a:t>BIGBIKE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1066800"/>
            <a:ext cx="3352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Angsana New" pitchFamily="18" charset="-34"/>
                <a:cs typeface="Angsana New" pitchFamily="18" charset="-34"/>
              </a:rPr>
              <a:t>3.  </a:t>
            </a:r>
            <a:r>
              <a:rPr lang="en-US" sz="2000" b="1" dirty="0" smtClean="0"/>
              <a:t>CHOPPER or CRUISER BIKE</a:t>
            </a:r>
            <a:r>
              <a:rPr lang="en-US" sz="20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เป็นรถบิ๊กไบค์ที่ออกแบบมาเพื่อใช้ในการขับขี่ทางไกล และท่องเที่ยวความเร็วต่ำเป็นหลัก ไม่มีบังลมส่วนหน้า เน้นความดิบ มีเสียงดังกระหึ่ม การขับขี่ท่านั่งที่ค่อนข้างสบาย (แต่ไม่สบายเท่ากับทัวร์ริ่งไบค์) โดยมากหลายคนเรียกช็อปเปอร์ แต่ที่จริงแล้วช็อปเปอร์นั้นถูกดัดแปลงมาจาก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cruiser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อีกที</a:t>
            </a:r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5362" name="Picture 2" descr="http://f.ptcdn.info/271/007/000/1373892856-1985Yamaha-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7289" y="1676400"/>
            <a:ext cx="5636711" cy="34290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381000" y="228600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รถจักรยานยนต์ </a:t>
            </a:r>
            <a:r>
              <a:rPr lang="en-US" sz="3600" b="1" dirty="0" smtClean="0">
                <a:solidFill>
                  <a:srgbClr val="0000FF"/>
                </a:solidFill>
                <a:cs typeface="+mj-cs"/>
              </a:rPr>
              <a:t>BIGBIKE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762000"/>
            <a:ext cx="39624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Angsana New" pitchFamily="18" charset="-34"/>
                <a:cs typeface="Angsana New" pitchFamily="18" charset="-34"/>
              </a:rPr>
              <a:t>4.NAKED BIKE (</a:t>
            </a:r>
            <a:r>
              <a:rPr lang="th-TH" sz="2800" b="1" dirty="0" smtClean="0">
                <a:latin typeface="Angsana New" pitchFamily="18" charset="-34"/>
                <a:cs typeface="Angsana New" pitchFamily="18" charset="-34"/>
              </a:rPr>
              <a:t>เน็คเก็ดไบค์)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เป็นบิ๊กไบค์ทรงสตรีทที่ได้รับความนิยมอย่างมากในปัจจุบันและมีหลายรุ่นมากมาย ดีไซน์สวยงาม เป็นการใช้ความสปอร์ตและความสตรีทดีไซน์เผยให้เห็นความดิบของโครงสร้างและเครื่องยนต์อย่างเด่นชัด เครื่องยนต์มีหลายขนาดตั้งแต่ขนาดเล็กไปจนถึงขนาดใหญ่ ดีไซน์ส่วนใหญ่สวยงาม</a:t>
            </a:r>
            <a:r>
              <a:rPr lang="th-TH" sz="2800" smtClean="0">
                <a:latin typeface="Angsana New" pitchFamily="18" charset="-34"/>
                <a:cs typeface="Angsana New" pitchFamily="18" charset="-34"/>
              </a:rPr>
              <a:t>สะดุดตา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เป็น </a:t>
            </a:r>
            <a:r>
              <a:rPr lang="en-US" sz="2800" dirty="0" err="1" smtClean="0">
                <a:latin typeface="Angsana New" pitchFamily="18" charset="-34"/>
                <a:cs typeface="Angsana New" pitchFamily="18" charset="-34"/>
              </a:rPr>
              <a:t>Bigbike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ที่สามารถโต้ลมได้เป็นอย่างดี เรียกว่าเป็นมอเตอร์ไซค์ที่เปลือยดีไซน์ที่เท่มากๆ </a:t>
            </a:r>
            <a:endParaRPr lang="en-US" sz="28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5" name="Picture 10" descr="http://www.yamaha-motor.ca/images/pages/products/units/MC/medium/2015_FZ-09_RYC1_CA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6179" y="1752600"/>
            <a:ext cx="4997821" cy="317926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41844" y="116056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รถจักรยานยนต์ </a:t>
            </a:r>
            <a:r>
              <a:rPr lang="en-US" sz="3600" b="1" dirty="0" smtClean="0">
                <a:solidFill>
                  <a:srgbClr val="0000FF"/>
                </a:solidFill>
                <a:cs typeface="+mj-cs"/>
              </a:rPr>
              <a:t>BIGBIKE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1044524"/>
            <a:ext cx="3733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Angsana New" pitchFamily="18" charset="-34"/>
                <a:cs typeface="Angsana New" pitchFamily="18" charset="-34"/>
              </a:rPr>
              <a:t>5.ENDURO BIKE (</a:t>
            </a:r>
            <a:r>
              <a:rPr lang="th-TH" sz="2800" b="1" dirty="0" smtClean="0">
                <a:latin typeface="Angsana New" pitchFamily="18" charset="-34"/>
                <a:cs typeface="Angsana New" pitchFamily="18" charset="-34"/>
              </a:rPr>
              <a:t>เอ็นดูโร่ไบค์)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800" dirty="0" err="1" smtClean="0">
                <a:latin typeface="Angsana New" pitchFamily="18" charset="-34"/>
                <a:cs typeface="Angsana New" pitchFamily="18" charset="-34"/>
              </a:rPr>
              <a:t>Bigbike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ที่เน้นการลุยแบบวิบาก มีความสูงค่อนข้างมาก พร้อมลุยทุกสภาพถนนมีหลายขนาดเครื่องยนต์ สามารถลุยทั้งดิน น้ำ หิน โคลน อย่างยอดเยี่ยมและมีประสิทธิภาพ น้ำหนักค่อนข้างเบา ดีไซน์ปราดเปรียวบางแต่ว่าแข็งแรง เน้นการใช้ยางแบบหนา ไม่นิยมการใช้งานกับสภาพถนนเรียบๆซักเท่าไหร่ถ้าไม่จำเป็น </a:t>
            </a:r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026" name="Picture 2" descr="http://f.ptcdn.info/796/016/000/1395040274-IMG8327-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3400" y="1159416"/>
            <a:ext cx="4453596" cy="2967208"/>
          </a:xfrm>
          <a:prstGeom prst="rect">
            <a:avLst/>
          </a:prstGeom>
          <a:noFill/>
        </p:spPr>
      </p:pic>
      <p:pic>
        <p:nvPicPr>
          <p:cNvPr id="1028" name="Picture 4" descr="http://s3.boxzaracing.com/news/04/56/14337534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4089012"/>
            <a:ext cx="4038600" cy="2687506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69980" y="228600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รถจักรยานยนต์ </a:t>
            </a:r>
            <a:r>
              <a:rPr lang="en-US" sz="3600" b="1" dirty="0" smtClean="0">
                <a:solidFill>
                  <a:srgbClr val="0000FF"/>
                </a:solidFill>
                <a:cs typeface="+mj-cs"/>
              </a:rPr>
              <a:t>BIGBIKE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1143000"/>
            <a:ext cx="35814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 smtClean="0">
                <a:latin typeface="Angsana New" pitchFamily="18" charset="-34"/>
                <a:cs typeface="Angsana New" pitchFamily="18" charset="-34"/>
              </a:rPr>
              <a:t>6.MOTARD BIKE (</a:t>
            </a:r>
            <a:r>
              <a:rPr lang="th-TH" sz="2800" b="1" u="sng" dirty="0" smtClean="0">
                <a:latin typeface="Angsana New" pitchFamily="18" charset="-34"/>
                <a:cs typeface="Angsana New" pitchFamily="18" charset="-34"/>
              </a:rPr>
              <a:t>โมตาร์ดไบค์)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เป็นมอเตอร์ไซค์คล้ายเอ็นดูโร่ แต่ว่า จะสามารถเน้นการใช้งานบนทางเรียบ แต่ก็สามารถลุยกับสภาพถนนที่เป็นดินเรียบๆ ฝุ่นเรียบๆได้เช่นกัน มีความนุ่มนวลและสามารถเกาะถนนได้เป็นอย่างดี มีหลากหลายขนาด โมตาร์ดยอดนิยมมีหลายรุ่นด้วยกันยกตัวอย่างเช่น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 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  <a:hlinkClick r:id="rId2" tooltip="รุ่นและราคา Yamaha Super Tenere ทัวร์ริ่งแดนปลาดิบ"/>
              </a:rPr>
              <a:t>YAMAHA SUPER TENERE</a:t>
            </a:r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5" name="Picture 8" descr="http://bigbike.autoyim.com/wp-content/uploads/2013/06/YAMAHA-XT660Z-TENERE-1.jpg"/>
          <p:cNvPicPr>
            <a:picLocks noChangeAspect="1" noChangeArrowheads="1"/>
          </p:cNvPicPr>
          <p:nvPr/>
        </p:nvPicPr>
        <p:blipFill>
          <a:blip r:embed="rId3" cstate="print"/>
          <a:srcRect l="18572" r="18571"/>
          <a:stretch>
            <a:fillRect/>
          </a:stretch>
        </p:blipFill>
        <p:spPr bwMode="auto">
          <a:xfrm>
            <a:off x="4114801" y="1471830"/>
            <a:ext cx="4741576" cy="424317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40320" y="228600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รถจักรยานยนต์ </a:t>
            </a:r>
            <a:r>
              <a:rPr lang="en-US" sz="3600" b="1" dirty="0" smtClean="0">
                <a:solidFill>
                  <a:srgbClr val="0000FF"/>
                </a:solidFill>
                <a:cs typeface="+mj-cs"/>
              </a:rPr>
              <a:t>BIGBIKE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1143000"/>
            <a:ext cx="7696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u="sng" dirty="0" smtClean="0">
                <a:latin typeface="Angsana New" pitchFamily="18" charset="-34"/>
                <a:cs typeface="Angsana New" pitchFamily="18" charset="-34"/>
              </a:rPr>
              <a:t>ประเภทที่เจ็ด </a:t>
            </a:r>
            <a:r>
              <a:rPr lang="en-US" sz="2800" b="1" u="sng" dirty="0" smtClean="0">
                <a:latin typeface="Angsana New" pitchFamily="18" charset="-34"/>
                <a:cs typeface="Angsana New" pitchFamily="18" charset="-34"/>
              </a:rPr>
              <a:t>DUAL PURPOSE BIKE (</a:t>
            </a:r>
            <a:r>
              <a:rPr lang="th-TH" sz="2800" b="1" u="sng" dirty="0" smtClean="0">
                <a:latin typeface="Angsana New" pitchFamily="18" charset="-34"/>
                <a:cs typeface="Angsana New" pitchFamily="18" charset="-34"/>
              </a:rPr>
              <a:t>ดูออล เพอร์โพส ไบค์)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800" dirty="0" err="1" smtClean="0">
                <a:latin typeface="Angsana New" pitchFamily="18" charset="-34"/>
                <a:cs typeface="Angsana New" pitchFamily="18" charset="-34"/>
              </a:rPr>
              <a:t>Bigbike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ลูกครึ่งระหว่างโมตาร์ดและเอ็นดูโร่ เรียกว่าผสมผสานสมรรถนะที่ใช้บนท้องถนนได้เป็นอย่างดีพร้อมลุยและสามารถทัวริ่งได้ในคราวเดียว มีเครื่องยนต์หลายแบบ มีล้อขนาดใหญ่ดีไซน์ปราดเปรียว มีกระเป๋าสัมภาระ ตอบโจทย์การเดินทางได้อย่างเต็มรูปแบบ สำหรับบิ๊กไบค์ประเภทนี้ก็ได้แก่ </a:t>
            </a:r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8436" name="Picture 4" descr="http://blog.motorcycle.com/wp-content/uploads/2011/06/12MS_XT250_wht_S1_9fa59d09-500x33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3274657"/>
            <a:ext cx="5295900" cy="3527071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381000" y="228600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รถจักรยานยนต์ </a:t>
            </a:r>
            <a:r>
              <a:rPr lang="en-US" sz="3600" b="1" dirty="0" smtClean="0">
                <a:solidFill>
                  <a:srgbClr val="0000FF"/>
                </a:solidFill>
                <a:cs typeface="+mj-cs"/>
              </a:rPr>
              <a:t>BIGBIKE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914400"/>
            <a:ext cx="38862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u="sng" dirty="0" smtClean="0">
                <a:latin typeface="Angsana New" pitchFamily="18" charset="-34"/>
                <a:cs typeface="Angsana New" pitchFamily="18" charset="-34"/>
              </a:rPr>
              <a:t>8.</a:t>
            </a:r>
            <a:r>
              <a:rPr lang="th-TH" sz="3200" b="1" u="sng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b="1" u="sng" dirty="0" smtClean="0">
                <a:latin typeface="Angsana New" pitchFamily="18" charset="-34"/>
                <a:cs typeface="Angsana New" pitchFamily="18" charset="-34"/>
              </a:rPr>
              <a:t>SCOOTER BIKE (</a:t>
            </a:r>
            <a:r>
              <a:rPr lang="th-TH" sz="3200" b="1" u="sng" dirty="0" smtClean="0">
                <a:latin typeface="Angsana New" pitchFamily="18" charset="-34"/>
                <a:cs typeface="Angsana New" pitchFamily="18" charset="-34"/>
              </a:rPr>
              <a:t>สกู๊ตเตอร์ไบค์)</a:t>
            </a:r>
            <a:r>
              <a:rPr lang="th-TH" sz="3200" dirty="0" smtClean="0">
                <a:latin typeface="Angsana New" pitchFamily="18" charset="-34"/>
                <a:cs typeface="Angsana New" pitchFamily="18" charset="-34"/>
              </a:rPr>
              <a:t> ประเภทนี้มีหลายรุ่นด้วยกันที่ได้รับความนิยมเป็นสกู๊ตเตอร์เครื่องยนต์ขนาดเล็กขึ้นไป มีเบาะนั่งขนาดใหญ่ ใช้ระบบเกียร์ออโตเมติค ดีไซน์สปอร์ตสวยงาม ล้ำสมัย มีที่เก็บของขนาดใหญ่ เรียกว่าเป็นบิ๊กไบค์ที่เน้นความนุ่มนวลในการขับขี่เป็นอย่างมาก เครื่องยนต์ไม่เน้นแรงเท่าไหร่ แต่เน้นการขับขี่ที่สบายเป็นหลัก </a:t>
            </a:r>
            <a:endParaRPr lang="en-US" sz="32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5" name="Picture 2" descr="http://airstyle.com.tw/aomei/ezcatfiles/cust/img/img/9/tmax-500-10-2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4800" y="1481796"/>
            <a:ext cx="4876800" cy="4137152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98116" y="228600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รถจักรยานยนต์ </a:t>
            </a:r>
            <a:r>
              <a:rPr lang="en-US" sz="3600" b="1" dirty="0" smtClean="0">
                <a:solidFill>
                  <a:srgbClr val="0000FF"/>
                </a:solidFill>
                <a:cs typeface="+mj-cs"/>
              </a:rPr>
              <a:t>BIGBIKE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990600"/>
            <a:ext cx="38862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 smtClean="0">
                <a:latin typeface="Angsana New" pitchFamily="18" charset="-34"/>
                <a:cs typeface="Angsana New" pitchFamily="18" charset="-34"/>
              </a:rPr>
              <a:t>9.MOTOCROSS BIKE (</a:t>
            </a:r>
            <a:r>
              <a:rPr lang="th-TH" sz="2800" b="1" u="sng" dirty="0" smtClean="0">
                <a:latin typeface="Angsana New" pitchFamily="18" charset="-34"/>
                <a:cs typeface="Angsana New" pitchFamily="18" charset="-34"/>
              </a:rPr>
              <a:t>โมโตครอสไบค์)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เป็น </a:t>
            </a:r>
            <a:r>
              <a:rPr lang="en-US" sz="2800" dirty="0" err="1" smtClean="0">
                <a:latin typeface="Angsana New" pitchFamily="18" charset="-34"/>
                <a:cs typeface="Angsana New" pitchFamily="18" charset="-34"/>
              </a:rPr>
              <a:t>Bigbike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สไตล์วิบากที่เอาไว้ใช้ในการแข็งขันมอเตอร์ไซค์วิบากเป็นหลัก ไม่นิยมใช้วิ่งขับขี่บนท้องถนน เพราะว่าอุปกรณ์ต่างๆนั้น อาจะไม่ครบ เช่นไฟหน้า หรือมาตราวัดความเร็ว เพราะว่าอุปกรณ์เหล่านี้ไม่สำคัญในการใช้แข่งขัน เครื่องยนต์มีหลากหลายขนาด ใช้ยางขนาดใหญ่ เพื่อการลุยที่ดี มีน้ำหนักเบาแต่แข็งแรง มีถังน้ำมันขนาดเล็ก ช่วงล่างดีเยี่ยม ดีไซน์โฉบเฉี่ยวปราดเปรียว อย่าง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  <a:hlinkClick r:id="rId2" tooltip="บิ๊กไบค์สายพันธุ์แกร่ง Yamaha YZ450F ออฟโร้ดไบค์ตัวจริงเสียงจริง"/>
              </a:rPr>
              <a:t>Yamaha YZ450F</a:t>
            </a:r>
            <a:endParaRPr lang="th-TH" sz="28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20482" name="Picture 2" descr="2009 YAMAHA YZ450F Picture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2057400"/>
            <a:ext cx="5257800" cy="3505200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69980" y="228600"/>
            <a:ext cx="37465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รถจักรยานยนต์ </a:t>
            </a:r>
            <a:r>
              <a:rPr lang="en-US" sz="3600" b="1" dirty="0" smtClean="0">
                <a:solidFill>
                  <a:srgbClr val="0000FF"/>
                </a:solidFill>
                <a:cs typeface="+mj-cs"/>
              </a:rPr>
              <a:t>BIGBIKE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Object 0"/>
          <p:cNvGraphicFramePr>
            <a:graphicFrameLocks noChangeAspect="1"/>
          </p:cNvGraphicFramePr>
          <p:nvPr/>
        </p:nvGraphicFramePr>
        <p:xfrm>
          <a:off x="304800" y="1219200"/>
          <a:ext cx="8111339" cy="1343025"/>
        </p:xfrm>
        <a:graphic>
          <a:graphicData uri="http://schemas.openxmlformats.org/presentationml/2006/ole">
            <p:oleObj spid="_x0000_s23554" name="Worksheet" r:id="rId3" imgW="6862680" imgH="1136160" progId="Excel.Sheet.8">
              <p:embed/>
            </p:oleObj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28600" y="152400"/>
            <a:ext cx="2971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r>
              <a:rPr kumimoji="1" lang="en-US" altLang="ja-JP" sz="3600" b="1" dirty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YAMAHA D-MODE</a:t>
            </a:r>
          </a:p>
        </p:txBody>
      </p:sp>
      <p:pic>
        <p:nvPicPr>
          <p:cNvPr id="6" name="図 23" descr="（Final version) 06R_1RC1-ALL_20130410_13334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48400" y="2667000"/>
            <a:ext cx="2743200" cy="2851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39896" y="4267200"/>
            <a:ext cx="2819400" cy="239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800600" y="2895600"/>
            <a:ext cx="8816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FZ09</a:t>
            </a:r>
            <a:endParaRPr 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1600200" y="4495800"/>
            <a:ext cx="13710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FJR1300</a:t>
            </a:r>
            <a:endParaRPr lang="en-US" sz="2800" dirty="0"/>
          </a:p>
        </p:txBody>
      </p:sp>
      <p:sp>
        <p:nvSpPr>
          <p:cNvPr id="10" name="Oval 9"/>
          <p:cNvSpPr/>
          <p:nvPr/>
        </p:nvSpPr>
        <p:spPr>
          <a:xfrm>
            <a:off x="4495800" y="4876800"/>
            <a:ext cx="990600" cy="8382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629400" y="4038600"/>
            <a:ext cx="990600" cy="8382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 l="12299" t="45833" r="16837" b="4167"/>
          <a:stretch>
            <a:fillRect/>
          </a:stretch>
        </p:blipFill>
        <p:spPr bwMode="auto">
          <a:xfrm>
            <a:off x="152400" y="457200"/>
            <a:ext cx="8991600" cy="3566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 l="11347" t="30209" r="11933" b="15625"/>
          <a:stretch>
            <a:fillRect/>
          </a:stretch>
        </p:blipFill>
        <p:spPr bwMode="auto">
          <a:xfrm>
            <a:off x="1059776" y="4043532"/>
            <a:ext cx="6934200" cy="2752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56272" y="3512"/>
            <a:ext cx="4439528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r>
              <a:rPr kumimoji="1" lang="en-US" altLang="ja-JP" sz="4000" dirty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Traction Control System (TCS)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 l="3200" t="18065" r="4000" b="17419"/>
          <a:stretch>
            <a:fillRect/>
          </a:stretch>
        </p:blipFill>
        <p:spPr bwMode="auto">
          <a:xfrm>
            <a:off x="7924800" y="0"/>
            <a:ext cx="1219200" cy="525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4572000" y="6553200"/>
            <a:ext cx="768350" cy="228600"/>
          </a:xfrm>
          <a:noFill/>
        </p:spPr>
        <p:txBody>
          <a:bodyPr/>
          <a:lstStyle/>
          <a:p>
            <a:r>
              <a:rPr lang="ja-JP" altLang="en-US" smtClean="0">
                <a:latin typeface="Arial" pitchFamily="34" charset="0"/>
                <a:ea typeface="MS PGothic" pitchFamily="34" charset="-128"/>
              </a:rPr>
              <a:t>- </a:t>
            </a:r>
            <a:fld id="{C6D8A792-461B-479A-8FB9-1DFA830380BD}" type="slidenum">
              <a:rPr lang="ja-JP" altLang="en-US" smtClean="0">
                <a:latin typeface="Arial" pitchFamily="34" charset="0"/>
                <a:ea typeface="MS PGothic" pitchFamily="34" charset="-128"/>
              </a:rPr>
              <a:pPr/>
              <a:t>15</a:t>
            </a:fld>
            <a:r>
              <a:rPr lang="ja-JP" altLang="en-US" smtClean="0">
                <a:latin typeface="Arial" pitchFamily="34" charset="0"/>
                <a:ea typeface="MS PGothic" pitchFamily="34" charset="-128"/>
              </a:rPr>
              <a:t> -</a:t>
            </a:r>
          </a:p>
        </p:txBody>
      </p:sp>
      <p:pic>
        <p:nvPicPr>
          <p:cNvPr id="5" name="Picture 1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400" y="533400"/>
            <a:ext cx="1697037" cy="168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Line 1028"/>
          <p:cNvSpPr>
            <a:spLocks noChangeShapeType="1"/>
          </p:cNvSpPr>
          <p:nvPr/>
        </p:nvSpPr>
        <p:spPr bwMode="auto">
          <a:xfrm flipH="1">
            <a:off x="4890868" y="1620128"/>
            <a:ext cx="990599" cy="152400"/>
          </a:xfrm>
          <a:prstGeom prst="line">
            <a:avLst/>
          </a:prstGeom>
          <a:noFill/>
          <a:ln w="38100">
            <a:solidFill>
              <a:srgbClr val="FF66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Box 1029"/>
          <p:cNvSpPr txBox="1">
            <a:spLocks noChangeArrowheads="1"/>
          </p:cNvSpPr>
          <p:nvPr/>
        </p:nvSpPr>
        <p:spPr bwMode="auto">
          <a:xfrm>
            <a:off x="5943600" y="1143000"/>
            <a:ext cx="1797050" cy="58420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th-TH" altLang="ja-JP" sz="1600"/>
              <a:t>สวิทช์เปิด</a:t>
            </a:r>
            <a:r>
              <a:rPr kumimoji="1" lang="en-US" altLang="ja-JP" sz="1600"/>
              <a:t>/</a:t>
            </a:r>
            <a:r>
              <a:rPr kumimoji="1" lang="th-TH" altLang="ja-JP" sz="1600"/>
              <a:t>ปิด ควบคุมความเร็วโดยอัตโนมัติ</a:t>
            </a:r>
            <a:endParaRPr kumimoji="1" lang="ja-JP" altLang="en-US" sz="1600"/>
          </a:p>
        </p:txBody>
      </p:sp>
      <p:sp>
        <p:nvSpPr>
          <p:cNvPr id="8" name="Text Box 1030"/>
          <p:cNvSpPr txBox="1">
            <a:spLocks noChangeArrowheads="1"/>
          </p:cNvSpPr>
          <p:nvPr/>
        </p:nvSpPr>
        <p:spPr bwMode="auto">
          <a:xfrm>
            <a:off x="1864592" y="776671"/>
            <a:ext cx="1800225" cy="11699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th-TH" altLang="ja-JP" sz="1600"/>
              <a:t>สวิทช์ปรับตั้งความเร็ว</a:t>
            </a:r>
            <a:endParaRPr kumimoji="1" lang="en-US" altLang="ja-JP" sz="1600"/>
          </a:p>
          <a:p>
            <a:pPr algn="l">
              <a:spcBef>
                <a:spcPct val="50000"/>
              </a:spcBef>
            </a:pPr>
            <a:endParaRPr kumimoji="1" lang="en-US" altLang="ja-JP"/>
          </a:p>
          <a:p>
            <a:pPr algn="l">
              <a:spcBef>
                <a:spcPct val="50000"/>
              </a:spcBef>
            </a:pPr>
            <a:endParaRPr kumimoji="1" lang="en-US" altLang="ja-JP"/>
          </a:p>
          <a:p>
            <a:pPr algn="l">
              <a:spcBef>
                <a:spcPct val="50000"/>
              </a:spcBef>
            </a:pPr>
            <a:endParaRPr kumimoji="1" lang="ja-JP" altLang="en-US"/>
          </a:p>
        </p:txBody>
      </p:sp>
      <p:sp>
        <p:nvSpPr>
          <p:cNvPr id="9" name="Line 1031"/>
          <p:cNvSpPr>
            <a:spLocks noChangeShapeType="1"/>
          </p:cNvSpPr>
          <p:nvPr/>
        </p:nvSpPr>
        <p:spPr bwMode="auto">
          <a:xfrm>
            <a:off x="3722080" y="914401"/>
            <a:ext cx="990600" cy="76199"/>
          </a:xfrm>
          <a:prstGeom prst="line">
            <a:avLst/>
          </a:prstGeom>
          <a:noFill/>
          <a:ln w="38100">
            <a:solidFill>
              <a:srgbClr val="FF66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10" name="Group 1106"/>
          <p:cNvGraphicFramePr>
            <a:graphicFrameLocks noGrp="1"/>
          </p:cNvGraphicFramePr>
          <p:nvPr/>
        </p:nvGraphicFramePr>
        <p:xfrm>
          <a:off x="756140" y="2438400"/>
          <a:ext cx="7605713" cy="4228148"/>
        </p:xfrm>
        <a:graphic>
          <a:graphicData uri="http://schemas.openxmlformats.org/drawingml/2006/table">
            <a:tbl>
              <a:tblPr/>
              <a:tblGrid>
                <a:gridCol w="1120775"/>
                <a:gridCol w="5589588"/>
                <a:gridCol w="895350"/>
              </a:tblGrid>
              <a:tr h="123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Operation”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Method/Note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Indicator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CC system 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กดปุ่มสวิทช์ควบคุมความเร็ว</a:t>
                      </a:r>
                      <a:endParaRPr kumimoji="1" lang="en-US" altLang="ja-JP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CC system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Set the speed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เมื่อคุณกดปุ่ม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 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SET/-SW,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 </a:t>
                      </a: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ความเร็วของรถจะถูกปรับตั้ง</a:t>
                      </a:r>
                      <a:endParaRPr kumimoji="1" lang="en-US" altLang="ja-JP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Set setting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th-TH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การตั้งค่าการเพิ่มความเร็ว</a:t>
                      </a:r>
                      <a:endParaRPr kumimoji="1" lang="en-US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เมื่อกดปุ่ม 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“RES/+” </a:t>
                      </a: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ความเร็วจะเพิ่มขึ้นทีละ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 2.0km/h (1.2mi/h). </a:t>
                      </a: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จนกว่าจะปล่อยสวิทช์ปรับตั้ง</a:t>
                      </a:r>
                      <a:endParaRPr kumimoji="1" lang="en-US" altLang="ja-JP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th-TH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การตั้งค่าการลดความเร็ว</a:t>
                      </a:r>
                      <a:endParaRPr kumimoji="1" lang="en-US" altLang="ja-JP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เมื่อกดปุ่ม</a:t>
                      </a:r>
                      <a:r>
                        <a:rPr kumimoji="1" lang="en-US" altLang="ja-JP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“SET/-” </a:t>
                      </a: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ความเร็วจะลดลงทีละ 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2.0km/h (1.2mi/h). </a:t>
                      </a:r>
                      <a:endParaRPr kumimoji="1" lang="en-US" altLang="ja-JP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0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Accelerate by manual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สามารถเพิ่มความเร็วโดยการบิดคันเร่งได้และถ้าคุณผ่อนคันเร่งความเร็วจะกลับมาอยู่ที่ค่าที่เราตั้งไว้</a:t>
                      </a:r>
                      <a:endParaRPr kumimoji="1" lang="en-US" altLang="ja-JP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Resetting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ในระหว่างการเพิ่มความเร็วคุณสามารถใช้สวิทช์  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SET/-SW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.</a:t>
                      </a: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 ได้</a:t>
                      </a:r>
                      <a:endParaRPr kumimoji="1" lang="en-US" altLang="ja-JP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5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Resume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หลังจากที่มีการยกเลิกการตั้งค่าความเร็วของรถ ถ้าคุณกดปุ่ม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 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RES/+SW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, </a:t>
                      </a: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ความเร็วจะเพิ่มขึ้นเป็นค่าที่ตั้งไว้ล่าสุด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. </a:t>
                      </a: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แล้วรถจะวิ่งด้วยความเร็วคงที่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 </a:t>
                      </a: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ถ้ากดปุ่ม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SET/-SW</a:t>
                      </a:r>
                      <a:r>
                        <a:rPr kumimoji="1" lang="en-US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, </a:t>
                      </a:r>
                      <a:r>
                        <a:rPr kumimoji="1" lang="th-TH" altLang="ja-JP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คุณสามารถตั้งค่าความเร็วได้</a:t>
                      </a:r>
                      <a:endParaRPr kumimoji="1" lang="ja-JP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ja-JP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</a:rPr>
                        <a:t>Set setting</a:t>
                      </a:r>
                      <a:endParaRPr kumimoji="1" lang="ja-JP" altLang="en-U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S PGothic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1" name="Picture 1070"/>
          <p:cNvPicPr>
            <a:picLocks noChangeAspect="1" noChangeArrowheads="1"/>
          </p:cNvPicPr>
          <p:nvPr/>
        </p:nvPicPr>
        <p:blipFill>
          <a:blip r:embed="rId3" cstate="print">
            <a:lum bright="12000"/>
          </a:blip>
          <a:srcRect/>
          <a:stretch>
            <a:fillRect/>
          </a:stretch>
        </p:blipFill>
        <p:spPr bwMode="auto">
          <a:xfrm>
            <a:off x="7696200" y="2895600"/>
            <a:ext cx="404812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07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3429000"/>
            <a:ext cx="404812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07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83805" y="1181484"/>
            <a:ext cx="338137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1074"/>
          <p:cNvSpPr txBox="1">
            <a:spLocks noChangeArrowheads="1"/>
          </p:cNvSpPr>
          <p:nvPr/>
        </p:nvSpPr>
        <p:spPr bwMode="auto">
          <a:xfrm>
            <a:off x="2032867" y="1232284"/>
            <a:ext cx="969963" cy="254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ja-JP" sz="1000" b="1">
                <a:solidFill>
                  <a:srgbClr val="FF0000"/>
                </a:solidFill>
              </a:rPr>
              <a:t>RES/＋ SW</a:t>
            </a:r>
            <a:endParaRPr kumimoji="1" lang="en-US" altLang="ja-JP" sz="1600"/>
          </a:p>
        </p:txBody>
      </p:sp>
      <p:sp>
        <p:nvSpPr>
          <p:cNvPr id="15" name="Text Box 1075"/>
          <p:cNvSpPr txBox="1">
            <a:spLocks noChangeArrowheads="1"/>
          </p:cNvSpPr>
          <p:nvPr/>
        </p:nvSpPr>
        <p:spPr bwMode="auto">
          <a:xfrm>
            <a:off x="2037630" y="1513271"/>
            <a:ext cx="969962" cy="254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ja-JP" sz="1000" b="1">
                <a:solidFill>
                  <a:srgbClr val="0033CC"/>
                </a:solidFill>
              </a:rPr>
              <a:t>SET/－ SW</a:t>
            </a:r>
          </a:p>
        </p:txBody>
      </p:sp>
      <p:sp>
        <p:nvSpPr>
          <p:cNvPr id="16" name="Line 1076"/>
          <p:cNvSpPr>
            <a:spLocks noChangeShapeType="1"/>
          </p:cNvSpPr>
          <p:nvPr/>
        </p:nvSpPr>
        <p:spPr bwMode="auto">
          <a:xfrm flipV="1">
            <a:off x="2969492" y="1324359"/>
            <a:ext cx="342900" cy="4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" name="Line 1077"/>
          <p:cNvSpPr>
            <a:spLocks noChangeShapeType="1"/>
          </p:cNvSpPr>
          <p:nvPr/>
        </p:nvSpPr>
        <p:spPr bwMode="auto">
          <a:xfrm flipV="1">
            <a:off x="2963142" y="1635509"/>
            <a:ext cx="342900" cy="4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pic>
        <p:nvPicPr>
          <p:cNvPr id="18" name="Picture 109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96200" y="6096000"/>
            <a:ext cx="404813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 descr="http://www.motorcyclespecs.co.za/Gallery%20%20A/Yamaha%20FJR1300%20AE%20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2800" y="0"/>
            <a:ext cx="1828800" cy="1107440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52400" y="56272"/>
            <a:ext cx="31870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b="1" dirty="0" smtClean="0">
                <a:solidFill>
                  <a:srgbClr val="0000FF"/>
                </a:solidFill>
                <a:cs typeface="+mj-cs"/>
              </a:rPr>
              <a:t>ระบบควบคุมความเร็วอัตโนมัติ</a:t>
            </a:r>
            <a:endParaRPr lang="en-US" sz="2800" b="1" dirty="0">
              <a:solidFill>
                <a:srgbClr val="0000FF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図 18" descr="コピー ～ 1RC1-ALL_20130327_1819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4175" y="2093913"/>
            <a:ext cx="2995613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6"/>
          <p:cNvSpPr>
            <a:spLocks noChangeArrowheads="1"/>
          </p:cNvSpPr>
          <p:nvPr/>
        </p:nvSpPr>
        <p:spPr bwMode="auto">
          <a:xfrm>
            <a:off x="4749800" y="6418263"/>
            <a:ext cx="479425" cy="24765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ja-JP" altLang="ja-JP" sz="1000"/>
              <a:t>- </a:t>
            </a:r>
            <a:r>
              <a:rPr lang="en-US" altLang="ja-JP" sz="1000"/>
              <a:t>12</a:t>
            </a:r>
            <a:r>
              <a:rPr lang="ja-JP" altLang="ja-JP" sz="1000"/>
              <a:t> -</a:t>
            </a:r>
          </a:p>
        </p:txBody>
      </p:sp>
      <p:pic>
        <p:nvPicPr>
          <p:cNvPr id="23" name="図 19" descr="コピー ～ 1RC1-ALL_20130327_1832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3025" y="2185988"/>
            <a:ext cx="4691063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下矢印 20"/>
          <p:cNvSpPr>
            <a:spLocks noChangeArrowheads="1"/>
          </p:cNvSpPr>
          <p:nvPr/>
        </p:nvSpPr>
        <p:spPr bwMode="auto">
          <a:xfrm flipV="1">
            <a:off x="8789988" y="2636838"/>
            <a:ext cx="317500" cy="530225"/>
          </a:xfrm>
          <a:prstGeom prst="downArrow">
            <a:avLst>
              <a:gd name="adj1" fmla="val 50000"/>
              <a:gd name="adj2" fmla="val 49999"/>
            </a:avLst>
          </a:prstGeom>
          <a:solidFill>
            <a:srgbClr val="FF0000">
              <a:alpha val="69803"/>
            </a:srgbClr>
          </a:solidFill>
          <a:ln w="22225" algn="ctr">
            <a:noFill/>
            <a:round/>
            <a:headEnd/>
            <a:tailEnd type="triangle" w="sm" len="med"/>
          </a:ln>
        </p:spPr>
        <p:txBody>
          <a:bodyPr lIns="90000" tIns="46800" rIns="90000" bIns="46800" anchor="ctr">
            <a:spAutoFit/>
          </a:bodyPr>
          <a:lstStyle/>
          <a:p>
            <a:endParaRPr lang="ja-JP" altLang="en-US"/>
          </a:p>
        </p:txBody>
      </p:sp>
      <p:sp>
        <p:nvSpPr>
          <p:cNvPr id="25" name="テキスト ボックス 21"/>
          <p:cNvSpPr txBox="1">
            <a:spLocks noChangeArrowheads="1"/>
          </p:cNvSpPr>
          <p:nvPr/>
        </p:nvSpPr>
        <p:spPr bwMode="auto">
          <a:xfrm>
            <a:off x="8578850" y="2332038"/>
            <a:ext cx="7413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b="1">
                <a:latin typeface="Arial Black" pitchFamily="34" charset="0"/>
              </a:rPr>
              <a:t>FWD</a:t>
            </a:r>
            <a:endParaRPr lang="ja-JP" altLang="en-US" b="1">
              <a:latin typeface="Arial Black" pitchFamily="34" charset="0"/>
            </a:endParaRPr>
          </a:p>
        </p:txBody>
      </p:sp>
      <p:sp>
        <p:nvSpPr>
          <p:cNvPr id="26" name="下矢印 22"/>
          <p:cNvSpPr>
            <a:spLocks noChangeArrowheads="1"/>
          </p:cNvSpPr>
          <p:nvPr/>
        </p:nvSpPr>
        <p:spPr bwMode="auto">
          <a:xfrm flipV="1">
            <a:off x="4383088" y="5453063"/>
            <a:ext cx="319087" cy="530225"/>
          </a:xfrm>
          <a:prstGeom prst="downArrow">
            <a:avLst>
              <a:gd name="adj1" fmla="val 50000"/>
              <a:gd name="adj2" fmla="val 49851"/>
            </a:avLst>
          </a:prstGeom>
          <a:solidFill>
            <a:srgbClr val="3333CC">
              <a:alpha val="79999"/>
            </a:srgbClr>
          </a:solidFill>
          <a:ln w="22225" algn="ctr">
            <a:noFill/>
            <a:round/>
            <a:headEnd/>
            <a:tailEnd type="triangle" w="sm" len="med"/>
          </a:ln>
        </p:spPr>
        <p:txBody>
          <a:bodyPr lIns="90000" tIns="46800" rIns="90000" bIns="46800" anchor="ctr">
            <a:spAutoFit/>
          </a:bodyPr>
          <a:lstStyle/>
          <a:p>
            <a:endParaRPr lang="ja-JP" altLang="en-US"/>
          </a:p>
        </p:txBody>
      </p:sp>
      <p:sp>
        <p:nvSpPr>
          <p:cNvPr id="27" name="下矢印 23"/>
          <p:cNvSpPr>
            <a:spLocks noChangeArrowheads="1"/>
          </p:cNvSpPr>
          <p:nvPr/>
        </p:nvSpPr>
        <p:spPr bwMode="auto">
          <a:xfrm flipV="1">
            <a:off x="4391025" y="4691063"/>
            <a:ext cx="317500" cy="530225"/>
          </a:xfrm>
          <a:prstGeom prst="downArrow">
            <a:avLst>
              <a:gd name="adj1" fmla="val 50000"/>
              <a:gd name="adj2" fmla="val 50100"/>
            </a:avLst>
          </a:prstGeom>
          <a:solidFill>
            <a:srgbClr val="3333CC">
              <a:alpha val="79999"/>
            </a:srgbClr>
          </a:solidFill>
          <a:ln w="22225" algn="ctr">
            <a:noFill/>
            <a:round/>
            <a:headEnd/>
            <a:tailEnd type="triangle" w="sm" len="med"/>
          </a:ln>
        </p:spPr>
        <p:txBody>
          <a:bodyPr lIns="90000" tIns="46800" rIns="90000" bIns="46800" anchor="ctr">
            <a:spAutoFit/>
          </a:bodyPr>
          <a:lstStyle/>
          <a:p>
            <a:endParaRPr lang="ja-JP" altLang="en-US"/>
          </a:p>
        </p:txBody>
      </p:sp>
      <p:sp>
        <p:nvSpPr>
          <p:cNvPr id="28" name="下矢印 24"/>
          <p:cNvSpPr>
            <a:spLocks noChangeArrowheads="1"/>
          </p:cNvSpPr>
          <p:nvPr/>
        </p:nvSpPr>
        <p:spPr bwMode="auto">
          <a:xfrm rot="5400000" flipV="1">
            <a:off x="4396582" y="3412331"/>
            <a:ext cx="319088" cy="530225"/>
          </a:xfrm>
          <a:prstGeom prst="downArrow">
            <a:avLst>
              <a:gd name="adj1" fmla="val 50000"/>
              <a:gd name="adj2" fmla="val 49851"/>
            </a:avLst>
          </a:prstGeom>
          <a:solidFill>
            <a:srgbClr val="3333CC">
              <a:alpha val="79999"/>
            </a:srgbClr>
          </a:solidFill>
          <a:ln w="22225" algn="ctr">
            <a:noFill/>
            <a:round/>
            <a:headEnd/>
            <a:tailEnd type="triangle" w="sm" len="med"/>
          </a:ln>
        </p:spPr>
        <p:txBody>
          <a:bodyPr lIns="90000" tIns="46800" rIns="90000" bIns="46800" anchor="ctr">
            <a:spAutoFit/>
          </a:bodyPr>
          <a:lstStyle/>
          <a:p>
            <a:endParaRPr lang="ja-JP" altLang="en-US"/>
          </a:p>
        </p:txBody>
      </p:sp>
      <p:sp>
        <p:nvSpPr>
          <p:cNvPr id="29" name="下矢印 26"/>
          <p:cNvSpPr>
            <a:spLocks noChangeArrowheads="1"/>
          </p:cNvSpPr>
          <p:nvPr/>
        </p:nvSpPr>
        <p:spPr bwMode="auto">
          <a:xfrm flipV="1">
            <a:off x="4038600" y="3941763"/>
            <a:ext cx="319088" cy="530225"/>
          </a:xfrm>
          <a:prstGeom prst="downArrow">
            <a:avLst>
              <a:gd name="adj1" fmla="val 50000"/>
              <a:gd name="adj2" fmla="val 49851"/>
            </a:avLst>
          </a:prstGeom>
          <a:solidFill>
            <a:srgbClr val="3333CC">
              <a:alpha val="79999"/>
            </a:srgbClr>
          </a:solidFill>
          <a:ln w="22225" algn="ctr">
            <a:noFill/>
            <a:round/>
            <a:headEnd/>
            <a:tailEnd type="triangle" w="sm" len="med"/>
          </a:ln>
        </p:spPr>
        <p:txBody>
          <a:bodyPr lIns="90000" tIns="46800" rIns="90000" bIns="46800" anchor="ctr">
            <a:spAutoFit/>
          </a:bodyPr>
          <a:lstStyle/>
          <a:p>
            <a:endParaRPr lang="ja-JP" altLang="en-US"/>
          </a:p>
        </p:txBody>
      </p:sp>
      <p:sp>
        <p:nvSpPr>
          <p:cNvPr id="30" name="下矢印 27"/>
          <p:cNvSpPr>
            <a:spLocks noChangeArrowheads="1"/>
          </p:cNvSpPr>
          <p:nvPr/>
        </p:nvSpPr>
        <p:spPr bwMode="auto">
          <a:xfrm rot="16200000" flipV="1">
            <a:off x="5338763" y="3133725"/>
            <a:ext cx="317500" cy="530225"/>
          </a:xfrm>
          <a:prstGeom prst="downArrow">
            <a:avLst>
              <a:gd name="adj1" fmla="val 50000"/>
              <a:gd name="adj2" fmla="val 50100"/>
            </a:avLst>
          </a:prstGeom>
          <a:solidFill>
            <a:srgbClr val="3333CC">
              <a:alpha val="79999"/>
            </a:srgbClr>
          </a:solidFill>
          <a:ln w="22225" algn="ctr">
            <a:noFill/>
            <a:round/>
            <a:headEnd/>
            <a:tailEnd type="triangle" w="sm" len="med"/>
          </a:ln>
        </p:spPr>
        <p:txBody>
          <a:bodyPr lIns="90000" tIns="46800" rIns="90000" bIns="46800" anchor="ctr">
            <a:spAutoFit/>
          </a:bodyPr>
          <a:lstStyle/>
          <a:p>
            <a:endParaRPr lang="ja-JP" altLang="en-US"/>
          </a:p>
        </p:txBody>
      </p:sp>
      <p:sp>
        <p:nvSpPr>
          <p:cNvPr id="31" name="下矢印 28"/>
          <p:cNvSpPr>
            <a:spLocks noChangeArrowheads="1"/>
          </p:cNvSpPr>
          <p:nvPr/>
        </p:nvSpPr>
        <p:spPr bwMode="auto">
          <a:xfrm rot="5400000" flipV="1">
            <a:off x="6119019" y="3147219"/>
            <a:ext cx="319087" cy="530225"/>
          </a:xfrm>
          <a:prstGeom prst="downArrow">
            <a:avLst>
              <a:gd name="adj1" fmla="val 50000"/>
              <a:gd name="adj2" fmla="val 49851"/>
            </a:avLst>
          </a:prstGeom>
          <a:solidFill>
            <a:srgbClr val="3333CC">
              <a:alpha val="79999"/>
            </a:srgbClr>
          </a:solidFill>
          <a:ln w="22225" algn="ctr">
            <a:noFill/>
            <a:round/>
            <a:headEnd/>
            <a:tailEnd type="triangle" w="sm" len="med"/>
          </a:ln>
        </p:spPr>
        <p:txBody>
          <a:bodyPr lIns="90000" tIns="46800" rIns="90000" bIns="46800" anchor="ctr">
            <a:spAutoFit/>
          </a:bodyPr>
          <a:lstStyle/>
          <a:p>
            <a:endParaRPr lang="ja-JP" altLang="en-US"/>
          </a:p>
        </p:txBody>
      </p:sp>
      <p:sp>
        <p:nvSpPr>
          <p:cNvPr id="32" name="下矢印 29"/>
          <p:cNvSpPr>
            <a:spLocks noChangeArrowheads="1"/>
          </p:cNvSpPr>
          <p:nvPr/>
        </p:nvSpPr>
        <p:spPr bwMode="auto">
          <a:xfrm flipV="1">
            <a:off x="5741988" y="3551238"/>
            <a:ext cx="317500" cy="530225"/>
          </a:xfrm>
          <a:prstGeom prst="downArrow">
            <a:avLst>
              <a:gd name="adj1" fmla="val 50000"/>
              <a:gd name="adj2" fmla="val 50100"/>
            </a:avLst>
          </a:prstGeom>
          <a:solidFill>
            <a:srgbClr val="3333CC">
              <a:alpha val="79999"/>
            </a:srgbClr>
          </a:solidFill>
          <a:ln w="22225" algn="ctr">
            <a:noFill/>
            <a:round/>
            <a:headEnd/>
            <a:tailEnd type="triangle" w="sm" len="med"/>
          </a:ln>
        </p:spPr>
        <p:txBody>
          <a:bodyPr lIns="90000" tIns="46800" rIns="90000" bIns="46800" anchor="ctr">
            <a:spAutoFit/>
          </a:bodyPr>
          <a:lstStyle/>
          <a:p>
            <a:endParaRPr lang="ja-JP" altLang="en-US"/>
          </a:p>
        </p:txBody>
      </p:sp>
      <p:sp>
        <p:nvSpPr>
          <p:cNvPr id="33" name="下矢印 30"/>
          <p:cNvSpPr>
            <a:spLocks noChangeArrowheads="1"/>
          </p:cNvSpPr>
          <p:nvPr/>
        </p:nvSpPr>
        <p:spPr bwMode="auto">
          <a:xfrm rot="5400000" flipV="1">
            <a:off x="5159376" y="3419475"/>
            <a:ext cx="317500" cy="530225"/>
          </a:xfrm>
          <a:prstGeom prst="downArrow">
            <a:avLst>
              <a:gd name="adj1" fmla="val 50000"/>
              <a:gd name="adj2" fmla="val 50100"/>
            </a:avLst>
          </a:prstGeom>
          <a:solidFill>
            <a:srgbClr val="3333CC">
              <a:alpha val="79999"/>
            </a:srgbClr>
          </a:solidFill>
          <a:ln w="22225" algn="ctr">
            <a:noFill/>
            <a:round/>
            <a:headEnd/>
            <a:tailEnd type="triangle" w="sm" len="med"/>
          </a:ln>
        </p:spPr>
        <p:txBody>
          <a:bodyPr lIns="90000" tIns="46800" rIns="90000" bIns="46800" anchor="ctr">
            <a:spAutoFit/>
          </a:bodyPr>
          <a:lstStyle/>
          <a:p>
            <a:endParaRPr lang="ja-JP" altLang="en-US"/>
          </a:p>
        </p:txBody>
      </p:sp>
      <p:sp>
        <p:nvSpPr>
          <p:cNvPr id="34" name="AutoShape 16"/>
          <p:cNvSpPr>
            <a:spLocks noChangeArrowheads="1"/>
          </p:cNvSpPr>
          <p:nvPr/>
        </p:nvSpPr>
        <p:spPr bwMode="auto">
          <a:xfrm rot="18146456">
            <a:off x="1581150" y="3140075"/>
            <a:ext cx="406400" cy="146050"/>
          </a:xfrm>
          <a:prstGeom prst="leftArrow">
            <a:avLst>
              <a:gd name="adj1" fmla="val 50000"/>
              <a:gd name="adj2" fmla="val 62969"/>
            </a:avLst>
          </a:prstGeom>
          <a:solidFill>
            <a:srgbClr val="3333CC">
              <a:alpha val="7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35" name="AutoShape 16"/>
          <p:cNvSpPr>
            <a:spLocks noChangeArrowheads="1"/>
          </p:cNvSpPr>
          <p:nvPr/>
        </p:nvSpPr>
        <p:spPr bwMode="auto">
          <a:xfrm>
            <a:off x="1182688" y="3438525"/>
            <a:ext cx="404812" cy="147638"/>
          </a:xfrm>
          <a:prstGeom prst="leftArrow">
            <a:avLst>
              <a:gd name="adj1" fmla="val 50000"/>
              <a:gd name="adj2" fmla="val 62049"/>
            </a:avLst>
          </a:prstGeom>
          <a:solidFill>
            <a:srgbClr val="3333CC">
              <a:alpha val="7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36" name="AutoShape 16"/>
          <p:cNvSpPr>
            <a:spLocks noChangeArrowheads="1"/>
          </p:cNvSpPr>
          <p:nvPr/>
        </p:nvSpPr>
        <p:spPr bwMode="auto">
          <a:xfrm rot="18146456">
            <a:off x="659607" y="3607594"/>
            <a:ext cx="406400" cy="147637"/>
          </a:xfrm>
          <a:prstGeom prst="leftArrow">
            <a:avLst>
              <a:gd name="adj1" fmla="val 50000"/>
              <a:gd name="adj2" fmla="val 62293"/>
            </a:avLst>
          </a:prstGeom>
          <a:solidFill>
            <a:srgbClr val="3333CC">
              <a:alpha val="7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37" name="AutoShape 16"/>
          <p:cNvSpPr>
            <a:spLocks noChangeArrowheads="1"/>
          </p:cNvSpPr>
          <p:nvPr/>
        </p:nvSpPr>
        <p:spPr bwMode="auto">
          <a:xfrm rot="13947355">
            <a:off x="997744" y="3604419"/>
            <a:ext cx="406400" cy="147638"/>
          </a:xfrm>
          <a:prstGeom prst="leftArrow">
            <a:avLst>
              <a:gd name="adj1" fmla="val 50000"/>
              <a:gd name="adj2" fmla="val 62292"/>
            </a:avLst>
          </a:prstGeom>
          <a:solidFill>
            <a:srgbClr val="3333CC">
              <a:alpha val="7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38" name="AutoShape 86"/>
          <p:cNvSpPr>
            <a:spLocks/>
          </p:cNvSpPr>
          <p:nvPr/>
        </p:nvSpPr>
        <p:spPr bwMode="auto">
          <a:xfrm>
            <a:off x="7013574" y="4927600"/>
            <a:ext cx="1901825" cy="461665"/>
          </a:xfrm>
          <a:prstGeom prst="borderCallout2">
            <a:avLst>
              <a:gd name="adj1" fmla="val 50222"/>
              <a:gd name="adj2" fmla="val -5403"/>
              <a:gd name="adj3" fmla="val 50255"/>
              <a:gd name="adj4" fmla="val -34616"/>
              <a:gd name="adj5" fmla="val -194281"/>
              <a:gd name="adj6" fmla="val -49468"/>
            </a:avLst>
          </a:prstGeom>
          <a:solidFill>
            <a:schemeClr val="bg1"/>
          </a:solidFill>
          <a:ln w="19050">
            <a:solidFill>
              <a:srgbClr val="00B0F0"/>
            </a:solidFill>
            <a:miter lim="800000"/>
            <a:headEnd/>
            <a:tailEnd type="oval" w="med" len="med"/>
          </a:ln>
        </p:spPr>
        <p:txBody>
          <a:bodyPr wrap="square">
            <a:spAutoFit/>
          </a:bodyPr>
          <a:lstStyle/>
          <a:p>
            <a:pPr eaLnBrk="0" hangingPunct="0"/>
            <a:r>
              <a:rPr kumimoji="0" lang="th-TH" altLang="ja-JP" sz="2400" b="1" dirty="0"/>
              <a:t>วาล์วตัดอากาศ</a:t>
            </a:r>
            <a:endParaRPr kumimoji="0" lang="en-US" altLang="ja-JP" sz="2400" b="1" dirty="0"/>
          </a:p>
        </p:txBody>
      </p:sp>
      <p:sp>
        <p:nvSpPr>
          <p:cNvPr id="39" name="Rectangle 10"/>
          <p:cNvSpPr>
            <a:spLocks noChangeArrowheads="1"/>
          </p:cNvSpPr>
          <p:nvPr/>
        </p:nvSpPr>
        <p:spPr bwMode="auto">
          <a:xfrm>
            <a:off x="152400" y="304800"/>
            <a:ext cx="2834728" cy="648512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wrap="none" lIns="90000" tIns="46800" rIns="90000" bIns="46800" anchor="ctr">
            <a:spAutoFit/>
          </a:bodyPr>
          <a:lstStyle/>
          <a:p>
            <a:pPr algn="l"/>
            <a:r>
              <a:rPr lang="th-TH" altLang="ja-JP" sz="3600" b="1" dirty="0" smtClean="0">
                <a:solidFill>
                  <a:srgbClr val="0000FF"/>
                </a:solidFill>
                <a:cs typeface="+mj-cs"/>
              </a:rPr>
              <a:t>ระบบวาล์วเติม</a:t>
            </a:r>
            <a:r>
              <a:rPr lang="th-TH" altLang="ja-JP" sz="3600" b="1" dirty="0">
                <a:solidFill>
                  <a:srgbClr val="0000FF"/>
                </a:solidFill>
                <a:cs typeface="+mj-cs"/>
              </a:rPr>
              <a:t>อากาศ</a:t>
            </a:r>
            <a:endParaRPr lang="en-US" altLang="ja-JP" sz="3600" b="1" dirty="0">
              <a:solidFill>
                <a:srgbClr val="0000FF"/>
              </a:solidFill>
              <a:cs typeface="+mj-cs"/>
            </a:endParaRPr>
          </a:p>
        </p:txBody>
      </p:sp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4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74" descr="コピー ～ 1RC1-ALL_20130327_2152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2129" y="4724703"/>
            <a:ext cx="2871787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152400" y="939800"/>
            <a:ext cx="2552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en-US" altLang="ja-JP" sz="1200"/>
          </a:p>
        </p:txBody>
      </p:sp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533400" y="990600"/>
            <a:ext cx="7467600" cy="830997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95250" indent="-95250" algn="l"/>
            <a:r>
              <a:rPr lang="en-US" altLang="ja-JP" sz="2400" dirty="0" err="1" smtClean="0">
                <a:cs typeface="+mj-cs"/>
              </a:rPr>
              <a:t>Crosplane</a:t>
            </a:r>
            <a:r>
              <a:rPr lang="en-US" altLang="ja-JP" sz="2400" dirty="0" smtClean="0">
                <a:cs typeface="+mj-cs"/>
              </a:rPr>
              <a:t> Crankshaft </a:t>
            </a:r>
            <a:r>
              <a:rPr lang="th-TH" altLang="ja-JP" sz="2400" dirty="0" smtClean="0">
                <a:cs typeface="+mj-cs"/>
              </a:rPr>
              <a:t>คือการจุดระเบิดแบบเรียงสูบ ทำให้รอบและกำลังของเครื่องยนต์ตอบสนองได้ดีขึ้นรวมถึงลดการสั่นสะเทือนของเครื่องยนต์ได้อย่างดีเยี่ยม</a:t>
            </a:r>
            <a:endParaRPr lang="en-US" altLang="ja-JP" sz="2400" dirty="0">
              <a:cs typeface="+mj-cs"/>
            </a:endParaRPr>
          </a:p>
        </p:txBody>
      </p:sp>
      <p:pic>
        <p:nvPicPr>
          <p:cNvPr id="10" name="図 66" descr="コピー ～ 1RC1-ALL_20130327_21352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7879" y="2372028"/>
            <a:ext cx="2205037" cy="195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20416" y="2240266"/>
            <a:ext cx="2012950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00379" y="2230741"/>
            <a:ext cx="2012950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6054" y="4316716"/>
            <a:ext cx="3914775" cy="1954212"/>
          </a:xfrm>
          <a:prstGeom prst="rect">
            <a:avLst/>
          </a:prstGeom>
          <a:noFill/>
          <a:ln w="6350">
            <a:noFill/>
            <a:miter lim="800000"/>
            <a:headEnd/>
            <a:tailEnd type="none" w="sm" len="med"/>
          </a:ln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6816" y="2245028"/>
            <a:ext cx="2095500" cy="2095500"/>
          </a:xfrm>
          <a:prstGeom prst="rect">
            <a:avLst/>
          </a:prstGeom>
          <a:noFill/>
          <a:ln w="0">
            <a:noFill/>
            <a:miter lim="800000"/>
            <a:headEnd/>
            <a:tailEnd/>
          </a:ln>
        </p:spPr>
      </p:pic>
      <p:sp>
        <p:nvSpPr>
          <p:cNvPr id="15" name="AutoShape 86"/>
          <p:cNvSpPr>
            <a:spLocks/>
          </p:cNvSpPr>
          <p:nvPr/>
        </p:nvSpPr>
        <p:spPr bwMode="auto">
          <a:xfrm>
            <a:off x="6103429" y="6232828"/>
            <a:ext cx="1441450" cy="260350"/>
          </a:xfrm>
          <a:prstGeom prst="borderCallout2">
            <a:avLst>
              <a:gd name="adj1" fmla="val 50222"/>
              <a:gd name="adj2" fmla="val -5403"/>
              <a:gd name="adj3" fmla="val 50255"/>
              <a:gd name="adj4" fmla="val -34616"/>
              <a:gd name="adj5" fmla="val -100676"/>
              <a:gd name="adj6" fmla="val -73431"/>
            </a:avLst>
          </a:prstGeom>
          <a:solidFill>
            <a:schemeClr val="bg1"/>
          </a:solidFill>
          <a:ln w="19050">
            <a:solidFill>
              <a:srgbClr val="0000FF"/>
            </a:solidFill>
            <a:miter lim="800000"/>
            <a:headEnd/>
            <a:tailEnd type="oval" w="med" len="med"/>
          </a:ln>
        </p:spPr>
        <p:txBody>
          <a:bodyPr>
            <a:spAutoFit/>
          </a:bodyPr>
          <a:lstStyle/>
          <a:p>
            <a:pPr eaLnBrk="0" hangingPunct="0"/>
            <a:r>
              <a:rPr kumimoji="0" lang="en-US" altLang="ja-JP" sz="1100" b="1" dirty="0"/>
              <a:t>Primary drive gear </a:t>
            </a:r>
          </a:p>
        </p:txBody>
      </p:sp>
      <p:sp>
        <p:nvSpPr>
          <p:cNvPr id="16" name="AutoShape 86"/>
          <p:cNvSpPr>
            <a:spLocks/>
          </p:cNvSpPr>
          <p:nvPr/>
        </p:nvSpPr>
        <p:spPr bwMode="auto">
          <a:xfrm>
            <a:off x="3704716" y="2118028"/>
            <a:ext cx="1044575" cy="261938"/>
          </a:xfrm>
          <a:prstGeom prst="borderCallout2">
            <a:avLst>
              <a:gd name="adj1" fmla="val 50222"/>
              <a:gd name="adj2" fmla="val -5403"/>
              <a:gd name="adj3" fmla="val 50255"/>
              <a:gd name="adj4" fmla="val -16926"/>
              <a:gd name="adj5" fmla="val 327162"/>
              <a:gd name="adj6" fmla="val -31722"/>
            </a:avLst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 type="oval" w="med" len="med"/>
          </a:ln>
        </p:spPr>
        <p:txBody>
          <a:bodyPr>
            <a:spAutoFit/>
          </a:bodyPr>
          <a:lstStyle/>
          <a:p>
            <a:pPr eaLnBrk="0" hangingPunct="0"/>
            <a:r>
              <a:rPr kumimoji="0" lang="th-TH" altLang="ja-JP" sz="1100" b="1"/>
              <a:t>การเผาไหม้</a:t>
            </a:r>
            <a:endParaRPr kumimoji="0" lang="en-US" altLang="ja-JP" sz="1100" b="1"/>
          </a:p>
        </p:txBody>
      </p:sp>
      <p:sp>
        <p:nvSpPr>
          <p:cNvPr id="17" name="AutoShape 86"/>
          <p:cNvSpPr>
            <a:spLocks/>
          </p:cNvSpPr>
          <p:nvPr/>
        </p:nvSpPr>
        <p:spPr bwMode="auto">
          <a:xfrm>
            <a:off x="3701541" y="2508553"/>
            <a:ext cx="1047750" cy="260350"/>
          </a:xfrm>
          <a:prstGeom prst="borderCallout2">
            <a:avLst>
              <a:gd name="adj1" fmla="val 50222"/>
              <a:gd name="adj2" fmla="val -5403"/>
              <a:gd name="adj3" fmla="val 50255"/>
              <a:gd name="adj4" fmla="val -16926"/>
              <a:gd name="adj5" fmla="val 297824"/>
              <a:gd name="adj6" fmla="val -29880"/>
            </a:avLst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 type="oval" w="med" len="med"/>
          </a:ln>
        </p:spPr>
        <p:txBody>
          <a:bodyPr>
            <a:spAutoFit/>
          </a:bodyPr>
          <a:lstStyle/>
          <a:p>
            <a:pPr eaLnBrk="0" hangingPunct="0"/>
            <a:r>
              <a:rPr kumimoji="0" lang="en-US" altLang="ja-JP" sz="1100" b="1"/>
              <a:t>Combining</a:t>
            </a:r>
          </a:p>
        </p:txBody>
      </p:sp>
      <p:sp>
        <p:nvSpPr>
          <p:cNvPr id="18" name="AutoShape 86"/>
          <p:cNvSpPr>
            <a:spLocks/>
          </p:cNvSpPr>
          <p:nvPr/>
        </p:nvSpPr>
        <p:spPr bwMode="auto">
          <a:xfrm>
            <a:off x="3830129" y="2932416"/>
            <a:ext cx="915987" cy="265112"/>
          </a:xfrm>
          <a:prstGeom prst="borderCallout2">
            <a:avLst>
              <a:gd name="adj1" fmla="val 50222"/>
              <a:gd name="adj2" fmla="val -5403"/>
              <a:gd name="adj3" fmla="val 50255"/>
              <a:gd name="adj4" fmla="val -16926"/>
              <a:gd name="adj5" fmla="val 256625"/>
              <a:gd name="adj6" fmla="val -33116"/>
            </a:avLst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 type="oval" w="med" len="med"/>
          </a:ln>
        </p:spPr>
        <p:txBody>
          <a:bodyPr>
            <a:spAutoFit/>
          </a:bodyPr>
          <a:lstStyle/>
          <a:p>
            <a:pPr eaLnBrk="0" hangingPunct="0"/>
            <a:r>
              <a:rPr kumimoji="0" lang="th-TH" altLang="ja-JP" sz="1100" b="1"/>
              <a:t>แรงเฉื่อย</a:t>
            </a:r>
            <a:endParaRPr kumimoji="0" lang="en-US" altLang="ja-JP" sz="1100" b="1"/>
          </a:p>
        </p:txBody>
      </p:sp>
      <p:sp>
        <p:nvSpPr>
          <p:cNvPr id="19" name="Text Box 42"/>
          <p:cNvSpPr txBox="1">
            <a:spLocks noChangeArrowheads="1"/>
          </p:cNvSpPr>
          <p:nvPr/>
        </p:nvSpPr>
        <p:spPr bwMode="auto">
          <a:xfrm>
            <a:off x="7028941" y="4300841"/>
            <a:ext cx="2136775" cy="738187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5250" indent="-95250" algn="l"/>
            <a:r>
              <a:rPr lang="en-US" altLang="ja-JP" sz="1200" b="1">
                <a:latin typeface="Arial Black" pitchFamily="34" charset="0"/>
              </a:rPr>
              <a:t>TIP</a:t>
            </a:r>
          </a:p>
          <a:p>
            <a:pPr marL="95250" indent="-95250" algn="l">
              <a:buFontTx/>
              <a:buChar char="•"/>
            </a:pPr>
            <a:r>
              <a:rPr lang="en-US" altLang="ja-JP" sz="1200"/>
              <a:t>Inertia torque is reduced compared to in-line 4 type.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8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Rectangle 20"/>
          <p:cNvSpPr/>
          <p:nvPr/>
        </p:nvSpPr>
        <p:spPr>
          <a:xfrm>
            <a:off x="152400" y="304800"/>
            <a:ext cx="20265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3600" b="1" dirty="0" smtClean="0">
                <a:cs typeface="+mj-cs"/>
              </a:rPr>
              <a:t>เพลาข้อเหวี่ยง </a:t>
            </a:r>
            <a:endParaRPr lang="en-US" sz="3600" b="1" dirty="0"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Yamaha Technology 2006: YCC-T: Yamaha Chip Controlled Throttle"/>
          <p:cNvPicPr>
            <a:picLocks noChangeAspect="1" noChangeArrowheads="1"/>
          </p:cNvPicPr>
          <p:nvPr/>
        </p:nvPicPr>
        <p:blipFill>
          <a:blip r:embed="rId2" cstate="print"/>
          <a:srcRect l="14851"/>
          <a:stretch>
            <a:fillRect/>
          </a:stretch>
        </p:blipFill>
        <p:spPr bwMode="auto">
          <a:xfrm>
            <a:off x="1752601" y="2948318"/>
            <a:ext cx="5486400" cy="390968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52400" y="804208"/>
            <a:ext cx="8686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altLang="ja-JP" sz="2400" dirty="0" smtClean="0">
                <a:latin typeface="Angsana New" pitchFamily="18" charset="-34"/>
                <a:cs typeface="Angsana New" pitchFamily="18" charset="-34"/>
              </a:rPr>
              <a:t>ข้อมูลของเซ็นเซอร์ อุณหภูมิของอากาศ ความดันอากาศเข้า ความดันบรรยากาศ ตำแหน่งข้อเหวี่ยง อุณหภูมิเครื่องยนต์ ความเร็วรอบเครื่องยนต์, ตำแหน่งปีกและออกซิเจน ส่งไปยังกล่อง </a:t>
            </a:r>
            <a:r>
              <a:rPr lang="en-US" altLang="ja-JP" sz="2400" dirty="0" smtClean="0">
                <a:latin typeface="Angsana New" pitchFamily="18" charset="-34"/>
                <a:cs typeface="Angsana New" pitchFamily="18" charset="-34"/>
              </a:rPr>
              <a:t>ECU</a:t>
            </a:r>
            <a:r>
              <a:rPr lang="th-TH" altLang="ja-JP" sz="2400" dirty="0" smtClean="0">
                <a:latin typeface="Angsana New" pitchFamily="18" charset="-34"/>
                <a:cs typeface="Angsana New" pitchFamily="18" charset="-34"/>
              </a:rPr>
              <a:t> ข้อมูลจากกล่อง </a:t>
            </a:r>
            <a:r>
              <a:rPr lang="en-US" altLang="ja-JP" sz="2400" dirty="0" smtClean="0">
                <a:latin typeface="Angsana New" pitchFamily="18" charset="-34"/>
                <a:cs typeface="Angsana New" pitchFamily="18" charset="-34"/>
              </a:rPr>
              <a:t>ECU </a:t>
            </a:r>
            <a:r>
              <a:rPr lang="th-TH" altLang="ja-JP" sz="2400" dirty="0" smtClean="0">
                <a:latin typeface="Angsana New" pitchFamily="18" charset="-34"/>
                <a:cs typeface="Angsana New" pitchFamily="18" charset="-34"/>
              </a:rPr>
              <a:t>ช่วยให้ ระบบ </a:t>
            </a:r>
            <a:r>
              <a:rPr lang="en-US" altLang="ja-JP" sz="2400" dirty="0" smtClean="0">
                <a:latin typeface="Angsana New" pitchFamily="18" charset="-34"/>
                <a:cs typeface="Angsana New" pitchFamily="18" charset="-34"/>
              </a:rPr>
              <a:t>YCC-T </a:t>
            </a:r>
            <a:r>
              <a:rPr lang="th-TH" altLang="ja-JP" sz="2400" dirty="0" smtClean="0">
                <a:latin typeface="Angsana New" pitchFamily="18" charset="-34"/>
                <a:cs typeface="Angsana New" pitchFamily="18" charset="-34"/>
              </a:rPr>
              <a:t>ในการควบคุมการเปิดวาล์วปีกผีเสื้ออย่างแม่นยำ ให้เหมาะสมกับเงื่อนไขที่เกิดขึ้น ในการทำเช่นนั้นเพื่อให้แน่ใจว่าการผสมน้ำมันเชื้อเพลิง / อากาศ ที่เหมาะสม - และประสิทธิภาพการทำงานที่สูงขึ้น</a:t>
            </a:r>
            <a:endParaRPr lang="ja-JP" altLang="en-US" sz="2400" smtClean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9600" y="6019800"/>
            <a:ext cx="11362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YCC-T</a:t>
            </a:r>
            <a:endParaRPr lang="en-US" sz="3200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116056" y="124264"/>
            <a:ext cx="71318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</a:rPr>
              <a:t>Yamaha Chip Controlled Throttle (YCC-T) </a:t>
            </a:r>
            <a:endParaRPr lang="en-US" sz="32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77"/>
          <p:cNvSpPr>
            <a:spLocks noChangeArrowheads="1"/>
          </p:cNvSpPr>
          <p:nvPr/>
        </p:nvSpPr>
        <p:spPr bwMode="auto">
          <a:xfrm>
            <a:off x="381000" y="2408237"/>
            <a:ext cx="4343400" cy="4449763"/>
          </a:xfrm>
          <a:prstGeom prst="rect">
            <a:avLst/>
          </a:prstGeom>
          <a:solidFill>
            <a:srgbClr val="FFFFFF"/>
          </a:solidFill>
          <a:ln w="15875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5" name="Picture 178" descr="C:\Documents and Settings\pibm33\デスクトップ\テベ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0321" y="4253438"/>
            <a:ext cx="1762125" cy="12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24609" y="3551763"/>
            <a:ext cx="1143000" cy="501650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  <p:pic>
        <p:nvPicPr>
          <p:cNvPr id="7" name="Picture 18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2159" y="3558113"/>
            <a:ext cx="971550" cy="669925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  <p:pic>
        <p:nvPicPr>
          <p:cNvPr id="8" name="Picture 182" descr="C:\Documents and Settings\pnee66\デスクトップ\日信キャリパR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83384" y="5902850"/>
            <a:ext cx="777875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83" descr="C:\Documents and Settings\pnee66\デスクトップ\日信キャリパLH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02321" y="5947300"/>
            <a:ext cx="828675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8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2159" y="5858400"/>
            <a:ext cx="977900" cy="471488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  <p:sp>
        <p:nvSpPr>
          <p:cNvPr id="11" name="Freeform 185"/>
          <p:cNvSpPr>
            <a:spLocks/>
          </p:cNvSpPr>
          <p:nvPr/>
        </p:nvSpPr>
        <p:spPr bwMode="auto">
          <a:xfrm>
            <a:off x="2389709" y="3915300"/>
            <a:ext cx="6350" cy="614363"/>
          </a:xfrm>
          <a:custGeom>
            <a:avLst/>
            <a:gdLst>
              <a:gd name="T0" fmla="*/ 0 w 1"/>
              <a:gd name="T1" fmla="*/ 0 h 98"/>
              <a:gd name="T2" fmla="*/ 0 w 1"/>
              <a:gd name="T3" fmla="*/ 2147483647 h 98"/>
              <a:gd name="T4" fmla="*/ 0 60000 65536"/>
              <a:gd name="T5" fmla="*/ 0 60000 65536"/>
              <a:gd name="T6" fmla="*/ 0 w 1"/>
              <a:gd name="T7" fmla="*/ 0 h 98"/>
              <a:gd name="T8" fmla="*/ 1 w 1"/>
              <a:gd name="T9" fmla="*/ 98 h 9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98">
                <a:moveTo>
                  <a:pt x="0" y="0"/>
                </a:moveTo>
                <a:lnTo>
                  <a:pt x="0" y="98"/>
                </a:ln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Oval 186"/>
          <p:cNvSpPr>
            <a:spLocks noChangeArrowheads="1"/>
          </p:cNvSpPr>
          <p:nvPr/>
        </p:nvSpPr>
        <p:spPr bwMode="auto">
          <a:xfrm>
            <a:off x="2986609" y="6102875"/>
            <a:ext cx="120650" cy="101600"/>
          </a:xfrm>
          <a:prstGeom prst="ellipse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Oval 187"/>
          <p:cNvSpPr>
            <a:spLocks noChangeArrowheads="1"/>
          </p:cNvSpPr>
          <p:nvPr/>
        </p:nvSpPr>
        <p:spPr bwMode="auto">
          <a:xfrm>
            <a:off x="1956321" y="6102875"/>
            <a:ext cx="119063" cy="101600"/>
          </a:xfrm>
          <a:prstGeom prst="ellipse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" name="Oval 188"/>
          <p:cNvSpPr>
            <a:spLocks noChangeArrowheads="1"/>
          </p:cNvSpPr>
          <p:nvPr/>
        </p:nvSpPr>
        <p:spPr bwMode="auto">
          <a:xfrm>
            <a:off x="2254771" y="6102875"/>
            <a:ext cx="119063" cy="101600"/>
          </a:xfrm>
          <a:prstGeom prst="ellipse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" name="Oval 189"/>
          <p:cNvSpPr>
            <a:spLocks noChangeArrowheads="1"/>
          </p:cNvSpPr>
          <p:nvPr/>
        </p:nvSpPr>
        <p:spPr bwMode="auto">
          <a:xfrm>
            <a:off x="775221" y="6085413"/>
            <a:ext cx="119063" cy="100012"/>
          </a:xfrm>
          <a:prstGeom prst="ellipse">
            <a:avLst/>
          </a:prstGeom>
          <a:solidFill>
            <a:srgbClr val="80008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" name="Freeform 190"/>
          <p:cNvSpPr>
            <a:spLocks/>
          </p:cNvSpPr>
          <p:nvPr/>
        </p:nvSpPr>
        <p:spPr bwMode="auto">
          <a:xfrm>
            <a:off x="849834" y="4266138"/>
            <a:ext cx="1106487" cy="1855787"/>
          </a:xfrm>
          <a:custGeom>
            <a:avLst/>
            <a:gdLst>
              <a:gd name="T0" fmla="*/ 2147483647 w 148"/>
              <a:gd name="T1" fmla="*/ 1493676337 h 296"/>
              <a:gd name="T2" fmla="*/ 2147483647 w 148"/>
              <a:gd name="T3" fmla="*/ 0 h 296"/>
              <a:gd name="T4" fmla="*/ 0 w 148"/>
              <a:gd name="T5" fmla="*/ 0 h 296"/>
              <a:gd name="T6" fmla="*/ 0 w 148"/>
              <a:gd name="T7" fmla="*/ 2147483647 h 296"/>
              <a:gd name="T8" fmla="*/ 0 60000 65536"/>
              <a:gd name="T9" fmla="*/ 0 60000 65536"/>
              <a:gd name="T10" fmla="*/ 0 60000 65536"/>
              <a:gd name="T11" fmla="*/ 0 60000 65536"/>
              <a:gd name="T12" fmla="*/ 0 w 148"/>
              <a:gd name="T13" fmla="*/ 0 h 296"/>
              <a:gd name="T14" fmla="*/ 148 w 148"/>
              <a:gd name="T15" fmla="*/ 296 h 29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8" h="296">
                <a:moveTo>
                  <a:pt x="148" y="38"/>
                </a:moveTo>
                <a:lnTo>
                  <a:pt x="106" y="0"/>
                </a:lnTo>
                <a:lnTo>
                  <a:pt x="0" y="0"/>
                </a:lnTo>
                <a:lnTo>
                  <a:pt x="0" y="296"/>
                </a:ln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" name="Freeform 191"/>
          <p:cNvSpPr>
            <a:spLocks/>
          </p:cNvSpPr>
          <p:nvPr/>
        </p:nvSpPr>
        <p:spPr bwMode="auto">
          <a:xfrm>
            <a:off x="2180159" y="4504263"/>
            <a:ext cx="866775" cy="1604962"/>
          </a:xfrm>
          <a:custGeom>
            <a:avLst/>
            <a:gdLst>
              <a:gd name="T0" fmla="*/ 0 w 116"/>
              <a:gd name="T1" fmla="*/ 0 h 256"/>
              <a:gd name="T2" fmla="*/ 2147483647 w 116"/>
              <a:gd name="T3" fmla="*/ 2147483647 h 256"/>
              <a:gd name="T4" fmla="*/ 2147483647 w 116"/>
              <a:gd name="T5" fmla="*/ 2147483647 h 256"/>
              <a:gd name="T6" fmla="*/ 2147483647 w 116"/>
              <a:gd name="T7" fmla="*/ 2147483647 h 256"/>
              <a:gd name="T8" fmla="*/ 2147483647 w 116"/>
              <a:gd name="T9" fmla="*/ 2147483647 h 25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6"/>
              <a:gd name="T16" fmla="*/ 0 h 256"/>
              <a:gd name="T17" fmla="*/ 116 w 116"/>
              <a:gd name="T18" fmla="*/ 256 h 25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6" h="256">
                <a:moveTo>
                  <a:pt x="0" y="0"/>
                </a:moveTo>
                <a:lnTo>
                  <a:pt x="49" y="112"/>
                </a:lnTo>
                <a:lnTo>
                  <a:pt x="49" y="202"/>
                </a:lnTo>
                <a:lnTo>
                  <a:pt x="116" y="202"/>
                </a:lnTo>
                <a:lnTo>
                  <a:pt x="116" y="256"/>
                </a:ln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" name="Freeform 192"/>
          <p:cNvSpPr>
            <a:spLocks/>
          </p:cNvSpPr>
          <p:nvPr/>
        </p:nvSpPr>
        <p:spPr bwMode="auto">
          <a:xfrm>
            <a:off x="2015059" y="5771088"/>
            <a:ext cx="538162" cy="344487"/>
          </a:xfrm>
          <a:custGeom>
            <a:avLst/>
            <a:gdLst>
              <a:gd name="T0" fmla="*/ 0 w 72"/>
              <a:gd name="T1" fmla="*/ 2147483647 h 55"/>
              <a:gd name="T2" fmla="*/ 0 w 72"/>
              <a:gd name="T3" fmla="*/ 0 h 55"/>
              <a:gd name="T4" fmla="*/ 2147483647 w 72"/>
              <a:gd name="T5" fmla="*/ 0 h 55"/>
              <a:gd name="T6" fmla="*/ 0 60000 65536"/>
              <a:gd name="T7" fmla="*/ 0 60000 65536"/>
              <a:gd name="T8" fmla="*/ 0 60000 65536"/>
              <a:gd name="T9" fmla="*/ 0 w 72"/>
              <a:gd name="T10" fmla="*/ 0 h 55"/>
              <a:gd name="T11" fmla="*/ 72 w 72"/>
              <a:gd name="T12" fmla="*/ 55 h 5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2" h="55">
                <a:moveTo>
                  <a:pt x="0" y="55"/>
                </a:moveTo>
                <a:lnTo>
                  <a:pt x="0" y="0"/>
                </a:lnTo>
                <a:lnTo>
                  <a:pt x="72" y="0"/>
                </a:ln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" name="Line 193"/>
          <p:cNvSpPr>
            <a:spLocks noChangeShapeType="1"/>
          </p:cNvSpPr>
          <p:nvPr/>
        </p:nvSpPr>
        <p:spPr bwMode="auto">
          <a:xfrm>
            <a:off x="2045221" y="6172725"/>
            <a:ext cx="217488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" name="AutoShape 194"/>
          <p:cNvSpPr>
            <a:spLocks noChangeArrowheads="1"/>
          </p:cNvSpPr>
          <p:nvPr/>
        </p:nvSpPr>
        <p:spPr bwMode="auto">
          <a:xfrm>
            <a:off x="2448446" y="4172475"/>
            <a:ext cx="112713" cy="138113"/>
          </a:xfrm>
          <a:prstGeom prst="downArrow">
            <a:avLst>
              <a:gd name="adj1" fmla="val 50000"/>
              <a:gd name="adj2" fmla="val 30634"/>
            </a:avLst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" name="AutoShape 195"/>
          <p:cNvSpPr>
            <a:spLocks noChangeArrowheads="1"/>
          </p:cNvSpPr>
          <p:nvPr/>
        </p:nvSpPr>
        <p:spPr bwMode="auto">
          <a:xfrm>
            <a:off x="3121546" y="5790138"/>
            <a:ext cx="112713" cy="138112"/>
          </a:xfrm>
          <a:prstGeom prst="downArrow">
            <a:avLst>
              <a:gd name="adj1" fmla="val 50000"/>
              <a:gd name="adj2" fmla="val 30634"/>
            </a:avLst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" name="AutoShape 196"/>
          <p:cNvSpPr>
            <a:spLocks noChangeArrowheads="1"/>
          </p:cNvSpPr>
          <p:nvPr/>
        </p:nvSpPr>
        <p:spPr bwMode="auto">
          <a:xfrm>
            <a:off x="1837259" y="5790138"/>
            <a:ext cx="111125" cy="138112"/>
          </a:xfrm>
          <a:prstGeom prst="downArrow">
            <a:avLst>
              <a:gd name="adj1" fmla="val 50000"/>
              <a:gd name="adj2" fmla="val 31071"/>
            </a:avLst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" name="AutoShape 197"/>
          <p:cNvSpPr>
            <a:spLocks noChangeArrowheads="1"/>
          </p:cNvSpPr>
          <p:nvPr/>
        </p:nvSpPr>
        <p:spPr bwMode="auto">
          <a:xfrm>
            <a:off x="1865834" y="4002613"/>
            <a:ext cx="112712" cy="138112"/>
          </a:xfrm>
          <a:prstGeom prst="downArrow">
            <a:avLst>
              <a:gd name="adj1" fmla="val 50000"/>
              <a:gd name="adj2" fmla="val 30634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AutoShape 198"/>
          <p:cNvSpPr>
            <a:spLocks noChangeArrowheads="1"/>
          </p:cNvSpPr>
          <p:nvPr/>
        </p:nvSpPr>
        <p:spPr bwMode="auto">
          <a:xfrm>
            <a:off x="854596" y="5264675"/>
            <a:ext cx="111125" cy="138113"/>
          </a:xfrm>
          <a:prstGeom prst="downArrow">
            <a:avLst>
              <a:gd name="adj1" fmla="val 50000"/>
              <a:gd name="adj2" fmla="val 31072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Box 202"/>
          <p:cNvSpPr txBox="1">
            <a:spLocks noChangeArrowheads="1"/>
          </p:cNvSpPr>
          <p:nvPr/>
        </p:nvSpPr>
        <p:spPr bwMode="auto">
          <a:xfrm>
            <a:off x="397396" y="6379100"/>
            <a:ext cx="8413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altLang="ja-JP" sz="900"/>
              <a:t>Rear caliper</a:t>
            </a:r>
            <a:endParaRPr lang="ja-JP" altLang="en-US" sz="900"/>
          </a:p>
        </p:txBody>
      </p:sp>
      <p:sp>
        <p:nvSpPr>
          <p:cNvPr id="28" name="Oval 203"/>
          <p:cNvSpPr>
            <a:spLocks noChangeArrowheads="1"/>
          </p:cNvSpPr>
          <p:nvPr/>
        </p:nvSpPr>
        <p:spPr bwMode="auto">
          <a:xfrm>
            <a:off x="1895996" y="4616975"/>
            <a:ext cx="112713" cy="88900"/>
          </a:xfrm>
          <a:prstGeom prst="ellips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" name="Text Box 204"/>
          <p:cNvSpPr txBox="1">
            <a:spLocks noChangeArrowheads="1"/>
          </p:cNvSpPr>
          <p:nvPr/>
        </p:nvSpPr>
        <p:spPr bwMode="auto">
          <a:xfrm>
            <a:off x="2378596" y="6407675"/>
            <a:ext cx="9556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altLang="ja-JP" sz="900"/>
              <a:t>Front caliper</a:t>
            </a:r>
            <a:endParaRPr lang="ja-JP" altLang="en-US" sz="900"/>
          </a:p>
        </p:txBody>
      </p:sp>
      <p:sp>
        <p:nvSpPr>
          <p:cNvPr id="30" name="Text Box 205"/>
          <p:cNvSpPr txBox="1">
            <a:spLocks noChangeArrowheads="1"/>
          </p:cNvSpPr>
          <p:nvPr/>
        </p:nvSpPr>
        <p:spPr bwMode="auto">
          <a:xfrm>
            <a:off x="1680096" y="6407675"/>
            <a:ext cx="6492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altLang="ja-JP" sz="900"/>
              <a:t>Metering valve</a:t>
            </a:r>
          </a:p>
        </p:txBody>
      </p:sp>
      <p:sp>
        <p:nvSpPr>
          <p:cNvPr id="31" name="Line 206"/>
          <p:cNvSpPr>
            <a:spLocks noChangeShapeType="1"/>
          </p:cNvSpPr>
          <p:nvPr/>
        </p:nvSpPr>
        <p:spPr bwMode="auto">
          <a:xfrm>
            <a:off x="2942159" y="3469213"/>
            <a:ext cx="0" cy="176212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" name="Line 207"/>
          <p:cNvSpPr>
            <a:spLocks noChangeShapeType="1"/>
          </p:cNvSpPr>
          <p:nvPr/>
        </p:nvSpPr>
        <p:spPr bwMode="auto">
          <a:xfrm>
            <a:off x="670446" y="3777188"/>
            <a:ext cx="0" cy="17621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" name="Freeform 210"/>
          <p:cNvSpPr>
            <a:spLocks/>
          </p:cNvSpPr>
          <p:nvPr/>
        </p:nvSpPr>
        <p:spPr bwMode="auto">
          <a:xfrm>
            <a:off x="1268934" y="3845450"/>
            <a:ext cx="544512" cy="715963"/>
          </a:xfrm>
          <a:custGeom>
            <a:avLst/>
            <a:gdLst>
              <a:gd name="T0" fmla="*/ 0 w 73"/>
              <a:gd name="T1" fmla="*/ 0 h 114"/>
              <a:gd name="T2" fmla="*/ 2147483647 w 73"/>
              <a:gd name="T3" fmla="*/ 0 h 114"/>
              <a:gd name="T4" fmla="*/ 2147483647 w 73"/>
              <a:gd name="T5" fmla="*/ 2147483647 h 114"/>
              <a:gd name="T6" fmla="*/ 0 60000 65536"/>
              <a:gd name="T7" fmla="*/ 0 60000 65536"/>
              <a:gd name="T8" fmla="*/ 0 60000 65536"/>
              <a:gd name="T9" fmla="*/ 0 w 73"/>
              <a:gd name="T10" fmla="*/ 0 h 114"/>
              <a:gd name="T11" fmla="*/ 73 w 73"/>
              <a:gd name="T12" fmla="*/ 114 h 11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73" h="114">
                <a:moveTo>
                  <a:pt x="0" y="0"/>
                </a:moveTo>
                <a:lnTo>
                  <a:pt x="73" y="0"/>
                </a:lnTo>
                <a:lnTo>
                  <a:pt x="72" y="114"/>
                </a:ln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5" name="Freeform 212"/>
          <p:cNvSpPr>
            <a:spLocks/>
          </p:cNvSpPr>
          <p:nvPr/>
        </p:nvSpPr>
        <p:spPr bwMode="auto">
          <a:xfrm>
            <a:off x="716484" y="4185175"/>
            <a:ext cx="1262062" cy="1724025"/>
          </a:xfrm>
          <a:custGeom>
            <a:avLst/>
            <a:gdLst>
              <a:gd name="T0" fmla="*/ 2147483647 w 169"/>
              <a:gd name="T1" fmla="*/ 2083042094 h 275"/>
              <a:gd name="T2" fmla="*/ 2147483647 w 169"/>
              <a:gd name="T3" fmla="*/ 1532802128 h 275"/>
              <a:gd name="T4" fmla="*/ 2147483647 w 169"/>
              <a:gd name="T5" fmla="*/ 0 h 275"/>
              <a:gd name="T6" fmla="*/ 111539386 w 169"/>
              <a:gd name="T7" fmla="*/ 0 h 275"/>
              <a:gd name="T8" fmla="*/ 0 w 169"/>
              <a:gd name="T9" fmla="*/ 2147483647 h 2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9"/>
              <a:gd name="T16" fmla="*/ 0 h 275"/>
              <a:gd name="T17" fmla="*/ 169 w 169"/>
              <a:gd name="T18" fmla="*/ 275 h 2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9" h="275">
                <a:moveTo>
                  <a:pt x="168" y="53"/>
                </a:moveTo>
                <a:lnTo>
                  <a:pt x="169" y="39"/>
                </a:lnTo>
                <a:lnTo>
                  <a:pt x="121" y="0"/>
                </a:lnTo>
                <a:lnTo>
                  <a:pt x="2" y="0"/>
                </a:lnTo>
                <a:lnTo>
                  <a:pt x="0" y="275"/>
                </a:lnTo>
              </a:path>
            </a:pathLst>
          </a:custGeom>
          <a:noFill/>
          <a:ln w="31750">
            <a:solidFill>
              <a:srgbClr val="0000FF"/>
            </a:solidFill>
            <a:prstDash val="dash"/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7" name="Line 215"/>
          <p:cNvSpPr>
            <a:spLocks noChangeShapeType="1"/>
          </p:cNvSpPr>
          <p:nvPr/>
        </p:nvSpPr>
        <p:spPr bwMode="auto">
          <a:xfrm>
            <a:off x="2807221" y="6153675"/>
            <a:ext cx="217488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" name="Oval 216"/>
          <p:cNvSpPr>
            <a:spLocks noChangeArrowheads="1"/>
          </p:cNvSpPr>
          <p:nvPr/>
        </p:nvSpPr>
        <p:spPr bwMode="auto">
          <a:xfrm>
            <a:off x="2696096" y="6098113"/>
            <a:ext cx="119063" cy="100012"/>
          </a:xfrm>
          <a:prstGeom prst="ellipse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9" name="AutoShape 217"/>
          <p:cNvSpPr>
            <a:spLocks noChangeArrowheads="1"/>
          </p:cNvSpPr>
          <p:nvPr/>
        </p:nvSpPr>
        <p:spPr bwMode="auto">
          <a:xfrm>
            <a:off x="506934" y="5188475"/>
            <a:ext cx="157162" cy="138113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00FF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" name="Text Box 219"/>
          <p:cNvSpPr txBox="1">
            <a:spLocks noChangeArrowheads="1"/>
          </p:cNvSpPr>
          <p:nvPr/>
        </p:nvSpPr>
        <p:spPr bwMode="auto">
          <a:xfrm>
            <a:off x="2667000" y="3200400"/>
            <a:ext cx="50958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altLang="ja-JP" sz="900" dirty="0"/>
              <a:t>Input</a:t>
            </a:r>
          </a:p>
        </p:txBody>
      </p:sp>
      <p:sp>
        <p:nvSpPr>
          <p:cNvPr id="42" name="Text Box 220"/>
          <p:cNvSpPr txBox="1">
            <a:spLocks noChangeArrowheads="1"/>
          </p:cNvSpPr>
          <p:nvPr/>
        </p:nvSpPr>
        <p:spPr bwMode="auto">
          <a:xfrm>
            <a:off x="244996" y="3670825"/>
            <a:ext cx="50958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eaLnBrk="0" hangingPunct="0"/>
            <a:r>
              <a:rPr lang="en-US" altLang="ja-JP" sz="900"/>
              <a:t>Input</a:t>
            </a:r>
          </a:p>
        </p:txBody>
      </p:sp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8" cstate="print"/>
          <a:srcRect l="12299" t="45833" r="16837" b="4167"/>
          <a:stretch>
            <a:fillRect/>
          </a:stretch>
        </p:blipFill>
        <p:spPr bwMode="auto">
          <a:xfrm>
            <a:off x="2514600" y="685800"/>
            <a:ext cx="6519862" cy="2586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5" name="Group 13"/>
          <p:cNvGrpSpPr>
            <a:grpSpLocks/>
          </p:cNvGrpSpPr>
          <p:nvPr/>
        </p:nvGrpSpPr>
        <p:grpSpPr bwMode="auto">
          <a:xfrm>
            <a:off x="3581528" y="3886103"/>
            <a:ext cx="5257630" cy="1970314"/>
            <a:chOff x="366" y="813"/>
            <a:chExt cx="4072" cy="1680"/>
          </a:xfrm>
        </p:grpSpPr>
        <p:pic>
          <p:nvPicPr>
            <p:cNvPr id="46" name="Picture 14" descr="\\Pf1n14\商品gr共通\【０６】発行物\線消し\第２市場\松浦さん\05G\HYDRAUL IC UNIT ASSY 23P-85930-00_5.ti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968" y="1056"/>
              <a:ext cx="1632" cy="14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7" name="AutoShape 15"/>
            <p:cNvSpPr>
              <a:spLocks/>
            </p:cNvSpPr>
            <p:nvPr/>
          </p:nvSpPr>
          <p:spPr bwMode="auto">
            <a:xfrm>
              <a:off x="3696" y="1398"/>
              <a:ext cx="683" cy="315"/>
            </a:xfrm>
            <a:prstGeom prst="borderCallout2">
              <a:avLst>
                <a:gd name="adj1" fmla="val 40222"/>
                <a:gd name="adj2" fmla="val -7694"/>
                <a:gd name="adj3" fmla="val 40222"/>
                <a:gd name="adj4" fmla="val -15222"/>
                <a:gd name="adj5" fmla="val 173185"/>
                <a:gd name="adj6" fmla="val -36218"/>
              </a:avLst>
            </a:prstGeom>
            <a:solidFill>
              <a:srgbClr val="FFFFFF"/>
            </a:solidFill>
            <a:ln w="9525">
              <a:solidFill>
                <a:srgbClr val="0000FF"/>
              </a:solidFill>
              <a:miter lim="800000"/>
              <a:headEnd/>
              <a:tailEnd type="oval" w="sm" len="sm"/>
            </a:ln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US" altLang="ja-JP"/>
                <a:t>Motor</a:t>
              </a:r>
            </a:p>
          </p:txBody>
        </p:sp>
        <p:sp>
          <p:nvSpPr>
            <p:cNvPr id="48" name="AutoShape 16"/>
            <p:cNvSpPr>
              <a:spLocks/>
            </p:cNvSpPr>
            <p:nvPr/>
          </p:nvSpPr>
          <p:spPr bwMode="auto">
            <a:xfrm>
              <a:off x="779" y="1398"/>
              <a:ext cx="709" cy="315"/>
            </a:xfrm>
            <a:prstGeom prst="borderCallout2">
              <a:avLst>
                <a:gd name="adj1" fmla="val 40222"/>
                <a:gd name="adj2" fmla="val 107694"/>
                <a:gd name="adj3" fmla="val 40222"/>
                <a:gd name="adj4" fmla="val 143588"/>
                <a:gd name="adj5" fmla="val -21227"/>
                <a:gd name="adj6" fmla="val 243588"/>
              </a:avLst>
            </a:prstGeom>
            <a:solidFill>
              <a:srgbClr val="FFFFFF"/>
            </a:solidFill>
            <a:ln w="9525">
              <a:solidFill>
                <a:srgbClr val="0000FF"/>
              </a:solidFill>
              <a:miter lim="800000"/>
              <a:headEnd/>
              <a:tailEnd type="oval" w="sm" len="sm"/>
            </a:ln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US" altLang="ja-JP"/>
                <a:t>ECU</a:t>
              </a:r>
            </a:p>
          </p:txBody>
        </p:sp>
        <p:sp>
          <p:nvSpPr>
            <p:cNvPr id="49" name="AutoShape 17"/>
            <p:cNvSpPr>
              <a:spLocks/>
            </p:cNvSpPr>
            <p:nvPr/>
          </p:nvSpPr>
          <p:spPr bwMode="auto">
            <a:xfrm>
              <a:off x="366" y="2178"/>
              <a:ext cx="1384" cy="315"/>
            </a:xfrm>
            <a:prstGeom prst="borderCallout2">
              <a:avLst>
                <a:gd name="adj1" fmla="val 24491"/>
                <a:gd name="adj2" fmla="val 105264"/>
                <a:gd name="adj3" fmla="val 24491"/>
                <a:gd name="adj4" fmla="val 120616"/>
                <a:gd name="adj5" fmla="val -23959"/>
                <a:gd name="adj6" fmla="val 139760"/>
              </a:avLst>
            </a:prstGeom>
            <a:solidFill>
              <a:srgbClr val="FFFFFF"/>
            </a:solidFill>
            <a:ln w="9525">
              <a:solidFill>
                <a:srgbClr val="0000FF"/>
              </a:solidFill>
              <a:miter lim="800000"/>
              <a:headEnd/>
              <a:tailEnd type="oval" w="sm" len="sm"/>
            </a:ln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US" altLang="ja-JP" dirty="0"/>
                <a:t>ECU connector</a:t>
              </a:r>
            </a:p>
          </p:txBody>
        </p:sp>
        <p:sp>
          <p:nvSpPr>
            <p:cNvPr id="50" name="AutoShape 18"/>
            <p:cNvSpPr>
              <a:spLocks/>
            </p:cNvSpPr>
            <p:nvPr/>
          </p:nvSpPr>
          <p:spPr bwMode="auto">
            <a:xfrm>
              <a:off x="3504" y="813"/>
              <a:ext cx="934" cy="315"/>
            </a:xfrm>
            <a:prstGeom prst="borderCallout2">
              <a:avLst>
                <a:gd name="adj1" fmla="val 40222"/>
                <a:gd name="adj2" fmla="val -7694"/>
                <a:gd name="adj3" fmla="val 40222"/>
                <a:gd name="adj4" fmla="val -15222"/>
                <a:gd name="adj5" fmla="val 173185"/>
                <a:gd name="adj6" fmla="val -36218"/>
              </a:avLst>
            </a:prstGeom>
            <a:solidFill>
              <a:srgbClr val="FFFFFF"/>
            </a:solidFill>
            <a:ln w="9525">
              <a:solidFill>
                <a:srgbClr val="0000FF"/>
              </a:solidFill>
              <a:miter lim="800000"/>
              <a:headEnd/>
              <a:tailEnd type="oval" w="sm" len="sm"/>
            </a:ln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US" altLang="ja-JP"/>
                <a:t>Hydraulic </a:t>
              </a: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304800" y="228600"/>
            <a:ext cx="8451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ABS</a:t>
            </a:r>
            <a:endParaRPr lang="en-US" sz="4000" b="1" dirty="0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10" cstate="print"/>
          <a:srcRect l="3200" t="18065" r="4000" b="17419"/>
          <a:stretch>
            <a:fillRect/>
          </a:stretch>
        </p:blipFill>
        <p:spPr bwMode="auto">
          <a:xfrm>
            <a:off x="7467600" y="0"/>
            <a:ext cx="1676400" cy="72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761615" y="1668463"/>
            <a:ext cx="2146300" cy="468788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 type="none" w="sm" len="med"/>
            <a:tailEnd type="none" w="sm" len="med"/>
          </a:ln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595052" y="6418263"/>
            <a:ext cx="479425" cy="247650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algn="l"/>
            <a:r>
              <a:rPr lang="ja-JP" altLang="ja-JP" sz="1000">
                <a:cs typeface="Arial" pitchFamily="34" charset="0"/>
              </a:rPr>
              <a:t>- </a:t>
            </a:r>
            <a:r>
              <a:rPr lang="en-US" altLang="ja-JP" sz="1000">
                <a:cs typeface="Arial" pitchFamily="34" charset="0"/>
              </a:rPr>
              <a:t>64</a:t>
            </a:r>
            <a:r>
              <a:rPr lang="ja-JP" altLang="ja-JP" sz="1000">
                <a:cs typeface="Arial" pitchFamily="34" charset="0"/>
              </a:rPr>
              <a:t> -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414327" y="2354263"/>
            <a:ext cx="812800" cy="234950"/>
          </a:xfrm>
          <a:prstGeom prst="rect">
            <a:avLst/>
          </a:prstGeom>
          <a:solidFill>
            <a:srgbClr val="FFFF0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Fuel injector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7511290" y="3165475"/>
            <a:ext cx="730250" cy="234950"/>
          </a:xfrm>
          <a:prstGeom prst="rect">
            <a:avLst/>
          </a:prstGeom>
          <a:solidFill>
            <a:srgbClr val="FFFF0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Fuel pump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4512502" y="1674813"/>
            <a:ext cx="623888" cy="261937"/>
          </a:xfrm>
          <a:prstGeom prst="rect">
            <a:avLst/>
          </a:prstGeom>
          <a:noFill/>
          <a:ln w="9525">
            <a:noFill/>
            <a:miter lim="800000"/>
            <a:headEnd type="none" w="sm" len="med"/>
            <a:tailEnd type="none" w="sm" len="med"/>
          </a:ln>
        </p:spPr>
        <p:txBody>
          <a:bodyPr>
            <a:spAutoFit/>
          </a:bodyPr>
          <a:lstStyle/>
          <a:p>
            <a:r>
              <a:rPr lang="en-US" altLang="ja-JP" sz="1100"/>
              <a:t>ECU</a:t>
            </a:r>
          </a:p>
        </p:txBody>
      </p:sp>
      <p:sp>
        <p:nvSpPr>
          <p:cNvPr id="9" name="Rectangle 11"/>
          <p:cNvSpPr>
            <a:spLocks noChangeArrowheads="1"/>
          </p:cNvSpPr>
          <p:nvPr/>
        </p:nvSpPr>
        <p:spPr bwMode="auto">
          <a:xfrm>
            <a:off x="6409565" y="2078038"/>
            <a:ext cx="762000" cy="234950"/>
          </a:xfrm>
          <a:prstGeom prst="rect">
            <a:avLst/>
          </a:prstGeom>
          <a:solidFill>
            <a:srgbClr val="FFFF0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Ignition coil</a:t>
            </a:r>
          </a:p>
        </p:txBody>
      </p:sp>
      <p:sp>
        <p:nvSpPr>
          <p:cNvPr id="10" name="Text Box 21"/>
          <p:cNvSpPr txBox="1">
            <a:spLocks noChangeArrowheads="1"/>
          </p:cNvSpPr>
          <p:nvPr/>
        </p:nvSpPr>
        <p:spPr bwMode="auto">
          <a:xfrm>
            <a:off x="105602" y="2381250"/>
            <a:ext cx="550863" cy="230188"/>
          </a:xfrm>
          <a:prstGeom prst="rect">
            <a:avLst/>
          </a:prstGeom>
          <a:solidFill>
            <a:srgbClr val="FFFF99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900"/>
              <a:t>Sensor</a:t>
            </a:r>
          </a:p>
        </p:txBody>
      </p:sp>
      <p:sp>
        <p:nvSpPr>
          <p:cNvPr id="11" name="Text Box 22"/>
          <p:cNvSpPr txBox="1">
            <a:spLocks noChangeArrowheads="1"/>
          </p:cNvSpPr>
          <p:nvPr/>
        </p:nvSpPr>
        <p:spPr bwMode="auto">
          <a:xfrm>
            <a:off x="104015" y="2655888"/>
            <a:ext cx="555625" cy="230187"/>
          </a:xfrm>
          <a:prstGeom prst="rect">
            <a:avLst/>
          </a:prstGeom>
          <a:solidFill>
            <a:srgbClr val="CCFFCC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900"/>
              <a:t>Control</a:t>
            </a:r>
          </a:p>
        </p:txBody>
      </p:sp>
      <p:sp>
        <p:nvSpPr>
          <p:cNvPr id="12" name="Text Box 23"/>
          <p:cNvSpPr txBox="1">
            <a:spLocks noChangeArrowheads="1"/>
          </p:cNvSpPr>
          <p:nvPr/>
        </p:nvSpPr>
        <p:spPr bwMode="auto">
          <a:xfrm>
            <a:off x="107190" y="2930525"/>
            <a:ext cx="614362" cy="230188"/>
          </a:xfrm>
          <a:prstGeom prst="rect">
            <a:avLst/>
          </a:prstGeom>
          <a:solidFill>
            <a:srgbClr val="FFFF0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900"/>
              <a:t>Actuator</a:t>
            </a:r>
          </a:p>
        </p:txBody>
      </p:sp>
      <p:sp>
        <p:nvSpPr>
          <p:cNvPr id="13" name="Text Box 25"/>
          <p:cNvSpPr txBox="1">
            <a:spLocks noChangeArrowheads="1"/>
          </p:cNvSpPr>
          <p:nvPr/>
        </p:nvSpPr>
        <p:spPr bwMode="auto">
          <a:xfrm>
            <a:off x="99252" y="3205163"/>
            <a:ext cx="985838" cy="230187"/>
          </a:xfrm>
          <a:prstGeom prst="rect">
            <a:avLst/>
          </a:prstGeom>
          <a:solidFill>
            <a:srgbClr val="FF990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900"/>
              <a:t>Communication</a:t>
            </a:r>
          </a:p>
        </p:txBody>
      </p:sp>
      <p:sp>
        <p:nvSpPr>
          <p:cNvPr id="14" name="Text Box 26"/>
          <p:cNvSpPr txBox="1">
            <a:spLocks noChangeArrowheads="1"/>
          </p:cNvSpPr>
          <p:nvPr/>
        </p:nvSpPr>
        <p:spPr bwMode="auto">
          <a:xfrm>
            <a:off x="100840" y="2106613"/>
            <a:ext cx="523875" cy="230187"/>
          </a:xfrm>
          <a:prstGeom prst="rect">
            <a:avLst/>
          </a:prstGeom>
          <a:solidFill>
            <a:srgbClr val="FF7C8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ja-JP" sz="900"/>
              <a:t>Switch</a:t>
            </a:r>
          </a:p>
        </p:txBody>
      </p:sp>
      <p:sp>
        <p:nvSpPr>
          <p:cNvPr id="15" name="Rectangle 51"/>
          <p:cNvSpPr>
            <a:spLocks noChangeArrowheads="1"/>
          </p:cNvSpPr>
          <p:nvPr/>
        </p:nvSpPr>
        <p:spPr bwMode="auto">
          <a:xfrm>
            <a:off x="6409565" y="3971925"/>
            <a:ext cx="1017587" cy="234950"/>
          </a:xfrm>
          <a:prstGeom prst="rect">
            <a:avLst/>
          </a:prstGeom>
          <a:solidFill>
            <a:srgbClr val="FF990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altLang="ja-JP" sz="900"/>
              <a:t>Immobilizer unit</a:t>
            </a:r>
          </a:p>
        </p:txBody>
      </p:sp>
      <p:sp>
        <p:nvSpPr>
          <p:cNvPr id="16" name="Rectangle 60"/>
          <p:cNvSpPr>
            <a:spLocks noChangeArrowheads="1"/>
          </p:cNvSpPr>
          <p:nvPr/>
        </p:nvSpPr>
        <p:spPr bwMode="auto">
          <a:xfrm>
            <a:off x="6407977" y="2895600"/>
            <a:ext cx="1525588" cy="230188"/>
          </a:xfrm>
          <a:prstGeom prst="rect">
            <a:avLst/>
          </a:prstGeom>
          <a:solidFill>
            <a:srgbClr val="FFFF0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Air Induction (AI) Solenoid</a:t>
            </a:r>
          </a:p>
        </p:txBody>
      </p:sp>
      <p:sp>
        <p:nvSpPr>
          <p:cNvPr id="17" name="Rectangle 61"/>
          <p:cNvSpPr>
            <a:spLocks noChangeArrowheads="1"/>
          </p:cNvSpPr>
          <p:nvPr/>
        </p:nvSpPr>
        <p:spPr bwMode="auto">
          <a:xfrm>
            <a:off x="6414327" y="3429000"/>
            <a:ext cx="1092200" cy="234950"/>
          </a:xfrm>
          <a:prstGeom prst="rect">
            <a:avLst/>
          </a:prstGeom>
          <a:solidFill>
            <a:srgbClr val="FFFF0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Radiator fan relay</a:t>
            </a:r>
          </a:p>
        </p:txBody>
      </p:sp>
      <p:sp>
        <p:nvSpPr>
          <p:cNvPr id="18" name="Rectangle 62"/>
          <p:cNvSpPr>
            <a:spLocks noChangeArrowheads="1"/>
          </p:cNvSpPr>
          <p:nvPr/>
        </p:nvSpPr>
        <p:spPr bwMode="auto">
          <a:xfrm>
            <a:off x="6414327" y="3697288"/>
            <a:ext cx="952500" cy="234950"/>
          </a:xfrm>
          <a:prstGeom prst="rect">
            <a:avLst/>
          </a:prstGeom>
          <a:solidFill>
            <a:srgbClr val="FFFF0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Headlight relay</a:t>
            </a:r>
          </a:p>
        </p:txBody>
      </p:sp>
      <p:sp>
        <p:nvSpPr>
          <p:cNvPr id="19" name="Rectangle 63"/>
          <p:cNvSpPr>
            <a:spLocks noChangeArrowheads="1"/>
          </p:cNvSpPr>
          <p:nvPr/>
        </p:nvSpPr>
        <p:spPr bwMode="auto">
          <a:xfrm>
            <a:off x="6414327" y="2624138"/>
            <a:ext cx="1397000" cy="234950"/>
          </a:xfrm>
          <a:prstGeom prst="rect">
            <a:avLst/>
          </a:prstGeom>
          <a:solidFill>
            <a:srgbClr val="FFFF0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Heater , Oxygen sensor</a:t>
            </a:r>
          </a:p>
        </p:txBody>
      </p:sp>
      <p:sp>
        <p:nvSpPr>
          <p:cNvPr id="20" name="Rectangle 62"/>
          <p:cNvSpPr>
            <a:spLocks noChangeArrowheads="1"/>
          </p:cNvSpPr>
          <p:nvPr/>
        </p:nvSpPr>
        <p:spPr bwMode="auto">
          <a:xfrm>
            <a:off x="6412740" y="5970588"/>
            <a:ext cx="865187" cy="230187"/>
          </a:xfrm>
          <a:prstGeom prst="rect">
            <a:avLst/>
          </a:prstGeom>
          <a:solidFill>
            <a:srgbClr val="FFFF0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YCC-T Motor</a:t>
            </a:r>
          </a:p>
        </p:txBody>
      </p:sp>
      <p:cxnSp>
        <p:nvCxnSpPr>
          <p:cNvPr id="21" name="直線矢印コネクタ 252"/>
          <p:cNvCxnSpPr/>
          <p:nvPr/>
        </p:nvCxnSpPr>
        <p:spPr bwMode="auto">
          <a:xfrm>
            <a:off x="1999490" y="2190750"/>
            <a:ext cx="2335212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直線矢印コネクタ 258"/>
          <p:cNvCxnSpPr/>
          <p:nvPr/>
        </p:nvCxnSpPr>
        <p:spPr bwMode="auto">
          <a:xfrm>
            <a:off x="2156652" y="2463800"/>
            <a:ext cx="2176463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直線矢印コネクタ 261"/>
          <p:cNvCxnSpPr/>
          <p:nvPr/>
        </p:nvCxnSpPr>
        <p:spPr bwMode="auto">
          <a:xfrm>
            <a:off x="2158240" y="2727325"/>
            <a:ext cx="2174875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直線矢印コネクタ 262"/>
          <p:cNvCxnSpPr/>
          <p:nvPr/>
        </p:nvCxnSpPr>
        <p:spPr bwMode="auto">
          <a:xfrm>
            <a:off x="2158240" y="2987675"/>
            <a:ext cx="2174875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直線矢印コネクタ 263"/>
          <p:cNvCxnSpPr/>
          <p:nvPr/>
        </p:nvCxnSpPr>
        <p:spPr bwMode="auto">
          <a:xfrm>
            <a:off x="2158240" y="3255963"/>
            <a:ext cx="2174875" cy="158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直線矢印コネクタ 265"/>
          <p:cNvCxnSpPr/>
          <p:nvPr/>
        </p:nvCxnSpPr>
        <p:spPr bwMode="auto">
          <a:xfrm>
            <a:off x="2159827" y="3779838"/>
            <a:ext cx="2174875" cy="158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直線矢印コネクタ 266"/>
          <p:cNvCxnSpPr/>
          <p:nvPr/>
        </p:nvCxnSpPr>
        <p:spPr bwMode="auto">
          <a:xfrm>
            <a:off x="2158240" y="4051300"/>
            <a:ext cx="2174875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直線矢印コネクタ 267"/>
          <p:cNvCxnSpPr/>
          <p:nvPr/>
        </p:nvCxnSpPr>
        <p:spPr bwMode="auto">
          <a:xfrm>
            <a:off x="2156652" y="4314825"/>
            <a:ext cx="2176463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直線矢印コネクタ 268"/>
          <p:cNvCxnSpPr/>
          <p:nvPr/>
        </p:nvCxnSpPr>
        <p:spPr bwMode="auto">
          <a:xfrm>
            <a:off x="2158240" y="4586288"/>
            <a:ext cx="2174875" cy="158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直線矢印コネクタ 269"/>
          <p:cNvCxnSpPr/>
          <p:nvPr/>
        </p:nvCxnSpPr>
        <p:spPr bwMode="auto">
          <a:xfrm>
            <a:off x="2158240" y="4845050"/>
            <a:ext cx="2174875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直線矢印コネクタ 270"/>
          <p:cNvCxnSpPr/>
          <p:nvPr/>
        </p:nvCxnSpPr>
        <p:spPr bwMode="auto">
          <a:xfrm>
            <a:off x="2155065" y="5121275"/>
            <a:ext cx="2174875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2" name="直線矢印コネクタ 271"/>
          <p:cNvCxnSpPr/>
          <p:nvPr/>
        </p:nvCxnSpPr>
        <p:spPr bwMode="auto">
          <a:xfrm>
            <a:off x="2158240" y="5394325"/>
            <a:ext cx="2174875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直線矢印コネクタ 272"/>
          <p:cNvCxnSpPr/>
          <p:nvPr/>
        </p:nvCxnSpPr>
        <p:spPr bwMode="auto">
          <a:xfrm>
            <a:off x="2155065" y="5657850"/>
            <a:ext cx="2176462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" name="直線矢印コネクタ 273"/>
          <p:cNvCxnSpPr/>
          <p:nvPr/>
        </p:nvCxnSpPr>
        <p:spPr bwMode="auto">
          <a:xfrm>
            <a:off x="2161415" y="5926138"/>
            <a:ext cx="2174875" cy="158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" name="直線矢印コネクタ 274"/>
          <p:cNvCxnSpPr/>
          <p:nvPr/>
        </p:nvCxnSpPr>
        <p:spPr bwMode="auto">
          <a:xfrm>
            <a:off x="2158240" y="6202363"/>
            <a:ext cx="2174875" cy="158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6" name="Rectangle 12"/>
          <p:cNvSpPr>
            <a:spLocks noChangeArrowheads="1"/>
          </p:cNvSpPr>
          <p:nvPr/>
        </p:nvSpPr>
        <p:spPr bwMode="auto">
          <a:xfrm>
            <a:off x="1802640" y="5538788"/>
            <a:ext cx="1517650" cy="234950"/>
          </a:xfrm>
          <a:prstGeom prst="rect">
            <a:avLst/>
          </a:prstGeom>
          <a:solidFill>
            <a:srgbClr val="FFFF99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Water temperature sensor</a:t>
            </a:r>
          </a:p>
        </p:txBody>
      </p:sp>
      <p:sp>
        <p:nvSpPr>
          <p:cNvPr id="37" name="Rectangle 13"/>
          <p:cNvSpPr>
            <a:spLocks noChangeArrowheads="1"/>
          </p:cNvSpPr>
          <p:nvPr/>
        </p:nvSpPr>
        <p:spPr bwMode="auto">
          <a:xfrm>
            <a:off x="1802640" y="4198938"/>
            <a:ext cx="1295400" cy="234950"/>
          </a:xfrm>
          <a:prstGeom prst="rect">
            <a:avLst/>
          </a:prstGeom>
          <a:solidFill>
            <a:srgbClr val="FFFF99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Crank position sensor</a:t>
            </a:r>
          </a:p>
        </p:txBody>
      </p:sp>
      <p:sp>
        <p:nvSpPr>
          <p:cNvPr id="38" name="Rectangle 14"/>
          <p:cNvSpPr>
            <a:spLocks noChangeArrowheads="1"/>
          </p:cNvSpPr>
          <p:nvPr/>
        </p:nvSpPr>
        <p:spPr bwMode="auto">
          <a:xfrm>
            <a:off x="1797877" y="4730750"/>
            <a:ext cx="1679575" cy="230188"/>
          </a:xfrm>
          <a:prstGeom prst="rect">
            <a:avLst/>
          </a:prstGeom>
          <a:solidFill>
            <a:srgbClr val="FFFF99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Intake air pressure sensor1,2</a:t>
            </a:r>
          </a:p>
        </p:txBody>
      </p:sp>
      <p:sp>
        <p:nvSpPr>
          <p:cNvPr id="39" name="Rectangle 15"/>
          <p:cNvSpPr>
            <a:spLocks noChangeArrowheads="1"/>
          </p:cNvSpPr>
          <p:nvPr/>
        </p:nvSpPr>
        <p:spPr bwMode="auto">
          <a:xfrm>
            <a:off x="1802640" y="5273675"/>
            <a:ext cx="1709737" cy="234950"/>
          </a:xfrm>
          <a:prstGeom prst="rect">
            <a:avLst/>
          </a:prstGeom>
          <a:solidFill>
            <a:srgbClr val="FFFF99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altLang="ja-JP" sz="900"/>
              <a:t>Intake air temperature</a:t>
            </a:r>
            <a:r>
              <a:rPr lang="ja-JP" altLang="en-US" sz="900"/>
              <a:t> </a:t>
            </a:r>
            <a:r>
              <a:rPr lang="en-US" altLang="ja-JP" sz="900"/>
              <a:t>sensor</a:t>
            </a:r>
          </a:p>
        </p:txBody>
      </p:sp>
      <p:sp>
        <p:nvSpPr>
          <p:cNvPr id="40" name="Rectangle 16"/>
          <p:cNvSpPr>
            <a:spLocks noChangeArrowheads="1"/>
          </p:cNvSpPr>
          <p:nvPr/>
        </p:nvSpPr>
        <p:spPr bwMode="auto">
          <a:xfrm>
            <a:off x="1801052" y="4464050"/>
            <a:ext cx="992188" cy="231775"/>
          </a:xfrm>
          <a:prstGeom prst="rect">
            <a:avLst/>
          </a:prstGeom>
          <a:solidFill>
            <a:srgbClr val="FFFF99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Oxygen sensor</a:t>
            </a:r>
          </a:p>
        </p:txBody>
      </p:sp>
      <p:sp>
        <p:nvSpPr>
          <p:cNvPr id="41" name="Rectangle 17"/>
          <p:cNvSpPr>
            <a:spLocks noChangeArrowheads="1"/>
          </p:cNvSpPr>
          <p:nvPr/>
        </p:nvSpPr>
        <p:spPr bwMode="auto">
          <a:xfrm>
            <a:off x="1802640" y="5805488"/>
            <a:ext cx="1333500" cy="234950"/>
          </a:xfrm>
          <a:prstGeom prst="rect">
            <a:avLst/>
          </a:prstGeom>
          <a:solidFill>
            <a:srgbClr val="FFFF99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Accelerator sensor 1,2</a:t>
            </a:r>
          </a:p>
        </p:txBody>
      </p:sp>
      <p:sp>
        <p:nvSpPr>
          <p:cNvPr id="42" name="Rectangle 18"/>
          <p:cNvSpPr>
            <a:spLocks noChangeArrowheads="1"/>
          </p:cNvSpPr>
          <p:nvPr/>
        </p:nvSpPr>
        <p:spPr bwMode="auto">
          <a:xfrm>
            <a:off x="1802640" y="5000625"/>
            <a:ext cx="1130300" cy="234950"/>
          </a:xfrm>
          <a:prstGeom prst="rect">
            <a:avLst/>
          </a:prstGeom>
          <a:solidFill>
            <a:srgbClr val="FFFF99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Lean angle sensor</a:t>
            </a:r>
          </a:p>
        </p:txBody>
      </p:sp>
      <p:sp>
        <p:nvSpPr>
          <p:cNvPr id="43" name="Rectangle 20"/>
          <p:cNvSpPr>
            <a:spLocks noChangeArrowheads="1"/>
          </p:cNvSpPr>
          <p:nvPr/>
        </p:nvSpPr>
        <p:spPr bwMode="auto">
          <a:xfrm>
            <a:off x="1794702" y="2873375"/>
            <a:ext cx="1082675" cy="231775"/>
          </a:xfrm>
          <a:prstGeom prst="rect">
            <a:avLst/>
          </a:prstGeom>
          <a:solidFill>
            <a:srgbClr val="FF7C8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Side stand switch</a:t>
            </a:r>
          </a:p>
        </p:txBody>
      </p:sp>
      <p:sp>
        <p:nvSpPr>
          <p:cNvPr id="44" name="Rectangle 27"/>
          <p:cNvSpPr>
            <a:spLocks noChangeArrowheads="1"/>
          </p:cNvSpPr>
          <p:nvPr/>
        </p:nvSpPr>
        <p:spPr bwMode="auto">
          <a:xfrm>
            <a:off x="1801052" y="2346325"/>
            <a:ext cx="884238" cy="230188"/>
          </a:xfrm>
          <a:prstGeom prst="rect">
            <a:avLst/>
          </a:prstGeom>
          <a:solidFill>
            <a:srgbClr val="FF7C8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Starter switch</a:t>
            </a:r>
          </a:p>
        </p:txBody>
      </p:sp>
      <p:sp>
        <p:nvSpPr>
          <p:cNvPr id="45" name="Rectangle 28"/>
          <p:cNvSpPr>
            <a:spLocks noChangeArrowheads="1"/>
          </p:cNvSpPr>
          <p:nvPr/>
        </p:nvSpPr>
        <p:spPr bwMode="auto">
          <a:xfrm>
            <a:off x="1794702" y="2609850"/>
            <a:ext cx="909638" cy="231775"/>
          </a:xfrm>
          <a:prstGeom prst="rect">
            <a:avLst/>
          </a:prstGeom>
          <a:solidFill>
            <a:srgbClr val="FF7C8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Neutral switch</a:t>
            </a:r>
          </a:p>
        </p:txBody>
      </p:sp>
      <p:sp>
        <p:nvSpPr>
          <p:cNvPr id="46" name="Rectangle 30"/>
          <p:cNvSpPr>
            <a:spLocks noChangeArrowheads="1"/>
          </p:cNvSpPr>
          <p:nvPr/>
        </p:nvSpPr>
        <p:spPr bwMode="auto">
          <a:xfrm>
            <a:off x="1801052" y="2073275"/>
            <a:ext cx="787400" cy="231775"/>
          </a:xfrm>
          <a:prstGeom prst="rect">
            <a:avLst/>
          </a:prstGeom>
          <a:solidFill>
            <a:srgbClr val="FF7C8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Main switch</a:t>
            </a:r>
          </a:p>
        </p:txBody>
      </p:sp>
      <p:sp>
        <p:nvSpPr>
          <p:cNvPr id="47" name="Rectangle 33"/>
          <p:cNvSpPr>
            <a:spLocks noChangeArrowheads="1"/>
          </p:cNvSpPr>
          <p:nvPr/>
        </p:nvSpPr>
        <p:spPr bwMode="auto">
          <a:xfrm>
            <a:off x="1802640" y="6081713"/>
            <a:ext cx="1600200" cy="234950"/>
          </a:xfrm>
          <a:prstGeom prst="rect">
            <a:avLst/>
          </a:prstGeom>
          <a:solidFill>
            <a:srgbClr val="FFFF99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Throttle position sensor 1,2 </a:t>
            </a:r>
          </a:p>
        </p:txBody>
      </p:sp>
      <p:sp>
        <p:nvSpPr>
          <p:cNvPr id="48" name="Rectangle 29"/>
          <p:cNvSpPr>
            <a:spLocks noChangeArrowheads="1"/>
          </p:cNvSpPr>
          <p:nvPr/>
        </p:nvSpPr>
        <p:spPr bwMode="auto">
          <a:xfrm>
            <a:off x="1797877" y="3146425"/>
            <a:ext cx="1127125" cy="231775"/>
          </a:xfrm>
          <a:prstGeom prst="rect">
            <a:avLst/>
          </a:prstGeom>
          <a:solidFill>
            <a:srgbClr val="FF7C8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Drive mode switch</a:t>
            </a:r>
          </a:p>
        </p:txBody>
      </p:sp>
      <p:cxnSp>
        <p:nvCxnSpPr>
          <p:cNvPr id="49" name="直線矢印コネクタ 275"/>
          <p:cNvCxnSpPr/>
          <p:nvPr/>
        </p:nvCxnSpPr>
        <p:spPr bwMode="auto">
          <a:xfrm>
            <a:off x="5163377" y="6081713"/>
            <a:ext cx="1244600" cy="158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0" name="直線矢印コネクタ 283"/>
          <p:cNvCxnSpPr/>
          <p:nvPr/>
        </p:nvCxnSpPr>
        <p:spPr bwMode="auto">
          <a:xfrm>
            <a:off x="5315777" y="2193925"/>
            <a:ext cx="1093788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1" name="直線矢印コネクタ 286"/>
          <p:cNvCxnSpPr/>
          <p:nvPr/>
        </p:nvCxnSpPr>
        <p:spPr bwMode="auto">
          <a:xfrm>
            <a:off x="5317365" y="2470150"/>
            <a:ext cx="1093787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2" name="直線矢印コネクタ 287"/>
          <p:cNvCxnSpPr/>
          <p:nvPr/>
        </p:nvCxnSpPr>
        <p:spPr bwMode="auto">
          <a:xfrm>
            <a:off x="5318952" y="2740025"/>
            <a:ext cx="1093788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3" name="直線矢印コネクタ 288"/>
          <p:cNvCxnSpPr/>
          <p:nvPr/>
        </p:nvCxnSpPr>
        <p:spPr bwMode="auto">
          <a:xfrm>
            <a:off x="5322127" y="3008313"/>
            <a:ext cx="1093788" cy="158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4" name="直線矢印コネクタ 289"/>
          <p:cNvCxnSpPr/>
          <p:nvPr/>
        </p:nvCxnSpPr>
        <p:spPr bwMode="auto">
          <a:xfrm>
            <a:off x="5320540" y="3279775"/>
            <a:ext cx="1092200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5" name="直線矢印コネクタ 290"/>
          <p:cNvCxnSpPr/>
          <p:nvPr/>
        </p:nvCxnSpPr>
        <p:spPr bwMode="auto">
          <a:xfrm>
            <a:off x="5318952" y="3544888"/>
            <a:ext cx="1093788" cy="158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" name="直線矢印コネクタ 291"/>
          <p:cNvCxnSpPr/>
          <p:nvPr/>
        </p:nvCxnSpPr>
        <p:spPr bwMode="auto">
          <a:xfrm>
            <a:off x="5318952" y="3814763"/>
            <a:ext cx="1093788" cy="158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7" name="直線矢印コネクタ 292"/>
          <p:cNvCxnSpPr/>
          <p:nvPr/>
        </p:nvCxnSpPr>
        <p:spPr bwMode="auto">
          <a:xfrm>
            <a:off x="5320540" y="4084638"/>
            <a:ext cx="1093787" cy="158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8" name="Rectangle 12"/>
          <p:cNvSpPr>
            <a:spLocks noChangeArrowheads="1"/>
          </p:cNvSpPr>
          <p:nvPr/>
        </p:nvSpPr>
        <p:spPr bwMode="auto">
          <a:xfrm>
            <a:off x="4337877" y="5865813"/>
            <a:ext cx="993775" cy="4302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ja-JP" sz="1100" dirty="0">
                <a:latin typeface="Arial" charset="0"/>
                <a:ea typeface="ＭＳ Ｐゴシック" pitchFamily="50" charset="-128"/>
              </a:rPr>
              <a:t>YCC-T      CPU</a:t>
            </a:r>
          </a:p>
        </p:txBody>
      </p:sp>
      <p:cxnSp>
        <p:nvCxnSpPr>
          <p:cNvPr id="59" name="直線矢印コネクタ 299"/>
          <p:cNvCxnSpPr/>
          <p:nvPr/>
        </p:nvCxnSpPr>
        <p:spPr bwMode="auto">
          <a:xfrm>
            <a:off x="5322127" y="4352925"/>
            <a:ext cx="1092200" cy="158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0" name="Rectangle 51"/>
          <p:cNvSpPr>
            <a:spLocks noChangeArrowheads="1"/>
          </p:cNvSpPr>
          <p:nvPr/>
        </p:nvSpPr>
        <p:spPr bwMode="auto">
          <a:xfrm>
            <a:off x="6411152" y="4241800"/>
            <a:ext cx="1238250" cy="231775"/>
          </a:xfrm>
          <a:prstGeom prst="rect">
            <a:avLst/>
          </a:prstGeom>
          <a:solidFill>
            <a:srgbClr val="FF990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en-US" altLang="ja-JP" sz="900"/>
              <a:t>CAN communication </a:t>
            </a:r>
          </a:p>
        </p:txBody>
      </p:sp>
      <p:sp>
        <p:nvSpPr>
          <p:cNvPr id="61" name="Rectangle 34"/>
          <p:cNvSpPr>
            <a:spLocks noChangeArrowheads="1"/>
          </p:cNvSpPr>
          <p:nvPr/>
        </p:nvSpPr>
        <p:spPr bwMode="auto">
          <a:xfrm>
            <a:off x="4337877" y="1905000"/>
            <a:ext cx="990600" cy="39100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ja-JP" altLang="en-US">
              <a:latin typeface="Arial" charset="0"/>
              <a:ea typeface="ＭＳ Ｐゴシック" pitchFamily="50" charset="-128"/>
            </a:endParaRPr>
          </a:p>
        </p:txBody>
      </p:sp>
      <p:sp>
        <p:nvSpPr>
          <p:cNvPr id="62" name="Text Box 35"/>
          <p:cNvSpPr txBox="1">
            <a:spLocks noChangeArrowheads="1"/>
          </p:cNvSpPr>
          <p:nvPr/>
        </p:nvSpPr>
        <p:spPr bwMode="auto">
          <a:xfrm>
            <a:off x="4515677" y="3587750"/>
            <a:ext cx="685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ja-JP" sz="1100">
                <a:solidFill>
                  <a:schemeClr val="tx2"/>
                </a:solidFill>
              </a:rPr>
              <a:t>FI    CPU</a:t>
            </a:r>
          </a:p>
        </p:txBody>
      </p:sp>
      <p:cxnSp>
        <p:nvCxnSpPr>
          <p:cNvPr id="63" name="直線矢印コネクタ 302"/>
          <p:cNvCxnSpPr>
            <a:endCxn id="7" idx="1"/>
          </p:cNvCxnSpPr>
          <p:nvPr/>
        </p:nvCxnSpPr>
        <p:spPr bwMode="auto">
          <a:xfrm>
            <a:off x="6681027" y="3281363"/>
            <a:ext cx="830263" cy="158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4" name="Rectangle 10"/>
          <p:cNvSpPr>
            <a:spLocks noChangeArrowheads="1"/>
          </p:cNvSpPr>
          <p:nvPr/>
        </p:nvSpPr>
        <p:spPr bwMode="auto">
          <a:xfrm>
            <a:off x="6414327" y="3160713"/>
            <a:ext cx="717550" cy="234950"/>
          </a:xfrm>
          <a:prstGeom prst="rect">
            <a:avLst/>
          </a:prstGeom>
          <a:solidFill>
            <a:srgbClr val="FFFF00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Main relay</a:t>
            </a:r>
          </a:p>
        </p:txBody>
      </p:sp>
      <p:sp>
        <p:nvSpPr>
          <p:cNvPr id="65" name="Text Box 42"/>
          <p:cNvSpPr txBox="1">
            <a:spLocks noChangeArrowheads="1"/>
          </p:cNvSpPr>
          <p:nvPr/>
        </p:nvSpPr>
        <p:spPr bwMode="auto">
          <a:xfrm>
            <a:off x="6864350" y="4507520"/>
            <a:ext cx="2279650" cy="1754188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5250" indent="-95250" algn="l"/>
            <a:r>
              <a:rPr lang="en-US" altLang="ja-JP" sz="1200" b="1" dirty="0">
                <a:latin typeface="Arial Black" pitchFamily="34" charset="0"/>
              </a:rPr>
              <a:t>TIP</a:t>
            </a:r>
          </a:p>
          <a:p>
            <a:pPr marL="95250" indent="-95250" algn="l">
              <a:buFontTx/>
              <a:buChar char="•"/>
            </a:pPr>
            <a:r>
              <a:rPr lang="en-US" altLang="ja-JP" sz="1200" dirty="0"/>
              <a:t>The cylinder identification sensor and atmospheric pressure is abolished.</a:t>
            </a:r>
          </a:p>
          <a:p>
            <a:pPr marL="95250" indent="-95250" algn="l">
              <a:buFontTx/>
              <a:buChar char="•"/>
            </a:pPr>
            <a:r>
              <a:rPr lang="en-US" altLang="ja-JP" sz="1200" dirty="0"/>
              <a:t>Intake are pressure sensor 2 works for cylinder identification and atmospheric pressure.</a:t>
            </a:r>
          </a:p>
        </p:txBody>
      </p:sp>
      <p:sp>
        <p:nvSpPr>
          <p:cNvPr id="66" name="Rectangle 13"/>
          <p:cNvSpPr>
            <a:spLocks noChangeArrowheads="1"/>
          </p:cNvSpPr>
          <p:nvPr/>
        </p:nvSpPr>
        <p:spPr bwMode="auto">
          <a:xfrm>
            <a:off x="1794702" y="3665538"/>
            <a:ext cx="1076325" cy="230187"/>
          </a:xfrm>
          <a:prstGeom prst="rect">
            <a:avLst/>
          </a:prstGeom>
          <a:solidFill>
            <a:srgbClr val="FFFF99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Back up (Battery)</a:t>
            </a:r>
          </a:p>
        </p:txBody>
      </p:sp>
      <p:sp>
        <p:nvSpPr>
          <p:cNvPr id="67" name="Rectangle 13"/>
          <p:cNvSpPr>
            <a:spLocks noChangeArrowheads="1"/>
          </p:cNvSpPr>
          <p:nvPr/>
        </p:nvSpPr>
        <p:spPr bwMode="auto">
          <a:xfrm>
            <a:off x="1799465" y="3930650"/>
            <a:ext cx="1736725" cy="231775"/>
          </a:xfrm>
          <a:prstGeom prst="rect">
            <a:avLst/>
          </a:prstGeom>
          <a:solidFill>
            <a:srgbClr val="FFFF99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ja-JP" sz="900"/>
              <a:t>Speed sensor (6</a:t>
            </a:r>
            <a:r>
              <a:rPr lang="en-US" altLang="ja-JP" sz="900" baseline="30000"/>
              <a:t>th</a:t>
            </a:r>
            <a:r>
              <a:rPr lang="en-US" altLang="ja-JP" sz="900"/>
              <a:t> pinion gear)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228600" y="304800"/>
            <a:ext cx="31325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 smtClean="0">
                <a:solidFill>
                  <a:srgbClr val="0000FF"/>
                </a:solidFill>
                <a:cs typeface="+mj-cs"/>
              </a:rPr>
              <a:t>การทำงานของระบบหัวฉีด</a:t>
            </a:r>
            <a:endParaRPr lang="en-US" sz="3200" b="1" dirty="0">
              <a:solidFill>
                <a:srgbClr val="0000FF"/>
              </a:solidFill>
              <a:cs typeface="+mj-cs"/>
            </a:endParaRPr>
          </a:p>
        </p:txBody>
      </p:sp>
      <p:pic>
        <p:nvPicPr>
          <p:cNvPr id="68" name="Picture 2"/>
          <p:cNvPicPr>
            <a:picLocks noChangeAspect="1" noChangeArrowheads="1"/>
          </p:cNvPicPr>
          <p:nvPr/>
        </p:nvPicPr>
        <p:blipFill>
          <a:blip r:embed="rId2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2180326"/>
            <a:ext cx="6172200" cy="4677674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  <p:sp>
        <p:nvSpPr>
          <p:cNvPr id="5" name="Text Box 25"/>
          <p:cNvSpPr txBox="1">
            <a:spLocks noChangeArrowheads="1"/>
          </p:cNvSpPr>
          <p:nvPr/>
        </p:nvSpPr>
        <p:spPr bwMode="auto">
          <a:xfrm>
            <a:off x="5754856" y="2286000"/>
            <a:ext cx="3276600" cy="461665"/>
          </a:xfrm>
          <a:prstGeom prst="rect">
            <a:avLst/>
          </a:prstGeom>
          <a:noFill/>
          <a:ln w="9525">
            <a:solidFill>
              <a:srgbClr val="FF0066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altLang="ja-JP" sz="2400" dirty="0">
                <a:latin typeface="Angsana New" pitchFamily="18" charset="-34"/>
                <a:cs typeface="Angsana New" pitchFamily="18" charset="-34"/>
              </a:rPr>
              <a:t>เซนเซอร์ตรวจจับแรงดันอากาศเข้า</a:t>
            </a:r>
            <a:endParaRPr lang="en-US" altLang="ja-JP" sz="24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6" name="Line 34"/>
          <p:cNvSpPr>
            <a:spLocks noChangeShapeType="1"/>
          </p:cNvSpPr>
          <p:nvPr/>
        </p:nvSpPr>
        <p:spPr bwMode="auto">
          <a:xfrm flipH="1">
            <a:off x="4724400" y="2438400"/>
            <a:ext cx="914400" cy="60960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</p:spPr>
        <p:txBody>
          <a:bodyPr lIns="90000" tIns="46800" rIns="90000" bIns="46800"/>
          <a:lstStyle/>
          <a:p>
            <a:endParaRPr lang="en-US"/>
          </a:p>
        </p:txBody>
      </p:sp>
      <p:sp>
        <p:nvSpPr>
          <p:cNvPr id="7" name="Line 34"/>
          <p:cNvSpPr>
            <a:spLocks noChangeShapeType="1"/>
          </p:cNvSpPr>
          <p:nvPr/>
        </p:nvSpPr>
        <p:spPr bwMode="auto">
          <a:xfrm flipH="1">
            <a:off x="3429000" y="2438400"/>
            <a:ext cx="2209800" cy="7620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</p:spPr>
        <p:txBody>
          <a:bodyPr lIns="90000" tIns="46800" rIns="90000" bIns="46800"/>
          <a:lstStyle/>
          <a:p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228600"/>
            <a:ext cx="44903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เซนเซอร์ตรวจจับแรงดันอากาศเข้า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8600" y="914400"/>
            <a:ext cx="80425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ทำหน้าที่ตรวจจับแรงดันอากาศที่วิ่งผ่านชุดเรือนลิ้นเร่งเพื่อส่งข้อมูลให้กับกล่อง</a:t>
            </a:r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 ECU 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เพื่อที่กล่อง</a:t>
            </a:r>
          </a:p>
          <a:p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ECU 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จะคำนวนระยะเวลาในการฉีดน้ำมันเชื้อเพลิงได้อย่างแม่นยำ</a:t>
            </a:r>
          </a:p>
          <a:p>
            <a:endParaRPr lang="en-US" sz="24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657600"/>
            <a:ext cx="4399680" cy="291516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28600" y="152400"/>
            <a:ext cx="25394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ออกซิเจนเซนเซอร์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7288" y="838200"/>
            <a:ext cx="72571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ทำหน้าที่ตรวจจับปริมาณออกซิเจนในท่อไอเสียแล้วส่งข้อมูลให้กล่อง </a:t>
            </a:r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ECU 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เพื่อที่กล่อง</a:t>
            </a:r>
          </a:p>
          <a:p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ECU 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จะคำนวนระยะเวลาในการฉีดน้ำมันเชื้อเพลิงได้อย่างถูกต้องและแม่นยำ</a:t>
            </a:r>
            <a:endParaRPr lang="en-US" sz="24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" name="Oval 6"/>
          <p:cNvSpPr/>
          <p:nvPr/>
        </p:nvSpPr>
        <p:spPr>
          <a:xfrm>
            <a:off x="2819400" y="5486400"/>
            <a:ext cx="990600" cy="8382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62" descr="\\Pf1n14\商品gr共通\【０６】発行物\線消し\第２市場\松浦さん\05G\23P1-100-01ex 1bmp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63" y="2057400"/>
            <a:ext cx="5214937" cy="2629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Oval 8"/>
          <p:cNvSpPr/>
          <p:nvPr/>
        </p:nvSpPr>
        <p:spPr>
          <a:xfrm>
            <a:off x="4191000" y="3886200"/>
            <a:ext cx="990600" cy="8382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 l="16250" r="11249" b="2499"/>
          <a:stretch>
            <a:fillRect/>
          </a:stretch>
        </p:blipFill>
        <p:spPr bwMode="auto">
          <a:xfrm>
            <a:off x="762000" y="1828800"/>
            <a:ext cx="2396893" cy="1841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3" descr="Untitled-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8656780">
            <a:off x="4109937" y="1906874"/>
            <a:ext cx="4558056" cy="1974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28600" y="228600"/>
            <a:ext cx="778671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th-TH" altLang="ja-JP" sz="3200" b="1" dirty="0" smtClean="0">
                <a:solidFill>
                  <a:srgbClr val="0000FF"/>
                </a:solidFill>
                <a:latin typeface="Arial Narrow" pitchFamily="34" charset="0"/>
                <a:cs typeface="+mj-cs"/>
              </a:rPr>
              <a:t>  เซ็นเซอร์ตรวจจับอุณหภูมิเครื่องยนต์</a:t>
            </a:r>
          </a:p>
          <a:p>
            <a:pPr marL="342900" indent="-342900"/>
            <a:r>
              <a:rPr lang="th-TH" altLang="ja-JP" b="1" dirty="0">
                <a:solidFill>
                  <a:srgbClr val="0000FF"/>
                </a:solidFill>
                <a:latin typeface="Arial Narrow" pitchFamily="34" charset="0"/>
              </a:rPr>
              <a:t>	</a:t>
            </a:r>
            <a:endParaRPr lang="th-TH" altLang="ja-JP" b="1" dirty="0" smtClean="0">
              <a:solidFill>
                <a:srgbClr val="0000FF"/>
              </a:solidFill>
              <a:latin typeface="Arial Narrow" pitchFamily="34" charset="0"/>
            </a:endParaRPr>
          </a:p>
          <a:p>
            <a:pPr marL="342900" indent="-342900"/>
            <a:r>
              <a:rPr lang="th-TH" altLang="ja-JP" sz="2400" b="1" dirty="0" smtClean="0">
                <a:latin typeface="Arial Narrow" pitchFamily="34" charset="0"/>
                <a:cs typeface="+mj-cs"/>
              </a:rPr>
              <a:t>ทำหน้าที่ตรวจจับอุณหภูมิของเครื่องยนต์   เพื่อส่งข้อมูลให้กล่อง </a:t>
            </a:r>
            <a:r>
              <a:rPr lang="en-US" altLang="ja-JP" sz="2400" b="1" dirty="0" smtClean="0">
                <a:latin typeface="Arial Narrow" pitchFamily="34" charset="0"/>
                <a:cs typeface="+mj-cs"/>
              </a:rPr>
              <a:t>ECU </a:t>
            </a:r>
            <a:r>
              <a:rPr lang="th-TH" altLang="ja-JP" sz="2400" b="1" dirty="0" smtClean="0">
                <a:latin typeface="Arial Narrow" pitchFamily="34" charset="0"/>
                <a:cs typeface="+mj-cs"/>
              </a:rPr>
              <a:t>เพื่อที่กล่อง </a:t>
            </a:r>
            <a:r>
              <a:rPr lang="en-US" altLang="ja-JP" sz="2400" b="1" dirty="0" smtClean="0">
                <a:latin typeface="Arial Narrow" pitchFamily="34" charset="0"/>
                <a:cs typeface="+mj-cs"/>
              </a:rPr>
              <a:t>ECU</a:t>
            </a:r>
          </a:p>
          <a:p>
            <a:pPr marL="342900" indent="-342900"/>
            <a:r>
              <a:rPr lang="th-TH" altLang="ja-JP" sz="2400" b="1" dirty="0" smtClean="0">
                <a:latin typeface="Arial Narrow" pitchFamily="34" charset="0"/>
                <a:cs typeface="+mj-cs"/>
              </a:rPr>
              <a:t>จะได้คำนวนระยะเวลาในการฉีดน้ำมันเชื้อเพลิงได้อย่างเหมาะสม </a:t>
            </a:r>
            <a:endParaRPr lang="th-TH" altLang="ja-JP" b="1" dirty="0" smtClean="0">
              <a:latin typeface="Arial Narrow" pitchFamily="34" charset="0"/>
            </a:endParaRPr>
          </a:p>
        </p:txBody>
      </p:sp>
      <p:pic>
        <p:nvPicPr>
          <p:cNvPr id="7" name="Picture 2" descr="tem_sensor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4038600"/>
            <a:ext cx="4943193" cy="2590800"/>
          </a:xfrm>
          <a:prstGeom prst="rect">
            <a:avLst/>
          </a:prstGeom>
          <a:noFill/>
        </p:spPr>
      </p:pic>
      <p:pic>
        <p:nvPicPr>
          <p:cNvPr id="8" name="Picture 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62600" y="4191000"/>
            <a:ext cx="2917825" cy="2141538"/>
          </a:xfrm>
          <a:prstGeom prst="rect">
            <a:avLst/>
          </a:prstGeom>
          <a:noFill/>
          <a:ln w="6350">
            <a:noFill/>
            <a:miter lim="800000"/>
            <a:headEnd/>
            <a:tailEnd type="none" w="sm" len="med"/>
          </a:ln>
        </p:spPr>
      </p:pic>
      <p:sp>
        <p:nvSpPr>
          <p:cNvPr id="9" name="Oval 8"/>
          <p:cNvSpPr/>
          <p:nvPr/>
        </p:nvSpPr>
        <p:spPr>
          <a:xfrm>
            <a:off x="5638800" y="5791200"/>
            <a:ext cx="1143000" cy="6858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2299" t="45833" r="16837" b="4167"/>
          <a:stretch>
            <a:fillRect/>
          </a:stretch>
        </p:blipFill>
        <p:spPr bwMode="auto">
          <a:xfrm>
            <a:off x="152400" y="1143000"/>
            <a:ext cx="8991600" cy="3566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3" cstate="print"/>
          <a:srcRect l="59151" t="53125" r="10395" b="15625"/>
          <a:stretch>
            <a:fillRect/>
          </a:stretch>
        </p:blipFill>
        <p:spPr bwMode="auto">
          <a:xfrm>
            <a:off x="381000" y="5011615"/>
            <a:ext cx="3200400" cy="1846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98476" y="228600"/>
            <a:ext cx="63161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altLang="ja-JP" sz="3600" b="1" dirty="0" smtClean="0">
                <a:solidFill>
                  <a:srgbClr val="0000FF"/>
                </a:solidFill>
                <a:latin typeface="Arial Narrow" pitchFamily="34" charset="0"/>
                <a:cs typeface="+mj-cs"/>
              </a:rPr>
              <a:t>เซ็นเซอร์ตรวจจับความเร็วของล้อหน้าและล้อหลัง</a:t>
            </a:r>
            <a:endParaRPr lang="en-US" sz="3600" dirty="0">
              <a:cs typeface="+mj-cs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8" descr="T:\02 MC\031(竹下)\EL設計\新機能説明資料\PIG資料\AIR TEMP SENSOR\5YU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76376" y="4003915"/>
            <a:ext cx="858838" cy="139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9" descr="T:\02 MC\031(竹下)\EL設計\新機能説明資料\PIG資料\AIR TEMP SENSOR\5YU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90376" y="4024552"/>
            <a:ext cx="2133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3976" y="4024552"/>
            <a:ext cx="1295400" cy="153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5576" y="3948352"/>
            <a:ext cx="2819400" cy="153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32350" y="1176730"/>
            <a:ext cx="847219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dirty="0" smtClean="0">
                <a:cs typeface="+mj-cs"/>
              </a:rPr>
              <a:t>ทำหน้าที่ตรวจจับอุณภูมิอากาศแล้วส่งสัญญาณแรงเคลื่อนไฟฟ้า</a:t>
            </a:r>
          </a:p>
          <a:p>
            <a:r>
              <a:rPr lang="th-TH" sz="2800" dirty="0" smtClean="0">
                <a:cs typeface="+mj-cs"/>
              </a:rPr>
              <a:t>ไปยังกล่อง คอมพิวเตอร์</a:t>
            </a:r>
            <a:r>
              <a:rPr lang="en-US" sz="2800" dirty="0" smtClean="0">
                <a:cs typeface="+mj-cs"/>
              </a:rPr>
              <a:t> </a:t>
            </a:r>
            <a:r>
              <a:rPr lang="th-TH" sz="2800" dirty="0" smtClean="0">
                <a:cs typeface="+mj-cs"/>
              </a:rPr>
              <a:t>เพื่อเปลี่ยนแปลงปริมาณการฉีดน้ำมันเชื้อเพลิงให้เหมาะสมกับ</a:t>
            </a:r>
          </a:p>
          <a:p>
            <a:r>
              <a:rPr lang="th-TH" sz="2800" dirty="0" smtClean="0">
                <a:cs typeface="+mj-cs"/>
              </a:rPr>
              <a:t>ความหนาแน่นของอากาศได้มากที่สุด</a:t>
            </a:r>
          </a:p>
          <a:p>
            <a:endParaRPr lang="en-US" sz="2800" dirty="0"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400" y="228600"/>
            <a:ext cx="42498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altLang="ja-JP" sz="3600" b="1" dirty="0" smtClean="0">
                <a:solidFill>
                  <a:srgbClr val="0000FF"/>
                </a:solidFill>
                <a:latin typeface="Arial Narrow" pitchFamily="34" charset="0"/>
                <a:cs typeface="+mj-cs"/>
              </a:rPr>
              <a:t>เซ็นเซอร์ตรวจจับอุณหภูมิอากาศ</a:t>
            </a:r>
            <a:endParaRPr lang="en-US" sz="3600" dirty="0">
              <a:cs typeface="+mj-cs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26" descr="（Final version) 06R_1RC1-ALL_20130405_1602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971003"/>
            <a:ext cx="4572000" cy="3548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図 30" descr="（Final version) 06R_1RC1-ALL_20130409_15483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78460" y="685800"/>
            <a:ext cx="2819400" cy="2432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 l="33500" t="4000" r="21500" b="12000"/>
          <a:stretch>
            <a:fillRect/>
          </a:stretch>
        </p:blipFill>
        <p:spPr bwMode="auto">
          <a:xfrm>
            <a:off x="5329092" y="3200400"/>
            <a:ext cx="2438400" cy="3413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228600" y="1143000"/>
            <a:ext cx="465864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dirty="0" smtClean="0">
                <a:cs typeface="+mj-cs"/>
              </a:rPr>
              <a:t>ปั๊มน้ำมันเชื้อเพลิง</a:t>
            </a:r>
            <a:r>
              <a:rPr lang="th-TH" sz="2800" dirty="0" smtClean="0">
                <a:cs typeface="+mj-cs"/>
              </a:rPr>
              <a:t>สามารถ</a:t>
            </a:r>
            <a:r>
              <a:rPr lang="th-TH" sz="2400" dirty="0" smtClean="0">
                <a:cs typeface="+mj-cs"/>
              </a:rPr>
              <a:t>สร้างแรงดันน้ำมันเชื้อเพลิง</a:t>
            </a:r>
          </a:p>
          <a:p>
            <a:r>
              <a:rPr lang="th-TH" sz="2400" dirty="0" smtClean="0">
                <a:cs typeface="+mj-cs"/>
              </a:rPr>
              <a:t>ได้สูงถึง </a:t>
            </a:r>
            <a:r>
              <a:rPr lang="en-US" sz="2400" dirty="0" smtClean="0">
                <a:cs typeface="+mj-cs"/>
              </a:rPr>
              <a:t> 324 </a:t>
            </a:r>
            <a:r>
              <a:rPr lang="en-US" sz="2400" dirty="0" err="1" smtClean="0">
                <a:cs typeface="+mj-cs"/>
              </a:rPr>
              <a:t>Kpa</a:t>
            </a:r>
            <a:endParaRPr lang="en-US" sz="2400" dirty="0"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11308" y="5943600"/>
            <a:ext cx="21531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 smtClean="0">
                <a:cs typeface="+mj-cs"/>
              </a:rPr>
              <a:t>เต็มถัง  </a:t>
            </a:r>
            <a:r>
              <a:rPr lang="en-US" sz="2400" b="1" dirty="0" smtClean="0">
                <a:cs typeface="+mj-cs"/>
              </a:rPr>
              <a:t>9-11 </a:t>
            </a:r>
            <a:r>
              <a:rPr lang="el-GR" sz="2400" b="1" dirty="0" smtClean="0">
                <a:cs typeface="+mj-cs"/>
              </a:rPr>
              <a:t>Ω</a:t>
            </a:r>
            <a:endParaRPr lang="en-US" sz="2400" b="1" dirty="0" smtClean="0">
              <a:cs typeface="+mj-cs"/>
            </a:endParaRPr>
          </a:p>
          <a:p>
            <a:r>
              <a:rPr lang="th-TH" sz="2400" b="1" dirty="0" smtClean="0">
                <a:cs typeface="+mj-cs"/>
              </a:rPr>
              <a:t>หมดถัง </a:t>
            </a:r>
            <a:r>
              <a:rPr lang="en-US" sz="2400" b="1" dirty="0" smtClean="0">
                <a:cs typeface="+mj-cs"/>
              </a:rPr>
              <a:t>213-219 </a:t>
            </a:r>
            <a:r>
              <a:rPr lang="el-GR" sz="2400" b="1" dirty="0" smtClean="0">
                <a:cs typeface="+mj-cs"/>
              </a:rPr>
              <a:t>Ω</a:t>
            </a:r>
            <a:endParaRPr lang="en-US" sz="2400" b="1" dirty="0">
              <a:cs typeface="+mj-cs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228600" y="228600"/>
            <a:ext cx="24016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ปั๊มน้ำมันเชื้อเพลิง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4984" y="2286000"/>
            <a:ext cx="3886200" cy="2919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図 30" descr="（Final version) 06R_1RC1-ALL_20130409_15483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1371600"/>
            <a:ext cx="2209800" cy="1906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 l="33500" t="4000" r="21500" b="12000"/>
          <a:stretch>
            <a:fillRect/>
          </a:stretch>
        </p:blipFill>
        <p:spPr bwMode="auto">
          <a:xfrm>
            <a:off x="6629400" y="4404360"/>
            <a:ext cx="1752600" cy="2453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図 18" descr="1RC1-ALL-超精密_20130329_203257.jpg"/>
          <p:cNvPicPr>
            <a:picLocks noChangeAspect="1"/>
          </p:cNvPicPr>
          <p:nvPr/>
        </p:nvPicPr>
        <p:blipFill>
          <a:blip r:embed="rId6" cstate="print">
            <a:lum bright="10000"/>
          </a:blip>
          <a:srcRect/>
          <a:stretch>
            <a:fillRect/>
          </a:stretch>
        </p:blipFill>
        <p:spPr bwMode="auto">
          <a:xfrm>
            <a:off x="228600" y="1676400"/>
            <a:ext cx="3880069" cy="315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Left Arrow 12"/>
          <p:cNvSpPr/>
          <p:nvPr/>
        </p:nvSpPr>
        <p:spPr>
          <a:xfrm rot="2827437">
            <a:off x="3181316" y="1892663"/>
            <a:ext cx="542782" cy="263186"/>
          </a:xfrm>
          <a:prstGeom prst="left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Left Arrow 13"/>
          <p:cNvSpPr/>
          <p:nvPr/>
        </p:nvSpPr>
        <p:spPr>
          <a:xfrm rot="1853225">
            <a:off x="6270262" y="4119027"/>
            <a:ext cx="697485" cy="315883"/>
          </a:xfrm>
          <a:prstGeom prst="left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28600" y="228600"/>
            <a:ext cx="45865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การตรวจเช็คแรงดันน้ำมันเชื้อเพลิง 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9"/>
          <p:cNvGrpSpPr>
            <a:grpSpLocks/>
          </p:cNvGrpSpPr>
          <p:nvPr/>
        </p:nvGrpSpPr>
        <p:grpSpPr bwMode="auto">
          <a:xfrm>
            <a:off x="1232084" y="931960"/>
            <a:ext cx="6323013" cy="2797175"/>
            <a:chOff x="1104" y="1296"/>
            <a:chExt cx="3983" cy="1762"/>
          </a:xfrm>
        </p:grpSpPr>
        <p:graphicFrame>
          <p:nvGraphicFramePr>
            <p:cNvPr id="5" name="Object 1024"/>
            <p:cNvGraphicFramePr>
              <a:graphicFrameLocks noChangeAspect="1"/>
            </p:cNvGraphicFramePr>
            <p:nvPr/>
          </p:nvGraphicFramePr>
          <p:xfrm>
            <a:off x="1104" y="1296"/>
            <a:ext cx="3983" cy="1762"/>
          </p:xfrm>
          <a:graphic>
            <a:graphicData uri="http://schemas.openxmlformats.org/presentationml/2006/ole">
              <p:oleObj spid="_x0000_s46082" name="Image" r:id="rId3" imgW="9625397" imgH="4139683" progId="">
                <p:embed/>
              </p:oleObj>
            </a:graphicData>
          </a:graphic>
        </p:graphicFrame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137" y="2795"/>
              <a:ext cx="169" cy="183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697" y="2784"/>
              <a:ext cx="193" cy="15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  <p:sp>
          <p:nvSpPr>
            <p:cNvPr id="8" name="Rectangle 110"/>
            <p:cNvSpPr>
              <a:spLocks noChangeArrowheads="1"/>
            </p:cNvSpPr>
            <p:nvPr/>
          </p:nvSpPr>
          <p:spPr bwMode="auto">
            <a:xfrm>
              <a:off x="3334" y="2794"/>
              <a:ext cx="181" cy="164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" name="Rectangle 111"/>
            <p:cNvSpPr>
              <a:spLocks noChangeArrowheads="1"/>
            </p:cNvSpPr>
            <p:nvPr/>
          </p:nvSpPr>
          <p:spPr bwMode="auto">
            <a:xfrm>
              <a:off x="2036" y="2017"/>
              <a:ext cx="190" cy="520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pic>
          <p:nvPicPr>
            <p:cNvPr id="10" name="Picture 11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911" y="2814"/>
              <a:ext cx="199" cy="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Rectangle 124"/>
          <p:cNvSpPr>
            <a:spLocks noChangeArrowheads="1"/>
          </p:cNvSpPr>
          <p:nvPr/>
        </p:nvSpPr>
        <p:spPr bwMode="auto">
          <a:xfrm>
            <a:off x="5727884" y="1981180"/>
            <a:ext cx="1295400" cy="1524000"/>
          </a:xfrm>
          <a:prstGeom prst="rect">
            <a:avLst/>
          </a:prstGeom>
          <a:noFill/>
          <a:ln w="28575">
            <a:solidFill>
              <a:schemeClr val="accent1"/>
            </a:solidFill>
            <a:prstDash val="dashDot"/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>
            <a:off x="228600" y="228600"/>
            <a:ext cx="37016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การปรับตั้งเวลาบนเรือนไมล์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" y="4114800"/>
            <a:ext cx="570540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บิดลูกกุญแจไปที่ตำแหน่ง </a:t>
            </a:r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ON</a:t>
            </a:r>
          </a:p>
          <a:p>
            <a:pPr marL="342900" indent="-342900">
              <a:buAutoNum type="arabicPeriod"/>
            </a:pP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กดปุ่ม </a:t>
            </a:r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SELECT 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และ </a:t>
            </a:r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RESET 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ค้างไว้พร้อมกันอย่างน้อย </a:t>
            </a:r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2 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วินาที</a:t>
            </a:r>
          </a:p>
          <a:p>
            <a:pPr marL="342900" indent="-342900">
              <a:buAutoNum type="arabicPeriod"/>
            </a:pP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เมื่อหลักชั่วโมงกระพริม กดปุ่ม </a:t>
            </a:r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RESET 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เพื่อตั้งค่าหลักชั่วโมง</a:t>
            </a:r>
          </a:p>
          <a:p>
            <a:pPr marL="342900" indent="-342900">
              <a:buAutoNum type="arabicPeriod"/>
            </a:pP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กดปุ่ม </a:t>
            </a:r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SELECT  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หลักนาทีจะกระพริบ</a:t>
            </a:r>
          </a:p>
          <a:p>
            <a:pPr marL="342900" indent="-342900">
              <a:buAutoNum type="arabicPeriod"/>
            </a:pP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กดปุ่ม </a:t>
            </a:r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RESET 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เพื่อตั้งค่าหลักนาที</a:t>
            </a:r>
          </a:p>
          <a:p>
            <a:pPr marL="342900" indent="-342900">
              <a:buAutoNum type="arabicPeriod"/>
            </a:pP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กดปุ่ม </a:t>
            </a:r>
            <a:r>
              <a:rPr lang="en-US" sz="2400" dirty="0" smtClean="0">
                <a:latin typeface="Angsana New" pitchFamily="18" charset="-34"/>
                <a:cs typeface="Angsana New" pitchFamily="18" charset="-34"/>
              </a:rPr>
              <a:t>SELECT </a:t>
            </a:r>
            <a:r>
              <a:rPr lang="th-TH" sz="2400" dirty="0" smtClean="0">
                <a:latin typeface="Angsana New" pitchFamily="18" charset="-34"/>
                <a:cs typeface="Angsana New" pitchFamily="18" charset="-34"/>
              </a:rPr>
              <a:t>และปล่อยนิ้วเพื่อให้นาฬิกาเริ่มทำงาน</a:t>
            </a:r>
            <a:endParaRPr lang="en-US" sz="2400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8720" y="108680"/>
            <a:ext cx="42707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ฟังก์ชั่นต่างๆบนหน้าปัดเรือนไมล์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 cstate="print"/>
          <a:srcRect l="11128" t="30209" r="11567" b="7292"/>
          <a:stretch>
            <a:fillRect/>
          </a:stretch>
        </p:blipFill>
        <p:spPr bwMode="auto">
          <a:xfrm>
            <a:off x="0" y="2694709"/>
            <a:ext cx="9159240" cy="4163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 l="11713" t="34375" r="11567" b="10417"/>
          <a:stretch>
            <a:fillRect/>
          </a:stretch>
        </p:blipFill>
        <p:spPr bwMode="auto">
          <a:xfrm>
            <a:off x="2362200" y="704540"/>
            <a:ext cx="6172200" cy="24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 cstate="print"/>
          <a:srcRect l="11713" t="34375" r="11567" b="10417"/>
          <a:stretch>
            <a:fillRect/>
          </a:stretch>
        </p:blipFill>
        <p:spPr bwMode="auto">
          <a:xfrm>
            <a:off x="457201" y="2308105"/>
            <a:ext cx="8232474" cy="3330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8720" y="108680"/>
            <a:ext cx="42707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ฟังก์ชั่นต่างๆบนหน้าปัดเรือนไมล์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381000" y="990600"/>
            <a:ext cx="802174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ในกรณีที่น้ำมันเชื้อเพลิงเหลือน้อยกว่า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3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ลิตรที่หน้าปัดเรือนไมล์จะมีโหมด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F Trip</a:t>
            </a:r>
          </a:p>
          <a:p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ติดขึ้นมาเตือนผู้ขับขี่ เมื่อเติมน้ำมันเชื้อเพลิงและขับขี่ไปประมาณ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5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กิโลเมตรโหมด</a:t>
            </a:r>
          </a:p>
          <a:p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F Trip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จะหายไป</a:t>
            </a:r>
            <a:endParaRPr lang="en-US" sz="2800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720" y="108680"/>
            <a:ext cx="42707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ฟังก์ชั่นต่างๆบนหน้าปัดเรือนไมล์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 l="11728" t="25159" r="20709" b="18843"/>
          <a:stretch>
            <a:fillRect/>
          </a:stretch>
        </p:blipFill>
        <p:spPr bwMode="auto">
          <a:xfrm>
            <a:off x="304800" y="990600"/>
            <a:ext cx="56388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Rounded Rectangle 10"/>
          <p:cNvSpPr/>
          <p:nvPr/>
        </p:nvSpPr>
        <p:spPr>
          <a:xfrm>
            <a:off x="6096000" y="990600"/>
            <a:ext cx="2743200" cy="3581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071020" y="1282910"/>
            <a:ext cx="286649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Oil Trip </a:t>
            </a:r>
            <a:r>
              <a:rPr lang="th-TH" dirty="0" smtClean="0">
                <a:solidFill>
                  <a:srgbClr val="C00000"/>
                </a:solidFill>
              </a:rPr>
              <a:t>จะกระพริบเตือนถึงระยะ</a:t>
            </a:r>
          </a:p>
          <a:p>
            <a:r>
              <a:rPr lang="th-TH" dirty="0" smtClean="0">
                <a:solidFill>
                  <a:srgbClr val="C00000"/>
                </a:solidFill>
              </a:rPr>
              <a:t>เปลี่ยนถ่ายน้ำมันเครื่องที่ระยะ </a:t>
            </a:r>
            <a:r>
              <a:rPr lang="en-US" dirty="0" smtClean="0">
                <a:solidFill>
                  <a:srgbClr val="C00000"/>
                </a:solidFill>
              </a:rPr>
              <a:t>1000 </a:t>
            </a:r>
            <a:r>
              <a:rPr lang="th-TH" dirty="0" smtClean="0">
                <a:solidFill>
                  <a:srgbClr val="C00000"/>
                </a:solidFill>
              </a:rPr>
              <a:t>กม.</a:t>
            </a:r>
          </a:p>
          <a:p>
            <a:r>
              <a:rPr lang="th-TH" dirty="0" smtClean="0">
                <a:solidFill>
                  <a:srgbClr val="C00000"/>
                </a:solidFill>
              </a:rPr>
              <a:t>ระยะต่อไปจะกระพริบเตือนที่ระยะ </a:t>
            </a:r>
            <a:endParaRPr lang="en-US" dirty="0" smtClean="0">
              <a:solidFill>
                <a:srgbClr val="C00000"/>
              </a:solidFill>
            </a:endParaRPr>
          </a:p>
          <a:p>
            <a:r>
              <a:rPr lang="en-US" dirty="0" smtClean="0">
                <a:solidFill>
                  <a:srgbClr val="C00000"/>
                </a:solidFill>
              </a:rPr>
              <a:t>5000 </a:t>
            </a:r>
            <a:r>
              <a:rPr lang="th-TH" dirty="0" smtClean="0">
                <a:solidFill>
                  <a:srgbClr val="C00000"/>
                </a:solidFill>
              </a:rPr>
              <a:t>กม.และจะเตือนทุกๆ </a:t>
            </a:r>
            <a:r>
              <a:rPr lang="en-US" dirty="0" smtClean="0">
                <a:solidFill>
                  <a:srgbClr val="C00000"/>
                </a:solidFill>
              </a:rPr>
              <a:t>5000 </a:t>
            </a:r>
            <a:r>
              <a:rPr lang="th-TH" dirty="0" smtClean="0">
                <a:solidFill>
                  <a:srgbClr val="C00000"/>
                </a:solidFill>
              </a:rPr>
              <a:t>กม.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7400" y="4515790"/>
            <a:ext cx="8355749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b="1" dirty="0" smtClean="0"/>
              <a:t>การรีเซต</a:t>
            </a:r>
          </a:p>
          <a:p>
            <a:r>
              <a:rPr lang="en-US" sz="2400" dirty="0" smtClean="0"/>
              <a:t>1.</a:t>
            </a:r>
            <a:r>
              <a:rPr lang="th-TH" sz="2400" dirty="0" smtClean="0"/>
              <a:t>เปิดสวิทช์กุญแจ</a:t>
            </a:r>
          </a:p>
          <a:p>
            <a:r>
              <a:rPr lang="en-US" sz="2400" dirty="0" smtClean="0"/>
              <a:t>2.</a:t>
            </a:r>
            <a:r>
              <a:rPr lang="th-TH" sz="2400" dirty="0" smtClean="0"/>
              <a:t>กดปุ่ม </a:t>
            </a:r>
            <a:r>
              <a:rPr lang="en-US" sz="2400" dirty="0" smtClean="0"/>
              <a:t>SELECT </a:t>
            </a:r>
            <a:r>
              <a:rPr lang="th-TH" sz="2400" dirty="0" smtClean="0"/>
              <a:t>ไปเรื่อยๆจนกว่าจะเห็น </a:t>
            </a:r>
            <a:r>
              <a:rPr lang="en-US" sz="2400" dirty="0" smtClean="0"/>
              <a:t>OIL Trip </a:t>
            </a:r>
            <a:r>
              <a:rPr lang="th-TH" sz="2400" dirty="0" smtClean="0"/>
              <a:t>แล้วกดปุ่ม </a:t>
            </a:r>
            <a:r>
              <a:rPr lang="en-US" sz="2400" dirty="0" smtClean="0"/>
              <a:t>Reset </a:t>
            </a:r>
            <a:r>
              <a:rPr lang="th-TH" sz="2400" dirty="0" smtClean="0"/>
              <a:t>ไว้อย่างน้อย </a:t>
            </a:r>
            <a:r>
              <a:rPr lang="en-US" sz="2400" dirty="0" smtClean="0"/>
              <a:t>1 </a:t>
            </a:r>
            <a:r>
              <a:rPr lang="th-TH" sz="2400" dirty="0" smtClean="0"/>
              <a:t>วินาที</a:t>
            </a:r>
            <a:endParaRPr lang="en-US" sz="2400" dirty="0" smtClean="0"/>
          </a:p>
          <a:p>
            <a:r>
              <a:rPr lang="en-US" sz="2400" dirty="0" smtClean="0"/>
              <a:t>3.</a:t>
            </a:r>
            <a:r>
              <a:rPr lang="th-TH" sz="2400" dirty="0" smtClean="0"/>
              <a:t>กดปุ่ม</a:t>
            </a:r>
            <a:r>
              <a:rPr lang="en-US" sz="2400" dirty="0" smtClean="0"/>
              <a:t>Reset 1 </a:t>
            </a:r>
            <a:r>
              <a:rPr lang="th-TH" sz="2400" dirty="0" smtClean="0"/>
              <a:t>ครั้งและปล่อยนิ้ว สัญญาณไฟ </a:t>
            </a:r>
            <a:r>
              <a:rPr lang="en-US" sz="2400" dirty="0" smtClean="0"/>
              <a:t>OIL Trip </a:t>
            </a:r>
            <a:r>
              <a:rPr lang="th-TH" sz="2400" dirty="0" smtClean="0"/>
              <a:t>จะกระพริบ</a:t>
            </a:r>
          </a:p>
          <a:p>
            <a:r>
              <a:rPr lang="en-US" sz="2400" dirty="0" smtClean="0"/>
              <a:t>4.</a:t>
            </a:r>
            <a:r>
              <a:rPr lang="th-TH" sz="2400" dirty="0" smtClean="0"/>
              <a:t>กดปุ่ม </a:t>
            </a:r>
            <a:r>
              <a:rPr lang="en-US" sz="2400" dirty="0" smtClean="0"/>
              <a:t>Reset </a:t>
            </a:r>
            <a:r>
              <a:rPr lang="th-TH" sz="2400" dirty="0" smtClean="0"/>
              <a:t>ค้างไว้อย่างน้อย </a:t>
            </a:r>
            <a:r>
              <a:rPr lang="en-US" sz="2400" dirty="0" smtClean="0"/>
              <a:t>3 </a:t>
            </a:r>
            <a:r>
              <a:rPr lang="th-TH" sz="2400" dirty="0" smtClean="0"/>
              <a:t>วินาที</a:t>
            </a:r>
            <a:endParaRPr lang="en-US" sz="2400" dirty="0"/>
          </a:p>
        </p:txBody>
      </p:sp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4" cstate="print"/>
          <a:srcRect l="27187" t="31250" r="33438" b="20000"/>
          <a:stretch>
            <a:fillRect/>
          </a:stretch>
        </p:blipFill>
        <p:spPr bwMode="auto">
          <a:xfrm>
            <a:off x="6460760" y="2590800"/>
            <a:ext cx="1981200" cy="1839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720" y="108680"/>
            <a:ext cx="42707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ฟังก์ชั่นต่างๆบนหน้าปัดเรือนไมล์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Rounded Rectangle 10"/>
          <p:cNvSpPr/>
          <p:nvPr/>
        </p:nvSpPr>
        <p:spPr>
          <a:xfrm>
            <a:off x="6096000" y="990600"/>
            <a:ext cx="2743200" cy="3581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220920" y="1282910"/>
            <a:ext cx="23927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V-BELT </a:t>
            </a:r>
            <a:r>
              <a:rPr lang="th-TH" dirty="0" smtClean="0">
                <a:solidFill>
                  <a:srgbClr val="C00000"/>
                </a:solidFill>
              </a:rPr>
              <a:t>จะกระพริบเตือนถึงระยะ</a:t>
            </a:r>
          </a:p>
          <a:p>
            <a:r>
              <a:rPr lang="th-TH" dirty="0" smtClean="0">
                <a:solidFill>
                  <a:srgbClr val="C00000"/>
                </a:solidFill>
              </a:rPr>
              <a:t>เปลี่ยนสายพานทุกๆ </a:t>
            </a:r>
            <a:r>
              <a:rPr lang="en-US" dirty="0" smtClean="0">
                <a:solidFill>
                  <a:srgbClr val="C00000"/>
                </a:solidFill>
              </a:rPr>
              <a:t>20000 </a:t>
            </a:r>
            <a:r>
              <a:rPr lang="th-TH" dirty="0" smtClean="0">
                <a:solidFill>
                  <a:srgbClr val="C00000"/>
                </a:solidFill>
              </a:rPr>
              <a:t>กม.</a:t>
            </a:r>
          </a:p>
          <a:p>
            <a:endParaRPr lang="en-US" dirty="0" smtClean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7400" y="4515790"/>
            <a:ext cx="8790035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b="1" dirty="0" smtClean="0"/>
              <a:t>การรีเซต</a:t>
            </a:r>
          </a:p>
          <a:p>
            <a:r>
              <a:rPr lang="en-US" sz="2400" dirty="0" smtClean="0"/>
              <a:t>1.</a:t>
            </a:r>
            <a:r>
              <a:rPr lang="th-TH" sz="2400" dirty="0" smtClean="0"/>
              <a:t>เปิดสวิทช์กุญแจ</a:t>
            </a:r>
          </a:p>
          <a:p>
            <a:r>
              <a:rPr lang="en-US" sz="2400" dirty="0" smtClean="0"/>
              <a:t>2.</a:t>
            </a:r>
            <a:r>
              <a:rPr lang="th-TH" sz="2400" dirty="0" smtClean="0"/>
              <a:t>กดปุ่ม </a:t>
            </a:r>
            <a:r>
              <a:rPr lang="en-US" sz="2400" dirty="0" smtClean="0"/>
              <a:t>SELECT </a:t>
            </a:r>
            <a:r>
              <a:rPr lang="th-TH" sz="2400" dirty="0" smtClean="0"/>
              <a:t>ไปเรื่อยๆจนกว่าจะเห็น </a:t>
            </a:r>
            <a:r>
              <a:rPr lang="en-US" sz="2400" dirty="0" smtClean="0"/>
              <a:t>V-BELT Trip </a:t>
            </a:r>
            <a:r>
              <a:rPr lang="th-TH" sz="2400" dirty="0" smtClean="0"/>
              <a:t>แล้วกดปุ่ม </a:t>
            </a:r>
            <a:r>
              <a:rPr lang="en-US" sz="2400" dirty="0" smtClean="0"/>
              <a:t>Reset </a:t>
            </a:r>
            <a:r>
              <a:rPr lang="th-TH" sz="2400" dirty="0" smtClean="0"/>
              <a:t>ไว้อย่างน้อย </a:t>
            </a:r>
            <a:r>
              <a:rPr lang="en-US" sz="2400" dirty="0" smtClean="0"/>
              <a:t>1 </a:t>
            </a:r>
            <a:r>
              <a:rPr lang="th-TH" sz="2400" dirty="0" smtClean="0"/>
              <a:t>วินาที</a:t>
            </a:r>
            <a:endParaRPr lang="en-US" sz="2400" dirty="0" smtClean="0"/>
          </a:p>
          <a:p>
            <a:r>
              <a:rPr lang="en-US" sz="2400" dirty="0" smtClean="0"/>
              <a:t>3.</a:t>
            </a:r>
            <a:r>
              <a:rPr lang="th-TH" sz="2400" dirty="0" smtClean="0"/>
              <a:t>กดปุ่ม</a:t>
            </a:r>
            <a:r>
              <a:rPr lang="en-US" sz="2400" dirty="0" smtClean="0"/>
              <a:t>Reset 1 </a:t>
            </a:r>
            <a:r>
              <a:rPr lang="th-TH" sz="2400" dirty="0" smtClean="0"/>
              <a:t>ครั้งและปล่อยนิ้ว สัญญาณไฟ </a:t>
            </a:r>
            <a:r>
              <a:rPr lang="en-US" sz="2400" dirty="0" smtClean="0"/>
              <a:t>V-BELT Trip </a:t>
            </a:r>
            <a:r>
              <a:rPr lang="th-TH" sz="2400" dirty="0" smtClean="0"/>
              <a:t>จะกระพริบ</a:t>
            </a:r>
          </a:p>
          <a:p>
            <a:r>
              <a:rPr lang="en-US" sz="2400" dirty="0" smtClean="0"/>
              <a:t>4.</a:t>
            </a:r>
            <a:r>
              <a:rPr lang="th-TH" sz="2400" dirty="0" smtClean="0"/>
              <a:t>กดปุ่ม </a:t>
            </a:r>
            <a:r>
              <a:rPr lang="en-US" sz="2400" dirty="0" smtClean="0"/>
              <a:t>Reset </a:t>
            </a:r>
            <a:r>
              <a:rPr lang="th-TH" sz="2400" dirty="0" smtClean="0"/>
              <a:t>ค้างไว้อย่างน้อย </a:t>
            </a:r>
            <a:r>
              <a:rPr lang="en-US" sz="2400" dirty="0" smtClean="0"/>
              <a:t>3 </a:t>
            </a:r>
            <a:r>
              <a:rPr lang="th-TH" sz="2400" dirty="0" smtClean="0"/>
              <a:t>วินาที</a:t>
            </a:r>
            <a:endParaRPr lang="en-US" sz="2400" dirty="0"/>
          </a:p>
        </p:txBody>
      </p:sp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3" cstate="print"/>
          <a:srcRect l="27187" t="31250" r="33438" b="20000"/>
          <a:stretch>
            <a:fillRect/>
          </a:stretch>
        </p:blipFill>
        <p:spPr bwMode="auto">
          <a:xfrm>
            <a:off x="6460760" y="2590800"/>
            <a:ext cx="1981200" cy="1839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4" cstate="print"/>
          <a:srcRect l="8437" t="24583" r="5938" b="17500"/>
          <a:stretch>
            <a:fillRect/>
          </a:stretch>
        </p:blipFill>
        <p:spPr bwMode="auto">
          <a:xfrm>
            <a:off x="152400" y="1018080"/>
            <a:ext cx="5562600" cy="2821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49375" t="34375" r="9375" b="29167"/>
          <a:stretch>
            <a:fillRect/>
          </a:stretch>
        </p:blipFill>
        <p:spPr bwMode="auto">
          <a:xfrm>
            <a:off x="152400" y="3962400"/>
            <a:ext cx="5105400" cy="2707409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53125" t="36458" r="11250" b="26042"/>
          <a:stretch>
            <a:fillRect/>
          </a:stretch>
        </p:blipFill>
        <p:spPr bwMode="auto">
          <a:xfrm>
            <a:off x="4572000" y="1143000"/>
            <a:ext cx="3962400" cy="250256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</p:spPr>
      </p:pic>
      <p:sp>
        <p:nvSpPr>
          <p:cNvPr id="6" name="Rounded Rectangle 5"/>
          <p:cNvSpPr/>
          <p:nvPr/>
        </p:nvSpPr>
        <p:spPr>
          <a:xfrm>
            <a:off x="126558" y="137652"/>
            <a:ext cx="3302442" cy="744792"/>
          </a:xfrm>
          <a:prstGeom prst="roundRect">
            <a:avLst/>
          </a:prstGeom>
          <a:solidFill>
            <a:srgbClr val="C60A9E"/>
          </a:solidFill>
          <a:ln>
            <a:solidFill>
              <a:srgbClr val="C60A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 smtClean="0">
                <a:cs typeface="+mj-cs"/>
              </a:rPr>
              <a:t>การตั้งวาล์ว</a:t>
            </a:r>
            <a:r>
              <a:rPr lang="en-US" sz="4400" b="1" dirty="0" smtClean="0">
                <a:cs typeface="+mj-cs"/>
              </a:rPr>
              <a:t>FZ 09</a:t>
            </a:r>
            <a:r>
              <a:rPr lang="th-TH" sz="4400" b="1" dirty="0" smtClean="0">
                <a:cs typeface="+mj-cs"/>
              </a:rPr>
              <a:t> </a:t>
            </a:r>
            <a:endParaRPr lang="en-US" sz="4400" b="1" dirty="0"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51838" t="34375" r="18610" b="29167"/>
          <a:stretch>
            <a:fillRect/>
          </a:stretch>
        </p:blipFill>
        <p:spPr bwMode="auto">
          <a:xfrm>
            <a:off x="5397912" y="3962400"/>
            <a:ext cx="3657600" cy="2707409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</p:spPr>
      </p:pic>
      <p:cxnSp>
        <p:nvCxnSpPr>
          <p:cNvPr id="10" name="Straight Connector 9"/>
          <p:cNvCxnSpPr/>
          <p:nvPr/>
        </p:nvCxnSpPr>
        <p:spPr>
          <a:xfrm>
            <a:off x="6386052" y="4630992"/>
            <a:ext cx="228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390972" y="4576920"/>
            <a:ext cx="228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465008" y="4618704"/>
            <a:ext cx="2286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8600" y="1295400"/>
            <a:ext cx="410561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dirty="0" smtClean="0">
                <a:cs typeface="+mj-cs"/>
              </a:rPr>
              <a:t>การดูมาร์คเพื่อทำการเช็คระยะห่างของวาล์วไอดี</a:t>
            </a:r>
          </a:p>
          <a:p>
            <a:r>
              <a:rPr lang="th-TH" sz="2400" dirty="0" smtClean="0">
                <a:cs typeface="+mj-cs"/>
              </a:rPr>
              <a:t>และวาล์วไอเสีย</a:t>
            </a:r>
          </a:p>
          <a:p>
            <a:r>
              <a:rPr lang="th-TH" sz="2400" dirty="0" smtClean="0">
                <a:solidFill>
                  <a:srgbClr val="0000FF"/>
                </a:solidFill>
                <a:cs typeface="+mj-cs"/>
              </a:rPr>
              <a:t>ระยะห่างวาล์วไอดี      </a:t>
            </a:r>
            <a:r>
              <a:rPr lang="en-US" sz="2400" dirty="0" smtClean="0">
                <a:solidFill>
                  <a:srgbClr val="0000FF"/>
                </a:solidFill>
                <a:cs typeface="+mj-cs"/>
              </a:rPr>
              <a:t>0.11~ 0.20 mm</a:t>
            </a:r>
          </a:p>
          <a:p>
            <a:r>
              <a:rPr lang="th-TH" sz="2400" dirty="0" smtClean="0">
                <a:solidFill>
                  <a:srgbClr val="0000FF"/>
                </a:solidFill>
                <a:cs typeface="+mj-cs"/>
              </a:rPr>
              <a:t>ระยะห่างวาล์วไอเสีย   </a:t>
            </a:r>
            <a:r>
              <a:rPr lang="en-US" sz="2400" dirty="0" smtClean="0">
                <a:solidFill>
                  <a:srgbClr val="0000FF"/>
                </a:solidFill>
                <a:cs typeface="+mj-cs"/>
              </a:rPr>
              <a:t>0.26</a:t>
            </a:r>
            <a:r>
              <a:rPr lang="th-TH" sz="2400" dirty="0" smtClean="0">
                <a:solidFill>
                  <a:srgbClr val="0000FF"/>
                </a:solidFill>
                <a:cs typeface="+mj-cs"/>
              </a:rPr>
              <a:t> ~</a:t>
            </a:r>
            <a:r>
              <a:rPr lang="en-US" sz="2400" dirty="0" smtClean="0">
                <a:solidFill>
                  <a:srgbClr val="0000FF"/>
                </a:solidFill>
                <a:cs typeface="+mj-cs"/>
              </a:rPr>
              <a:t> 0.30 mm</a:t>
            </a:r>
            <a:endParaRPr lang="en-US" sz="2400" dirty="0">
              <a:solidFill>
                <a:srgbClr val="0000FF"/>
              </a:solidFill>
              <a:cs typeface="+mj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505200" y="4114800"/>
            <a:ext cx="1447800" cy="381000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 smtClean="0">
                <a:cs typeface="+mj-cs"/>
              </a:rPr>
              <a:t>มาร์คสูบที่ </a:t>
            </a:r>
            <a:r>
              <a:rPr lang="en-US" sz="2400" dirty="0" smtClean="0">
                <a:cs typeface="+mj-cs"/>
              </a:rPr>
              <a:t>1</a:t>
            </a:r>
            <a:endParaRPr lang="en-US" sz="2400" dirty="0">
              <a:cs typeface="+mj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467600" y="4112340"/>
            <a:ext cx="1447800" cy="381000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 smtClean="0">
                <a:cs typeface="+mj-cs"/>
              </a:rPr>
              <a:t>มาร์คสูบที่ </a:t>
            </a:r>
            <a:r>
              <a:rPr lang="en-US" sz="2400" dirty="0" smtClean="0">
                <a:cs typeface="+mj-cs"/>
              </a:rPr>
              <a:t>2</a:t>
            </a:r>
            <a:endParaRPr lang="en-US" sz="2400" dirty="0"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26558" y="137652"/>
            <a:ext cx="2616642" cy="744792"/>
          </a:xfrm>
          <a:prstGeom prst="roundRect">
            <a:avLst/>
          </a:prstGeom>
          <a:solidFill>
            <a:srgbClr val="C60A9E"/>
          </a:solidFill>
          <a:ln>
            <a:solidFill>
              <a:srgbClr val="C60A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 smtClean="0">
                <a:cs typeface="+mj-cs"/>
              </a:rPr>
              <a:t>การตั้งวาล์ว </a:t>
            </a:r>
            <a:endParaRPr lang="en-US" sz="4400" b="1" dirty="0">
              <a:cs typeface="+mj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3200" t="18065" r="4000" b="17419"/>
          <a:stretch>
            <a:fillRect/>
          </a:stretch>
        </p:blipFill>
        <p:spPr bwMode="auto">
          <a:xfrm>
            <a:off x="7162800" y="0"/>
            <a:ext cx="1981200" cy="853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152400" y="129540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h-TH" sz="2400" dirty="0" smtClean="0">
                <a:solidFill>
                  <a:srgbClr val="0000FF"/>
                </a:solidFill>
                <a:cs typeface="+mj-cs"/>
              </a:rPr>
              <a:t>ระยะห่างวาล์วไอดี      </a:t>
            </a:r>
            <a:r>
              <a:rPr lang="en-US" sz="2400" dirty="0" smtClean="0">
                <a:solidFill>
                  <a:srgbClr val="0000FF"/>
                </a:solidFill>
                <a:cs typeface="+mj-cs"/>
              </a:rPr>
              <a:t>0.11~ 0.20 mm</a:t>
            </a:r>
          </a:p>
          <a:p>
            <a:r>
              <a:rPr lang="th-TH" sz="2400" dirty="0" smtClean="0">
                <a:solidFill>
                  <a:srgbClr val="0000FF"/>
                </a:solidFill>
                <a:cs typeface="+mj-cs"/>
              </a:rPr>
              <a:t>ระยะห่างวาล์วไอเสีย   </a:t>
            </a:r>
            <a:r>
              <a:rPr lang="en-US" sz="2400" dirty="0" smtClean="0">
                <a:solidFill>
                  <a:srgbClr val="0000FF"/>
                </a:solidFill>
                <a:cs typeface="+mj-cs"/>
              </a:rPr>
              <a:t>0.26</a:t>
            </a:r>
            <a:r>
              <a:rPr lang="th-TH" sz="2400" dirty="0" smtClean="0">
                <a:solidFill>
                  <a:srgbClr val="0000FF"/>
                </a:solidFill>
                <a:cs typeface="+mj-cs"/>
              </a:rPr>
              <a:t> ~</a:t>
            </a:r>
            <a:r>
              <a:rPr lang="en-US" sz="2400" dirty="0" smtClean="0">
                <a:solidFill>
                  <a:srgbClr val="0000FF"/>
                </a:solidFill>
                <a:cs typeface="+mj-cs"/>
              </a:rPr>
              <a:t> 0.30 mm</a:t>
            </a:r>
            <a:endParaRPr lang="en-US" sz="2400" dirty="0">
              <a:solidFill>
                <a:srgbClr val="0000FF"/>
              </a:solidFill>
              <a:cs typeface="+mj-cs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 l="53125" t="36458" r="11250" b="26042"/>
          <a:stretch>
            <a:fillRect/>
          </a:stretch>
        </p:blipFill>
        <p:spPr bwMode="auto">
          <a:xfrm>
            <a:off x="5029200" y="978313"/>
            <a:ext cx="3429000" cy="2165684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72068" y="2477256"/>
            <a:ext cx="74013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dirty="0" smtClean="0">
                <a:cs typeface="+mj-cs"/>
              </a:rPr>
              <a:t>สมมติวัดระยะห่างวาล์วไอดีได้ </a:t>
            </a:r>
            <a:r>
              <a:rPr lang="en-US" sz="2400" dirty="0" smtClean="0">
                <a:cs typeface="+mj-cs"/>
              </a:rPr>
              <a:t>0.25 mm</a:t>
            </a:r>
          </a:p>
          <a:p>
            <a:r>
              <a:rPr lang="th-TH" sz="2400" dirty="0" smtClean="0">
                <a:cs typeface="+mj-cs"/>
              </a:rPr>
              <a:t>นำ </a:t>
            </a:r>
            <a:r>
              <a:rPr lang="en-US" sz="2400" dirty="0" smtClean="0">
                <a:cs typeface="+mj-cs"/>
              </a:rPr>
              <a:t>0.25mm – 0.20mm = 0.05 mm</a:t>
            </a:r>
          </a:p>
          <a:p>
            <a:r>
              <a:rPr lang="th-TH" sz="2400" dirty="0" smtClean="0">
                <a:cs typeface="+mj-cs"/>
              </a:rPr>
              <a:t>หากแผ่นรองวาล์วเป็นเบอร์ </a:t>
            </a:r>
            <a:r>
              <a:rPr lang="en-US" sz="2400" dirty="0" smtClean="0">
                <a:cs typeface="+mj-cs"/>
              </a:rPr>
              <a:t>158 </a:t>
            </a:r>
            <a:r>
              <a:rPr lang="th-TH" sz="2400" dirty="0" smtClean="0">
                <a:cs typeface="+mj-cs"/>
              </a:rPr>
              <a:t>หมายความว่าแผ่นรองวาล์วมีความหนา  </a:t>
            </a:r>
            <a:r>
              <a:rPr lang="en-US" sz="2400" dirty="0" smtClean="0">
                <a:cs typeface="+mj-cs"/>
              </a:rPr>
              <a:t>1.58 mm</a:t>
            </a:r>
          </a:p>
          <a:p>
            <a:r>
              <a:rPr lang="th-TH" sz="2400" dirty="0" smtClean="0">
                <a:cs typeface="+mj-cs"/>
              </a:rPr>
              <a:t>นำความหนาแผ่นรองวาล์วเดิม คือ </a:t>
            </a:r>
            <a:r>
              <a:rPr lang="en-US" sz="2400" dirty="0" smtClean="0">
                <a:cs typeface="+mj-cs"/>
              </a:rPr>
              <a:t>1.58mm + 0.05mm =1.63mm  </a:t>
            </a:r>
            <a:endParaRPr lang="en-US" sz="2400" dirty="0">
              <a:cs typeface="+mj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 l="10625" t="14583" r="50625" b="25000"/>
          <a:stretch>
            <a:fillRect/>
          </a:stretch>
        </p:blipFill>
        <p:spPr bwMode="auto">
          <a:xfrm>
            <a:off x="6019800" y="3935361"/>
            <a:ext cx="3124200" cy="2922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 l="55625" t="52083" r="13750" b="18750"/>
          <a:stretch>
            <a:fillRect/>
          </a:stretch>
        </p:blipFill>
        <p:spPr bwMode="auto">
          <a:xfrm>
            <a:off x="533400" y="4016829"/>
            <a:ext cx="4648200" cy="2656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 cstate="print"/>
          <a:srcRect l="53294" t="31250" r="11567" b="26042"/>
          <a:stretch>
            <a:fillRect/>
          </a:stretch>
        </p:blipFill>
        <p:spPr bwMode="auto">
          <a:xfrm>
            <a:off x="4801752" y="924981"/>
            <a:ext cx="4332248" cy="2960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val 5"/>
          <p:cNvSpPr/>
          <p:nvPr/>
        </p:nvSpPr>
        <p:spPr>
          <a:xfrm>
            <a:off x="5698214" y="2261621"/>
            <a:ext cx="1070372" cy="287358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3" cstate="print"/>
          <a:srcRect l="14861" t="38542" r="54685" b="27083"/>
          <a:stretch>
            <a:fillRect/>
          </a:stretch>
        </p:blipFill>
        <p:spPr bwMode="auto">
          <a:xfrm>
            <a:off x="5125350" y="4133540"/>
            <a:ext cx="39624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44970" y="1676400"/>
            <a:ext cx="529343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th-TH" sz="2800" dirty="0" smtClean="0"/>
              <a:t>ตั้งมาร์ค </a:t>
            </a:r>
            <a:r>
              <a:rPr lang="en-US" sz="2800" dirty="0" smtClean="0"/>
              <a:t>T </a:t>
            </a:r>
            <a:r>
              <a:rPr lang="th-TH" sz="2800" dirty="0" smtClean="0"/>
              <a:t>ให้ตรงกับหน้าสัมผัสของแคร้งเคส</a:t>
            </a:r>
          </a:p>
          <a:p>
            <a:pPr marL="514350" indent="-514350">
              <a:buAutoNum type="arabicPeriod"/>
            </a:pPr>
            <a:r>
              <a:rPr lang="th-TH" sz="2800" dirty="0" smtClean="0"/>
              <a:t>วัดระยะห่างวาล์วสูบที่ </a:t>
            </a:r>
            <a:r>
              <a:rPr lang="en-US" sz="2800" dirty="0" smtClean="0"/>
              <a:t>1</a:t>
            </a:r>
          </a:p>
          <a:p>
            <a:pPr marL="514350" indent="-514350">
              <a:buAutoNum type="arabicPeriod"/>
            </a:pPr>
            <a:r>
              <a:rPr lang="th-TH" sz="2800" dirty="0" smtClean="0"/>
              <a:t>หมุนเพลาข้อเหวี่ยงทวนเข็มนาฬิกา </a:t>
            </a:r>
            <a:r>
              <a:rPr lang="en-US" sz="2800" dirty="0" smtClean="0"/>
              <a:t>180 </a:t>
            </a:r>
            <a:r>
              <a:rPr lang="th-TH" sz="2800" dirty="0" smtClean="0"/>
              <a:t>องศา</a:t>
            </a:r>
          </a:p>
          <a:p>
            <a:pPr marL="514350" indent="-514350">
              <a:buAutoNum type="arabicPeriod"/>
            </a:pPr>
            <a:r>
              <a:rPr lang="th-TH" sz="2800" dirty="0" smtClean="0"/>
              <a:t>วัดระยะห่างวาล์วสูบที่ </a:t>
            </a:r>
            <a:r>
              <a:rPr lang="en-US" sz="2800" dirty="0" smtClean="0"/>
              <a:t>2</a:t>
            </a:r>
          </a:p>
          <a:p>
            <a:pPr marL="514350" indent="-514350">
              <a:buAutoNum type="arabicPeriod"/>
            </a:pPr>
            <a:r>
              <a:rPr lang="th-TH" sz="2800" dirty="0" smtClean="0"/>
              <a:t>หมุนเพลาข้อเหวี่ยงทวนเข็มนาฬิกา </a:t>
            </a:r>
            <a:r>
              <a:rPr lang="en-US" sz="2800" dirty="0" smtClean="0"/>
              <a:t>180 </a:t>
            </a:r>
            <a:r>
              <a:rPr lang="th-TH" sz="2800" dirty="0" smtClean="0"/>
              <a:t>องศา</a:t>
            </a:r>
          </a:p>
          <a:p>
            <a:pPr marL="514350" indent="-514350">
              <a:buAutoNum type="arabicPeriod"/>
            </a:pPr>
            <a:r>
              <a:rPr lang="th-TH" sz="2800" dirty="0" smtClean="0"/>
              <a:t>วัดระยะห่างวาล์วสูบที่ </a:t>
            </a:r>
            <a:r>
              <a:rPr lang="en-US" sz="2800" dirty="0" smtClean="0"/>
              <a:t>3</a:t>
            </a:r>
          </a:p>
          <a:p>
            <a:pPr marL="514350" indent="-514350">
              <a:buFontTx/>
              <a:buAutoNum type="arabicPeriod"/>
            </a:pPr>
            <a:r>
              <a:rPr lang="th-TH" sz="2800" dirty="0" smtClean="0"/>
              <a:t>หมุนเพลาข้อเหวี่ยงทวนเข็มนาฬิกา </a:t>
            </a:r>
            <a:r>
              <a:rPr lang="en-US" sz="2800" dirty="0" smtClean="0"/>
              <a:t>180 </a:t>
            </a:r>
            <a:r>
              <a:rPr lang="th-TH" sz="2800" dirty="0" smtClean="0"/>
              <a:t>องศา</a:t>
            </a:r>
          </a:p>
          <a:p>
            <a:pPr marL="514350" indent="-514350">
              <a:buAutoNum type="arabicPeriod"/>
            </a:pPr>
            <a:r>
              <a:rPr lang="th-TH" sz="2800" dirty="0" smtClean="0"/>
              <a:t>วัดระยะห่างวาล์วสูบที่ </a:t>
            </a:r>
            <a:r>
              <a:rPr lang="en-US" sz="2800" dirty="0" smtClean="0"/>
              <a:t>4</a:t>
            </a:r>
            <a:endParaRPr lang="en-US" sz="2800" dirty="0"/>
          </a:p>
        </p:txBody>
      </p:sp>
      <p:sp>
        <p:nvSpPr>
          <p:cNvPr id="10" name="Rounded Rectangle 9"/>
          <p:cNvSpPr/>
          <p:nvPr/>
        </p:nvSpPr>
        <p:spPr>
          <a:xfrm>
            <a:off x="278958" y="290052"/>
            <a:ext cx="4597842" cy="744792"/>
          </a:xfrm>
          <a:prstGeom prst="roundRect">
            <a:avLst/>
          </a:prstGeom>
          <a:solidFill>
            <a:srgbClr val="C60A9E"/>
          </a:solidFill>
          <a:ln>
            <a:solidFill>
              <a:srgbClr val="C60A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400" b="1" dirty="0" smtClean="0">
                <a:cs typeface="+mj-cs"/>
              </a:rPr>
              <a:t>การตั้งวาล์ว</a:t>
            </a:r>
            <a:r>
              <a:rPr lang="en-US" sz="4400" b="1" dirty="0" smtClean="0">
                <a:cs typeface="+mj-cs"/>
              </a:rPr>
              <a:t>R-1 2008</a:t>
            </a:r>
            <a:r>
              <a:rPr lang="th-TH" sz="4400" b="1" dirty="0" smtClean="0">
                <a:cs typeface="+mj-cs"/>
              </a:rPr>
              <a:t> </a:t>
            </a:r>
            <a:endParaRPr lang="en-US" sz="4400" b="1" dirty="0"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79352"/>
            <a:ext cx="4572000" cy="744792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การเปลี่ยนถ่ายน้ำมันเครื่อง </a:t>
            </a:r>
            <a:r>
              <a:rPr lang="en-US" sz="3600" b="1" dirty="0" smtClean="0">
                <a:solidFill>
                  <a:srgbClr val="0000FF"/>
                </a:solidFill>
                <a:cs typeface="+mj-cs"/>
              </a:rPr>
              <a:t>FZ09</a:t>
            </a:r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 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  <p:pic>
        <p:nvPicPr>
          <p:cNvPr id="5" name="図 19" descr="コピー ～ 1RC1-ALL_20130328_2247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600200"/>
            <a:ext cx="2743200" cy="2515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53750" t="17708" r="13125" b="15625"/>
          <a:stretch>
            <a:fillRect/>
          </a:stretch>
        </p:blipFill>
        <p:spPr bwMode="auto">
          <a:xfrm>
            <a:off x="4944792" y="849964"/>
            <a:ext cx="3513408" cy="424260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10625" t="21875" r="50625" b="42708"/>
          <a:stretch>
            <a:fillRect/>
          </a:stretch>
        </p:blipFill>
        <p:spPr bwMode="auto">
          <a:xfrm>
            <a:off x="112544" y="4131216"/>
            <a:ext cx="47244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4854524" y="5199180"/>
            <a:ext cx="4191000" cy="1569660"/>
          </a:xfrm>
          <a:prstGeom prst="rect">
            <a:avLst/>
          </a:prstGeom>
          <a:solidFill>
            <a:srgbClr val="FF99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ปริมาณน้ำมันเครื่อง  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3.40 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ลิตร</a:t>
            </a:r>
          </a:p>
          <a:p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ไม่รวมเปลี่ยนกรองน้ำมันเครื่อง  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2.40 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 ลิตร</a:t>
            </a:r>
          </a:p>
          <a:p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รวมการเปลี่ยนกรองน้ำมันเครื่อง 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2.70 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ลิตร</a:t>
            </a:r>
          </a:p>
          <a:p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เปลี่ยน 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1,000 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กม.แรกและทุกๆ 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6,000 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กม.</a:t>
            </a:r>
            <a:endParaRPr lang="en-US" sz="2400" b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 l="3200" t="18065" r="4000" b="17419"/>
          <a:stretch>
            <a:fillRect/>
          </a:stretch>
        </p:blipFill>
        <p:spPr bwMode="auto">
          <a:xfrm>
            <a:off x="7391400" y="0"/>
            <a:ext cx="1752600" cy="755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8200" y="1447800"/>
            <a:ext cx="676178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น้ำมันเครื่องเปลี่ยนที่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1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,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000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กม.แรกและทุกๆ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6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,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000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กม.</a:t>
            </a:r>
          </a:p>
          <a:p>
            <a:pPr>
              <a:buFont typeface="Wingdings" pitchFamily="2" charset="2"/>
              <a:buChar char="Ø"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ไส้กรองน้ำมันเครื่องเปลี่ยนที่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1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,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000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กม.แรก และทุกๆ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12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,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000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กม.</a:t>
            </a:r>
          </a:p>
          <a:p>
            <a:pPr>
              <a:buFont typeface="Wingdings" pitchFamily="2" charset="2"/>
              <a:buChar char="Ø"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ไส้กรองอากาศเปลี่ยนทุกๆ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37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,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000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กม.</a:t>
            </a:r>
          </a:p>
          <a:p>
            <a:pPr>
              <a:buFont typeface="Wingdings" pitchFamily="2" charset="2"/>
              <a:buChar char="Ø"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 หัวเทียนเปลี่ยนทุกๆ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13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,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000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กม.หรือทุกๆ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12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เดือน</a:t>
            </a:r>
          </a:p>
          <a:p>
            <a:pPr>
              <a:buFont typeface="Wingdings" pitchFamily="2" charset="2"/>
              <a:buChar char="Ø"/>
            </a:pP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 ปรับตั้งระยะห่างวาล์วทุกๆ 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42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,</a:t>
            </a:r>
            <a:r>
              <a:rPr lang="en-US" sz="2800" dirty="0" smtClean="0">
                <a:latin typeface="Angsana New" pitchFamily="18" charset="-34"/>
                <a:cs typeface="Angsana New" pitchFamily="18" charset="-34"/>
              </a:rPr>
              <a:t>000 </a:t>
            </a:r>
            <a:r>
              <a:rPr lang="th-TH" sz="2800" dirty="0" smtClean="0">
                <a:latin typeface="Angsana New" pitchFamily="18" charset="-34"/>
                <a:cs typeface="Angsana New" pitchFamily="18" charset="-34"/>
              </a:rPr>
              <a:t>กม.</a:t>
            </a:r>
            <a:endParaRPr lang="en-US" sz="28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82884" y="179352"/>
            <a:ext cx="4572000" cy="744792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การตรวจเช็คตามระยะ 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3200" t="18065" r="4000" b="17419"/>
          <a:stretch>
            <a:fillRect/>
          </a:stretch>
        </p:blipFill>
        <p:spPr bwMode="auto">
          <a:xfrm>
            <a:off x="7022592" y="0"/>
            <a:ext cx="212140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51"/>
          <p:cNvSpPr txBox="1">
            <a:spLocks noChangeArrowheads="1"/>
          </p:cNvSpPr>
          <p:nvPr/>
        </p:nvSpPr>
        <p:spPr bwMode="auto">
          <a:xfrm>
            <a:off x="609600" y="304800"/>
            <a:ext cx="26645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KodchiangUPC" pitchFamily="18" charset="-34"/>
              </a:rPr>
              <a:t>น้ำมันหล่อลื่น</a:t>
            </a:r>
            <a:r>
              <a:rPr lang="en-US" sz="36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KodchiangUPC" pitchFamily="18" charset="-34"/>
              </a:rPr>
              <a:t> BOLT</a:t>
            </a:r>
            <a:endParaRPr lang="en-US" sz="3600" b="1" dirty="0">
              <a:solidFill>
                <a:schemeClr val="accent6">
                  <a:lumMod val="50000"/>
                </a:schemeClr>
              </a:solidFill>
              <a:latin typeface="AR CENA" pitchFamily="2" charset="0"/>
              <a:cs typeface="KodchiangUPC" pitchFamily="18" charset="-34"/>
            </a:endParaRPr>
          </a:p>
        </p:txBody>
      </p:sp>
      <p:sp>
        <p:nvSpPr>
          <p:cNvPr id="29" name="TextBox 52"/>
          <p:cNvSpPr txBox="1">
            <a:spLocks noChangeArrowheads="1"/>
          </p:cNvSpPr>
          <p:nvPr/>
        </p:nvSpPr>
        <p:spPr bwMode="auto">
          <a:xfrm>
            <a:off x="4572000" y="1143000"/>
            <a:ext cx="4154407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u="sng" dirty="0">
                <a:solidFill>
                  <a:srgbClr val="FF0000"/>
                </a:solidFill>
                <a:latin typeface="+mj-lt"/>
                <a:cs typeface="+mj-cs"/>
              </a:rPr>
              <a:t>น้ำมันหล่อลื่น</a:t>
            </a:r>
            <a:endParaRPr lang="en-US" sz="2400" b="1" u="sng" dirty="0">
              <a:solidFill>
                <a:srgbClr val="FF0000"/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YAMALUBE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SAE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20W–40 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หรือ 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20W-50</a:t>
            </a:r>
            <a:endParaRPr lang="en-US" sz="2000" b="1" dirty="0">
              <a:solidFill>
                <a:schemeClr val="accent6">
                  <a:lumMod val="50000"/>
                </a:schemeClr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มาตรฐาน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API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ชนิด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SG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หรือสูงกว่า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มาตรฐาน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JASO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 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เกรด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MA</a:t>
            </a:r>
            <a:endParaRPr lang="en-US" sz="2000" b="1" dirty="0">
              <a:solidFill>
                <a:schemeClr val="accent6">
                  <a:lumMod val="50000"/>
                </a:schemeClr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accent6">
                  <a:lumMod val="50000"/>
                </a:schemeClr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u="sng" dirty="0">
                <a:solidFill>
                  <a:srgbClr val="FF0000"/>
                </a:solidFill>
                <a:cs typeface="+mj-cs"/>
              </a:rPr>
              <a:t>ระยะการเปลี่ยน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1,000 Km. </a:t>
            </a: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แรก และทุก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ระยะ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 6,000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Km. 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cs typeface="+mj-cs"/>
            </a:endParaRP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4572000" y="3962400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u="sng" dirty="0">
                <a:solidFill>
                  <a:srgbClr val="FF0000"/>
                </a:solidFill>
                <a:latin typeface="AR CENA" pitchFamily="2" charset="0"/>
                <a:cs typeface="+mj-cs"/>
              </a:rPr>
              <a:t>ปริมาณน้ำมันเครื่อง</a:t>
            </a:r>
          </a:p>
        </p:txBody>
      </p:sp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4443674" y="4419600"/>
            <a:ext cx="470032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ปริมาณเมื่อไม่เปลี่ยนไส้กรองน้ำมันเครื่อง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3.70 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ลิตร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latin typeface="AR CENA" pitchFamily="2" charset="0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ปริมาณเมื่อเปลี่ยนไส้กรองน้ำมันเครื่อง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 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4.00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ลิตร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เมื่อมีการถอดประกอบเครื่อง                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 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4.30 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ลิตร</a:t>
            </a:r>
            <a:endParaRPr lang="th-TH" sz="2400" b="1" dirty="0">
              <a:solidFill>
                <a:schemeClr val="accent6">
                  <a:lumMod val="50000"/>
                </a:schemeClr>
              </a:solidFill>
              <a:latin typeface="AR CENA" pitchFamily="2" charset="0"/>
              <a:cs typeface="+mj-cs"/>
            </a:endParaRPr>
          </a:p>
        </p:txBody>
      </p:sp>
      <p:grpSp>
        <p:nvGrpSpPr>
          <p:cNvPr id="2" name="Group 8"/>
          <p:cNvGrpSpPr/>
          <p:nvPr/>
        </p:nvGrpSpPr>
        <p:grpSpPr>
          <a:xfrm>
            <a:off x="457200" y="1600200"/>
            <a:ext cx="3352800" cy="3276600"/>
            <a:chOff x="457200" y="990600"/>
            <a:chExt cx="3352800" cy="3276600"/>
          </a:xfrm>
        </p:grpSpPr>
        <p:pic>
          <p:nvPicPr>
            <p:cNvPr id="1026" name="Picture 2" descr="C:\Users\N500316\Desktop\BIG BIKE\รูป BOLT\DSCN4747.JPG"/>
            <p:cNvPicPr>
              <a:picLocks noChangeAspect="1" noChangeArrowheads="1"/>
            </p:cNvPicPr>
            <p:nvPr/>
          </p:nvPicPr>
          <p:blipFill>
            <a:blip r:embed="rId2" cstate="print"/>
            <a:srcRect l="3409" t="40909" r="59091" b="18182"/>
            <a:stretch>
              <a:fillRect/>
            </a:stretch>
          </p:blipFill>
          <p:spPr bwMode="auto">
            <a:xfrm>
              <a:off x="1524000" y="3581400"/>
              <a:ext cx="838200" cy="685800"/>
            </a:xfrm>
            <a:prstGeom prst="rect">
              <a:avLst/>
            </a:prstGeom>
            <a:noFill/>
          </p:spPr>
        </p:pic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5"/>
                </a:clrFrom>
                <a:clrTo>
                  <a:srgbClr val="FFFFF5">
                    <a:alpha val="0"/>
                  </a:srgbClr>
                </a:clrTo>
              </a:clrChange>
            </a:blip>
            <a:srcRect r="40051"/>
            <a:stretch>
              <a:fillRect/>
            </a:stretch>
          </p:blipFill>
          <p:spPr bwMode="auto">
            <a:xfrm>
              <a:off x="457200" y="990600"/>
              <a:ext cx="3352800" cy="3000146"/>
            </a:xfrm>
            <a:prstGeom prst="rect">
              <a:avLst/>
            </a:prstGeom>
            <a:noFill/>
            <a:ln w="1">
              <a:noFill/>
              <a:miter lim="800000"/>
              <a:headEnd/>
              <a:tailEnd/>
            </a:ln>
          </p:spPr>
        </p:pic>
      </p:grp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 l="3200" t="18065" r="4000" b="17419"/>
          <a:stretch>
            <a:fillRect/>
          </a:stretch>
        </p:blipFill>
        <p:spPr bwMode="auto">
          <a:xfrm>
            <a:off x="7022592" y="0"/>
            <a:ext cx="212140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6272" y="206324"/>
            <a:ext cx="4820528" cy="744792"/>
          </a:xfrm>
          <a:prstGeom prst="round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การเปลี่ยนถ่ายน้ำมันเครื่อง</a:t>
            </a:r>
            <a:r>
              <a:rPr lang="en-US" sz="3600" b="1" dirty="0" smtClean="0">
                <a:solidFill>
                  <a:srgbClr val="0000FF"/>
                </a:solidFill>
                <a:cs typeface="+mj-cs"/>
              </a:rPr>
              <a:t> FZ09</a:t>
            </a:r>
            <a:r>
              <a:rPr lang="th-TH" sz="3600" b="1" dirty="0" smtClean="0">
                <a:solidFill>
                  <a:srgbClr val="0000FF"/>
                </a:solidFill>
                <a:cs typeface="+mj-cs"/>
              </a:rPr>
              <a:t> </a:t>
            </a:r>
            <a:endParaRPr lang="en-US" sz="3600" b="1" dirty="0">
              <a:solidFill>
                <a:srgbClr val="0000FF"/>
              </a:solidFill>
              <a:cs typeface="+mj-cs"/>
            </a:endParaRPr>
          </a:p>
        </p:txBody>
      </p:sp>
      <p:pic>
        <p:nvPicPr>
          <p:cNvPr id="5" name="図 19" descr="コピー ～ 1RC1-ALL_20130328_22470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600200"/>
            <a:ext cx="2743200" cy="2515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53750" t="17708" r="13125" b="15625"/>
          <a:stretch>
            <a:fillRect/>
          </a:stretch>
        </p:blipFill>
        <p:spPr bwMode="auto">
          <a:xfrm>
            <a:off x="4944792" y="849964"/>
            <a:ext cx="3513408" cy="424260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10625" t="21875" r="50625" b="42708"/>
          <a:stretch>
            <a:fillRect/>
          </a:stretch>
        </p:blipFill>
        <p:spPr bwMode="auto">
          <a:xfrm>
            <a:off x="112544" y="4131216"/>
            <a:ext cx="47244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4854524" y="5199180"/>
            <a:ext cx="4191000" cy="1569660"/>
          </a:xfrm>
          <a:prstGeom prst="rect">
            <a:avLst/>
          </a:prstGeom>
          <a:solidFill>
            <a:srgbClr val="FF99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ปริมาณน้ำมันเครื่อง  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3.40 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ลิตร</a:t>
            </a:r>
          </a:p>
          <a:p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ไม่รวมเปลี่ยนกรองน้ำมันเครื่อง  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2.40 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 ลิตร</a:t>
            </a:r>
          </a:p>
          <a:p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รวมการเปลี่ยนกรองน้ำมันเครื่อง 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2.70 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ลิตร</a:t>
            </a:r>
          </a:p>
          <a:p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เปลี่ยน 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1,000 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กม.แรกและทุกๆ </a:t>
            </a:r>
            <a:r>
              <a:rPr lang="en-US" sz="2400" b="1" dirty="0" smtClean="0">
                <a:latin typeface="Angsana New" pitchFamily="18" charset="-34"/>
                <a:cs typeface="Angsana New" pitchFamily="18" charset="-34"/>
              </a:rPr>
              <a:t>6,000 </a:t>
            </a:r>
            <a:r>
              <a:rPr lang="th-TH" sz="2400" b="1" dirty="0" smtClean="0">
                <a:latin typeface="Angsana New" pitchFamily="18" charset="-34"/>
                <a:cs typeface="Angsana New" pitchFamily="18" charset="-34"/>
              </a:rPr>
              <a:t>กม.</a:t>
            </a:r>
            <a:endParaRPr lang="en-US" sz="2400" b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 l="3200" t="18065" r="4000" b="17419"/>
          <a:stretch>
            <a:fillRect/>
          </a:stretch>
        </p:blipFill>
        <p:spPr bwMode="auto">
          <a:xfrm>
            <a:off x="7315200" y="0"/>
            <a:ext cx="1828800" cy="788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51"/>
          <p:cNvSpPr txBox="1">
            <a:spLocks noChangeArrowheads="1"/>
          </p:cNvSpPr>
          <p:nvPr/>
        </p:nvSpPr>
        <p:spPr bwMode="auto">
          <a:xfrm>
            <a:off x="304800" y="304800"/>
            <a:ext cx="41328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 smtClean="0">
                <a:solidFill>
                  <a:srgbClr val="0000FF"/>
                </a:solidFill>
                <a:latin typeface="AR CENA" pitchFamily="2" charset="0"/>
                <a:cs typeface="KodchiangUPC" pitchFamily="18" charset="-34"/>
              </a:rPr>
              <a:t>น้ำมันหล่อลื่น</a:t>
            </a:r>
            <a:r>
              <a:rPr lang="en-US" sz="3600" b="1" dirty="0" smtClean="0">
                <a:solidFill>
                  <a:srgbClr val="0000FF"/>
                </a:solidFill>
                <a:latin typeface="AR CENA" pitchFamily="2" charset="0"/>
                <a:cs typeface="KodchiangUPC" pitchFamily="18" charset="-34"/>
              </a:rPr>
              <a:t> SUPER TENERE</a:t>
            </a:r>
            <a:endParaRPr lang="en-US" sz="3600" b="1" dirty="0">
              <a:solidFill>
                <a:srgbClr val="0000FF"/>
              </a:solidFill>
              <a:latin typeface="AR CENA" pitchFamily="2" charset="0"/>
              <a:cs typeface="KodchiangUPC" pitchFamily="18" charset="-34"/>
            </a:endParaRPr>
          </a:p>
        </p:txBody>
      </p:sp>
      <p:sp>
        <p:nvSpPr>
          <p:cNvPr id="29" name="TextBox 52"/>
          <p:cNvSpPr txBox="1">
            <a:spLocks noChangeArrowheads="1"/>
          </p:cNvSpPr>
          <p:nvPr/>
        </p:nvSpPr>
        <p:spPr bwMode="auto">
          <a:xfrm>
            <a:off x="4572000" y="1143000"/>
            <a:ext cx="4154407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u="sng" dirty="0">
                <a:solidFill>
                  <a:srgbClr val="FF0000"/>
                </a:solidFill>
                <a:latin typeface="+mj-lt"/>
                <a:cs typeface="+mj-cs"/>
              </a:rPr>
              <a:t>น้ำมันหล่อลื่น</a:t>
            </a:r>
            <a:endParaRPr lang="en-US" sz="2400" b="1" u="sng" dirty="0">
              <a:solidFill>
                <a:srgbClr val="FF0000"/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YAMALUBE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SAE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20W–40 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หรือ 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20W-50</a:t>
            </a:r>
            <a:endParaRPr lang="en-US" sz="2000" b="1" dirty="0">
              <a:solidFill>
                <a:schemeClr val="accent6">
                  <a:lumMod val="50000"/>
                </a:schemeClr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มาตรฐาน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API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ชนิด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SG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หรือสูงกว่า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มาตรฐาน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JASO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 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เกรด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MA</a:t>
            </a:r>
            <a:endParaRPr lang="en-US" sz="2000" b="1" dirty="0">
              <a:solidFill>
                <a:schemeClr val="accent6">
                  <a:lumMod val="50000"/>
                </a:schemeClr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accent6">
                  <a:lumMod val="50000"/>
                </a:schemeClr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u="sng" dirty="0">
                <a:solidFill>
                  <a:srgbClr val="FF0000"/>
                </a:solidFill>
                <a:cs typeface="+mj-cs"/>
              </a:rPr>
              <a:t>ระยะการเปลี่ยน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1,000 Km. </a:t>
            </a: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แรก และทุก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ระยะ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 6,000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Km. 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cs typeface="+mj-cs"/>
            </a:endParaRP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4572000" y="3962400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u="sng" dirty="0">
                <a:solidFill>
                  <a:srgbClr val="FF0000"/>
                </a:solidFill>
                <a:latin typeface="AR CENA" pitchFamily="2" charset="0"/>
                <a:cs typeface="+mj-cs"/>
              </a:rPr>
              <a:t>ปริมาณน้ำมันเครื่อง</a:t>
            </a:r>
          </a:p>
        </p:txBody>
      </p:sp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4443674" y="4419600"/>
            <a:ext cx="477566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ปริมาณเมื่อไม่เปลี่ยนไส้กรองน้ำมันเครื่อง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3.10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ลิตร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latin typeface="AR CENA" pitchFamily="2" charset="0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ปริมาณเมื่อเปลี่ยนไส้กรองน้ำมันเครื่อง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 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3.40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ลิตร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เมื่อมีการถอดประกอบเครื่อง                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 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4.20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ลิตร</a:t>
            </a:r>
            <a:endParaRPr lang="th-TH" sz="2400" b="1" dirty="0">
              <a:solidFill>
                <a:schemeClr val="accent6">
                  <a:lumMod val="50000"/>
                </a:schemeClr>
              </a:solidFill>
              <a:latin typeface="AR CENA" pitchFamily="2" charset="0"/>
              <a:cs typeface="+mj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 l="3200" t="18065" r="4000" b="17419"/>
          <a:stretch>
            <a:fillRect/>
          </a:stretch>
        </p:blipFill>
        <p:spPr bwMode="auto">
          <a:xfrm>
            <a:off x="7022592" y="0"/>
            <a:ext cx="212140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8" descr="http://bigbike.autoyim.com/wp-content/uploads/2013/06/YAMAHA-XT660Z-TENERE-1.jpg"/>
          <p:cNvPicPr>
            <a:picLocks noChangeAspect="1" noChangeArrowheads="1"/>
          </p:cNvPicPr>
          <p:nvPr/>
        </p:nvPicPr>
        <p:blipFill>
          <a:blip r:embed="rId3" cstate="print"/>
          <a:srcRect l="18572" r="18571"/>
          <a:stretch>
            <a:fillRect/>
          </a:stretch>
        </p:blipFill>
        <p:spPr bwMode="auto">
          <a:xfrm>
            <a:off x="277947" y="1828800"/>
            <a:ext cx="4087225" cy="36576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51"/>
          <p:cNvSpPr txBox="1">
            <a:spLocks noChangeArrowheads="1"/>
          </p:cNvSpPr>
          <p:nvPr/>
        </p:nvSpPr>
        <p:spPr bwMode="auto">
          <a:xfrm>
            <a:off x="304800" y="304800"/>
            <a:ext cx="23038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 smtClean="0">
                <a:solidFill>
                  <a:srgbClr val="0000FF"/>
                </a:solidFill>
                <a:latin typeface="AR CENA" pitchFamily="2" charset="0"/>
                <a:cs typeface="KodchiangUPC" pitchFamily="18" charset="-34"/>
              </a:rPr>
              <a:t>น้ำมันหล่อลื่น</a:t>
            </a:r>
            <a:r>
              <a:rPr lang="en-US" sz="3600" b="1" dirty="0" smtClean="0">
                <a:solidFill>
                  <a:srgbClr val="0000FF"/>
                </a:solidFill>
                <a:latin typeface="AR CENA" pitchFamily="2" charset="0"/>
                <a:cs typeface="KodchiangUPC" pitchFamily="18" charset="-34"/>
              </a:rPr>
              <a:t> R-1</a:t>
            </a:r>
            <a:endParaRPr lang="en-US" sz="3600" b="1" dirty="0">
              <a:solidFill>
                <a:srgbClr val="0000FF"/>
              </a:solidFill>
              <a:latin typeface="AR CENA" pitchFamily="2" charset="0"/>
              <a:cs typeface="KodchiangUPC" pitchFamily="18" charset="-34"/>
            </a:endParaRPr>
          </a:p>
        </p:txBody>
      </p:sp>
      <p:sp>
        <p:nvSpPr>
          <p:cNvPr id="29" name="TextBox 52"/>
          <p:cNvSpPr txBox="1">
            <a:spLocks noChangeArrowheads="1"/>
          </p:cNvSpPr>
          <p:nvPr/>
        </p:nvSpPr>
        <p:spPr bwMode="auto">
          <a:xfrm>
            <a:off x="4572000" y="1143000"/>
            <a:ext cx="4154407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u="sng" dirty="0">
                <a:solidFill>
                  <a:srgbClr val="FF0000"/>
                </a:solidFill>
                <a:latin typeface="+mj-lt"/>
                <a:cs typeface="+mj-cs"/>
              </a:rPr>
              <a:t>น้ำมันหล่อลื่น</a:t>
            </a:r>
            <a:endParaRPr lang="en-US" sz="2400" b="1" u="sng" dirty="0">
              <a:solidFill>
                <a:srgbClr val="FF0000"/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YAMALUBE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SAE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20W–40 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หรือ 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20W-50</a:t>
            </a:r>
            <a:endParaRPr lang="en-US" sz="2000" b="1" dirty="0">
              <a:solidFill>
                <a:schemeClr val="accent6">
                  <a:lumMod val="50000"/>
                </a:schemeClr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มาตรฐาน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API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ชนิด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SG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หรือสูงกว่า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มาตรฐาน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JASO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 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เกรด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MA</a:t>
            </a:r>
            <a:endParaRPr lang="en-US" sz="2000" b="1" dirty="0">
              <a:solidFill>
                <a:schemeClr val="accent6">
                  <a:lumMod val="50000"/>
                </a:schemeClr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accent6">
                  <a:lumMod val="50000"/>
                </a:schemeClr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u="sng" dirty="0">
                <a:solidFill>
                  <a:srgbClr val="FF0000"/>
                </a:solidFill>
                <a:cs typeface="+mj-cs"/>
              </a:rPr>
              <a:t>ระยะการเปลี่ยน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1,000 Km. </a:t>
            </a: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แรก และทุก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ระยะ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 6,000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Km. 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cs typeface="+mj-cs"/>
            </a:endParaRP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4572000" y="3962400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u="sng" dirty="0">
                <a:solidFill>
                  <a:srgbClr val="FF0000"/>
                </a:solidFill>
                <a:latin typeface="AR CENA" pitchFamily="2" charset="0"/>
                <a:cs typeface="+mj-cs"/>
              </a:rPr>
              <a:t>ปริมาณน้ำมันเครื่อง</a:t>
            </a:r>
          </a:p>
        </p:txBody>
      </p:sp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4443674" y="4419600"/>
            <a:ext cx="477566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ปริมาณเมื่อไม่เปลี่ยนไส้กรองน้ำมันเครื่อง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3.73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ลิตร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latin typeface="AR CENA" pitchFamily="2" charset="0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ปริมาณเมื่อเปลี่ยนไส้กรองน้ำมันเครื่อง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 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3.93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ลิตร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เมื่อมีการถอดประกอบเครื่อง                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 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4.58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ลิตร</a:t>
            </a:r>
            <a:endParaRPr lang="th-TH" sz="2400" b="1" dirty="0">
              <a:solidFill>
                <a:schemeClr val="accent6">
                  <a:lumMod val="50000"/>
                </a:schemeClr>
              </a:solidFill>
              <a:latin typeface="AR CENA" pitchFamily="2" charset="0"/>
              <a:cs typeface="+mj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 l="3200" t="18065" r="4000" b="17419"/>
          <a:stretch>
            <a:fillRect/>
          </a:stretch>
        </p:blipFill>
        <p:spPr bwMode="auto">
          <a:xfrm>
            <a:off x="7022592" y="0"/>
            <a:ext cx="212140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 descr="http://f.ptcdn.info/040/014/000/1388720903-officialpi-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05000"/>
            <a:ext cx="4458814" cy="29718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51"/>
          <p:cNvSpPr txBox="1">
            <a:spLocks noChangeArrowheads="1"/>
          </p:cNvSpPr>
          <p:nvPr/>
        </p:nvSpPr>
        <p:spPr bwMode="auto">
          <a:xfrm>
            <a:off x="304800" y="304800"/>
            <a:ext cx="286328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dirty="0" smtClean="0">
                <a:solidFill>
                  <a:srgbClr val="0000FF"/>
                </a:solidFill>
                <a:latin typeface="AR CENA" pitchFamily="2" charset="0"/>
                <a:cs typeface="KodchiangUPC" pitchFamily="18" charset="-34"/>
              </a:rPr>
              <a:t>น้ำมันหล่อลื่น</a:t>
            </a:r>
            <a:r>
              <a:rPr lang="en-US" sz="3600" b="1" dirty="0" smtClean="0">
                <a:solidFill>
                  <a:srgbClr val="0000FF"/>
                </a:solidFill>
                <a:latin typeface="AR CENA" pitchFamily="2" charset="0"/>
                <a:cs typeface="KodchiangUPC" pitchFamily="18" charset="-34"/>
              </a:rPr>
              <a:t> T-MAX</a:t>
            </a:r>
            <a:endParaRPr lang="en-US" sz="3600" b="1" dirty="0">
              <a:solidFill>
                <a:srgbClr val="0000FF"/>
              </a:solidFill>
              <a:latin typeface="AR CENA" pitchFamily="2" charset="0"/>
              <a:cs typeface="KodchiangUPC" pitchFamily="18" charset="-34"/>
            </a:endParaRPr>
          </a:p>
        </p:txBody>
      </p:sp>
      <p:sp>
        <p:nvSpPr>
          <p:cNvPr id="29" name="TextBox 52"/>
          <p:cNvSpPr txBox="1">
            <a:spLocks noChangeArrowheads="1"/>
          </p:cNvSpPr>
          <p:nvPr/>
        </p:nvSpPr>
        <p:spPr bwMode="auto">
          <a:xfrm>
            <a:off x="4572000" y="1143000"/>
            <a:ext cx="4154407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u="sng" dirty="0">
                <a:solidFill>
                  <a:srgbClr val="FF0000"/>
                </a:solidFill>
                <a:latin typeface="+mj-lt"/>
                <a:cs typeface="+mj-cs"/>
              </a:rPr>
              <a:t>น้ำมันหล่อลื่น</a:t>
            </a:r>
            <a:endParaRPr lang="en-US" sz="2400" b="1" u="sng" dirty="0">
              <a:solidFill>
                <a:srgbClr val="FF0000"/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YAMALUBE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SAE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20W–40 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หรือ 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20W-50</a:t>
            </a:r>
            <a:endParaRPr lang="en-US" sz="2000" b="1" dirty="0">
              <a:solidFill>
                <a:schemeClr val="accent6">
                  <a:lumMod val="50000"/>
                </a:schemeClr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มาตรฐาน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API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ชนิด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SG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หรือสูงกว่า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มาตรฐาน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JASO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 </a:t>
            </a: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เกรด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cs typeface="+mj-cs"/>
              </a:rPr>
              <a:t>MA</a:t>
            </a:r>
            <a:endParaRPr lang="en-US" sz="2000" b="1" dirty="0">
              <a:solidFill>
                <a:schemeClr val="accent6">
                  <a:lumMod val="50000"/>
                </a:schemeClr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accent6">
                  <a:lumMod val="50000"/>
                </a:schemeClr>
              </a:solidFill>
              <a:latin typeface="+mj-lt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u="sng" dirty="0">
                <a:solidFill>
                  <a:srgbClr val="FF0000"/>
                </a:solidFill>
                <a:cs typeface="+mj-cs"/>
              </a:rPr>
              <a:t>ระยะการเปลี่ยน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1,000 Km. </a:t>
            </a: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แรก และทุก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ระยะ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cs typeface="+mj-cs"/>
              </a:rPr>
              <a:t> 6,000 </a:t>
            </a:r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cs typeface="+mj-cs"/>
              </a:rPr>
              <a:t>Km. 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cs typeface="+mj-cs"/>
            </a:endParaRP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4572000" y="3962400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u="sng" dirty="0">
                <a:solidFill>
                  <a:srgbClr val="FF0000"/>
                </a:solidFill>
                <a:latin typeface="AR CENA" pitchFamily="2" charset="0"/>
                <a:cs typeface="+mj-cs"/>
              </a:rPr>
              <a:t>ปริมาณน้ำมันเครื่อง</a:t>
            </a:r>
          </a:p>
        </p:txBody>
      </p:sp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4443674" y="4419600"/>
            <a:ext cx="477566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ปริมาณเมื่อไม่เปลี่ยนไส้กรองน้ำมันเครื่อง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2.70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ลิตร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latin typeface="AR CENA" pitchFamily="2" charset="0"/>
              <a:cs typeface="+mj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ปริมาณเมื่อเปลี่ยนไส้กรองน้ำมันเครื่อง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 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2.90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ลิตร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เมื่อมีการถอดประกอบเครื่อง                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 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 3.50  </a:t>
            </a:r>
            <a:r>
              <a:rPr lang="th-TH" sz="2400" b="1" dirty="0" smtClean="0">
                <a:solidFill>
                  <a:schemeClr val="accent6">
                    <a:lumMod val="50000"/>
                  </a:schemeClr>
                </a:solidFill>
                <a:latin typeface="AR CENA" pitchFamily="2" charset="0"/>
                <a:cs typeface="+mj-cs"/>
              </a:rPr>
              <a:t>ลิตร</a:t>
            </a:r>
            <a:endParaRPr lang="th-TH" sz="2400" b="1" dirty="0">
              <a:solidFill>
                <a:schemeClr val="accent6">
                  <a:lumMod val="50000"/>
                </a:schemeClr>
              </a:solidFill>
              <a:latin typeface="AR CENA" pitchFamily="2" charset="0"/>
              <a:cs typeface="+mj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 l="3200" t="18065" r="4000" b="17419"/>
          <a:stretch>
            <a:fillRect/>
          </a:stretch>
        </p:blipFill>
        <p:spPr bwMode="auto">
          <a:xfrm>
            <a:off x="7022592" y="0"/>
            <a:ext cx="2121408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 descr="http://airstyle.com.tw/aomei/ezcatfiles/cust/img/img/9/tmax-500-10-2jp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05000"/>
            <a:ext cx="4427684" cy="375615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4780</TotalTime>
  <Words>2116</Words>
  <Application>Microsoft Office PowerPoint</Application>
  <PresentationFormat>นำเสนอทางหน้าจอ (4:3)</PresentationFormat>
  <Paragraphs>260</Paragraphs>
  <Slides>42</Slides>
  <Notes>0</Notes>
  <HiddenSlides>1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2</vt:i4>
      </vt:variant>
      <vt:variant>
        <vt:lpstr>ชื่อเรื่องภาพนิ่ง</vt:lpstr>
      </vt:variant>
      <vt:variant>
        <vt:i4>42</vt:i4>
      </vt:variant>
    </vt:vector>
  </HeadingPairs>
  <TitlesOfParts>
    <vt:vector size="45" baseType="lpstr">
      <vt:lpstr>Office Theme</vt:lpstr>
      <vt:lpstr>Worksheet</vt:lpstr>
      <vt:lpstr>Image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  <vt:lpstr>ภาพนิ่ง 37</vt:lpstr>
      <vt:lpstr>ภาพนิ่ง 38</vt:lpstr>
      <vt:lpstr>ภาพนิ่ง 39</vt:lpstr>
      <vt:lpstr>ภาพนิ่ง 40</vt:lpstr>
      <vt:lpstr>ภาพนิ่ง 41</vt:lpstr>
      <vt:lpstr>ภาพนิ่ง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N460719</dc:creator>
  <cp:lastModifiedBy>WINDOWS 7</cp:lastModifiedBy>
  <cp:revision>123</cp:revision>
  <dcterms:created xsi:type="dcterms:W3CDTF">2015-09-16T01:38:32Z</dcterms:created>
  <dcterms:modified xsi:type="dcterms:W3CDTF">2016-11-08T02:50:57Z</dcterms:modified>
</cp:coreProperties>
</file>