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4572" r:id="rId1"/>
  </p:sldMasterIdLst>
  <p:notesMasterIdLst>
    <p:notesMasterId r:id="rId10"/>
  </p:notesMasterIdLst>
  <p:sldIdLst>
    <p:sldId id="265" r:id="rId2"/>
    <p:sldId id="280" r:id="rId3"/>
    <p:sldId id="279" r:id="rId4"/>
    <p:sldId id="281" r:id="rId5"/>
    <p:sldId id="282" r:id="rId6"/>
    <p:sldId id="283" r:id="rId7"/>
    <p:sldId id="285" r:id="rId8"/>
    <p:sldId id="284" r:id="rId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00FF"/>
    <a:srgbClr val="B6B29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9419" autoAdjust="0"/>
    <p:restoredTop sz="94660"/>
  </p:normalViewPr>
  <p:slideViewPr>
    <p:cSldViewPr>
      <p:cViewPr>
        <p:scale>
          <a:sx n="70" d="100"/>
          <a:sy n="70" d="100"/>
        </p:scale>
        <p:origin x="-62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B5E3D5-4A61-4385-9AE6-3BBF85A23928}" type="datetimeFigureOut">
              <a:rPr lang="th-TH" smtClean="0"/>
              <a:pPr/>
              <a:t>06/08/58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59C67-E063-4E67-BFF3-A40570180750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59C67-E063-4E67-BFF3-A40570180750}" type="slidenum">
              <a:rPr lang="th-TH" smtClean="0"/>
              <a:pPr/>
              <a:t>3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65DC-DC7A-4A24-871A-02256C9AB83C}" type="datetimeFigureOut">
              <a:rPr lang="th-TH" smtClean="0"/>
              <a:pPr/>
              <a:t>06/08/58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0BA89-A6FD-47C0-8701-8BFFA87F52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65DC-DC7A-4A24-871A-02256C9AB83C}" type="datetimeFigureOut">
              <a:rPr lang="th-TH" smtClean="0"/>
              <a:pPr/>
              <a:t>06/08/58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0BA89-A6FD-47C0-8701-8BFFA87F52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65DC-DC7A-4A24-871A-02256C9AB83C}" type="datetimeFigureOut">
              <a:rPr lang="th-TH" smtClean="0"/>
              <a:pPr/>
              <a:t>06/08/58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0BA89-A6FD-47C0-8701-8BFFA87F52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65DC-DC7A-4A24-871A-02256C9AB83C}" type="datetimeFigureOut">
              <a:rPr lang="th-TH" smtClean="0"/>
              <a:pPr/>
              <a:t>06/08/58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0BA89-A6FD-47C0-8701-8BFFA87F52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65DC-DC7A-4A24-871A-02256C9AB83C}" type="datetimeFigureOut">
              <a:rPr lang="th-TH" smtClean="0"/>
              <a:pPr/>
              <a:t>06/08/58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0BA89-A6FD-47C0-8701-8BFFA87F52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65DC-DC7A-4A24-871A-02256C9AB83C}" type="datetimeFigureOut">
              <a:rPr lang="th-TH" smtClean="0"/>
              <a:pPr/>
              <a:t>06/08/58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0BA89-A6FD-47C0-8701-8BFFA87F52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65DC-DC7A-4A24-871A-02256C9AB83C}" type="datetimeFigureOut">
              <a:rPr lang="th-TH" smtClean="0"/>
              <a:pPr/>
              <a:t>06/08/58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0BA89-A6FD-47C0-8701-8BFFA87F52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65DC-DC7A-4A24-871A-02256C9AB83C}" type="datetimeFigureOut">
              <a:rPr lang="th-TH" smtClean="0"/>
              <a:pPr/>
              <a:t>06/08/58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0BA89-A6FD-47C0-8701-8BFFA87F52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65DC-DC7A-4A24-871A-02256C9AB83C}" type="datetimeFigureOut">
              <a:rPr lang="th-TH" smtClean="0"/>
              <a:pPr/>
              <a:t>06/08/58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0BA89-A6FD-47C0-8701-8BFFA87F52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65DC-DC7A-4A24-871A-02256C9AB83C}" type="datetimeFigureOut">
              <a:rPr lang="th-TH" smtClean="0"/>
              <a:pPr/>
              <a:t>06/08/58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0BA89-A6FD-47C0-8701-8BFFA87F52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65DC-DC7A-4A24-871A-02256C9AB83C}" type="datetimeFigureOut">
              <a:rPr lang="th-TH" smtClean="0"/>
              <a:pPr/>
              <a:t>06/08/58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0BA89-A6FD-47C0-8701-8BFFA87F52B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265DC-DC7A-4A24-871A-02256C9AB83C}" type="datetimeFigureOut">
              <a:rPr lang="th-TH" smtClean="0"/>
              <a:pPr/>
              <a:t>06/08/58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0BA89-A6FD-47C0-8701-8BFFA87F52B8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73" r:id="rId1"/>
    <p:sldLayoutId id="2147484574" r:id="rId2"/>
    <p:sldLayoutId id="2147484575" r:id="rId3"/>
    <p:sldLayoutId id="2147484576" r:id="rId4"/>
    <p:sldLayoutId id="2147484577" r:id="rId5"/>
    <p:sldLayoutId id="2147484578" r:id="rId6"/>
    <p:sldLayoutId id="2147484579" r:id="rId7"/>
    <p:sldLayoutId id="2147484580" r:id="rId8"/>
    <p:sldLayoutId id="2147484581" r:id="rId9"/>
    <p:sldLayoutId id="2147484582" r:id="rId10"/>
    <p:sldLayoutId id="21474845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gif"/><Relationship Id="rId4" Type="http://schemas.openxmlformats.org/officeDocument/2006/relationships/hyperlink" Target="http://motorblitz.com/2015/02/20/detail-cara-kerja-vva-atau-variable-valves-actuation-di-mesin-yamaha-nmax-150-blue-core/nmax-camsaft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3.gif"/><Relationship Id="rId4" Type="http://schemas.openxmlformats.org/officeDocument/2006/relationships/hyperlink" Target="http://motorblitz.com/2015/02/20/detail-cara-kerja-vva-atau-variable-valves-actuation-di-mesin-yamaha-nmax-150-blue-core/nmax-camsaft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4181783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(Variable Valve Actuation)</a:t>
            </a:r>
            <a:endParaRPr lang="th-TH" sz="3200" dirty="0">
              <a:solidFill>
                <a:schemeClr val="bg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353194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altLang="ja-JP" sz="3600" b="1" dirty="0" smtClean="0">
                <a:solidFill>
                  <a:schemeClr val="bg1"/>
                </a:solidFill>
                <a:latin typeface="Times New Roman" pitchFamily="18" charset="0"/>
                <a:ea typeface="MS Mincho" pitchFamily="49" charset="-128"/>
                <a:cs typeface="JasmineUPC" pitchFamily="18" charset="-34"/>
              </a:rPr>
              <a:t>การทำงานของวาล์วแปรผันในเครื่องยนต์บลูคอร์</a:t>
            </a:r>
            <a:endParaRPr lang="th-TH" sz="3600" b="1" dirty="0">
              <a:solidFill>
                <a:schemeClr val="bg1"/>
              </a:solidFill>
              <a:latin typeface="Times New Roman" pitchFamily="18" charset="0"/>
              <a:cs typeface="JasmineUPC" pitchFamily="18" charset="-34"/>
            </a:endParaRPr>
          </a:p>
        </p:txBody>
      </p:sp>
      <p:pic>
        <p:nvPicPr>
          <p:cNvPr id="18" name="Picture 24" descr="BLUE CORE OK"/>
          <p:cNvPicPr>
            <a:picLocks noChangeAspect="1" noChangeArrowheads="1"/>
          </p:cNvPicPr>
          <p:nvPr/>
        </p:nvPicPr>
        <p:blipFill>
          <a:blip r:embed="rId2" cstate="print"/>
          <a:srcRect l="-343"/>
          <a:stretch>
            <a:fillRect/>
          </a:stretch>
        </p:blipFill>
        <p:spPr bwMode="auto">
          <a:xfrm>
            <a:off x="2357423" y="71414"/>
            <a:ext cx="1506996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 descr="RevYourHeart3D_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42854"/>
            <a:ext cx="1304020" cy="449783"/>
          </a:xfrm>
          <a:prstGeom prst="rect">
            <a:avLst/>
          </a:prstGeom>
        </p:spPr>
      </p:pic>
      <p:pic>
        <p:nvPicPr>
          <p:cNvPr id="7" name="Picture 17" descr="VVA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14806" y="1928802"/>
            <a:ext cx="5153872" cy="1487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4" descr="BLUE CORE OK"/>
          <p:cNvPicPr>
            <a:picLocks noChangeAspect="1" noChangeArrowheads="1"/>
          </p:cNvPicPr>
          <p:nvPr/>
        </p:nvPicPr>
        <p:blipFill>
          <a:blip r:embed="rId2" cstate="print"/>
          <a:srcRect l="-343"/>
          <a:stretch>
            <a:fillRect/>
          </a:stretch>
        </p:blipFill>
        <p:spPr bwMode="auto">
          <a:xfrm>
            <a:off x="2357423" y="71414"/>
            <a:ext cx="1506996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 descr="RevYourHeart3D_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42854"/>
            <a:ext cx="1304020" cy="449783"/>
          </a:xfrm>
          <a:prstGeom prst="rect">
            <a:avLst/>
          </a:prstGeom>
        </p:spPr>
      </p:pic>
      <p:sp>
        <p:nvSpPr>
          <p:cNvPr id="20" name="Line 72"/>
          <p:cNvSpPr>
            <a:spLocks noChangeShapeType="1"/>
          </p:cNvSpPr>
          <p:nvPr/>
        </p:nvSpPr>
        <p:spPr bwMode="auto">
          <a:xfrm>
            <a:off x="3769742" y="646113"/>
            <a:ext cx="5338762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3" name="Rectangle 22"/>
          <p:cNvSpPr/>
          <p:nvPr/>
        </p:nvSpPr>
        <p:spPr>
          <a:xfrm>
            <a:off x="5786446" y="-24"/>
            <a:ext cx="307183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515938" algn="l"/>
              </a:tabLst>
            </a:pPr>
            <a:r>
              <a:rPr lang="th-TH" altLang="ja-JP" sz="3200" b="1" dirty="0" smtClean="0">
                <a:solidFill>
                  <a:schemeClr val="bg1"/>
                </a:solidFill>
                <a:latin typeface="Cordia New" pitchFamily="34" charset="-34"/>
                <a:ea typeface="MS Mincho" pitchFamily="49" charset="-128"/>
                <a:cs typeface="JasmineUPC" pitchFamily="18" charset="-34"/>
              </a:rPr>
              <a:t>วาล์วแปรผัน </a:t>
            </a:r>
            <a:r>
              <a:rPr lang="en-US" altLang="ja-JP" b="1" dirty="0" smtClean="0">
                <a:solidFill>
                  <a:schemeClr val="bg1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(VVA)</a:t>
            </a:r>
            <a:endParaRPr lang="en-US" altLang="ja-JP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4" descr="vv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9187" y="1357298"/>
            <a:ext cx="2252549" cy="2500330"/>
          </a:xfrm>
          <a:prstGeom prst="rect">
            <a:avLst/>
          </a:prstGeom>
          <a:noFill/>
        </p:spPr>
      </p:pic>
      <p:sp>
        <p:nvSpPr>
          <p:cNvPr id="13" name="Rectangle 12"/>
          <p:cNvSpPr/>
          <p:nvPr/>
        </p:nvSpPr>
        <p:spPr>
          <a:xfrm>
            <a:off x="2786050" y="1398804"/>
            <a:ext cx="61436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 smtClean="0">
                <a:solidFill>
                  <a:schemeClr val="bg1"/>
                </a:solidFill>
              </a:rPr>
              <a:t>เครื่องยนต์รถจักรยานยนต์ทุกแบบ </a:t>
            </a:r>
            <a:r>
              <a:rPr lang="en-US" sz="2000" b="1" dirty="0" smtClean="0">
                <a:solidFill>
                  <a:schemeClr val="bg1"/>
                </a:solidFill>
              </a:rPr>
              <a:t>(DOHC </a:t>
            </a:r>
            <a:r>
              <a:rPr lang="th-TH" b="1" dirty="0" smtClean="0">
                <a:solidFill>
                  <a:schemeClr val="bg1"/>
                </a:solidFill>
              </a:rPr>
              <a:t>และ</a:t>
            </a:r>
            <a:r>
              <a:rPr lang="th-TH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</a:rPr>
              <a:t>SOHC) </a:t>
            </a:r>
            <a:r>
              <a:rPr lang="th-TH" b="1" dirty="0" smtClean="0">
                <a:solidFill>
                  <a:schemeClr val="bg1"/>
                </a:solidFill>
              </a:rPr>
              <a:t>ย่อมมีข้อด้อยอยู่ในตัว เครื่องยนต์รถจักรยานยนต์บางแบบให้</a:t>
            </a:r>
            <a:r>
              <a:rPr lang="th-TH" b="1" dirty="0" smtClean="0">
                <a:solidFill>
                  <a:srgbClr val="FFFF00"/>
                </a:solidFill>
              </a:rPr>
              <a:t>สมรรถนะดีเมื่อมีความเร็วรอบเครื่องยนต์ต่ำ แต่ด้อยลงเมื่อมีความเร็วรอบสูง หรือเป็นไปในทางตรงข้าม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786182" y="663079"/>
            <a:ext cx="48182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th-TH" sz="2400" b="1" dirty="0" smtClean="0">
                <a:solidFill>
                  <a:srgbClr val="FFFFFF"/>
                </a:solidFill>
                <a:latin typeface="JasmineUPC" pitchFamily="18" charset="-34"/>
                <a:cs typeface="JasmineUPC" pitchFamily="18" charset="-34"/>
              </a:rPr>
              <a:t>องค์ประกอบการทำงานของวาล์วแปรผัน</a:t>
            </a:r>
            <a:endParaRPr lang="en-US" sz="2400" b="1" dirty="0">
              <a:solidFill>
                <a:srgbClr val="FFFFFF"/>
              </a:solidFill>
              <a:latin typeface="JasmineUPC" pitchFamily="18" charset="-34"/>
              <a:cs typeface="JasmineUPC" pitchFamily="18" charset="-34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14282" y="3643314"/>
            <a:ext cx="8786874" cy="2906898"/>
            <a:chOff x="214282" y="3643314"/>
            <a:chExt cx="8786874" cy="2906898"/>
          </a:xfrm>
        </p:grpSpPr>
        <p:pic>
          <p:nvPicPr>
            <p:cNvPr id="21" name="Picture 5" descr="VVA OUTER1.png"/>
            <p:cNvPicPr>
              <a:picLocks noChangeAspect="1"/>
            </p:cNvPicPr>
            <p:nvPr/>
          </p:nvPicPr>
          <p:blipFill>
            <a:blip r:embed="rId5"/>
            <a:srcRect l="5229" r="657"/>
            <a:stretch>
              <a:fillRect/>
            </a:stretch>
          </p:blipFill>
          <p:spPr bwMode="auto">
            <a:xfrm>
              <a:off x="4915680" y="3643314"/>
              <a:ext cx="4085476" cy="29068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Rectangle 21"/>
            <p:cNvSpPr/>
            <p:nvPr/>
          </p:nvSpPr>
          <p:spPr>
            <a:xfrm>
              <a:off x="214282" y="4111189"/>
              <a:ext cx="4714908" cy="22467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b="1" dirty="0" smtClean="0">
                  <a:solidFill>
                    <a:schemeClr val="bg1"/>
                  </a:solidFill>
                </a:rPr>
                <a:t>ด้วยเหตุนั้น </a:t>
              </a:r>
              <a:r>
                <a:rPr lang="en-US" sz="2000" b="1" dirty="0" smtClean="0">
                  <a:solidFill>
                    <a:schemeClr val="bg1"/>
                  </a:solidFill>
                </a:rPr>
                <a:t>Yamaha NMAX </a:t>
              </a:r>
              <a:r>
                <a:rPr lang="th-TH" b="1" dirty="0" smtClean="0">
                  <a:solidFill>
                    <a:schemeClr val="bg1"/>
                  </a:solidFill>
                </a:rPr>
                <a:t>จึงติดตั้งระบบ</a:t>
              </a:r>
            </a:p>
            <a:p>
              <a:r>
                <a:rPr lang="th-TH" b="1" dirty="0" smtClean="0">
                  <a:solidFill>
                    <a:schemeClr val="bg1"/>
                  </a:solidFill>
                </a:rPr>
                <a:t>กระตุ้นการทำงานของวาล์วแปรผัน หรือ </a:t>
              </a:r>
              <a:endParaRPr lang="en-US" b="1" dirty="0" smtClean="0">
                <a:solidFill>
                  <a:schemeClr val="bg1"/>
                </a:solidFill>
              </a:endParaRPr>
            </a:p>
            <a:p>
              <a:r>
                <a:rPr lang="en-US" sz="2000" b="1" dirty="0" smtClean="0">
                  <a:solidFill>
                    <a:schemeClr val="bg1"/>
                  </a:solidFill>
                </a:rPr>
                <a:t>Variable Valves Actuation (VVA)</a:t>
              </a:r>
              <a:r>
                <a:rPr lang="en-US" b="1" dirty="0" smtClean="0">
                  <a:solidFill>
                    <a:schemeClr val="bg1"/>
                  </a:solidFill>
                </a:rPr>
                <a:t>  </a:t>
              </a:r>
              <a:r>
                <a:rPr lang="th-TH" b="1" dirty="0" smtClean="0">
                  <a:solidFill>
                    <a:schemeClr val="bg1"/>
                  </a:solidFill>
                </a:rPr>
                <a:t>เพื่อให้</a:t>
              </a:r>
            </a:p>
            <a:p>
              <a:r>
                <a:rPr lang="th-TH" b="1" dirty="0" smtClean="0">
                  <a:solidFill>
                    <a:schemeClr val="bg1"/>
                  </a:solidFill>
                </a:rPr>
                <a:t>แรงบิดและกำลังของเครื่องยนต์</a:t>
              </a:r>
              <a:r>
                <a:rPr lang="th-TH" b="1" dirty="0" smtClean="0">
                  <a:solidFill>
                    <a:srgbClr val="FFFF00"/>
                  </a:solidFill>
                </a:rPr>
                <a:t>มีสมรรถนะ</a:t>
              </a:r>
            </a:p>
            <a:p>
              <a:r>
                <a:rPr lang="th-TH" b="1" dirty="0" smtClean="0">
                  <a:solidFill>
                    <a:srgbClr val="FFFF00"/>
                  </a:solidFill>
                </a:rPr>
                <a:t>ดีทั้งช่วงความเร็วรอบต่ำและสูง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4" descr="BLUE CORE OK"/>
          <p:cNvPicPr>
            <a:picLocks noChangeAspect="1" noChangeArrowheads="1"/>
          </p:cNvPicPr>
          <p:nvPr/>
        </p:nvPicPr>
        <p:blipFill>
          <a:blip r:embed="rId3" cstate="print"/>
          <a:srcRect l="-343"/>
          <a:stretch>
            <a:fillRect/>
          </a:stretch>
        </p:blipFill>
        <p:spPr bwMode="auto">
          <a:xfrm>
            <a:off x="2357423" y="71414"/>
            <a:ext cx="1506996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 descr="RevYourHeart3D_W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142854"/>
            <a:ext cx="1304020" cy="449783"/>
          </a:xfrm>
          <a:prstGeom prst="rect">
            <a:avLst/>
          </a:prstGeom>
        </p:spPr>
      </p:pic>
      <p:sp>
        <p:nvSpPr>
          <p:cNvPr id="20" name="Line 72"/>
          <p:cNvSpPr>
            <a:spLocks noChangeShapeType="1"/>
          </p:cNvSpPr>
          <p:nvPr/>
        </p:nvSpPr>
        <p:spPr bwMode="auto">
          <a:xfrm>
            <a:off x="3769742" y="646113"/>
            <a:ext cx="5338762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4" name="Rectangle 23"/>
          <p:cNvSpPr/>
          <p:nvPr/>
        </p:nvSpPr>
        <p:spPr>
          <a:xfrm>
            <a:off x="5786446" y="-24"/>
            <a:ext cx="307183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515938" algn="l"/>
              </a:tabLst>
            </a:pPr>
            <a:r>
              <a:rPr lang="th-TH" altLang="ja-JP" sz="3200" b="1" dirty="0" smtClean="0">
                <a:solidFill>
                  <a:schemeClr val="bg1"/>
                </a:solidFill>
                <a:latin typeface="Cordia New" pitchFamily="34" charset="-34"/>
                <a:ea typeface="MS Mincho" pitchFamily="49" charset="-128"/>
                <a:cs typeface="JasmineUPC" pitchFamily="18" charset="-34"/>
              </a:rPr>
              <a:t>วาล์วแปรผัน </a:t>
            </a:r>
            <a:r>
              <a:rPr lang="en-US" altLang="ja-JP" b="1" dirty="0" smtClean="0">
                <a:solidFill>
                  <a:schemeClr val="bg1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(VVA)</a:t>
            </a:r>
            <a:endParaRPr lang="en-US" altLang="ja-JP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786182" y="663079"/>
            <a:ext cx="48182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th-TH" sz="2400" b="1" dirty="0" smtClean="0">
                <a:solidFill>
                  <a:srgbClr val="FFFFFF"/>
                </a:solidFill>
                <a:latin typeface="JasmineUPC" pitchFamily="18" charset="-34"/>
                <a:cs typeface="JasmineUPC" pitchFamily="18" charset="-34"/>
              </a:rPr>
              <a:t>องค์ประกอบการทำงานของวาล์วแปรผัน</a:t>
            </a:r>
            <a:endParaRPr lang="en-US" sz="2400" b="1" dirty="0">
              <a:solidFill>
                <a:srgbClr val="FFFFFF"/>
              </a:solidFill>
              <a:latin typeface="JasmineUPC" pitchFamily="18" charset="-34"/>
              <a:cs typeface="JasmineUPC" pitchFamily="18" charset="-34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214282" y="1214422"/>
            <a:ext cx="8768427" cy="5357850"/>
            <a:chOff x="214282" y="1214422"/>
            <a:chExt cx="8768427" cy="5357850"/>
          </a:xfrm>
        </p:grpSpPr>
        <p:pic>
          <p:nvPicPr>
            <p:cNvPr id="10" name="Picture 17" descr="VVA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85720" y="3500438"/>
              <a:ext cx="1484689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2" name="Group 21"/>
            <p:cNvGrpSpPr>
              <a:grpSpLocks/>
            </p:cNvGrpSpPr>
            <p:nvPr/>
          </p:nvGrpSpPr>
          <p:grpSpPr bwMode="auto">
            <a:xfrm>
              <a:off x="3786182" y="3164564"/>
              <a:ext cx="2590527" cy="3407708"/>
              <a:chOff x="4931449" y="1025038"/>
              <a:chExt cx="2011101" cy="2645500"/>
            </a:xfrm>
          </p:grpSpPr>
          <p:sp>
            <p:nvSpPr>
              <p:cNvPr id="13" name="TextBox 8"/>
              <p:cNvSpPr txBox="1">
                <a:spLocks noChangeArrowheads="1"/>
              </p:cNvSpPr>
              <p:nvPr/>
            </p:nvSpPr>
            <p:spPr bwMode="auto">
              <a:xfrm>
                <a:off x="4931449" y="2953731"/>
                <a:ext cx="1958975" cy="7168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th-TH" sz="1800" b="1" dirty="0" smtClean="0">
                    <a:solidFill>
                      <a:srgbClr val="FFFFFF"/>
                    </a:solidFill>
                  </a:rPr>
                  <a:t>ความเร็วรอบเครื่องยนต์</a:t>
                </a:r>
              </a:p>
              <a:p>
                <a:r>
                  <a:rPr lang="th-TH" sz="1800" b="1" dirty="0" smtClean="0">
                    <a:solidFill>
                      <a:srgbClr val="FFFFFF"/>
                    </a:solidFill>
                  </a:rPr>
                  <a:t>ช่วงความเร็วรอบต่ำถึงปานกลาง</a:t>
                </a:r>
              </a:p>
              <a:p>
                <a:r>
                  <a:rPr lang="en-US" sz="1800" b="1" dirty="0" smtClean="0">
                    <a:solidFill>
                      <a:srgbClr val="FFFFFF"/>
                    </a:solidFill>
                  </a:rPr>
                  <a:t>(&lt;</a:t>
                </a:r>
                <a:r>
                  <a:rPr lang="en-US" sz="1800" b="1" dirty="0">
                    <a:solidFill>
                      <a:srgbClr val="FFFFFF"/>
                    </a:solidFill>
                  </a:rPr>
                  <a:t>6000 </a:t>
                </a:r>
                <a:r>
                  <a:rPr lang="en-US" sz="1800" b="1" dirty="0" smtClean="0">
                    <a:solidFill>
                      <a:srgbClr val="FFFFFF"/>
                    </a:solidFill>
                  </a:rPr>
                  <a:t> </a:t>
                </a:r>
                <a:r>
                  <a:rPr lang="th-TH" sz="1800" b="1" dirty="0" smtClean="0">
                    <a:solidFill>
                      <a:srgbClr val="FFFFFF"/>
                    </a:solidFill>
                  </a:rPr>
                  <a:t>รอบต่อนาที</a:t>
                </a:r>
                <a:r>
                  <a:rPr lang="en-US" sz="1800" b="1" dirty="0" smtClean="0">
                    <a:solidFill>
                      <a:srgbClr val="FFFFFF"/>
                    </a:solidFill>
                  </a:rPr>
                  <a:t>)</a:t>
                </a:r>
                <a:endParaRPr lang="en-US" sz="1800" b="1" dirty="0">
                  <a:solidFill>
                    <a:srgbClr val="FFFFFF"/>
                  </a:solidFill>
                </a:endParaRPr>
              </a:p>
            </p:txBody>
          </p:sp>
          <p:pic>
            <p:nvPicPr>
              <p:cNvPr id="14" name="Picture 2" descr="VAA OFF.png"/>
              <p:cNvPicPr>
                <a:picLocks noChangeAspect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4983576" y="1285673"/>
                <a:ext cx="1689100" cy="16589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5" name="TextBox 8"/>
              <p:cNvSpPr txBox="1">
                <a:spLocks noChangeArrowheads="1"/>
              </p:cNvSpPr>
              <p:nvPr/>
            </p:nvSpPr>
            <p:spPr bwMode="auto">
              <a:xfrm>
                <a:off x="4983576" y="1025038"/>
                <a:ext cx="1958974" cy="3368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 b="1" dirty="0">
                    <a:solidFill>
                      <a:srgbClr val="FFFFFF"/>
                    </a:solidFill>
                  </a:rPr>
                  <a:t>VVA</a:t>
                </a:r>
                <a:r>
                  <a:rPr lang="en-US" sz="1600" dirty="0">
                    <a:solidFill>
                      <a:srgbClr val="FFFFFF"/>
                    </a:solidFill>
                  </a:rPr>
                  <a:t> </a:t>
                </a:r>
                <a:r>
                  <a:rPr lang="th-TH" sz="2400" b="1" dirty="0" smtClean="0">
                    <a:solidFill>
                      <a:srgbClr val="FFFFFF"/>
                    </a:solidFill>
                  </a:rPr>
                  <a:t>ไม่ทำงาน</a:t>
                </a:r>
                <a:endParaRPr lang="en-US" sz="1600" b="1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6" name="Group 22"/>
            <p:cNvGrpSpPr>
              <a:grpSpLocks/>
            </p:cNvGrpSpPr>
            <p:nvPr/>
          </p:nvGrpSpPr>
          <p:grpSpPr bwMode="auto">
            <a:xfrm>
              <a:off x="6429387" y="3164564"/>
              <a:ext cx="2553322" cy="3407706"/>
              <a:chOff x="7415303" y="1025142"/>
              <a:chExt cx="1982216" cy="2645499"/>
            </a:xfrm>
          </p:grpSpPr>
          <p:sp>
            <p:nvSpPr>
              <p:cNvPr id="17" name="TextBox 8"/>
              <p:cNvSpPr txBox="1">
                <a:spLocks noChangeArrowheads="1"/>
              </p:cNvSpPr>
              <p:nvPr/>
            </p:nvSpPr>
            <p:spPr bwMode="auto">
              <a:xfrm>
                <a:off x="7415303" y="2953834"/>
                <a:ext cx="1927263" cy="7168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r>
                  <a:rPr lang="th-TH" sz="1800" b="1" dirty="0" smtClean="0">
                    <a:solidFill>
                      <a:srgbClr val="FFFFFF"/>
                    </a:solidFill>
                  </a:rPr>
                  <a:t>ความเร็วรอบเครื่องยนต์</a:t>
                </a:r>
              </a:p>
              <a:p>
                <a:r>
                  <a:rPr lang="th-TH" sz="1800" b="1" dirty="0" smtClean="0">
                    <a:solidFill>
                      <a:srgbClr val="FFFFFF"/>
                    </a:solidFill>
                  </a:rPr>
                  <a:t>ช่วงความเร็วรอบปานกลางถึงสูง</a:t>
                </a:r>
              </a:p>
              <a:p>
                <a:r>
                  <a:rPr lang="en-US" sz="1800" b="1" dirty="0" smtClean="0">
                    <a:solidFill>
                      <a:srgbClr val="FFFFFF"/>
                    </a:solidFill>
                  </a:rPr>
                  <a:t>(&gt;6000  </a:t>
                </a:r>
                <a:r>
                  <a:rPr lang="th-TH" sz="1800" b="1" dirty="0" smtClean="0">
                    <a:solidFill>
                      <a:srgbClr val="FFFFFF"/>
                    </a:solidFill>
                  </a:rPr>
                  <a:t>รอบต่อนาที</a:t>
                </a:r>
                <a:r>
                  <a:rPr lang="en-US" sz="1800" b="1" dirty="0" smtClean="0">
                    <a:solidFill>
                      <a:srgbClr val="FFFFFF"/>
                    </a:solidFill>
                  </a:rPr>
                  <a:t>)</a:t>
                </a:r>
                <a:endParaRPr lang="en-US" sz="1800" b="1" dirty="0">
                  <a:solidFill>
                    <a:srgbClr val="FFFFFF"/>
                  </a:solidFill>
                </a:endParaRPr>
              </a:p>
            </p:txBody>
          </p:sp>
          <p:pic>
            <p:nvPicPr>
              <p:cNvPr id="21" name="Picture 3" descr="VAA ON.png"/>
              <p:cNvPicPr>
                <a:picLocks noChangeAspect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7480804" y="1337903"/>
                <a:ext cx="1689099" cy="1581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2" name="TextBox 8"/>
              <p:cNvSpPr txBox="1">
                <a:spLocks noChangeArrowheads="1"/>
              </p:cNvSpPr>
              <p:nvPr/>
            </p:nvSpPr>
            <p:spPr bwMode="auto">
              <a:xfrm>
                <a:off x="7438544" y="1025142"/>
                <a:ext cx="1958975" cy="3368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 b="1" dirty="0">
                    <a:solidFill>
                      <a:srgbClr val="FFFFFF"/>
                    </a:solidFill>
                  </a:rPr>
                  <a:t>VVA</a:t>
                </a:r>
                <a:r>
                  <a:rPr lang="en-US" sz="1600" dirty="0">
                    <a:solidFill>
                      <a:srgbClr val="FFFFFF"/>
                    </a:solidFill>
                  </a:rPr>
                  <a:t> </a:t>
                </a:r>
                <a:r>
                  <a:rPr lang="th-TH" sz="1600" dirty="0" smtClean="0">
                    <a:solidFill>
                      <a:srgbClr val="FFFFFF"/>
                    </a:solidFill>
                  </a:rPr>
                  <a:t> </a:t>
                </a:r>
                <a:r>
                  <a:rPr lang="th-TH" sz="2400" b="1" dirty="0" smtClean="0">
                    <a:solidFill>
                      <a:srgbClr val="FFFFFF"/>
                    </a:solidFill>
                  </a:rPr>
                  <a:t>ทำงาน</a:t>
                </a:r>
                <a:endParaRPr lang="en-US" sz="2400" b="1" dirty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25" name="TextBox 20"/>
            <p:cNvSpPr txBox="1">
              <a:spLocks noChangeArrowheads="1"/>
            </p:cNvSpPr>
            <p:nvPr/>
          </p:nvSpPr>
          <p:spPr bwMode="auto">
            <a:xfrm>
              <a:off x="1770410" y="3687763"/>
              <a:ext cx="1720850" cy="276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200" dirty="0">
                  <a:solidFill>
                    <a:schemeClr val="bg1"/>
                  </a:solidFill>
                </a:rPr>
                <a:t>Variable Valve Actuation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214282" y="1214422"/>
              <a:ext cx="8715436" cy="22467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b="1" dirty="0" smtClean="0">
                  <a:solidFill>
                    <a:schemeClr val="bg1"/>
                  </a:solidFill>
                </a:rPr>
                <a:t>ระบบวาล์วแปรผันมีส่วนประกอบหลักสองอย่าง ซึ่งเรียกว่า </a:t>
              </a:r>
              <a:r>
                <a:rPr lang="th-TH" b="1" dirty="0" smtClean="0">
                  <a:solidFill>
                    <a:schemeClr val="accent6">
                      <a:lumMod val="75000"/>
                    </a:schemeClr>
                  </a:solidFill>
                </a:rPr>
                <a:t>กระเดื่องวาล์วต่ำ</a:t>
              </a:r>
              <a:r>
                <a:rPr lang="th-TH" b="1" dirty="0" smtClean="0">
                  <a:solidFill>
                    <a:schemeClr val="bg1"/>
                  </a:solidFill>
                </a:rPr>
                <a:t>และ</a:t>
              </a:r>
            </a:p>
            <a:p>
              <a:r>
                <a:rPr lang="th-TH" b="1" dirty="0" smtClean="0">
                  <a:solidFill>
                    <a:srgbClr val="FF00FF"/>
                  </a:solidFill>
                </a:rPr>
                <a:t>กระเดื่องวาล์วสูง </a:t>
              </a:r>
              <a:r>
                <a:rPr lang="th-TH" b="1" dirty="0" smtClean="0">
                  <a:solidFill>
                    <a:schemeClr val="bg1"/>
                  </a:solidFill>
                </a:rPr>
                <a:t>ทั้งกระเดื่องวาล์วต่ำและสูงต่างทำหน้าที่ควบคุมวาล์วทางเข้าหรือวาล์วไอดี และ</a:t>
              </a:r>
              <a:r>
                <a:rPr lang="th-TH" b="1" dirty="0" smtClean="0">
                  <a:solidFill>
                    <a:srgbClr val="FF00FF"/>
                  </a:solidFill>
                </a:rPr>
                <a:t>กระเดื่องวาล์วสูง</a:t>
              </a:r>
              <a:r>
                <a:rPr lang="th-TH" b="1" dirty="0" smtClean="0">
                  <a:solidFill>
                    <a:schemeClr val="bg1"/>
                  </a:solidFill>
                </a:rPr>
                <a:t>จะเปิดวาล์วไอดีกว้างกว่า</a:t>
              </a:r>
              <a:r>
                <a:rPr lang="th-TH" b="1" dirty="0" smtClean="0">
                  <a:solidFill>
                    <a:schemeClr val="accent6">
                      <a:lumMod val="75000"/>
                    </a:schemeClr>
                  </a:solidFill>
                </a:rPr>
                <a:t>กระเดื่องวาล์วต่ำ </a:t>
              </a:r>
              <a:r>
                <a:rPr lang="th-TH" b="1" dirty="0" smtClean="0">
                  <a:solidFill>
                    <a:srgbClr val="FFFF00"/>
                  </a:solidFill>
                </a:rPr>
                <a:t>ทั้งนี้เพื่อช่วยรักษากำลังของเครื่องยนต์ไว้ที่ความเร็วรอบเครื่องยนต์สูงกว่า 6,000 รอบต่อนาที</a:t>
              </a:r>
            </a:p>
          </p:txBody>
        </p:sp>
        <p:pic>
          <p:nvPicPr>
            <p:cNvPr id="29" name="Picture 2" descr="rpm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85720" y="4071942"/>
              <a:ext cx="3323586" cy="207170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4" descr="BLUE CORE OK"/>
          <p:cNvPicPr>
            <a:picLocks noChangeAspect="1" noChangeArrowheads="1"/>
          </p:cNvPicPr>
          <p:nvPr/>
        </p:nvPicPr>
        <p:blipFill>
          <a:blip r:embed="rId2" cstate="print"/>
          <a:srcRect l="-343"/>
          <a:stretch>
            <a:fillRect/>
          </a:stretch>
        </p:blipFill>
        <p:spPr bwMode="auto">
          <a:xfrm>
            <a:off x="2357423" y="71414"/>
            <a:ext cx="1506996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 descr="RevYourHeart3D_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42854"/>
            <a:ext cx="1304020" cy="449783"/>
          </a:xfrm>
          <a:prstGeom prst="rect">
            <a:avLst/>
          </a:prstGeom>
        </p:spPr>
      </p:pic>
      <p:sp>
        <p:nvSpPr>
          <p:cNvPr id="20" name="Line 72"/>
          <p:cNvSpPr>
            <a:spLocks noChangeShapeType="1"/>
          </p:cNvSpPr>
          <p:nvPr/>
        </p:nvSpPr>
        <p:spPr bwMode="auto">
          <a:xfrm>
            <a:off x="3769742" y="646113"/>
            <a:ext cx="5338762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grpSp>
        <p:nvGrpSpPr>
          <p:cNvPr id="14" name="Group 13"/>
          <p:cNvGrpSpPr/>
          <p:nvPr/>
        </p:nvGrpSpPr>
        <p:grpSpPr>
          <a:xfrm>
            <a:off x="214282" y="1357298"/>
            <a:ext cx="8643978" cy="2000264"/>
            <a:chOff x="214282" y="1357298"/>
            <a:chExt cx="8643978" cy="2000264"/>
          </a:xfrm>
        </p:grpSpPr>
        <p:pic>
          <p:nvPicPr>
            <p:cNvPr id="11" name="Picture 2" descr="nmax camsaft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15008" y="1398267"/>
              <a:ext cx="3143252" cy="1959295"/>
            </a:xfrm>
            <a:prstGeom prst="rect">
              <a:avLst/>
            </a:prstGeom>
            <a:noFill/>
          </p:spPr>
        </p:pic>
        <p:sp>
          <p:nvSpPr>
            <p:cNvPr id="13" name="Rectangle 12"/>
            <p:cNvSpPr/>
            <p:nvPr/>
          </p:nvSpPr>
          <p:spPr>
            <a:xfrm>
              <a:off x="214282" y="1357298"/>
              <a:ext cx="5357818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b="1" dirty="0" smtClean="0">
                  <a:solidFill>
                    <a:schemeClr val="bg1"/>
                  </a:solidFill>
                </a:rPr>
                <a:t>นอกจากกระเดื่องวาล์วต่ำและสูงแล้ว ยังมีส่วน ประกอบของ</a:t>
              </a:r>
              <a:r>
                <a:rPr lang="th-TH" b="1" dirty="0" smtClean="0">
                  <a:solidFill>
                    <a:srgbClr val="FFFF00"/>
                  </a:solidFill>
                </a:rPr>
                <a:t>เพลาลูกเบี้ยว</a:t>
              </a:r>
              <a:r>
                <a:rPr lang="th-TH" b="1" dirty="0" smtClean="0">
                  <a:solidFill>
                    <a:schemeClr val="bg1"/>
                  </a:solidFill>
                </a:rPr>
                <a:t>ที่จะควบคุมการเคลื่อนตัวขึ้นและลงของกระเดื่องวาล์วต่ำและสูง รวมทั้งกระเดื่องวาล์วไอเสียด้วย</a:t>
              </a:r>
              <a:endParaRPr lang="th-TH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Rectangle 14"/>
          <p:cNvSpPr/>
          <p:nvPr/>
        </p:nvSpPr>
        <p:spPr>
          <a:xfrm>
            <a:off x="5786446" y="-24"/>
            <a:ext cx="307183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515938" algn="l"/>
              </a:tabLst>
            </a:pPr>
            <a:r>
              <a:rPr lang="th-TH" altLang="ja-JP" sz="3200" b="1" dirty="0" smtClean="0">
                <a:solidFill>
                  <a:schemeClr val="bg1"/>
                </a:solidFill>
                <a:latin typeface="Cordia New" pitchFamily="34" charset="-34"/>
                <a:ea typeface="MS Mincho" pitchFamily="49" charset="-128"/>
                <a:cs typeface="JasmineUPC" pitchFamily="18" charset="-34"/>
              </a:rPr>
              <a:t>วาล์วแปรผัน </a:t>
            </a:r>
            <a:r>
              <a:rPr lang="en-US" altLang="ja-JP" b="1" dirty="0" smtClean="0">
                <a:solidFill>
                  <a:schemeClr val="bg1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(VVA)</a:t>
            </a:r>
            <a:endParaRPr lang="en-US" altLang="ja-JP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786182" y="663079"/>
            <a:ext cx="48182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th-TH" sz="2400" b="1" dirty="0" smtClean="0">
                <a:solidFill>
                  <a:srgbClr val="FFFFFF"/>
                </a:solidFill>
                <a:latin typeface="JasmineUPC" pitchFamily="18" charset="-34"/>
                <a:cs typeface="JasmineUPC" pitchFamily="18" charset="-34"/>
              </a:rPr>
              <a:t>องค์ประกอบการทำงานของวาล์วแปรผัน</a:t>
            </a:r>
            <a:endParaRPr lang="en-US" sz="2400" b="1" dirty="0">
              <a:solidFill>
                <a:srgbClr val="FFFFFF"/>
              </a:solidFill>
              <a:latin typeface="JasmineUPC" pitchFamily="18" charset="-34"/>
              <a:cs typeface="JasmineUPC" pitchFamily="18" charset="-34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248887" y="3429000"/>
            <a:ext cx="8823675" cy="3071835"/>
            <a:chOff x="248887" y="3429000"/>
            <a:chExt cx="8823675" cy="3071835"/>
          </a:xfrm>
        </p:grpSpPr>
        <p:pic>
          <p:nvPicPr>
            <p:cNvPr id="12" name="Picture 4" descr="VVA-LOW-RPM-yamaha-nmax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48887" y="3429000"/>
              <a:ext cx="5370338" cy="3071835"/>
            </a:xfrm>
            <a:prstGeom prst="rect">
              <a:avLst/>
            </a:prstGeom>
            <a:noFill/>
          </p:spPr>
        </p:pic>
        <p:sp>
          <p:nvSpPr>
            <p:cNvPr id="21" name="Rectangle 20"/>
            <p:cNvSpPr/>
            <p:nvPr/>
          </p:nvSpPr>
          <p:spPr>
            <a:xfrm>
              <a:off x="5786446" y="3825437"/>
              <a:ext cx="3286116" cy="22467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b="1" dirty="0" smtClean="0">
                  <a:solidFill>
                    <a:schemeClr val="bg1"/>
                  </a:solidFill>
                </a:rPr>
                <a:t>การเคลื่อนตัวของกระเดื่องวาล์วต่ำและสูงขณะหมุนจะเห็นได้ว่าการเคลื่อนตัวขึ้น</a:t>
              </a:r>
            </a:p>
            <a:p>
              <a:r>
                <a:rPr lang="th-TH" b="1" dirty="0" smtClean="0">
                  <a:solidFill>
                    <a:schemeClr val="bg1"/>
                  </a:solidFill>
                </a:rPr>
                <a:t>และลงของกระเดื่องวาล์วสูงนั้นกว้างกว่ากระเดื่องวาล์วต่ำ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4" descr="BLUE CORE OK"/>
          <p:cNvPicPr>
            <a:picLocks noChangeAspect="1" noChangeArrowheads="1"/>
          </p:cNvPicPr>
          <p:nvPr/>
        </p:nvPicPr>
        <p:blipFill>
          <a:blip r:embed="rId2" cstate="print"/>
          <a:srcRect l="-343"/>
          <a:stretch>
            <a:fillRect/>
          </a:stretch>
        </p:blipFill>
        <p:spPr bwMode="auto">
          <a:xfrm>
            <a:off x="2357423" y="71414"/>
            <a:ext cx="1506996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 descr="RevYourHeart3D_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42854"/>
            <a:ext cx="1304020" cy="449783"/>
          </a:xfrm>
          <a:prstGeom prst="rect">
            <a:avLst/>
          </a:prstGeom>
        </p:spPr>
      </p:pic>
      <p:sp>
        <p:nvSpPr>
          <p:cNvPr id="20" name="Line 72"/>
          <p:cNvSpPr>
            <a:spLocks noChangeShapeType="1"/>
          </p:cNvSpPr>
          <p:nvPr/>
        </p:nvSpPr>
        <p:spPr bwMode="auto">
          <a:xfrm>
            <a:off x="3769742" y="646113"/>
            <a:ext cx="5338762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grpSp>
        <p:nvGrpSpPr>
          <p:cNvPr id="9" name="Group 8"/>
          <p:cNvGrpSpPr/>
          <p:nvPr/>
        </p:nvGrpSpPr>
        <p:grpSpPr>
          <a:xfrm>
            <a:off x="357158" y="1214422"/>
            <a:ext cx="8496944" cy="5286412"/>
            <a:chOff x="357158" y="1214422"/>
            <a:chExt cx="8496944" cy="5286412"/>
          </a:xfrm>
        </p:grpSpPr>
        <p:sp>
          <p:nvSpPr>
            <p:cNvPr id="11" name="Rectangle 10"/>
            <p:cNvSpPr/>
            <p:nvPr/>
          </p:nvSpPr>
          <p:spPr>
            <a:xfrm>
              <a:off x="357158" y="1214422"/>
              <a:ext cx="8496944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b="1" dirty="0" smtClean="0">
                  <a:solidFill>
                    <a:schemeClr val="bg1"/>
                  </a:solidFill>
                </a:rPr>
                <a:t>ระบบวาล์วแปรผันทำหน้าที่คล้ายกับสวิตช์อัตโนมัติในการเปิดหรือปิดใช้งานกระเดื่องวาล์วต่ำและสูง คำถามก็คืออะไรเปิดหรือปิดใช้งานกระเดื่องวาล์วต่ำและสูง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pic>
          <p:nvPicPr>
            <p:cNvPr id="12" name="Picture 2" descr="vva-low-to-hi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03426" y="2571744"/>
              <a:ext cx="6869036" cy="3929090"/>
            </a:xfrm>
            <a:prstGeom prst="rect">
              <a:avLst/>
            </a:prstGeom>
            <a:noFill/>
          </p:spPr>
        </p:pic>
      </p:grpSp>
      <p:sp>
        <p:nvSpPr>
          <p:cNvPr id="13" name="Rectangle 12"/>
          <p:cNvSpPr/>
          <p:nvPr/>
        </p:nvSpPr>
        <p:spPr>
          <a:xfrm>
            <a:off x="5786446" y="-24"/>
            <a:ext cx="307183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515938" algn="l"/>
              </a:tabLst>
            </a:pPr>
            <a:r>
              <a:rPr lang="th-TH" altLang="ja-JP" sz="3200" b="1" dirty="0" smtClean="0">
                <a:solidFill>
                  <a:schemeClr val="bg1"/>
                </a:solidFill>
                <a:latin typeface="Cordia New" pitchFamily="34" charset="-34"/>
                <a:ea typeface="MS Mincho" pitchFamily="49" charset="-128"/>
                <a:cs typeface="JasmineUPC" pitchFamily="18" charset="-34"/>
              </a:rPr>
              <a:t>วาล์วแปรผัน </a:t>
            </a:r>
            <a:r>
              <a:rPr lang="en-US" altLang="ja-JP" b="1" dirty="0" smtClean="0">
                <a:solidFill>
                  <a:schemeClr val="bg1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(VVA)</a:t>
            </a:r>
            <a:endParaRPr lang="en-US" altLang="ja-JP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786182" y="663079"/>
            <a:ext cx="48182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th-TH" sz="2400" b="1" dirty="0" smtClean="0">
                <a:solidFill>
                  <a:srgbClr val="FFFFFF"/>
                </a:solidFill>
                <a:latin typeface="JasmineUPC" pitchFamily="18" charset="-34"/>
                <a:cs typeface="JasmineUPC" pitchFamily="18" charset="-34"/>
              </a:rPr>
              <a:t>องค์ประกอบการทำงานของวาล์วแปรผัน</a:t>
            </a:r>
            <a:endParaRPr lang="en-US" sz="2400" b="1" dirty="0">
              <a:solidFill>
                <a:srgbClr val="FFFFFF"/>
              </a:solidFill>
              <a:latin typeface="JasmineUPC" pitchFamily="18" charset="-34"/>
              <a:cs typeface="JasmineUPC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4" descr="BLUE CORE OK"/>
          <p:cNvPicPr>
            <a:picLocks noChangeAspect="1" noChangeArrowheads="1"/>
          </p:cNvPicPr>
          <p:nvPr/>
        </p:nvPicPr>
        <p:blipFill>
          <a:blip r:embed="rId2" cstate="print"/>
          <a:srcRect l="-343"/>
          <a:stretch>
            <a:fillRect/>
          </a:stretch>
        </p:blipFill>
        <p:spPr bwMode="auto">
          <a:xfrm>
            <a:off x="2357423" y="71414"/>
            <a:ext cx="1506996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 descr="RevYourHeart3D_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42854"/>
            <a:ext cx="1304020" cy="449783"/>
          </a:xfrm>
          <a:prstGeom prst="rect">
            <a:avLst/>
          </a:prstGeom>
        </p:spPr>
      </p:pic>
      <p:sp>
        <p:nvSpPr>
          <p:cNvPr id="20" name="Line 72"/>
          <p:cNvSpPr>
            <a:spLocks noChangeShapeType="1"/>
          </p:cNvSpPr>
          <p:nvPr/>
        </p:nvSpPr>
        <p:spPr bwMode="auto">
          <a:xfrm>
            <a:off x="3769742" y="646113"/>
            <a:ext cx="5338762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grpSp>
        <p:nvGrpSpPr>
          <p:cNvPr id="9" name="Group 8"/>
          <p:cNvGrpSpPr/>
          <p:nvPr/>
        </p:nvGrpSpPr>
        <p:grpSpPr>
          <a:xfrm>
            <a:off x="285720" y="1214422"/>
            <a:ext cx="8786874" cy="5429288"/>
            <a:chOff x="285720" y="1214422"/>
            <a:chExt cx="8786874" cy="5429288"/>
          </a:xfrm>
        </p:grpSpPr>
        <p:sp>
          <p:nvSpPr>
            <p:cNvPr id="11" name="Rectangle 10"/>
            <p:cNvSpPr/>
            <p:nvPr/>
          </p:nvSpPr>
          <p:spPr>
            <a:xfrm>
              <a:off x="285720" y="1214422"/>
              <a:ext cx="8786874" cy="26776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b="1" dirty="0" smtClean="0">
                  <a:solidFill>
                    <a:schemeClr val="bg1"/>
                  </a:solidFill>
                </a:rPr>
                <a:t>สิ่งที่เปิดหรือปิดใช้งานกระเดื่องวาล์วต่ำและสูงก็คือโซลินอยด์ ซึ่งเป็นคล้ายกับแม่เหล็กไฟฟ้าจะรับกระแสไฟฟ้าตาม</a:t>
              </a:r>
              <a:r>
                <a:rPr lang="th-TH" b="1" dirty="0" smtClean="0">
                  <a:solidFill>
                    <a:srgbClr val="FFFF00"/>
                  </a:solidFill>
                </a:rPr>
                <a:t>คำสั่งของ </a:t>
              </a:r>
              <a:r>
                <a:rPr lang="en-US" sz="2000" b="1" dirty="0" smtClean="0">
                  <a:solidFill>
                    <a:srgbClr val="FFFF00"/>
                  </a:solidFill>
                </a:rPr>
                <a:t>ECU  </a:t>
              </a:r>
              <a:r>
                <a:rPr lang="th-TH" b="1" dirty="0" smtClean="0">
                  <a:solidFill>
                    <a:schemeClr val="bg1"/>
                  </a:solidFill>
                </a:rPr>
                <a:t>เมื่อมีความเร็วรอบเครื่องยนต์สูงกว่า 6,000 รอบต่อนาที ในขณะเดียวกัน </a:t>
              </a:r>
              <a:r>
                <a:rPr lang="th-TH" b="1" dirty="0" smtClean="0">
                  <a:solidFill>
                    <a:srgbClr val="00B050"/>
                  </a:solidFill>
                </a:rPr>
                <a:t>สลักโซลินอยด์ (สีเขียว) </a:t>
              </a:r>
            </a:p>
            <a:p>
              <a:r>
                <a:rPr lang="th-TH" b="1" dirty="0" smtClean="0">
                  <a:solidFill>
                    <a:schemeClr val="bg1"/>
                  </a:solidFill>
                </a:rPr>
                <a:t>จะดัน</a:t>
              </a:r>
              <a:r>
                <a:rPr lang="th-TH" b="1" dirty="0" smtClean="0">
                  <a:solidFill>
                    <a:srgbClr val="FF0000"/>
                  </a:solidFill>
                </a:rPr>
                <a:t>สลักซิงโครไนซ์ (สีแดง)</a:t>
              </a:r>
              <a:r>
                <a:rPr lang="th-TH" b="1" dirty="0" smtClean="0">
                  <a:solidFill>
                    <a:schemeClr val="bg1"/>
                  </a:solidFill>
                </a:rPr>
                <a:t> แล้วการเคลื่อนตัวขึ้นและลงของกระเดื่องวาล์วต่ำ</a:t>
              </a:r>
            </a:p>
            <a:p>
              <a:r>
                <a:rPr lang="th-TH" b="1" dirty="0" smtClean="0">
                  <a:solidFill>
                    <a:schemeClr val="bg1"/>
                  </a:solidFill>
                </a:rPr>
                <a:t>จะเป็นจังหวะเดียวกันกับกระเดื่องวาล์วสูงในที่สุด จนส่งผลให้เกิดการเปิดและ</a:t>
              </a:r>
            </a:p>
            <a:p>
              <a:r>
                <a:rPr lang="th-TH" b="1" dirty="0" smtClean="0">
                  <a:solidFill>
                    <a:schemeClr val="bg1"/>
                  </a:solidFill>
                </a:rPr>
                <a:t>ปิดวาล์วไอดีกว้างขึ้น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pic>
          <p:nvPicPr>
            <p:cNvPr id="14" name="Picture 4" descr="vva-hi">
              <a:hlinkClick r:id="rId4" tooltip="vva-hi"/>
            </p:cNvPr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3772" y="3500438"/>
              <a:ext cx="5477318" cy="3143272"/>
            </a:xfrm>
            <a:prstGeom prst="rect">
              <a:avLst/>
            </a:prstGeom>
            <a:noFill/>
          </p:spPr>
        </p:pic>
      </p:grpSp>
      <p:sp>
        <p:nvSpPr>
          <p:cNvPr id="15" name="Rectangle 14"/>
          <p:cNvSpPr/>
          <p:nvPr/>
        </p:nvSpPr>
        <p:spPr>
          <a:xfrm>
            <a:off x="5786446" y="-24"/>
            <a:ext cx="307183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515938" algn="l"/>
              </a:tabLst>
            </a:pPr>
            <a:r>
              <a:rPr lang="th-TH" altLang="ja-JP" sz="3200" b="1" dirty="0" smtClean="0">
                <a:solidFill>
                  <a:schemeClr val="bg1"/>
                </a:solidFill>
                <a:latin typeface="Cordia New" pitchFamily="34" charset="-34"/>
                <a:ea typeface="MS Mincho" pitchFamily="49" charset="-128"/>
                <a:cs typeface="JasmineUPC" pitchFamily="18" charset="-34"/>
              </a:rPr>
              <a:t>วาล์วแปรผัน </a:t>
            </a:r>
            <a:r>
              <a:rPr lang="en-US" altLang="ja-JP" b="1" dirty="0" smtClean="0">
                <a:solidFill>
                  <a:schemeClr val="bg1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(VVA)</a:t>
            </a:r>
            <a:endParaRPr lang="en-US" altLang="ja-JP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786182" y="663079"/>
            <a:ext cx="48182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th-TH" sz="2400" b="1" dirty="0" smtClean="0">
                <a:solidFill>
                  <a:srgbClr val="FFFFFF"/>
                </a:solidFill>
                <a:latin typeface="JasmineUPC" pitchFamily="18" charset="-34"/>
                <a:cs typeface="JasmineUPC" pitchFamily="18" charset="-34"/>
              </a:rPr>
              <a:t>องค์ประกอบการทำงานของวาล์วแปรผัน</a:t>
            </a:r>
            <a:endParaRPr lang="en-US" sz="2400" b="1" dirty="0">
              <a:solidFill>
                <a:srgbClr val="FFFFFF"/>
              </a:solidFill>
              <a:latin typeface="JasmineUPC" pitchFamily="18" charset="-34"/>
              <a:cs typeface="JasmineUPC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4" descr="BLUE CORE OK"/>
          <p:cNvPicPr>
            <a:picLocks noChangeAspect="1" noChangeArrowheads="1"/>
          </p:cNvPicPr>
          <p:nvPr/>
        </p:nvPicPr>
        <p:blipFill>
          <a:blip r:embed="rId2" cstate="print"/>
          <a:srcRect l="-343"/>
          <a:stretch>
            <a:fillRect/>
          </a:stretch>
        </p:blipFill>
        <p:spPr bwMode="auto">
          <a:xfrm>
            <a:off x="2357423" y="71414"/>
            <a:ext cx="1506996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 descr="RevYourHeart3D_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42854"/>
            <a:ext cx="1304020" cy="449783"/>
          </a:xfrm>
          <a:prstGeom prst="rect">
            <a:avLst/>
          </a:prstGeom>
        </p:spPr>
      </p:pic>
      <p:sp>
        <p:nvSpPr>
          <p:cNvPr id="20" name="Line 72"/>
          <p:cNvSpPr>
            <a:spLocks noChangeShapeType="1"/>
          </p:cNvSpPr>
          <p:nvPr/>
        </p:nvSpPr>
        <p:spPr bwMode="auto">
          <a:xfrm>
            <a:off x="3769742" y="646113"/>
            <a:ext cx="5338762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pic>
        <p:nvPicPr>
          <p:cNvPr id="14" name="Picture 4" descr="vva-hi">
            <a:hlinkClick r:id="rId4" tooltip="vva-hi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98815" y="2943886"/>
            <a:ext cx="4330903" cy="2485378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5786446" y="-24"/>
            <a:ext cx="307183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515938" algn="l"/>
              </a:tabLst>
            </a:pPr>
            <a:r>
              <a:rPr lang="th-TH" altLang="ja-JP" sz="3200" b="1" dirty="0" smtClean="0">
                <a:solidFill>
                  <a:schemeClr val="bg1"/>
                </a:solidFill>
                <a:latin typeface="Cordia New" pitchFamily="34" charset="-34"/>
                <a:ea typeface="MS Mincho" pitchFamily="49" charset="-128"/>
                <a:cs typeface="JasmineUPC" pitchFamily="18" charset="-34"/>
              </a:rPr>
              <a:t>วาล์วแปรผัน </a:t>
            </a:r>
            <a:r>
              <a:rPr lang="en-US" altLang="ja-JP" b="1" dirty="0" smtClean="0">
                <a:solidFill>
                  <a:schemeClr val="bg1"/>
                </a:solidFill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(VVA)</a:t>
            </a:r>
            <a:endParaRPr lang="en-US" altLang="ja-JP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786182" y="663079"/>
            <a:ext cx="48182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th-TH" sz="2400" b="1" dirty="0" smtClean="0">
                <a:solidFill>
                  <a:srgbClr val="FFFFFF"/>
                </a:solidFill>
                <a:latin typeface="JasmineUPC" pitchFamily="18" charset="-34"/>
                <a:cs typeface="JasmineUPC" pitchFamily="18" charset="-34"/>
              </a:rPr>
              <a:t>องค์ประกอบการทำงานของวาล์วแปรผัน</a:t>
            </a:r>
            <a:endParaRPr lang="en-US" sz="2400" b="1" dirty="0">
              <a:solidFill>
                <a:srgbClr val="FFFFFF"/>
              </a:solidFill>
              <a:latin typeface="JasmineUPC" pitchFamily="18" charset="-34"/>
              <a:cs typeface="JasmineUPC" pitchFamily="18" charset="-34"/>
            </a:endParaRPr>
          </a:p>
        </p:txBody>
      </p:sp>
      <p:pic>
        <p:nvPicPr>
          <p:cNvPr id="12" name="Picture 4" descr="VVA-LOW-RPM-yamaha-nmax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568223"/>
            <a:ext cx="4246314" cy="2428893"/>
          </a:xfrm>
          <a:prstGeom prst="rect">
            <a:avLst/>
          </a:prstGeom>
          <a:noFill/>
        </p:spPr>
      </p:pic>
      <p:sp>
        <p:nvSpPr>
          <p:cNvPr id="17" name="TextBox 8"/>
          <p:cNvSpPr txBox="1">
            <a:spLocks noChangeArrowheads="1"/>
          </p:cNvSpPr>
          <p:nvPr/>
        </p:nvSpPr>
        <p:spPr bwMode="auto">
          <a:xfrm>
            <a:off x="214282" y="4068553"/>
            <a:ext cx="41434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800" b="1" dirty="0" smtClean="0">
                <a:solidFill>
                  <a:srgbClr val="FFFF00"/>
                </a:solidFill>
              </a:rPr>
              <a:t>ความเร็วรอบ</a:t>
            </a:r>
            <a:r>
              <a:rPr lang="th-TH" sz="1800" b="1" dirty="0" smtClean="0">
                <a:solidFill>
                  <a:srgbClr val="FFFF00"/>
                </a:solidFill>
              </a:rPr>
              <a:t>เครื่องยนต์ช่วง</a:t>
            </a:r>
            <a:r>
              <a:rPr lang="th-TH" sz="1800" b="1" dirty="0" smtClean="0">
                <a:solidFill>
                  <a:srgbClr val="FFFF00"/>
                </a:solidFill>
              </a:rPr>
              <a:t>ความเร็วรอบต่ำถึงปานกลาง</a:t>
            </a:r>
          </a:p>
          <a:p>
            <a:r>
              <a:rPr lang="en-US" sz="1800" b="1" dirty="0" smtClean="0">
                <a:solidFill>
                  <a:srgbClr val="FFFF00"/>
                </a:solidFill>
              </a:rPr>
              <a:t>(&lt;</a:t>
            </a:r>
            <a:r>
              <a:rPr lang="en-US" sz="1800" b="1" dirty="0">
                <a:solidFill>
                  <a:srgbClr val="FFFF00"/>
                </a:solidFill>
              </a:rPr>
              <a:t>6000 </a:t>
            </a:r>
            <a:r>
              <a:rPr lang="en-US" sz="1800" b="1" dirty="0" smtClean="0">
                <a:solidFill>
                  <a:srgbClr val="FFFF00"/>
                </a:solidFill>
              </a:rPr>
              <a:t> </a:t>
            </a:r>
            <a:r>
              <a:rPr lang="th-TH" sz="1800" b="1" dirty="0" smtClean="0">
                <a:solidFill>
                  <a:srgbClr val="FFFF00"/>
                </a:solidFill>
              </a:rPr>
              <a:t>รอบต่อนาที</a:t>
            </a:r>
            <a:r>
              <a:rPr lang="en-US" sz="1800" b="1" dirty="0" smtClean="0">
                <a:solidFill>
                  <a:srgbClr val="FFFF00"/>
                </a:solidFill>
              </a:rPr>
              <a:t>)</a:t>
            </a:r>
            <a:endParaRPr lang="en-US" sz="1800" b="1" dirty="0">
              <a:solidFill>
                <a:srgbClr val="FFFF00"/>
              </a:solidFill>
            </a:endParaRPr>
          </a:p>
        </p:txBody>
      </p:sp>
      <p:sp>
        <p:nvSpPr>
          <p:cNvPr id="21" name="TextBox 8"/>
          <p:cNvSpPr txBox="1">
            <a:spLocks noChangeArrowheads="1"/>
          </p:cNvSpPr>
          <p:nvPr/>
        </p:nvSpPr>
        <p:spPr bwMode="auto">
          <a:xfrm>
            <a:off x="214282" y="1071546"/>
            <a:ext cx="25233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</a:rPr>
              <a:t>VVA</a:t>
            </a:r>
            <a:r>
              <a:rPr lang="en-US" sz="1800" dirty="0">
                <a:solidFill>
                  <a:srgbClr val="FFFF00"/>
                </a:solidFill>
              </a:rPr>
              <a:t> </a:t>
            </a:r>
            <a:r>
              <a:rPr lang="th-TH" b="1" dirty="0" smtClean="0">
                <a:solidFill>
                  <a:srgbClr val="FFFF00"/>
                </a:solidFill>
              </a:rPr>
              <a:t>ไม่ทำงาน</a:t>
            </a:r>
            <a:endParaRPr lang="en-US" sz="1800" b="1" dirty="0">
              <a:solidFill>
                <a:srgbClr val="FFFF00"/>
              </a:solidFill>
            </a:endParaRPr>
          </a:p>
        </p:txBody>
      </p:sp>
      <p:sp>
        <p:nvSpPr>
          <p:cNvPr id="22" name="TextBox 8"/>
          <p:cNvSpPr txBox="1">
            <a:spLocks noChangeArrowheads="1"/>
          </p:cNvSpPr>
          <p:nvPr/>
        </p:nvSpPr>
        <p:spPr bwMode="auto">
          <a:xfrm>
            <a:off x="4643438" y="5500702"/>
            <a:ext cx="41434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800" b="1" dirty="0" smtClean="0">
                <a:solidFill>
                  <a:srgbClr val="FFFF00"/>
                </a:solidFill>
              </a:rPr>
              <a:t>ความเร็วรอบ</a:t>
            </a:r>
            <a:r>
              <a:rPr lang="th-TH" sz="1800" b="1" dirty="0" smtClean="0">
                <a:solidFill>
                  <a:srgbClr val="FFFF00"/>
                </a:solidFill>
              </a:rPr>
              <a:t>เครื่องยนต์ช่วง</a:t>
            </a:r>
            <a:r>
              <a:rPr lang="th-TH" sz="1800" b="1" dirty="0" smtClean="0">
                <a:solidFill>
                  <a:srgbClr val="FFFF00"/>
                </a:solidFill>
              </a:rPr>
              <a:t>ความเร็วรอบปานกลางถึงสูง</a:t>
            </a:r>
          </a:p>
          <a:p>
            <a:r>
              <a:rPr lang="en-US" sz="1800" b="1" dirty="0" smtClean="0">
                <a:solidFill>
                  <a:srgbClr val="FFFF00"/>
                </a:solidFill>
              </a:rPr>
              <a:t>(&gt;6000  </a:t>
            </a:r>
            <a:r>
              <a:rPr lang="th-TH" sz="1800" b="1" dirty="0" smtClean="0">
                <a:solidFill>
                  <a:srgbClr val="FFFF00"/>
                </a:solidFill>
              </a:rPr>
              <a:t>รอบต่อนาที</a:t>
            </a:r>
            <a:r>
              <a:rPr lang="en-US" sz="1800" b="1" dirty="0" smtClean="0">
                <a:solidFill>
                  <a:srgbClr val="FFFF00"/>
                </a:solidFill>
              </a:rPr>
              <a:t>)</a:t>
            </a:r>
            <a:endParaRPr lang="en-US" sz="1800" b="1" dirty="0">
              <a:solidFill>
                <a:srgbClr val="FFFF00"/>
              </a:solidFill>
            </a:endParaRPr>
          </a:p>
        </p:txBody>
      </p:sp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4643438" y="2500306"/>
            <a:ext cx="252338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>
                <a:solidFill>
                  <a:srgbClr val="FFFF00"/>
                </a:solidFill>
              </a:rPr>
              <a:t>VVA</a:t>
            </a:r>
            <a:r>
              <a:rPr lang="en-US" sz="1800" dirty="0">
                <a:solidFill>
                  <a:srgbClr val="FFFF00"/>
                </a:solidFill>
              </a:rPr>
              <a:t> </a:t>
            </a:r>
            <a:r>
              <a:rPr lang="th-TH" sz="1800" dirty="0" smtClean="0">
                <a:solidFill>
                  <a:srgbClr val="FFFF00"/>
                </a:solidFill>
              </a:rPr>
              <a:t> </a:t>
            </a:r>
            <a:r>
              <a:rPr lang="th-TH" b="1" dirty="0" smtClean="0">
                <a:solidFill>
                  <a:srgbClr val="FFFF00"/>
                </a:solidFill>
              </a:rPr>
              <a:t>ทำงาน</a:t>
            </a:r>
            <a:endParaRPr 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4" descr="BLUE CORE OK"/>
          <p:cNvPicPr>
            <a:picLocks noChangeAspect="1" noChangeArrowheads="1"/>
          </p:cNvPicPr>
          <p:nvPr/>
        </p:nvPicPr>
        <p:blipFill>
          <a:blip r:embed="rId2" cstate="print"/>
          <a:srcRect l="-343"/>
          <a:stretch>
            <a:fillRect/>
          </a:stretch>
        </p:blipFill>
        <p:spPr bwMode="auto">
          <a:xfrm>
            <a:off x="2357423" y="71414"/>
            <a:ext cx="1506996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 descr="RevYourHeart3D_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42854"/>
            <a:ext cx="1304020" cy="449783"/>
          </a:xfrm>
          <a:prstGeom prst="rect">
            <a:avLst/>
          </a:prstGeom>
        </p:spPr>
      </p:pic>
      <p:sp>
        <p:nvSpPr>
          <p:cNvPr id="20" name="Line 72"/>
          <p:cNvSpPr>
            <a:spLocks noChangeShapeType="1"/>
          </p:cNvSpPr>
          <p:nvPr/>
        </p:nvSpPr>
        <p:spPr bwMode="auto">
          <a:xfrm>
            <a:off x="3769742" y="646113"/>
            <a:ext cx="5338762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grpSp>
        <p:nvGrpSpPr>
          <p:cNvPr id="14" name="Group 13"/>
          <p:cNvGrpSpPr/>
          <p:nvPr/>
        </p:nvGrpSpPr>
        <p:grpSpPr>
          <a:xfrm>
            <a:off x="1928794" y="2500306"/>
            <a:ext cx="5153872" cy="1773670"/>
            <a:chOff x="1928794" y="2500306"/>
            <a:chExt cx="5153872" cy="1773670"/>
          </a:xfrm>
        </p:grpSpPr>
        <p:pic>
          <p:nvPicPr>
            <p:cNvPr id="12" name="Picture 17" descr="VVA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928794" y="2786058"/>
              <a:ext cx="5153872" cy="14879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TextBox 20"/>
            <p:cNvSpPr txBox="1">
              <a:spLocks noChangeArrowheads="1"/>
            </p:cNvSpPr>
            <p:nvPr/>
          </p:nvSpPr>
          <p:spPr bwMode="auto">
            <a:xfrm>
              <a:off x="5357818" y="2500306"/>
              <a:ext cx="1720850" cy="276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200" dirty="0">
                  <a:solidFill>
                    <a:schemeClr val="bg1"/>
                  </a:solidFill>
                </a:rPr>
                <a:t>Variable Valve Actuation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2544</TotalTime>
  <Words>513</Words>
  <Application>Microsoft Office PowerPoint</Application>
  <PresentationFormat>On-screen Show (4:3)</PresentationFormat>
  <Paragraphs>47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Mr. Varavut Jaiboonma</dc:creator>
  <cp:lastModifiedBy>N460611</cp:lastModifiedBy>
  <cp:revision>244</cp:revision>
  <dcterms:created xsi:type="dcterms:W3CDTF">2015-07-22T01:35:11Z</dcterms:created>
  <dcterms:modified xsi:type="dcterms:W3CDTF">2015-08-06T05:00:51Z</dcterms:modified>
</cp:coreProperties>
</file>