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7" r:id="rId2"/>
    <p:sldId id="280" r:id="rId3"/>
    <p:sldId id="277" r:id="rId4"/>
    <p:sldId id="258" r:id="rId5"/>
    <p:sldId id="259" r:id="rId6"/>
    <p:sldId id="271" r:id="rId7"/>
    <p:sldId id="269" r:id="rId8"/>
    <p:sldId id="270" r:id="rId9"/>
    <p:sldId id="272" r:id="rId10"/>
    <p:sldId id="264" r:id="rId11"/>
    <p:sldId id="268" r:id="rId12"/>
    <p:sldId id="260" r:id="rId13"/>
    <p:sldId id="261" r:id="rId14"/>
    <p:sldId id="274" r:id="rId15"/>
    <p:sldId id="273" r:id="rId16"/>
    <p:sldId id="275" r:id="rId17"/>
    <p:sldId id="276" r:id="rId18"/>
    <p:sldId id="279" r:id="rId19"/>
    <p:sldId id="278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0099"/>
    <a:srgbClr val="FFFFCC"/>
    <a:srgbClr val="CCFFFF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BB19AB-7595-4F90-8F1C-72345C54C747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4B5507-777B-49AA-993F-1C2303BD1F4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D2D267-BCDF-423B-B42C-352BD397D2DC}" type="slidenum">
              <a:rPr lang="en-US" smtClean="0"/>
              <a:pPr/>
              <a:t>2</a:t>
            </a:fld>
            <a:endParaRPr lang="th-TH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2776F4-3785-4408-B24B-FC32E7944F78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B5507-777B-49AA-993F-1C2303BD1F4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74D59E-4FAA-492F-8A50-EB881858E2F8}" type="slidenum">
              <a:rPr lang="en-US"/>
              <a:pPr/>
              <a:t>9</a:t>
            </a:fld>
            <a:endParaRPr lang="th-TH"/>
          </a:p>
        </p:txBody>
      </p:sp>
      <p:sp>
        <p:nvSpPr>
          <p:cNvPr id="9113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C98CDA7-B9CA-47E3-872A-8F649DA8BDB0}" type="slidenum">
              <a:rPr lang="en-US" sz="1200"/>
              <a:pPr algn="r"/>
              <a:t>9</a:t>
            </a:fld>
            <a:endParaRPr lang="th-TH" sz="1200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z="28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66332A-6565-49E4-844D-9B1C263DAD20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66332A-6565-49E4-844D-9B1C263DAD20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z="18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5ABA825-5B6A-4791-90B2-77C040A0D17A}" type="datetimeFigureOut">
              <a:rPr lang="en-US" smtClean="0"/>
              <a:pPr/>
              <a:t>10/14/2013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9595F9F-5860-4428-A31C-BE069A65DB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wmf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4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wmf"/><Relationship Id="rId5" Type="http://schemas.openxmlformats.org/officeDocument/2006/relationships/image" Target="../media/image45.jpeg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N500316\My Documents\aw_Fiore YMJET Poster_OK.jpg"/>
          <p:cNvPicPr>
            <a:picLocks noChangeAspect="1" noChangeArrowheads="1"/>
          </p:cNvPicPr>
          <p:nvPr/>
        </p:nvPicPr>
        <p:blipFill>
          <a:blip r:embed="rId2" cstate="print"/>
          <a:srcRect l="2153" r="16720" b="21212"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381000" y="1139825"/>
            <a:ext cx="8353425" cy="194468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Ctr="1"/>
          <a:lstStyle/>
          <a:p>
            <a:pPr algn="ctr"/>
            <a:endParaRPr kumimoji="1" lang="en-US" altLang="ja-JP" sz="1600" b="1">
              <a:solidFill>
                <a:srgbClr val="FF33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503238" y="1243013"/>
            <a:ext cx="7991475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Font typeface="Wingdings" pitchFamily="2" charset="2"/>
              <a:buNone/>
            </a:pPr>
            <a:r>
              <a:rPr lang="th-TH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เครื่องมือนี้จะมีคุณสมบัติคล้ายกับหน้าที่ของเรือนไมล์สำหรับรถจักรยานยนต์</a:t>
            </a:r>
          </a:p>
          <a:p>
            <a:pPr eaLnBrk="0" hangingPunct="0">
              <a:lnSpc>
                <a:spcPct val="120000"/>
              </a:lnSpc>
              <a:buFont typeface="Wingdings" pitchFamily="2" charset="2"/>
              <a:buNone/>
            </a:pPr>
            <a:r>
              <a:rPr lang="th-TH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ที่เป็นระบบ</a:t>
            </a:r>
            <a:r>
              <a:rPr lang="en-US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 FI (</a:t>
            </a:r>
            <a:r>
              <a:rPr lang="th-TH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เช่น</a:t>
            </a:r>
            <a:r>
              <a:rPr lang="en-US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 YZF-R1, R6).</a:t>
            </a:r>
          </a:p>
          <a:p>
            <a:pPr eaLnBrk="0" hangingPunct="0">
              <a:lnSpc>
                <a:spcPct val="120000"/>
              </a:lnSpc>
              <a:buFontTx/>
              <a:buChar char="•"/>
            </a:pPr>
            <a:r>
              <a:rPr lang="th-TH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 แสดงความเร็วรอบเครื่องยนต์</a:t>
            </a:r>
            <a:endParaRPr lang="en-US" altLang="ja-JP" sz="1400" b="1">
              <a:solidFill>
                <a:srgbClr val="0000FF"/>
              </a:solidFill>
              <a:ea typeface="Arial Unicode MS" pitchFamily="34" charset="-128"/>
              <a:cs typeface="Arial Unicode MS" pitchFamily="34" charset="-128"/>
            </a:endParaRPr>
          </a:p>
          <a:p>
            <a:pPr eaLnBrk="0" hangingPunct="0">
              <a:lnSpc>
                <a:spcPct val="120000"/>
              </a:lnSpc>
              <a:buFontTx/>
              <a:buChar char="•"/>
            </a:pPr>
            <a:r>
              <a:rPr lang="th-TH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โหมดการปรับตั่งค่า</a:t>
            </a:r>
            <a:r>
              <a:rPr lang="en-US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 CO </a:t>
            </a:r>
          </a:p>
          <a:p>
            <a:pPr eaLnBrk="0" hangingPunct="0">
              <a:lnSpc>
                <a:spcPct val="120000"/>
              </a:lnSpc>
              <a:buFontTx/>
              <a:buChar char="•"/>
            </a:pPr>
            <a:r>
              <a:rPr lang="th-TH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 แสดงโค๊ดการวิเคราะห์ข้อขัดข้องตัวมันเอง</a:t>
            </a:r>
            <a:endParaRPr lang="en-US" altLang="ja-JP" sz="1400" b="1">
              <a:solidFill>
                <a:srgbClr val="0000FF"/>
              </a:solidFill>
              <a:ea typeface="Arial Unicode MS" pitchFamily="34" charset="-128"/>
              <a:cs typeface="Arial Unicode MS" pitchFamily="34" charset="-128"/>
            </a:endParaRPr>
          </a:p>
          <a:p>
            <a:pPr eaLnBrk="0" hangingPunct="0">
              <a:lnSpc>
                <a:spcPct val="120000"/>
              </a:lnSpc>
              <a:buFontTx/>
              <a:buChar char="•"/>
            </a:pPr>
            <a:r>
              <a:rPr lang="en-US" altLang="ja-JP" sz="1400" b="1">
                <a:solidFill>
                  <a:srgbClr val="0000FF"/>
                </a:solidFill>
                <a:ea typeface="Arial Unicode MS" pitchFamily="34" charset="-128"/>
                <a:cs typeface="Arial Unicode MS" pitchFamily="34" charset="-128"/>
              </a:rPr>
              <a:t> Actuator test</a:t>
            </a: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6788" y="1458913"/>
            <a:ext cx="2541587" cy="151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4284663" y="3200400"/>
            <a:ext cx="1295400" cy="3581400"/>
          </a:xfrm>
          <a:prstGeom prst="rect">
            <a:avLst/>
          </a:prstGeom>
          <a:solidFill>
            <a:srgbClr val="FF3300">
              <a:alpha val="50195"/>
            </a:srgbClr>
          </a:solidFill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lIns="12700" tIns="12700" rIns="12700" bIns="12700" anchor="ctr"/>
          <a:lstStyle/>
          <a:p>
            <a:pPr algn="ctr" eaLnBrk="0" hangingPunct="0"/>
            <a:r>
              <a:rPr lang="en-US" altLang="ja-JP" sz="2000" b="1">
                <a:ea typeface="Arial Unicode MS" pitchFamily="34" charset="-128"/>
                <a:cs typeface="Arial Unicode MS" pitchFamily="34" charset="-128"/>
              </a:rPr>
              <a:t>ECU</a:t>
            </a: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179388" y="3962400"/>
            <a:ext cx="3168650" cy="406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th-TH" altLang="ja-JP" sz="2000" b="1">
                <a:latin typeface="Angsana New" pitchFamily="18" charset="-34"/>
              </a:rPr>
              <a:t>ตรวจจับแรงดันอากาศในท่อไอดี</a:t>
            </a:r>
            <a:endParaRPr kumimoji="1" lang="en-US" altLang="ja-JP" sz="2000" b="1">
              <a:latin typeface="Angsana New" pitchFamily="18" charset="-34"/>
              <a:ea typeface="MS PGothic" pitchFamily="34" charset="-128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465138" y="3581400"/>
            <a:ext cx="2882900" cy="2841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ja-JP" sz="1200" b="1">
                <a:ea typeface="Arial Unicode MS" pitchFamily="34" charset="-128"/>
                <a:cs typeface="Arial Unicode MS" pitchFamily="34" charset="-128"/>
              </a:rPr>
              <a:t>ตรวจจับตำแหน่งลิ้นเร่ง</a:t>
            </a:r>
            <a:endParaRPr lang="en-US" altLang="ja-JP" sz="1200" b="1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228600" y="3200400"/>
            <a:ext cx="3119438" cy="2841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ja-JP" sz="1200" b="1">
                <a:ea typeface="Arial Unicode MS" pitchFamily="34" charset="-128"/>
                <a:cs typeface="Arial Unicode MS" pitchFamily="34" charset="-128"/>
              </a:rPr>
              <a:t>ตรวจจับอุณหภูมิอากาศในท่อไอดี</a:t>
            </a:r>
            <a:endParaRPr lang="en-US" altLang="ja-JP" sz="1200" b="1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304800" y="4592638"/>
            <a:ext cx="3106738" cy="284162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h-TH" altLang="ja-JP" sz="1200" b="1">
                <a:ea typeface="Arial Unicode MS" pitchFamily="34" charset="-128"/>
                <a:cs typeface="Arial Unicode MS" pitchFamily="34" charset="-128"/>
              </a:rPr>
              <a:t>สัญญาณตัวตรวจจับตำแหน่งเพลาข้อเหวี่ยง</a:t>
            </a:r>
            <a:endParaRPr kumimoji="1" lang="en-US" altLang="ja-JP" sz="1200" b="1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34" name="Line 10"/>
          <p:cNvSpPr>
            <a:spLocks noChangeShapeType="1"/>
          </p:cNvSpPr>
          <p:nvPr/>
        </p:nvSpPr>
        <p:spPr bwMode="auto">
          <a:xfrm rot="-5400000">
            <a:off x="6120607" y="3291681"/>
            <a:ext cx="0" cy="935037"/>
          </a:xfrm>
          <a:prstGeom prst="line">
            <a:avLst/>
          </a:prstGeom>
          <a:noFill/>
          <a:ln w="38100">
            <a:solidFill>
              <a:schemeClr val="hlink"/>
            </a:solidFill>
            <a:prstDash val="lg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35" name="Rectangle 11"/>
          <p:cNvSpPr>
            <a:spLocks noChangeArrowheads="1"/>
          </p:cNvSpPr>
          <p:nvPr/>
        </p:nvSpPr>
        <p:spPr bwMode="auto">
          <a:xfrm>
            <a:off x="6588125" y="3500438"/>
            <a:ext cx="2305050" cy="52705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th-TH" altLang="ja-JP" sz="1400" b="1">
                <a:latin typeface="Angsana New" pitchFamily="18" charset="-34"/>
                <a:ea typeface="Arial Unicode MS" pitchFamily="34" charset="-128"/>
                <a:cs typeface="Arial Unicode MS" pitchFamily="34" charset="-128"/>
              </a:rPr>
              <a:t>ไฟสัญญาณโชว์เครื่องยนต์ขัดข้อง</a:t>
            </a:r>
            <a:endParaRPr kumimoji="1" lang="en-US" altLang="ja-JP" sz="1400" b="1">
              <a:latin typeface="Angsana New" pitchFamily="18" charset="-34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36" name="Rectangle 12"/>
          <p:cNvSpPr>
            <a:spLocks noChangeArrowheads="1"/>
          </p:cNvSpPr>
          <p:nvPr/>
        </p:nvSpPr>
        <p:spPr bwMode="auto">
          <a:xfrm>
            <a:off x="6611938" y="4221163"/>
            <a:ext cx="623887" cy="314325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1" lang="th-TH" altLang="ja-JP" sz="1400" b="1">
                <a:ea typeface="Arial Unicode MS" pitchFamily="34" charset="-128"/>
                <a:cs typeface="Arial Unicode MS" pitchFamily="34" charset="-128"/>
              </a:rPr>
              <a:t>หัวฉีด</a:t>
            </a:r>
            <a:endParaRPr kumimoji="1" lang="en-US" altLang="ja-JP" sz="1400" b="1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37" name="Rectangle 13"/>
          <p:cNvSpPr>
            <a:spLocks noChangeArrowheads="1"/>
          </p:cNvSpPr>
          <p:nvPr/>
        </p:nvSpPr>
        <p:spPr bwMode="auto">
          <a:xfrm>
            <a:off x="6588125" y="4724400"/>
            <a:ext cx="1463675" cy="314325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1" lang="th-TH" altLang="ja-JP" sz="1400" b="1">
                <a:ea typeface="Arial Unicode MS" pitchFamily="34" charset="-128"/>
                <a:cs typeface="Arial Unicode MS" pitchFamily="34" charset="-128"/>
              </a:rPr>
              <a:t>ปั๊มน้ำมันเชื้อเพลิง</a:t>
            </a:r>
            <a:endParaRPr kumimoji="1" lang="en-US" altLang="ja-JP" sz="1400" b="1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38" name="Rectangle 14"/>
          <p:cNvSpPr>
            <a:spLocks noChangeArrowheads="1"/>
          </p:cNvSpPr>
          <p:nvPr/>
        </p:nvSpPr>
        <p:spPr bwMode="auto">
          <a:xfrm>
            <a:off x="6588125" y="5157788"/>
            <a:ext cx="1512888" cy="314325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1" lang="th-TH" altLang="ja-JP" sz="1400" b="1">
                <a:ea typeface="Arial Unicode MS" pitchFamily="34" charset="-128"/>
                <a:cs typeface="Arial Unicode MS" pitchFamily="34" charset="-128"/>
              </a:rPr>
              <a:t>คอยล์จุดระเบิด</a:t>
            </a:r>
            <a:endParaRPr kumimoji="1" lang="en-US" altLang="ja-JP" sz="1400" b="1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39" name="Text Box 15"/>
          <p:cNvSpPr txBox="1">
            <a:spLocks noChangeArrowheads="1"/>
          </p:cNvSpPr>
          <p:nvPr/>
        </p:nvSpPr>
        <p:spPr bwMode="auto">
          <a:xfrm>
            <a:off x="954088" y="5029200"/>
            <a:ext cx="2449512" cy="373063"/>
          </a:xfrm>
          <a:prstGeom prst="rect">
            <a:avLst/>
          </a:prstGeom>
          <a:solidFill>
            <a:srgbClr val="CCECFF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th-TH" altLang="ja-JP" sz="1800" b="1">
                <a:latin typeface="Angsana New" pitchFamily="18" charset="-34"/>
              </a:rPr>
              <a:t>สัญญาณตัวตรวจจับการเอียงรถ</a:t>
            </a:r>
            <a:endParaRPr kumimoji="1" lang="en-US" altLang="ja-JP" sz="1800" b="1">
              <a:latin typeface="Angsana New" pitchFamily="18" charset="-34"/>
              <a:ea typeface="MS PGothic" pitchFamily="34" charset="-128"/>
            </a:endParaRPr>
          </a:p>
        </p:txBody>
      </p:sp>
      <p:sp>
        <p:nvSpPr>
          <p:cNvPr id="52240" name="Line 16"/>
          <p:cNvSpPr>
            <a:spLocks noChangeShapeType="1"/>
          </p:cNvSpPr>
          <p:nvPr/>
        </p:nvSpPr>
        <p:spPr bwMode="auto">
          <a:xfrm rot="-5400000">
            <a:off x="3809207" y="2963068"/>
            <a:ext cx="12700" cy="792163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41" name="AutoShape 17"/>
          <p:cNvSpPr>
            <a:spLocks noChangeArrowheads="1"/>
          </p:cNvSpPr>
          <p:nvPr/>
        </p:nvSpPr>
        <p:spPr bwMode="auto">
          <a:xfrm>
            <a:off x="395288" y="404813"/>
            <a:ext cx="3600450" cy="647700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 wrap="none" anchor="ctr"/>
          <a:lstStyle/>
          <a:p>
            <a:pPr algn="ctr"/>
            <a:r>
              <a:rPr kumimoji="1" lang="th-TH" altLang="ja-JP" sz="3600" b="1"/>
              <a:t>ระบบหัวฉีดน้ำมันเชื้อเพลิง</a:t>
            </a:r>
            <a:endParaRPr kumimoji="1" lang="th-TH" sz="3600" b="1"/>
          </a:p>
        </p:txBody>
      </p:sp>
      <p:sp>
        <p:nvSpPr>
          <p:cNvPr id="256018" name="AutoShape 18"/>
          <p:cNvSpPr>
            <a:spLocks noChangeArrowheads="1"/>
          </p:cNvSpPr>
          <p:nvPr/>
        </p:nvSpPr>
        <p:spPr bwMode="auto">
          <a:xfrm>
            <a:off x="4283075" y="620713"/>
            <a:ext cx="3457575" cy="431800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kumimoji="1" lang="th-TH" altLang="ja-JP" sz="2200" b="1">
                <a:effectLst>
                  <a:outerShdw blurRad="38100" dist="38100" dir="2700000" algn="tl">
                    <a:srgbClr val="FFFFFF"/>
                  </a:outerShdw>
                </a:effectLst>
              </a:rPr>
              <a:t>เครื่องมือวิเคราะห์ปัญหาระบบหัวฉีด</a:t>
            </a:r>
            <a:endParaRPr kumimoji="1" lang="en-US" altLang="ja-JP" sz="2200" b="1">
              <a:effectLst>
                <a:outerShdw blurRad="38100" dist="38100" dir="2700000" algn="tl">
                  <a:srgbClr val="FFFFFF"/>
                </a:outerShdw>
              </a:effectLst>
              <a:ea typeface="MS PGothic" pitchFamily="34" charset="-128"/>
            </a:endParaRPr>
          </a:p>
        </p:txBody>
      </p:sp>
      <p:sp>
        <p:nvSpPr>
          <p:cNvPr id="52243" name="Line 19"/>
          <p:cNvSpPr>
            <a:spLocks noChangeShapeType="1"/>
          </p:cNvSpPr>
          <p:nvPr/>
        </p:nvSpPr>
        <p:spPr bwMode="auto">
          <a:xfrm rot="-5400000">
            <a:off x="3809207" y="3390106"/>
            <a:ext cx="12700" cy="792163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44" name="Line 20"/>
          <p:cNvSpPr>
            <a:spLocks noChangeShapeType="1"/>
          </p:cNvSpPr>
          <p:nvPr/>
        </p:nvSpPr>
        <p:spPr bwMode="auto">
          <a:xfrm rot="-5400000">
            <a:off x="3809207" y="3788568"/>
            <a:ext cx="12700" cy="792163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45" name="Line 21"/>
          <p:cNvSpPr>
            <a:spLocks noChangeShapeType="1"/>
          </p:cNvSpPr>
          <p:nvPr/>
        </p:nvSpPr>
        <p:spPr bwMode="auto">
          <a:xfrm rot="-5400000">
            <a:off x="3808413" y="4322762"/>
            <a:ext cx="14288" cy="792163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46" name="Line 22"/>
          <p:cNvSpPr>
            <a:spLocks noChangeShapeType="1"/>
          </p:cNvSpPr>
          <p:nvPr/>
        </p:nvSpPr>
        <p:spPr bwMode="auto">
          <a:xfrm rot="-5400000">
            <a:off x="3863975" y="4856163"/>
            <a:ext cx="14288" cy="792162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47" name="Line 23"/>
          <p:cNvSpPr>
            <a:spLocks noChangeShapeType="1"/>
          </p:cNvSpPr>
          <p:nvPr/>
        </p:nvSpPr>
        <p:spPr bwMode="auto">
          <a:xfrm rot="-5400000">
            <a:off x="6120607" y="3875881"/>
            <a:ext cx="0" cy="935037"/>
          </a:xfrm>
          <a:prstGeom prst="line">
            <a:avLst/>
          </a:prstGeom>
          <a:noFill/>
          <a:ln w="38100">
            <a:solidFill>
              <a:schemeClr val="hlink"/>
            </a:solidFill>
            <a:prstDash val="lg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48" name="Line 24"/>
          <p:cNvSpPr>
            <a:spLocks noChangeShapeType="1"/>
          </p:cNvSpPr>
          <p:nvPr/>
        </p:nvSpPr>
        <p:spPr bwMode="auto">
          <a:xfrm rot="-5400000">
            <a:off x="6120607" y="4401344"/>
            <a:ext cx="0" cy="935037"/>
          </a:xfrm>
          <a:prstGeom prst="line">
            <a:avLst/>
          </a:prstGeom>
          <a:noFill/>
          <a:ln w="38100">
            <a:solidFill>
              <a:schemeClr val="hlink"/>
            </a:solidFill>
            <a:prstDash val="lg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49" name="Line 25"/>
          <p:cNvSpPr>
            <a:spLocks noChangeShapeType="1"/>
          </p:cNvSpPr>
          <p:nvPr/>
        </p:nvSpPr>
        <p:spPr bwMode="auto">
          <a:xfrm rot="-5400000">
            <a:off x="6120607" y="4831556"/>
            <a:ext cx="0" cy="935037"/>
          </a:xfrm>
          <a:prstGeom prst="line">
            <a:avLst/>
          </a:prstGeom>
          <a:noFill/>
          <a:ln w="38100">
            <a:solidFill>
              <a:schemeClr val="hlink"/>
            </a:solidFill>
            <a:prstDash val="lg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50" name="Rectangle 29"/>
          <p:cNvSpPr>
            <a:spLocks noChangeArrowheads="1"/>
          </p:cNvSpPr>
          <p:nvPr/>
        </p:nvSpPr>
        <p:spPr bwMode="auto">
          <a:xfrm>
            <a:off x="6557963" y="5715000"/>
            <a:ext cx="2271712" cy="314325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1" lang="en-US" altLang="ja-JP" sz="1400" b="1">
                <a:ea typeface="Arial Unicode MS" pitchFamily="34" charset="-128"/>
                <a:cs typeface="Arial Unicode MS" pitchFamily="34" charset="-128"/>
              </a:rPr>
              <a:t>ISC. (Idle Speed Control)</a:t>
            </a:r>
          </a:p>
        </p:txBody>
      </p:sp>
      <p:sp>
        <p:nvSpPr>
          <p:cNvPr id="52251" name="Line 30"/>
          <p:cNvSpPr>
            <a:spLocks noChangeShapeType="1"/>
          </p:cNvSpPr>
          <p:nvPr/>
        </p:nvSpPr>
        <p:spPr bwMode="auto">
          <a:xfrm rot="-5400000">
            <a:off x="6119019" y="5399881"/>
            <a:ext cx="0" cy="935038"/>
          </a:xfrm>
          <a:prstGeom prst="line">
            <a:avLst/>
          </a:prstGeom>
          <a:noFill/>
          <a:ln w="38100">
            <a:solidFill>
              <a:schemeClr val="hlink"/>
            </a:solidFill>
            <a:prstDash val="lg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52" name="Text Box 31"/>
          <p:cNvSpPr txBox="1">
            <a:spLocks noChangeArrowheads="1"/>
          </p:cNvSpPr>
          <p:nvPr/>
        </p:nvSpPr>
        <p:spPr bwMode="auto">
          <a:xfrm>
            <a:off x="979488" y="5464175"/>
            <a:ext cx="2449512" cy="403225"/>
          </a:xfrm>
          <a:prstGeom prst="rect">
            <a:avLst/>
          </a:prstGeom>
          <a:solidFill>
            <a:srgbClr val="CCECFF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ja-JP" sz="2000" b="1">
                <a:latin typeface="Angsana New" pitchFamily="18" charset="-34"/>
                <a:ea typeface="MS PGothic" pitchFamily="34" charset="-128"/>
              </a:rPr>
              <a:t>Speed Sensor  </a:t>
            </a:r>
            <a:r>
              <a:rPr kumimoji="1" lang="th-TH" altLang="ja-JP" sz="2000" b="1">
                <a:latin typeface="Angsana New" pitchFamily="18" charset="-34"/>
                <a:ea typeface="MS PGothic" pitchFamily="34" charset="-128"/>
              </a:rPr>
              <a:t>วัดความเร็ว</a:t>
            </a:r>
            <a:endParaRPr kumimoji="1" lang="en-US" altLang="ja-JP" sz="2000" b="1">
              <a:latin typeface="Angsana New" pitchFamily="18" charset="-34"/>
              <a:ea typeface="MS PGothic" pitchFamily="34" charset="-128"/>
            </a:endParaRPr>
          </a:p>
        </p:txBody>
      </p:sp>
      <p:sp>
        <p:nvSpPr>
          <p:cNvPr id="52253" name="Line 32"/>
          <p:cNvSpPr>
            <a:spLocks noChangeShapeType="1"/>
          </p:cNvSpPr>
          <p:nvPr/>
        </p:nvSpPr>
        <p:spPr bwMode="auto">
          <a:xfrm rot="-5400000">
            <a:off x="3824288" y="5249862"/>
            <a:ext cx="14288" cy="792163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54" name="Text Box 33"/>
          <p:cNvSpPr txBox="1">
            <a:spLocks noChangeArrowheads="1"/>
          </p:cNvSpPr>
          <p:nvPr/>
        </p:nvSpPr>
        <p:spPr bwMode="auto">
          <a:xfrm>
            <a:off x="954088" y="5943600"/>
            <a:ext cx="2449512" cy="373063"/>
          </a:xfrm>
          <a:prstGeom prst="rect">
            <a:avLst/>
          </a:prstGeom>
          <a:solidFill>
            <a:srgbClr val="CCECFF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th-TH" altLang="ja-JP" sz="1800" b="1">
                <a:latin typeface="Angsana New" pitchFamily="18" charset="-34"/>
              </a:rPr>
              <a:t>วัดปริมาณออกซิเจน</a:t>
            </a:r>
            <a:endParaRPr kumimoji="1" lang="en-US" altLang="ja-JP" sz="1800" b="1">
              <a:latin typeface="Angsana New" pitchFamily="18" charset="-34"/>
              <a:ea typeface="MS PGothic" pitchFamily="34" charset="-128"/>
            </a:endParaRPr>
          </a:p>
        </p:txBody>
      </p:sp>
      <p:sp>
        <p:nvSpPr>
          <p:cNvPr id="52255" name="Line 34"/>
          <p:cNvSpPr>
            <a:spLocks noChangeShapeType="1"/>
          </p:cNvSpPr>
          <p:nvPr/>
        </p:nvSpPr>
        <p:spPr bwMode="auto">
          <a:xfrm rot="-5400000">
            <a:off x="3863975" y="5770563"/>
            <a:ext cx="14288" cy="792162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  <p:sp>
        <p:nvSpPr>
          <p:cNvPr id="52256" name="Text Box 35"/>
          <p:cNvSpPr txBox="1">
            <a:spLocks noChangeArrowheads="1"/>
          </p:cNvSpPr>
          <p:nvPr/>
        </p:nvSpPr>
        <p:spPr bwMode="auto">
          <a:xfrm>
            <a:off x="954088" y="6400800"/>
            <a:ext cx="2449512" cy="403225"/>
          </a:xfrm>
          <a:prstGeom prst="rect">
            <a:avLst/>
          </a:prstGeom>
          <a:solidFill>
            <a:srgbClr val="CCECFF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th-TH" altLang="ja-JP" sz="2000" b="1">
                <a:latin typeface="Angsana New" pitchFamily="18" charset="-34"/>
              </a:rPr>
              <a:t>วัดอุณหภูมิเครื่องยนต์</a:t>
            </a:r>
            <a:endParaRPr kumimoji="1" lang="en-US" altLang="ja-JP" sz="2000" b="1">
              <a:latin typeface="Angsana New" pitchFamily="18" charset="-34"/>
              <a:ea typeface="MS PGothic" pitchFamily="34" charset="-128"/>
            </a:endParaRPr>
          </a:p>
        </p:txBody>
      </p:sp>
      <p:sp>
        <p:nvSpPr>
          <p:cNvPr id="52257" name="Line 36"/>
          <p:cNvSpPr>
            <a:spLocks noChangeShapeType="1"/>
          </p:cNvSpPr>
          <p:nvPr/>
        </p:nvSpPr>
        <p:spPr bwMode="auto">
          <a:xfrm rot="-5400000">
            <a:off x="3863975" y="6227763"/>
            <a:ext cx="14288" cy="792162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 type="triangle" w="med" len="lg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2743200" y="228600"/>
            <a:ext cx="3671888" cy="647700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 wrap="none" anchor="ctr"/>
          <a:lstStyle/>
          <a:p>
            <a:pPr algn="ctr"/>
            <a:r>
              <a:rPr kumimoji="1" lang="en-US" altLang="ja-JP" sz="3600" b="1" dirty="0" smtClean="0"/>
              <a:t>Code </a:t>
            </a:r>
            <a:r>
              <a:rPr kumimoji="1" lang="th-TH" altLang="ja-JP" sz="3600" b="1" dirty="0" smtClean="0"/>
              <a:t>สีสายไฟ</a:t>
            </a:r>
            <a:endParaRPr kumimoji="1" lang="th-TH" sz="3600" b="1" dirty="0"/>
          </a:p>
        </p:txBody>
      </p:sp>
      <p:pic>
        <p:nvPicPr>
          <p:cNvPr id="2050" name="Picture 2" descr="C:\Documents and Settings\N500316\My Documents\aw_PosterSparkRX135i.jpg"/>
          <p:cNvPicPr>
            <a:picLocks noChangeAspect="1" noChangeArrowheads="1"/>
          </p:cNvPicPr>
          <p:nvPr/>
        </p:nvPicPr>
        <p:blipFill>
          <a:blip r:embed="rId2" cstate="print"/>
          <a:srcRect l="3704" t="84707" r="71947" b="6583"/>
          <a:stretch>
            <a:fillRect/>
          </a:stretch>
        </p:blipFill>
        <p:spPr bwMode="auto">
          <a:xfrm>
            <a:off x="304800" y="1219200"/>
            <a:ext cx="8549640" cy="434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4"/>
          <p:cNvSpPr>
            <a:spLocks noChangeArrowheads="1"/>
          </p:cNvSpPr>
          <p:nvPr/>
        </p:nvSpPr>
        <p:spPr bwMode="auto">
          <a:xfrm>
            <a:off x="692149" y="1406526"/>
            <a:ext cx="2736851" cy="574675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th-TH" altLang="ja-JP" sz="3000" b="1"/>
              <a:t>ขดลวดชุดจานไฟ</a:t>
            </a:r>
            <a:endParaRPr kumimoji="1" lang="ja-JP" altLang="en-US" sz="3000" b="1">
              <a:ea typeface="MS PGothic" pitchFamily="34" charset="-128"/>
            </a:endParaRPr>
          </a:p>
        </p:txBody>
      </p:sp>
      <p:sp>
        <p:nvSpPr>
          <p:cNvPr id="59395" name="AutoShape 5"/>
          <p:cNvSpPr>
            <a:spLocks noChangeArrowheads="1"/>
          </p:cNvSpPr>
          <p:nvPr/>
        </p:nvSpPr>
        <p:spPr bwMode="auto">
          <a:xfrm>
            <a:off x="533400" y="571500"/>
            <a:ext cx="3671888" cy="647700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 wrap="none" anchor="ctr"/>
          <a:lstStyle/>
          <a:p>
            <a:pPr algn="ctr"/>
            <a:r>
              <a:rPr kumimoji="1" lang="th-TH" altLang="ja-JP" sz="3600" b="1" dirty="0"/>
              <a:t>ข้อมูลจำเพาะไฟฟ้า</a:t>
            </a:r>
            <a:endParaRPr kumimoji="1" lang="th-TH" sz="3600" b="1" dirty="0"/>
          </a:p>
        </p:txBody>
      </p:sp>
      <p:sp>
        <p:nvSpPr>
          <p:cNvPr id="59396" name="Text Box 6"/>
          <p:cNvSpPr txBox="1">
            <a:spLocks noChangeArrowheads="1"/>
          </p:cNvSpPr>
          <p:nvPr/>
        </p:nvSpPr>
        <p:spPr bwMode="auto">
          <a:xfrm>
            <a:off x="609600" y="2044700"/>
            <a:ext cx="51054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6700" indent="-266700" defTabSz="533400">
              <a:buFontTx/>
              <a:buChar char="•"/>
            </a:pPr>
            <a:r>
              <a:rPr kumimoji="1" lang="en-US" altLang="ja-JP" sz="3000" b="1">
                <a:solidFill>
                  <a:srgbClr val="0000FF"/>
                </a:solidFill>
                <a:latin typeface="Angsana New" pitchFamily="18" charset="-34"/>
                <a:ea typeface="MS PGothic" pitchFamily="34" charset="-128"/>
              </a:rPr>
              <a:t>ACM (AC.Magneto)  3 </a:t>
            </a:r>
            <a:r>
              <a:rPr kumimoji="1" lang="th-TH" altLang="ja-JP" sz="3000" b="1">
                <a:solidFill>
                  <a:srgbClr val="0000FF"/>
                </a:solidFill>
                <a:latin typeface="Angsana New" pitchFamily="18" charset="-34"/>
              </a:rPr>
              <a:t> เฟส </a:t>
            </a:r>
          </a:p>
          <a:p>
            <a:pPr marL="266700" indent="-266700" defTabSz="533400">
              <a:buFontTx/>
              <a:buChar char="•"/>
            </a:pPr>
            <a:r>
              <a:rPr kumimoji="1" lang="th-TH" altLang="ja-JP" sz="3000" b="1">
                <a:solidFill>
                  <a:srgbClr val="0000FF"/>
                </a:solidFill>
                <a:latin typeface="Angsana New" pitchFamily="18" charset="-34"/>
              </a:rPr>
              <a:t>กำลังไฟฟ้าที่ออกมา </a:t>
            </a:r>
            <a:r>
              <a:rPr kumimoji="1" lang="en-US" altLang="ja-JP" sz="3000" b="1">
                <a:solidFill>
                  <a:srgbClr val="0000FF"/>
                </a:solidFill>
                <a:ea typeface="MS PGothic" pitchFamily="34" charset="-128"/>
              </a:rPr>
              <a:t>:</a:t>
            </a:r>
            <a:r>
              <a:rPr kumimoji="1" lang="en-US" altLang="ja-JP" b="1">
                <a:solidFill>
                  <a:srgbClr val="0000FF"/>
                </a:solidFill>
                <a:ea typeface="MS PGothic" pitchFamily="34" charset="-128"/>
              </a:rPr>
              <a:t> </a:t>
            </a:r>
          </a:p>
          <a:p>
            <a:pPr marL="266700" indent="-266700" defTabSz="533400"/>
            <a:r>
              <a:rPr kumimoji="1" lang="en-US" altLang="ja-JP" sz="1800" b="1">
                <a:solidFill>
                  <a:srgbClr val="0000FF"/>
                </a:solidFill>
                <a:ea typeface="MS PGothic" pitchFamily="34" charset="-128"/>
              </a:rPr>
              <a:t>	14V 160W / 5000 r/min</a:t>
            </a:r>
            <a:endParaRPr kumimoji="1" lang="en-US" altLang="ja-JP" b="1">
              <a:solidFill>
                <a:srgbClr val="0000FF"/>
              </a:solidFill>
              <a:latin typeface="Angsana New" pitchFamily="18" charset="-34"/>
              <a:ea typeface="MS PGothic" pitchFamily="34" charset="-128"/>
            </a:endParaRPr>
          </a:p>
        </p:txBody>
      </p:sp>
      <p:sp>
        <p:nvSpPr>
          <p:cNvPr id="252937" name="Rectangle 9"/>
          <p:cNvSpPr>
            <a:spLocks noChangeArrowheads="1"/>
          </p:cNvSpPr>
          <p:nvPr/>
        </p:nvSpPr>
        <p:spPr bwMode="auto">
          <a:xfrm>
            <a:off x="1981202" y="3624263"/>
            <a:ext cx="2339975" cy="298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800" tIns="10800" rIns="10800" bIns="10800">
            <a:spAutoFit/>
          </a:bodyPr>
          <a:lstStyle/>
          <a:p>
            <a:pPr>
              <a:defRPr/>
            </a:pPr>
            <a:r>
              <a:rPr kumimoji="1" lang="th-TH" altLang="ja-JP" b="1" u="sng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PGothic" pitchFamily="34" charset="-128"/>
              </a:rPr>
              <a:t>ขดลวดจำนวน 18 ขด</a:t>
            </a:r>
            <a:endParaRPr kumimoji="1" lang="en-US" altLang="ja-JP" b="1" u="sng">
              <a:solidFill>
                <a:srgbClr val="66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MS PGothic" pitchFamily="34" charset="-128"/>
            </a:endParaRPr>
          </a:p>
        </p:txBody>
      </p:sp>
      <p:sp>
        <p:nvSpPr>
          <p:cNvPr id="252938" name="Rectangle 10"/>
          <p:cNvSpPr>
            <a:spLocks noChangeArrowheads="1"/>
          </p:cNvSpPr>
          <p:nvPr/>
        </p:nvSpPr>
        <p:spPr bwMode="auto">
          <a:xfrm>
            <a:off x="4343401" y="836614"/>
            <a:ext cx="4248151" cy="2447925"/>
          </a:xfrm>
          <a:prstGeom prst="rect">
            <a:avLst/>
          </a:prstGeom>
          <a:solidFill>
            <a:srgbClr val="3366FF"/>
          </a:solidFill>
          <a:ln w="19050" algn="ctr">
            <a:solidFill>
              <a:srgbClr val="99CCFF"/>
            </a:solidFill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 sz="3600"/>
          </a:p>
        </p:txBody>
      </p:sp>
      <p:sp>
        <p:nvSpPr>
          <p:cNvPr id="59399" name="Rectangle 11"/>
          <p:cNvSpPr>
            <a:spLocks noChangeArrowheads="1"/>
          </p:cNvSpPr>
          <p:nvPr/>
        </p:nvSpPr>
        <p:spPr bwMode="auto">
          <a:xfrm>
            <a:off x="5995989" y="1412876"/>
            <a:ext cx="576263" cy="1223963"/>
          </a:xfrm>
          <a:prstGeom prst="rect">
            <a:avLst/>
          </a:prstGeom>
          <a:solidFill>
            <a:srgbClr val="FF0000"/>
          </a:solidFill>
          <a:ln w="190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sz="3600"/>
          </a:p>
        </p:txBody>
      </p:sp>
      <p:sp>
        <p:nvSpPr>
          <p:cNvPr id="59400" name="Text Box 12"/>
          <p:cNvSpPr txBox="1">
            <a:spLocks noChangeArrowheads="1"/>
          </p:cNvSpPr>
          <p:nvPr/>
        </p:nvSpPr>
        <p:spPr bwMode="auto">
          <a:xfrm>
            <a:off x="5973763" y="1844676"/>
            <a:ext cx="543226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ACM</a:t>
            </a:r>
          </a:p>
        </p:txBody>
      </p:sp>
      <p:sp>
        <p:nvSpPr>
          <p:cNvPr id="59401" name="Line 13"/>
          <p:cNvSpPr>
            <a:spLocks noChangeShapeType="1"/>
          </p:cNvSpPr>
          <p:nvPr/>
        </p:nvSpPr>
        <p:spPr bwMode="auto">
          <a:xfrm flipH="1">
            <a:off x="5275264" y="2133600"/>
            <a:ext cx="720725" cy="0"/>
          </a:xfrm>
          <a:prstGeom prst="line">
            <a:avLst/>
          </a:prstGeom>
          <a:noFill/>
          <a:ln w="19050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2" name="Line 14"/>
          <p:cNvSpPr>
            <a:spLocks noChangeShapeType="1"/>
          </p:cNvSpPr>
          <p:nvPr/>
        </p:nvSpPr>
        <p:spPr bwMode="auto">
          <a:xfrm flipH="1">
            <a:off x="5275264" y="2565400"/>
            <a:ext cx="720725" cy="0"/>
          </a:xfrm>
          <a:prstGeom prst="line">
            <a:avLst/>
          </a:prstGeom>
          <a:noFill/>
          <a:ln w="19050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3" name="Line 15"/>
          <p:cNvSpPr>
            <a:spLocks noChangeShapeType="1"/>
          </p:cNvSpPr>
          <p:nvPr/>
        </p:nvSpPr>
        <p:spPr bwMode="auto">
          <a:xfrm flipH="1">
            <a:off x="5275264" y="2349500"/>
            <a:ext cx="720725" cy="0"/>
          </a:xfrm>
          <a:prstGeom prst="line">
            <a:avLst/>
          </a:prstGeom>
          <a:noFill/>
          <a:ln w="19050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4" name="Text Box 16"/>
          <p:cNvSpPr txBox="1">
            <a:spLocks noChangeArrowheads="1"/>
          </p:cNvSpPr>
          <p:nvPr/>
        </p:nvSpPr>
        <p:spPr bwMode="auto">
          <a:xfrm>
            <a:off x="5707063" y="2349501"/>
            <a:ext cx="324127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59405" name="Text Box 17"/>
          <p:cNvSpPr txBox="1">
            <a:spLocks noChangeArrowheads="1"/>
          </p:cNvSpPr>
          <p:nvPr/>
        </p:nvSpPr>
        <p:spPr bwMode="auto">
          <a:xfrm>
            <a:off x="5707063" y="2133601"/>
            <a:ext cx="324127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59406" name="Text Box 18"/>
          <p:cNvSpPr txBox="1">
            <a:spLocks noChangeArrowheads="1"/>
          </p:cNvSpPr>
          <p:nvPr/>
        </p:nvSpPr>
        <p:spPr bwMode="auto">
          <a:xfrm>
            <a:off x="6496049" y="1570039"/>
            <a:ext cx="410690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rgbClr val="FF3300"/>
                </a:solidFill>
              </a:rPr>
              <a:t>WR</a:t>
            </a:r>
          </a:p>
        </p:txBody>
      </p:sp>
      <p:sp>
        <p:nvSpPr>
          <p:cNvPr id="59407" name="Line 19"/>
          <p:cNvSpPr>
            <a:spLocks noChangeShapeType="1"/>
          </p:cNvSpPr>
          <p:nvPr/>
        </p:nvSpPr>
        <p:spPr bwMode="auto">
          <a:xfrm flipH="1">
            <a:off x="6570665" y="2133600"/>
            <a:ext cx="1081087" cy="0"/>
          </a:xfrm>
          <a:prstGeom prst="line">
            <a:avLst/>
          </a:prstGeom>
          <a:noFill/>
          <a:ln w="19050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8" name="Line 20"/>
          <p:cNvSpPr>
            <a:spLocks noChangeShapeType="1"/>
          </p:cNvSpPr>
          <p:nvPr/>
        </p:nvSpPr>
        <p:spPr bwMode="auto">
          <a:xfrm flipH="1">
            <a:off x="6570665" y="1773238"/>
            <a:ext cx="1081087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09" name="Rectangle 21"/>
          <p:cNvSpPr>
            <a:spLocks noChangeArrowheads="1"/>
          </p:cNvSpPr>
          <p:nvPr/>
        </p:nvSpPr>
        <p:spPr bwMode="auto">
          <a:xfrm>
            <a:off x="4627563" y="1989139"/>
            <a:ext cx="647700" cy="719137"/>
          </a:xfrm>
          <a:prstGeom prst="rect">
            <a:avLst/>
          </a:prstGeom>
          <a:solidFill>
            <a:schemeClr val="hlink"/>
          </a:solidFill>
          <a:ln w="19050" algn="ctr">
            <a:solidFill>
              <a:srgbClr val="99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0" name="Text Box 22"/>
          <p:cNvSpPr txBox="1">
            <a:spLocks noChangeArrowheads="1"/>
          </p:cNvSpPr>
          <p:nvPr/>
        </p:nvSpPr>
        <p:spPr bwMode="auto">
          <a:xfrm>
            <a:off x="4643439" y="2119314"/>
            <a:ext cx="505844" cy="52322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Rec.</a:t>
            </a:r>
          </a:p>
          <a:p>
            <a:pPr algn="ctr"/>
            <a:r>
              <a:rPr lang="en-US" sz="1400" b="1">
                <a:solidFill>
                  <a:schemeClr val="bg1"/>
                </a:solidFill>
              </a:rPr>
              <a:t>Reg.</a:t>
            </a:r>
          </a:p>
        </p:txBody>
      </p:sp>
      <p:sp>
        <p:nvSpPr>
          <p:cNvPr id="59411" name="Text Box 23"/>
          <p:cNvSpPr txBox="1">
            <a:spLocks noChangeArrowheads="1"/>
          </p:cNvSpPr>
          <p:nvPr/>
        </p:nvSpPr>
        <p:spPr bwMode="auto">
          <a:xfrm>
            <a:off x="6511925" y="1930401"/>
            <a:ext cx="389850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WL</a:t>
            </a:r>
          </a:p>
        </p:txBody>
      </p:sp>
      <p:sp>
        <p:nvSpPr>
          <p:cNvPr id="59412" name="Text Box 24"/>
          <p:cNvSpPr txBox="1">
            <a:spLocks noChangeArrowheads="1"/>
          </p:cNvSpPr>
          <p:nvPr/>
        </p:nvSpPr>
        <p:spPr bwMode="auto">
          <a:xfrm>
            <a:off x="5707063" y="1916114"/>
            <a:ext cx="324127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59413" name="Rectangle 25"/>
          <p:cNvSpPr>
            <a:spLocks noChangeArrowheads="1"/>
          </p:cNvSpPr>
          <p:nvPr/>
        </p:nvSpPr>
        <p:spPr bwMode="auto">
          <a:xfrm>
            <a:off x="7651751" y="981076"/>
            <a:ext cx="863600" cy="1223963"/>
          </a:xfrm>
          <a:prstGeom prst="rect">
            <a:avLst/>
          </a:prstGeom>
          <a:solidFill>
            <a:srgbClr val="006600"/>
          </a:solidFill>
          <a:ln w="19050" algn="ctr">
            <a:solidFill>
              <a:srgbClr val="99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4" name="Text Box 26"/>
          <p:cNvSpPr txBox="1">
            <a:spLocks noChangeArrowheads="1"/>
          </p:cNvSpPr>
          <p:nvPr/>
        </p:nvSpPr>
        <p:spPr bwMode="auto">
          <a:xfrm>
            <a:off x="7273925" y="1930401"/>
            <a:ext cx="389850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WL</a:t>
            </a:r>
          </a:p>
        </p:txBody>
      </p:sp>
      <p:sp>
        <p:nvSpPr>
          <p:cNvPr id="59415" name="Text Box 27"/>
          <p:cNvSpPr txBox="1">
            <a:spLocks noChangeArrowheads="1"/>
          </p:cNvSpPr>
          <p:nvPr/>
        </p:nvSpPr>
        <p:spPr bwMode="auto">
          <a:xfrm>
            <a:off x="7258049" y="1557339"/>
            <a:ext cx="410690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rgbClr val="FF3300"/>
                </a:solidFill>
              </a:rPr>
              <a:t>WR</a:t>
            </a:r>
          </a:p>
        </p:txBody>
      </p:sp>
      <p:sp>
        <p:nvSpPr>
          <p:cNvPr id="59416" name="Text Box 28"/>
          <p:cNvSpPr txBox="1">
            <a:spLocks noChangeArrowheads="1"/>
          </p:cNvSpPr>
          <p:nvPr/>
        </p:nvSpPr>
        <p:spPr bwMode="auto">
          <a:xfrm>
            <a:off x="7723189" y="1341438"/>
            <a:ext cx="565989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800" b="1">
                <a:solidFill>
                  <a:schemeClr val="bg1"/>
                </a:solidFill>
              </a:rPr>
              <a:t>ECU</a:t>
            </a:r>
          </a:p>
        </p:txBody>
      </p:sp>
      <p:sp>
        <p:nvSpPr>
          <p:cNvPr id="252957" name="Text Box 29"/>
          <p:cNvSpPr txBox="1">
            <a:spLocks noChangeArrowheads="1"/>
          </p:cNvSpPr>
          <p:nvPr/>
        </p:nvSpPr>
        <p:spPr bwMode="auto">
          <a:xfrm>
            <a:off x="5129213" y="192089"/>
            <a:ext cx="184731" cy="64633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endParaRPr lang="en-US" sz="3600"/>
          </a:p>
        </p:txBody>
      </p:sp>
      <p:sp>
        <p:nvSpPr>
          <p:cNvPr id="59418" name="Text Box 30"/>
          <p:cNvSpPr txBox="1">
            <a:spLocks noChangeArrowheads="1"/>
          </p:cNvSpPr>
          <p:nvPr/>
        </p:nvSpPr>
        <p:spPr bwMode="auto">
          <a:xfrm>
            <a:off x="4621214" y="850901"/>
            <a:ext cx="918841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b="1">
                <a:solidFill>
                  <a:schemeClr val="bg1"/>
                </a:solidFill>
              </a:rPr>
              <a:t>วงจรไฟฟ้า</a:t>
            </a:r>
          </a:p>
        </p:txBody>
      </p:sp>
      <p:sp>
        <p:nvSpPr>
          <p:cNvPr id="59419" name="Text Box 31"/>
          <p:cNvSpPr txBox="1">
            <a:spLocks noChangeArrowheads="1"/>
          </p:cNvSpPr>
          <p:nvPr/>
        </p:nvSpPr>
        <p:spPr bwMode="auto">
          <a:xfrm>
            <a:off x="4343400" y="3581401"/>
            <a:ext cx="2383986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b="1">
                <a:solidFill>
                  <a:srgbClr val="663300"/>
                </a:solidFill>
              </a:rPr>
              <a:t>สามารถผลิตกระแสไฟฟ้าได้มาก</a:t>
            </a:r>
          </a:p>
        </p:txBody>
      </p:sp>
      <p:pic>
        <p:nvPicPr>
          <p:cNvPr id="59420" name="Picture 34" descr="DSC_8804n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4165601"/>
            <a:ext cx="48006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474" name="Group 26"/>
          <p:cNvGraphicFramePr>
            <a:graphicFrameLocks noGrp="1"/>
          </p:cNvGraphicFramePr>
          <p:nvPr/>
        </p:nvGraphicFramePr>
        <p:xfrm>
          <a:off x="685800" y="4495800"/>
          <a:ext cx="7696200" cy="1575122"/>
        </p:xfrm>
        <a:graphic>
          <a:graphicData uri="http://schemas.openxmlformats.org/drawingml/2006/table">
            <a:tbl>
              <a:tblPr/>
              <a:tblGrid>
                <a:gridCol w="4419600"/>
                <a:gridCol w="1676400"/>
                <a:gridCol w="16002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ความต้านทาน</a:t>
                      </a:r>
                    </a:p>
                  </a:txBody>
                  <a:tcPr marL="45720" marR="4572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ค่ามาตรฐาน</a:t>
                      </a:r>
                    </a:p>
                  </a:txBody>
                  <a:tcPr marL="45720" marR="457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ngsana New" pitchFamily="18" charset="-34"/>
                        </a:rPr>
                        <a:t>สีสายไฟ</a:t>
                      </a:r>
                    </a:p>
                  </a:txBody>
                  <a:tcPr marL="45720" marR="457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09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ขดลวดไฟชาร์ท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45720" marR="4572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0.49-0.74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Ω</a:t>
                      </a:r>
                      <a:endParaRPr kumimoji="0" lang="th-TH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45720" marR="457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W , W</a:t>
                      </a:r>
                      <a:endParaRPr kumimoji="0" lang="th-TH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45720" marR="457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324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เซ็นเซอร์ตรวจจับตำแหน่งเพลาข้อเหวี่ยง</a:t>
                      </a:r>
                    </a:p>
                  </a:txBody>
                  <a:tcPr marL="45720" marR="4572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248-372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Ω</a:t>
                      </a: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</a:p>
                  </a:txBody>
                  <a:tcPr marL="45720" marR="4572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W</a:t>
                      </a:r>
                      <a:r>
                        <a:rPr kumimoji="0" lang="th-TH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</a:t>
                      </a:r>
                      <a:r>
                        <a:rPr kumimoji="0" lang="th-TH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,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W</a:t>
                      </a:r>
                      <a:r>
                        <a:rPr kumimoji="0" lang="th-TH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</a:t>
                      </a:r>
                      <a:endParaRPr kumimoji="0" lang="th-TH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45720" marR="4572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04497" name="Rectangle 49"/>
          <p:cNvSpPr>
            <a:spLocks noChangeArrowheads="1"/>
          </p:cNvSpPr>
          <p:nvPr/>
        </p:nvSpPr>
        <p:spPr bwMode="auto">
          <a:xfrm>
            <a:off x="4495800" y="2193925"/>
            <a:ext cx="1447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400" b="1" dirty="0">
              <a:solidFill>
                <a:srgbClr val="FF0000"/>
              </a:solidFill>
            </a:endParaRPr>
          </a:p>
        </p:txBody>
      </p:sp>
      <p:pic>
        <p:nvPicPr>
          <p:cNvPr id="9" name="Picture 34" descr="DSC_8804n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8922" y="1371600"/>
            <a:ext cx="5786279" cy="268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2971800" y="457201"/>
            <a:ext cx="2736851" cy="574675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th-TH" altLang="ja-JP" sz="3000" b="1" dirty="0"/>
              <a:t>ขดลวดชุดจานไฟ</a:t>
            </a:r>
            <a:endParaRPr kumimoji="1" lang="ja-JP" altLang="en-US" sz="3000" b="1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4"/>
          <p:cNvSpPr>
            <a:spLocks noChangeArrowheads="1"/>
          </p:cNvSpPr>
          <p:nvPr/>
        </p:nvSpPr>
        <p:spPr bwMode="auto">
          <a:xfrm>
            <a:off x="533400" y="1524001"/>
            <a:ext cx="6826251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kumimoji="1" lang="th-TH" altLang="ja-JP" sz="2400" b="1">
                <a:solidFill>
                  <a:srgbClr val="0000FF"/>
                </a:solidFill>
                <a:ea typeface="MS PGothic" pitchFamily="34" charset="-128"/>
              </a:rPr>
              <a:t> </a:t>
            </a:r>
            <a:r>
              <a:rPr kumimoji="1" lang="th-TH" altLang="ja-JP" b="1">
                <a:solidFill>
                  <a:srgbClr val="0000FF"/>
                </a:solidFill>
                <a:ea typeface="MS PGothic" pitchFamily="34" charset="-128"/>
              </a:rPr>
              <a:t>มาจาก</a:t>
            </a:r>
            <a:r>
              <a:rPr kumimoji="1" lang="en-US" altLang="ja-JP" b="1">
                <a:solidFill>
                  <a:srgbClr val="0000FF"/>
                </a:solidFill>
                <a:ea typeface="MS PGothic" pitchFamily="34" charset="-128"/>
              </a:rPr>
              <a:t> </a:t>
            </a:r>
            <a:r>
              <a:rPr kumimoji="1" lang="en-US" altLang="ja-JP" sz="1800" b="1">
                <a:solidFill>
                  <a:srgbClr val="0000FF"/>
                </a:solidFill>
                <a:ea typeface="MS PGothic" pitchFamily="34" charset="-128"/>
              </a:rPr>
              <a:t>AC</a:t>
            </a:r>
            <a:r>
              <a:rPr kumimoji="1" lang="th-TH" altLang="ja-JP" sz="1800" b="1">
                <a:solidFill>
                  <a:srgbClr val="0000FF"/>
                </a:solidFill>
                <a:ea typeface="MS PGothic" pitchFamily="34" charset="-128"/>
              </a:rPr>
              <a:t> </a:t>
            </a:r>
            <a:r>
              <a:rPr kumimoji="1" lang="th-TH" altLang="ja-JP" sz="3000" b="1">
                <a:solidFill>
                  <a:srgbClr val="0000FF"/>
                </a:solidFill>
                <a:latin typeface="Angsana New" pitchFamily="18" charset="-34"/>
                <a:ea typeface="MS PGothic" pitchFamily="34" charset="-128"/>
              </a:rPr>
              <a:t>เยนเนอเรเตอร์</a:t>
            </a:r>
            <a:r>
              <a:rPr kumimoji="1" lang="th-TH" altLang="ja-JP" sz="3000" b="1">
                <a:solidFill>
                  <a:srgbClr val="0000FF"/>
                </a:solidFill>
                <a:ea typeface="MS PGothic" pitchFamily="34" charset="-128"/>
                <a:cs typeface="Arial" pitchFamily="34" charset="0"/>
              </a:rPr>
              <a:t> </a:t>
            </a:r>
            <a:r>
              <a:rPr kumimoji="1" lang="th-TH" altLang="ja-JP" sz="1800" b="1">
                <a:solidFill>
                  <a:srgbClr val="0000FF"/>
                </a:solidFill>
                <a:ea typeface="MS PGothic" pitchFamily="34" charset="-128"/>
                <a:cs typeface="Arial" pitchFamily="34" charset="0"/>
              </a:rPr>
              <a:t>3</a:t>
            </a:r>
            <a:r>
              <a:rPr kumimoji="1" lang="th-TH" altLang="ja-JP" sz="3000" b="1">
                <a:solidFill>
                  <a:srgbClr val="0000FF"/>
                </a:solidFill>
                <a:ea typeface="MS PGothic" pitchFamily="34" charset="-128"/>
                <a:cs typeface="Arial" pitchFamily="34" charset="0"/>
              </a:rPr>
              <a:t> </a:t>
            </a:r>
            <a:r>
              <a:rPr kumimoji="1" lang="th-TH" altLang="ja-JP" sz="3000" b="1">
                <a:solidFill>
                  <a:srgbClr val="0000FF"/>
                </a:solidFill>
                <a:latin typeface="Angsana New" pitchFamily="18" charset="-34"/>
                <a:ea typeface="MS PGothic" pitchFamily="34" charset="-128"/>
              </a:rPr>
              <a:t>เฟส </a:t>
            </a:r>
            <a:r>
              <a:rPr kumimoji="1" lang="th-TH" altLang="ja-JP" b="1">
                <a:solidFill>
                  <a:srgbClr val="0000FF"/>
                </a:solidFill>
                <a:ea typeface="MS PGothic" pitchFamily="34" charset="-128"/>
              </a:rPr>
              <a:t>เรียงกระแส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kumimoji="1" lang="en-US" altLang="ja-JP" b="1">
                <a:solidFill>
                  <a:srgbClr val="0000FF"/>
                </a:solidFill>
                <a:ea typeface="MS PGothic" pitchFamily="34" charset="-128"/>
              </a:rPr>
              <a:t>  </a:t>
            </a:r>
            <a:r>
              <a:rPr kumimoji="1" lang="th-TH" altLang="ja-JP" b="1">
                <a:solidFill>
                  <a:srgbClr val="0000FF"/>
                </a:solidFill>
                <a:ea typeface="MS PGothic" pitchFamily="34" charset="-128"/>
              </a:rPr>
              <a:t>จาก</a:t>
            </a:r>
            <a:r>
              <a:rPr kumimoji="1" lang="th-TH" altLang="ja-JP" sz="2400" b="1">
                <a:solidFill>
                  <a:srgbClr val="0000FF"/>
                </a:solidFill>
                <a:ea typeface="MS PGothic" pitchFamily="34" charset="-128"/>
              </a:rPr>
              <a:t>ไฟกระแสสลับ</a:t>
            </a:r>
            <a:r>
              <a:rPr kumimoji="1" lang="en-US" altLang="ja-JP" sz="2400" b="1">
                <a:solidFill>
                  <a:srgbClr val="0000FF"/>
                </a:solidFill>
                <a:ea typeface="MS PGothic" pitchFamily="34" charset="-128"/>
              </a:rPr>
              <a:t> </a:t>
            </a:r>
            <a:r>
              <a:rPr kumimoji="1" lang="en-US" altLang="ja-JP" sz="2400" b="1">
                <a:solidFill>
                  <a:srgbClr val="FF3300"/>
                </a:solidFill>
                <a:ea typeface="MS PGothic" pitchFamily="34" charset="-128"/>
              </a:rPr>
              <a:t>AC</a:t>
            </a:r>
            <a:r>
              <a:rPr kumimoji="1" lang="en-US" altLang="ja-JP" sz="2400" b="1">
                <a:solidFill>
                  <a:srgbClr val="0000FF"/>
                </a:solidFill>
                <a:ea typeface="MS PGothic" pitchFamily="34" charset="-128"/>
              </a:rPr>
              <a:t> </a:t>
            </a:r>
            <a:r>
              <a:rPr kumimoji="1" lang="th-TH" altLang="ja-JP" sz="2400" b="1">
                <a:solidFill>
                  <a:srgbClr val="0000FF"/>
                </a:solidFill>
                <a:ea typeface="MS PGothic" pitchFamily="34" charset="-128"/>
              </a:rPr>
              <a:t>เป็น</a:t>
            </a:r>
            <a:r>
              <a:rPr kumimoji="1" lang="en-US" altLang="ja-JP" sz="2400" b="1">
                <a:solidFill>
                  <a:srgbClr val="0000FF"/>
                </a:solidFill>
                <a:ea typeface="MS PGothic" pitchFamily="34" charset="-128"/>
              </a:rPr>
              <a:t> </a:t>
            </a:r>
            <a:r>
              <a:rPr kumimoji="1" lang="th-TH" altLang="ja-JP" sz="2400" b="1">
                <a:solidFill>
                  <a:srgbClr val="0000FF"/>
                </a:solidFill>
                <a:ea typeface="MS PGothic" pitchFamily="34" charset="-128"/>
              </a:rPr>
              <a:t>ไฟกระแสตรง</a:t>
            </a:r>
            <a:r>
              <a:rPr kumimoji="1" lang="en-US" altLang="ja-JP" sz="2400" b="1">
                <a:solidFill>
                  <a:srgbClr val="0000FF"/>
                </a:solidFill>
                <a:ea typeface="MS PGothic" pitchFamily="34" charset="-128"/>
              </a:rPr>
              <a:t> DC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kumimoji="1" lang="th-TH" altLang="ja-JP" sz="2200" b="1">
              <a:solidFill>
                <a:srgbClr val="0000FF"/>
              </a:solidFill>
              <a:latin typeface="Angsana New" pitchFamily="18" charset="-34"/>
            </a:endParaRPr>
          </a:p>
        </p:txBody>
      </p:sp>
      <p:sp>
        <p:nvSpPr>
          <p:cNvPr id="69635" name="AutoShape 5"/>
          <p:cNvSpPr>
            <a:spLocks noChangeArrowheads="1"/>
          </p:cNvSpPr>
          <p:nvPr/>
        </p:nvSpPr>
        <p:spPr bwMode="auto">
          <a:xfrm>
            <a:off x="557213" y="685801"/>
            <a:ext cx="3328987" cy="574675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th-TH" altLang="ja-JP" sz="2700" b="1"/>
              <a:t>ชุดเร็คติฟายเออร์/เร็คกูเรเตอร์</a:t>
            </a:r>
            <a:endParaRPr kumimoji="1" lang="ja-JP" altLang="en-US" sz="2700" b="1">
              <a:ea typeface="MS PGothic" pitchFamily="34" charset="-128"/>
            </a:endParaRPr>
          </a:p>
        </p:txBody>
      </p:sp>
      <p:sp>
        <p:nvSpPr>
          <p:cNvPr id="227335" name="Rectangle 7"/>
          <p:cNvSpPr>
            <a:spLocks noChangeArrowheads="1"/>
          </p:cNvSpPr>
          <p:nvPr/>
        </p:nvSpPr>
        <p:spPr bwMode="auto">
          <a:xfrm>
            <a:off x="4419600" y="2708275"/>
            <a:ext cx="4140200" cy="2990850"/>
          </a:xfrm>
          <a:prstGeom prst="rect">
            <a:avLst/>
          </a:prstGeom>
          <a:solidFill>
            <a:srgbClr val="0066CC"/>
          </a:solidFill>
          <a:ln w="19050" algn="ctr">
            <a:solidFill>
              <a:srgbClr val="FF3300"/>
            </a:solidFill>
            <a:miter lim="800000"/>
            <a:headEnd/>
            <a:tailEnd/>
          </a:ln>
          <a:effectLst>
            <a:outerShdw dist="35921" dir="2700000" algn="ctr" rotWithShape="0">
              <a:srgbClr val="990000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9638" name="Line 8"/>
          <p:cNvSpPr>
            <a:spLocks noChangeShapeType="1"/>
          </p:cNvSpPr>
          <p:nvPr/>
        </p:nvSpPr>
        <p:spPr bwMode="auto">
          <a:xfrm flipH="1">
            <a:off x="6507164" y="4292600"/>
            <a:ext cx="720725" cy="0"/>
          </a:xfrm>
          <a:prstGeom prst="line">
            <a:avLst/>
          </a:prstGeom>
          <a:noFill/>
          <a:ln w="19050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39" name="Line 9"/>
          <p:cNvSpPr>
            <a:spLocks noChangeShapeType="1"/>
          </p:cNvSpPr>
          <p:nvPr/>
        </p:nvSpPr>
        <p:spPr bwMode="auto">
          <a:xfrm flipH="1">
            <a:off x="6507164" y="3932238"/>
            <a:ext cx="720725" cy="0"/>
          </a:xfrm>
          <a:prstGeom prst="line">
            <a:avLst/>
          </a:prstGeom>
          <a:noFill/>
          <a:ln w="19050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40" name="Line 10"/>
          <p:cNvSpPr>
            <a:spLocks noChangeShapeType="1"/>
          </p:cNvSpPr>
          <p:nvPr/>
        </p:nvSpPr>
        <p:spPr bwMode="auto">
          <a:xfrm flipH="1">
            <a:off x="6507164" y="3573463"/>
            <a:ext cx="720725" cy="0"/>
          </a:xfrm>
          <a:prstGeom prst="line">
            <a:avLst/>
          </a:prstGeom>
          <a:noFill/>
          <a:ln w="19050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41" name="Text Box 11"/>
          <p:cNvSpPr txBox="1">
            <a:spLocks noChangeArrowheads="1"/>
          </p:cNvSpPr>
          <p:nvPr/>
        </p:nvSpPr>
        <p:spPr bwMode="auto">
          <a:xfrm>
            <a:off x="5499101" y="4279900"/>
            <a:ext cx="271228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rgbClr val="FF3300"/>
                </a:solidFill>
              </a:rPr>
              <a:t>R</a:t>
            </a:r>
          </a:p>
        </p:txBody>
      </p:sp>
      <p:sp>
        <p:nvSpPr>
          <p:cNvPr id="69642" name="Rectangle 12"/>
          <p:cNvSpPr>
            <a:spLocks noChangeArrowheads="1"/>
          </p:cNvSpPr>
          <p:nvPr/>
        </p:nvSpPr>
        <p:spPr bwMode="auto">
          <a:xfrm>
            <a:off x="4576763" y="3846514"/>
            <a:ext cx="647700" cy="719137"/>
          </a:xfrm>
          <a:prstGeom prst="rect">
            <a:avLst/>
          </a:prstGeom>
          <a:solidFill>
            <a:srgbClr val="FF0000"/>
          </a:solidFill>
          <a:ln w="19050" algn="ctr">
            <a:solidFill>
              <a:srgbClr val="99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43" name="Text Box 13"/>
          <p:cNvSpPr txBox="1">
            <a:spLocks noChangeArrowheads="1"/>
          </p:cNvSpPr>
          <p:nvPr/>
        </p:nvSpPr>
        <p:spPr bwMode="auto">
          <a:xfrm>
            <a:off x="5716588" y="2971800"/>
            <a:ext cx="1223963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Rec./Reg.</a:t>
            </a:r>
          </a:p>
        </p:txBody>
      </p:sp>
      <p:sp>
        <p:nvSpPr>
          <p:cNvPr id="69644" name="Text Box 14"/>
          <p:cNvSpPr txBox="1">
            <a:spLocks noChangeArrowheads="1"/>
          </p:cNvSpPr>
          <p:nvPr/>
        </p:nvSpPr>
        <p:spPr bwMode="auto">
          <a:xfrm>
            <a:off x="5229226" y="4064001"/>
            <a:ext cx="271228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rgbClr val="FF3300"/>
                </a:solidFill>
              </a:rPr>
              <a:t>R</a:t>
            </a:r>
          </a:p>
        </p:txBody>
      </p:sp>
      <p:sp>
        <p:nvSpPr>
          <p:cNvPr id="69645" name="Rectangle 15"/>
          <p:cNvSpPr>
            <a:spLocks noChangeArrowheads="1"/>
          </p:cNvSpPr>
          <p:nvPr/>
        </p:nvSpPr>
        <p:spPr bwMode="auto">
          <a:xfrm>
            <a:off x="7227888" y="3284539"/>
            <a:ext cx="863600" cy="1152525"/>
          </a:xfrm>
          <a:prstGeom prst="rect">
            <a:avLst/>
          </a:prstGeom>
          <a:solidFill>
            <a:srgbClr val="006600"/>
          </a:solidFill>
          <a:ln w="19050" algn="ctr">
            <a:solidFill>
              <a:srgbClr val="99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9646" name="Text Box 16"/>
          <p:cNvSpPr txBox="1">
            <a:spLocks noChangeArrowheads="1"/>
          </p:cNvSpPr>
          <p:nvPr/>
        </p:nvSpPr>
        <p:spPr bwMode="auto">
          <a:xfrm>
            <a:off x="5732465" y="4064001"/>
            <a:ext cx="271228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rgbClr val="FF3300"/>
                </a:solidFill>
              </a:rPr>
              <a:t>R</a:t>
            </a:r>
          </a:p>
        </p:txBody>
      </p:sp>
      <p:sp>
        <p:nvSpPr>
          <p:cNvPr id="69647" name="Text Box 17"/>
          <p:cNvSpPr txBox="1">
            <a:spLocks noChangeArrowheads="1"/>
          </p:cNvSpPr>
          <p:nvPr/>
        </p:nvSpPr>
        <p:spPr bwMode="auto">
          <a:xfrm>
            <a:off x="6219826" y="4724401"/>
            <a:ext cx="271228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/>
              <a:t>B</a:t>
            </a:r>
          </a:p>
        </p:txBody>
      </p:sp>
      <p:sp>
        <p:nvSpPr>
          <p:cNvPr id="69648" name="Text Box 18"/>
          <p:cNvSpPr txBox="1">
            <a:spLocks noChangeArrowheads="1"/>
          </p:cNvSpPr>
          <p:nvPr/>
        </p:nvSpPr>
        <p:spPr bwMode="auto">
          <a:xfrm>
            <a:off x="4503740" y="3990975"/>
            <a:ext cx="689869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MAIN</a:t>
            </a:r>
          </a:p>
          <a:p>
            <a:pPr algn="ctr"/>
            <a:r>
              <a:rPr lang="en-US" sz="1200" b="1">
                <a:solidFill>
                  <a:schemeClr val="bg1"/>
                </a:solidFill>
              </a:rPr>
              <a:t>SWITCH</a:t>
            </a:r>
          </a:p>
        </p:txBody>
      </p:sp>
      <p:sp>
        <p:nvSpPr>
          <p:cNvPr id="69649" name="Text Box 19"/>
          <p:cNvSpPr txBox="1">
            <a:spLocks noChangeArrowheads="1"/>
          </p:cNvSpPr>
          <p:nvPr/>
        </p:nvSpPr>
        <p:spPr bwMode="auto">
          <a:xfrm>
            <a:off x="4570414" y="2708276"/>
            <a:ext cx="918841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b="1">
                <a:solidFill>
                  <a:schemeClr val="bg1"/>
                </a:solidFill>
              </a:rPr>
              <a:t>วงจรไฟฟ้า</a:t>
            </a:r>
          </a:p>
        </p:txBody>
      </p:sp>
      <p:sp>
        <p:nvSpPr>
          <p:cNvPr id="69650" name="Text Box 20"/>
          <p:cNvSpPr txBox="1">
            <a:spLocks noChangeArrowheads="1"/>
          </p:cNvSpPr>
          <p:nvPr/>
        </p:nvSpPr>
        <p:spPr bwMode="auto">
          <a:xfrm>
            <a:off x="7372351" y="3717925"/>
            <a:ext cx="543226" cy="307777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ACM</a:t>
            </a:r>
          </a:p>
        </p:txBody>
      </p:sp>
      <p:sp>
        <p:nvSpPr>
          <p:cNvPr id="69651" name="Line 21"/>
          <p:cNvSpPr>
            <a:spLocks noChangeShapeType="1"/>
          </p:cNvSpPr>
          <p:nvPr/>
        </p:nvSpPr>
        <p:spPr bwMode="auto">
          <a:xfrm flipH="1">
            <a:off x="5211764" y="4279900"/>
            <a:ext cx="720725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52" name="Line 22"/>
          <p:cNvSpPr>
            <a:spLocks noChangeShapeType="1"/>
          </p:cNvSpPr>
          <p:nvPr/>
        </p:nvSpPr>
        <p:spPr bwMode="auto">
          <a:xfrm>
            <a:off x="5572125" y="4292601"/>
            <a:ext cx="0" cy="43180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5570539" y="4711700"/>
            <a:ext cx="130175" cy="360363"/>
            <a:chOff x="3605" y="2968"/>
            <a:chExt cx="82" cy="227"/>
          </a:xfrm>
        </p:grpSpPr>
        <p:sp>
          <p:nvSpPr>
            <p:cNvPr id="69684" name="Freeform 24"/>
            <p:cNvSpPr>
              <a:spLocks/>
            </p:cNvSpPr>
            <p:nvPr/>
          </p:nvSpPr>
          <p:spPr bwMode="auto">
            <a:xfrm>
              <a:off x="3606" y="3013"/>
              <a:ext cx="81" cy="160"/>
            </a:xfrm>
            <a:custGeom>
              <a:avLst/>
              <a:gdLst>
                <a:gd name="T0" fmla="*/ 30 w 81"/>
                <a:gd name="T1" fmla="*/ 0 h 160"/>
                <a:gd name="T2" fmla="*/ 22 w 81"/>
                <a:gd name="T3" fmla="*/ 64 h 160"/>
                <a:gd name="T4" fmla="*/ 38 w 81"/>
                <a:gd name="T5" fmla="*/ 128 h 160"/>
                <a:gd name="T6" fmla="*/ 30 w 81"/>
                <a:gd name="T7" fmla="*/ 160 h 1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1"/>
                <a:gd name="T13" fmla="*/ 0 h 160"/>
                <a:gd name="T14" fmla="*/ 81 w 81"/>
                <a:gd name="T15" fmla="*/ 160 h 1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1" h="160">
                  <a:moveTo>
                    <a:pt x="30" y="0"/>
                  </a:moveTo>
                  <a:cubicBezTo>
                    <a:pt x="81" y="17"/>
                    <a:pt x="63" y="50"/>
                    <a:pt x="22" y="64"/>
                  </a:cubicBezTo>
                  <a:cubicBezTo>
                    <a:pt x="0" y="98"/>
                    <a:pt x="5" y="106"/>
                    <a:pt x="38" y="128"/>
                  </a:cubicBezTo>
                  <a:cubicBezTo>
                    <a:pt x="35" y="139"/>
                    <a:pt x="30" y="160"/>
                    <a:pt x="30" y="160"/>
                  </a:cubicBezTo>
                </a:path>
              </a:pathLst>
            </a:custGeom>
            <a:noFill/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85" name="Oval 25"/>
            <p:cNvSpPr>
              <a:spLocks noChangeArrowheads="1"/>
            </p:cNvSpPr>
            <p:nvPr/>
          </p:nvSpPr>
          <p:spPr bwMode="auto">
            <a:xfrm>
              <a:off x="3605" y="2968"/>
              <a:ext cx="46" cy="46"/>
            </a:xfrm>
            <a:prstGeom prst="ellipse">
              <a:avLst/>
            </a:prstGeom>
            <a:solidFill>
              <a:srgbClr val="0066CC"/>
            </a:solidFill>
            <a:ln w="19050" algn="ctr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686" name="Oval 26"/>
            <p:cNvSpPr>
              <a:spLocks noChangeArrowheads="1"/>
            </p:cNvSpPr>
            <p:nvPr/>
          </p:nvSpPr>
          <p:spPr bwMode="auto">
            <a:xfrm>
              <a:off x="3606" y="3149"/>
              <a:ext cx="46" cy="46"/>
            </a:xfrm>
            <a:prstGeom prst="ellipse">
              <a:avLst/>
            </a:prstGeom>
            <a:solidFill>
              <a:srgbClr val="0066CC"/>
            </a:solidFill>
            <a:ln w="19050" algn="ctr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9654" name="Line 27"/>
          <p:cNvSpPr>
            <a:spLocks noChangeShapeType="1"/>
          </p:cNvSpPr>
          <p:nvPr/>
        </p:nvSpPr>
        <p:spPr bwMode="auto">
          <a:xfrm>
            <a:off x="5572125" y="5072063"/>
            <a:ext cx="0" cy="142875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55" name="Line 28"/>
          <p:cNvSpPr>
            <a:spLocks noChangeShapeType="1"/>
          </p:cNvSpPr>
          <p:nvPr/>
        </p:nvSpPr>
        <p:spPr bwMode="auto">
          <a:xfrm>
            <a:off x="6362700" y="4581526"/>
            <a:ext cx="0" cy="144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56" name="Line 29"/>
          <p:cNvSpPr>
            <a:spLocks noChangeShapeType="1"/>
          </p:cNvSpPr>
          <p:nvPr/>
        </p:nvSpPr>
        <p:spPr bwMode="auto">
          <a:xfrm>
            <a:off x="6291264" y="4725988"/>
            <a:ext cx="1428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657" name="Text Box 30"/>
          <p:cNvSpPr txBox="1">
            <a:spLocks noChangeArrowheads="1"/>
          </p:cNvSpPr>
          <p:nvPr/>
        </p:nvSpPr>
        <p:spPr bwMode="auto">
          <a:xfrm>
            <a:off x="6683376" y="3730626"/>
            <a:ext cx="324127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69658" name="Text Box 31"/>
          <p:cNvSpPr txBox="1">
            <a:spLocks noChangeArrowheads="1"/>
          </p:cNvSpPr>
          <p:nvPr/>
        </p:nvSpPr>
        <p:spPr bwMode="auto">
          <a:xfrm>
            <a:off x="6683376" y="3357564"/>
            <a:ext cx="324127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69659" name="Text Box 32"/>
          <p:cNvSpPr txBox="1">
            <a:spLocks noChangeArrowheads="1"/>
          </p:cNvSpPr>
          <p:nvPr/>
        </p:nvSpPr>
        <p:spPr bwMode="auto">
          <a:xfrm>
            <a:off x="6683376" y="4090989"/>
            <a:ext cx="324127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69660" name="Text Box 33"/>
          <p:cNvSpPr txBox="1">
            <a:spLocks noChangeArrowheads="1"/>
          </p:cNvSpPr>
          <p:nvPr/>
        </p:nvSpPr>
        <p:spPr bwMode="auto">
          <a:xfrm>
            <a:off x="5643563" y="4784725"/>
            <a:ext cx="423513" cy="2308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900" b="1">
                <a:solidFill>
                  <a:schemeClr val="bg1"/>
                </a:solidFill>
              </a:rPr>
              <a:t>FUSE</a:t>
            </a:r>
          </a:p>
        </p:txBody>
      </p: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5932488" y="3213101"/>
            <a:ext cx="588963" cy="1368425"/>
            <a:chOff x="3833" y="2024"/>
            <a:chExt cx="371" cy="862"/>
          </a:xfrm>
        </p:grpSpPr>
        <p:sp>
          <p:nvSpPr>
            <p:cNvPr id="69668" name="Rectangle 35"/>
            <p:cNvSpPr>
              <a:spLocks noChangeArrowheads="1"/>
            </p:cNvSpPr>
            <p:nvPr/>
          </p:nvSpPr>
          <p:spPr bwMode="auto">
            <a:xfrm>
              <a:off x="3841" y="2024"/>
              <a:ext cx="363" cy="862"/>
            </a:xfrm>
            <a:prstGeom prst="rect">
              <a:avLst/>
            </a:prstGeom>
            <a:solidFill>
              <a:srgbClr val="CC00CC"/>
            </a:solidFill>
            <a:ln w="1905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sz="1800" b="1">
                <a:solidFill>
                  <a:schemeClr val="bg1"/>
                </a:solidFill>
              </a:endParaRPr>
            </a:p>
          </p:txBody>
        </p:sp>
        <p:grpSp>
          <p:nvGrpSpPr>
            <p:cNvPr id="4" name="Group 36"/>
            <p:cNvGrpSpPr>
              <a:grpSpLocks/>
            </p:cNvGrpSpPr>
            <p:nvPr/>
          </p:nvGrpSpPr>
          <p:grpSpPr bwMode="auto">
            <a:xfrm>
              <a:off x="3833" y="2386"/>
              <a:ext cx="363" cy="182"/>
              <a:chOff x="4785" y="3203"/>
              <a:chExt cx="363" cy="182"/>
            </a:xfrm>
          </p:grpSpPr>
          <p:sp>
            <p:nvSpPr>
              <p:cNvPr id="227365" name="AutoShape 37"/>
              <p:cNvSpPr>
                <a:spLocks noChangeArrowheads="1"/>
              </p:cNvSpPr>
              <p:nvPr/>
            </p:nvSpPr>
            <p:spPr bwMode="auto">
              <a:xfrm rot="16200000">
                <a:off x="4883" y="3241"/>
                <a:ext cx="167" cy="91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19050" algn="ctr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miter lim="800000"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66" name="Line 38"/>
              <p:cNvSpPr>
                <a:spLocks noChangeShapeType="1"/>
              </p:cNvSpPr>
              <p:nvPr/>
            </p:nvSpPr>
            <p:spPr bwMode="auto">
              <a:xfrm>
                <a:off x="4921" y="3203"/>
                <a:ext cx="0" cy="182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67" name="Line 39"/>
              <p:cNvSpPr>
                <a:spLocks noChangeShapeType="1"/>
              </p:cNvSpPr>
              <p:nvPr/>
            </p:nvSpPr>
            <p:spPr bwMode="auto">
              <a:xfrm>
                <a:off x="4785" y="3294"/>
                <a:ext cx="136" cy="0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68" name="Line 40"/>
              <p:cNvSpPr>
                <a:spLocks noChangeShapeType="1"/>
              </p:cNvSpPr>
              <p:nvPr/>
            </p:nvSpPr>
            <p:spPr bwMode="auto">
              <a:xfrm>
                <a:off x="5012" y="3294"/>
                <a:ext cx="136" cy="0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5" name="Group 41"/>
            <p:cNvGrpSpPr>
              <a:grpSpLocks/>
            </p:cNvGrpSpPr>
            <p:nvPr/>
          </p:nvGrpSpPr>
          <p:grpSpPr bwMode="auto">
            <a:xfrm>
              <a:off x="3833" y="2160"/>
              <a:ext cx="363" cy="182"/>
              <a:chOff x="4785" y="3203"/>
              <a:chExt cx="363" cy="182"/>
            </a:xfrm>
          </p:grpSpPr>
          <p:sp>
            <p:nvSpPr>
              <p:cNvPr id="227370" name="AutoShape 42"/>
              <p:cNvSpPr>
                <a:spLocks noChangeArrowheads="1"/>
              </p:cNvSpPr>
              <p:nvPr/>
            </p:nvSpPr>
            <p:spPr bwMode="auto">
              <a:xfrm rot="16200000">
                <a:off x="4883" y="3241"/>
                <a:ext cx="167" cy="91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19050" algn="ctr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miter lim="800000"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71" name="Line 43"/>
              <p:cNvSpPr>
                <a:spLocks noChangeShapeType="1"/>
              </p:cNvSpPr>
              <p:nvPr/>
            </p:nvSpPr>
            <p:spPr bwMode="auto">
              <a:xfrm>
                <a:off x="4921" y="3203"/>
                <a:ext cx="0" cy="182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72" name="Line 44"/>
              <p:cNvSpPr>
                <a:spLocks noChangeShapeType="1"/>
              </p:cNvSpPr>
              <p:nvPr/>
            </p:nvSpPr>
            <p:spPr bwMode="auto">
              <a:xfrm>
                <a:off x="4785" y="3294"/>
                <a:ext cx="136" cy="0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73" name="Line 45"/>
              <p:cNvSpPr>
                <a:spLocks noChangeShapeType="1"/>
              </p:cNvSpPr>
              <p:nvPr/>
            </p:nvSpPr>
            <p:spPr bwMode="auto">
              <a:xfrm>
                <a:off x="5012" y="3294"/>
                <a:ext cx="136" cy="0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6" name="Group 46"/>
            <p:cNvGrpSpPr>
              <a:grpSpLocks/>
            </p:cNvGrpSpPr>
            <p:nvPr/>
          </p:nvGrpSpPr>
          <p:grpSpPr bwMode="auto">
            <a:xfrm>
              <a:off x="3833" y="2613"/>
              <a:ext cx="363" cy="182"/>
              <a:chOff x="4785" y="3203"/>
              <a:chExt cx="363" cy="182"/>
            </a:xfrm>
          </p:grpSpPr>
          <p:sp>
            <p:nvSpPr>
              <p:cNvPr id="227375" name="AutoShape 47"/>
              <p:cNvSpPr>
                <a:spLocks noChangeArrowheads="1"/>
              </p:cNvSpPr>
              <p:nvPr/>
            </p:nvSpPr>
            <p:spPr bwMode="auto">
              <a:xfrm rot="16200000">
                <a:off x="4883" y="3241"/>
                <a:ext cx="167" cy="91"/>
              </a:xfrm>
              <a:prstGeom prst="triangle">
                <a:avLst>
                  <a:gd name="adj" fmla="val 50000"/>
                </a:avLst>
              </a:prstGeom>
              <a:solidFill>
                <a:schemeClr val="accent1"/>
              </a:solidFill>
              <a:ln w="19050" algn="ctr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miter lim="800000"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76" name="Line 48"/>
              <p:cNvSpPr>
                <a:spLocks noChangeShapeType="1"/>
              </p:cNvSpPr>
              <p:nvPr/>
            </p:nvSpPr>
            <p:spPr bwMode="auto">
              <a:xfrm>
                <a:off x="4921" y="3203"/>
                <a:ext cx="0" cy="182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77" name="Line 49"/>
              <p:cNvSpPr>
                <a:spLocks noChangeShapeType="1"/>
              </p:cNvSpPr>
              <p:nvPr/>
            </p:nvSpPr>
            <p:spPr bwMode="auto">
              <a:xfrm>
                <a:off x="4785" y="3294"/>
                <a:ext cx="136" cy="0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27378" name="Line 50"/>
              <p:cNvSpPr>
                <a:spLocks noChangeShapeType="1"/>
              </p:cNvSpPr>
              <p:nvPr/>
            </p:nvSpPr>
            <p:spPr bwMode="auto">
              <a:xfrm>
                <a:off x="5012" y="3294"/>
                <a:ext cx="136" cy="0"/>
              </a:xfrm>
              <a:prstGeom prst="line">
                <a:avLst/>
              </a:prstGeom>
              <a:noFill/>
              <a:ln w="19050">
                <a:pattFill prst="pct5">
                  <a:fgClr>
                    <a:srgbClr val="CC9900"/>
                  </a:fgClr>
                  <a:bgClr>
                    <a:srgbClr val="CC9900"/>
                  </a:bgClr>
                </a:patt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69662" name="Text Box 51"/>
          <p:cNvSpPr txBox="1">
            <a:spLocks noChangeArrowheads="1"/>
          </p:cNvSpPr>
          <p:nvPr/>
        </p:nvSpPr>
        <p:spPr bwMode="auto">
          <a:xfrm>
            <a:off x="7543801" y="4602164"/>
            <a:ext cx="271228" cy="276999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 b="1"/>
              <a:t>B</a:t>
            </a:r>
          </a:p>
        </p:txBody>
      </p:sp>
      <p:pic>
        <p:nvPicPr>
          <p:cNvPr id="69663" name="Picture 54" descr="DSCN2332"/>
          <p:cNvPicPr>
            <a:picLocks noChangeAspect="1" noChangeArrowheads="1"/>
          </p:cNvPicPr>
          <p:nvPr/>
        </p:nvPicPr>
        <p:blipFill>
          <a:blip r:embed="rId3" cstate="print">
            <a:lum bright="6000" contrast="6000"/>
          </a:blip>
          <a:srcRect l="18750" t="10417" r="17188" b="14583"/>
          <a:stretch>
            <a:fillRect/>
          </a:stretch>
        </p:blipFill>
        <p:spPr bwMode="auto">
          <a:xfrm>
            <a:off x="5105400" y="5180013"/>
            <a:ext cx="533400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64" name="Picture 55" descr="DSCN235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1" y="2743200"/>
            <a:ext cx="26574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59"/>
          <p:cNvGrpSpPr>
            <a:grpSpLocks/>
          </p:cNvGrpSpPr>
          <p:nvPr/>
        </p:nvGrpSpPr>
        <p:grpSpPr bwMode="auto">
          <a:xfrm>
            <a:off x="7620001" y="4427538"/>
            <a:ext cx="142875" cy="144462"/>
            <a:chOff x="4374" y="2982"/>
            <a:chExt cx="90" cy="91"/>
          </a:xfrm>
        </p:grpSpPr>
        <p:sp>
          <p:nvSpPr>
            <p:cNvPr id="69666" name="Line 57"/>
            <p:cNvSpPr>
              <a:spLocks noChangeShapeType="1"/>
            </p:cNvSpPr>
            <p:nvPr/>
          </p:nvSpPr>
          <p:spPr bwMode="auto">
            <a:xfrm>
              <a:off x="4419" y="2982"/>
              <a:ext cx="0" cy="9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67" name="Line 58"/>
            <p:cNvSpPr>
              <a:spLocks noChangeShapeType="1"/>
            </p:cNvSpPr>
            <p:nvPr/>
          </p:nvSpPr>
          <p:spPr bwMode="auto">
            <a:xfrm>
              <a:off x="4374" y="3073"/>
              <a:ext cx="9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697507" y="5638801"/>
            <a:ext cx="3188693" cy="830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แรงเคลื่อนไฟฟ้าขณะไม่เปิดอุปกรณ์ </a:t>
            </a:r>
          </a:p>
          <a:p>
            <a:pPr algn="ctr"/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14.1 – 14.9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โวลท์</a:t>
            </a:r>
            <a:endParaRPr lang="en-US" sz="24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47800" y="719138"/>
            <a:ext cx="6248400" cy="5595937"/>
            <a:chOff x="912" y="453"/>
            <a:chExt cx="3936" cy="3525"/>
          </a:xfrm>
        </p:grpSpPr>
        <p:pic>
          <p:nvPicPr>
            <p:cNvPr id="157700" name="Picture 4" descr="3คอยด์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8125" t="33333" r="24219" b="15625"/>
            <a:stretch>
              <a:fillRect/>
            </a:stretch>
          </p:blipFill>
          <p:spPr bwMode="auto">
            <a:xfrm>
              <a:off x="912" y="816"/>
              <a:ext cx="3936" cy="3162"/>
            </a:xfrm>
            <a:prstGeom prst="rect">
              <a:avLst/>
            </a:prstGeom>
            <a:noFill/>
          </p:spPr>
        </p:pic>
        <p:sp>
          <p:nvSpPr>
            <p:cNvPr id="157701" name="Text Box 5"/>
            <p:cNvSpPr txBox="1">
              <a:spLocks noChangeArrowheads="1"/>
            </p:cNvSpPr>
            <p:nvPr/>
          </p:nvSpPr>
          <p:spPr bwMode="auto">
            <a:xfrm>
              <a:off x="1008" y="453"/>
              <a:ext cx="230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th-TH" sz="3200" b="1" dirty="0"/>
                <a:t>การตรวจเช็คคอยล์จุดระเบิด</a:t>
              </a:r>
            </a:p>
          </p:txBody>
        </p:sp>
        <p:pic>
          <p:nvPicPr>
            <p:cNvPr id="157702" name="Picture 6" descr="37p 2S5-H2310-00 Ign"/>
            <p:cNvPicPr>
              <a:picLocks noChangeAspect="1" noChangeArrowheads="1"/>
            </p:cNvPicPr>
            <p:nvPr/>
          </p:nvPicPr>
          <p:blipFill>
            <a:blip r:embed="rId3" cstate="print"/>
            <a:srcRect l="32181" r="1508"/>
            <a:stretch>
              <a:fillRect/>
            </a:stretch>
          </p:blipFill>
          <p:spPr bwMode="auto">
            <a:xfrm>
              <a:off x="1104" y="1392"/>
              <a:ext cx="2112" cy="1458"/>
            </a:xfrm>
            <a:prstGeom prst="rect">
              <a:avLst/>
            </a:prstGeom>
            <a:noFill/>
          </p:spPr>
        </p:pic>
        <p:sp>
          <p:nvSpPr>
            <p:cNvPr id="157703" name="Line 7"/>
            <p:cNvSpPr>
              <a:spLocks noChangeShapeType="1"/>
            </p:cNvSpPr>
            <p:nvPr/>
          </p:nvSpPr>
          <p:spPr bwMode="auto">
            <a:xfrm flipH="1" flipV="1">
              <a:off x="3120" y="1824"/>
              <a:ext cx="96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7704" name="Line 8"/>
            <p:cNvSpPr>
              <a:spLocks noChangeShapeType="1"/>
            </p:cNvSpPr>
            <p:nvPr/>
          </p:nvSpPr>
          <p:spPr bwMode="auto">
            <a:xfrm flipH="1">
              <a:off x="3120" y="2496"/>
              <a:ext cx="192" cy="96"/>
            </a:xfrm>
            <a:prstGeom prst="line">
              <a:avLst/>
            </a:prstGeom>
            <a:noFill/>
            <a:ln w="57150">
              <a:solidFill>
                <a:srgbClr val="FF0066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4คอยด์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16406" t="16667" r="12500" b="10417"/>
          <a:stretch>
            <a:fillRect/>
          </a:stretch>
        </p:blipFill>
        <p:spPr bwMode="auto">
          <a:xfrm>
            <a:off x="1524000" y="1387476"/>
            <a:ext cx="6019800" cy="4632325"/>
          </a:xfrm>
          <a:prstGeom prst="rect">
            <a:avLst/>
          </a:prstGeom>
          <a:noFill/>
        </p:spPr>
      </p:pic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1600201" y="719139"/>
            <a:ext cx="36615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3200" b="1"/>
              <a:t>การตรวจเช็คคอยล์จุดระเบิด</a:t>
            </a:r>
          </a:p>
        </p:txBody>
      </p:sp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3505200" y="2971800"/>
            <a:ext cx="152400" cy="76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851565" y="5461145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k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914400" y="6629401"/>
            <a:ext cx="1625600" cy="20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700" b="1">
              <a:latin typeface="Angsana New" pitchFamily="18" charset="-34"/>
            </a:endParaRPr>
          </a:p>
        </p:txBody>
      </p:sp>
      <p:pic>
        <p:nvPicPr>
          <p:cNvPr id="41987" name="Picture 5" descr="MVC-015S"/>
          <p:cNvPicPr>
            <a:picLocks noChangeAspect="1" noChangeArrowheads="1"/>
          </p:cNvPicPr>
          <p:nvPr/>
        </p:nvPicPr>
        <p:blipFill>
          <a:blip r:embed="rId3" cstate="print">
            <a:lum bright="48000" contrast="66000"/>
          </a:blip>
          <a:srcRect/>
          <a:stretch>
            <a:fillRect/>
          </a:stretch>
        </p:blipFill>
        <p:spPr bwMode="auto">
          <a:xfrm>
            <a:off x="381000" y="1066800"/>
            <a:ext cx="3505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6" name="Rectangle 6"/>
          <p:cNvSpPr>
            <a:spLocks noChangeArrowheads="1"/>
          </p:cNvSpPr>
          <p:nvPr/>
        </p:nvSpPr>
        <p:spPr bwMode="auto">
          <a:xfrm>
            <a:off x="2133600" y="381001"/>
            <a:ext cx="5105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</a:rPr>
              <a:t>SPARK PLUG</a:t>
            </a:r>
            <a:r>
              <a:rPr lang="th-TH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</a:rPr>
              <a:t> </a:t>
            </a:r>
            <a:r>
              <a:rPr 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</a:rPr>
              <a:t>CAP  </a:t>
            </a:r>
            <a:r>
              <a:rPr lang="th-TH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</a:rPr>
              <a:t>( ปลั๊กหัวเทียน </a:t>
            </a:r>
            <a:r>
              <a:rPr lang="th-TH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</a:rPr>
              <a:t>)</a:t>
            </a:r>
            <a:endParaRPr lang="th-TH" sz="32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</a:endParaRPr>
          </a:p>
        </p:txBody>
      </p:sp>
      <p:sp>
        <p:nvSpPr>
          <p:cNvPr id="41989" name="Text Box 8"/>
          <p:cNvSpPr txBox="1">
            <a:spLocks noChangeArrowheads="1"/>
          </p:cNvSpPr>
          <p:nvPr/>
        </p:nvSpPr>
        <p:spPr bwMode="auto">
          <a:xfrm>
            <a:off x="2286000" y="5029200"/>
            <a:ext cx="46482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7992" tIns="63997" rIns="127992" bIns="63997"/>
          <a:lstStyle/>
          <a:p>
            <a:r>
              <a:rPr lang="th-TH" sz="3600" b="1" dirty="0">
                <a:solidFill>
                  <a:srgbClr val="FF0000"/>
                </a:solidFill>
                <a:latin typeface="Angsana New" pitchFamily="18" charset="-34"/>
              </a:rPr>
              <a:t>ความต้านทาน </a:t>
            </a:r>
            <a:r>
              <a:rPr lang="en-US" sz="3600" b="1" dirty="0" smtClean="0">
                <a:solidFill>
                  <a:srgbClr val="FF0000"/>
                </a:solidFill>
                <a:latin typeface="Angsana New" pitchFamily="18" charset="-34"/>
              </a:rPr>
              <a:t>7.5 – 12.5 </a:t>
            </a:r>
            <a:r>
              <a:rPr lang="th-TH" sz="3600" b="1" dirty="0" smtClean="0">
                <a:solidFill>
                  <a:srgbClr val="FF0000"/>
                </a:solidFill>
                <a:latin typeface="Angsana New" pitchFamily="18" charset="-34"/>
              </a:rPr>
              <a:t>K</a:t>
            </a:r>
            <a:r>
              <a:rPr lang="en-US" sz="2400" b="1" dirty="0">
                <a:solidFill>
                  <a:srgbClr val="FF3809"/>
                </a:solidFill>
                <a:latin typeface="Angsana New" pitchFamily="18" charset="-34"/>
              </a:rPr>
              <a:t>Ω</a:t>
            </a:r>
            <a:endParaRPr lang="th-TH" sz="3200" b="1" dirty="0">
              <a:solidFill>
                <a:srgbClr val="FF3809"/>
              </a:solidFill>
              <a:latin typeface="Angsana New" pitchFamily="18" charset="-34"/>
            </a:endParaRPr>
          </a:p>
        </p:txBody>
      </p:sp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4" cstate="print"/>
          <a:srcRect l="5882" t="8101" r="14706" b="7690"/>
          <a:stretch>
            <a:fillRect/>
          </a:stretch>
        </p:blipFill>
        <p:spPr bwMode="auto">
          <a:xfrm>
            <a:off x="3810000" y="1447801"/>
            <a:ext cx="51054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/>
          <p:cNvGrpSpPr/>
          <p:nvPr/>
        </p:nvGrpSpPr>
        <p:grpSpPr>
          <a:xfrm>
            <a:off x="5257801" y="1524000"/>
            <a:ext cx="3233057" cy="2514600"/>
            <a:chOff x="5181600" y="1752600"/>
            <a:chExt cx="3429000" cy="2667000"/>
          </a:xfrm>
        </p:grpSpPr>
        <p:pic>
          <p:nvPicPr>
            <p:cNvPr id="54274" name="Picture 4" descr="DSC_8810new"/>
            <p:cNvPicPr>
              <a:picLocks noChangeAspect="1" noChangeArrowheads="1"/>
            </p:cNvPicPr>
            <p:nvPr/>
          </p:nvPicPr>
          <p:blipFill>
            <a:blip r:embed="rId3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5181600" y="1752600"/>
              <a:ext cx="3429000" cy="2667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3" name="Oval 8"/>
            <p:cNvSpPr>
              <a:spLocks noChangeArrowheads="1"/>
            </p:cNvSpPr>
            <p:nvPr/>
          </p:nvSpPr>
          <p:spPr bwMode="auto">
            <a:xfrm>
              <a:off x="7515225" y="3592513"/>
              <a:ext cx="369888" cy="366712"/>
            </a:xfrm>
            <a:prstGeom prst="ellipse">
              <a:avLst/>
            </a:prstGeom>
            <a:solidFill>
              <a:srgbClr val="FFFF00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1</a:t>
              </a:r>
              <a:endParaRPr lang="th-TH" sz="1800">
                <a:solidFill>
                  <a:schemeClr val="bg1"/>
                </a:solidFill>
              </a:endParaRPr>
            </a:p>
          </p:txBody>
        </p:sp>
        <p:sp>
          <p:nvSpPr>
            <p:cNvPr id="54301" name="Oval 7"/>
            <p:cNvSpPr>
              <a:spLocks noChangeArrowheads="1"/>
            </p:cNvSpPr>
            <p:nvPr/>
          </p:nvSpPr>
          <p:spPr bwMode="auto">
            <a:xfrm>
              <a:off x="7237413" y="3248025"/>
              <a:ext cx="369887" cy="368300"/>
            </a:xfrm>
            <a:prstGeom prst="ellipse">
              <a:avLst/>
            </a:prstGeom>
            <a:solidFill>
              <a:srgbClr val="0000FF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 dirty="0">
                  <a:solidFill>
                    <a:schemeClr val="bg1"/>
                  </a:solidFill>
                </a:rPr>
                <a:t>2</a:t>
              </a:r>
              <a:endParaRPr lang="th-TH" sz="1800" dirty="0">
                <a:solidFill>
                  <a:schemeClr val="bg1"/>
                </a:solidFill>
              </a:endParaRPr>
            </a:p>
          </p:txBody>
        </p:sp>
        <p:sp>
          <p:nvSpPr>
            <p:cNvPr id="54299" name="AutoShape 6"/>
            <p:cNvSpPr>
              <a:spLocks noChangeArrowheads="1"/>
            </p:cNvSpPr>
            <p:nvPr/>
          </p:nvSpPr>
          <p:spPr bwMode="auto">
            <a:xfrm rot="20653362">
              <a:off x="6781800" y="3200400"/>
              <a:ext cx="369888" cy="552450"/>
            </a:xfrm>
            <a:prstGeom prst="roundRect">
              <a:avLst>
                <a:gd name="adj" fmla="val 16667"/>
              </a:avLst>
            </a:prstGeom>
            <a:solidFill>
              <a:srgbClr val="00FFFF">
                <a:alpha val="49019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3</a:t>
              </a:r>
              <a:endParaRPr lang="th-TH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43" name="Text Box 7"/>
          <p:cNvSpPr txBox="1">
            <a:spLocks noChangeArrowheads="1"/>
          </p:cNvSpPr>
          <p:nvPr/>
        </p:nvSpPr>
        <p:spPr bwMode="auto">
          <a:xfrm>
            <a:off x="5615756" y="4419600"/>
            <a:ext cx="3147244" cy="1323439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schemeClr val="accent2"/>
                </a:solidFill>
              </a:rPr>
              <a:t>วิธีตรวจเช็ค</a:t>
            </a:r>
            <a:r>
              <a:rPr lang="th-TH" sz="2000" b="1" dirty="0"/>
              <a:t>            </a:t>
            </a:r>
          </a:p>
          <a:p>
            <a:r>
              <a:rPr lang="th-TH" sz="2000" b="1" dirty="0"/>
              <a:t>ใช้มัลติมิเตอร์ตรวจเช็ค</a:t>
            </a:r>
          </a:p>
          <a:p>
            <a:r>
              <a:rPr lang="th-TH" sz="2000" b="1" dirty="0">
                <a:solidFill>
                  <a:srgbClr val="FF0000"/>
                </a:solidFill>
              </a:rPr>
              <a:t>สายบวก </a:t>
            </a:r>
            <a:r>
              <a:rPr lang="th-TH" sz="2000" b="1" dirty="0">
                <a:latin typeface="Angsana New" pitchFamily="18" charset="-34"/>
              </a:rPr>
              <a:t>ต่อเข้า </a:t>
            </a:r>
            <a:r>
              <a:rPr lang="en-US" sz="2000" b="1" dirty="0">
                <a:latin typeface="Angsana New" pitchFamily="18" charset="-34"/>
              </a:rPr>
              <a:t> </a:t>
            </a:r>
            <a:r>
              <a:rPr lang="th-TH" sz="2000" b="1" dirty="0" smtClean="0">
                <a:solidFill>
                  <a:schemeClr val="accent2"/>
                </a:solidFill>
                <a:latin typeface="Angsana New" pitchFamily="18" charset="-34"/>
              </a:rPr>
              <a:t>สายสีน้ำเงิน</a:t>
            </a:r>
            <a:r>
              <a:rPr lang="en-US" sz="2000" b="1" dirty="0" smtClean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th-TH" sz="2000" b="1" dirty="0" smtClean="0">
                <a:solidFill>
                  <a:schemeClr val="accent2"/>
                </a:solidFill>
                <a:latin typeface="Angsana New" pitchFamily="18" charset="-34"/>
              </a:rPr>
              <a:t>         </a:t>
            </a:r>
            <a:r>
              <a:rPr lang="en-US" sz="2000" b="1" dirty="0" smtClean="0">
                <a:solidFill>
                  <a:srgbClr val="FF0000"/>
                </a:solidFill>
                <a:latin typeface="Angsana New" pitchFamily="18" charset="-34"/>
              </a:rPr>
              <a:t>(</a:t>
            </a:r>
            <a:r>
              <a:rPr lang="en-US" sz="2000" b="1" dirty="0">
                <a:solidFill>
                  <a:srgbClr val="FF0000"/>
                </a:solidFill>
                <a:latin typeface="Angsana New" pitchFamily="18" charset="-34"/>
              </a:rPr>
              <a:t>1)</a:t>
            </a:r>
            <a:endParaRPr lang="th-TH" sz="2000" b="1" dirty="0">
              <a:solidFill>
                <a:srgbClr val="FF0000"/>
              </a:solidFill>
              <a:latin typeface="Angsana New" pitchFamily="18" charset="-34"/>
            </a:endParaRPr>
          </a:p>
          <a:p>
            <a:r>
              <a:rPr lang="th-TH" sz="2000" b="1" dirty="0">
                <a:solidFill>
                  <a:schemeClr val="tx2"/>
                </a:solidFill>
                <a:latin typeface="Angsana New" pitchFamily="18" charset="-34"/>
              </a:rPr>
              <a:t>สายลบ    ต่อเข้า</a:t>
            </a:r>
            <a:r>
              <a:rPr lang="th-TH" sz="2000" b="1" dirty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th-TH" sz="2000" b="1" dirty="0" smtClean="0">
                <a:solidFill>
                  <a:schemeClr val="accent2"/>
                </a:solidFill>
                <a:latin typeface="Angsana New" pitchFamily="18" charset="-34"/>
              </a:rPr>
              <a:t>สายสีดำ/น้ำเงิน  </a:t>
            </a:r>
            <a:r>
              <a:rPr lang="en-US" sz="2000" b="1" dirty="0" smtClean="0">
                <a:solidFill>
                  <a:schemeClr val="accent2"/>
                </a:solidFill>
                <a:latin typeface="Angsana New" pitchFamily="18" charset="-34"/>
              </a:rPr>
              <a:t>  </a:t>
            </a:r>
            <a:r>
              <a:rPr lang="en-US" sz="2000" b="1" dirty="0">
                <a:solidFill>
                  <a:srgbClr val="FF0000"/>
                </a:solidFill>
                <a:latin typeface="Angsana New" pitchFamily="18" charset="-34"/>
              </a:rPr>
              <a:t>(2)</a:t>
            </a:r>
            <a:endParaRPr lang="th-TH" sz="2000" b="1" dirty="0">
              <a:solidFill>
                <a:srgbClr val="FF0000"/>
              </a:solidFill>
              <a:latin typeface="Angsana New" pitchFamily="18" charset="-34"/>
            </a:endParaRPr>
          </a:p>
        </p:txBody>
      </p:sp>
      <p:sp>
        <p:nvSpPr>
          <p:cNvPr id="44" name="Text Box 9"/>
          <p:cNvSpPr txBox="1">
            <a:spLocks noChangeArrowheads="1"/>
          </p:cNvSpPr>
          <p:nvPr/>
        </p:nvSpPr>
        <p:spPr bwMode="auto">
          <a:xfrm>
            <a:off x="1219200" y="405826"/>
            <a:ext cx="6629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/>
              <a:t>การตรวจเช็คไฟเลี้ยงเซ็นเซอร์ตรวจจับตำแหน่งลิ้นเร่ง</a:t>
            </a:r>
          </a:p>
        </p:txBody>
      </p:sp>
      <p:pic>
        <p:nvPicPr>
          <p:cNvPr id="10243" name="Picture 3" descr="C:\Documents and Settings\N500316\Desktop\New Folder\2012-05-02 20.40.55.jpg"/>
          <p:cNvPicPr>
            <a:picLocks noChangeAspect="1" noChangeArrowheads="1"/>
          </p:cNvPicPr>
          <p:nvPr/>
        </p:nvPicPr>
        <p:blipFill>
          <a:blip r:embed="rId4" cstate="print">
            <a:lum bright="40000" contrast="40000"/>
          </a:blip>
          <a:srcRect l="22000" t="19333" r="19000" b="38000"/>
          <a:stretch>
            <a:fillRect/>
          </a:stretch>
        </p:blipFill>
        <p:spPr bwMode="auto">
          <a:xfrm>
            <a:off x="533400" y="1524001"/>
            <a:ext cx="4648200" cy="252105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grpSp>
        <p:nvGrpSpPr>
          <p:cNvPr id="56" name="Group 53"/>
          <p:cNvGrpSpPr/>
          <p:nvPr/>
        </p:nvGrpSpPr>
        <p:grpSpPr>
          <a:xfrm>
            <a:off x="381001" y="4419602"/>
            <a:ext cx="5105401" cy="1200330"/>
            <a:chOff x="609600" y="4571999"/>
            <a:chExt cx="5029200" cy="1181751"/>
          </a:xfrm>
        </p:grpSpPr>
        <p:sp>
          <p:nvSpPr>
            <p:cNvPr id="57" name="TextBox 56"/>
            <p:cNvSpPr txBox="1"/>
            <p:nvPr/>
          </p:nvSpPr>
          <p:spPr>
            <a:xfrm>
              <a:off x="609600" y="4572000"/>
              <a:ext cx="5029200" cy="118175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แรงเคลื่อนไฟฟ้าเซ็นเซอร์ตรวจจับ</a:t>
              </a:r>
            </a:p>
            <a:p>
              <a:pPr algn="ctr"/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ตำแหน่งลิ้นเร่ง</a:t>
              </a:r>
            </a:p>
            <a:p>
              <a:pPr algn="ctr"/>
              <a:r>
                <a:rPr lang="en-US" sz="2400" b="1" dirty="0" smtClean="0">
                  <a:latin typeface="Angsana New" pitchFamily="18" charset="-34"/>
                  <a:cs typeface="Angsana New" pitchFamily="18" charset="-34"/>
                </a:rPr>
                <a:t>5 </a:t>
              </a:r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โวลท์ (สายสีน้ำเงิน / ดำ </a:t>
              </a:r>
              <a:r>
                <a:rPr lang="en-US" sz="2400" b="1" dirty="0" smtClean="0">
                  <a:latin typeface="Angsana New" pitchFamily="18" charset="-34"/>
                  <a:cs typeface="Angsana New" pitchFamily="18" charset="-34"/>
                </a:rPr>
                <a:t>- </a:t>
              </a:r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สายสีน้ำเงิน)</a:t>
              </a:r>
            </a:p>
          </p:txBody>
        </p:sp>
        <p:pic>
          <p:nvPicPr>
            <p:cNvPr id="58" name="Picture 2" descr="C:\Documents and Settings\N500316\Desktop\New Folder\Picture1.jpg"/>
            <p:cNvPicPr>
              <a:picLocks noChangeAspect="1" noChangeArrowheads="1"/>
            </p:cNvPicPr>
            <p:nvPr/>
          </p:nvPicPr>
          <p:blipFill>
            <a:blip r:embed="rId5" cstate="print"/>
            <a:srcRect l="883" t="3448" r="83220" b="34483"/>
            <a:stretch>
              <a:fillRect/>
            </a:stretch>
          </p:blipFill>
          <p:spPr bwMode="auto">
            <a:xfrm>
              <a:off x="609600" y="4571999"/>
              <a:ext cx="685800" cy="685800"/>
            </a:xfrm>
            <a:prstGeom prst="rect">
              <a:avLst/>
            </a:prstGeom>
            <a:noFill/>
          </p:spPr>
        </p:pic>
      </p:grpSp>
      <p:sp>
        <p:nvSpPr>
          <p:cNvPr id="13" name="Oval 7"/>
          <p:cNvSpPr>
            <a:spLocks noChangeArrowheads="1"/>
          </p:cNvSpPr>
          <p:nvPr/>
        </p:nvSpPr>
        <p:spPr bwMode="auto">
          <a:xfrm>
            <a:off x="7924800" y="533400"/>
            <a:ext cx="348751" cy="347254"/>
          </a:xfrm>
          <a:prstGeom prst="ellipse">
            <a:avLst/>
          </a:prstGeom>
          <a:solidFill>
            <a:srgbClr val="0000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2</a:t>
            </a:r>
            <a:endParaRPr lang="th-TH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6"/>
          <p:cNvGrpSpPr/>
          <p:nvPr/>
        </p:nvGrpSpPr>
        <p:grpSpPr>
          <a:xfrm>
            <a:off x="5257801" y="1524000"/>
            <a:ext cx="3233057" cy="2514600"/>
            <a:chOff x="5181600" y="1752600"/>
            <a:chExt cx="3429000" cy="2667000"/>
          </a:xfrm>
        </p:grpSpPr>
        <p:pic>
          <p:nvPicPr>
            <p:cNvPr id="54274" name="Picture 4" descr="DSC_8810new"/>
            <p:cNvPicPr>
              <a:picLocks noChangeAspect="1" noChangeArrowheads="1"/>
            </p:cNvPicPr>
            <p:nvPr/>
          </p:nvPicPr>
          <p:blipFill>
            <a:blip r:embed="rId3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5181600" y="1752600"/>
              <a:ext cx="3429000" cy="2667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3" name="Oval 8"/>
            <p:cNvSpPr>
              <a:spLocks noChangeArrowheads="1"/>
            </p:cNvSpPr>
            <p:nvPr/>
          </p:nvSpPr>
          <p:spPr bwMode="auto">
            <a:xfrm>
              <a:off x="7515225" y="3592513"/>
              <a:ext cx="369888" cy="366712"/>
            </a:xfrm>
            <a:prstGeom prst="ellipse">
              <a:avLst/>
            </a:prstGeom>
            <a:solidFill>
              <a:srgbClr val="FFFF00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1</a:t>
              </a:r>
              <a:endParaRPr lang="th-TH" sz="1800">
                <a:solidFill>
                  <a:schemeClr val="bg1"/>
                </a:solidFill>
              </a:endParaRPr>
            </a:p>
          </p:txBody>
        </p:sp>
        <p:sp>
          <p:nvSpPr>
            <p:cNvPr id="54301" name="Oval 7"/>
            <p:cNvSpPr>
              <a:spLocks noChangeArrowheads="1"/>
            </p:cNvSpPr>
            <p:nvPr/>
          </p:nvSpPr>
          <p:spPr bwMode="auto">
            <a:xfrm>
              <a:off x="7237413" y="3248025"/>
              <a:ext cx="369887" cy="368300"/>
            </a:xfrm>
            <a:prstGeom prst="ellipse">
              <a:avLst/>
            </a:prstGeom>
            <a:solidFill>
              <a:srgbClr val="0000FF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 dirty="0">
                  <a:solidFill>
                    <a:schemeClr val="bg1"/>
                  </a:solidFill>
                </a:rPr>
                <a:t>2</a:t>
              </a:r>
              <a:endParaRPr lang="th-TH" sz="1800" dirty="0">
                <a:solidFill>
                  <a:schemeClr val="bg1"/>
                </a:solidFill>
              </a:endParaRPr>
            </a:p>
          </p:txBody>
        </p:sp>
        <p:sp>
          <p:nvSpPr>
            <p:cNvPr id="54299" name="AutoShape 6"/>
            <p:cNvSpPr>
              <a:spLocks noChangeArrowheads="1"/>
            </p:cNvSpPr>
            <p:nvPr/>
          </p:nvSpPr>
          <p:spPr bwMode="auto">
            <a:xfrm rot="20653362">
              <a:off x="6781800" y="3200400"/>
              <a:ext cx="369888" cy="552450"/>
            </a:xfrm>
            <a:prstGeom prst="roundRect">
              <a:avLst>
                <a:gd name="adj" fmla="val 16667"/>
              </a:avLst>
            </a:prstGeom>
            <a:solidFill>
              <a:srgbClr val="00FFFF">
                <a:alpha val="49019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3</a:t>
              </a:r>
              <a:endParaRPr lang="th-TH" sz="20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0243" name="Picture 3" descr="C:\Documents and Settings\N500316\Desktop\New Folder\2012-05-02 20.40.55.jpg"/>
          <p:cNvPicPr>
            <a:picLocks noChangeAspect="1" noChangeArrowheads="1"/>
          </p:cNvPicPr>
          <p:nvPr/>
        </p:nvPicPr>
        <p:blipFill>
          <a:blip r:embed="rId4" cstate="print">
            <a:lum bright="40000" contrast="40000"/>
          </a:blip>
          <a:srcRect l="22000" t="19333" r="19000" b="38000"/>
          <a:stretch>
            <a:fillRect/>
          </a:stretch>
        </p:blipFill>
        <p:spPr bwMode="auto">
          <a:xfrm>
            <a:off x="533400" y="1524001"/>
            <a:ext cx="4648200" cy="252105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5507181" y="4419601"/>
            <a:ext cx="3342582" cy="1569660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วิธีตรวจเช็ค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            </a:t>
            </a:r>
          </a:p>
          <a:p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ใช้มัลติมิเตอร์ตรวจเช็ค</a:t>
            </a:r>
          </a:p>
          <a:p>
            <a:r>
              <a:rPr lang="th-TH" sz="24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สายบวก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ต่อเข้า 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สายสีเหลือง</a:t>
            </a:r>
            <a:r>
              <a:rPr lang="en-US" sz="2400" b="1" dirty="0" smtClean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en-US" sz="2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(3)</a:t>
            </a:r>
            <a:endParaRPr lang="th-TH" sz="2400" b="1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sz="2400" b="1" dirty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สายลบ    ต่อเข้า</a:t>
            </a:r>
            <a:r>
              <a:rPr lang="th-TH" sz="24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สายสีดำ/น้ำเงิน  </a:t>
            </a:r>
            <a:r>
              <a:rPr lang="en-US" sz="2400" b="1" dirty="0" smtClean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 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(2)</a:t>
            </a:r>
            <a:endParaRPr lang="th-TH" sz="2400" b="1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1012825" y="563564"/>
            <a:ext cx="730199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การตรวจเช็คไฟสัญญาณเซ็นเซอร์ตรวจจับตำแหน่งลิ้นเร่ง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339435" y="4438472"/>
            <a:ext cx="5105400" cy="1200329"/>
            <a:chOff x="568656" y="4571996"/>
            <a:chExt cx="5029200" cy="1181748"/>
          </a:xfrm>
        </p:grpSpPr>
        <p:sp>
          <p:nvSpPr>
            <p:cNvPr id="16" name="TextBox 15"/>
            <p:cNvSpPr txBox="1"/>
            <p:nvPr/>
          </p:nvSpPr>
          <p:spPr>
            <a:xfrm>
              <a:off x="568656" y="4571996"/>
              <a:ext cx="5029200" cy="118174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แรงเคลื่อนไฟฟ้าส่งออกของเซ็นเซอร์ </a:t>
              </a:r>
            </a:p>
            <a:p>
              <a:pPr algn="ctr"/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ตรวจจับตำแหน่งลิ้นเร่ง (ในตำแหน่งปิด)</a:t>
              </a:r>
            </a:p>
            <a:p>
              <a:pPr algn="ctr"/>
              <a:r>
                <a:rPr lang="en-US" sz="2400" b="1" dirty="0" smtClean="0">
                  <a:latin typeface="Angsana New" pitchFamily="18" charset="-34"/>
                  <a:cs typeface="Angsana New" pitchFamily="18" charset="-34"/>
                </a:rPr>
                <a:t>0.63 – 0.73 </a:t>
              </a:r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โวลท์</a:t>
              </a:r>
            </a:p>
          </p:txBody>
        </p:sp>
        <p:pic>
          <p:nvPicPr>
            <p:cNvPr id="17" name="Picture 2" descr="C:\Documents and Settings\N500316\Desktop\New Folder\Picture1.jpg"/>
            <p:cNvPicPr>
              <a:picLocks noChangeAspect="1" noChangeArrowheads="1"/>
            </p:cNvPicPr>
            <p:nvPr/>
          </p:nvPicPr>
          <p:blipFill>
            <a:blip r:embed="rId5" cstate="print"/>
            <a:srcRect l="883" t="3448" r="83220" b="34483"/>
            <a:stretch>
              <a:fillRect/>
            </a:stretch>
          </p:blipFill>
          <p:spPr bwMode="auto">
            <a:xfrm>
              <a:off x="609600" y="4572000"/>
              <a:ext cx="685800" cy="685800"/>
            </a:xfrm>
            <a:prstGeom prst="rect">
              <a:avLst/>
            </a:prstGeom>
            <a:noFill/>
          </p:spPr>
        </p:pic>
      </p:grpSp>
      <p:sp>
        <p:nvSpPr>
          <p:cNvPr id="18" name="Oval 7"/>
          <p:cNvSpPr>
            <a:spLocks noChangeArrowheads="1"/>
          </p:cNvSpPr>
          <p:nvPr/>
        </p:nvSpPr>
        <p:spPr bwMode="auto">
          <a:xfrm>
            <a:off x="8181110" y="685800"/>
            <a:ext cx="348751" cy="347254"/>
          </a:xfrm>
          <a:prstGeom prst="ellipse">
            <a:avLst/>
          </a:prstGeom>
          <a:solidFill>
            <a:srgbClr val="0000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2</a:t>
            </a:r>
            <a:endParaRPr lang="th-TH" sz="1800" dirty="0">
              <a:solidFill>
                <a:schemeClr val="bg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1600200" y="2438400"/>
            <a:ext cx="381000" cy="533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865910" y="2362200"/>
            <a:ext cx="609600" cy="762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10" name="Text Box 6"/>
          <p:cNvSpPr txBox="1">
            <a:spLocks noChangeArrowheads="1"/>
          </p:cNvSpPr>
          <p:nvPr/>
        </p:nvSpPr>
        <p:spPr bwMode="auto">
          <a:xfrm>
            <a:off x="1066801" y="719139"/>
            <a:ext cx="6187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การตรวจเช็คเซ็นเซอร์วัดแรงดันอากาศในท่อไอดี</a:t>
            </a:r>
          </a:p>
        </p:txBody>
      </p:sp>
      <p:sp>
        <p:nvSpPr>
          <p:cNvPr id="149511" name="Text Box 7"/>
          <p:cNvSpPr txBox="1">
            <a:spLocks noChangeArrowheads="1"/>
          </p:cNvSpPr>
          <p:nvPr/>
        </p:nvSpPr>
        <p:spPr bwMode="auto">
          <a:xfrm>
            <a:off x="5798125" y="4662060"/>
            <a:ext cx="2895598" cy="1569660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accent2"/>
                </a:solidFill>
              </a:rPr>
              <a:t>วิธีตรวจเช็ค</a:t>
            </a:r>
            <a:r>
              <a:rPr lang="th-TH" sz="2400" b="1" dirty="0"/>
              <a:t>            </a:t>
            </a:r>
          </a:p>
          <a:p>
            <a:r>
              <a:rPr lang="th-TH" sz="2400" b="1" dirty="0"/>
              <a:t>ใช้มัลติมิเตอร์ตรวจเช็ค</a:t>
            </a:r>
          </a:p>
          <a:p>
            <a:r>
              <a:rPr lang="th-TH" sz="2400" b="1" dirty="0">
                <a:solidFill>
                  <a:srgbClr val="FF0000"/>
                </a:solidFill>
              </a:rPr>
              <a:t>สายบวก </a:t>
            </a:r>
            <a:r>
              <a:rPr lang="th-TH" sz="2400" b="1" dirty="0">
                <a:latin typeface="Angsana New" pitchFamily="18" charset="-34"/>
              </a:rPr>
              <a:t>ต่อเข้า </a:t>
            </a:r>
            <a:r>
              <a:rPr lang="en-US" sz="2400" b="1" dirty="0">
                <a:latin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</a:rPr>
              <a:t>ชมพู/ขาว</a:t>
            </a:r>
            <a:r>
              <a:rPr lang="en-US" sz="2400" b="1" dirty="0" smtClean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</a:rPr>
              <a:t>     </a:t>
            </a:r>
            <a:endParaRPr lang="th-TH" sz="2400" b="1" dirty="0">
              <a:solidFill>
                <a:srgbClr val="FF0000"/>
              </a:solidFill>
              <a:latin typeface="Angsana New" pitchFamily="18" charset="-34"/>
            </a:endParaRPr>
          </a:p>
          <a:p>
            <a:r>
              <a:rPr lang="th-TH" sz="2400" b="1" dirty="0">
                <a:solidFill>
                  <a:schemeClr val="tx2"/>
                </a:solidFill>
                <a:latin typeface="Angsana New" pitchFamily="18" charset="-34"/>
              </a:rPr>
              <a:t>สายลบ    ต่อเข้า</a:t>
            </a:r>
            <a:r>
              <a:rPr lang="th-TH" sz="2400" b="1" dirty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en-US" sz="2400" b="1" dirty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</a:rPr>
              <a:t>ดำ/น้ำเงิน  </a:t>
            </a:r>
            <a:r>
              <a:rPr lang="en-US" sz="2400" b="1" dirty="0" smtClean="0">
                <a:solidFill>
                  <a:schemeClr val="accent2"/>
                </a:solidFill>
                <a:latin typeface="Angsana New" pitchFamily="18" charset="-34"/>
              </a:rPr>
              <a:t>  </a:t>
            </a:r>
            <a:endParaRPr lang="th-TH" sz="2400" b="1" dirty="0">
              <a:solidFill>
                <a:srgbClr val="FF0000"/>
              </a:solidFill>
              <a:latin typeface="Angsana New" pitchFamily="18" charset="-34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5257800" y="1524000"/>
            <a:ext cx="3233059" cy="2514601"/>
            <a:chOff x="5562600" y="1752600"/>
            <a:chExt cx="3429000" cy="2667000"/>
          </a:xfrm>
        </p:grpSpPr>
        <p:pic>
          <p:nvPicPr>
            <p:cNvPr id="10" name="Picture 4" descr="DSC_8810new"/>
            <p:cNvPicPr>
              <a:picLocks noChangeAspect="1" noChangeArrowheads="1"/>
            </p:cNvPicPr>
            <p:nvPr/>
          </p:nvPicPr>
          <p:blipFill>
            <a:blip r:embed="rId2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5562600" y="1752600"/>
              <a:ext cx="3429000" cy="2667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7896225" y="3592513"/>
              <a:ext cx="369888" cy="366712"/>
            </a:xfrm>
            <a:prstGeom prst="ellipse">
              <a:avLst/>
            </a:prstGeom>
            <a:solidFill>
              <a:srgbClr val="FFFF00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1</a:t>
              </a:r>
              <a:endParaRPr lang="th-TH" sz="1800">
                <a:solidFill>
                  <a:schemeClr val="bg1"/>
                </a:solidFill>
              </a:endParaRPr>
            </a:p>
          </p:txBody>
        </p:sp>
        <p:sp>
          <p:nvSpPr>
            <p:cNvPr id="12" name="Oval 7"/>
            <p:cNvSpPr>
              <a:spLocks noChangeArrowheads="1"/>
            </p:cNvSpPr>
            <p:nvPr/>
          </p:nvSpPr>
          <p:spPr bwMode="auto">
            <a:xfrm>
              <a:off x="7618413" y="3248025"/>
              <a:ext cx="369887" cy="368300"/>
            </a:xfrm>
            <a:prstGeom prst="ellipse">
              <a:avLst/>
            </a:prstGeom>
            <a:solidFill>
              <a:srgbClr val="0000FF">
                <a:alpha val="50195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2</a:t>
              </a:r>
              <a:endParaRPr lang="th-TH" sz="1800">
                <a:solidFill>
                  <a:schemeClr val="bg1"/>
                </a:solidFill>
              </a:endParaRPr>
            </a:p>
          </p:txBody>
        </p:sp>
        <p:sp>
          <p:nvSpPr>
            <p:cNvPr id="13" name="AutoShape 6"/>
            <p:cNvSpPr>
              <a:spLocks noChangeArrowheads="1"/>
            </p:cNvSpPr>
            <p:nvPr/>
          </p:nvSpPr>
          <p:spPr bwMode="auto">
            <a:xfrm rot="20653362">
              <a:off x="7162800" y="3200400"/>
              <a:ext cx="369888" cy="552450"/>
            </a:xfrm>
            <a:prstGeom prst="roundRect">
              <a:avLst>
                <a:gd name="adj" fmla="val 16667"/>
              </a:avLst>
            </a:prstGeom>
            <a:solidFill>
              <a:srgbClr val="00FFFF">
                <a:alpha val="49019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3</a:t>
              </a:r>
              <a:endParaRPr lang="th-TH" sz="20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4" name="Picture 3" descr="C:\Documents and Settings\N500316\Desktop\New Folder\2012-05-02 20.40.55.jpg"/>
          <p:cNvPicPr>
            <a:picLocks noChangeAspect="1" noChangeArrowheads="1"/>
          </p:cNvPicPr>
          <p:nvPr/>
        </p:nvPicPr>
        <p:blipFill>
          <a:blip r:embed="rId3" cstate="print">
            <a:lum bright="40000" contrast="40000"/>
          </a:blip>
          <a:srcRect l="22000" t="19333" r="19000" b="47333"/>
          <a:stretch>
            <a:fillRect/>
          </a:stretch>
        </p:blipFill>
        <p:spPr bwMode="auto">
          <a:xfrm>
            <a:off x="533400" y="1524000"/>
            <a:ext cx="4495800" cy="24384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381000" y="5029200"/>
            <a:ext cx="5105400" cy="1200329"/>
            <a:chOff x="609600" y="4571991"/>
            <a:chExt cx="5029200" cy="1181748"/>
          </a:xfrm>
        </p:grpSpPr>
        <p:sp>
          <p:nvSpPr>
            <p:cNvPr id="19" name="TextBox 18"/>
            <p:cNvSpPr txBox="1"/>
            <p:nvPr/>
          </p:nvSpPr>
          <p:spPr>
            <a:xfrm>
              <a:off x="609600" y="4571991"/>
              <a:ext cx="5029200" cy="1181748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แรงเคลื่อนไฟฟ้าเซ็นเซอร์</a:t>
              </a:r>
            </a:p>
            <a:p>
              <a:pPr algn="ctr"/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วัดแรงดันอากาศเข้า</a:t>
              </a:r>
            </a:p>
            <a:p>
              <a:pPr algn="ctr"/>
              <a:r>
                <a:rPr lang="en-US" sz="2400" b="1" dirty="0" smtClean="0">
                  <a:latin typeface="Angsana New" pitchFamily="18" charset="-34"/>
                  <a:cs typeface="Angsana New" pitchFamily="18" charset="-34"/>
                </a:rPr>
                <a:t>0.789 – 4 </a:t>
              </a:r>
              <a:r>
                <a:rPr lang="th-TH" sz="2400" b="1" dirty="0" smtClean="0">
                  <a:latin typeface="Angsana New" pitchFamily="18" charset="-34"/>
                  <a:cs typeface="Angsana New" pitchFamily="18" charset="-34"/>
                </a:rPr>
                <a:t>โวลท์ ที่ </a:t>
              </a:r>
              <a:r>
                <a:rPr lang="en-US" sz="2400" b="1" dirty="0" smtClean="0">
                  <a:latin typeface="Angsana New" pitchFamily="18" charset="-34"/>
                  <a:cs typeface="Angsana New" pitchFamily="18" charset="-34"/>
                </a:rPr>
                <a:t>20 – 101 </a:t>
              </a:r>
              <a:r>
                <a:rPr lang="en-US" sz="2400" b="1" dirty="0" err="1" smtClean="0">
                  <a:latin typeface="Angsana New" pitchFamily="18" charset="-34"/>
                  <a:cs typeface="Angsana New" pitchFamily="18" charset="-34"/>
                </a:rPr>
                <a:t>kPa</a:t>
              </a:r>
              <a:endParaRPr lang="th-TH" sz="2400" b="1" dirty="0" smtClean="0">
                <a:latin typeface="Angsana New" pitchFamily="18" charset="-34"/>
                <a:cs typeface="Angsana New" pitchFamily="18" charset="-34"/>
              </a:endParaRPr>
            </a:p>
          </p:txBody>
        </p:sp>
        <p:pic>
          <p:nvPicPr>
            <p:cNvPr id="20" name="Picture 2" descr="C:\Documents and Settings\N500316\Desktop\New Folder\Picture1.jpg"/>
            <p:cNvPicPr>
              <a:picLocks noChangeAspect="1" noChangeArrowheads="1"/>
            </p:cNvPicPr>
            <p:nvPr/>
          </p:nvPicPr>
          <p:blipFill>
            <a:blip r:embed="rId4" cstate="print"/>
            <a:srcRect l="883" t="3448" r="83220" b="34483"/>
            <a:stretch>
              <a:fillRect/>
            </a:stretch>
          </p:blipFill>
          <p:spPr bwMode="auto">
            <a:xfrm>
              <a:off x="609600" y="4572000"/>
              <a:ext cx="685800" cy="685800"/>
            </a:xfrm>
            <a:prstGeom prst="rect">
              <a:avLst/>
            </a:prstGeom>
            <a:noFill/>
          </p:spPr>
        </p:pic>
      </p:grp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7391400" y="762000"/>
            <a:ext cx="288911" cy="470508"/>
          </a:xfrm>
          <a:prstGeom prst="roundRect">
            <a:avLst>
              <a:gd name="adj" fmla="val 16667"/>
            </a:avLst>
          </a:prstGeom>
          <a:solidFill>
            <a:srgbClr val="00B0F0">
              <a:alpha val="49019"/>
            </a:srgbClr>
          </a:solidFill>
          <a:ln w="9525">
            <a:solidFill>
              <a:schemeClr val="accent2">
                <a:lumMod val="40000"/>
                <a:lumOff val="6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dirty="0"/>
              <a:t>3</a:t>
            </a:r>
            <a:endParaRPr lang="th-TH" sz="2000" dirty="0"/>
          </a:p>
        </p:txBody>
      </p:sp>
      <p:sp>
        <p:nvSpPr>
          <p:cNvPr id="17" name="Up Arrow 16"/>
          <p:cNvSpPr/>
          <p:nvPr/>
        </p:nvSpPr>
        <p:spPr>
          <a:xfrm>
            <a:off x="2812470" y="3429000"/>
            <a:ext cx="228600" cy="91440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Up Arrow 20"/>
          <p:cNvSpPr/>
          <p:nvPr/>
        </p:nvSpPr>
        <p:spPr>
          <a:xfrm>
            <a:off x="1066800" y="3429000"/>
            <a:ext cx="228600" cy="91440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ross 22"/>
          <p:cNvSpPr/>
          <p:nvPr/>
        </p:nvSpPr>
        <p:spPr>
          <a:xfrm>
            <a:off x="3200400" y="4114800"/>
            <a:ext cx="304800" cy="30480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406235" y="4184070"/>
            <a:ext cx="304800" cy="228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969281" y="512626"/>
            <a:ext cx="653255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การตรวจเช็คความต้านทานเซ็นเซอร์วัดอุณหภูมิอากาศเข้า</a:t>
            </a:r>
          </a:p>
        </p:txBody>
      </p:sp>
      <p:sp>
        <p:nvSpPr>
          <p:cNvPr id="150534" name="Text Box 6"/>
          <p:cNvSpPr txBox="1">
            <a:spLocks noChangeArrowheads="1"/>
          </p:cNvSpPr>
          <p:nvPr/>
        </p:nvSpPr>
        <p:spPr bwMode="auto">
          <a:xfrm>
            <a:off x="5728562" y="4786751"/>
            <a:ext cx="2989921" cy="1569660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400" b="1" dirty="0">
                <a:solidFill>
                  <a:schemeClr val="accent2"/>
                </a:solidFill>
              </a:rPr>
              <a:t>วิธีตรวจเช็ค</a:t>
            </a:r>
            <a:r>
              <a:rPr lang="th-TH" sz="2400" b="1" dirty="0"/>
              <a:t>            </a:t>
            </a:r>
          </a:p>
          <a:p>
            <a:r>
              <a:rPr lang="th-TH" sz="2400" b="1" dirty="0"/>
              <a:t>ใช้มัลติมิเตอร์ตรวจเช็ค</a:t>
            </a:r>
          </a:p>
          <a:p>
            <a:r>
              <a:rPr lang="th-TH" sz="2400" b="1" dirty="0">
                <a:solidFill>
                  <a:srgbClr val="FF0000"/>
                </a:solidFill>
              </a:rPr>
              <a:t>สายบวก </a:t>
            </a:r>
            <a:r>
              <a:rPr lang="th-TH" sz="2400" b="1" dirty="0">
                <a:latin typeface="Angsana New" pitchFamily="18" charset="-34"/>
              </a:rPr>
              <a:t>ต่อเข้า </a:t>
            </a:r>
            <a:r>
              <a:rPr lang="en-US" sz="2400" b="1" dirty="0">
                <a:latin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</a:rPr>
              <a:t>น้ำตาล/ขาว</a:t>
            </a:r>
            <a:r>
              <a:rPr lang="en-US" sz="2400" b="1" dirty="0" smtClean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en-US" sz="2400" b="1" dirty="0" smtClean="0">
                <a:solidFill>
                  <a:schemeClr val="accent2"/>
                </a:solidFill>
                <a:latin typeface="Angsana New" pitchFamily="18" charset="-34"/>
              </a:rPr>
              <a:t> </a:t>
            </a:r>
            <a:endParaRPr lang="th-TH" sz="2400" b="1" dirty="0">
              <a:solidFill>
                <a:srgbClr val="FF0000"/>
              </a:solidFill>
              <a:latin typeface="Angsana New" pitchFamily="18" charset="-34"/>
            </a:endParaRPr>
          </a:p>
          <a:p>
            <a:r>
              <a:rPr lang="th-TH" sz="2400" b="1" dirty="0">
                <a:solidFill>
                  <a:schemeClr val="tx2"/>
                </a:solidFill>
                <a:latin typeface="Angsana New" pitchFamily="18" charset="-34"/>
              </a:rPr>
              <a:t>สายลบ    ต่อเข้า</a:t>
            </a:r>
            <a:r>
              <a:rPr lang="th-TH" sz="2400" b="1" dirty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en-US" sz="2400" b="1" dirty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th-TH" sz="2400" b="1" dirty="0" smtClean="0">
                <a:solidFill>
                  <a:schemeClr val="accent2"/>
                </a:solidFill>
                <a:latin typeface="Angsana New" pitchFamily="18" charset="-34"/>
              </a:rPr>
              <a:t>ดำ/น้ำเงิน  </a:t>
            </a:r>
            <a:r>
              <a:rPr lang="en-US" sz="2400" b="1" dirty="0" smtClean="0">
                <a:solidFill>
                  <a:schemeClr val="accent2"/>
                </a:solidFill>
                <a:latin typeface="Angsana New" pitchFamily="18" charset="-34"/>
              </a:rPr>
              <a:t>  </a:t>
            </a:r>
            <a:endParaRPr lang="th-TH" sz="2400" b="1" dirty="0">
              <a:solidFill>
                <a:srgbClr val="FF0000"/>
              </a:solidFill>
              <a:latin typeface="Angsana New" pitchFamily="18" charset="-34"/>
            </a:endParaRPr>
          </a:p>
        </p:txBody>
      </p:sp>
      <p:pic>
        <p:nvPicPr>
          <p:cNvPr id="11" name="Picture 4" descr="DSC_8810new"/>
          <p:cNvPicPr>
            <a:picLocks noChangeAspect="1" noChangeArrowheads="1"/>
          </p:cNvPicPr>
          <p:nvPr/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 bwMode="auto">
          <a:xfrm>
            <a:off x="5285500" y="1496290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val 8"/>
          <p:cNvSpPr>
            <a:spLocks noChangeArrowheads="1"/>
          </p:cNvSpPr>
          <p:nvPr/>
        </p:nvSpPr>
        <p:spPr bwMode="auto">
          <a:xfrm>
            <a:off x="7840805" y="3370834"/>
            <a:ext cx="369888" cy="366712"/>
          </a:xfrm>
          <a:prstGeom prst="ellipse">
            <a:avLst/>
          </a:prstGeom>
          <a:solidFill>
            <a:srgbClr val="FFFF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>
                <a:solidFill>
                  <a:schemeClr val="bg1"/>
                </a:solidFill>
              </a:rPr>
              <a:t>1</a:t>
            </a:r>
            <a:endParaRPr lang="th-TH" sz="1800">
              <a:solidFill>
                <a:schemeClr val="bg1"/>
              </a:solidFill>
            </a:endParaRPr>
          </a:p>
        </p:txBody>
      </p:sp>
      <p:sp>
        <p:nvSpPr>
          <p:cNvPr id="13" name="Oval 7"/>
          <p:cNvSpPr>
            <a:spLocks noChangeArrowheads="1"/>
          </p:cNvSpPr>
          <p:nvPr/>
        </p:nvSpPr>
        <p:spPr bwMode="auto">
          <a:xfrm>
            <a:off x="7535284" y="3081766"/>
            <a:ext cx="369887" cy="368300"/>
          </a:xfrm>
          <a:prstGeom prst="ellipse">
            <a:avLst/>
          </a:prstGeom>
          <a:solidFill>
            <a:srgbClr val="0000FF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2</a:t>
            </a:r>
            <a:endParaRPr lang="th-TH" sz="1800" dirty="0">
              <a:solidFill>
                <a:schemeClr val="bg1"/>
              </a:solidFill>
            </a:endParaRPr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auto">
          <a:xfrm rot="20653362">
            <a:off x="7010395" y="2992575"/>
            <a:ext cx="369888" cy="552450"/>
          </a:xfrm>
          <a:prstGeom prst="roundRect">
            <a:avLst>
              <a:gd name="adj" fmla="val 16667"/>
            </a:avLst>
          </a:prstGeom>
          <a:solidFill>
            <a:srgbClr val="00FFFF">
              <a:alpha val="49019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3</a:t>
            </a:r>
            <a:endParaRPr lang="th-TH" sz="2000" dirty="0">
              <a:solidFill>
                <a:schemeClr val="bg1"/>
              </a:solidFill>
            </a:endParaRPr>
          </a:p>
        </p:txBody>
      </p:sp>
      <p:pic>
        <p:nvPicPr>
          <p:cNvPr id="15" name="Picture 3" descr="C:\Documents and Settings\N500316\Desktop\New Folder\2012-05-02 20.40.55.jpg"/>
          <p:cNvPicPr>
            <a:picLocks noChangeAspect="1" noChangeArrowheads="1"/>
          </p:cNvPicPr>
          <p:nvPr/>
        </p:nvPicPr>
        <p:blipFill>
          <a:blip r:embed="rId3" cstate="print">
            <a:lum bright="40000" contrast="40000"/>
          </a:blip>
          <a:srcRect l="22000" t="19333" r="19000" b="47333"/>
          <a:stretch>
            <a:fillRect/>
          </a:stretch>
        </p:blipFill>
        <p:spPr bwMode="auto">
          <a:xfrm>
            <a:off x="533400" y="1524000"/>
            <a:ext cx="4495800" cy="25146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grpSp>
        <p:nvGrpSpPr>
          <p:cNvPr id="17" name="Group 16"/>
          <p:cNvGrpSpPr/>
          <p:nvPr/>
        </p:nvGrpSpPr>
        <p:grpSpPr>
          <a:xfrm>
            <a:off x="381000" y="4856022"/>
            <a:ext cx="5105400" cy="1446550"/>
            <a:chOff x="609600" y="4571988"/>
            <a:chExt cx="5029200" cy="1424156"/>
          </a:xfrm>
        </p:grpSpPr>
        <p:sp>
          <p:nvSpPr>
            <p:cNvPr id="18" name="TextBox 17"/>
            <p:cNvSpPr txBox="1"/>
            <p:nvPr/>
          </p:nvSpPr>
          <p:spPr>
            <a:xfrm>
              <a:off x="609600" y="4571988"/>
              <a:ext cx="5029200" cy="142415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ค่าความต้านทานอุณหภูมิอากาศ</a:t>
              </a:r>
            </a:p>
            <a:p>
              <a:pPr algn="ctr"/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5.7 – 6.3 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k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    </a:t>
              </a:r>
              <a:endParaRPr lang="th-TH" sz="2800" b="1" dirty="0" smtClean="0">
                <a:latin typeface="Angsana New" pitchFamily="18" charset="-34"/>
                <a:cs typeface="Angsana New" pitchFamily="18" charset="-34"/>
              </a:endParaRPr>
            </a:p>
            <a:p>
              <a:pPr algn="ctr"/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น้ำตาล/ขาว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- </a:t>
              </a:r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ดำ/น้ำเงิน</a:t>
              </a:r>
            </a:p>
          </p:txBody>
        </p:sp>
        <p:pic>
          <p:nvPicPr>
            <p:cNvPr id="19" name="Picture 2" descr="C:\Documents and Settings\N500316\Desktop\New Folder\Picture1.jpg"/>
            <p:cNvPicPr>
              <a:picLocks noChangeAspect="1" noChangeArrowheads="1"/>
            </p:cNvPicPr>
            <p:nvPr/>
          </p:nvPicPr>
          <p:blipFill>
            <a:blip r:embed="rId4" cstate="print"/>
            <a:srcRect l="883" t="3448" r="83220" b="34483"/>
            <a:stretch>
              <a:fillRect/>
            </a:stretch>
          </p:blipFill>
          <p:spPr bwMode="auto">
            <a:xfrm>
              <a:off x="609600" y="4572000"/>
              <a:ext cx="685800" cy="685800"/>
            </a:xfrm>
            <a:prstGeom prst="rect">
              <a:avLst/>
            </a:prstGeom>
            <a:noFill/>
          </p:spPr>
        </p:pic>
      </p:grpSp>
      <p:pic>
        <p:nvPicPr>
          <p:cNvPr id="16" name="Picture 4" descr="10ความต้านทานแรงดัน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889" t="54978" r="43933" b="41152"/>
          <a:stretch>
            <a:fillRect/>
          </a:stretch>
        </p:blipFill>
        <p:spPr bwMode="auto">
          <a:xfrm>
            <a:off x="3422075" y="5458695"/>
            <a:ext cx="171451" cy="228600"/>
          </a:xfrm>
          <a:prstGeom prst="rect">
            <a:avLst/>
          </a:prstGeom>
          <a:noFill/>
        </p:spPr>
      </p:pic>
      <p:sp>
        <p:nvSpPr>
          <p:cNvPr id="20" name="Oval 8"/>
          <p:cNvSpPr>
            <a:spLocks noChangeArrowheads="1"/>
          </p:cNvSpPr>
          <p:nvPr/>
        </p:nvSpPr>
        <p:spPr bwMode="auto">
          <a:xfrm>
            <a:off x="7620000" y="609600"/>
            <a:ext cx="369888" cy="366712"/>
          </a:xfrm>
          <a:prstGeom prst="ellipse">
            <a:avLst/>
          </a:prstGeom>
          <a:solidFill>
            <a:srgbClr val="FFFF00">
              <a:alpha val="50195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800" dirty="0">
                <a:solidFill>
                  <a:srgbClr val="002060"/>
                </a:solidFill>
              </a:rPr>
              <a:t>1</a:t>
            </a:r>
            <a:endParaRPr lang="th-TH" sz="1800" dirty="0">
              <a:solidFill>
                <a:srgbClr val="002060"/>
              </a:solidFill>
            </a:endParaRPr>
          </a:p>
        </p:txBody>
      </p:sp>
      <p:sp>
        <p:nvSpPr>
          <p:cNvPr id="21" name="Up Arrow 20"/>
          <p:cNvSpPr/>
          <p:nvPr/>
        </p:nvSpPr>
        <p:spPr>
          <a:xfrm>
            <a:off x="3276600" y="3429000"/>
            <a:ext cx="304800" cy="83820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Up Arrow 21"/>
          <p:cNvSpPr/>
          <p:nvPr/>
        </p:nvSpPr>
        <p:spPr>
          <a:xfrm>
            <a:off x="990600" y="3429000"/>
            <a:ext cx="304800" cy="83820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ross 22"/>
          <p:cNvSpPr/>
          <p:nvPr/>
        </p:nvSpPr>
        <p:spPr>
          <a:xfrm>
            <a:off x="3733800" y="4114800"/>
            <a:ext cx="304800" cy="30480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371600" y="4170220"/>
            <a:ext cx="304800" cy="228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969279" y="512626"/>
            <a:ext cx="386355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latin typeface="Angsana New" pitchFamily="18" charset="-34"/>
                <a:cs typeface="Angsana New" pitchFamily="18" charset="-34"/>
              </a:rPr>
              <a:t>ISC </a:t>
            </a:r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(อุปกรณ์ควบคุมรอบเดินเบา)</a:t>
            </a:r>
            <a:endParaRPr lang="th-TH" sz="32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1" name="Picture 4" descr="DSC_8810new"/>
          <p:cNvPicPr>
            <a:picLocks noChangeAspect="1" noChangeArrowheads="1"/>
          </p:cNvPicPr>
          <p:nvPr/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 bwMode="auto">
          <a:xfrm>
            <a:off x="5583385" y="1586345"/>
            <a:ext cx="3135086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6"/>
          <p:cNvGrpSpPr/>
          <p:nvPr/>
        </p:nvGrpSpPr>
        <p:grpSpPr>
          <a:xfrm>
            <a:off x="381000" y="4800598"/>
            <a:ext cx="5105400" cy="1384995"/>
            <a:chOff x="609600" y="4571993"/>
            <a:chExt cx="5029200" cy="1363557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8" name="TextBox 17"/>
            <p:cNvSpPr txBox="1"/>
            <p:nvPr/>
          </p:nvSpPr>
          <p:spPr>
            <a:xfrm>
              <a:off x="609600" y="4571993"/>
              <a:ext cx="5029200" cy="1363557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ค่าความต้านทาน 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ISC </a:t>
              </a:r>
              <a:endParaRPr lang="th-TH" sz="2800" b="1" dirty="0" smtClean="0">
                <a:latin typeface="Angsana New" pitchFamily="18" charset="-34"/>
                <a:cs typeface="Angsana New" pitchFamily="18" charset="-34"/>
              </a:endParaRPr>
            </a:p>
            <a:p>
              <a:pPr algn="ctr"/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(อุปกรณ์ควบคุมรอบเดินเบา)</a:t>
              </a:r>
            </a:p>
            <a:p>
              <a:pPr algn="ctr"/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20      </a:t>
              </a:r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(สายสีชมพู/เขียว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-</a:t>
              </a:r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เหลือง หรือ เทา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-</a:t>
              </a:r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ฟ้าอ่อน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th-TH" sz="2800" b="1" dirty="0" smtClean="0">
                  <a:latin typeface="Angsana New" pitchFamily="18" charset="-34"/>
                  <a:cs typeface="Angsana New" pitchFamily="18" charset="-34"/>
                </a:rPr>
                <a:t>)</a:t>
              </a:r>
            </a:p>
          </p:txBody>
        </p:sp>
        <p:pic>
          <p:nvPicPr>
            <p:cNvPr id="19" name="Picture 2" descr="C:\Documents and Settings\N500316\Desktop\New Folder\Picture1.jpg"/>
            <p:cNvPicPr>
              <a:picLocks noChangeAspect="1" noChangeArrowheads="1"/>
            </p:cNvPicPr>
            <p:nvPr/>
          </p:nvPicPr>
          <p:blipFill>
            <a:blip r:embed="rId3" cstate="print"/>
            <a:srcRect l="883" t="3448" r="83220" b="34483"/>
            <a:stretch>
              <a:fillRect/>
            </a:stretch>
          </p:blipFill>
          <p:spPr bwMode="auto">
            <a:xfrm>
              <a:off x="609600" y="4572000"/>
              <a:ext cx="685800" cy="685800"/>
            </a:xfrm>
            <a:prstGeom prst="rect">
              <a:avLst/>
            </a:prstGeom>
            <a:grpFill/>
          </p:spPr>
        </p:pic>
      </p:grpSp>
      <p:pic>
        <p:nvPicPr>
          <p:cNvPr id="16" name="Picture 4" descr="10ความต้านทานแรงดัน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889" t="54978" r="43933" b="41152"/>
          <a:stretch>
            <a:fillRect/>
          </a:stretch>
        </p:blipFill>
        <p:spPr bwMode="auto">
          <a:xfrm>
            <a:off x="879755" y="5791205"/>
            <a:ext cx="171451" cy="228600"/>
          </a:xfrm>
          <a:prstGeom prst="rect">
            <a:avLst/>
          </a:prstGeom>
          <a:noFill/>
        </p:spPr>
      </p:pic>
      <p:sp>
        <p:nvSpPr>
          <p:cNvPr id="17" name="Oval 16"/>
          <p:cNvSpPr/>
          <p:nvPr/>
        </p:nvSpPr>
        <p:spPr>
          <a:xfrm>
            <a:off x="7391400" y="2209800"/>
            <a:ext cx="304800" cy="304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l="13282" t="14583" r="50781" b="58334"/>
          <a:stretch>
            <a:fillRect/>
          </a:stretch>
        </p:blipFill>
        <p:spPr bwMode="auto">
          <a:xfrm>
            <a:off x="609600" y="1524000"/>
            <a:ext cx="4343400" cy="2454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3" name="Picture 3" descr="12วัดมุมเอียง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56" t="29167" r="30469" b="17708"/>
          <a:stretch>
            <a:fillRect/>
          </a:stretch>
        </p:blipFill>
        <p:spPr bwMode="auto">
          <a:xfrm>
            <a:off x="838200" y="1676400"/>
            <a:ext cx="4572000" cy="3886200"/>
          </a:xfrm>
          <a:prstGeom prst="rect">
            <a:avLst/>
          </a:prstGeom>
          <a:noFill/>
        </p:spPr>
      </p:pic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5791196" y="4362450"/>
            <a:ext cx="2903359" cy="1815882"/>
          </a:xfrm>
          <a:prstGeom prst="rect">
            <a:avLst/>
          </a:prstGeom>
          <a:solidFill>
            <a:srgbClr val="CCEC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 b="1" dirty="0">
                <a:solidFill>
                  <a:schemeClr val="accent2"/>
                </a:solidFill>
              </a:rPr>
              <a:t>วิธีตรวจเช็ค</a:t>
            </a:r>
            <a:r>
              <a:rPr lang="th-TH" sz="2800" b="1" dirty="0"/>
              <a:t>            </a:t>
            </a:r>
          </a:p>
          <a:p>
            <a:r>
              <a:rPr lang="th-TH" sz="2800" b="1" dirty="0"/>
              <a:t>ใช้มัลติมิเตอร์ตรวจเช็ค</a:t>
            </a:r>
          </a:p>
          <a:p>
            <a:r>
              <a:rPr lang="th-TH" sz="2800" b="1" dirty="0">
                <a:solidFill>
                  <a:srgbClr val="FF0000"/>
                </a:solidFill>
              </a:rPr>
              <a:t>สายบวก </a:t>
            </a:r>
            <a:r>
              <a:rPr lang="th-TH" sz="2800" b="1" dirty="0">
                <a:latin typeface="Angsana New" pitchFamily="18" charset="-34"/>
              </a:rPr>
              <a:t>ต่อเข้า </a:t>
            </a:r>
            <a:r>
              <a:rPr lang="en-US" sz="2800" b="1" dirty="0">
                <a:latin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latin typeface="Angsana New" pitchFamily="18" charset="-34"/>
              </a:rPr>
              <a:t>Y</a:t>
            </a:r>
            <a:r>
              <a:rPr lang="th-TH" sz="2800" b="1" dirty="0">
                <a:solidFill>
                  <a:schemeClr val="accent2"/>
                </a:solidFill>
                <a:latin typeface="Angsana New" pitchFamily="18" charset="-34"/>
              </a:rPr>
              <a:t>/</a:t>
            </a:r>
            <a:r>
              <a:rPr lang="en-US" sz="2800" b="1" dirty="0">
                <a:solidFill>
                  <a:schemeClr val="accent2"/>
                </a:solidFill>
                <a:latin typeface="Angsana New" pitchFamily="18" charset="-34"/>
              </a:rPr>
              <a:t>G </a:t>
            </a:r>
            <a:r>
              <a:rPr lang="en-US" sz="2800" b="1" dirty="0">
                <a:solidFill>
                  <a:srgbClr val="FF0000"/>
                </a:solidFill>
                <a:latin typeface="Angsana New" pitchFamily="18" charset="-34"/>
              </a:rPr>
              <a:t>(1)</a:t>
            </a:r>
            <a:endParaRPr lang="th-TH" sz="2800" b="1" dirty="0">
              <a:solidFill>
                <a:srgbClr val="FF0000"/>
              </a:solidFill>
              <a:latin typeface="Angsana New" pitchFamily="18" charset="-34"/>
            </a:endParaRPr>
          </a:p>
          <a:p>
            <a:r>
              <a:rPr lang="th-TH" sz="2800" b="1" dirty="0">
                <a:solidFill>
                  <a:schemeClr val="tx2"/>
                </a:solidFill>
                <a:latin typeface="Angsana New" pitchFamily="18" charset="-34"/>
              </a:rPr>
              <a:t>สายลบ    ต่อเข้า</a:t>
            </a:r>
            <a:r>
              <a:rPr lang="th-TH" sz="2800" b="1" dirty="0">
                <a:solidFill>
                  <a:schemeClr val="accent2"/>
                </a:solidFill>
                <a:latin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latin typeface="Angsana New" pitchFamily="18" charset="-34"/>
              </a:rPr>
              <a:t>B</a:t>
            </a:r>
            <a:r>
              <a:rPr lang="th-TH" sz="2800" b="1" dirty="0">
                <a:solidFill>
                  <a:schemeClr val="accent2"/>
                </a:solidFill>
                <a:latin typeface="Angsana New" pitchFamily="18" charset="-34"/>
              </a:rPr>
              <a:t>/</a:t>
            </a:r>
            <a:r>
              <a:rPr lang="en-US" sz="2800" b="1" dirty="0">
                <a:solidFill>
                  <a:schemeClr val="accent2"/>
                </a:solidFill>
                <a:latin typeface="Angsana New" pitchFamily="18" charset="-34"/>
              </a:rPr>
              <a:t>L</a:t>
            </a:r>
            <a:r>
              <a:rPr lang="th-TH" sz="2800" b="1" dirty="0">
                <a:solidFill>
                  <a:schemeClr val="accent2"/>
                </a:solidFill>
                <a:latin typeface="Angsana New" pitchFamily="18" charset="-34"/>
              </a:rPr>
              <a:t>  </a:t>
            </a:r>
            <a:r>
              <a:rPr lang="en-US" sz="2800" b="1" dirty="0">
                <a:solidFill>
                  <a:srgbClr val="FF0000"/>
                </a:solidFill>
                <a:latin typeface="Angsana New" pitchFamily="18" charset="-34"/>
              </a:rPr>
              <a:t>(2)</a:t>
            </a:r>
            <a:endParaRPr lang="th-TH" sz="2800" b="1" dirty="0">
              <a:solidFill>
                <a:srgbClr val="FF0000"/>
              </a:solidFill>
              <a:latin typeface="Angsana New" pitchFamily="18" charset="-34"/>
            </a:endParaRPr>
          </a:p>
        </p:txBody>
      </p:sp>
      <p:sp>
        <p:nvSpPr>
          <p:cNvPr id="153605" name="Text Box 5"/>
          <p:cNvSpPr txBox="1">
            <a:spLocks noChangeArrowheads="1"/>
          </p:cNvSpPr>
          <p:nvPr/>
        </p:nvSpPr>
        <p:spPr bwMode="auto">
          <a:xfrm>
            <a:off x="1295401" y="871539"/>
            <a:ext cx="665278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การตรวจเช็คไฟสัญญาณเซ็นเซอร์วัดการเอียงของรถ</a:t>
            </a:r>
          </a:p>
        </p:txBody>
      </p:sp>
      <p:pic>
        <p:nvPicPr>
          <p:cNvPr id="153606" name="Picture 6" descr="DSC00032_"/>
          <p:cNvPicPr>
            <a:picLocks noChangeAspect="1" noChangeArrowheads="1"/>
          </p:cNvPicPr>
          <p:nvPr/>
        </p:nvPicPr>
        <p:blipFill>
          <a:blip r:embed="rId3" cstate="print"/>
          <a:srcRect l="24789" t="22061" r="9077" b="11807"/>
          <a:stretch>
            <a:fillRect/>
          </a:stretch>
        </p:blipFill>
        <p:spPr bwMode="auto">
          <a:xfrm>
            <a:off x="5867400" y="1789114"/>
            <a:ext cx="2895600" cy="2173287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 l="53662" t="44792" r="11719" b="43750"/>
          <a:stretch>
            <a:fillRect/>
          </a:stretch>
        </p:blipFill>
        <p:spPr bwMode="auto">
          <a:xfrm>
            <a:off x="914400" y="4394380"/>
            <a:ext cx="4495800" cy="1488032"/>
          </a:xfrm>
          <a:prstGeom prst="rect">
            <a:avLst/>
          </a:prstGeom>
          <a:noFill/>
          <a:ln w="12700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N500316\Desktop\New Folder\DSC_8793n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4481" y="1420095"/>
            <a:ext cx="3889999" cy="25908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202870" y="533401"/>
            <a:ext cx="4770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เซ็นเซอร์ตรวจจับอุณหภูมิเครื่องยนต์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4" name="Group 16"/>
          <p:cNvGrpSpPr/>
          <p:nvPr/>
        </p:nvGrpSpPr>
        <p:grpSpPr>
          <a:xfrm>
            <a:off x="1981200" y="4343407"/>
            <a:ext cx="5105400" cy="1815882"/>
            <a:chOff x="534537" y="4571985"/>
            <a:chExt cx="5029200" cy="178776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5" name="TextBox 4"/>
            <p:cNvSpPr txBox="1"/>
            <p:nvPr/>
          </p:nvSpPr>
          <p:spPr>
            <a:xfrm>
              <a:off x="534537" y="4571985"/>
              <a:ext cx="5029200" cy="1787769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200" b="1" dirty="0" smtClean="0">
                  <a:latin typeface="AngsanaUPC" pitchFamily="18" charset="-34"/>
                  <a:cs typeface="AngsanaUPC" pitchFamily="18" charset="-34"/>
                </a:rPr>
                <a:t>ความต้านทาน </a:t>
              </a:r>
              <a:endParaRPr lang="en-US" sz="3200" b="1" dirty="0" smtClean="0">
                <a:latin typeface="AngsanaUPC" pitchFamily="18" charset="-34"/>
                <a:cs typeface="AngsanaUPC" pitchFamily="18" charset="-34"/>
              </a:endParaRPr>
            </a:p>
            <a:p>
              <a:pPr lvl="0" algn="ctr"/>
              <a:r>
                <a:rPr lang="en-US" sz="3200" b="1" dirty="0" smtClean="0">
                  <a:latin typeface="AngsanaUPC" pitchFamily="18" charset="-34"/>
                  <a:cs typeface="AngsanaUPC" pitchFamily="18" charset="-34"/>
                </a:rPr>
                <a:t>2.51 – 2.77 </a:t>
              </a:r>
              <a:r>
                <a:rPr lang="en-US" sz="4000" b="1" dirty="0" err="1" smtClean="0">
                  <a:latin typeface="AngsanaUPC" pitchFamily="18" charset="-34"/>
                  <a:cs typeface="AngsanaUPC" pitchFamily="18" charset="-34"/>
                </a:rPr>
                <a:t>k</a:t>
              </a:r>
              <a:r>
                <a:rPr lang="en-US" sz="2800" b="1" dirty="0" err="1" smtClean="0">
                  <a:latin typeface="Angsana New" pitchFamily="18" charset="-34"/>
                  <a:cs typeface="Angsana New" pitchFamily="18" charset="-34"/>
                </a:rPr>
                <a:t>Ω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 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</a:rPr>
                <a:t>ที่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 20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  </a:t>
              </a:r>
              <a:r>
                <a:rPr lang="en-US" sz="2800" b="1" dirty="0" err="1" smtClean="0">
                  <a:latin typeface="Angsana New" pitchFamily="18" charset="-34"/>
                  <a:cs typeface="Angsana New" pitchFamily="18" charset="-34"/>
                  <a:sym typeface="Symbol"/>
                </a:rPr>
                <a:t>ํ</a:t>
              </a:r>
              <a:r>
                <a:rPr lang="en-US" sz="4000" b="1" dirty="0" err="1" smtClean="0">
                  <a:latin typeface="Angsana New" pitchFamily="18" charset="-34"/>
                  <a:cs typeface="Angsana New" pitchFamily="18" charset="-34"/>
                </a:rPr>
                <a:t>c</a:t>
              </a:r>
              <a:r>
                <a:rPr lang="th-TH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4000" b="1" dirty="0" smtClean="0">
                  <a:latin typeface="Angsana New" pitchFamily="18" charset="-34"/>
                  <a:cs typeface="Angsana New" pitchFamily="18" charset="-34"/>
                </a:rPr>
                <a:t>  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</a:rPr>
                <a:t>(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68</a:t>
              </a:r>
              <a:r>
                <a:rPr lang="en-US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3200" b="1" dirty="0" err="1" smtClean="0">
                  <a:latin typeface="Angsana New" pitchFamily="18" charset="-34"/>
                  <a:cs typeface="Angsana New" pitchFamily="18" charset="-34"/>
                  <a:sym typeface="Symbol"/>
                </a:rPr>
                <a:t>ํF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  <a:sym typeface="Symbol"/>
                </a:rPr>
                <a:t>)</a:t>
              </a:r>
            </a:p>
            <a:p>
              <a:pPr algn="ctr"/>
              <a:r>
                <a:rPr lang="en-US" sz="3200" b="1" dirty="0" smtClean="0">
                  <a:latin typeface="AngsanaUPC" pitchFamily="18" charset="-34"/>
                  <a:cs typeface="AngsanaUPC" pitchFamily="18" charset="-34"/>
                </a:rPr>
                <a:t>  0.19 – 0.24   </a:t>
              </a:r>
              <a:r>
                <a:rPr lang="en-US" sz="4000" b="1" dirty="0" err="1" smtClean="0">
                  <a:latin typeface="AngsanaUPC" pitchFamily="18" charset="-34"/>
                  <a:cs typeface="AngsanaUPC" pitchFamily="18" charset="-34"/>
                </a:rPr>
                <a:t>k</a:t>
              </a:r>
              <a:r>
                <a:rPr lang="en-US" sz="2000" b="1" dirty="0" err="1" smtClean="0">
                  <a:latin typeface="Angsana New" pitchFamily="18" charset="-34"/>
                  <a:cs typeface="Angsana New" pitchFamily="18" charset="-34"/>
                </a:rPr>
                <a:t>Ω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 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</a:rPr>
                <a:t>ที่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 100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  </a:t>
              </a:r>
              <a:r>
                <a:rPr lang="en-US" sz="2800" b="1" dirty="0" err="1" smtClean="0">
                  <a:latin typeface="Angsana New" pitchFamily="18" charset="-34"/>
                  <a:cs typeface="Angsana New" pitchFamily="18" charset="-34"/>
                  <a:sym typeface="Symbol"/>
                </a:rPr>
                <a:t>ํ</a:t>
              </a:r>
              <a:r>
                <a:rPr lang="en-US" sz="4000" b="1" dirty="0" err="1" smtClean="0">
                  <a:latin typeface="Angsana New" pitchFamily="18" charset="-34"/>
                  <a:cs typeface="Angsana New" pitchFamily="18" charset="-34"/>
                </a:rPr>
                <a:t>c</a:t>
              </a:r>
              <a:r>
                <a:rPr lang="th-TH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</a:rPr>
                <a:t>(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212</a:t>
              </a:r>
              <a:r>
                <a:rPr lang="en-US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3200" b="1" dirty="0" err="1" smtClean="0">
                  <a:latin typeface="Angsana New" pitchFamily="18" charset="-34"/>
                  <a:cs typeface="Angsana New" pitchFamily="18" charset="-34"/>
                  <a:sym typeface="Symbol"/>
                </a:rPr>
                <a:t>ํF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  <a:sym typeface="Symbol"/>
                </a:rPr>
                <a:t>)</a:t>
              </a:r>
              <a:endParaRPr lang="th-TH" sz="3200" b="1" dirty="0" smtClean="0">
                <a:latin typeface="AngsanaUPC" pitchFamily="18" charset="-34"/>
                <a:cs typeface="AngsanaUPC" pitchFamily="18" charset="-34"/>
              </a:endParaRPr>
            </a:p>
          </p:txBody>
        </p:sp>
        <p:pic>
          <p:nvPicPr>
            <p:cNvPr id="6" name="Picture 2" descr="C:\Documents and Settings\N500316\Desktop\New Folder\Picture1.jpg"/>
            <p:cNvPicPr>
              <a:picLocks noChangeAspect="1" noChangeArrowheads="1"/>
            </p:cNvPicPr>
            <p:nvPr/>
          </p:nvPicPr>
          <p:blipFill>
            <a:blip r:embed="rId3" cstate="print"/>
            <a:srcRect l="883" t="3448" r="83220" b="34483"/>
            <a:stretch>
              <a:fillRect/>
            </a:stretch>
          </p:blipFill>
          <p:spPr bwMode="auto">
            <a:xfrm>
              <a:off x="534537" y="4572000"/>
              <a:ext cx="685800" cy="685800"/>
            </a:xfrm>
            <a:prstGeom prst="rect">
              <a:avLst/>
            </a:prstGeom>
            <a:grpFill/>
          </p:spPr>
        </p:pic>
      </p:grpSp>
      <p:sp>
        <p:nvSpPr>
          <p:cNvPr id="7" name="TextBox 6"/>
          <p:cNvSpPr txBox="1"/>
          <p:nvPr/>
        </p:nvSpPr>
        <p:spPr>
          <a:xfrm>
            <a:off x="6248400" y="1752600"/>
            <a:ext cx="111761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เขียว</a:t>
            </a:r>
            <a:r>
              <a:rPr lang="en-US" sz="2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/</a:t>
            </a:r>
            <a:r>
              <a:rPr lang="th-TH" sz="2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แดง</a:t>
            </a:r>
          </a:p>
          <a:p>
            <a:endParaRPr lang="th-TH" sz="2800" b="1" dirty="0" smtClean="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sz="2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ดำ</a:t>
            </a:r>
            <a:r>
              <a:rPr lang="en-US" sz="2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/</a:t>
            </a:r>
            <a:r>
              <a:rPr lang="th-TH" sz="2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น้ำเงิน</a:t>
            </a:r>
            <a:endParaRPr lang="en-US" sz="2800" b="1" dirty="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" name="Left Arrow 8"/>
          <p:cNvSpPr/>
          <p:nvPr/>
        </p:nvSpPr>
        <p:spPr>
          <a:xfrm>
            <a:off x="7467600" y="1828800"/>
            <a:ext cx="609600" cy="304800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Arrow 9"/>
          <p:cNvSpPr/>
          <p:nvPr/>
        </p:nvSpPr>
        <p:spPr>
          <a:xfrm>
            <a:off x="7467600" y="2743200"/>
            <a:ext cx="609600" cy="304800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/>
          <p:cNvSpPr/>
          <p:nvPr/>
        </p:nvSpPr>
        <p:spPr>
          <a:xfrm>
            <a:off x="8077205" y="1371600"/>
            <a:ext cx="304800" cy="30480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077200" y="2438400"/>
            <a:ext cx="304800" cy="228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30580" y="533401"/>
            <a:ext cx="45400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เซ็นเซอร์ตรวจวัดปริมาณอ๊อกซิเจน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3" name="Picture 8" descr="DSC_8798n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1433951"/>
            <a:ext cx="3886200" cy="2626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16"/>
          <p:cNvGrpSpPr/>
          <p:nvPr/>
        </p:nvGrpSpPr>
        <p:grpSpPr>
          <a:xfrm>
            <a:off x="1981200" y="4191013"/>
            <a:ext cx="5105400" cy="1914435"/>
            <a:chOff x="534537" y="4572000"/>
            <a:chExt cx="5029200" cy="1884798"/>
          </a:xfrm>
        </p:grpSpPr>
        <p:sp>
          <p:nvSpPr>
            <p:cNvPr id="5" name="TextBox 4"/>
            <p:cNvSpPr txBox="1"/>
            <p:nvPr/>
          </p:nvSpPr>
          <p:spPr>
            <a:xfrm>
              <a:off x="534537" y="4790233"/>
              <a:ext cx="5029200" cy="166656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200" b="1" dirty="0" smtClean="0">
                  <a:latin typeface="AngsanaUPC" pitchFamily="18" charset="-34"/>
                  <a:cs typeface="AngsanaUPC" pitchFamily="18" charset="-34"/>
                </a:rPr>
                <a:t>ความต้านทาน </a:t>
              </a:r>
              <a:endParaRPr lang="en-US" sz="3200" b="1" dirty="0" smtClean="0">
                <a:latin typeface="AngsanaUPC" pitchFamily="18" charset="-34"/>
                <a:cs typeface="AngsanaUPC" pitchFamily="18" charset="-34"/>
              </a:endParaRPr>
            </a:p>
            <a:p>
              <a:pPr lvl="0" algn="ctr"/>
              <a:r>
                <a:rPr lang="th-TH" sz="3200" b="1" dirty="0" smtClean="0">
                  <a:latin typeface="AngsanaUPC" pitchFamily="18" charset="-34"/>
                  <a:cs typeface="AngsanaUPC" pitchFamily="18" charset="-34"/>
                </a:rPr>
                <a:t>ต่ำกว่า </a:t>
              </a:r>
              <a:r>
                <a:rPr lang="en-US" sz="3200" b="1" dirty="0" smtClean="0">
                  <a:latin typeface="AngsanaUPC" pitchFamily="18" charset="-34"/>
                  <a:cs typeface="AngsanaUPC" pitchFamily="18" charset="-34"/>
                </a:rPr>
                <a:t>5 </a:t>
              </a:r>
              <a:r>
                <a:rPr lang="en-US" sz="4000" b="1" dirty="0" err="1" smtClean="0">
                  <a:latin typeface="AngsanaUPC" pitchFamily="18" charset="-34"/>
                  <a:cs typeface="AngsanaUPC" pitchFamily="18" charset="-34"/>
                </a:rPr>
                <a:t>k</a:t>
              </a:r>
              <a:r>
                <a:rPr lang="en-US" sz="2800" b="1" dirty="0" err="1" smtClean="0">
                  <a:latin typeface="Angsana New" pitchFamily="18" charset="-34"/>
                  <a:cs typeface="Angsana New" pitchFamily="18" charset="-34"/>
                </a:rPr>
                <a:t>Ω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 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</a:rPr>
                <a:t>ที่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 370</a:t>
              </a:r>
              <a:r>
                <a:rPr lang="en-US" sz="2800" b="1" dirty="0" smtClean="0">
                  <a:latin typeface="Angsana New" pitchFamily="18" charset="-34"/>
                  <a:cs typeface="Angsana New" pitchFamily="18" charset="-34"/>
                </a:rPr>
                <a:t>   </a:t>
              </a:r>
              <a:r>
                <a:rPr lang="en-US" sz="2800" b="1" dirty="0" err="1" smtClean="0">
                  <a:latin typeface="Angsana New" pitchFamily="18" charset="-34"/>
                  <a:cs typeface="Angsana New" pitchFamily="18" charset="-34"/>
                  <a:sym typeface="Symbol"/>
                </a:rPr>
                <a:t>ํ</a:t>
              </a:r>
              <a:r>
                <a:rPr lang="en-US" sz="4000" b="1" dirty="0" err="1" smtClean="0">
                  <a:latin typeface="Angsana New" pitchFamily="18" charset="-34"/>
                  <a:cs typeface="Angsana New" pitchFamily="18" charset="-34"/>
                </a:rPr>
                <a:t>c</a:t>
              </a:r>
              <a:r>
                <a:rPr lang="th-TH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</a:rPr>
                <a:t>(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696</a:t>
              </a:r>
              <a:r>
                <a:rPr lang="en-US" sz="40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3200" b="1" dirty="0" smtClean="0">
                  <a:latin typeface="Angsana New" pitchFamily="18" charset="-34"/>
                  <a:cs typeface="Angsana New" pitchFamily="18" charset="-34"/>
                </a:rPr>
                <a:t> </a:t>
              </a:r>
              <a:r>
                <a:rPr lang="en-US" sz="3200" b="1" dirty="0" err="1" smtClean="0">
                  <a:latin typeface="Angsana New" pitchFamily="18" charset="-34"/>
                  <a:cs typeface="Angsana New" pitchFamily="18" charset="-34"/>
                  <a:sym typeface="Symbol"/>
                </a:rPr>
                <a:t>ํF</a:t>
              </a:r>
              <a:r>
                <a:rPr lang="th-TH" sz="3200" b="1" dirty="0" smtClean="0">
                  <a:latin typeface="Angsana New" pitchFamily="18" charset="-34"/>
                  <a:cs typeface="Angsana New" pitchFamily="18" charset="-34"/>
                  <a:sym typeface="Symbol"/>
                </a:rPr>
                <a:t>)</a:t>
              </a:r>
            </a:p>
            <a:p>
              <a:pPr algn="ctr"/>
              <a:r>
                <a:rPr lang="th-TH" sz="3200" b="1" dirty="0" smtClean="0">
                  <a:latin typeface="AngsanaUPC" pitchFamily="18" charset="-34"/>
                  <a:cs typeface="AngsanaUPC" pitchFamily="18" charset="-34"/>
                </a:rPr>
                <a:t>อุณหภูมิแก๊สไอเสีย</a:t>
              </a:r>
            </a:p>
          </p:txBody>
        </p:sp>
        <p:pic>
          <p:nvPicPr>
            <p:cNvPr id="6" name="Picture 2" descr="C:\Documents and Settings\N500316\Desktop\New Folder\Picture1.jpg"/>
            <p:cNvPicPr>
              <a:picLocks noChangeAspect="1" noChangeArrowheads="1"/>
            </p:cNvPicPr>
            <p:nvPr/>
          </p:nvPicPr>
          <p:blipFill>
            <a:blip r:embed="rId3" cstate="print"/>
            <a:srcRect l="883" t="3448" r="83220" b="34483"/>
            <a:stretch>
              <a:fillRect/>
            </a:stretch>
          </p:blipFill>
          <p:spPr bwMode="auto">
            <a:xfrm>
              <a:off x="534537" y="4572000"/>
              <a:ext cx="685800" cy="685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AutoShape 5"/>
          <p:cNvSpPr>
            <a:spLocks noChangeArrowheads="1"/>
          </p:cNvSpPr>
          <p:nvPr/>
        </p:nvSpPr>
        <p:spPr bwMode="auto">
          <a:xfrm>
            <a:off x="609600" y="533400"/>
            <a:ext cx="2514600" cy="609600"/>
          </a:xfrm>
          <a:prstGeom prst="roundRect">
            <a:avLst>
              <a:gd name="adj" fmla="val 50000"/>
            </a:avLst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prstShdw prst="shdw17" dist="17961" dir="2700000">
              <a:srgbClr val="858585"/>
            </a:prstShdw>
          </a:effectLst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kumimoji="1" lang="th-TH" altLang="ja-JP" sz="3200" b="1" dirty="0">
                <a:latin typeface="Angsana New" pitchFamily="18" charset="-34"/>
                <a:cs typeface="Angsana New" pitchFamily="18" charset="-34"/>
              </a:rPr>
              <a:t>ชุดปั๊มน้ำมันเชื้อเพลิง</a:t>
            </a:r>
            <a:endParaRPr kumimoji="1" lang="en-US" altLang="ja-JP" sz="3200" b="1" dirty="0">
              <a:latin typeface="Angsana New" pitchFamily="18" charset="-34"/>
              <a:ea typeface="MS PGothic" pitchFamily="34" charset="-128"/>
              <a:cs typeface="Angsana New" pitchFamily="18" charset="-34"/>
            </a:endParaRPr>
          </a:p>
        </p:txBody>
      </p:sp>
      <p:sp>
        <p:nvSpPr>
          <p:cNvPr id="65540" name="Text Box 6"/>
          <p:cNvSpPr txBox="1">
            <a:spLocks noChangeArrowheads="1"/>
          </p:cNvSpPr>
          <p:nvPr/>
        </p:nvSpPr>
        <p:spPr bwMode="auto">
          <a:xfrm>
            <a:off x="3282950" y="563563"/>
            <a:ext cx="3041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rgbClr val="01017D"/>
                </a:solidFill>
              </a:rPr>
              <a:t>Fuel Pump</a:t>
            </a:r>
            <a:endParaRPr lang="th-TH" sz="4400" b="1">
              <a:solidFill>
                <a:srgbClr val="01017D"/>
              </a:solidFill>
            </a:endParaRPr>
          </a:p>
        </p:txBody>
      </p:sp>
      <p:pic>
        <p:nvPicPr>
          <p:cNvPr id="65541" name="Picture 7" descr="ปั๊มน้ำมันเชื้อเพลิง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457199" y="1600200"/>
            <a:ext cx="4128323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2" name="Text Box 8"/>
          <p:cNvSpPr txBox="1">
            <a:spLocks noChangeArrowheads="1"/>
          </p:cNvSpPr>
          <p:nvPr/>
        </p:nvSpPr>
        <p:spPr bwMode="auto">
          <a:xfrm>
            <a:off x="5049975" y="4620495"/>
            <a:ext cx="3581400" cy="169277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ค่าความต้านทาน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 </a:t>
            </a:r>
            <a:endParaRPr lang="en-US" sz="3200" b="1" dirty="0">
              <a:latin typeface="Angsana New" pitchFamily="18" charset="-34"/>
              <a:cs typeface="Angsana New" pitchFamily="18" charset="-34"/>
            </a:endParaRPr>
          </a:p>
          <a:p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เต็ม</a:t>
            </a:r>
            <a:r>
              <a:rPr lang="th-TH" sz="3200" b="1" dirty="0">
                <a:latin typeface="Angsana New" pitchFamily="18" charset="-34"/>
                <a:cs typeface="Angsana New" pitchFamily="18" charset="-34"/>
              </a:rPr>
              <a:t>ถัง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    </a:t>
            </a:r>
            <a:r>
              <a:rPr lang="en-US" sz="3200" b="1" dirty="0" smtClean="0">
                <a:latin typeface="Angsana New" pitchFamily="18" charset="-34"/>
                <a:cs typeface="Angsana New" pitchFamily="18" charset="-34"/>
              </a:rPr>
              <a:t>       </a:t>
            </a:r>
            <a:r>
              <a:rPr lang="en-US" sz="2800" b="1" dirty="0">
                <a:latin typeface="Angsana New" pitchFamily="18" charset="-34"/>
                <a:cs typeface="Angsana New" pitchFamily="18" charset="-34"/>
              </a:rPr>
              <a:t>4 - 10</a:t>
            </a:r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kumimoji="1" lang="el-GR" altLang="ja-JP" sz="2400" b="1" dirty="0">
                <a:cs typeface="Angsana New" pitchFamily="18" charset="-34"/>
              </a:rPr>
              <a:t>Ω</a:t>
            </a:r>
            <a:endParaRPr kumimoji="1" lang="en-US" altLang="ja-JP" sz="2400" b="1" dirty="0">
              <a:latin typeface="Angsana New" pitchFamily="18" charset="-34"/>
              <a:ea typeface="MS PGothic" pitchFamily="34" charset="-128"/>
              <a:cs typeface="Angsana New" pitchFamily="18" charset="-34"/>
            </a:endParaRPr>
          </a:p>
          <a:p>
            <a:r>
              <a:rPr kumimoji="1" lang="th-TH" altLang="ja-JP" sz="3200" b="1" dirty="0">
                <a:latin typeface="Angsana New" pitchFamily="18" charset="-34"/>
                <a:cs typeface="Angsana New" pitchFamily="18" charset="-34"/>
              </a:rPr>
              <a:t>หมดถัง </a:t>
            </a:r>
            <a:r>
              <a:rPr kumimoji="1" lang="en-US" altLang="ja-JP" sz="3200" b="1" dirty="0" smtClean="0">
                <a:latin typeface="Angsana New" pitchFamily="18" charset="-34"/>
                <a:cs typeface="Angsana New" pitchFamily="18" charset="-34"/>
              </a:rPr>
              <a:t>        </a:t>
            </a:r>
            <a:r>
              <a:rPr kumimoji="1" lang="en-US" altLang="ja-JP" sz="2800" b="1" dirty="0" smtClean="0">
                <a:latin typeface="Angsana New" pitchFamily="18" charset="-34"/>
                <a:ea typeface="MS PGothic" pitchFamily="34" charset="-128"/>
                <a:cs typeface="Angsana New" pitchFamily="18" charset="-34"/>
              </a:rPr>
              <a:t>90 </a:t>
            </a:r>
            <a:r>
              <a:rPr kumimoji="1" lang="en-US" altLang="ja-JP" sz="2800" b="1" dirty="0">
                <a:latin typeface="Angsana New" pitchFamily="18" charset="-34"/>
                <a:ea typeface="MS PGothic" pitchFamily="34" charset="-128"/>
                <a:cs typeface="Angsana New" pitchFamily="18" charset="-34"/>
              </a:rPr>
              <a:t>- 100</a:t>
            </a:r>
            <a:r>
              <a:rPr kumimoji="1" lang="en-US" altLang="ja-JP" sz="2400" dirty="0">
                <a:latin typeface="Angsana New" pitchFamily="18" charset="-34"/>
                <a:ea typeface="MS PGothic" pitchFamily="34" charset="-128"/>
                <a:cs typeface="Angsana New" pitchFamily="18" charset="-34"/>
              </a:rPr>
              <a:t> </a:t>
            </a:r>
            <a:r>
              <a:rPr kumimoji="1" lang="el-GR" altLang="ja-JP" sz="2400" b="1" dirty="0">
                <a:cs typeface="Angsana New" pitchFamily="18" charset="-34"/>
              </a:rPr>
              <a:t>Ω</a:t>
            </a:r>
            <a:endParaRPr kumimoji="1" lang="en-US" sz="24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1719" t="41667" r="50000" b="20833"/>
          <a:stretch>
            <a:fillRect/>
          </a:stretch>
        </p:blipFill>
        <p:spPr bwMode="auto">
          <a:xfrm>
            <a:off x="4648200" y="1492898"/>
            <a:ext cx="4191000" cy="307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181600" y="457200"/>
            <a:ext cx="3505200" cy="830997"/>
          </a:xfrm>
          <a:prstGeom prst="rect">
            <a:avLst/>
          </a:prstGeom>
          <a:solidFill>
            <a:srgbClr val="99009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th-TH" sz="2400" b="1" u="sng" dirty="0">
                <a:solidFill>
                  <a:schemeClr val="bg1"/>
                </a:solidFill>
                <a:latin typeface="Angsana New" pitchFamily="18" charset="-34"/>
              </a:rPr>
              <a:t>รีเลย์ไฟเลี้ยว</a:t>
            </a:r>
          </a:p>
          <a:p>
            <a:pPr eaLnBrk="0" hangingPunct="0"/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อัตราการกระพริบ  </a:t>
            </a:r>
            <a:r>
              <a:rPr lang="en-US" sz="2400" b="1" dirty="0" smtClean="0">
                <a:solidFill>
                  <a:schemeClr val="bg1"/>
                </a:solidFill>
                <a:latin typeface="Angsana New" pitchFamily="18" charset="-34"/>
              </a:rPr>
              <a:t>75-95</a:t>
            </a:r>
            <a:r>
              <a:rPr lang="th-TH" sz="2400" b="1" dirty="0" smtClean="0">
                <a:solidFill>
                  <a:schemeClr val="bg1"/>
                </a:solidFill>
                <a:latin typeface="Angsana New" pitchFamily="18" charset="-34"/>
              </a:rPr>
              <a:t> </a:t>
            </a:r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ครั้ง/นาที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5181600" y="1447800"/>
            <a:ext cx="29432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7992" tIns="63997" rIns="127992" bIns="63997"/>
          <a:lstStyle/>
          <a:p>
            <a:r>
              <a:rPr lang="th-TH" sz="2400" dirty="0">
                <a:solidFill>
                  <a:srgbClr val="0000FF"/>
                </a:solidFill>
              </a:rPr>
              <a:t>ความต้านทาน  0.2 โอห์ม</a:t>
            </a:r>
          </a:p>
        </p:txBody>
      </p:sp>
      <p:pic>
        <p:nvPicPr>
          <p:cNvPr id="20485" name="Picture 5" descr="MVC-008S"/>
          <p:cNvPicPr>
            <a:picLocks noChangeAspect="1" noChangeArrowheads="1"/>
          </p:cNvPicPr>
          <p:nvPr/>
        </p:nvPicPr>
        <p:blipFill>
          <a:blip r:embed="rId2" cstate="print">
            <a:lum bright="12000" contrast="12000"/>
          </a:blip>
          <a:srcRect l="20781" t="12709" r="26250" b="8333"/>
          <a:stretch>
            <a:fillRect/>
          </a:stretch>
        </p:blipFill>
        <p:spPr bwMode="auto">
          <a:xfrm>
            <a:off x="1828800" y="2209800"/>
            <a:ext cx="2244436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257800" y="2392740"/>
            <a:ext cx="3429000" cy="1569660"/>
          </a:xfrm>
          <a:prstGeom prst="rect">
            <a:avLst/>
          </a:prstGeom>
          <a:solidFill>
            <a:srgbClr val="99009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th-TH" sz="2400" b="1" u="sng" dirty="0">
                <a:solidFill>
                  <a:schemeClr val="bg1"/>
                </a:solidFill>
                <a:latin typeface="Angsana New" pitchFamily="18" charset="-34"/>
              </a:rPr>
              <a:t>แตร</a:t>
            </a:r>
          </a:p>
          <a:p>
            <a:pPr eaLnBrk="0" hangingPunct="0"/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อัตราการใช้กระแสไฟประมาณ </a:t>
            </a:r>
            <a:r>
              <a:rPr lang="en-US" sz="2400" b="1" dirty="0">
                <a:solidFill>
                  <a:schemeClr val="bg1"/>
                </a:solidFill>
                <a:latin typeface="Angsana New" pitchFamily="18" charset="-34"/>
              </a:rPr>
              <a:t>1.5 </a:t>
            </a:r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แอมป์  สมรรถนะ </a:t>
            </a:r>
            <a:r>
              <a:rPr lang="en-US" sz="2400" b="1" dirty="0">
                <a:solidFill>
                  <a:schemeClr val="bg1"/>
                </a:solidFill>
                <a:latin typeface="Angsana New" pitchFamily="18" charset="-34"/>
              </a:rPr>
              <a:t>95-105</a:t>
            </a:r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 เดซิเบล ระยะ </a:t>
            </a:r>
            <a:r>
              <a:rPr lang="en-US" sz="2400" b="1" dirty="0">
                <a:solidFill>
                  <a:schemeClr val="bg1"/>
                </a:solidFill>
                <a:latin typeface="Angsana New" pitchFamily="18" charset="-34"/>
              </a:rPr>
              <a:t>2 </a:t>
            </a:r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เมตร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5257800" y="3886200"/>
            <a:ext cx="32575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7992" tIns="63997" rIns="127992" bIns="63997"/>
          <a:lstStyle/>
          <a:p>
            <a:r>
              <a:rPr lang="th-TH" sz="2400" dirty="0">
                <a:solidFill>
                  <a:srgbClr val="0000FF"/>
                </a:solidFill>
              </a:rPr>
              <a:t>ความต้านทาน 5 - 6โอห์ม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5257800" y="4572000"/>
            <a:ext cx="3429000" cy="1200329"/>
          </a:xfrm>
          <a:prstGeom prst="rect">
            <a:avLst/>
          </a:prstGeom>
          <a:solidFill>
            <a:srgbClr val="99009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th-TH" sz="2400" b="1" u="sng" dirty="0">
                <a:solidFill>
                  <a:schemeClr val="bg1"/>
                </a:solidFill>
                <a:latin typeface="Angsana New" pitchFamily="18" charset="-34"/>
              </a:rPr>
              <a:t>รีเลย์สตาร์ท</a:t>
            </a:r>
          </a:p>
          <a:p>
            <a:pPr eaLnBrk="0" hangingPunct="0"/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ความต้านทานของขดลวด </a:t>
            </a:r>
            <a:endParaRPr lang="en-US" sz="2400" b="1" dirty="0">
              <a:solidFill>
                <a:schemeClr val="bg1"/>
              </a:solidFill>
              <a:latin typeface="Angsana New" pitchFamily="18" charset="-34"/>
            </a:endParaRPr>
          </a:p>
          <a:p>
            <a:pPr eaLnBrk="0" hangingPunct="0"/>
            <a:r>
              <a:rPr lang="en-US" sz="2400" b="1" dirty="0">
                <a:solidFill>
                  <a:schemeClr val="bg1"/>
                </a:solidFill>
                <a:latin typeface="Angsana New" pitchFamily="18" charset="-34"/>
              </a:rPr>
              <a:t>54-66</a:t>
            </a:r>
            <a:r>
              <a:rPr lang="th-TH" sz="2400" b="1" dirty="0">
                <a:solidFill>
                  <a:schemeClr val="bg1"/>
                </a:solidFill>
                <a:latin typeface="Angsana New" pitchFamily="18" charset="-34"/>
              </a:rPr>
              <a:t> โอห์ม</a:t>
            </a:r>
          </a:p>
        </p:txBody>
      </p:sp>
      <p:pic>
        <p:nvPicPr>
          <p:cNvPr id="1026" name="Picture 2" descr="C:\Documents and Settings\N500316\My Documents\My Pictures\Picture\Picture 367.jpg"/>
          <p:cNvPicPr>
            <a:picLocks noChangeAspect="1" noChangeArrowheads="1"/>
          </p:cNvPicPr>
          <p:nvPr/>
        </p:nvPicPr>
        <p:blipFill>
          <a:blip r:embed="rId3" cstate="print">
            <a:lum bright="40000" contrast="20000"/>
          </a:blip>
          <a:srcRect/>
          <a:stretch>
            <a:fillRect/>
          </a:stretch>
        </p:blipFill>
        <p:spPr bwMode="auto">
          <a:xfrm>
            <a:off x="1828800" y="342862"/>
            <a:ext cx="2286000" cy="1715082"/>
          </a:xfrm>
          <a:prstGeom prst="rect">
            <a:avLst/>
          </a:prstGeom>
          <a:noFill/>
        </p:spPr>
      </p:pic>
      <p:pic>
        <p:nvPicPr>
          <p:cNvPr id="1027" name="Picture 3" descr="C:\Documents and Settings\N500316\My Documents\My Pictures\Picture\Picture 368.jpg"/>
          <p:cNvPicPr>
            <a:picLocks noChangeAspect="1" noChangeArrowheads="1"/>
          </p:cNvPicPr>
          <p:nvPr/>
        </p:nvPicPr>
        <p:blipFill>
          <a:blip r:embed="rId4" cstate="print">
            <a:lum bright="40000" contrast="40000"/>
          </a:blip>
          <a:srcRect/>
          <a:stretch>
            <a:fillRect/>
          </a:stretch>
        </p:blipFill>
        <p:spPr bwMode="auto">
          <a:xfrm>
            <a:off x="1828800" y="4343400"/>
            <a:ext cx="2209799" cy="165791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หน้าสัมผัสความร้อน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การอ่านเบอร์หัวเทียน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251951" cy="7053263"/>
          </a:xfrm>
          <a:prstGeom prst="rect">
            <a:avLst/>
          </a:prstGeom>
          <a:noFill/>
        </p:spPr>
      </p:pic>
      <p:sp>
        <p:nvSpPr>
          <p:cNvPr id="3" name="แผนผังลําดับงาน: กระบวนการสำรอง 2"/>
          <p:cNvSpPr/>
          <p:nvPr/>
        </p:nvSpPr>
        <p:spPr>
          <a:xfrm>
            <a:off x="-15766" y="152400"/>
            <a:ext cx="5105400" cy="6858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b="1" dirty="0" smtClean="0"/>
              <a:t>การอ่านเบอร์หัวเทียน</a:t>
            </a:r>
            <a:endParaRPr lang="th-TH" sz="3600" b="1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untitled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852" t="6641" r="1852" b="31879"/>
          <a:stretch>
            <a:fillRect/>
          </a:stretch>
        </p:blipFill>
        <p:spPr bwMode="auto">
          <a:xfrm>
            <a:off x="0" y="228600"/>
            <a:ext cx="5029200" cy="2743200"/>
          </a:xfrm>
          <a:prstGeom prst="rect">
            <a:avLst/>
          </a:prstGeom>
          <a:noFill/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2819400"/>
            <a:ext cx="8915400" cy="3810000"/>
            <a:chOff x="0" y="1008"/>
            <a:chExt cx="5736" cy="2256"/>
          </a:xfrm>
        </p:grpSpPr>
        <p:pic>
          <p:nvPicPr>
            <p:cNvPr id="14341" name="Picture 5" descr="CIRCUIT"/>
            <p:cNvPicPr>
              <a:picLocks noChangeAspect="1" noChangeArrowheads="1"/>
            </p:cNvPicPr>
            <p:nvPr/>
          </p:nvPicPr>
          <p:blipFill>
            <a:blip r:embed="rId3" cstate="print"/>
            <a:srcRect l="4269" t="11427" r="6868" b="35136"/>
            <a:stretch>
              <a:fillRect/>
            </a:stretch>
          </p:blipFill>
          <p:spPr bwMode="auto">
            <a:xfrm>
              <a:off x="0" y="1008"/>
              <a:ext cx="5712" cy="2256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pic>
          <p:nvPicPr>
            <p:cNvPr id="14342" name="Picture 6" descr="MVC-004S"/>
            <p:cNvPicPr>
              <a:picLocks noChangeAspect="1" noChangeArrowheads="1"/>
            </p:cNvPicPr>
            <p:nvPr/>
          </p:nvPicPr>
          <p:blipFill>
            <a:blip r:embed="rId4" cstate="print">
              <a:lum bright="-30000" contrast="42000"/>
            </a:blip>
            <a:srcRect l="19524" t="6978" r="12381" b="9279"/>
            <a:stretch>
              <a:fillRect/>
            </a:stretch>
          </p:blipFill>
          <p:spPr bwMode="auto">
            <a:xfrm>
              <a:off x="3864" y="2080"/>
              <a:ext cx="528" cy="53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sp>
          <p:nvSpPr>
            <p:cNvPr id="14343" name="Rectangle 7"/>
            <p:cNvSpPr>
              <a:spLocks noChangeArrowheads="1"/>
            </p:cNvSpPr>
            <p:nvPr/>
          </p:nvSpPr>
          <p:spPr bwMode="auto">
            <a:xfrm>
              <a:off x="384" y="1835"/>
              <a:ext cx="600" cy="595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4344" name="Rectangle 8"/>
            <p:cNvSpPr>
              <a:spLocks noChangeArrowheads="1"/>
            </p:cNvSpPr>
            <p:nvPr/>
          </p:nvSpPr>
          <p:spPr bwMode="auto">
            <a:xfrm>
              <a:off x="456" y="2470"/>
              <a:ext cx="259" cy="476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4345" name="Rectangle 9"/>
            <p:cNvSpPr>
              <a:spLocks noChangeArrowheads="1"/>
            </p:cNvSpPr>
            <p:nvPr/>
          </p:nvSpPr>
          <p:spPr bwMode="auto">
            <a:xfrm>
              <a:off x="5288" y="2263"/>
              <a:ext cx="448" cy="635"/>
            </a:xfrm>
            <a:prstGeom prst="rect">
              <a:avLst/>
            </a:prstGeom>
            <a:noFill/>
            <a:ln w="2857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4346" name="Oval 10"/>
            <p:cNvSpPr>
              <a:spLocks noChangeArrowheads="1"/>
            </p:cNvSpPr>
            <p:nvPr/>
          </p:nvSpPr>
          <p:spPr bwMode="auto">
            <a:xfrm>
              <a:off x="4176" y="1152"/>
              <a:ext cx="528" cy="423"/>
            </a:xfrm>
            <a:prstGeom prst="ellipse">
              <a:avLst/>
            </a:prstGeom>
            <a:noFill/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pic>
          <p:nvPicPr>
            <p:cNvPr id="14347" name="Picture 11" descr="MVC-007S"/>
            <p:cNvPicPr>
              <a:picLocks noChangeAspect="1" noChangeArrowheads="1"/>
            </p:cNvPicPr>
            <p:nvPr/>
          </p:nvPicPr>
          <p:blipFill>
            <a:blip r:embed="rId5" cstate="print">
              <a:lum contrast="54000"/>
            </a:blip>
            <a:srcRect l="10976" t="12842" r="14391" b="9869"/>
            <a:stretch>
              <a:fillRect/>
            </a:stretch>
          </p:blipFill>
          <p:spPr bwMode="auto">
            <a:xfrm>
              <a:off x="2160" y="2404"/>
              <a:ext cx="576" cy="485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pic>
          <p:nvPicPr>
            <p:cNvPr id="14348" name="Picture 12" descr="MVC-004F"/>
            <p:cNvPicPr>
              <a:picLocks noChangeAspect="1" noChangeArrowheads="1"/>
            </p:cNvPicPr>
            <p:nvPr/>
          </p:nvPicPr>
          <p:blipFill>
            <a:blip r:embed="rId6" cstate="print">
              <a:lum bright="18000" contrast="54000"/>
            </a:blip>
            <a:srcRect l="26007" t="10257" r="21246" b="38248"/>
            <a:stretch>
              <a:fillRect/>
            </a:stretch>
          </p:blipFill>
          <p:spPr bwMode="auto">
            <a:xfrm>
              <a:off x="360" y="1321"/>
              <a:ext cx="528" cy="437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pic>
          <p:nvPicPr>
            <p:cNvPr id="14349" name="Picture 13" descr="Mvc-008s"/>
            <p:cNvPicPr>
              <a:picLocks noChangeAspect="1" noChangeArrowheads="1"/>
            </p:cNvPicPr>
            <p:nvPr/>
          </p:nvPicPr>
          <p:blipFill>
            <a:blip r:embed="rId7" cstate="print">
              <a:lum contrast="30000"/>
            </a:blip>
            <a:srcRect l="37514" t="7524" r="46184" b="8748"/>
            <a:stretch>
              <a:fillRect/>
            </a:stretch>
          </p:blipFill>
          <p:spPr bwMode="auto">
            <a:xfrm>
              <a:off x="319" y="2580"/>
              <a:ext cx="89" cy="31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pic>
          <p:nvPicPr>
            <p:cNvPr id="14350" name="Picture 14" descr="Mvc-009s"/>
            <p:cNvPicPr>
              <a:picLocks noChangeAspect="1" noChangeArrowheads="1"/>
            </p:cNvPicPr>
            <p:nvPr/>
          </p:nvPicPr>
          <p:blipFill>
            <a:blip r:embed="rId8" cstate="print">
              <a:lum bright="-12000" contrast="72000"/>
            </a:blip>
            <a:srcRect l="20595" t="7777" r="17500" b="11386"/>
            <a:stretch>
              <a:fillRect/>
            </a:stretch>
          </p:blipFill>
          <p:spPr bwMode="auto">
            <a:xfrm>
              <a:off x="4968" y="2597"/>
              <a:ext cx="504" cy="47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</p:grpSp>
      <p:pic>
        <p:nvPicPr>
          <p:cNvPr id="14351" name="Picture 15" descr="untitled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60921" t="65916" r="5240" b="12332"/>
          <a:stretch>
            <a:fillRect/>
          </a:stretch>
        </p:blipFill>
        <p:spPr bwMode="auto">
          <a:xfrm>
            <a:off x="5030788" y="465138"/>
            <a:ext cx="3965575" cy="219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3" name="Line 17"/>
          <p:cNvSpPr>
            <a:spLocks noChangeShapeType="1"/>
          </p:cNvSpPr>
          <p:nvPr/>
        </p:nvSpPr>
        <p:spPr bwMode="auto">
          <a:xfrm>
            <a:off x="6172200" y="2514600"/>
            <a:ext cx="13716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>
            <a:off x="6629400" y="609600"/>
            <a:ext cx="9144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4356" name="Line 20"/>
          <p:cNvSpPr>
            <a:spLocks noChangeShapeType="1"/>
          </p:cNvSpPr>
          <p:nvPr/>
        </p:nvSpPr>
        <p:spPr bwMode="auto">
          <a:xfrm>
            <a:off x="7543800" y="609600"/>
            <a:ext cx="0" cy="19050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4357" name="Line 21"/>
          <p:cNvSpPr>
            <a:spLocks noChangeShapeType="1"/>
          </p:cNvSpPr>
          <p:nvPr/>
        </p:nvSpPr>
        <p:spPr bwMode="auto">
          <a:xfrm>
            <a:off x="6172200" y="1981200"/>
            <a:ext cx="0" cy="5334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4358" name="Line 22"/>
          <p:cNvSpPr>
            <a:spLocks noChangeShapeType="1"/>
          </p:cNvSpPr>
          <p:nvPr/>
        </p:nvSpPr>
        <p:spPr bwMode="auto">
          <a:xfrm>
            <a:off x="6629400" y="609600"/>
            <a:ext cx="0" cy="11430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4359" name="Line 23"/>
          <p:cNvSpPr>
            <a:spLocks noChangeShapeType="1"/>
          </p:cNvSpPr>
          <p:nvPr/>
        </p:nvSpPr>
        <p:spPr bwMode="auto">
          <a:xfrm flipV="1">
            <a:off x="6172200" y="1752600"/>
            <a:ext cx="457200" cy="2286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4360" name="Rectangle 24"/>
          <p:cNvSpPr>
            <a:spLocks noChangeArrowheads="1"/>
          </p:cNvSpPr>
          <p:nvPr/>
        </p:nvSpPr>
        <p:spPr bwMode="auto">
          <a:xfrm>
            <a:off x="2590800" y="2824163"/>
            <a:ext cx="3352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th-TH" b="1" u="sng">
                <a:solidFill>
                  <a:srgbClr val="000099"/>
                </a:solidFill>
              </a:rPr>
              <a:t>วงจรจุดระเบิดแบบ </a:t>
            </a:r>
            <a:r>
              <a:rPr lang="th-TH" b="1" u="sng">
                <a:solidFill>
                  <a:srgbClr val="FF0000"/>
                </a:solidFill>
              </a:rPr>
              <a:t>ดีซี.ซีดีไอ</a:t>
            </a:r>
          </a:p>
        </p:txBody>
      </p:sp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1371600" y="166688"/>
            <a:ext cx="3352800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th-TH" b="1" u="sng">
                <a:solidFill>
                  <a:srgbClr val="000099"/>
                </a:solidFill>
              </a:rPr>
              <a:t>วงจรจุดระเบิดแบบ </a:t>
            </a:r>
            <a:r>
              <a:rPr lang="th-TH" b="1" u="sng">
                <a:solidFill>
                  <a:srgbClr val="FF0000"/>
                </a:solidFill>
              </a:rPr>
              <a:t>ซีดีไอ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MVC-017S"/>
          <p:cNvPicPr>
            <a:picLocks noChangeAspect="1" noChangeArrowheads="1"/>
          </p:cNvPicPr>
          <p:nvPr/>
        </p:nvPicPr>
        <p:blipFill>
          <a:blip r:embed="rId2" cstate="print">
            <a:lum bright="24000" contrast="36000"/>
          </a:blip>
          <a:srcRect l="10345" t="7692" r="17241" b="3847"/>
          <a:stretch>
            <a:fillRect/>
          </a:stretch>
        </p:blipFill>
        <p:spPr bwMode="auto">
          <a:xfrm>
            <a:off x="533400" y="990600"/>
            <a:ext cx="1219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6" name="Picture 4" descr="MVC-007S"/>
          <p:cNvPicPr>
            <a:picLocks noChangeAspect="1" noChangeArrowheads="1"/>
          </p:cNvPicPr>
          <p:nvPr/>
        </p:nvPicPr>
        <p:blipFill>
          <a:blip r:embed="rId3" cstate="print">
            <a:lum bright="12000" contrast="12000"/>
          </a:blip>
          <a:srcRect l="10001" t="14999" r="13750" b="13333"/>
          <a:stretch>
            <a:fillRect/>
          </a:stretch>
        </p:blipFill>
        <p:spPr bwMode="auto">
          <a:xfrm>
            <a:off x="1905000" y="1143000"/>
            <a:ext cx="1143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8" name="Picture 6" descr="MVC-028S"/>
          <p:cNvPicPr>
            <a:picLocks noChangeAspect="1" noChangeArrowheads="1"/>
          </p:cNvPicPr>
          <p:nvPr/>
        </p:nvPicPr>
        <p:blipFill>
          <a:blip r:embed="rId4" cstate="print">
            <a:lum bright="12000" contrast="12000"/>
          </a:blip>
          <a:srcRect l="30000" t="28333" r="31250" b="16667"/>
          <a:stretch>
            <a:fillRect/>
          </a:stretch>
        </p:blipFill>
        <p:spPr bwMode="auto">
          <a:xfrm>
            <a:off x="4648200" y="1066800"/>
            <a:ext cx="990600" cy="1066800"/>
          </a:xfrm>
          <a:prstGeom prst="rect">
            <a:avLst/>
          </a:prstGeom>
          <a:noFill/>
        </p:spPr>
      </p:pic>
      <p:sp>
        <p:nvSpPr>
          <p:cNvPr id="74759" name="Line 7"/>
          <p:cNvSpPr>
            <a:spLocks noChangeShapeType="1"/>
          </p:cNvSpPr>
          <p:nvPr/>
        </p:nvSpPr>
        <p:spPr bwMode="auto">
          <a:xfrm>
            <a:off x="5715000" y="1600200"/>
            <a:ext cx="1524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>
            <a:off x="3048000" y="1608138"/>
            <a:ext cx="1524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61" name="Line 9"/>
          <p:cNvSpPr>
            <a:spLocks noChangeShapeType="1"/>
          </p:cNvSpPr>
          <p:nvPr/>
        </p:nvSpPr>
        <p:spPr bwMode="auto">
          <a:xfrm>
            <a:off x="2438400" y="21336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>
            <a:off x="7239000" y="1600200"/>
            <a:ext cx="0" cy="914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pic>
        <p:nvPicPr>
          <p:cNvPr id="74764" name="Picture 12" descr="MVC-014S"/>
          <p:cNvPicPr>
            <a:picLocks noChangeAspect="1" noChangeArrowheads="1"/>
          </p:cNvPicPr>
          <p:nvPr/>
        </p:nvPicPr>
        <p:blipFill>
          <a:blip r:embed="rId5" cstate="print">
            <a:lum bright="-6000" contrast="60000"/>
          </a:blip>
          <a:srcRect l="14999" t="13333" r="27499" b="10001"/>
          <a:stretch>
            <a:fillRect/>
          </a:stretch>
        </p:blipFill>
        <p:spPr bwMode="auto">
          <a:xfrm>
            <a:off x="6248400" y="2438400"/>
            <a:ext cx="1219200" cy="1219200"/>
          </a:xfrm>
          <a:prstGeom prst="rect">
            <a:avLst/>
          </a:prstGeom>
          <a:noFill/>
        </p:spPr>
      </p:pic>
      <p:sp>
        <p:nvSpPr>
          <p:cNvPr id="74766" name="Line 14"/>
          <p:cNvSpPr>
            <a:spLocks noChangeShapeType="1"/>
          </p:cNvSpPr>
          <p:nvPr/>
        </p:nvSpPr>
        <p:spPr bwMode="auto">
          <a:xfrm>
            <a:off x="2209800" y="32004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>
            <a:off x="2286000" y="32766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69" name="Line 17"/>
          <p:cNvSpPr>
            <a:spLocks noChangeShapeType="1"/>
          </p:cNvSpPr>
          <p:nvPr/>
        </p:nvSpPr>
        <p:spPr bwMode="auto">
          <a:xfrm>
            <a:off x="2362200" y="33528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70" name="Line 18"/>
          <p:cNvSpPr>
            <a:spLocks noChangeShapeType="1"/>
          </p:cNvSpPr>
          <p:nvPr/>
        </p:nvSpPr>
        <p:spPr bwMode="auto">
          <a:xfrm>
            <a:off x="5943600" y="25146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71" name="Line 19"/>
          <p:cNvSpPr>
            <a:spLocks noChangeShapeType="1"/>
          </p:cNvSpPr>
          <p:nvPr/>
        </p:nvSpPr>
        <p:spPr bwMode="auto">
          <a:xfrm>
            <a:off x="5715000" y="35814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72" name="Line 20"/>
          <p:cNvSpPr>
            <a:spLocks noChangeShapeType="1"/>
          </p:cNvSpPr>
          <p:nvPr/>
        </p:nvSpPr>
        <p:spPr bwMode="auto">
          <a:xfrm>
            <a:off x="5791200" y="36576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73" name="Line 21"/>
          <p:cNvSpPr>
            <a:spLocks noChangeShapeType="1"/>
          </p:cNvSpPr>
          <p:nvPr/>
        </p:nvSpPr>
        <p:spPr bwMode="auto">
          <a:xfrm>
            <a:off x="5867400" y="37338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75" name="Line 23"/>
          <p:cNvSpPr>
            <a:spLocks noChangeShapeType="1"/>
          </p:cNvSpPr>
          <p:nvPr/>
        </p:nvSpPr>
        <p:spPr bwMode="auto">
          <a:xfrm>
            <a:off x="5943600" y="25146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4776" name="Text Box 24"/>
          <p:cNvSpPr txBox="1">
            <a:spLocks noChangeArrowheads="1"/>
          </p:cNvSpPr>
          <p:nvPr/>
        </p:nvSpPr>
        <p:spPr bwMode="auto">
          <a:xfrm>
            <a:off x="3414713" y="1295400"/>
            <a:ext cx="334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chemeClr val="accent2"/>
                </a:solidFill>
              </a:rPr>
              <a:t>W</a:t>
            </a:r>
          </a:p>
        </p:txBody>
      </p:sp>
      <p:sp>
        <p:nvSpPr>
          <p:cNvPr id="74778" name="Text Box 26"/>
          <p:cNvSpPr txBox="1">
            <a:spLocks noChangeArrowheads="1"/>
          </p:cNvSpPr>
          <p:nvPr/>
        </p:nvSpPr>
        <p:spPr bwMode="auto">
          <a:xfrm>
            <a:off x="6234113" y="1287463"/>
            <a:ext cx="2936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chemeClr val="accent2"/>
                </a:solidFill>
              </a:rPr>
              <a:t>R</a:t>
            </a:r>
          </a:p>
        </p:txBody>
      </p:sp>
      <p:sp>
        <p:nvSpPr>
          <p:cNvPr id="74779" name="Text Box 27"/>
          <p:cNvSpPr txBox="1">
            <a:spLocks noChangeArrowheads="1"/>
          </p:cNvSpPr>
          <p:nvPr/>
        </p:nvSpPr>
        <p:spPr bwMode="auto">
          <a:xfrm>
            <a:off x="2209800" y="2909888"/>
            <a:ext cx="284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74780" name="Text Box 28"/>
          <p:cNvSpPr txBox="1">
            <a:spLocks noChangeArrowheads="1"/>
          </p:cNvSpPr>
          <p:nvPr/>
        </p:nvSpPr>
        <p:spPr bwMode="auto">
          <a:xfrm>
            <a:off x="5715000" y="3290888"/>
            <a:ext cx="284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74781" name="Text Box 29"/>
          <p:cNvSpPr txBox="1">
            <a:spLocks noChangeArrowheads="1"/>
          </p:cNvSpPr>
          <p:nvPr/>
        </p:nvSpPr>
        <p:spPr bwMode="auto">
          <a:xfrm>
            <a:off x="3124200" y="63500"/>
            <a:ext cx="28257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4000" b="1">
                <a:solidFill>
                  <a:srgbClr val="FF0000"/>
                </a:solidFill>
              </a:rPr>
              <a:t>วงจรระบบไฟชาร์จ</a:t>
            </a:r>
          </a:p>
        </p:txBody>
      </p:sp>
      <p:pic>
        <p:nvPicPr>
          <p:cNvPr id="74782" name="Picture 30" descr="untitled"/>
          <p:cNvPicPr>
            <a:picLocks noChangeAspect="1" noChangeArrowheads="1"/>
          </p:cNvPicPr>
          <p:nvPr/>
        </p:nvPicPr>
        <p:blipFill>
          <a:blip r:embed="rId6" cstate="print"/>
          <a:srcRect l="10069" t="58537" r="48932" b="18478"/>
          <a:stretch>
            <a:fillRect/>
          </a:stretch>
        </p:blipFill>
        <p:spPr bwMode="auto">
          <a:xfrm>
            <a:off x="2590800" y="4267200"/>
            <a:ext cx="43434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MVC-017S"/>
          <p:cNvPicPr>
            <a:picLocks noChangeAspect="1" noChangeArrowheads="1"/>
          </p:cNvPicPr>
          <p:nvPr/>
        </p:nvPicPr>
        <p:blipFill>
          <a:blip r:embed="rId2" cstate="print">
            <a:lum bright="24000" contrast="36000"/>
          </a:blip>
          <a:srcRect l="10345" t="7692" r="17241" b="3847"/>
          <a:stretch>
            <a:fillRect/>
          </a:stretch>
        </p:blipFill>
        <p:spPr bwMode="auto">
          <a:xfrm>
            <a:off x="152400" y="1447800"/>
            <a:ext cx="736600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3" descr="MVC-007S"/>
          <p:cNvPicPr>
            <a:picLocks noChangeAspect="1" noChangeArrowheads="1"/>
          </p:cNvPicPr>
          <p:nvPr/>
        </p:nvPicPr>
        <p:blipFill>
          <a:blip r:embed="rId3" cstate="print">
            <a:lum bright="12000" contrast="12000"/>
          </a:blip>
          <a:srcRect l="10001" t="14999" r="13750" b="13333"/>
          <a:stretch>
            <a:fillRect/>
          </a:stretch>
        </p:blipFill>
        <p:spPr bwMode="auto">
          <a:xfrm>
            <a:off x="1066800" y="1524000"/>
            <a:ext cx="766763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0" name="Line 4"/>
          <p:cNvSpPr>
            <a:spLocks noChangeShapeType="1"/>
          </p:cNvSpPr>
          <p:nvPr/>
        </p:nvSpPr>
        <p:spPr bwMode="auto">
          <a:xfrm>
            <a:off x="1833563" y="1828800"/>
            <a:ext cx="12954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2120900" y="1333500"/>
            <a:ext cx="3540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b="1"/>
              <a:t>Y</a:t>
            </a:r>
          </a:p>
        </p:txBody>
      </p:sp>
      <p:sp>
        <p:nvSpPr>
          <p:cNvPr id="75782" name="Line 6"/>
          <p:cNvSpPr>
            <a:spLocks noChangeShapeType="1"/>
          </p:cNvSpPr>
          <p:nvPr/>
        </p:nvSpPr>
        <p:spPr bwMode="auto">
          <a:xfrm>
            <a:off x="1376363" y="22098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83" name="Line 7"/>
          <p:cNvSpPr>
            <a:spLocks noChangeShapeType="1"/>
          </p:cNvSpPr>
          <p:nvPr/>
        </p:nvSpPr>
        <p:spPr bwMode="auto">
          <a:xfrm>
            <a:off x="1147763" y="32766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84" name="Line 8"/>
          <p:cNvSpPr>
            <a:spLocks noChangeShapeType="1"/>
          </p:cNvSpPr>
          <p:nvPr/>
        </p:nvSpPr>
        <p:spPr bwMode="auto">
          <a:xfrm>
            <a:off x="1223963" y="33528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85" name="Line 9"/>
          <p:cNvSpPr>
            <a:spLocks noChangeShapeType="1"/>
          </p:cNvSpPr>
          <p:nvPr/>
        </p:nvSpPr>
        <p:spPr bwMode="auto">
          <a:xfrm>
            <a:off x="1300163" y="34290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1066800" y="2922588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pic>
        <p:nvPicPr>
          <p:cNvPr id="75787" name="Picture 11" descr="MVC-028S"/>
          <p:cNvPicPr>
            <a:picLocks noChangeAspect="1" noChangeArrowheads="1"/>
          </p:cNvPicPr>
          <p:nvPr/>
        </p:nvPicPr>
        <p:blipFill>
          <a:blip r:embed="rId4" cstate="print">
            <a:lum bright="12000" contrast="12000"/>
          </a:blip>
          <a:srcRect l="30000" t="28333" r="31250" b="16667"/>
          <a:stretch>
            <a:fillRect/>
          </a:stretch>
        </p:blipFill>
        <p:spPr bwMode="auto">
          <a:xfrm>
            <a:off x="3205163" y="1447800"/>
            <a:ext cx="757237" cy="838200"/>
          </a:xfrm>
          <a:prstGeom prst="rect">
            <a:avLst/>
          </a:prstGeom>
          <a:noFill/>
        </p:spPr>
      </p:pic>
      <p:sp>
        <p:nvSpPr>
          <p:cNvPr id="75788" name="Line 12"/>
          <p:cNvSpPr>
            <a:spLocks noChangeShapeType="1"/>
          </p:cNvSpPr>
          <p:nvPr/>
        </p:nvSpPr>
        <p:spPr bwMode="auto">
          <a:xfrm>
            <a:off x="3662363" y="22860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89" name="Line 13"/>
          <p:cNvSpPr>
            <a:spLocks noChangeShapeType="1"/>
          </p:cNvSpPr>
          <p:nvPr/>
        </p:nvSpPr>
        <p:spPr bwMode="auto">
          <a:xfrm>
            <a:off x="3433763" y="33528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90" name="Line 14"/>
          <p:cNvSpPr>
            <a:spLocks noChangeShapeType="1"/>
          </p:cNvSpPr>
          <p:nvPr/>
        </p:nvSpPr>
        <p:spPr bwMode="auto">
          <a:xfrm>
            <a:off x="3509963" y="34290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91" name="Line 15"/>
          <p:cNvSpPr>
            <a:spLocks noChangeShapeType="1"/>
          </p:cNvSpPr>
          <p:nvPr/>
        </p:nvSpPr>
        <p:spPr bwMode="auto">
          <a:xfrm>
            <a:off x="3586163" y="35052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92" name="Text Box 16"/>
          <p:cNvSpPr txBox="1">
            <a:spLocks noChangeArrowheads="1"/>
          </p:cNvSpPr>
          <p:nvPr/>
        </p:nvSpPr>
        <p:spPr bwMode="auto">
          <a:xfrm>
            <a:off x="3433763" y="3062288"/>
            <a:ext cx="284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75793" name="Line 17"/>
          <p:cNvSpPr>
            <a:spLocks noChangeShapeType="1"/>
          </p:cNvSpPr>
          <p:nvPr/>
        </p:nvSpPr>
        <p:spPr bwMode="auto">
          <a:xfrm>
            <a:off x="3962400" y="1828800"/>
            <a:ext cx="16002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94" name="Text Box 18"/>
          <p:cNvSpPr txBox="1">
            <a:spLocks noChangeArrowheads="1"/>
          </p:cNvSpPr>
          <p:nvPr/>
        </p:nvSpPr>
        <p:spPr bwMode="auto">
          <a:xfrm>
            <a:off x="4559300" y="1371600"/>
            <a:ext cx="3540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b="1"/>
              <a:t>Y</a:t>
            </a:r>
          </a:p>
        </p:txBody>
      </p:sp>
      <p:pic>
        <p:nvPicPr>
          <p:cNvPr id="75795" name="Picture 19" descr="MVC-001S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 l="2438" t="25000" r="82927" b="41667"/>
          <a:stretch>
            <a:fillRect/>
          </a:stretch>
        </p:blipFill>
        <p:spPr bwMode="auto">
          <a:xfrm>
            <a:off x="3124200" y="4343400"/>
            <a:ext cx="1066800" cy="1524000"/>
          </a:xfrm>
          <a:prstGeom prst="rect">
            <a:avLst/>
          </a:prstGeom>
          <a:noFill/>
        </p:spPr>
      </p:pic>
      <p:pic>
        <p:nvPicPr>
          <p:cNvPr id="75796" name="Picture 20" descr="MVC-001S"/>
          <p:cNvPicPr>
            <a:picLocks noChangeAspect="1" noChangeArrowheads="1"/>
          </p:cNvPicPr>
          <p:nvPr/>
        </p:nvPicPr>
        <p:blipFill>
          <a:blip r:embed="rId5" cstate="print">
            <a:lum bright="18000" contrast="30000"/>
          </a:blip>
          <a:srcRect l="85365" t="26666" r="2583" b="46666"/>
          <a:stretch>
            <a:fillRect/>
          </a:stretch>
        </p:blipFill>
        <p:spPr bwMode="auto">
          <a:xfrm>
            <a:off x="5562600" y="1143000"/>
            <a:ext cx="1219200" cy="1676400"/>
          </a:xfrm>
          <a:prstGeom prst="rect">
            <a:avLst/>
          </a:prstGeom>
          <a:noFill/>
        </p:spPr>
      </p:pic>
      <p:sp>
        <p:nvSpPr>
          <p:cNvPr id="75797" name="Line 21"/>
          <p:cNvSpPr>
            <a:spLocks noChangeShapeType="1"/>
          </p:cNvSpPr>
          <p:nvPr/>
        </p:nvSpPr>
        <p:spPr bwMode="auto">
          <a:xfrm>
            <a:off x="6858000" y="1804988"/>
            <a:ext cx="12954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798" name="Text Box 22"/>
          <p:cNvSpPr txBox="1">
            <a:spLocks noChangeArrowheads="1"/>
          </p:cNvSpPr>
          <p:nvPr/>
        </p:nvSpPr>
        <p:spPr bwMode="auto">
          <a:xfrm>
            <a:off x="7148513" y="1309688"/>
            <a:ext cx="3413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b="1"/>
              <a:t>L</a:t>
            </a:r>
          </a:p>
        </p:txBody>
      </p:sp>
      <p:sp>
        <p:nvSpPr>
          <p:cNvPr id="75799" name="Line 23"/>
          <p:cNvSpPr>
            <a:spLocks noChangeShapeType="1"/>
          </p:cNvSpPr>
          <p:nvPr/>
        </p:nvSpPr>
        <p:spPr bwMode="auto">
          <a:xfrm>
            <a:off x="1828800" y="4953000"/>
            <a:ext cx="12954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00" name="Line 24"/>
          <p:cNvSpPr>
            <a:spLocks noChangeShapeType="1"/>
          </p:cNvSpPr>
          <p:nvPr/>
        </p:nvSpPr>
        <p:spPr bwMode="auto">
          <a:xfrm>
            <a:off x="1828800" y="3810000"/>
            <a:ext cx="0" cy="1143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01" name="Line 25"/>
          <p:cNvSpPr>
            <a:spLocks noChangeShapeType="1"/>
          </p:cNvSpPr>
          <p:nvPr/>
        </p:nvSpPr>
        <p:spPr bwMode="auto">
          <a:xfrm>
            <a:off x="1828800" y="3810000"/>
            <a:ext cx="63246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02" name="Line 26"/>
          <p:cNvSpPr>
            <a:spLocks noChangeShapeType="1"/>
          </p:cNvSpPr>
          <p:nvPr/>
        </p:nvSpPr>
        <p:spPr bwMode="auto">
          <a:xfrm>
            <a:off x="8153400" y="1828800"/>
            <a:ext cx="0" cy="19812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pic>
        <p:nvPicPr>
          <p:cNvPr id="75803" name="Picture 27" descr="s0kzr4rt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1200" y="3962400"/>
            <a:ext cx="381000" cy="533400"/>
          </a:xfrm>
          <a:prstGeom prst="rect">
            <a:avLst/>
          </a:prstGeom>
          <a:noFill/>
        </p:spPr>
      </p:pic>
      <p:pic>
        <p:nvPicPr>
          <p:cNvPr id="75804" name="Picture 28" descr="s0kzr4rt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873082" y="3961606"/>
            <a:ext cx="1797050" cy="2287587"/>
          </a:xfrm>
          <a:prstGeom prst="rect">
            <a:avLst/>
          </a:prstGeom>
          <a:noFill/>
        </p:spPr>
      </p:pic>
      <p:sp>
        <p:nvSpPr>
          <p:cNvPr id="75805" name="Line 29"/>
          <p:cNvSpPr>
            <a:spLocks noChangeShapeType="1"/>
          </p:cNvSpPr>
          <p:nvPr/>
        </p:nvSpPr>
        <p:spPr bwMode="auto">
          <a:xfrm>
            <a:off x="7010400" y="52578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06" name="Line 30"/>
          <p:cNvSpPr>
            <a:spLocks noChangeShapeType="1"/>
          </p:cNvSpPr>
          <p:nvPr/>
        </p:nvSpPr>
        <p:spPr bwMode="auto">
          <a:xfrm>
            <a:off x="6781800" y="63246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07" name="Line 31"/>
          <p:cNvSpPr>
            <a:spLocks noChangeShapeType="1"/>
          </p:cNvSpPr>
          <p:nvPr/>
        </p:nvSpPr>
        <p:spPr bwMode="auto">
          <a:xfrm>
            <a:off x="6858000" y="64008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08" name="Line 32"/>
          <p:cNvSpPr>
            <a:spLocks noChangeShapeType="1"/>
          </p:cNvSpPr>
          <p:nvPr/>
        </p:nvSpPr>
        <p:spPr bwMode="auto">
          <a:xfrm>
            <a:off x="6934200" y="64770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09" name="Text Box 33"/>
          <p:cNvSpPr txBox="1">
            <a:spLocks noChangeArrowheads="1"/>
          </p:cNvSpPr>
          <p:nvPr/>
        </p:nvSpPr>
        <p:spPr bwMode="auto">
          <a:xfrm>
            <a:off x="6705600" y="5970588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75810" name="Line 34"/>
          <p:cNvSpPr>
            <a:spLocks noChangeShapeType="1"/>
          </p:cNvSpPr>
          <p:nvPr/>
        </p:nvSpPr>
        <p:spPr bwMode="auto">
          <a:xfrm>
            <a:off x="4191000" y="4876800"/>
            <a:ext cx="259080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11" name="Text Box 35"/>
          <p:cNvSpPr txBox="1">
            <a:spLocks noChangeArrowheads="1"/>
          </p:cNvSpPr>
          <p:nvPr/>
        </p:nvSpPr>
        <p:spPr bwMode="auto">
          <a:xfrm>
            <a:off x="5167313" y="4419600"/>
            <a:ext cx="3540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b="1"/>
              <a:t>Y</a:t>
            </a:r>
          </a:p>
        </p:txBody>
      </p:sp>
      <p:sp>
        <p:nvSpPr>
          <p:cNvPr id="75812" name="Line 36"/>
          <p:cNvSpPr>
            <a:spLocks noChangeShapeType="1"/>
          </p:cNvSpPr>
          <p:nvPr/>
        </p:nvSpPr>
        <p:spPr bwMode="auto">
          <a:xfrm>
            <a:off x="4191000" y="5257800"/>
            <a:ext cx="259080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13" name="Text Box 37"/>
          <p:cNvSpPr txBox="1">
            <a:spLocks noChangeArrowheads="1"/>
          </p:cNvSpPr>
          <p:nvPr/>
        </p:nvSpPr>
        <p:spPr bwMode="auto">
          <a:xfrm>
            <a:off x="5181600" y="5272088"/>
            <a:ext cx="366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b="1"/>
              <a:t>G</a:t>
            </a:r>
          </a:p>
        </p:txBody>
      </p:sp>
      <p:sp>
        <p:nvSpPr>
          <p:cNvPr id="75814" name="Line 38"/>
          <p:cNvSpPr>
            <a:spLocks noChangeShapeType="1"/>
          </p:cNvSpPr>
          <p:nvPr/>
        </p:nvSpPr>
        <p:spPr bwMode="auto">
          <a:xfrm>
            <a:off x="5943600" y="4495800"/>
            <a:ext cx="0" cy="3810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15" name="Text Box 39"/>
          <p:cNvSpPr txBox="1">
            <a:spLocks noChangeArrowheads="1"/>
          </p:cNvSpPr>
          <p:nvPr/>
        </p:nvSpPr>
        <p:spPr bwMode="auto">
          <a:xfrm>
            <a:off x="2057400" y="165100"/>
            <a:ext cx="49657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th-TH" sz="6000" b="1">
                <a:solidFill>
                  <a:srgbClr val="0000CC"/>
                </a:solidFill>
              </a:rPr>
              <a:t>วงจรระบบไฟแสงสว่าง</a:t>
            </a:r>
          </a:p>
        </p:txBody>
      </p:sp>
      <p:pic>
        <p:nvPicPr>
          <p:cNvPr id="75816" name="Picture 40" descr="s0kzr4rt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914400" y="4953000"/>
            <a:ext cx="762000" cy="914400"/>
          </a:xfrm>
          <a:prstGeom prst="rect">
            <a:avLst/>
          </a:prstGeom>
          <a:noFill/>
        </p:spPr>
      </p:pic>
      <p:sp>
        <p:nvSpPr>
          <p:cNvPr id="75824" name="Line 48"/>
          <p:cNvSpPr>
            <a:spLocks noChangeShapeType="1"/>
          </p:cNvSpPr>
          <p:nvPr/>
        </p:nvSpPr>
        <p:spPr bwMode="auto">
          <a:xfrm>
            <a:off x="1828800" y="5486400"/>
            <a:ext cx="685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25" name="Line 49"/>
          <p:cNvSpPr>
            <a:spLocks noChangeShapeType="1"/>
          </p:cNvSpPr>
          <p:nvPr/>
        </p:nvSpPr>
        <p:spPr bwMode="auto">
          <a:xfrm flipV="1">
            <a:off x="2514600" y="4953000"/>
            <a:ext cx="0" cy="5334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26" name="Line 50"/>
          <p:cNvSpPr>
            <a:spLocks noChangeShapeType="1"/>
          </p:cNvSpPr>
          <p:nvPr/>
        </p:nvSpPr>
        <p:spPr bwMode="auto">
          <a:xfrm>
            <a:off x="1752600" y="54864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27" name="Line 51"/>
          <p:cNvSpPr>
            <a:spLocks noChangeShapeType="1"/>
          </p:cNvSpPr>
          <p:nvPr/>
        </p:nvSpPr>
        <p:spPr bwMode="auto">
          <a:xfrm>
            <a:off x="1524000" y="65532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28" name="Line 52"/>
          <p:cNvSpPr>
            <a:spLocks noChangeShapeType="1"/>
          </p:cNvSpPr>
          <p:nvPr/>
        </p:nvSpPr>
        <p:spPr bwMode="auto">
          <a:xfrm>
            <a:off x="1600200" y="66294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29" name="Line 53"/>
          <p:cNvSpPr>
            <a:spLocks noChangeShapeType="1"/>
          </p:cNvSpPr>
          <p:nvPr/>
        </p:nvSpPr>
        <p:spPr bwMode="auto">
          <a:xfrm>
            <a:off x="1676400" y="67056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5830" name="Text Box 54"/>
          <p:cNvSpPr txBox="1">
            <a:spLocks noChangeArrowheads="1"/>
          </p:cNvSpPr>
          <p:nvPr/>
        </p:nvSpPr>
        <p:spPr bwMode="auto">
          <a:xfrm>
            <a:off x="1446213" y="6199188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MVC-014S"/>
          <p:cNvPicPr>
            <a:picLocks noChangeAspect="1" noChangeArrowheads="1"/>
          </p:cNvPicPr>
          <p:nvPr/>
        </p:nvPicPr>
        <p:blipFill>
          <a:blip r:embed="rId2" cstate="print">
            <a:lum bright="-6000" contrast="60000"/>
          </a:blip>
          <a:srcRect l="14999" t="13333" r="27499" b="10001"/>
          <a:stretch>
            <a:fillRect/>
          </a:stretch>
        </p:blipFill>
        <p:spPr bwMode="auto">
          <a:xfrm>
            <a:off x="912813" y="5105400"/>
            <a:ext cx="1219200" cy="1219200"/>
          </a:xfrm>
          <a:prstGeom prst="rect">
            <a:avLst/>
          </a:prstGeom>
          <a:noFill/>
        </p:spPr>
      </p:pic>
      <p:sp>
        <p:nvSpPr>
          <p:cNvPr id="79875" name="Line 3"/>
          <p:cNvSpPr>
            <a:spLocks noChangeShapeType="1"/>
          </p:cNvSpPr>
          <p:nvPr/>
        </p:nvSpPr>
        <p:spPr bwMode="auto">
          <a:xfrm>
            <a:off x="608013" y="51816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76" name="Line 4"/>
          <p:cNvSpPr>
            <a:spLocks noChangeShapeType="1"/>
          </p:cNvSpPr>
          <p:nvPr/>
        </p:nvSpPr>
        <p:spPr bwMode="auto">
          <a:xfrm>
            <a:off x="379413" y="62484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77" name="Line 5"/>
          <p:cNvSpPr>
            <a:spLocks noChangeShapeType="1"/>
          </p:cNvSpPr>
          <p:nvPr/>
        </p:nvSpPr>
        <p:spPr bwMode="auto">
          <a:xfrm>
            <a:off x="455613" y="63246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78" name="Line 6"/>
          <p:cNvSpPr>
            <a:spLocks noChangeShapeType="1"/>
          </p:cNvSpPr>
          <p:nvPr/>
        </p:nvSpPr>
        <p:spPr bwMode="auto">
          <a:xfrm>
            <a:off x="531813" y="64008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79" name="Line 7"/>
          <p:cNvSpPr>
            <a:spLocks noChangeShapeType="1"/>
          </p:cNvSpPr>
          <p:nvPr/>
        </p:nvSpPr>
        <p:spPr bwMode="auto">
          <a:xfrm>
            <a:off x="608013" y="51816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304800" y="5894388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pic>
        <p:nvPicPr>
          <p:cNvPr id="79881" name="Picture 9" descr="Mvc-107s"/>
          <p:cNvPicPr>
            <a:picLocks noChangeAspect="1" noChangeArrowheads="1"/>
          </p:cNvPicPr>
          <p:nvPr/>
        </p:nvPicPr>
        <p:blipFill>
          <a:blip r:embed="rId3" cstate="print">
            <a:lum bright="42000" contrast="72000"/>
          </a:blip>
          <a:srcRect l="19737" t="9859" r="39912" b="37512"/>
          <a:stretch>
            <a:fillRect/>
          </a:stretch>
        </p:blipFill>
        <p:spPr bwMode="auto">
          <a:xfrm>
            <a:off x="1979613" y="3733800"/>
            <a:ext cx="914400" cy="838200"/>
          </a:xfrm>
          <a:prstGeom prst="rect">
            <a:avLst/>
          </a:prstGeom>
          <a:noFill/>
        </p:spPr>
      </p:pic>
      <p:sp>
        <p:nvSpPr>
          <p:cNvPr id="79882" name="Line 10"/>
          <p:cNvSpPr>
            <a:spLocks noChangeShapeType="1"/>
          </p:cNvSpPr>
          <p:nvPr/>
        </p:nvSpPr>
        <p:spPr bwMode="auto">
          <a:xfrm flipV="1">
            <a:off x="1903413" y="5181600"/>
            <a:ext cx="457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cxnSp>
        <p:nvCxnSpPr>
          <p:cNvPr id="79883" name="AutoShape 11"/>
          <p:cNvCxnSpPr>
            <a:cxnSpLocks noChangeShapeType="1"/>
          </p:cNvCxnSpPr>
          <p:nvPr/>
        </p:nvCxnSpPr>
        <p:spPr bwMode="auto">
          <a:xfrm rot="16200000">
            <a:off x="2359025" y="4953000"/>
            <a:ext cx="228600" cy="228600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</p:spPr>
      </p:cxnSp>
      <p:sp>
        <p:nvSpPr>
          <p:cNvPr id="79884" name="Line 12"/>
          <p:cNvSpPr>
            <a:spLocks noChangeShapeType="1"/>
          </p:cNvSpPr>
          <p:nvPr/>
        </p:nvSpPr>
        <p:spPr bwMode="auto">
          <a:xfrm flipV="1">
            <a:off x="2589213" y="4343400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85" name="Line 13"/>
          <p:cNvSpPr>
            <a:spLocks noChangeShapeType="1"/>
          </p:cNvSpPr>
          <p:nvPr/>
        </p:nvSpPr>
        <p:spPr bwMode="auto">
          <a:xfrm>
            <a:off x="2513013" y="3810000"/>
            <a:ext cx="1066800" cy="0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86" name="Oval 14"/>
          <p:cNvSpPr>
            <a:spLocks noChangeArrowheads="1"/>
          </p:cNvSpPr>
          <p:nvPr/>
        </p:nvSpPr>
        <p:spPr bwMode="auto">
          <a:xfrm>
            <a:off x="2208213" y="4724400"/>
            <a:ext cx="609600" cy="7620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79887" name="Picture 15" descr="MVC-011S"/>
          <p:cNvPicPr>
            <a:picLocks noChangeAspect="1" noChangeArrowheads="1"/>
          </p:cNvPicPr>
          <p:nvPr/>
        </p:nvPicPr>
        <p:blipFill>
          <a:blip r:embed="rId4" cstate="print">
            <a:lum contrast="24000"/>
          </a:blip>
          <a:srcRect l="28334" t="18750" r="14999" b="27499"/>
          <a:stretch>
            <a:fillRect/>
          </a:stretch>
        </p:blipFill>
        <p:spPr bwMode="auto">
          <a:xfrm>
            <a:off x="3427413" y="3200400"/>
            <a:ext cx="914400" cy="1219200"/>
          </a:xfrm>
          <a:prstGeom prst="rect">
            <a:avLst/>
          </a:prstGeom>
          <a:noFill/>
        </p:spPr>
      </p:pic>
      <p:sp>
        <p:nvSpPr>
          <p:cNvPr id="79888" name="Line 16"/>
          <p:cNvSpPr>
            <a:spLocks noChangeShapeType="1"/>
          </p:cNvSpPr>
          <p:nvPr/>
        </p:nvSpPr>
        <p:spPr bwMode="auto">
          <a:xfrm>
            <a:off x="4341813" y="3810000"/>
            <a:ext cx="1676400" cy="0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89" name="Line 17"/>
          <p:cNvSpPr>
            <a:spLocks noChangeShapeType="1"/>
          </p:cNvSpPr>
          <p:nvPr/>
        </p:nvSpPr>
        <p:spPr bwMode="auto">
          <a:xfrm>
            <a:off x="4265613" y="3810000"/>
            <a:ext cx="6858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pic>
        <p:nvPicPr>
          <p:cNvPr id="79890" name="Picture 18" descr="MVC-001S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 l="2438" t="25000" r="82927" b="41667"/>
          <a:stretch>
            <a:fillRect/>
          </a:stretch>
        </p:blipFill>
        <p:spPr bwMode="auto">
          <a:xfrm>
            <a:off x="4951413" y="3048000"/>
            <a:ext cx="1066800" cy="1524000"/>
          </a:xfrm>
          <a:prstGeom prst="rect">
            <a:avLst/>
          </a:prstGeom>
          <a:noFill/>
        </p:spPr>
      </p:pic>
      <p:pic>
        <p:nvPicPr>
          <p:cNvPr id="79891" name="Picture 19" descr="s0kzr4rt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4013" y="2133600"/>
            <a:ext cx="381000" cy="533400"/>
          </a:xfrm>
          <a:prstGeom prst="rect">
            <a:avLst/>
          </a:prstGeom>
          <a:noFill/>
        </p:spPr>
      </p:pic>
      <p:pic>
        <p:nvPicPr>
          <p:cNvPr id="79892" name="Picture 20" descr="s0kzr4rt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94613" y="2133600"/>
            <a:ext cx="381000" cy="533400"/>
          </a:xfrm>
          <a:prstGeom prst="rect">
            <a:avLst/>
          </a:prstGeom>
          <a:noFill/>
        </p:spPr>
      </p:pic>
      <p:pic>
        <p:nvPicPr>
          <p:cNvPr id="79893" name="Picture 21" descr="s0kzr4rt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635443">
            <a:off x="6780213" y="5105400"/>
            <a:ext cx="381000" cy="533400"/>
          </a:xfrm>
          <a:prstGeom prst="rect">
            <a:avLst/>
          </a:prstGeom>
          <a:noFill/>
        </p:spPr>
      </p:pic>
      <p:pic>
        <p:nvPicPr>
          <p:cNvPr id="79894" name="Picture 22" descr="s0kzr4rt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7770813" y="5105400"/>
            <a:ext cx="381000" cy="533400"/>
          </a:xfrm>
          <a:prstGeom prst="rect">
            <a:avLst/>
          </a:prstGeom>
          <a:noFill/>
        </p:spPr>
      </p:pic>
      <p:sp>
        <p:nvSpPr>
          <p:cNvPr id="79895" name="Line 23"/>
          <p:cNvSpPr>
            <a:spLocks noChangeShapeType="1"/>
          </p:cNvSpPr>
          <p:nvPr/>
        </p:nvSpPr>
        <p:spPr bwMode="auto">
          <a:xfrm>
            <a:off x="8686800" y="5181600"/>
            <a:ext cx="0" cy="106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96" name="Line 24"/>
          <p:cNvSpPr>
            <a:spLocks noChangeShapeType="1"/>
          </p:cNvSpPr>
          <p:nvPr/>
        </p:nvSpPr>
        <p:spPr bwMode="auto">
          <a:xfrm>
            <a:off x="8458200" y="62484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97" name="Line 25"/>
          <p:cNvSpPr>
            <a:spLocks noChangeShapeType="1"/>
          </p:cNvSpPr>
          <p:nvPr/>
        </p:nvSpPr>
        <p:spPr bwMode="auto">
          <a:xfrm>
            <a:off x="8534400" y="63246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98" name="Line 26"/>
          <p:cNvSpPr>
            <a:spLocks noChangeShapeType="1"/>
          </p:cNvSpPr>
          <p:nvPr/>
        </p:nvSpPr>
        <p:spPr bwMode="auto">
          <a:xfrm>
            <a:off x="8610600" y="64008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899" name="Text Box 27"/>
          <p:cNvSpPr txBox="1">
            <a:spLocks noChangeArrowheads="1"/>
          </p:cNvSpPr>
          <p:nvPr/>
        </p:nvSpPr>
        <p:spPr bwMode="auto">
          <a:xfrm>
            <a:off x="8380413" y="5894388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79900" name="Line 28"/>
          <p:cNvSpPr>
            <a:spLocks noChangeShapeType="1"/>
          </p:cNvSpPr>
          <p:nvPr/>
        </p:nvSpPr>
        <p:spPr bwMode="auto">
          <a:xfrm>
            <a:off x="6932613" y="5181600"/>
            <a:ext cx="1752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1" name="Line 29"/>
          <p:cNvSpPr>
            <a:spLocks noChangeShapeType="1"/>
          </p:cNvSpPr>
          <p:nvPr/>
        </p:nvSpPr>
        <p:spPr bwMode="auto">
          <a:xfrm>
            <a:off x="6856413" y="2590800"/>
            <a:ext cx="1828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2" name="Line 30"/>
          <p:cNvSpPr>
            <a:spLocks noChangeShapeType="1"/>
          </p:cNvSpPr>
          <p:nvPr/>
        </p:nvSpPr>
        <p:spPr bwMode="auto">
          <a:xfrm>
            <a:off x="7008813" y="2362200"/>
            <a:ext cx="762000" cy="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3" name="Line 31"/>
          <p:cNvSpPr>
            <a:spLocks noChangeShapeType="1"/>
          </p:cNvSpPr>
          <p:nvPr/>
        </p:nvSpPr>
        <p:spPr bwMode="auto">
          <a:xfrm>
            <a:off x="8685213" y="2590800"/>
            <a:ext cx="0" cy="2590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4" name="Line 32"/>
          <p:cNvSpPr>
            <a:spLocks noChangeShapeType="1"/>
          </p:cNvSpPr>
          <p:nvPr/>
        </p:nvSpPr>
        <p:spPr bwMode="auto">
          <a:xfrm>
            <a:off x="7085013" y="5410200"/>
            <a:ext cx="76200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5" name="Line 33"/>
          <p:cNvSpPr>
            <a:spLocks noChangeShapeType="1"/>
          </p:cNvSpPr>
          <p:nvPr/>
        </p:nvSpPr>
        <p:spPr bwMode="auto">
          <a:xfrm>
            <a:off x="5561013" y="1524000"/>
            <a:ext cx="0" cy="152400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6" name="Line 34"/>
          <p:cNvSpPr>
            <a:spLocks noChangeShapeType="1"/>
          </p:cNvSpPr>
          <p:nvPr/>
        </p:nvSpPr>
        <p:spPr bwMode="auto">
          <a:xfrm>
            <a:off x="5561013" y="4343400"/>
            <a:ext cx="0" cy="1600200"/>
          </a:xfrm>
          <a:prstGeom prst="line">
            <a:avLst/>
          </a:prstGeom>
          <a:noFill/>
          <a:ln w="38100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7" name="Line 35"/>
          <p:cNvSpPr>
            <a:spLocks noChangeShapeType="1"/>
          </p:cNvSpPr>
          <p:nvPr/>
        </p:nvSpPr>
        <p:spPr bwMode="auto">
          <a:xfrm>
            <a:off x="5561013" y="5943600"/>
            <a:ext cx="190500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8" name="Line 36"/>
          <p:cNvSpPr>
            <a:spLocks noChangeShapeType="1"/>
          </p:cNvSpPr>
          <p:nvPr/>
        </p:nvSpPr>
        <p:spPr bwMode="auto">
          <a:xfrm>
            <a:off x="5561013" y="1524000"/>
            <a:ext cx="1828800" cy="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09" name="Line 37"/>
          <p:cNvSpPr>
            <a:spLocks noChangeShapeType="1"/>
          </p:cNvSpPr>
          <p:nvPr/>
        </p:nvSpPr>
        <p:spPr bwMode="auto">
          <a:xfrm flipV="1">
            <a:off x="7466013" y="5410200"/>
            <a:ext cx="0" cy="53340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10" name="Line 38"/>
          <p:cNvSpPr>
            <a:spLocks noChangeShapeType="1"/>
          </p:cNvSpPr>
          <p:nvPr/>
        </p:nvSpPr>
        <p:spPr bwMode="auto">
          <a:xfrm flipV="1">
            <a:off x="7389813" y="1524000"/>
            <a:ext cx="0" cy="83820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11" name="Text Box 39"/>
          <p:cNvSpPr txBox="1">
            <a:spLocks noChangeArrowheads="1"/>
          </p:cNvSpPr>
          <p:nvPr/>
        </p:nvSpPr>
        <p:spPr bwMode="auto">
          <a:xfrm>
            <a:off x="2679700" y="274638"/>
            <a:ext cx="37211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th-TH" sz="8000" b="1">
                <a:solidFill>
                  <a:srgbClr val="0000CC"/>
                </a:solidFill>
              </a:rPr>
              <a:t>วงจรไฟเลี้ยว</a:t>
            </a:r>
          </a:p>
        </p:txBody>
      </p:sp>
      <p:sp>
        <p:nvSpPr>
          <p:cNvPr id="79912" name="Text Box 40"/>
          <p:cNvSpPr txBox="1">
            <a:spLocks noChangeArrowheads="1"/>
          </p:cNvSpPr>
          <p:nvPr/>
        </p:nvSpPr>
        <p:spPr bwMode="auto">
          <a:xfrm>
            <a:off x="1828800" y="464820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79913" name="Text Box 41"/>
          <p:cNvSpPr txBox="1">
            <a:spLocks noChangeArrowheads="1"/>
          </p:cNvSpPr>
          <p:nvPr/>
        </p:nvSpPr>
        <p:spPr bwMode="auto">
          <a:xfrm>
            <a:off x="2819400" y="3470275"/>
            <a:ext cx="466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Br</a:t>
            </a:r>
          </a:p>
        </p:txBody>
      </p:sp>
      <p:sp>
        <p:nvSpPr>
          <p:cNvPr id="79914" name="Text Box 42"/>
          <p:cNvSpPr txBox="1">
            <a:spLocks noChangeArrowheads="1"/>
          </p:cNvSpPr>
          <p:nvPr/>
        </p:nvSpPr>
        <p:spPr bwMode="auto">
          <a:xfrm>
            <a:off x="4235450" y="3492500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1800" b="1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Br/W</a:t>
            </a:r>
          </a:p>
        </p:txBody>
      </p:sp>
      <p:sp>
        <p:nvSpPr>
          <p:cNvPr id="79915" name="Text Box 43"/>
          <p:cNvSpPr txBox="1">
            <a:spLocks noChangeArrowheads="1"/>
          </p:cNvSpPr>
          <p:nvPr/>
        </p:nvSpPr>
        <p:spPr bwMode="auto">
          <a:xfrm>
            <a:off x="5562600" y="1600200"/>
            <a:ext cx="523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Ch</a:t>
            </a:r>
          </a:p>
        </p:txBody>
      </p:sp>
      <p:sp>
        <p:nvSpPr>
          <p:cNvPr id="79916" name="Text Box 44"/>
          <p:cNvSpPr txBox="1">
            <a:spLocks noChangeArrowheads="1"/>
          </p:cNvSpPr>
          <p:nvPr/>
        </p:nvSpPr>
        <p:spPr bwMode="auto">
          <a:xfrm>
            <a:off x="5715000" y="5562600"/>
            <a:ext cx="523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Dg</a:t>
            </a:r>
          </a:p>
        </p:txBody>
      </p:sp>
      <p:pic>
        <p:nvPicPr>
          <p:cNvPr id="79917" name="Picture 45" descr="THAメーター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/>
          </a:blip>
          <a:srcRect/>
          <a:stretch>
            <a:fillRect/>
          </a:stretch>
        </p:blipFill>
        <p:spPr bwMode="auto">
          <a:xfrm>
            <a:off x="7010400" y="3462338"/>
            <a:ext cx="1219200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918" name="Line 46"/>
          <p:cNvSpPr>
            <a:spLocks noChangeShapeType="1"/>
          </p:cNvSpPr>
          <p:nvPr/>
        </p:nvSpPr>
        <p:spPr bwMode="auto">
          <a:xfrm>
            <a:off x="6400800" y="1524000"/>
            <a:ext cx="0" cy="205740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19" name="Line 47"/>
          <p:cNvSpPr>
            <a:spLocks noChangeShapeType="1"/>
          </p:cNvSpPr>
          <p:nvPr/>
        </p:nvSpPr>
        <p:spPr bwMode="auto">
          <a:xfrm>
            <a:off x="6400800" y="3886200"/>
            <a:ext cx="0" cy="205740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20" name="Line 48"/>
          <p:cNvSpPr>
            <a:spLocks noChangeShapeType="1"/>
          </p:cNvSpPr>
          <p:nvPr/>
        </p:nvSpPr>
        <p:spPr bwMode="auto">
          <a:xfrm>
            <a:off x="6400800" y="3581400"/>
            <a:ext cx="609600" cy="0"/>
          </a:xfrm>
          <a:prstGeom prst="line">
            <a:avLst/>
          </a:prstGeom>
          <a:noFill/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21" name="Line 49"/>
          <p:cNvSpPr>
            <a:spLocks noChangeShapeType="1"/>
          </p:cNvSpPr>
          <p:nvPr/>
        </p:nvSpPr>
        <p:spPr bwMode="auto">
          <a:xfrm>
            <a:off x="6400800" y="3886200"/>
            <a:ext cx="685800" cy="0"/>
          </a:xfrm>
          <a:prstGeom prst="line">
            <a:avLst/>
          </a:prstGeom>
          <a:noFill/>
          <a:ln w="28575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9922" name="Line 50"/>
          <p:cNvSpPr>
            <a:spLocks noChangeShapeType="1"/>
          </p:cNvSpPr>
          <p:nvPr/>
        </p:nvSpPr>
        <p:spPr bwMode="auto">
          <a:xfrm>
            <a:off x="8077200" y="38862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MVC-014S"/>
          <p:cNvPicPr>
            <a:picLocks noChangeAspect="1" noChangeArrowheads="1"/>
          </p:cNvPicPr>
          <p:nvPr/>
        </p:nvPicPr>
        <p:blipFill>
          <a:blip r:embed="rId2" cstate="print">
            <a:lum bright="-6000" contrast="60000"/>
          </a:blip>
          <a:srcRect l="14999" t="13333" r="27499" b="10001"/>
          <a:stretch>
            <a:fillRect/>
          </a:stretch>
        </p:blipFill>
        <p:spPr bwMode="auto">
          <a:xfrm>
            <a:off x="1141413" y="4495800"/>
            <a:ext cx="1219200" cy="1219200"/>
          </a:xfrm>
          <a:prstGeom prst="rect">
            <a:avLst/>
          </a:prstGeom>
          <a:noFill/>
        </p:spPr>
      </p:pic>
      <p:sp>
        <p:nvSpPr>
          <p:cNvPr id="77827" name="Line 3"/>
          <p:cNvSpPr>
            <a:spLocks noChangeShapeType="1"/>
          </p:cNvSpPr>
          <p:nvPr/>
        </p:nvSpPr>
        <p:spPr bwMode="auto">
          <a:xfrm>
            <a:off x="836613" y="45720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28" name="Line 4"/>
          <p:cNvSpPr>
            <a:spLocks noChangeShapeType="1"/>
          </p:cNvSpPr>
          <p:nvPr/>
        </p:nvSpPr>
        <p:spPr bwMode="auto">
          <a:xfrm>
            <a:off x="608013" y="56388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29" name="Line 5"/>
          <p:cNvSpPr>
            <a:spLocks noChangeShapeType="1"/>
          </p:cNvSpPr>
          <p:nvPr/>
        </p:nvSpPr>
        <p:spPr bwMode="auto">
          <a:xfrm>
            <a:off x="684213" y="57150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30" name="Line 6"/>
          <p:cNvSpPr>
            <a:spLocks noChangeShapeType="1"/>
          </p:cNvSpPr>
          <p:nvPr/>
        </p:nvSpPr>
        <p:spPr bwMode="auto">
          <a:xfrm>
            <a:off x="760413" y="57912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31" name="Line 7"/>
          <p:cNvSpPr>
            <a:spLocks noChangeShapeType="1"/>
          </p:cNvSpPr>
          <p:nvPr/>
        </p:nvSpPr>
        <p:spPr bwMode="auto">
          <a:xfrm>
            <a:off x="836613" y="45720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533400" y="5284788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pic>
        <p:nvPicPr>
          <p:cNvPr id="77833" name="Picture 9" descr="Mvc-107s"/>
          <p:cNvPicPr>
            <a:picLocks noChangeAspect="1" noChangeArrowheads="1"/>
          </p:cNvPicPr>
          <p:nvPr/>
        </p:nvPicPr>
        <p:blipFill>
          <a:blip r:embed="rId3" cstate="print">
            <a:lum bright="42000" contrast="72000"/>
          </a:blip>
          <a:srcRect l="19737" t="9859" r="39912" b="37512"/>
          <a:stretch>
            <a:fillRect/>
          </a:stretch>
        </p:blipFill>
        <p:spPr bwMode="auto">
          <a:xfrm>
            <a:off x="2208213" y="3124200"/>
            <a:ext cx="914400" cy="838200"/>
          </a:xfrm>
          <a:prstGeom prst="rect">
            <a:avLst/>
          </a:prstGeom>
          <a:noFill/>
        </p:spPr>
      </p:pic>
      <p:sp>
        <p:nvSpPr>
          <p:cNvPr id="77834" name="Line 10"/>
          <p:cNvSpPr>
            <a:spLocks noChangeShapeType="1"/>
          </p:cNvSpPr>
          <p:nvPr/>
        </p:nvSpPr>
        <p:spPr bwMode="auto">
          <a:xfrm flipV="1">
            <a:off x="2132013" y="4572000"/>
            <a:ext cx="457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cxnSp>
        <p:nvCxnSpPr>
          <p:cNvPr id="77835" name="AutoShape 11"/>
          <p:cNvCxnSpPr>
            <a:cxnSpLocks noChangeShapeType="1"/>
          </p:cNvCxnSpPr>
          <p:nvPr/>
        </p:nvCxnSpPr>
        <p:spPr bwMode="auto">
          <a:xfrm rot="16200000">
            <a:off x="2587625" y="4343400"/>
            <a:ext cx="228600" cy="228600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</p:spPr>
      </p:cxnSp>
      <p:sp>
        <p:nvSpPr>
          <p:cNvPr id="77836" name="Line 12"/>
          <p:cNvSpPr>
            <a:spLocks noChangeShapeType="1"/>
          </p:cNvSpPr>
          <p:nvPr/>
        </p:nvSpPr>
        <p:spPr bwMode="auto">
          <a:xfrm flipV="1">
            <a:off x="2817813" y="3733800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37" name="Line 13"/>
          <p:cNvSpPr>
            <a:spLocks noChangeShapeType="1"/>
          </p:cNvSpPr>
          <p:nvPr/>
        </p:nvSpPr>
        <p:spPr bwMode="auto">
          <a:xfrm>
            <a:off x="2817813" y="3276600"/>
            <a:ext cx="1144587" cy="0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38" name="Oval 14"/>
          <p:cNvSpPr>
            <a:spLocks noChangeArrowheads="1"/>
          </p:cNvSpPr>
          <p:nvPr/>
        </p:nvSpPr>
        <p:spPr bwMode="auto">
          <a:xfrm>
            <a:off x="2436813" y="4114800"/>
            <a:ext cx="609600" cy="7620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7863" name="Text Box 39"/>
          <p:cNvSpPr txBox="1">
            <a:spLocks noChangeArrowheads="1"/>
          </p:cNvSpPr>
          <p:nvPr/>
        </p:nvSpPr>
        <p:spPr bwMode="auto">
          <a:xfrm>
            <a:off x="3186113" y="274638"/>
            <a:ext cx="27590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th-TH" sz="8000" b="1">
                <a:solidFill>
                  <a:srgbClr val="0000CC"/>
                </a:solidFill>
              </a:rPr>
              <a:t>วงจรแตร</a:t>
            </a:r>
          </a:p>
        </p:txBody>
      </p:sp>
      <p:sp>
        <p:nvSpPr>
          <p:cNvPr id="77864" name="Text Box 40"/>
          <p:cNvSpPr txBox="1">
            <a:spLocks noChangeArrowheads="1"/>
          </p:cNvSpPr>
          <p:nvPr/>
        </p:nvSpPr>
        <p:spPr bwMode="auto">
          <a:xfrm>
            <a:off x="2057400" y="403860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77865" name="Text Box 41"/>
          <p:cNvSpPr txBox="1">
            <a:spLocks noChangeArrowheads="1"/>
          </p:cNvSpPr>
          <p:nvPr/>
        </p:nvSpPr>
        <p:spPr bwMode="auto">
          <a:xfrm>
            <a:off x="3048000" y="2860675"/>
            <a:ext cx="466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Br</a:t>
            </a:r>
          </a:p>
        </p:txBody>
      </p:sp>
      <p:pic>
        <p:nvPicPr>
          <p:cNvPr id="77870" name="Picture 46"/>
          <p:cNvPicPr>
            <a:picLocks noChangeAspect="1" noChangeArrowheads="1"/>
          </p:cNvPicPr>
          <p:nvPr/>
        </p:nvPicPr>
        <p:blipFill>
          <a:blip r:embed="rId4" cstate="print">
            <a:lum bright="-54000" contrast="72000"/>
          </a:blip>
          <a:srcRect l="16972" t="28905" r="75179" b="60703"/>
          <a:stretch>
            <a:fillRect/>
          </a:stretch>
        </p:blipFill>
        <p:spPr bwMode="auto">
          <a:xfrm>
            <a:off x="3976688" y="2590800"/>
            <a:ext cx="747712" cy="10668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</p:pic>
      <p:pic>
        <p:nvPicPr>
          <p:cNvPr id="77871" name="Picture 47" descr="MVC-001S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 l="2438" t="25000" r="82927" b="41667"/>
          <a:stretch>
            <a:fillRect/>
          </a:stretch>
        </p:blipFill>
        <p:spPr bwMode="auto">
          <a:xfrm>
            <a:off x="6324600" y="2514600"/>
            <a:ext cx="1066800" cy="1524000"/>
          </a:xfrm>
          <a:prstGeom prst="rect">
            <a:avLst/>
          </a:prstGeom>
          <a:noFill/>
        </p:spPr>
      </p:pic>
      <p:sp>
        <p:nvSpPr>
          <p:cNvPr id="77872" name="Line 48"/>
          <p:cNvSpPr>
            <a:spLocks noChangeShapeType="1"/>
          </p:cNvSpPr>
          <p:nvPr/>
        </p:nvSpPr>
        <p:spPr bwMode="auto">
          <a:xfrm>
            <a:off x="4724400" y="3276600"/>
            <a:ext cx="1600200" cy="0"/>
          </a:xfrm>
          <a:prstGeom prst="line">
            <a:avLst/>
          </a:prstGeom>
          <a:noFill/>
          <a:ln w="38100">
            <a:solidFill>
              <a:srgbClr val="FF66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73" name="Line 49"/>
          <p:cNvSpPr>
            <a:spLocks noChangeShapeType="1"/>
          </p:cNvSpPr>
          <p:nvPr/>
        </p:nvSpPr>
        <p:spPr bwMode="auto">
          <a:xfrm>
            <a:off x="7085013" y="3886200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74" name="Line 50"/>
          <p:cNvSpPr>
            <a:spLocks noChangeShapeType="1"/>
          </p:cNvSpPr>
          <p:nvPr/>
        </p:nvSpPr>
        <p:spPr bwMode="auto">
          <a:xfrm>
            <a:off x="6856413" y="49530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75" name="Line 51"/>
          <p:cNvSpPr>
            <a:spLocks noChangeShapeType="1"/>
          </p:cNvSpPr>
          <p:nvPr/>
        </p:nvSpPr>
        <p:spPr bwMode="auto">
          <a:xfrm>
            <a:off x="6932613" y="50292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76" name="Line 52"/>
          <p:cNvSpPr>
            <a:spLocks noChangeShapeType="1"/>
          </p:cNvSpPr>
          <p:nvPr/>
        </p:nvSpPr>
        <p:spPr bwMode="auto">
          <a:xfrm>
            <a:off x="7008813" y="51054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7877" name="Text Box 53"/>
          <p:cNvSpPr txBox="1">
            <a:spLocks noChangeArrowheads="1"/>
          </p:cNvSpPr>
          <p:nvPr/>
        </p:nvSpPr>
        <p:spPr bwMode="auto">
          <a:xfrm>
            <a:off x="6781800" y="4598988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77878" name="Text Box 54"/>
          <p:cNvSpPr txBox="1">
            <a:spLocks noChangeArrowheads="1"/>
          </p:cNvSpPr>
          <p:nvPr/>
        </p:nvSpPr>
        <p:spPr bwMode="auto">
          <a:xfrm>
            <a:off x="2997200" y="4267200"/>
            <a:ext cx="50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000" b="1">
                <a:solidFill>
                  <a:schemeClr val="accent2"/>
                </a:solidFill>
              </a:rPr>
              <a:t>ฟิวส์</a:t>
            </a:r>
          </a:p>
        </p:txBody>
      </p:sp>
      <p:sp>
        <p:nvSpPr>
          <p:cNvPr id="77879" name="Text Box 55"/>
          <p:cNvSpPr txBox="1">
            <a:spLocks noChangeArrowheads="1"/>
          </p:cNvSpPr>
          <p:nvPr/>
        </p:nvSpPr>
        <p:spPr bwMode="auto">
          <a:xfrm>
            <a:off x="1676400" y="2819400"/>
            <a:ext cx="1179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400" b="1">
                <a:solidFill>
                  <a:schemeClr val="accent2"/>
                </a:solidFill>
              </a:rPr>
              <a:t>สวิตช์กุญแจ</a:t>
            </a:r>
          </a:p>
        </p:txBody>
      </p:sp>
      <p:sp>
        <p:nvSpPr>
          <p:cNvPr id="77880" name="Text Box 56"/>
          <p:cNvSpPr txBox="1">
            <a:spLocks noChangeArrowheads="1"/>
          </p:cNvSpPr>
          <p:nvPr/>
        </p:nvSpPr>
        <p:spPr bwMode="auto">
          <a:xfrm>
            <a:off x="4176713" y="3586163"/>
            <a:ext cx="525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400" b="1">
                <a:solidFill>
                  <a:schemeClr val="accent2"/>
                </a:solidFill>
              </a:rPr>
              <a:t>แตร</a:t>
            </a:r>
          </a:p>
        </p:txBody>
      </p:sp>
      <p:sp>
        <p:nvSpPr>
          <p:cNvPr id="77881" name="Text Box 57"/>
          <p:cNvSpPr txBox="1">
            <a:spLocks noChangeArrowheads="1"/>
          </p:cNvSpPr>
          <p:nvPr/>
        </p:nvSpPr>
        <p:spPr bwMode="auto">
          <a:xfrm>
            <a:off x="5389563" y="2743200"/>
            <a:ext cx="327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66FF"/>
                </a:solidFill>
              </a:rPr>
              <a:t>P</a:t>
            </a:r>
          </a:p>
        </p:txBody>
      </p:sp>
      <p:sp>
        <p:nvSpPr>
          <p:cNvPr id="77882" name="Oval 58"/>
          <p:cNvSpPr>
            <a:spLocks noChangeArrowheads="1"/>
          </p:cNvSpPr>
          <p:nvPr/>
        </p:nvSpPr>
        <p:spPr bwMode="auto">
          <a:xfrm>
            <a:off x="6553200" y="3352800"/>
            <a:ext cx="762000" cy="457200"/>
          </a:xfrm>
          <a:prstGeom prst="ellips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7883" name="Text Box 59"/>
          <p:cNvSpPr txBox="1">
            <a:spLocks noChangeArrowheads="1"/>
          </p:cNvSpPr>
          <p:nvPr/>
        </p:nvSpPr>
        <p:spPr bwMode="auto">
          <a:xfrm>
            <a:off x="7354888" y="3276600"/>
            <a:ext cx="1255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400" b="1">
                <a:solidFill>
                  <a:schemeClr val="accent2"/>
                </a:solidFill>
              </a:rPr>
              <a:t>สวิตช์กดแตร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MVC-014S"/>
          <p:cNvPicPr>
            <a:picLocks noChangeAspect="1" noChangeArrowheads="1"/>
          </p:cNvPicPr>
          <p:nvPr/>
        </p:nvPicPr>
        <p:blipFill>
          <a:blip r:embed="rId2" cstate="print">
            <a:lum bright="-6000" contrast="60000"/>
          </a:blip>
          <a:srcRect l="14999" t="13333" r="27499" b="10001"/>
          <a:stretch>
            <a:fillRect/>
          </a:stretch>
        </p:blipFill>
        <p:spPr bwMode="auto">
          <a:xfrm>
            <a:off x="912813" y="4302125"/>
            <a:ext cx="1219200" cy="1219200"/>
          </a:xfrm>
          <a:prstGeom prst="rect">
            <a:avLst/>
          </a:prstGeom>
          <a:noFill/>
        </p:spPr>
      </p:pic>
      <p:sp>
        <p:nvSpPr>
          <p:cNvPr id="78851" name="Line 3"/>
          <p:cNvSpPr>
            <a:spLocks noChangeShapeType="1"/>
          </p:cNvSpPr>
          <p:nvPr/>
        </p:nvSpPr>
        <p:spPr bwMode="auto">
          <a:xfrm>
            <a:off x="608013" y="4378325"/>
            <a:ext cx="0" cy="106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52" name="Line 4"/>
          <p:cNvSpPr>
            <a:spLocks noChangeShapeType="1"/>
          </p:cNvSpPr>
          <p:nvPr/>
        </p:nvSpPr>
        <p:spPr bwMode="auto">
          <a:xfrm>
            <a:off x="379413" y="5445125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53" name="Line 5"/>
          <p:cNvSpPr>
            <a:spLocks noChangeShapeType="1"/>
          </p:cNvSpPr>
          <p:nvPr/>
        </p:nvSpPr>
        <p:spPr bwMode="auto">
          <a:xfrm>
            <a:off x="455613" y="5521325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54" name="Line 6"/>
          <p:cNvSpPr>
            <a:spLocks noChangeShapeType="1"/>
          </p:cNvSpPr>
          <p:nvPr/>
        </p:nvSpPr>
        <p:spPr bwMode="auto">
          <a:xfrm>
            <a:off x="531813" y="559752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55" name="Line 7"/>
          <p:cNvSpPr>
            <a:spLocks noChangeShapeType="1"/>
          </p:cNvSpPr>
          <p:nvPr/>
        </p:nvSpPr>
        <p:spPr bwMode="auto">
          <a:xfrm>
            <a:off x="608013" y="4378325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304800" y="50911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pic>
        <p:nvPicPr>
          <p:cNvPr id="78857" name="Picture 9" descr="Mvc-107s"/>
          <p:cNvPicPr>
            <a:picLocks noChangeAspect="1" noChangeArrowheads="1"/>
          </p:cNvPicPr>
          <p:nvPr/>
        </p:nvPicPr>
        <p:blipFill>
          <a:blip r:embed="rId3" cstate="print">
            <a:lum bright="42000" contrast="72000"/>
          </a:blip>
          <a:srcRect l="19737" t="9859" r="39912" b="37512"/>
          <a:stretch>
            <a:fillRect/>
          </a:stretch>
        </p:blipFill>
        <p:spPr bwMode="auto">
          <a:xfrm>
            <a:off x="1979613" y="2930525"/>
            <a:ext cx="914400" cy="838200"/>
          </a:xfrm>
          <a:prstGeom prst="rect">
            <a:avLst/>
          </a:prstGeom>
          <a:noFill/>
        </p:spPr>
      </p:pic>
      <p:sp>
        <p:nvSpPr>
          <p:cNvPr id="78858" name="Line 10"/>
          <p:cNvSpPr>
            <a:spLocks noChangeShapeType="1"/>
          </p:cNvSpPr>
          <p:nvPr/>
        </p:nvSpPr>
        <p:spPr bwMode="auto">
          <a:xfrm flipV="1">
            <a:off x="1903413" y="4378325"/>
            <a:ext cx="457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cxnSp>
        <p:nvCxnSpPr>
          <p:cNvPr id="78859" name="AutoShape 11"/>
          <p:cNvCxnSpPr>
            <a:cxnSpLocks noChangeShapeType="1"/>
          </p:cNvCxnSpPr>
          <p:nvPr/>
        </p:nvCxnSpPr>
        <p:spPr bwMode="auto">
          <a:xfrm rot="16200000">
            <a:off x="2359025" y="4149725"/>
            <a:ext cx="228600" cy="228600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</p:spPr>
      </p:cxnSp>
      <p:sp>
        <p:nvSpPr>
          <p:cNvPr id="78860" name="Line 12"/>
          <p:cNvSpPr>
            <a:spLocks noChangeShapeType="1"/>
          </p:cNvSpPr>
          <p:nvPr/>
        </p:nvSpPr>
        <p:spPr bwMode="auto">
          <a:xfrm flipV="1">
            <a:off x="2589213" y="3540125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61" name="Line 13"/>
          <p:cNvSpPr>
            <a:spLocks noChangeShapeType="1"/>
          </p:cNvSpPr>
          <p:nvPr/>
        </p:nvSpPr>
        <p:spPr bwMode="auto">
          <a:xfrm>
            <a:off x="2513013" y="3006725"/>
            <a:ext cx="1066800" cy="0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62" name="Oval 14"/>
          <p:cNvSpPr>
            <a:spLocks noChangeArrowheads="1"/>
          </p:cNvSpPr>
          <p:nvPr/>
        </p:nvSpPr>
        <p:spPr bwMode="auto">
          <a:xfrm>
            <a:off x="2208213" y="3921125"/>
            <a:ext cx="609600" cy="7620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>
            <a:off x="2679700" y="274638"/>
            <a:ext cx="37830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th-TH" sz="8000" b="1">
                <a:solidFill>
                  <a:srgbClr val="0000CC"/>
                </a:solidFill>
              </a:rPr>
              <a:t>วงจรไฟเบรก</a:t>
            </a:r>
          </a:p>
        </p:txBody>
      </p:sp>
      <p:sp>
        <p:nvSpPr>
          <p:cNvPr id="78864" name="Text Box 16"/>
          <p:cNvSpPr txBox="1">
            <a:spLocks noChangeArrowheads="1"/>
          </p:cNvSpPr>
          <p:nvPr/>
        </p:nvSpPr>
        <p:spPr bwMode="auto">
          <a:xfrm>
            <a:off x="1828800" y="3844925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78865" name="Text Box 17"/>
          <p:cNvSpPr txBox="1">
            <a:spLocks noChangeArrowheads="1"/>
          </p:cNvSpPr>
          <p:nvPr/>
        </p:nvSpPr>
        <p:spPr bwMode="auto">
          <a:xfrm>
            <a:off x="2819400" y="2667000"/>
            <a:ext cx="466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Br</a:t>
            </a:r>
          </a:p>
        </p:txBody>
      </p:sp>
      <p:pic>
        <p:nvPicPr>
          <p:cNvPr id="78866" name="Picture 18" descr="s0kzr4rt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25482" y="1888331"/>
            <a:ext cx="1797050" cy="2287587"/>
          </a:xfrm>
          <a:prstGeom prst="rect">
            <a:avLst/>
          </a:prstGeom>
          <a:noFill/>
        </p:spPr>
      </p:pic>
      <p:sp>
        <p:nvSpPr>
          <p:cNvPr id="78867" name="Line 19"/>
          <p:cNvSpPr>
            <a:spLocks noChangeShapeType="1"/>
          </p:cNvSpPr>
          <p:nvPr/>
        </p:nvSpPr>
        <p:spPr bwMode="auto">
          <a:xfrm flipH="1">
            <a:off x="7161213" y="3200400"/>
            <a:ext cx="1587" cy="1828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68" name="Line 20"/>
          <p:cNvSpPr>
            <a:spLocks noChangeShapeType="1"/>
          </p:cNvSpPr>
          <p:nvPr/>
        </p:nvSpPr>
        <p:spPr bwMode="auto">
          <a:xfrm>
            <a:off x="6932613" y="50292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69" name="Line 21"/>
          <p:cNvSpPr>
            <a:spLocks noChangeShapeType="1"/>
          </p:cNvSpPr>
          <p:nvPr/>
        </p:nvSpPr>
        <p:spPr bwMode="auto">
          <a:xfrm>
            <a:off x="7008813" y="51054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0" name="Line 22"/>
          <p:cNvSpPr>
            <a:spLocks noChangeShapeType="1"/>
          </p:cNvSpPr>
          <p:nvPr/>
        </p:nvSpPr>
        <p:spPr bwMode="auto">
          <a:xfrm>
            <a:off x="7085013" y="51816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1" name="Text Box 23"/>
          <p:cNvSpPr txBox="1">
            <a:spLocks noChangeArrowheads="1"/>
          </p:cNvSpPr>
          <p:nvPr/>
        </p:nvSpPr>
        <p:spPr bwMode="auto">
          <a:xfrm>
            <a:off x="6858000" y="4632325"/>
            <a:ext cx="3413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78872" name="Line 24"/>
          <p:cNvSpPr>
            <a:spLocks noChangeShapeType="1"/>
          </p:cNvSpPr>
          <p:nvPr/>
        </p:nvSpPr>
        <p:spPr bwMode="auto">
          <a:xfrm>
            <a:off x="3581400" y="2133600"/>
            <a:ext cx="0" cy="1752600"/>
          </a:xfrm>
          <a:prstGeom prst="line">
            <a:avLst/>
          </a:prstGeom>
          <a:noFill/>
          <a:ln w="76200">
            <a:solidFill>
              <a:srgbClr val="99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3" name="Line 25"/>
          <p:cNvSpPr>
            <a:spLocks noChangeShapeType="1"/>
          </p:cNvSpPr>
          <p:nvPr/>
        </p:nvSpPr>
        <p:spPr bwMode="auto">
          <a:xfrm>
            <a:off x="6781800" y="2133600"/>
            <a:ext cx="0" cy="1752600"/>
          </a:xfrm>
          <a:prstGeom prst="line">
            <a:avLst/>
          </a:prstGeom>
          <a:noFill/>
          <a:ln w="76200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4" name="Line 26"/>
          <p:cNvSpPr>
            <a:spLocks noChangeShapeType="1"/>
          </p:cNvSpPr>
          <p:nvPr/>
        </p:nvSpPr>
        <p:spPr bwMode="auto">
          <a:xfrm>
            <a:off x="6781800" y="2133600"/>
            <a:ext cx="0" cy="1752600"/>
          </a:xfrm>
          <a:prstGeom prst="line">
            <a:avLst/>
          </a:prstGeom>
          <a:noFill/>
          <a:ln w="952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5" name="Line 27"/>
          <p:cNvSpPr>
            <a:spLocks noChangeShapeType="1"/>
          </p:cNvSpPr>
          <p:nvPr/>
        </p:nvSpPr>
        <p:spPr bwMode="auto">
          <a:xfrm>
            <a:off x="3581400" y="2133600"/>
            <a:ext cx="1295400" cy="0"/>
          </a:xfrm>
          <a:prstGeom prst="line">
            <a:avLst/>
          </a:prstGeom>
          <a:noFill/>
          <a:ln w="76200">
            <a:solidFill>
              <a:srgbClr val="993300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6" name="Line 28"/>
          <p:cNvSpPr>
            <a:spLocks noChangeShapeType="1"/>
          </p:cNvSpPr>
          <p:nvPr/>
        </p:nvSpPr>
        <p:spPr bwMode="auto">
          <a:xfrm>
            <a:off x="3581400" y="3886200"/>
            <a:ext cx="1295400" cy="0"/>
          </a:xfrm>
          <a:prstGeom prst="line">
            <a:avLst/>
          </a:prstGeom>
          <a:noFill/>
          <a:ln w="76200">
            <a:solidFill>
              <a:srgbClr val="993300"/>
            </a:solidFill>
            <a:round/>
            <a:headEnd/>
            <a:tailEnd type="oval" w="med" len="med"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7" name="Line 29"/>
          <p:cNvSpPr>
            <a:spLocks noChangeShapeType="1"/>
          </p:cNvSpPr>
          <p:nvPr/>
        </p:nvSpPr>
        <p:spPr bwMode="auto">
          <a:xfrm>
            <a:off x="5562600" y="3886200"/>
            <a:ext cx="1219200" cy="0"/>
          </a:xfrm>
          <a:prstGeom prst="line">
            <a:avLst/>
          </a:prstGeom>
          <a:noFill/>
          <a:ln w="76200">
            <a:solidFill>
              <a:srgbClr val="006600"/>
            </a:solidFill>
            <a:round/>
            <a:headEnd type="oval" w="med" len="med"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8" name="Line 30"/>
          <p:cNvSpPr>
            <a:spLocks noChangeShapeType="1"/>
          </p:cNvSpPr>
          <p:nvPr/>
        </p:nvSpPr>
        <p:spPr bwMode="auto">
          <a:xfrm>
            <a:off x="5562600" y="2133600"/>
            <a:ext cx="1219200" cy="0"/>
          </a:xfrm>
          <a:prstGeom prst="line">
            <a:avLst/>
          </a:prstGeom>
          <a:noFill/>
          <a:ln w="76200">
            <a:solidFill>
              <a:srgbClr val="006600"/>
            </a:solidFill>
            <a:round/>
            <a:headEnd type="oval" w="med" len="med"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79" name="Line 31"/>
          <p:cNvSpPr>
            <a:spLocks noChangeShapeType="1"/>
          </p:cNvSpPr>
          <p:nvPr/>
        </p:nvSpPr>
        <p:spPr bwMode="auto">
          <a:xfrm>
            <a:off x="5715000" y="3886200"/>
            <a:ext cx="1066800" cy="0"/>
          </a:xfrm>
          <a:prstGeom prst="line">
            <a:avLst/>
          </a:prstGeom>
          <a:noFill/>
          <a:ln w="952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80" name="Line 32"/>
          <p:cNvSpPr>
            <a:spLocks noChangeShapeType="1"/>
          </p:cNvSpPr>
          <p:nvPr/>
        </p:nvSpPr>
        <p:spPr bwMode="auto">
          <a:xfrm>
            <a:off x="5715000" y="2133600"/>
            <a:ext cx="1066800" cy="0"/>
          </a:xfrm>
          <a:prstGeom prst="line">
            <a:avLst/>
          </a:prstGeom>
          <a:noFill/>
          <a:ln w="9525">
            <a:solidFill>
              <a:srgbClr val="FFFF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81" name="Line 33"/>
          <p:cNvSpPr>
            <a:spLocks noChangeShapeType="1"/>
          </p:cNvSpPr>
          <p:nvPr/>
        </p:nvSpPr>
        <p:spPr bwMode="auto">
          <a:xfrm flipV="1">
            <a:off x="4876800" y="1676400"/>
            <a:ext cx="4572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82" name="Line 34"/>
          <p:cNvSpPr>
            <a:spLocks noChangeShapeType="1"/>
          </p:cNvSpPr>
          <p:nvPr/>
        </p:nvSpPr>
        <p:spPr bwMode="auto">
          <a:xfrm flipV="1">
            <a:off x="4876800" y="3429000"/>
            <a:ext cx="4572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78883" name="Text Box 35"/>
          <p:cNvSpPr txBox="1">
            <a:spLocks noChangeArrowheads="1"/>
          </p:cNvSpPr>
          <p:nvPr/>
        </p:nvSpPr>
        <p:spPr bwMode="auto">
          <a:xfrm>
            <a:off x="3429000" y="1528763"/>
            <a:ext cx="1690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400" b="1">
                <a:solidFill>
                  <a:srgbClr val="FF0000"/>
                </a:solidFill>
              </a:rPr>
              <a:t>สวิตช์ไฟเบรกหน้า</a:t>
            </a:r>
          </a:p>
        </p:txBody>
      </p:sp>
      <p:sp>
        <p:nvSpPr>
          <p:cNvPr id="78884" name="Text Box 36"/>
          <p:cNvSpPr txBox="1">
            <a:spLocks noChangeArrowheads="1"/>
          </p:cNvSpPr>
          <p:nvPr/>
        </p:nvSpPr>
        <p:spPr bwMode="auto">
          <a:xfrm>
            <a:off x="3505200" y="3981450"/>
            <a:ext cx="1679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400" b="1">
                <a:solidFill>
                  <a:srgbClr val="FF0000"/>
                </a:solidFill>
              </a:rPr>
              <a:t>สวิตช์ไฟเบรกหลัง</a:t>
            </a:r>
          </a:p>
        </p:txBody>
      </p:sp>
      <p:sp>
        <p:nvSpPr>
          <p:cNvPr id="78885" name="Text Box 37"/>
          <p:cNvSpPr txBox="1">
            <a:spLocks noChangeArrowheads="1"/>
          </p:cNvSpPr>
          <p:nvPr/>
        </p:nvSpPr>
        <p:spPr bwMode="auto">
          <a:xfrm>
            <a:off x="5853113" y="1690688"/>
            <a:ext cx="6016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2"/>
                </a:solidFill>
              </a:rPr>
              <a:t>G/Y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MVC-014S"/>
          <p:cNvPicPr>
            <a:picLocks noChangeAspect="1" noChangeArrowheads="1"/>
          </p:cNvPicPr>
          <p:nvPr/>
        </p:nvPicPr>
        <p:blipFill>
          <a:blip r:embed="rId2" cstate="print">
            <a:lum bright="-6000" contrast="60000"/>
          </a:blip>
          <a:srcRect l="14999" t="13333" r="27499" b="10001"/>
          <a:stretch>
            <a:fillRect/>
          </a:stretch>
        </p:blipFill>
        <p:spPr bwMode="auto">
          <a:xfrm>
            <a:off x="912813" y="4302125"/>
            <a:ext cx="1219200" cy="1219200"/>
          </a:xfrm>
          <a:prstGeom prst="rect">
            <a:avLst/>
          </a:prstGeom>
          <a:noFill/>
        </p:spPr>
      </p:pic>
      <p:sp>
        <p:nvSpPr>
          <p:cNvPr id="80899" name="Line 3"/>
          <p:cNvSpPr>
            <a:spLocks noChangeShapeType="1"/>
          </p:cNvSpPr>
          <p:nvPr/>
        </p:nvSpPr>
        <p:spPr bwMode="auto">
          <a:xfrm>
            <a:off x="608013" y="4378325"/>
            <a:ext cx="0" cy="106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00" name="Line 4"/>
          <p:cNvSpPr>
            <a:spLocks noChangeShapeType="1"/>
          </p:cNvSpPr>
          <p:nvPr/>
        </p:nvSpPr>
        <p:spPr bwMode="auto">
          <a:xfrm>
            <a:off x="379413" y="5445125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01" name="Line 5"/>
          <p:cNvSpPr>
            <a:spLocks noChangeShapeType="1"/>
          </p:cNvSpPr>
          <p:nvPr/>
        </p:nvSpPr>
        <p:spPr bwMode="auto">
          <a:xfrm>
            <a:off x="455613" y="5521325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02" name="Line 6"/>
          <p:cNvSpPr>
            <a:spLocks noChangeShapeType="1"/>
          </p:cNvSpPr>
          <p:nvPr/>
        </p:nvSpPr>
        <p:spPr bwMode="auto">
          <a:xfrm>
            <a:off x="531813" y="559752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03" name="Line 7"/>
          <p:cNvSpPr>
            <a:spLocks noChangeShapeType="1"/>
          </p:cNvSpPr>
          <p:nvPr/>
        </p:nvSpPr>
        <p:spPr bwMode="auto">
          <a:xfrm>
            <a:off x="608013" y="4378325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304800" y="50911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pic>
        <p:nvPicPr>
          <p:cNvPr id="80905" name="Picture 9" descr="Mvc-107s"/>
          <p:cNvPicPr>
            <a:picLocks noChangeAspect="1" noChangeArrowheads="1"/>
          </p:cNvPicPr>
          <p:nvPr/>
        </p:nvPicPr>
        <p:blipFill>
          <a:blip r:embed="rId3" cstate="print">
            <a:lum bright="42000" contrast="72000"/>
          </a:blip>
          <a:srcRect l="19737" t="9859" r="39912" b="37512"/>
          <a:stretch>
            <a:fillRect/>
          </a:stretch>
        </p:blipFill>
        <p:spPr bwMode="auto">
          <a:xfrm>
            <a:off x="1979613" y="2930525"/>
            <a:ext cx="914400" cy="838200"/>
          </a:xfrm>
          <a:prstGeom prst="rect">
            <a:avLst/>
          </a:prstGeom>
          <a:noFill/>
        </p:spPr>
      </p:pic>
      <p:sp>
        <p:nvSpPr>
          <p:cNvPr id="80906" name="Line 10"/>
          <p:cNvSpPr>
            <a:spLocks noChangeShapeType="1"/>
          </p:cNvSpPr>
          <p:nvPr/>
        </p:nvSpPr>
        <p:spPr bwMode="auto">
          <a:xfrm flipV="1">
            <a:off x="1903413" y="4378325"/>
            <a:ext cx="457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cxnSp>
        <p:nvCxnSpPr>
          <p:cNvPr id="80907" name="AutoShape 11"/>
          <p:cNvCxnSpPr>
            <a:cxnSpLocks noChangeShapeType="1"/>
          </p:cNvCxnSpPr>
          <p:nvPr/>
        </p:nvCxnSpPr>
        <p:spPr bwMode="auto">
          <a:xfrm rot="16200000">
            <a:off x="2359025" y="4149725"/>
            <a:ext cx="228600" cy="228600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</p:spPr>
      </p:cxnSp>
      <p:sp>
        <p:nvSpPr>
          <p:cNvPr id="80908" name="Line 12"/>
          <p:cNvSpPr>
            <a:spLocks noChangeShapeType="1"/>
          </p:cNvSpPr>
          <p:nvPr/>
        </p:nvSpPr>
        <p:spPr bwMode="auto">
          <a:xfrm flipV="1">
            <a:off x="2589213" y="3540125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09" name="Line 13"/>
          <p:cNvSpPr>
            <a:spLocks noChangeShapeType="1"/>
          </p:cNvSpPr>
          <p:nvPr/>
        </p:nvSpPr>
        <p:spPr bwMode="auto">
          <a:xfrm>
            <a:off x="2513013" y="3006725"/>
            <a:ext cx="1066800" cy="0"/>
          </a:xfrm>
          <a:prstGeom prst="line">
            <a:avLst/>
          </a:prstGeom>
          <a:noFill/>
          <a:ln w="38100">
            <a:solidFill>
              <a:srgbClr val="99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10" name="Oval 14"/>
          <p:cNvSpPr>
            <a:spLocks noChangeArrowheads="1"/>
          </p:cNvSpPr>
          <p:nvPr/>
        </p:nvSpPr>
        <p:spPr bwMode="auto">
          <a:xfrm>
            <a:off x="2208213" y="3921125"/>
            <a:ext cx="609600" cy="7620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911" name="Text Box 15"/>
          <p:cNvSpPr txBox="1">
            <a:spLocks noChangeArrowheads="1"/>
          </p:cNvSpPr>
          <p:nvPr/>
        </p:nvSpPr>
        <p:spPr bwMode="auto">
          <a:xfrm>
            <a:off x="88900" y="347663"/>
            <a:ext cx="897890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th-TH" sz="7200" b="1">
                <a:solidFill>
                  <a:srgbClr val="0000CC"/>
                </a:solidFill>
              </a:rPr>
              <a:t>วงจรลูกลอยวัดระดับน้ำมันเชื้อเพลิง</a:t>
            </a:r>
          </a:p>
        </p:txBody>
      </p:sp>
      <p:sp>
        <p:nvSpPr>
          <p:cNvPr id="80912" name="Text Box 16"/>
          <p:cNvSpPr txBox="1">
            <a:spLocks noChangeArrowheads="1"/>
          </p:cNvSpPr>
          <p:nvPr/>
        </p:nvSpPr>
        <p:spPr bwMode="auto">
          <a:xfrm>
            <a:off x="1828800" y="3844925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80913" name="Text Box 17"/>
          <p:cNvSpPr txBox="1">
            <a:spLocks noChangeArrowheads="1"/>
          </p:cNvSpPr>
          <p:nvPr/>
        </p:nvSpPr>
        <p:spPr bwMode="auto">
          <a:xfrm>
            <a:off x="2819400" y="2667000"/>
            <a:ext cx="468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Br</a:t>
            </a:r>
          </a:p>
        </p:txBody>
      </p:sp>
      <p:pic>
        <p:nvPicPr>
          <p:cNvPr id="80914" name="Picture 18" descr="THAメーター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/>
          </a:blip>
          <a:srcRect/>
          <a:stretch>
            <a:fillRect/>
          </a:stretch>
        </p:blipFill>
        <p:spPr bwMode="auto">
          <a:xfrm>
            <a:off x="3429000" y="2362200"/>
            <a:ext cx="1371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15" name="Line 19"/>
          <p:cNvSpPr>
            <a:spLocks noChangeShapeType="1"/>
          </p:cNvSpPr>
          <p:nvPr/>
        </p:nvSpPr>
        <p:spPr bwMode="auto">
          <a:xfrm>
            <a:off x="4113213" y="3505200"/>
            <a:ext cx="0" cy="106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16" name="Line 20"/>
          <p:cNvSpPr>
            <a:spLocks noChangeShapeType="1"/>
          </p:cNvSpPr>
          <p:nvPr/>
        </p:nvSpPr>
        <p:spPr bwMode="auto">
          <a:xfrm>
            <a:off x="3884613" y="45720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17" name="Line 21"/>
          <p:cNvSpPr>
            <a:spLocks noChangeShapeType="1"/>
          </p:cNvSpPr>
          <p:nvPr/>
        </p:nvSpPr>
        <p:spPr bwMode="auto">
          <a:xfrm>
            <a:off x="3960813" y="46482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18" name="Line 22"/>
          <p:cNvSpPr>
            <a:spLocks noChangeShapeType="1"/>
          </p:cNvSpPr>
          <p:nvPr/>
        </p:nvSpPr>
        <p:spPr bwMode="auto">
          <a:xfrm>
            <a:off x="4037013" y="47244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19" name="Text Box 23"/>
          <p:cNvSpPr txBox="1">
            <a:spLocks noChangeArrowheads="1"/>
          </p:cNvSpPr>
          <p:nvPr/>
        </p:nvSpPr>
        <p:spPr bwMode="auto">
          <a:xfrm>
            <a:off x="3810000" y="4217988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80920" name="Line 24"/>
          <p:cNvSpPr>
            <a:spLocks noChangeShapeType="1"/>
          </p:cNvSpPr>
          <p:nvPr/>
        </p:nvSpPr>
        <p:spPr bwMode="auto">
          <a:xfrm>
            <a:off x="4724400" y="2971800"/>
            <a:ext cx="137160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pic>
        <p:nvPicPr>
          <p:cNvPr id="80921" name="Picture 25" descr="MVC-010S"/>
          <p:cNvPicPr>
            <a:picLocks noChangeAspect="1" noChangeArrowheads="1"/>
          </p:cNvPicPr>
          <p:nvPr/>
        </p:nvPicPr>
        <p:blipFill>
          <a:blip r:embed="rId5" cstate="print">
            <a:lum bright="12000" contrast="18000"/>
          </a:blip>
          <a:srcRect l="10001" t="21666" r="8749" b="31667"/>
          <a:stretch>
            <a:fillRect/>
          </a:stretch>
        </p:blipFill>
        <p:spPr bwMode="auto">
          <a:xfrm>
            <a:off x="6172200" y="2209800"/>
            <a:ext cx="2438400" cy="1371600"/>
          </a:xfrm>
          <a:prstGeom prst="rect">
            <a:avLst/>
          </a:prstGeom>
          <a:noFill/>
        </p:spPr>
      </p:pic>
      <p:sp>
        <p:nvSpPr>
          <p:cNvPr id="80922" name="Line 26"/>
          <p:cNvSpPr>
            <a:spLocks noChangeShapeType="1"/>
          </p:cNvSpPr>
          <p:nvPr/>
        </p:nvSpPr>
        <p:spPr bwMode="auto">
          <a:xfrm>
            <a:off x="8153400" y="3429000"/>
            <a:ext cx="0" cy="106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23" name="Line 27"/>
          <p:cNvSpPr>
            <a:spLocks noChangeShapeType="1"/>
          </p:cNvSpPr>
          <p:nvPr/>
        </p:nvSpPr>
        <p:spPr bwMode="auto">
          <a:xfrm>
            <a:off x="7924800" y="4495800"/>
            <a:ext cx="45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24" name="Line 28"/>
          <p:cNvSpPr>
            <a:spLocks noChangeShapeType="1"/>
          </p:cNvSpPr>
          <p:nvPr/>
        </p:nvSpPr>
        <p:spPr bwMode="auto">
          <a:xfrm>
            <a:off x="8001000" y="45720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25" name="Line 29"/>
          <p:cNvSpPr>
            <a:spLocks noChangeShapeType="1"/>
          </p:cNvSpPr>
          <p:nvPr/>
        </p:nvSpPr>
        <p:spPr bwMode="auto">
          <a:xfrm>
            <a:off x="8077200" y="46482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80926" name="Text Box 30"/>
          <p:cNvSpPr txBox="1">
            <a:spLocks noChangeArrowheads="1"/>
          </p:cNvSpPr>
          <p:nvPr/>
        </p:nvSpPr>
        <p:spPr bwMode="auto">
          <a:xfrm>
            <a:off x="7853363" y="4141788"/>
            <a:ext cx="317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accent2"/>
                </a:solidFill>
              </a:rPr>
              <a:t>B</a:t>
            </a:r>
          </a:p>
        </p:txBody>
      </p:sp>
      <p:sp>
        <p:nvSpPr>
          <p:cNvPr id="80927" name="Text Box 31"/>
          <p:cNvSpPr txBox="1">
            <a:spLocks noChangeArrowheads="1"/>
          </p:cNvSpPr>
          <p:nvPr/>
        </p:nvSpPr>
        <p:spPr bwMode="auto">
          <a:xfrm>
            <a:off x="5195888" y="2486025"/>
            <a:ext cx="392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solidFill>
                  <a:srgbClr val="008000"/>
                </a:solidFill>
              </a:rPr>
              <a:t>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circuit 07Y"/>
          <p:cNvPicPr>
            <a:picLocks noChangeAspect="1" noChangeArrowheads="1"/>
          </p:cNvPicPr>
          <p:nvPr/>
        </p:nvPicPr>
        <p:blipFill>
          <a:blip r:embed="rId2" cstate="print">
            <a:lum contrast="48000"/>
          </a:blip>
          <a:srcRect/>
          <a:stretch>
            <a:fillRect/>
          </a:stretch>
        </p:blipFill>
        <p:spPr bwMode="auto">
          <a:xfrm>
            <a:off x="381000" y="457200"/>
            <a:ext cx="8382000" cy="579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1889</TotalTime>
  <Words>788</Words>
  <Application>Microsoft Office PowerPoint</Application>
  <PresentationFormat>On-screen Show (4:3)</PresentationFormat>
  <Paragraphs>216</Paragraphs>
  <Slides>29</Slides>
  <Notes>6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Aspect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N500316</dc:creator>
  <cp:lastModifiedBy>N460719</cp:lastModifiedBy>
  <cp:revision>86</cp:revision>
  <dcterms:created xsi:type="dcterms:W3CDTF">2012-04-25T07:35:00Z</dcterms:created>
  <dcterms:modified xsi:type="dcterms:W3CDTF">2013-10-14T08:36:44Z</dcterms:modified>
</cp:coreProperties>
</file>