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6" r:id="rId2"/>
  </p:sldMasterIdLst>
  <p:notesMasterIdLst>
    <p:notesMasterId r:id="rId14"/>
  </p:notesMasterIdLst>
  <p:sldIdLst>
    <p:sldId id="12183" r:id="rId3"/>
    <p:sldId id="12175" r:id="rId4"/>
    <p:sldId id="12185" r:id="rId5"/>
    <p:sldId id="12186" r:id="rId6"/>
    <p:sldId id="12187" r:id="rId7"/>
    <p:sldId id="12188" r:id="rId8"/>
    <p:sldId id="12189" r:id="rId9"/>
    <p:sldId id="12190" r:id="rId10"/>
    <p:sldId id="12191" r:id="rId11"/>
    <p:sldId id="12192" r:id="rId12"/>
    <p:sldId id="12193" r:id="rId13"/>
  </p:sldIdLst>
  <p:sldSz cx="12192000" cy="6858000"/>
  <p:notesSz cx="6807200" cy="99393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FCECE8"/>
    <a:srgbClr val="ED7D31"/>
    <a:srgbClr val="002060"/>
    <a:srgbClr val="4BFF9C"/>
    <a:srgbClr val="FF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90" d="100"/>
          <a:sy n="90" d="100"/>
        </p:scale>
        <p:origin x="-322" y="5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5838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EBF3F3-A32C-405C-9D7D-9D665329775E}" type="datetimeFigureOut">
              <a:rPr lang="en-US" smtClean="0"/>
              <a:t>8/15/2022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3013"/>
            <a:ext cx="5962650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720" y="4783307"/>
            <a:ext cx="5445760" cy="3913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5838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8A12BB-5141-4CD3-A081-3FB8439ED9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87165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preserve="1" userDrawn="1">
  <p:cSld name="Title slid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2"/>
          <p:cNvSpPr txBox="1"/>
          <p:nvPr/>
        </p:nvSpPr>
        <p:spPr>
          <a:xfrm flipH="1">
            <a:off x="1834067" y="4123300"/>
            <a:ext cx="8524000" cy="89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pPr algn="ctr"/>
            <a:endParaRPr sz="8000">
              <a:solidFill>
                <a:srgbClr val="FFFFFF"/>
              </a:solidFill>
              <a:latin typeface="Squada One"/>
              <a:ea typeface="Squada One"/>
              <a:cs typeface="Squada One"/>
              <a:sym typeface="Squada One"/>
            </a:endParaRPr>
          </a:p>
        </p:txBody>
      </p:sp>
      <p:pic>
        <p:nvPicPr>
          <p:cNvPr id="12" name="Google Shape;12;p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4" y="-533007"/>
            <a:ext cx="12192000" cy="5825849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8;p1">
            <a:extLst>
              <a:ext uri="{FF2B5EF4-FFF2-40B4-BE49-F238E27FC236}">
                <a16:creationId xmlns:a16="http://schemas.microsoft.com/office/drawing/2014/main" xmlns="" id="{726A9AF6-D114-4DB0-B83D-40693E6BF138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11460400" y="6412357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100">
                <a:solidFill>
                  <a:schemeClr val="bg1"/>
                </a:solidFill>
              </a:defRPr>
            </a:lvl1pPr>
            <a:lvl2pPr lvl="1" algn="r">
              <a:buNone/>
              <a:defRPr sz="1333">
                <a:solidFill>
                  <a:schemeClr val="dk2"/>
                </a:solidFill>
              </a:defRPr>
            </a:lvl2pPr>
            <a:lvl3pPr lvl="2" algn="r">
              <a:buNone/>
              <a:defRPr sz="1333">
                <a:solidFill>
                  <a:schemeClr val="dk2"/>
                </a:solidFill>
              </a:defRPr>
            </a:lvl3pPr>
            <a:lvl4pPr lvl="3" algn="r">
              <a:buNone/>
              <a:defRPr sz="1333">
                <a:solidFill>
                  <a:schemeClr val="dk2"/>
                </a:solidFill>
              </a:defRPr>
            </a:lvl4pPr>
            <a:lvl5pPr lvl="4" algn="r">
              <a:buNone/>
              <a:defRPr sz="1333">
                <a:solidFill>
                  <a:schemeClr val="dk2"/>
                </a:solidFill>
              </a:defRPr>
            </a:lvl5pPr>
            <a:lvl6pPr lvl="5" algn="r">
              <a:buNone/>
              <a:defRPr sz="1333">
                <a:solidFill>
                  <a:schemeClr val="dk2"/>
                </a:solidFill>
              </a:defRPr>
            </a:lvl6pPr>
            <a:lvl7pPr lvl="6" algn="r">
              <a:buNone/>
              <a:defRPr sz="1333">
                <a:solidFill>
                  <a:schemeClr val="dk2"/>
                </a:solidFill>
              </a:defRPr>
            </a:lvl7pPr>
            <a:lvl8pPr lvl="7" algn="r">
              <a:buNone/>
              <a:defRPr sz="1333">
                <a:solidFill>
                  <a:schemeClr val="dk2"/>
                </a:solidFill>
              </a:defRPr>
            </a:lvl8pPr>
            <a:lvl9pPr lvl="8" algn="r">
              <a:buNone/>
              <a:defRPr sz="1333">
                <a:solidFill>
                  <a:schemeClr val="dk2"/>
                </a:solidFill>
              </a:defRPr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 dirty="0">
              <a:solidFill>
                <a:srgbClr val="FFFFFF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4007CFDB-DA0A-45AC-B351-F6AEC644F38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273" y="188965"/>
            <a:ext cx="744370" cy="626063"/>
          </a:xfrm>
          <a:prstGeom prst="rect">
            <a:avLst/>
          </a:pr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2063324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preserve="1" userDrawn="1">
  <p:cSld name="Section header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xmlns="" id="{AF6DA6F9-811F-48AF-8F6A-CD5E79C85645}"/>
              </a:ext>
            </a:extLst>
          </p:cNvPr>
          <p:cNvGrpSpPr/>
          <p:nvPr userDrawn="1"/>
        </p:nvGrpSpPr>
        <p:grpSpPr>
          <a:xfrm rot="10800000">
            <a:off x="7101854" y="-668908"/>
            <a:ext cx="5091855" cy="8195500"/>
            <a:chOff x="14" y="-668908"/>
            <a:chExt cx="5091855" cy="8195500"/>
          </a:xfrm>
        </p:grpSpPr>
        <p:pic>
          <p:nvPicPr>
            <p:cNvPr id="20" name="Google Shape;20;p3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21569" y="-668908"/>
              <a:ext cx="5070300" cy="457493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1" name="Google Shape;21;p3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 rot="10800000" flipH="1">
              <a:off x="14" y="2951659"/>
              <a:ext cx="5070300" cy="4574933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9" name="Google Shape;8;p1">
            <a:extLst>
              <a:ext uri="{FF2B5EF4-FFF2-40B4-BE49-F238E27FC236}">
                <a16:creationId xmlns:a16="http://schemas.microsoft.com/office/drawing/2014/main" xmlns="" id="{2C02920F-598E-4A3F-83F8-9CDB32BB94E5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11460400" y="6412357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100">
                <a:solidFill>
                  <a:schemeClr val="bg1"/>
                </a:solidFill>
              </a:defRPr>
            </a:lvl1pPr>
            <a:lvl2pPr lvl="1" algn="r">
              <a:buNone/>
              <a:defRPr sz="1333">
                <a:solidFill>
                  <a:schemeClr val="dk2"/>
                </a:solidFill>
              </a:defRPr>
            </a:lvl2pPr>
            <a:lvl3pPr lvl="2" algn="r">
              <a:buNone/>
              <a:defRPr sz="1333">
                <a:solidFill>
                  <a:schemeClr val="dk2"/>
                </a:solidFill>
              </a:defRPr>
            </a:lvl3pPr>
            <a:lvl4pPr lvl="3" algn="r">
              <a:buNone/>
              <a:defRPr sz="1333">
                <a:solidFill>
                  <a:schemeClr val="dk2"/>
                </a:solidFill>
              </a:defRPr>
            </a:lvl4pPr>
            <a:lvl5pPr lvl="4" algn="r">
              <a:buNone/>
              <a:defRPr sz="1333">
                <a:solidFill>
                  <a:schemeClr val="dk2"/>
                </a:solidFill>
              </a:defRPr>
            </a:lvl5pPr>
            <a:lvl6pPr lvl="5" algn="r">
              <a:buNone/>
              <a:defRPr sz="1333">
                <a:solidFill>
                  <a:schemeClr val="dk2"/>
                </a:solidFill>
              </a:defRPr>
            </a:lvl6pPr>
            <a:lvl7pPr lvl="6" algn="r">
              <a:buNone/>
              <a:defRPr sz="1333">
                <a:solidFill>
                  <a:schemeClr val="dk2"/>
                </a:solidFill>
              </a:defRPr>
            </a:lvl7pPr>
            <a:lvl8pPr lvl="7" algn="r">
              <a:buNone/>
              <a:defRPr sz="1333">
                <a:solidFill>
                  <a:schemeClr val="dk2"/>
                </a:solidFill>
              </a:defRPr>
            </a:lvl8pPr>
            <a:lvl9pPr lvl="8" algn="r">
              <a:buNone/>
              <a:defRPr sz="1333">
                <a:solidFill>
                  <a:schemeClr val="dk2"/>
                </a:solidFill>
              </a:defRPr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 dirty="0">
              <a:solidFill>
                <a:srgbClr val="FFFFFF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88FB31EE-4CF5-403F-91D0-CABD5DF9FE8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273" y="188965"/>
            <a:ext cx="744370" cy="626063"/>
          </a:xfrm>
          <a:prstGeom prst="rect">
            <a:avLst/>
          </a:pr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17663358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preserve="1" userDrawn="1">
  <p:cSld name="Title and body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Google Shape;25;p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rot="10800000">
            <a:off x="9668874" y="5317467"/>
            <a:ext cx="3067567" cy="2767867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Google Shape;44;p7">
            <a:extLst>
              <a:ext uri="{FF2B5EF4-FFF2-40B4-BE49-F238E27FC236}">
                <a16:creationId xmlns:a16="http://schemas.microsoft.com/office/drawing/2014/main" xmlns="" id="{F1922A3C-73BB-4D3E-985D-4DB5F8861456}"/>
              </a:ext>
            </a:extLst>
          </p:cNvPr>
          <p:cNvPicPr preferRelativeResize="0"/>
          <p:nvPr userDrawn="1"/>
        </p:nvPicPr>
        <p:blipFill>
          <a:blip r:embed="rId2">
            <a:alphaModFix/>
          </a:blip>
          <a:stretch>
            <a:fillRect/>
          </a:stretch>
        </p:blipFill>
        <p:spPr>
          <a:xfrm>
            <a:off x="-805069" y="-765314"/>
            <a:ext cx="3067567" cy="2767867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8;p1">
            <a:extLst>
              <a:ext uri="{FF2B5EF4-FFF2-40B4-BE49-F238E27FC236}">
                <a16:creationId xmlns:a16="http://schemas.microsoft.com/office/drawing/2014/main" xmlns="" id="{D3D27FBF-D8DE-4A84-AF49-072854B5E379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11460400" y="6412357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100">
                <a:solidFill>
                  <a:schemeClr val="bg1"/>
                </a:solidFill>
              </a:defRPr>
            </a:lvl1pPr>
            <a:lvl2pPr lvl="1" algn="r">
              <a:buNone/>
              <a:defRPr sz="1333">
                <a:solidFill>
                  <a:schemeClr val="dk2"/>
                </a:solidFill>
              </a:defRPr>
            </a:lvl2pPr>
            <a:lvl3pPr lvl="2" algn="r">
              <a:buNone/>
              <a:defRPr sz="1333">
                <a:solidFill>
                  <a:schemeClr val="dk2"/>
                </a:solidFill>
              </a:defRPr>
            </a:lvl3pPr>
            <a:lvl4pPr lvl="3" algn="r">
              <a:buNone/>
              <a:defRPr sz="1333">
                <a:solidFill>
                  <a:schemeClr val="dk2"/>
                </a:solidFill>
              </a:defRPr>
            </a:lvl4pPr>
            <a:lvl5pPr lvl="4" algn="r">
              <a:buNone/>
              <a:defRPr sz="1333">
                <a:solidFill>
                  <a:schemeClr val="dk2"/>
                </a:solidFill>
              </a:defRPr>
            </a:lvl5pPr>
            <a:lvl6pPr lvl="5" algn="r">
              <a:buNone/>
              <a:defRPr sz="1333">
                <a:solidFill>
                  <a:schemeClr val="dk2"/>
                </a:solidFill>
              </a:defRPr>
            </a:lvl6pPr>
            <a:lvl7pPr lvl="6" algn="r">
              <a:buNone/>
              <a:defRPr sz="1333">
                <a:solidFill>
                  <a:schemeClr val="dk2"/>
                </a:solidFill>
              </a:defRPr>
            </a:lvl7pPr>
            <a:lvl8pPr lvl="7" algn="r">
              <a:buNone/>
              <a:defRPr sz="1333">
                <a:solidFill>
                  <a:schemeClr val="dk2"/>
                </a:solidFill>
              </a:defRPr>
            </a:lvl8pPr>
            <a:lvl9pPr lvl="8" algn="r">
              <a:buNone/>
              <a:defRPr sz="1333">
                <a:solidFill>
                  <a:schemeClr val="dk2"/>
                </a:solidFill>
              </a:defRPr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15142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preserve="1" userDrawn="1">
  <p:cSld name="1_Title and body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Google Shape;25;p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rot="10800000">
            <a:off x="9668874" y="5317467"/>
            <a:ext cx="3067567" cy="2767867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Google Shape;44;p7">
            <a:extLst>
              <a:ext uri="{FF2B5EF4-FFF2-40B4-BE49-F238E27FC236}">
                <a16:creationId xmlns:a16="http://schemas.microsoft.com/office/drawing/2014/main" xmlns="" id="{F1922A3C-73BB-4D3E-985D-4DB5F8861456}"/>
              </a:ext>
            </a:extLst>
          </p:cNvPr>
          <p:cNvPicPr preferRelativeResize="0"/>
          <p:nvPr userDrawn="1"/>
        </p:nvPicPr>
        <p:blipFill>
          <a:blip r:embed="rId2">
            <a:alphaModFix/>
          </a:blip>
          <a:stretch>
            <a:fillRect/>
          </a:stretch>
        </p:blipFill>
        <p:spPr>
          <a:xfrm>
            <a:off x="-805069" y="-765314"/>
            <a:ext cx="3067567" cy="2767867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0899B220-C14C-405A-9126-468653641557}"/>
              </a:ext>
            </a:extLst>
          </p:cNvPr>
          <p:cNvSpPr/>
          <p:nvPr userDrawn="1"/>
        </p:nvSpPr>
        <p:spPr>
          <a:xfrm>
            <a:off x="302493" y="176982"/>
            <a:ext cx="11599343" cy="822960"/>
          </a:xfrm>
          <a:prstGeom prst="roundRect">
            <a:avLst>
              <a:gd name="adj" fmla="val 35833"/>
            </a:avLst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th-TH" b="1" spc="30" dirty="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17F364C2-1062-448D-8B5F-C508A19987A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6653" y="298859"/>
            <a:ext cx="736734" cy="619641"/>
          </a:xfrm>
          <a:prstGeom prst="rect">
            <a:avLst/>
          </a:prstGeom>
          <a:effectLst>
            <a:softEdge rad="0"/>
          </a:effectLst>
        </p:spPr>
      </p:pic>
      <p:sp>
        <p:nvSpPr>
          <p:cNvPr id="11" name="Google Shape;8;p1">
            <a:extLst>
              <a:ext uri="{FF2B5EF4-FFF2-40B4-BE49-F238E27FC236}">
                <a16:creationId xmlns:a16="http://schemas.microsoft.com/office/drawing/2014/main" xmlns="" id="{D3D27FBF-D8DE-4A84-AF49-072854B5E379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11460400" y="6412357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100">
                <a:solidFill>
                  <a:schemeClr val="bg1"/>
                </a:solidFill>
              </a:defRPr>
            </a:lvl1pPr>
            <a:lvl2pPr lvl="1" algn="r">
              <a:buNone/>
              <a:defRPr sz="1333">
                <a:solidFill>
                  <a:schemeClr val="dk2"/>
                </a:solidFill>
              </a:defRPr>
            </a:lvl2pPr>
            <a:lvl3pPr lvl="2" algn="r">
              <a:buNone/>
              <a:defRPr sz="1333">
                <a:solidFill>
                  <a:schemeClr val="dk2"/>
                </a:solidFill>
              </a:defRPr>
            </a:lvl3pPr>
            <a:lvl4pPr lvl="3" algn="r">
              <a:buNone/>
              <a:defRPr sz="1333">
                <a:solidFill>
                  <a:schemeClr val="dk2"/>
                </a:solidFill>
              </a:defRPr>
            </a:lvl4pPr>
            <a:lvl5pPr lvl="4" algn="r">
              <a:buNone/>
              <a:defRPr sz="1333">
                <a:solidFill>
                  <a:schemeClr val="dk2"/>
                </a:solidFill>
              </a:defRPr>
            </a:lvl5pPr>
            <a:lvl6pPr lvl="5" algn="r">
              <a:buNone/>
              <a:defRPr sz="1333">
                <a:solidFill>
                  <a:schemeClr val="dk2"/>
                </a:solidFill>
              </a:defRPr>
            </a:lvl6pPr>
            <a:lvl7pPr lvl="6" algn="r">
              <a:buNone/>
              <a:defRPr sz="1333">
                <a:solidFill>
                  <a:schemeClr val="dk2"/>
                </a:solidFill>
              </a:defRPr>
            </a:lvl7pPr>
            <a:lvl8pPr lvl="7" algn="r">
              <a:buNone/>
              <a:defRPr sz="1333">
                <a:solidFill>
                  <a:schemeClr val="dk2"/>
                </a:solidFill>
              </a:defRPr>
            </a:lvl8pPr>
            <a:lvl9pPr lvl="8" algn="r">
              <a:buNone/>
              <a:defRPr sz="1333">
                <a:solidFill>
                  <a:schemeClr val="dk2"/>
                </a:solidFill>
              </a:defRPr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67590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preserve="1" userDrawn="1">
  <p:cSld name="1_Title and body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Google Shape;25;p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rot="10800000">
            <a:off x="9668874" y="5317467"/>
            <a:ext cx="3067567" cy="2767867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Google Shape;44;p7">
            <a:extLst>
              <a:ext uri="{FF2B5EF4-FFF2-40B4-BE49-F238E27FC236}">
                <a16:creationId xmlns:a16="http://schemas.microsoft.com/office/drawing/2014/main" xmlns="" id="{F1922A3C-73BB-4D3E-985D-4DB5F8861456}"/>
              </a:ext>
            </a:extLst>
          </p:cNvPr>
          <p:cNvPicPr preferRelativeResize="0"/>
          <p:nvPr userDrawn="1"/>
        </p:nvPicPr>
        <p:blipFill rotWithShape="1">
          <a:blip r:embed="rId2">
            <a:alphaModFix/>
          </a:blip>
          <a:srcRect b="32491"/>
          <a:stretch/>
        </p:blipFill>
        <p:spPr>
          <a:xfrm>
            <a:off x="-805069" y="-757296"/>
            <a:ext cx="3067567" cy="1868557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8;p1">
            <a:extLst>
              <a:ext uri="{FF2B5EF4-FFF2-40B4-BE49-F238E27FC236}">
                <a16:creationId xmlns:a16="http://schemas.microsoft.com/office/drawing/2014/main" xmlns="" id="{D3D27FBF-D8DE-4A84-AF49-072854B5E379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11460400" y="6412357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100">
                <a:solidFill>
                  <a:schemeClr val="bg1"/>
                </a:solidFill>
              </a:defRPr>
            </a:lvl1pPr>
            <a:lvl2pPr lvl="1" algn="r">
              <a:buNone/>
              <a:defRPr sz="1333">
                <a:solidFill>
                  <a:schemeClr val="dk2"/>
                </a:solidFill>
              </a:defRPr>
            </a:lvl2pPr>
            <a:lvl3pPr lvl="2" algn="r">
              <a:buNone/>
              <a:defRPr sz="1333">
                <a:solidFill>
                  <a:schemeClr val="dk2"/>
                </a:solidFill>
              </a:defRPr>
            </a:lvl3pPr>
            <a:lvl4pPr lvl="3" algn="r">
              <a:buNone/>
              <a:defRPr sz="1333">
                <a:solidFill>
                  <a:schemeClr val="dk2"/>
                </a:solidFill>
              </a:defRPr>
            </a:lvl4pPr>
            <a:lvl5pPr lvl="4" algn="r">
              <a:buNone/>
              <a:defRPr sz="1333">
                <a:solidFill>
                  <a:schemeClr val="dk2"/>
                </a:solidFill>
              </a:defRPr>
            </a:lvl5pPr>
            <a:lvl6pPr lvl="5" algn="r">
              <a:buNone/>
              <a:defRPr sz="1333">
                <a:solidFill>
                  <a:schemeClr val="dk2"/>
                </a:solidFill>
              </a:defRPr>
            </a:lvl6pPr>
            <a:lvl7pPr lvl="6" algn="r">
              <a:buNone/>
              <a:defRPr sz="1333">
                <a:solidFill>
                  <a:schemeClr val="dk2"/>
                </a:solidFill>
              </a:defRPr>
            </a:lvl7pPr>
            <a:lvl8pPr lvl="7" algn="r">
              <a:buNone/>
              <a:defRPr sz="1333">
                <a:solidFill>
                  <a:schemeClr val="dk2"/>
                </a:solidFill>
              </a:defRPr>
            </a:lvl8pPr>
            <a:lvl9pPr lvl="8" algn="r">
              <a:buNone/>
              <a:defRPr sz="1333">
                <a:solidFill>
                  <a:schemeClr val="dk2"/>
                </a:solidFill>
              </a:defRPr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 dirty="0">
              <a:solidFill>
                <a:srgbClr val="FFFFFF"/>
              </a:solidFill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9389CF75-1C27-46A2-88FD-342755BDAD00}"/>
              </a:ext>
            </a:extLst>
          </p:cNvPr>
          <p:cNvSpPr/>
          <p:nvPr userDrawn="1"/>
        </p:nvSpPr>
        <p:spPr>
          <a:xfrm>
            <a:off x="302493" y="176982"/>
            <a:ext cx="11599343" cy="741518"/>
          </a:xfrm>
          <a:prstGeom prst="roundRect">
            <a:avLst>
              <a:gd name="adj" fmla="val 35833"/>
            </a:avLst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th-TH" b="1" spc="30" dirty="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2F6FDB22-7CFC-4264-A982-72A1480A933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6653" y="259103"/>
            <a:ext cx="736734" cy="619641"/>
          </a:xfrm>
          <a:prstGeom prst="rect">
            <a:avLst/>
          </a:prstGeom>
          <a:effectLst>
            <a:softEdge rad="0"/>
          </a:effectLst>
        </p:spPr>
      </p:pic>
      <p:sp>
        <p:nvSpPr>
          <p:cNvPr id="14" name="Rectangle: Rounded Corners 145">
            <a:extLst>
              <a:ext uri="{FF2B5EF4-FFF2-40B4-BE49-F238E27FC236}">
                <a16:creationId xmlns:a16="http://schemas.microsoft.com/office/drawing/2014/main" xmlns="" id="{EF8FE253-D99D-49ED-8B59-C95C69088545}"/>
              </a:ext>
            </a:extLst>
          </p:cNvPr>
          <p:cNvSpPr/>
          <p:nvPr userDrawn="1"/>
        </p:nvSpPr>
        <p:spPr>
          <a:xfrm>
            <a:off x="302493" y="1040377"/>
            <a:ext cx="11653285" cy="5641147"/>
          </a:xfrm>
          <a:prstGeom prst="roundRect">
            <a:avLst>
              <a:gd name="adj" fmla="val 5866"/>
            </a:avLst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2835077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B8438BD-112B-4363-BBA3-E374F16F68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8C05144-1E5D-499A-B350-A8362574D62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4BF9960-6D90-4A62-ADB1-7F7DB0D6CA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4D899-4E29-45D1-9181-B8C3AF4E00F1}" type="datetime1">
              <a:rPr lang="en-US" smtClean="0"/>
              <a:t>8/15/2022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B46A6D4-0DDA-4F10-B032-EA4280EEB0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88EA3A4-8E2B-432F-A4FE-D6D8B5521D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79345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473B661-61BC-4758-875D-C66BE45B49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01DF3EA-7099-49DC-A468-DB0DEC1BF6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54C72F0-5866-4CEC-AE60-9F5B79476C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ABAC2-5386-43F5-8AE7-7D988D2CDFB8}" type="datetime1">
              <a:rPr lang="en-US" smtClean="0"/>
              <a:t>8/15/2022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F2228D9-DF13-4A0E-92E0-7D150359A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A5B331A-F2D0-404B-B224-2895C994D8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28400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3B80FBF-DF63-4A11-B384-355238E59D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363D7687-B879-4197-80F9-74979F830F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50F4C6E-3CB3-4B42-B4F6-984CAA21A7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69093-CFA4-4F6A-8642-650C2D03699C}" type="datetime1">
              <a:rPr lang="en-US" smtClean="0"/>
              <a:t>8/15/2022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03B8411-B526-43A7-8832-A41D06666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49BEB8D-4B74-4996-81FB-E2350709DB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03381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8FC6512-E545-472C-9506-9CBB039A30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293431A-F484-4FA4-8461-F204ED7A34D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FB4DC07B-C852-460F-A561-4178B91FFD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3791367F-8B29-4EE5-AAAE-FFB32A3DA5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05E13-33F4-4B46-A0CA-3D85B4CE40BC}" type="datetime1">
              <a:rPr lang="en-US" smtClean="0"/>
              <a:t>8/15/2022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E1159932-70AD-449B-99AB-EFAA6DCF2C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E649DFDB-BDF3-4D65-8DA9-11B3574946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505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7614864-5702-4BD7-A21B-108429AA5A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0BED4954-3437-4BF2-9E02-00AEE49347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CE2330E0-C844-491D-B82B-741BB555CA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00BB421A-B727-424F-B921-53D906C30A7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52257E33-ECE5-44B7-BA55-C2E19D23BA0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C7AFC435-01DE-4316-AFF4-5796045E85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77207-7CB7-4E00-B9C6-01A2B5679BDB}" type="datetime1">
              <a:rPr lang="en-US" smtClean="0"/>
              <a:t>8/15/2022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2F54D9C2-0E67-4BD0-BC40-7FE61C0633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D9CD4860-9F9E-4142-9112-1D2799F13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54371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CD2B526-8AE5-4AFC-A07A-832E68A06F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A0748578-1006-4C0A-AD31-6CBDE6D2F4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CC53E-1485-4347-B34C-78D9791E1A92}" type="datetime1">
              <a:rPr lang="en-US" smtClean="0"/>
              <a:t>8/15/2022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A6BF6E63-ABEE-4912-B50A-E340496370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2ACDBD15-885C-4154-A3C0-64618BD3FA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81610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9646DED3-6AE6-4980-B09C-3A9D480322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6E84A-24D8-4395-A7B8-1980A1A119E3}" type="datetime1">
              <a:rPr lang="en-US" smtClean="0"/>
              <a:t>8/15/2022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5EC603EA-2421-4E14-A746-2D4D00051D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06B3C0AC-216A-4AE8-A23D-BB99346774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37887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1A86F30-6BBD-45FC-9D2C-AB90087BC4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6066497-B161-44E5-B520-DA030EC8D7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CA417534-CF64-40D8-91D3-B9584A72BA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88E968EA-625C-4F56-9912-062D6D17B0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8CF67-5E7D-4E25-BC4D-85C0A0C59448}" type="datetime1">
              <a:rPr lang="en-US" smtClean="0"/>
              <a:t>8/15/2022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3BB2D19D-761F-405C-B963-F936D611C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2B1E2F80-349C-4C93-9A53-D88A541468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40691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94A8A9A-4DCF-41C4-A79F-3797E2CC6C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C46690B5-3FE6-4B56-83CF-90912EA4158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B52F5DA-AE26-491D-AA6C-10403F3432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BC0E4AF2-1A5C-4238-9B3F-1BF7A64133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18D5B-0537-4598-BB2E-66D23523E899}" type="datetime1">
              <a:rPr lang="en-US" smtClean="0"/>
              <a:t>8/15/2022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3F25D171-5029-4576-A106-3457614950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910313FA-587C-40E7-BADD-4BD1F3731F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37200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E0CCFE7-9DD0-4639-9D3E-FA8CCE1706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9D44FD93-BAE2-44E6-9B72-F8A3C1A588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C22075F-F947-4737-A66C-7A554C2B91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770C8-95B5-4F16-9EB8-4F14A674776A}" type="datetime1">
              <a:rPr lang="en-US" smtClean="0"/>
              <a:t>8/15/2022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DC792B6-1B39-4127-9423-50CD968565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7E7C8D8-20CA-4B3B-859C-602BC9C198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79430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5ED310A6-2B8F-459E-8EF6-C428D87F54C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972E4F35-E35B-48F7-A314-2F9F962AFB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27CB59B-D062-4A84-928F-DF39FE185D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11D1E-284F-4ED0-BA52-3286A9E232FA}" type="datetime1">
              <a:rPr lang="en-US" smtClean="0"/>
              <a:t>8/15/2022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F62FB92-27E3-45A9-833E-BA79FC3C3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3D044FF-6A2C-406B-A238-F29B870D42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12316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64498-E549-4427-81FF-FD904545BCD0}" type="datetime1">
              <a:rPr lang="th-TH" smtClean="0"/>
              <a:pPr/>
              <a:t>15/08/65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CE093-0AC2-4D13-B92F-1971B0C04253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12" name="Rectangle 9"/>
          <p:cNvSpPr>
            <a:spLocks noChangeArrowheads="1"/>
          </p:cNvSpPr>
          <p:nvPr userDrawn="1"/>
        </p:nvSpPr>
        <p:spPr bwMode="auto">
          <a:xfrm>
            <a:off x="3" y="2553183"/>
            <a:ext cx="12186044" cy="168681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lIns="51398" tIns="25700" rIns="51398" bIns="25700" anchor="ctr"/>
          <a:lstStyle/>
          <a:p>
            <a:pPr defTabSz="257175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th-TH" sz="1013" dirty="0">
              <a:solidFill>
                <a:srgbClr val="333333"/>
              </a:solidFill>
              <a:latin typeface="Arial" charset="0"/>
              <a:cs typeface="Angsana New" charset="-34"/>
            </a:endParaRPr>
          </a:p>
        </p:txBody>
      </p:sp>
      <p:sp>
        <p:nvSpPr>
          <p:cNvPr id="14" name="Line 31"/>
          <p:cNvSpPr>
            <a:spLocks noChangeShapeType="1"/>
          </p:cNvSpPr>
          <p:nvPr userDrawn="1"/>
        </p:nvSpPr>
        <p:spPr bwMode="auto">
          <a:xfrm>
            <a:off x="0" y="4334995"/>
            <a:ext cx="12192000" cy="0"/>
          </a:xfrm>
          <a:prstGeom prst="line">
            <a:avLst/>
          </a:prstGeom>
          <a:noFill/>
          <a:ln w="76200">
            <a:solidFill>
              <a:srgbClr val="003399"/>
            </a:solidFill>
            <a:round/>
            <a:headEnd/>
            <a:tailEnd/>
          </a:ln>
          <a:effectLst/>
        </p:spPr>
        <p:txBody>
          <a:bodyPr lIns="51398" tIns="25700" rIns="51398" bIns="25700"/>
          <a:lstStyle/>
          <a:p>
            <a:pPr defTabSz="257175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th-TH" sz="1013" dirty="0">
              <a:solidFill>
                <a:srgbClr val="333333"/>
              </a:solidFill>
              <a:latin typeface="Arial" charset="0"/>
              <a:cs typeface="Angsana New" charset="-34"/>
            </a:endParaRPr>
          </a:p>
        </p:txBody>
      </p:sp>
      <p:sp>
        <p:nvSpPr>
          <p:cNvPr id="15" name="Line 31"/>
          <p:cNvSpPr>
            <a:spLocks noChangeShapeType="1"/>
          </p:cNvSpPr>
          <p:nvPr userDrawn="1"/>
        </p:nvSpPr>
        <p:spPr bwMode="auto">
          <a:xfrm>
            <a:off x="0" y="2464277"/>
            <a:ext cx="12192000" cy="0"/>
          </a:xfrm>
          <a:prstGeom prst="line">
            <a:avLst/>
          </a:prstGeom>
          <a:noFill/>
          <a:ln w="76200">
            <a:solidFill>
              <a:srgbClr val="003399"/>
            </a:solidFill>
            <a:round/>
            <a:headEnd/>
            <a:tailEnd/>
          </a:ln>
          <a:effectLst/>
        </p:spPr>
        <p:txBody>
          <a:bodyPr lIns="51398" tIns="25700" rIns="51398" bIns="25700"/>
          <a:lstStyle/>
          <a:p>
            <a:pPr defTabSz="257175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th-TH" sz="1013" dirty="0">
              <a:solidFill>
                <a:srgbClr val="333333"/>
              </a:solidFill>
              <a:latin typeface="Arial" charset="0"/>
              <a:cs typeface="Angsana New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86688843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userDrawn="1">
  <p:cSld name="Title and body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Google Shape;25;p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rot="10800000">
            <a:off x="9668874" y="5317467"/>
            <a:ext cx="3067567" cy="2767867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Google Shape;44;p7">
            <a:extLst>
              <a:ext uri="{FF2B5EF4-FFF2-40B4-BE49-F238E27FC236}">
                <a16:creationId xmlns:a16="http://schemas.microsoft.com/office/drawing/2014/main" xmlns="" id="{F1922A3C-73BB-4D3E-985D-4DB5F8861456}"/>
              </a:ext>
            </a:extLst>
          </p:cNvPr>
          <p:cNvPicPr preferRelativeResize="0"/>
          <p:nvPr userDrawn="1"/>
        </p:nvPicPr>
        <p:blipFill>
          <a:blip r:embed="rId2">
            <a:alphaModFix/>
          </a:blip>
          <a:stretch>
            <a:fillRect/>
          </a:stretch>
        </p:blipFill>
        <p:spPr>
          <a:xfrm>
            <a:off x="-805069" y="-765314"/>
            <a:ext cx="3067567" cy="2767867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8;p1">
            <a:extLst>
              <a:ext uri="{FF2B5EF4-FFF2-40B4-BE49-F238E27FC236}">
                <a16:creationId xmlns:a16="http://schemas.microsoft.com/office/drawing/2014/main" xmlns="" id="{D3D27FBF-D8DE-4A84-AF49-072854B5E379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11460400" y="6412357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100">
                <a:solidFill>
                  <a:schemeClr val="bg1"/>
                </a:solidFill>
              </a:defRPr>
            </a:lvl1pPr>
            <a:lvl2pPr lvl="1" algn="r">
              <a:buNone/>
              <a:defRPr sz="1333">
                <a:solidFill>
                  <a:schemeClr val="dk2"/>
                </a:solidFill>
              </a:defRPr>
            </a:lvl2pPr>
            <a:lvl3pPr lvl="2" algn="r">
              <a:buNone/>
              <a:defRPr sz="1333">
                <a:solidFill>
                  <a:schemeClr val="dk2"/>
                </a:solidFill>
              </a:defRPr>
            </a:lvl3pPr>
            <a:lvl4pPr lvl="3" algn="r">
              <a:buNone/>
              <a:defRPr sz="1333">
                <a:solidFill>
                  <a:schemeClr val="dk2"/>
                </a:solidFill>
              </a:defRPr>
            </a:lvl4pPr>
            <a:lvl5pPr lvl="4" algn="r">
              <a:buNone/>
              <a:defRPr sz="1333">
                <a:solidFill>
                  <a:schemeClr val="dk2"/>
                </a:solidFill>
              </a:defRPr>
            </a:lvl5pPr>
            <a:lvl6pPr lvl="5" algn="r">
              <a:buNone/>
              <a:defRPr sz="1333">
                <a:solidFill>
                  <a:schemeClr val="dk2"/>
                </a:solidFill>
              </a:defRPr>
            </a:lvl6pPr>
            <a:lvl7pPr lvl="6" algn="r">
              <a:buNone/>
              <a:defRPr sz="1333">
                <a:solidFill>
                  <a:schemeClr val="dk2"/>
                </a:solidFill>
              </a:defRPr>
            </a:lvl7pPr>
            <a:lvl8pPr lvl="7" algn="r">
              <a:buNone/>
              <a:defRPr sz="1333">
                <a:solidFill>
                  <a:schemeClr val="dk2"/>
                </a:solidFill>
              </a:defRPr>
            </a:lvl8pPr>
            <a:lvl9pPr lvl="8" algn="r">
              <a:buNone/>
              <a:defRPr sz="1333">
                <a:solidFill>
                  <a:schemeClr val="dk2"/>
                </a:solidFill>
              </a:defRPr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2419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13" Type="http://schemas.openxmlformats.org/officeDocument/2006/relationships/slideLayout" Target="../slideLayouts/slideLayout18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7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100000">
              <a:srgbClr val="848CCD"/>
            </a:gs>
            <a:gs pos="0">
              <a:schemeClr val="accent4">
                <a:lumMod val="20000"/>
                <a:lumOff val="80000"/>
              </a:schemeClr>
            </a:gs>
            <a:gs pos="100000">
              <a:srgbClr val="6699FF"/>
            </a:gs>
          </a:gsLst>
          <a:lin ang="5400012" scaled="0"/>
          <a:tileRect/>
        </a:gra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609600" y="593367"/>
            <a:ext cx="10972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Squada One"/>
              <a:buNone/>
              <a:defRPr sz="3000">
                <a:solidFill>
                  <a:schemeClr val="lt1"/>
                </a:solidFill>
                <a:latin typeface="Squada One"/>
                <a:ea typeface="Squada One"/>
                <a:cs typeface="Squada One"/>
                <a:sym typeface="Squada One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>
                <a:solidFill>
                  <a:schemeClr val="lt1"/>
                </a:solidFill>
              </a:defRPr>
            </a:lvl9pPr>
          </a:lstStyle>
          <a:p>
            <a:endParaRPr dirty="0"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609600" y="1536633"/>
            <a:ext cx="10972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Roboto Condensed Light"/>
              <a:buChar char="●"/>
              <a:defRPr sz="1800">
                <a:solidFill>
                  <a:schemeClr val="lt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Condensed Light"/>
              <a:buChar char="○"/>
              <a:defRPr>
                <a:solidFill>
                  <a:schemeClr val="lt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Condensed Light"/>
              <a:buChar char="■"/>
              <a:defRPr>
                <a:solidFill>
                  <a:schemeClr val="lt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Condensed Light"/>
              <a:buChar char="●"/>
              <a:defRPr>
                <a:solidFill>
                  <a:schemeClr val="lt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Condensed Light"/>
              <a:buChar char="○"/>
              <a:defRPr>
                <a:solidFill>
                  <a:schemeClr val="lt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Condensed Light"/>
              <a:buChar char="■"/>
              <a:defRPr>
                <a:solidFill>
                  <a:schemeClr val="lt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Condensed Light"/>
              <a:buChar char="●"/>
              <a:defRPr>
                <a:solidFill>
                  <a:schemeClr val="lt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Condensed Light"/>
              <a:buChar char="○"/>
              <a:defRPr>
                <a:solidFill>
                  <a:schemeClr val="lt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Font typeface="Roboto Condensed Light"/>
              <a:buChar char="■"/>
              <a:defRPr>
                <a:solidFill>
                  <a:schemeClr val="lt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1460400" y="6412357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100">
                <a:solidFill>
                  <a:schemeClr val="tx1"/>
                </a:solidFill>
              </a:defRPr>
            </a:lvl1pPr>
            <a:lvl2pPr lvl="1" algn="r">
              <a:buNone/>
              <a:defRPr sz="1333">
                <a:solidFill>
                  <a:schemeClr val="dk2"/>
                </a:solidFill>
              </a:defRPr>
            </a:lvl2pPr>
            <a:lvl3pPr lvl="2" algn="r">
              <a:buNone/>
              <a:defRPr sz="1333">
                <a:solidFill>
                  <a:schemeClr val="dk2"/>
                </a:solidFill>
              </a:defRPr>
            </a:lvl3pPr>
            <a:lvl4pPr lvl="3" algn="r">
              <a:buNone/>
              <a:defRPr sz="1333">
                <a:solidFill>
                  <a:schemeClr val="dk2"/>
                </a:solidFill>
              </a:defRPr>
            </a:lvl4pPr>
            <a:lvl5pPr lvl="4" algn="r">
              <a:buNone/>
              <a:defRPr sz="1333">
                <a:solidFill>
                  <a:schemeClr val="dk2"/>
                </a:solidFill>
              </a:defRPr>
            </a:lvl5pPr>
            <a:lvl6pPr lvl="5" algn="r">
              <a:buNone/>
              <a:defRPr sz="1333">
                <a:solidFill>
                  <a:schemeClr val="dk2"/>
                </a:solidFill>
              </a:defRPr>
            </a:lvl6pPr>
            <a:lvl7pPr lvl="6" algn="r">
              <a:buNone/>
              <a:defRPr sz="1333">
                <a:solidFill>
                  <a:schemeClr val="dk2"/>
                </a:solidFill>
              </a:defRPr>
            </a:lvl7pPr>
            <a:lvl8pPr lvl="7" algn="r">
              <a:buNone/>
              <a:defRPr sz="1333">
                <a:solidFill>
                  <a:schemeClr val="dk2"/>
                </a:solidFill>
              </a:defRPr>
            </a:lvl8pPr>
            <a:lvl9pPr lvl="8" algn="r">
              <a:buNone/>
              <a:defRPr sz="1333">
                <a:solidFill>
                  <a:schemeClr val="dk2"/>
                </a:solidFill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 dirty="0"/>
          </a:p>
        </p:txBody>
      </p:sp>
    </p:spTree>
    <p:extLst>
      <p:ext uri="{BB962C8B-B14F-4D97-AF65-F5344CB8AC3E}">
        <p14:creationId xmlns:p14="http://schemas.microsoft.com/office/powerpoint/2010/main" val="3021117787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D2E3F509-E3B8-4131-B149-CE69071A2F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A7DD98E9-55F8-4013-9CAD-4B0C0C7619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D93DA9C-7751-419E-AD07-08A0DF4F8BA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657281-791E-48F1-A381-E8A97D965B59}" type="datetime1">
              <a:rPr lang="en-US" smtClean="0"/>
              <a:t>8/15/2022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0347B18-11AD-4AEF-9E95-6CDC7D3407A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70218A4-29F1-44B8-901E-36494900A3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18523" y="64928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45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  <p:sldLayoutId id="2147483679" r:id="rId1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1</a:t>
            </a:fld>
            <a:endParaRPr lang="en" dirty="0">
              <a:solidFill>
                <a:srgbClr val="FFFFFF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2751668"/>
            <a:ext cx="12192000" cy="41063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390244" y="3061716"/>
            <a:ext cx="341151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th-TH" sz="40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กรม</a:t>
            </a:r>
            <a:r>
              <a:rPr lang="th-TH" sz="4000" b="1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พัฒนาฝีมือ</a:t>
            </a:r>
            <a:r>
              <a:rPr lang="th-TH" sz="40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แรงงาน</a:t>
            </a:r>
            <a:endParaRPr lang="th-TH" sz="4000" b="1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979762" y="1474455"/>
            <a:ext cx="8810158" cy="9938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35000" lvl="0" indent="-635000" algn="ctr">
              <a:lnSpc>
                <a:spcPct val="80000"/>
              </a:lnSpc>
              <a:defRPr/>
            </a:pPr>
            <a:r>
              <a:rPr lang="th-TH" sz="3600" b="1" dirty="0" smtClean="0">
                <a:solidFill>
                  <a:srgbClr val="00206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ร่างตัวชี้วัด</a:t>
            </a:r>
            <a:r>
              <a:rPr lang="th-TH" sz="3600" b="1" dirty="0">
                <a:solidFill>
                  <a:srgbClr val="00206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ตามมาตรการปรับปรุงประสิทธิภาพในการปฏิบัติราชการ </a:t>
            </a:r>
            <a:r>
              <a:rPr lang="th-TH" sz="3600" b="1" kern="0" dirty="0">
                <a:solidFill>
                  <a:srgbClr val="002060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ประจำปีงบประมาณ พ.ศ. 256</a:t>
            </a:r>
            <a:r>
              <a:rPr lang="en-US" sz="3600" b="1" kern="0" dirty="0">
                <a:solidFill>
                  <a:srgbClr val="002060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6</a:t>
            </a:r>
            <a:endParaRPr lang="th-TH" sz="3600" b="1" kern="0" dirty="0">
              <a:solidFill>
                <a:srgbClr val="002060"/>
              </a:solidFill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6493933"/>
            <a:ext cx="12192000" cy="36406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09604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: Rounded Corners 46">
            <a:extLst>
              <a:ext uri="{FF2B5EF4-FFF2-40B4-BE49-F238E27FC236}">
                <a16:creationId xmlns:a16="http://schemas.microsoft.com/office/drawing/2014/main" xmlns="" id="{F5FC5DF7-7C15-461E-A056-EEC7DE6570FF}"/>
              </a:ext>
            </a:extLst>
          </p:cNvPr>
          <p:cNvSpPr/>
          <p:nvPr/>
        </p:nvSpPr>
        <p:spPr>
          <a:xfrm>
            <a:off x="340756" y="104596"/>
            <a:ext cx="11599343" cy="822960"/>
          </a:xfrm>
          <a:prstGeom prst="roundRect">
            <a:avLst>
              <a:gd name="adj" fmla="val 35833"/>
            </a:avLst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1" i="0" u="none" strike="noStrike" kern="1200" cap="none" spc="3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xmlns="" id="{E4759F74-2FE9-8B1F-01C2-EB9F89502053}"/>
              </a:ext>
            </a:extLst>
          </p:cNvPr>
          <p:cNvSpPr/>
          <p:nvPr/>
        </p:nvSpPr>
        <p:spPr>
          <a:xfrm>
            <a:off x="0" y="978122"/>
            <a:ext cx="12191999" cy="570818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000BD2CF-9B6C-160A-3AD9-EFD7B1C74445}"/>
              </a:ext>
            </a:extLst>
          </p:cNvPr>
          <p:cNvSpPr/>
          <p:nvPr/>
        </p:nvSpPr>
        <p:spPr>
          <a:xfrm>
            <a:off x="-1" y="978122"/>
            <a:ext cx="12192000" cy="587987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79" name="Text Box 2">
            <a:extLst>
              <a:ext uri="{FF2B5EF4-FFF2-40B4-BE49-F238E27FC236}">
                <a16:creationId xmlns:a16="http://schemas.microsoft.com/office/drawing/2014/main" xmlns="" id="{FFAF3AED-2074-1447-D770-627DDD3CEAD9}"/>
              </a:ext>
            </a:extLst>
          </p:cNvPr>
          <p:cNvSpPr txBox="1">
            <a:spLocks noChangeArrowheads="1"/>
          </p:cNvSpPr>
          <p:nvPr/>
        </p:nvSpPr>
        <p:spPr bwMode="black">
          <a:xfrm>
            <a:off x="475342" y="153119"/>
            <a:ext cx="10698480" cy="793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200" b="1">
                <a:solidFill>
                  <a:schemeClr val="tx1"/>
                </a:solidFill>
                <a:latin typeface="Arial" pitchFamily="34" charset="0"/>
                <a:cs typeface="Tahoma" pitchFamily="34" charset="0"/>
              </a:defRPr>
            </a:lvl1pPr>
            <a:lvl2pPr marL="742950" indent="-285750">
              <a:defRPr sz="2200" b="1">
                <a:solidFill>
                  <a:schemeClr val="tx1"/>
                </a:solidFill>
                <a:latin typeface="Arial" pitchFamily="34" charset="0"/>
                <a:cs typeface="Tahoma" pitchFamily="34" charset="0"/>
              </a:defRPr>
            </a:lvl2pPr>
            <a:lvl3pPr marL="1143000" indent="-228600">
              <a:defRPr sz="2200" b="1">
                <a:solidFill>
                  <a:schemeClr val="tx1"/>
                </a:solidFill>
                <a:latin typeface="Arial" pitchFamily="34" charset="0"/>
                <a:cs typeface="Tahoma" pitchFamily="34" charset="0"/>
              </a:defRPr>
            </a:lvl3pPr>
            <a:lvl4pPr marL="1600200" indent="-228600">
              <a:defRPr sz="2200" b="1">
                <a:solidFill>
                  <a:schemeClr val="tx1"/>
                </a:solidFill>
                <a:latin typeface="Arial" pitchFamily="34" charset="0"/>
                <a:cs typeface="Tahoma" pitchFamily="34" charset="0"/>
              </a:defRPr>
            </a:lvl4pPr>
            <a:lvl5pPr marL="2057400" indent="-228600">
              <a:defRPr sz="2200" b="1">
                <a:solidFill>
                  <a:schemeClr val="tx1"/>
                </a:solidFill>
                <a:latin typeface="Arial" pitchFamily="34" charset="0"/>
                <a:cs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cs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cs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cs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cs typeface="Tahoma" pitchFamily="34" charset="0"/>
              </a:defRPr>
            </a:lvl9pPr>
          </a:lstStyle>
          <a:p>
            <a:pPr marL="635000" marR="0" lvl="0" indent="-6350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ตัวชี้วัดตามมาตรการปรับปรุงประสิทธิภาพในการปฏิบัติราชการ </a:t>
            </a:r>
            <a:r>
              <a:rPr kumimoji="0" lang="th-TH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ประจำปีงบประมาณ พ.ศ. 256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6</a:t>
            </a:r>
            <a:endParaRPr kumimoji="0" lang="th-TH" sz="28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635000" marR="0" lvl="0" indent="-6350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2800" kern="0" dirty="0" smtClean="0">
                <a:solidFill>
                  <a:srgbClr val="000000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กรมพัฒนาฝีมือแรงงาน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80" name="Slide Number Placeholder 3">
            <a:extLst>
              <a:ext uri="{FF2B5EF4-FFF2-40B4-BE49-F238E27FC236}">
                <a16:creationId xmlns:a16="http://schemas.microsoft.com/office/drawing/2014/main" xmlns="" id="{F0A73574-EAAB-61A2-9E26-A8E628D07764}"/>
              </a:ext>
            </a:extLst>
          </p:cNvPr>
          <p:cNvSpPr txBox="1">
            <a:spLocks/>
          </p:cNvSpPr>
          <p:nvPr/>
        </p:nvSpPr>
        <p:spPr>
          <a:xfrm>
            <a:off x="9318523" y="644630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TH SarabunPSK" panose="020B0500040200020003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91" name="Rounded Rectangle 15">
            <a:extLst>
              <a:ext uri="{FF2B5EF4-FFF2-40B4-BE49-F238E27FC236}">
                <a16:creationId xmlns:a16="http://schemas.microsoft.com/office/drawing/2014/main" xmlns="" id="{3098C9FB-CF9A-64FA-E3FD-66C57C5D5443}"/>
              </a:ext>
            </a:extLst>
          </p:cNvPr>
          <p:cNvSpPr/>
          <p:nvPr/>
        </p:nvSpPr>
        <p:spPr>
          <a:xfrm>
            <a:off x="690275" y="1107434"/>
            <a:ext cx="10886011" cy="4439926"/>
          </a:xfrm>
          <a:prstGeom prst="roundRect">
            <a:avLst>
              <a:gd name="adj" fmla="val 5431"/>
            </a:avLst>
          </a:prstGeom>
          <a:solidFill>
            <a:schemeClr val="bg1"/>
          </a:solidFill>
          <a:ln w="25400" cap="flat" cmpd="sng" algn="ctr">
            <a:solidFill>
              <a:schemeClr val="bg1">
                <a:lumMod val="50000"/>
              </a:scheme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맑은 고딕" panose="020B0503020000020004" pitchFamily="34" charset="-127"/>
              <a:cs typeface="+mn-cs"/>
            </a:endParaRPr>
          </a:p>
        </p:txBody>
      </p:sp>
      <p:sp>
        <p:nvSpPr>
          <p:cNvPr id="95" name="Freeform: Shape 94">
            <a:extLst>
              <a:ext uri="{FF2B5EF4-FFF2-40B4-BE49-F238E27FC236}">
                <a16:creationId xmlns:a16="http://schemas.microsoft.com/office/drawing/2014/main" xmlns="" id="{A87FC350-FD84-DCDF-6F7A-A8E626EC8915}"/>
              </a:ext>
            </a:extLst>
          </p:cNvPr>
          <p:cNvSpPr/>
          <p:nvPr/>
        </p:nvSpPr>
        <p:spPr>
          <a:xfrm>
            <a:off x="652994" y="1117795"/>
            <a:ext cx="10886011" cy="387601"/>
          </a:xfrm>
          <a:custGeom>
            <a:avLst/>
            <a:gdLst>
              <a:gd name="connsiteX0" fmla="*/ 276359 w 11705157"/>
              <a:gd name="connsiteY0" fmla="*/ 0 h 830997"/>
              <a:gd name="connsiteX1" fmla="*/ 11428798 w 11705157"/>
              <a:gd name="connsiteY1" fmla="*/ 0 h 830997"/>
              <a:gd name="connsiteX2" fmla="*/ 11705157 w 11705157"/>
              <a:gd name="connsiteY2" fmla="*/ 276359 h 830997"/>
              <a:gd name="connsiteX3" fmla="*/ 11705157 w 11705157"/>
              <a:gd name="connsiteY3" fmla="*/ 830997 h 830997"/>
              <a:gd name="connsiteX4" fmla="*/ 0 w 11705157"/>
              <a:gd name="connsiteY4" fmla="*/ 830997 h 830997"/>
              <a:gd name="connsiteX5" fmla="*/ 0 w 11705157"/>
              <a:gd name="connsiteY5" fmla="*/ 276359 h 830997"/>
              <a:gd name="connsiteX6" fmla="*/ 276359 w 11705157"/>
              <a:gd name="connsiteY6" fmla="*/ 0 h 830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05157" h="830997">
                <a:moveTo>
                  <a:pt x="276359" y="0"/>
                </a:moveTo>
                <a:lnTo>
                  <a:pt x="11428798" y="0"/>
                </a:lnTo>
                <a:cubicBezTo>
                  <a:pt x="11581427" y="0"/>
                  <a:pt x="11705157" y="123730"/>
                  <a:pt x="11705157" y="276359"/>
                </a:cubicBezTo>
                <a:lnTo>
                  <a:pt x="11705157" y="830997"/>
                </a:lnTo>
                <a:lnTo>
                  <a:pt x="0" y="830997"/>
                </a:lnTo>
                <a:lnTo>
                  <a:pt x="0" y="276359"/>
                </a:lnTo>
                <a:cubicBezTo>
                  <a:pt x="0" y="123730"/>
                  <a:pt x="123730" y="0"/>
                  <a:pt x="276359" y="0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xmlns="" id="{85CF989A-EF0D-D03E-AFA5-B921BFB6C132}"/>
              </a:ext>
            </a:extLst>
          </p:cNvPr>
          <p:cNvSpPr txBox="1"/>
          <p:nvPr/>
        </p:nvSpPr>
        <p:spPr>
          <a:xfrm>
            <a:off x="3282529" y="1057954"/>
            <a:ext cx="56269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altLang="ko-KR" sz="2800" b="1" noProof="0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กรมพัฒนาฝีมือแรงงาน</a:t>
            </a:r>
            <a:endParaRPr kumimoji="0" lang="ko-KR" altLang="en-US" sz="20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맑은 고딕" panose="020B0503020000020004" pitchFamily="34" charset="-127"/>
              <a:cs typeface="TH SarabunPSK" panose="020B0500040200020003" pitchFamily="34" charset="-34"/>
            </a:endParaRPr>
          </a:p>
        </p:txBody>
      </p:sp>
      <p:sp>
        <p:nvSpPr>
          <p:cNvPr id="99" name="Rounded Rectangle 17">
            <a:extLst>
              <a:ext uri="{FF2B5EF4-FFF2-40B4-BE49-F238E27FC236}">
                <a16:creationId xmlns:a16="http://schemas.microsoft.com/office/drawing/2014/main" xmlns="" id="{614BD81D-E31B-95C2-FB43-85F9A1977204}"/>
              </a:ext>
            </a:extLst>
          </p:cNvPr>
          <p:cNvSpPr/>
          <p:nvPr/>
        </p:nvSpPr>
        <p:spPr>
          <a:xfrm>
            <a:off x="4800186" y="5322896"/>
            <a:ext cx="2203073" cy="433688"/>
          </a:xfrm>
          <a:prstGeom prst="roundRect">
            <a:avLst>
              <a:gd name="adj" fmla="val 17769"/>
            </a:avLst>
          </a:prstGeom>
          <a:solidFill>
            <a:schemeClr val="bg1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ko-KR" sz="2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맑은 고딕" panose="020B0503020000020004" pitchFamily="34" charset="-127"/>
                <a:cs typeface="TH SarabunPSK" panose="020B0500040200020003" pitchFamily="34" charset="-34"/>
              </a:rPr>
              <a:t>จำนวน </a:t>
            </a:r>
            <a:r>
              <a:rPr lang="th-TH" altLang="ko-KR" sz="2800" b="1" kern="0" noProof="0" dirty="0">
                <a:solidFill>
                  <a:prstClr val="white"/>
                </a:solidFill>
                <a:latin typeface="TH SarabunPSK" panose="020B0500040200020003" pitchFamily="34" charset="-34"/>
                <a:ea typeface="맑은 고딕" panose="020B0503020000020004" pitchFamily="34" charset="-127"/>
                <a:cs typeface="TH SarabunPSK" panose="020B0500040200020003" pitchFamily="34" charset="-34"/>
              </a:rPr>
              <a:t>8</a:t>
            </a:r>
            <a:r>
              <a:rPr kumimoji="0" lang="en-US" altLang="ko-KR" sz="28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맑은 고딕" panose="020B0503020000020004" pitchFamily="34" charset="-127"/>
                <a:cs typeface="TH SarabunPSK" panose="020B0500040200020003" pitchFamily="34" charset="-34"/>
              </a:rPr>
              <a:t> </a:t>
            </a:r>
            <a:r>
              <a:rPr kumimoji="0" lang="th-TH" altLang="ko-KR" sz="2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맑은 고딕" panose="020B0503020000020004" pitchFamily="34" charset="-127"/>
                <a:cs typeface="TH SarabunPSK" panose="020B0500040200020003" pitchFamily="34" charset="-34"/>
              </a:rPr>
              <a:t>ตัวชี้วัด</a:t>
            </a:r>
            <a:endParaRPr kumimoji="0" lang="ko-KR" altLang="en-US" sz="20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맑은 고딕" panose="020B0503020000020004" pitchFamily="34" charset="-127"/>
              <a:cs typeface="TH SarabunPSK" panose="020B0500040200020003" pitchFamily="34" charset="-34"/>
            </a:endParaRPr>
          </a:p>
        </p:txBody>
      </p:sp>
      <p:graphicFrame>
        <p:nvGraphicFramePr>
          <p:cNvPr id="112" name="Table 13">
            <a:extLst>
              <a:ext uri="{FF2B5EF4-FFF2-40B4-BE49-F238E27FC236}">
                <a16:creationId xmlns:a16="http://schemas.microsoft.com/office/drawing/2014/main" xmlns="" id="{939206F5-2C50-A577-2377-1AA9532068F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9128402"/>
              </p:ext>
            </p:extLst>
          </p:nvPr>
        </p:nvGraphicFramePr>
        <p:xfrm>
          <a:off x="823217" y="2249905"/>
          <a:ext cx="10436439" cy="1524000"/>
        </p:xfrm>
        <a:graphic>
          <a:graphicData uri="http://schemas.openxmlformats.org/drawingml/2006/table">
            <a:tbl>
              <a:tblPr firstRow="1" bandRow="1"/>
              <a:tblGrid>
                <a:gridCol w="9368108">
                  <a:extLst>
                    <a:ext uri="{9D8B030D-6E8A-4147-A177-3AD203B41FA5}">
                      <a16:colId xmlns:a16="http://schemas.microsoft.com/office/drawing/2014/main" xmlns="" val="623254006"/>
                    </a:ext>
                  </a:extLst>
                </a:gridCol>
                <a:gridCol w="1068331">
                  <a:extLst>
                    <a:ext uri="{9D8B030D-6E8A-4147-A177-3AD203B41FA5}">
                      <a16:colId xmlns:a16="http://schemas.microsoft.com/office/drawing/2014/main" xmlns="" val="1593291283"/>
                    </a:ext>
                  </a:extLst>
                </a:gridCol>
              </a:tblGrid>
              <a:tr h="20281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ED7D3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1. อันดับการพัฒนาทรัพยากรมนุษย์ ของประเทศไทย (</a:t>
                      </a: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ED7D3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HDI) </a:t>
                      </a:r>
                      <a:r>
                        <a:rPr kumimoji="0" lang="th-TH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ED7D3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ดีขึ้น 1 - 2 ลำดับ</a:t>
                      </a:r>
                    </a:p>
                  </a:txBody>
                  <a:tcPr marR="0" marT="27432" marB="2743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b="0" kern="1200" spc="0" baseline="0" dirty="0" smtClean="0">
                          <a:solidFill>
                            <a:srgbClr val="ED7D3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10</a:t>
                      </a:r>
                    </a:p>
                  </a:txBody>
                  <a:tcPr marR="0" marT="27432" marB="2743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0281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ED7D3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2. ระดับความสำเร็จของการขับเคลื่อนองค์กรด้วยข้อมูล (</a:t>
                      </a: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ED7D3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Data Driven Organization)</a:t>
                      </a:r>
                    </a:p>
                  </a:txBody>
                  <a:tcPr marR="0" marT="27432" marB="2743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b="0" kern="1200" spc="0" baseline="0" dirty="0" smtClean="0">
                          <a:solidFill>
                            <a:srgbClr val="ED7D3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10</a:t>
                      </a:r>
                    </a:p>
                  </a:txBody>
                  <a:tcPr marR="0" marT="27432" marB="2743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0281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ED7D3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3. ระดับความสำเร็จของการดำเนินการตาม </a:t>
                      </a: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ED7D3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road map </a:t>
                      </a:r>
                      <a:r>
                        <a:rPr kumimoji="0" lang="th-TH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ED7D3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แผนพัฒนาองค์การ (</a:t>
                      </a: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ED7D3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Organizational Transformation Plan) </a:t>
                      </a:r>
                      <a:r>
                        <a:rPr kumimoji="0" lang="th-TH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ED7D3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ในการปรับเปลี่ยนและยกระดับการทำงาน                                              ของสถาบันพัฒนาฝีมือแรงงานตามบทบาทใหม่ ปีงบประมาณ พ.ศ. 2566 - 2568</a:t>
                      </a:r>
                    </a:p>
                  </a:txBody>
                  <a:tcPr marR="0" marT="27432" marB="2743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b="0" kern="1200" spc="0" baseline="0" dirty="0" smtClean="0">
                          <a:solidFill>
                            <a:srgbClr val="ED7D3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10</a:t>
                      </a:r>
                    </a:p>
                  </a:txBody>
                  <a:tcPr marR="0" marT="27432" marB="2743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0281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ED7D3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4. สถานศึกษาระดับอาชีวศึกษา อุดมศึกษา ไม่น้อยกว่า 120 แห่ง  ใน 20 จังหวัด มีความร่วมมือกับกรมพัฒนาฝีมือแรงงาน</a:t>
                      </a:r>
                    </a:p>
                  </a:txBody>
                  <a:tcPr marR="0" marT="27432" marB="2743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b="0" kern="1200" spc="0" baseline="0" dirty="0" smtClean="0">
                          <a:solidFill>
                            <a:srgbClr val="ED7D3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10</a:t>
                      </a:r>
                    </a:p>
                  </a:txBody>
                  <a:tcPr marR="0" marT="27432" marB="2743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0281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ED7D3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5. ร้อยละของผู้ผ่านการทดสอบมาตรฐานฝีมือแรงงานแห่งชาติได้รับอัตราค่าจ้างตามมาตรฐานฝีมือที่กำหนดตามกฎหมายใน 20 จังหวัด</a:t>
                      </a:r>
                    </a:p>
                  </a:txBody>
                  <a:tcPr marR="0" marT="27432" marB="2743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b="0" kern="1200" spc="0" baseline="0" dirty="0" smtClean="0">
                          <a:solidFill>
                            <a:srgbClr val="ED7D3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15</a:t>
                      </a:r>
                    </a:p>
                  </a:txBody>
                  <a:tcPr marR="0" marT="27432" marB="2743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0281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ED7D3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6. อัตราการเติบโตทางเศรษฐกิจในพื้นที่ 20 จังหวัดเพิ่มขึ้น ร้อยละ 3 - 5 จากการพัฒนาฝีมือแรงงาน</a:t>
                      </a:r>
                    </a:p>
                  </a:txBody>
                  <a:tcPr marR="0" marT="27432" marB="2743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b="0" kern="1200" spc="0" baseline="0" dirty="0" smtClean="0">
                          <a:solidFill>
                            <a:srgbClr val="ED7D3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15</a:t>
                      </a:r>
                    </a:p>
                  </a:txBody>
                  <a:tcPr marR="0" marT="27432" marB="2743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113" name="Group 112">
            <a:extLst>
              <a:ext uri="{FF2B5EF4-FFF2-40B4-BE49-F238E27FC236}">
                <a16:creationId xmlns:a16="http://schemas.microsoft.com/office/drawing/2014/main" xmlns="" id="{E380A2D4-160C-58B9-AFF6-E82ED00A1E8C}"/>
              </a:ext>
            </a:extLst>
          </p:cNvPr>
          <p:cNvGrpSpPr/>
          <p:nvPr/>
        </p:nvGrpSpPr>
        <p:grpSpPr>
          <a:xfrm>
            <a:off x="884805" y="1564525"/>
            <a:ext cx="345902" cy="338554"/>
            <a:chOff x="335835" y="1121369"/>
            <a:chExt cx="351499" cy="344033"/>
          </a:xfrm>
        </p:grpSpPr>
        <p:sp>
          <p:nvSpPr>
            <p:cNvPr id="114" name="Teardrop 113">
              <a:extLst>
                <a:ext uri="{FF2B5EF4-FFF2-40B4-BE49-F238E27FC236}">
                  <a16:creationId xmlns:a16="http://schemas.microsoft.com/office/drawing/2014/main" xmlns="" id="{0CB95672-85AF-9139-0CE7-4298AFCF2302}"/>
                </a:ext>
              </a:extLst>
            </p:cNvPr>
            <p:cNvSpPr/>
            <p:nvPr/>
          </p:nvSpPr>
          <p:spPr>
            <a:xfrm rot="8100000">
              <a:off x="367294" y="1143156"/>
              <a:ext cx="320040" cy="320040"/>
            </a:xfrm>
            <a:prstGeom prst="teardrop">
              <a:avLst/>
            </a:prstGeom>
            <a:solidFill>
              <a:srgbClr val="FFC000">
                <a:lumMod val="20000"/>
                <a:lumOff val="80000"/>
              </a:srgbClr>
            </a:solidFill>
            <a:ln w="12700" cap="flat" cmpd="sng" algn="ctr">
              <a:noFill/>
              <a:prstDash val="solid"/>
              <a:miter lim="800000"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115" name="TextBox 114">
              <a:extLst>
                <a:ext uri="{FF2B5EF4-FFF2-40B4-BE49-F238E27FC236}">
                  <a16:creationId xmlns:a16="http://schemas.microsoft.com/office/drawing/2014/main" xmlns="" id="{743B86CB-4703-EB71-C7F8-91409DDC31F9}"/>
                </a:ext>
              </a:extLst>
            </p:cNvPr>
            <p:cNvSpPr txBox="1"/>
            <p:nvPr/>
          </p:nvSpPr>
          <p:spPr>
            <a:xfrm>
              <a:off x="335835" y="1121369"/>
              <a:ext cx="309095" cy="3440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srgbClr val="00703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rPr>
                <a:t>1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787281" y="3884672"/>
            <a:ext cx="10692000" cy="406428"/>
            <a:chOff x="787281" y="3979485"/>
            <a:chExt cx="10692000" cy="406428"/>
          </a:xfrm>
        </p:grpSpPr>
        <p:sp>
          <p:nvSpPr>
            <p:cNvPr id="111" name="TextBox 110">
              <a:extLst>
                <a:ext uri="{FF2B5EF4-FFF2-40B4-BE49-F238E27FC236}">
                  <a16:creationId xmlns:a16="http://schemas.microsoft.com/office/drawing/2014/main" xmlns="" id="{3A9C7799-8EE2-7842-EE3B-A3AB09C5096C}"/>
                </a:ext>
              </a:extLst>
            </p:cNvPr>
            <p:cNvSpPr txBox="1"/>
            <p:nvPr/>
          </p:nvSpPr>
          <p:spPr>
            <a:xfrm>
              <a:off x="787281" y="4047359"/>
              <a:ext cx="10692000" cy="338554"/>
            </a:xfrm>
            <a:prstGeom prst="rect">
              <a:avLst/>
            </a:prstGeom>
            <a:solidFill>
              <a:srgbClr val="C09200"/>
            </a:solidFill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pPr marL="461963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การประเมินศักยภาพใน</a:t>
              </a:r>
              <a:r>
                <a:rPr kumimoji="0" lang="th-TH" sz="1600" b="1" i="0" u="none" strike="noStrike" kern="1200" cap="none" spc="-15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การดำเนินงาน</a:t>
              </a:r>
              <a:r>
                <a:rPr kumimoji="0" lang="en-US" sz="1600" b="1" i="0" u="none" strike="noStrike" kern="1200" cap="none" spc="-15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 </a:t>
              </a: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(Potential Base) (</a:t>
              </a:r>
              <a:r>
                <a:rPr kumimoji="0" 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ร้อยละ </a:t>
              </a: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30)</a:t>
              </a:r>
              <a:endPara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  <p:grpSp>
          <p:nvGrpSpPr>
            <p:cNvPr id="116" name="Group 115">
              <a:extLst>
                <a:ext uri="{FF2B5EF4-FFF2-40B4-BE49-F238E27FC236}">
                  <a16:creationId xmlns:a16="http://schemas.microsoft.com/office/drawing/2014/main" xmlns="" id="{4A0185FD-823E-21A6-BEDD-ED1FD89104FE}"/>
                </a:ext>
              </a:extLst>
            </p:cNvPr>
            <p:cNvGrpSpPr/>
            <p:nvPr/>
          </p:nvGrpSpPr>
          <p:grpSpPr>
            <a:xfrm>
              <a:off x="809667" y="3979485"/>
              <a:ext cx="314943" cy="400108"/>
              <a:chOff x="367294" y="253882"/>
              <a:chExt cx="320040" cy="406585"/>
            </a:xfrm>
          </p:grpSpPr>
          <p:sp>
            <p:nvSpPr>
              <p:cNvPr id="117" name="Teardrop 116">
                <a:extLst>
                  <a:ext uri="{FF2B5EF4-FFF2-40B4-BE49-F238E27FC236}">
                    <a16:creationId xmlns:a16="http://schemas.microsoft.com/office/drawing/2014/main" xmlns="" id="{42338F1B-D90A-E90A-C412-7F90BBC75FBD}"/>
                  </a:ext>
                </a:extLst>
              </p:cNvPr>
              <p:cNvSpPr/>
              <p:nvPr/>
            </p:nvSpPr>
            <p:spPr>
              <a:xfrm rot="8100000">
                <a:off x="367294" y="338771"/>
                <a:ext cx="320040" cy="320040"/>
              </a:xfrm>
              <a:prstGeom prst="teardrop">
                <a:avLst/>
              </a:prstGeom>
              <a:solidFill>
                <a:srgbClr val="FFC000">
                  <a:lumMod val="20000"/>
                  <a:lumOff val="8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endParaRPr>
              </a:p>
            </p:txBody>
          </p:sp>
          <p:sp>
            <p:nvSpPr>
              <p:cNvPr id="118" name="TextBox 117">
                <a:extLst>
                  <a:ext uri="{FF2B5EF4-FFF2-40B4-BE49-F238E27FC236}">
                    <a16:creationId xmlns:a16="http://schemas.microsoft.com/office/drawing/2014/main" xmlns="" id="{708C047D-5FC7-AD6A-DFF6-3263FBB667B2}"/>
                  </a:ext>
                </a:extLst>
              </p:cNvPr>
              <p:cNvSpPr txBox="1"/>
              <p:nvPr/>
            </p:nvSpPr>
            <p:spPr>
              <a:xfrm>
                <a:off x="380322" y="253882"/>
                <a:ext cx="293981" cy="4065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0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9A75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2</a:t>
                </a:r>
              </a:p>
            </p:txBody>
          </p:sp>
        </p:grpSp>
      </p:grpSp>
      <p:graphicFrame>
        <p:nvGraphicFramePr>
          <p:cNvPr id="119" name="Table 13">
            <a:extLst>
              <a:ext uri="{FF2B5EF4-FFF2-40B4-BE49-F238E27FC236}">
                <a16:creationId xmlns:a16="http://schemas.microsoft.com/office/drawing/2014/main" xmlns="" id="{27CB090B-8AAF-A2EA-D2F5-3617319CAD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2713963"/>
              </p:ext>
            </p:extLst>
          </p:nvPr>
        </p:nvGraphicFramePr>
        <p:xfrm>
          <a:off x="787282" y="1977516"/>
          <a:ext cx="10656000" cy="262128"/>
        </p:xfrm>
        <a:graphic>
          <a:graphicData uri="http://schemas.openxmlformats.org/drawingml/2006/table">
            <a:tbl>
              <a:tblPr firstRow="1" bandRow="1"/>
              <a:tblGrid>
                <a:gridCol w="10656000">
                  <a:extLst>
                    <a:ext uri="{9D8B030D-6E8A-4147-A177-3AD203B41FA5}">
                      <a16:colId xmlns:a16="http://schemas.microsoft.com/office/drawing/2014/main" xmlns="" val="623254006"/>
                    </a:ext>
                  </a:extLst>
                </a:gridCol>
              </a:tblGrid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284163" marR="0" lvl="0" indent="-284163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spc="0" baseline="0" dirty="0">
                          <a:solidFill>
                            <a:srgbClr val="ED7D3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ymbol" panose="05050102010706020507" pitchFamily="18" charset="2"/>
                        </a:rPr>
                        <a:t>Functional KPIs</a:t>
                      </a:r>
                    </a:p>
                  </a:txBody>
                  <a:tcPr marT="27432" marB="2743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81157974"/>
                  </a:ext>
                </a:extLst>
              </a:tr>
            </a:tbl>
          </a:graphicData>
        </a:graphic>
      </p:graphicFrame>
      <p:sp>
        <p:nvSpPr>
          <p:cNvPr id="121" name="TextBox 120">
            <a:extLst>
              <a:ext uri="{FF2B5EF4-FFF2-40B4-BE49-F238E27FC236}">
                <a16:creationId xmlns:a16="http://schemas.microsoft.com/office/drawing/2014/main" xmlns="" id="{D5210E98-913E-C7C5-8A83-06627B34BC54}"/>
              </a:ext>
            </a:extLst>
          </p:cNvPr>
          <p:cNvSpPr txBox="1"/>
          <p:nvPr/>
        </p:nvSpPr>
        <p:spPr>
          <a:xfrm>
            <a:off x="823217" y="1628704"/>
            <a:ext cx="10656000" cy="338554"/>
          </a:xfrm>
          <a:prstGeom prst="rect">
            <a:avLst/>
          </a:prstGeom>
          <a:solidFill>
            <a:srgbClr val="008A3E"/>
          </a:solidFill>
          <a:ln>
            <a:noFill/>
          </a:ln>
        </p:spPr>
        <p:txBody>
          <a:bodyPr wrap="square" rtlCol="0" anchor="ctr">
            <a:spAutoFit/>
          </a:bodyPr>
          <a:lstStyle/>
          <a:p>
            <a:pPr marL="461963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การประเมินประสิทธิผล</a:t>
            </a:r>
            <a:r>
              <a:rPr kumimoji="0" lang="th-TH" sz="1600" b="1" i="0" u="none" strike="noStrike" kern="1200" cap="none" spc="-15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การดำเนินงาน 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Performance Base) (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ร้อยละ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70)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grpSp>
        <p:nvGrpSpPr>
          <p:cNvPr id="122" name="Group 121">
            <a:extLst>
              <a:ext uri="{FF2B5EF4-FFF2-40B4-BE49-F238E27FC236}">
                <a16:creationId xmlns:a16="http://schemas.microsoft.com/office/drawing/2014/main" xmlns="" id="{E1889BED-4955-09D3-3853-863FB34FA3E1}"/>
              </a:ext>
            </a:extLst>
          </p:cNvPr>
          <p:cNvGrpSpPr/>
          <p:nvPr/>
        </p:nvGrpSpPr>
        <p:grpSpPr>
          <a:xfrm>
            <a:off x="859280" y="1532887"/>
            <a:ext cx="320999" cy="400110"/>
            <a:chOff x="367294" y="1084201"/>
            <a:chExt cx="326193" cy="406585"/>
          </a:xfrm>
        </p:grpSpPr>
        <p:sp>
          <p:nvSpPr>
            <p:cNvPr id="123" name="Teardrop 122">
              <a:extLst>
                <a:ext uri="{FF2B5EF4-FFF2-40B4-BE49-F238E27FC236}">
                  <a16:creationId xmlns:a16="http://schemas.microsoft.com/office/drawing/2014/main" xmlns="" id="{A43EC513-E24A-CF1F-F0C3-A225433637F4}"/>
                </a:ext>
              </a:extLst>
            </p:cNvPr>
            <p:cNvSpPr/>
            <p:nvPr/>
          </p:nvSpPr>
          <p:spPr>
            <a:xfrm rot="8100000">
              <a:off x="367294" y="1143156"/>
              <a:ext cx="320040" cy="320040"/>
            </a:xfrm>
            <a:prstGeom prst="teardrop">
              <a:avLst/>
            </a:prstGeom>
            <a:solidFill>
              <a:srgbClr val="FFC000">
                <a:lumMod val="20000"/>
                <a:lumOff val="80000"/>
              </a:srgbClr>
            </a:solidFill>
            <a:ln w="12700" cap="flat" cmpd="sng" algn="ctr">
              <a:noFill/>
              <a:prstDash val="solid"/>
              <a:miter lim="800000"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124" name="TextBox 123">
              <a:extLst>
                <a:ext uri="{FF2B5EF4-FFF2-40B4-BE49-F238E27FC236}">
                  <a16:creationId xmlns:a16="http://schemas.microsoft.com/office/drawing/2014/main" xmlns="" id="{C4498276-7A19-8A15-1206-2F1FEA8BB588}"/>
                </a:ext>
              </a:extLst>
            </p:cNvPr>
            <p:cNvSpPr txBox="1"/>
            <p:nvPr/>
          </p:nvSpPr>
          <p:spPr>
            <a:xfrm>
              <a:off x="384392" y="1084201"/>
              <a:ext cx="309095" cy="4065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00703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rPr>
                <a:t>1</a:t>
              </a:r>
            </a:p>
          </p:txBody>
        </p:sp>
      </p:grpSp>
      <p:graphicFrame>
        <p:nvGraphicFramePr>
          <p:cNvPr id="126" name="Table 13">
            <a:extLst>
              <a:ext uri="{FF2B5EF4-FFF2-40B4-BE49-F238E27FC236}">
                <a16:creationId xmlns:a16="http://schemas.microsoft.com/office/drawing/2014/main" xmlns="" id="{1081C0AA-7715-B28D-02F5-5C04A02DE4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3070627"/>
              </p:ext>
            </p:extLst>
          </p:nvPr>
        </p:nvGraphicFramePr>
        <p:xfrm>
          <a:off x="983844" y="4329963"/>
          <a:ext cx="10536868" cy="792480"/>
        </p:xfrm>
        <a:graphic>
          <a:graphicData uri="http://schemas.openxmlformats.org/drawingml/2006/table">
            <a:tbl>
              <a:tblPr firstRow="1" bandRow="1"/>
              <a:tblGrid>
                <a:gridCol w="9360803">
                  <a:extLst>
                    <a:ext uri="{9D8B030D-6E8A-4147-A177-3AD203B41FA5}">
                      <a16:colId xmlns:a16="http://schemas.microsoft.com/office/drawing/2014/main" xmlns="" val="623254006"/>
                    </a:ext>
                  </a:extLst>
                </a:gridCol>
                <a:gridCol w="1176065">
                  <a:extLst>
                    <a:ext uri="{9D8B030D-6E8A-4147-A177-3AD203B41FA5}">
                      <a16:colId xmlns:a16="http://schemas.microsoft.com/office/drawing/2014/main" xmlns="" val="3883383092"/>
                    </a:ext>
                  </a:extLst>
                </a:gridCol>
              </a:tblGrid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b="1" kern="1200" spc="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ymbol" panose="05050102010706020507" pitchFamily="18" charset="2"/>
                        </a:rPr>
                        <a:t>7</a:t>
                      </a:r>
                      <a:r>
                        <a:rPr lang="en-US" sz="1600" b="1" kern="1200" spc="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ymbol" panose="05050102010706020507" pitchFamily="18" charset="2"/>
                        </a:rPr>
                        <a:t>. </a:t>
                      </a:r>
                      <a:r>
                        <a:rPr lang="th-TH" sz="1600" b="1" kern="1200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ymbol" panose="05050102010706020507" pitchFamily="18" charset="2"/>
                        </a:rPr>
                        <a:t>การพัฒนาองค์การสู่ดิจิทัล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b="0" kern="1200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ymbol" panose="05050102010706020507" pitchFamily="18" charset="2"/>
                        </a:rPr>
                        <a:t>    </a:t>
                      </a:r>
                      <a:r>
                        <a:rPr lang="th-TH" sz="1600" b="0" kern="1200" spc="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ymbol" panose="05050102010706020507" pitchFamily="18" charset="2"/>
                        </a:rPr>
                        <a:t>-</a:t>
                      </a:r>
                      <a:r>
                        <a:rPr lang="en-US" sz="1600" b="0" kern="1200" spc="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ymbol" panose="05050102010706020507" pitchFamily="18" charset="2"/>
                        </a:rPr>
                        <a:t> </a:t>
                      </a:r>
                      <a:r>
                        <a:rPr lang="th-TH" sz="1600" b="0" kern="1200" spc="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ymbol" panose="05050102010706020507" pitchFamily="18" charset="2"/>
                        </a:rPr>
                        <a:t>การสร้างนวัตกรรมในการปรับปรุงกระบวนงานหรือการให้บริการ (</a:t>
                      </a:r>
                      <a:r>
                        <a:rPr lang="en-US" sz="1600" b="0" kern="1200" spc="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ymbol" panose="05050102010706020507" pitchFamily="18" charset="2"/>
                        </a:rPr>
                        <a:t>e-Service)</a:t>
                      </a:r>
                      <a:r>
                        <a:rPr lang="th-TH" sz="1600" b="0" kern="1200" spc="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ymbol" panose="05050102010706020507" pitchFamily="18" charset="2"/>
                        </a:rPr>
                        <a:t> </a:t>
                      </a:r>
                      <a:r>
                        <a:rPr lang="en-US" sz="1600" b="0" kern="1200" spc="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ymbol" panose="05050102010706020507" pitchFamily="18" charset="2"/>
                        </a:rPr>
                        <a:t>: </a:t>
                      </a:r>
                      <a:r>
                        <a:rPr lang="th-TH" sz="1600" b="0" kern="1200" spc="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ymbol" panose="05050102010706020507" pitchFamily="18" charset="2"/>
                        </a:rPr>
                        <a:t>ระบบรองรับการดำเนินการโดยวิธีการทางอิเล็กทรอนิกส์ของมาตรฐานฝีมือแรงงาน</a:t>
                      </a:r>
                      <a:r>
                        <a:rPr lang="en-US" sz="1600" b="0" kern="1200" spc="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ymbol" panose="05050102010706020507" pitchFamily="18" charset="2"/>
                        </a:rPr>
                        <a:t> </a:t>
                      </a:r>
                      <a:r>
                        <a:rPr lang="th-TH" sz="1600" b="0" kern="1200" spc="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ymbol" panose="05050102010706020507" pitchFamily="18" charset="2"/>
                        </a:rPr>
                        <a:t>             ตามมาตรา 26</a:t>
                      </a:r>
                      <a:endParaRPr lang="th-TH" sz="1600" b="0" kern="1200" spc="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R="0" marT="27432" marB="2743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th-TH" sz="1600" b="0" kern="1200" spc="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b="0" kern="1200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lang="en-US" sz="1600" b="0" kern="1200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b="0" kern="1200" spc="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15</a:t>
                      </a:r>
                      <a:endParaRPr lang="th-TH" sz="1600" b="0" kern="1200" spc="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th-TH" sz="1600" b="0" kern="1200" spc="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R="0" marT="27432" marB="2743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81157974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b="1" spc="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ymbol" panose="05050102010706020507" pitchFamily="18" charset="2"/>
                        </a:rPr>
                        <a:t>8</a:t>
                      </a:r>
                      <a:r>
                        <a:rPr lang="en-US" sz="1600" b="1" spc="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ymbol" panose="05050102010706020507" pitchFamily="18" charset="2"/>
                        </a:rPr>
                        <a:t>. </a:t>
                      </a:r>
                      <a:r>
                        <a:rPr lang="th-TH" sz="1600" b="1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ymbol" panose="05050102010706020507" pitchFamily="18" charset="2"/>
                        </a:rPr>
                        <a:t>การประเมินสถานะของหน่วยงานในการเป็นระบบราชการ 4.0 (</a:t>
                      </a:r>
                      <a:r>
                        <a:rPr lang="en-US" sz="1600" b="1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ymbol" panose="05050102010706020507" pitchFamily="18" charset="2"/>
                        </a:rPr>
                        <a:t>PMQA 4.0) </a:t>
                      </a:r>
                      <a:endParaRPr kumimoji="0" lang="th-TH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T="27432" marB="2743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b="0" kern="1200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lang="en-US" sz="1600" b="0" kern="1200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b="0" kern="1200" spc="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15</a:t>
                      </a:r>
                      <a:endParaRPr lang="th-TH" sz="1600" b="0" kern="1200" spc="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T="27432" marB="2743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023080076"/>
                  </a:ext>
                </a:extLst>
              </a:tr>
            </a:tbl>
          </a:graphicData>
        </a:graphic>
      </p:graphicFrame>
      <p:sp>
        <p:nvSpPr>
          <p:cNvPr id="128" name="Rectangle 127">
            <a:extLst>
              <a:ext uri="{FF2B5EF4-FFF2-40B4-BE49-F238E27FC236}">
                <a16:creationId xmlns:a16="http://schemas.microsoft.com/office/drawing/2014/main" xmlns="" id="{02D346E0-C54D-7AA9-6C7E-0EE446BDB0AD}"/>
              </a:ext>
            </a:extLst>
          </p:cNvPr>
          <p:cNvSpPr/>
          <p:nvPr/>
        </p:nvSpPr>
        <p:spPr>
          <a:xfrm>
            <a:off x="111962" y="5913046"/>
            <a:ext cx="11579522" cy="62017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539750" marR="0" lvl="0" indent="-539750" defTabSz="342900" rtl="0" eaLnBrk="1" fontAlgn="t" latinLnBrk="0" hangingPunct="1">
              <a:lnSpc>
                <a:spcPct val="8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lang="th-TH" sz="1400" kern="0" spc="-3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หมายเหตุ</a:t>
            </a:r>
            <a:r>
              <a:rPr lang="en-US" sz="1400" kern="0" spc="-3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 </a:t>
            </a:r>
            <a:r>
              <a:rPr lang="th-TH" sz="1400" kern="0" spc="-3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</a:t>
            </a:r>
            <a:r>
              <a:rPr lang="th-TH" sz="1400" kern="0" spc="-30" dirty="0">
                <a:solidFill>
                  <a:srgbClr val="ED7D3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ตัวหนังสือสีส้ม </a:t>
            </a:r>
            <a:r>
              <a:rPr lang="th-TH" sz="1400" kern="0" spc="-30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หมายถึง </a:t>
            </a:r>
            <a:r>
              <a:rPr kumimoji="0" lang="th-TH" sz="14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ตัวชี้วัดเชิงยุทธศาสตร์สำคัญ </a:t>
            </a: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(Strategic KPIs</a:t>
            </a:r>
            <a:r>
              <a:rPr kumimoji="0" lang="en-US" sz="1400" b="1" i="0" u="none" strike="noStrike" kern="0" cap="none" spc="-3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)</a:t>
            </a:r>
            <a:r>
              <a:rPr kumimoji="0" lang="th-TH" sz="1400" b="1" i="0" u="none" strike="noStrike" kern="0" cap="none" spc="-3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0" cap="none" spc="-3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ในกรณีเป็นภารกิจหลักของกรม หรือเป็นเจ้าภาพหลัก </a:t>
            </a:r>
            <a:r>
              <a:rPr kumimoji="0" lang="en-US" sz="1400" b="0" i="0" u="none" strike="noStrike" kern="0" cap="none" spc="-3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, </a:t>
            </a:r>
            <a:r>
              <a:rPr kumimoji="0" lang="th-TH" sz="1400" b="0" i="0" u="none" strike="noStrike" kern="0" cap="none" spc="-3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ตัวหนังสือสีแดง </a:t>
            </a:r>
            <a:r>
              <a:rPr kumimoji="0" lang="th-TH" sz="1400" b="0" i="0" u="none" strike="noStrike" kern="0" cap="none" spc="-3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หมายถึง</a:t>
            </a:r>
            <a:r>
              <a:rPr lang="th-TH" sz="1400" kern="0" spc="-30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4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Wingdings" panose="05000000000000000000" pitchFamily="2" charset="2"/>
              </a:rPr>
              <a:t>ตัวชี้วัดทดแทน </a:t>
            </a: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Wingdings" panose="05000000000000000000" pitchFamily="2" charset="2"/>
              </a:rPr>
              <a:t>(Proxy KPI)</a:t>
            </a:r>
            <a:r>
              <a:rPr kumimoji="0" lang="th-TH" sz="14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Wingdings" panose="05000000000000000000" pitchFamily="2" charset="2"/>
              </a:rPr>
              <a:t> 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Wingdings" panose="05000000000000000000" pitchFamily="2" charset="2"/>
              </a:rPr>
              <a:t>ในกรณีที่ไม่สามารถวัดด้วย  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Strategic KPIs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โดยต้องระบุความเชื่อมโยง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กับ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Strategic KPIs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ให้ชัดเจน ซึ่งอาจจะกำหนดตัวชี้วัดจากแผนระดับ 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เช่น 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แผนงานบูรณาการด้านต่าง ๆ เอกสารงบประมาณ หรือตัวชี้วัดที่เป็นภารกิจหลักของกรม หรือตัวชี้วัด 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Proxy 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ที่ สศช. กำหนด เป็นต้น  </a:t>
            </a:r>
            <a:r>
              <a:rPr lang="en-US" sz="1400" kern="0" dirty="0">
                <a:latin typeface="TH SarabunPSK" panose="020B0500040200020003" pitchFamily="34" charset="-34"/>
                <a:cs typeface="TH SarabunPSK" panose="020B0500040200020003" pitchFamily="34" charset="-34"/>
              </a:rPr>
              <a:t>, </a:t>
            </a:r>
            <a:r>
              <a:rPr lang="th-TH" sz="1400" kern="0" dirty="0">
                <a:solidFill>
                  <a:srgbClr val="7030A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ตัวหนังสือ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สีม่วง 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หมายถึง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1" i="0" u="none" strike="noStrike" kern="0" cap="none" spc="-3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ตัวชี้วัดที่ไม่เชื่อมโยงกับ</a:t>
            </a:r>
            <a:r>
              <a:rPr kumimoji="0" lang="en-US" sz="1400" b="1" i="0" u="none" strike="noStrike" kern="0" cap="none" spc="-3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Strategic KPIs</a:t>
            </a:r>
            <a:r>
              <a:rPr kumimoji="0" lang="th-TH" sz="1400" b="1" i="0" u="none" strike="noStrike" kern="0" cap="none" spc="-3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0" cap="none" spc="-3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(ถ้ามี)</a:t>
            </a:r>
            <a:endParaRPr kumimoji="0" lang="th-TH" sz="700" b="1" i="0" u="none" strike="noStrike" kern="0" cap="none" spc="-30" normalizeH="0" baseline="0" noProof="0" dirty="0">
              <a:ln>
                <a:noFill/>
              </a:ln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0664009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-13648" y="-15861"/>
            <a:ext cx="11627893" cy="4180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3081" y="-15861"/>
            <a:ext cx="80835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2400" b="1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รายละเอียดตัวชี้วัดระดับกรมพัฒนาฝีมือแรงงาน ประจำปีงบประมาณ พ.ศ. </a:t>
            </a:r>
            <a:r>
              <a:rPr lang="th-TH" sz="24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2566</a:t>
            </a:r>
            <a:endParaRPr lang="th-TH" sz="2400" b="1" dirty="0">
              <a:solidFill>
                <a:prstClr val="white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3081" y="477690"/>
            <a:ext cx="6917799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kumimoji="0" lang="th-TH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 </a:t>
            </a:r>
            <a:r>
              <a:rPr lang="th-TH" sz="2400" b="1" noProof="0" dirty="0"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: </a:t>
            </a: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อันดับการพัฒนาทรัพยากรมนุษย์ ของประเทศไทย </a:t>
            </a:r>
            <a:endParaRPr lang="th-TH" sz="2400" b="1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(</a:t>
            </a:r>
            <a:r>
              <a:rPr lang="en-US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HDI) </a:t>
            </a: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ดีขึ้น 1 - 2 </a:t>
            </a:r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ลำดับ</a:t>
            </a:r>
            <a:endParaRPr lang="th-TH" sz="2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23079" y="927346"/>
            <a:ext cx="11491165" cy="1274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1688" marR="0" lvl="0" indent="-801688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คำอธิบาย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endParaRPr kumimoji="0" lang="th-T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>
              <a:lnSpc>
                <a:spcPct val="80000"/>
              </a:lnSpc>
              <a:tabLst>
                <a:tab pos="801688" algn="l"/>
              </a:tabLst>
              <a:defRPr/>
            </a:pPr>
            <a:r>
              <a:rPr lang="en-US" sz="1600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- </a:t>
            </a:r>
            <a:r>
              <a:rPr lang="th-TH" sz="1600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เป็น</a:t>
            </a:r>
            <a:r>
              <a:rPr lang="th-TH" sz="160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ตัวชี้วัดเพื่อวัดผลสัมฤทธิ์ตามเป้าหมายการจัดโครงสร้างและบทบาทภารกิจใหม่ของกรมพัฒนาฝีมือ</a:t>
            </a:r>
            <a:r>
              <a:rPr lang="th-TH" sz="1600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แรงงาน กระทรวงแรงงาน</a:t>
            </a:r>
            <a:endParaRPr lang="th-TH" sz="1600" dirty="0"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algn="thaiDist">
              <a:lnSpc>
                <a:spcPct val="80000"/>
              </a:lnSpc>
              <a:tabLst>
                <a:tab pos="801688" algn="l"/>
              </a:tabLst>
              <a:defRPr/>
            </a:pPr>
            <a:r>
              <a:rPr lang="en-US" sz="1600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- </a:t>
            </a:r>
            <a:r>
              <a:rPr lang="th-TH" sz="1600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สำนักงาน</a:t>
            </a:r>
            <a:r>
              <a:rPr lang="th-TH" sz="160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โครงการพัฒนาแห่งสหประชาชาติ (</a:t>
            </a:r>
            <a:r>
              <a:rPr lang="en-US" sz="160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UNDP) </a:t>
            </a:r>
            <a:r>
              <a:rPr lang="th-TH" sz="160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ซึ่งเป็นเครือข่ายด้านการพัฒนาระหว่างประเทศภายใต้สังกัด </a:t>
            </a:r>
            <a:r>
              <a:rPr lang="en-US" sz="1600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UN</a:t>
            </a:r>
            <a:r>
              <a:rPr lang="th-TH" sz="1600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มี</a:t>
            </a:r>
            <a:r>
              <a:rPr lang="th-TH" sz="160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การ</a:t>
            </a:r>
            <a:r>
              <a:rPr lang="th-TH" sz="1600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จัดทำดัชนี</a:t>
            </a:r>
            <a:r>
              <a:rPr lang="th-TH" sz="160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การพัฒนามนุษย์ (</a:t>
            </a:r>
            <a:r>
              <a:rPr lang="en-US" sz="160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Human Development Index HDI) </a:t>
            </a:r>
            <a:r>
              <a:rPr lang="th-TH" sz="160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ขึ้น ตั้งแต่</a:t>
            </a:r>
            <a:r>
              <a:rPr lang="th-TH" sz="1600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ปี                 </a:t>
            </a:r>
            <a:r>
              <a:rPr lang="th-TH" sz="160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ค.ศ. 1990 เพื่อสะท้อนให้เห็นถึงระดับของการพัฒนาคุณภาพชีวิตมนุษย์และประชาชนภายในประเทศ จาก 189 ประเทศ ทั้งนี้ </a:t>
            </a:r>
            <a:r>
              <a:rPr lang="en-US" sz="1600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UNDP</a:t>
            </a:r>
            <a:r>
              <a:rPr lang="th-TH" sz="1600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ได้</a:t>
            </a:r>
            <a:r>
              <a:rPr lang="th-TH" sz="160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มีการพิจารณา</a:t>
            </a:r>
            <a:r>
              <a:rPr lang="th-TH" sz="1600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ความสำคัญ</a:t>
            </a:r>
            <a:r>
              <a:rPr lang="th-TH" sz="160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ของการพัฒนามนุษย์ใน </a:t>
            </a:r>
            <a:r>
              <a:rPr lang="th-TH" sz="1600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3 ประเด็น </a:t>
            </a:r>
            <a:r>
              <a:rPr lang="th-TH" sz="160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ได้แก่ การมีชีวิตที่ยืนยาวและสุขภาพดี ความรู้ และมาตรฐานคุณภาพชีวิตที่</a:t>
            </a:r>
            <a:r>
              <a:rPr lang="th-TH" sz="1600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ดี</a:t>
            </a:r>
            <a:endParaRPr lang="en-US" sz="1600" dirty="0" smtClean="0"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algn="thaiDist">
              <a:lnSpc>
                <a:spcPct val="80000"/>
              </a:lnSpc>
              <a:tabLst>
                <a:tab pos="801688" algn="l"/>
              </a:tabLst>
              <a:defRPr/>
            </a:pPr>
            <a:r>
              <a:rPr lang="th-TH" sz="1600" b="1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ขอบเขตการประเมิน </a:t>
            </a:r>
            <a:r>
              <a:rPr lang="en-US" sz="1600" b="1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: </a:t>
            </a:r>
            <a:r>
              <a:rPr lang="th-TH" sz="1600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พิจารณา</a:t>
            </a:r>
            <a:r>
              <a:rPr lang="th-TH" sz="160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อันดับการพัฒนาทรัพยากรมนุษย์ของประเทศไทย (</a:t>
            </a:r>
            <a:r>
              <a:rPr lang="en-US" sz="160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HDI)</a:t>
            </a:r>
            <a:endParaRPr lang="th-TH" sz="1600" dirty="0"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85643" y="2397571"/>
            <a:ext cx="2300630" cy="2585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2566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ดีขึ้น 1 อันดับ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xmlns="" id="{2A98D7EA-7217-5E5E-C5E9-B12CD0B048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5741453"/>
              </p:ext>
            </p:extLst>
          </p:nvPr>
        </p:nvGraphicFramePr>
        <p:xfrm>
          <a:off x="175076" y="2718444"/>
          <a:ext cx="11260861" cy="13607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93113">
                  <a:extLst>
                    <a:ext uri="{9D8B030D-6E8A-4147-A177-3AD203B41FA5}">
                      <a16:colId xmlns:a16="http://schemas.microsoft.com/office/drawing/2014/main" xmlns="" val="51523606"/>
                    </a:ext>
                  </a:extLst>
                </a:gridCol>
                <a:gridCol w="1593113">
                  <a:extLst>
                    <a:ext uri="{9D8B030D-6E8A-4147-A177-3AD203B41FA5}">
                      <a16:colId xmlns:a16="http://schemas.microsoft.com/office/drawing/2014/main" xmlns="" val="2644754066"/>
                    </a:ext>
                  </a:extLst>
                </a:gridCol>
                <a:gridCol w="1593113">
                  <a:extLst>
                    <a:ext uri="{9D8B030D-6E8A-4147-A177-3AD203B41FA5}">
                      <a16:colId xmlns:a16="http://schemas.microsoft.com/office/drawing/2014/main" xmlns="" val="1595627643"/>
                    </a:ext>
                  </a:extLst>
                </a:gridCol>
                <a:gridCol w="1593113">
                  <a:extLst>
                    <a:ext uri="{9D8B030D-6E8A-4147-A177-3AD203B41FA5}">
                      <a16:colId xmlns:a16="http://schemas.microsoft.com/office/drawing/2014/main" xmlns="" val="2659447798"/>
                    </a:ext>
                  </a:extLst>
                </a:gridCol>
                <a:gridCol w="1593113">
                  <a:extLst>
                    <a:ext uri="{9D8B030D-6E8A-4147-A177-3AD203B41FA5}">
                      <a16:colId xmlns:a16="http://schemas.microsoft.com/office/drawing/2014/main" xmlns="" val="3079781069"/>
                    </a:ext>
                  </a:extLst>
                </a:gridCol>
                <a:gridCol w="3295296">
                  <a:extLst>
                    <a:ext uri="{9D8B030D-6E8A-4147-A177-3AD203B41FA5}">
                      <a16:colId xmlns:a16="http://schemas.microsoft.com/office/drawing/2014/main" xmlns="" val="1838632067"/>
                    </a:ext>
                  </a:extLst>
                </a:gridCol>
              </a:tblGrid>
              <a:tr h="279112">
                <a:tc gridSpan="5"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 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21399034"/>
                  </a:ext>
                </a:extLst>
              </a:tr>
              <a:tr h="279112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2561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2562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0000CC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208994238"/>
                  </a:ext>
                </a:extLst>
              </a:tr>
              <a:tr h="40368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อันดับที่ 77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อันดับที่ 79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n/a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n/a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n/a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ดีขึ้น 1 อันดับ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169680560"/>
                  </a:ext>
                </a:extLst>
              </a:tr>
              <a:tr h="238514">
                <a:tc gridSpan="5">
                  <a:txBody>
                    <a:bodyPr/>
                    <a:lstStyle/>
                    <a:p>
                      <a:pPr algn="l">
                        <a:lnSpc>
                          <a:spcPct val="80000"/>
                        </a:lnSpc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บรรลุเป้าหมายในปี 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..........................................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dirty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dirty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80000"/>
                        </a:lnSpc>
                      </a:pP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194682789"/>
                  </a:ext>
                </a:extLst>
              </a:tr>
            </a:tbl>
          </a:graphicData>
        </a:graphic>
      </p:graphicFrame>
      <p:sp>
        <p:nvSpPr>
          <p:cNvPr id="37" name="Rectangle 36">
            <a:extLst>
              <a:ext uri="{FF2B5EF4-FFF2-40B4-BE49-F238E27FC236}">
                <a16:creationId xmlns:a16="http://schemas.microsoft.com/office/drawing/2014/main" xmlns="" id="{9F45E123-27AC-064E-C73E-2936164F5AFC}"/>
              </a:ext>
            </a:extLst>
          </p:cNvPr>
          <p:cNvSpPr/>
          <p:nvPr/>
        </p:nvSpPr>
        <p:spPr>
          <a:xfrm>
            <a:off x="101047" y="5883352"/>
            <a:ext cx="9565466" cy="296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indent="-546100">
              <a:lnSpc>
                <a:spcPct val="80000"/>
              </a:lnSpc>
              <a:tabLst>
                <a:tab pos="546100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…………………………………………………………………………………………………………………………………………………………………………………………………………………………………………………</a:t>
            </a:r>
            <a:endParaRPr lang="th-TH" sz="1600" dirty="0"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</p:txBody>
      </p:sp>
      <p:graphicFrame>
        <p:nvGraphicFramePr>
          <p:cNvPr id="38" name="Table 37">
            <a:extLst>
              <a:ext uri="{FF2B5EF4-FFF2-40B4-BE49-F238E27FC236}">
                <a16:creationId xmlns:a16="http://schemas.microsoft.com/office/drawing/2014/main" xmlns="" id="{B3734D5F-203F-A10E-7262-49309ECC09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9876459"/>
              </p:ext>
            </p:extLst>
          </p:nvPr>
        </p:nvGraphicFramePr>
        <p:xfrm>
          <a:off x="160422" y="4286934"/>
          <a:ext cx="11299266" cy="1390452"/>
        </p:xfrm>
        <a:graphic>
          <a:graphicData uri="http://schemas.openxmlformats.org/drawingml/2006/table">
            <a:tbl>
              <a:tblPr firstRow="1" bandRow="1"/>
              <a:tblGrid>
                <a:gridCol w="376642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76642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76642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214350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  <a:endParaRPr lang="en-US" sz="18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143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6602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…………………………….</a:t>
                      </a:r>
                      <a:endParaRPr lang="th-TH" sz="1600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………………………….</a:t>
                      </a: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………………………………</a:t>
                      </a:r>
                      <a:endParaRPr kumimoji="0" lang="th-TH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02206">
                <a:tc gridSpan="3"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เป้าหมายการดำเนินงาน 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 </a:t>
                      </a:r>
                      <a:r>
                        <a:rPr kumimoji="0" lang="th-TH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 (ต.ค. 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65 – </a:t>
                      </a:r>
                      <a:r>
                        <a:rPr kumimoji="0" lang="th-TH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 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66) </a:t>
                      </a:r>
                      <a:r>
                        <a:rPr kumimoji="0" lang="th-TH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(แนบแผนการดำเนินงาน)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kumimoji="0" lang="en-US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b="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 ................................................................................................................................................................................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indent="0" algn="thaiDist">
                        <a:lnSpc>
                          <a:spcPts val="1200"/>
                        </a:lnSpc>
                        <a:buFont typeface="Arial" panose="020B0604020202020204" pitchFamily="34" charset="0"/>
                        <a:buNone/>
                      </a:pPr>
                      <a:endParaRPr lang="th-TH" sz="900" kern="1200" dirty="0">
                        <a:solidFill>
                          <a:schemeClr val="dk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1450" marR="0" lvl="0" indent="-171450" algn="thaiDist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kumimoji="0" lang="en-US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3354825"/>
                  </a:ext>
                </a:extLst>
              </a:tr>
            </a:tbl>
          </a:graphicData>
        </a:graphic>
      </p:graphicFrame>
      <p:sp>
        <p:nvSpPr>
          <p:cNvPr id="39" name="Rectangle 38"/>
          <p:cNvSpPr/>
          <p:nvPr/>
        </p:nvSpPr>
        <p:spPr>
          <a:xfrm>
            <a:off x="90849" y="6197207"/>
            <a:ext cx="9575664" cy="270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lang="th-TH" sz="1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ผู้รับผิดชอบการรายงาน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lang="th-TH" sz="1400" noProof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</a:t>
            </a:r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74286" y="6510048"/>
            <a:ext cx="9675356" cy="270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lang="th-TH" sz="1400" b="1" noProof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ช่วงเวลารายงานผล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xmlns="" id="{516880A7-3E5F-EF90-9703-B687E068A883}"/>
              </a:ext>
            </a:extLst>
          </p:cNvPr>
          <p:cNvGrpSpPr/>
          <p:nvPr/>
        </p:nvGrpSpPr>
        <p:grpSpPr>
          <a:xfrm>
            <a:off x="10976203" y="356003"/>
            <a:ext cx="1107285" cy="615553"/>
            <a:chOff x="12240606" y="1307654"/>
            <a:chExt cx="1107285" cy="615553"/>
          </a:xfrm>
        </p:grpSpPr>
        <p:pic>
          <p:nvPicPr>
            <p:cNvPr id="18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xmlns="" id="{9CFC9C60-2267-DA76-6E2E-1C482BBA2E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441110" y="1307654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TextBox 2">
              <a:extLst>
                <a:ext uri="{FF2B5EF4-FFF2-40B4-BE49-F238E27FC236}">
                  <a16:creationId xmlns:a16="http://schemas.microsoft.com/office/drawing/2014/main" xmlns="" id="{115FCB30-B13A-F5CA-E7FE-60C6706759D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40606" y="1411557"/>
              <a:ext cx="1107285" cy="493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/>
              </a:r>
              <a:b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lang="th-TH" altLang="th-TH" sz="1600" b="1" dirty="0" smtClean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10</a:t>
              </a:r>
              <a:endParaRPr kumimoji="0" lang="en-US" alt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  <p:sp>
        <p:nvSpPr>
          <p:cNvPr id="20" name="กล่องข้อความ 13">
            <a:extLst>
              <a:ext uri="{FF2B5EF4-FFF2-40B4-BE49-F238E27FC236}">
                <a16:creationId xmlns:a16="http://schemas.microsoft.com/office/drawing/2014/main" xmlns="" id="{CF5BB3F2-092A-4216-ABA2-88B806CEF1AB}"/>
              </a:ext>
            </a:extLst>
          </p:cNvPr>
          <p:cNvSpPr txBox="1"/>
          <p:nvPr/>
        </p:nvSpPr>
        <p:spPr>
          <a:xfrm>
            <a:off x="5519610" y="436465"/>
            <a:ext cx="1011820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>
            <a:defPPr>
              <a:defRPr lang="th-TH"/>
            </a:defPPr>
            <a:lvl1pPr algn="ctr">
              <a:defRPr sz="11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>
                <a:solidFill>
                  <a:prstClr val="black"/>
                </a:solidFill>
              </a:rPr>
              <a:t>……………………………….</a:t>
            </a:r>
          </a:p>
        </p:txBody>
      </p:sp>
      <p:sp>
        <p:nvSpPr>
          <p:cNvPr id="22" name="กล่องข้อความ 13">
            <a:extLst>
              <a:ext uri="{FF2B5EF4-FFF2-40B4-BE49-F238E27FC236}">
                <a16:creationId xmlns:a16="http://schemas.microsoft.com/office/drawing/2014/main" xmlns="" id="{DD066185-833B-418F-931F-07300948343B}"/>
              </a:ext>
            </a:extLst>
          </p:cNvPr>
          <p:cNvSpPr txBox="1"/>
          <p:nvPr/>
        </p:nvSpPr>
        <p:spPr>
          <a:xfrm>
            <a:off x="6598375" y="456650"/>
            <a:ext cx="966208" cy="246221"/>
          </a:xfrm>
          <a:prstGeom prst="rect">
            <a:avLst/>
          </a:prstGeom>
          <a:solidFill>
            <a:srgbClr val="F19E65"/>
          </a:solidFill>
        </p:spPr>
        <p:txBody>
          <a:bodyPr wrap="square" anchor="ctr">
            <a:spAutoFit/>
          </a:bodyPr>
          <a:lstStyle>
            <a:defPPr>
              <a:defRPr lang="th-TH"/>
            </a:defPPr>
            <a:lvl1pPr algn="ctr">
              <a:defRPr sz="1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prstClr val="black"/>
                </a:solidFill>
              </a:rPr>
              <a:t>………………</a:t>
            </a:r>
          </a:p>
        </p:txBody>
      </p:sp>
      <p:sp>
        <p:nvSpPr>
          <p:cNvPr id="23" name="Pentagon 43">
            <a:extLst>
              <a:ext uri="{FF2B5EF4-FFF2-40B4-BE49-F238E27FC236}">
                <a16:creationId xmlns:a16="http://schemas.microsoft.com/office/drawing/2014/main" xmlns="" id="{1755DE49-B3BF-4308-9071-54B54A22B25D}"/>
              </a:ext>
            </a:extLst>
          </p:cNvPr>
          <p:cNvSpPr/>
          <p:nvPr/>
        </p:nvSpPr>
        <p:spPr>
          <a:xfrm>
            <a:off x="6622124" y="706416"/>
            <a:ext cx="942459" cy="188516"/>
          </a:xfrm>
          <a:prstGeom prst="homePlate">
            <a:avLst>
              <a:gd name="adj" fmla="val 39432"/>
            </a:avLst>
          </a:prstGeom>
          <a:solidFill>
            <a:srgbClr val="D9D9D9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ctr">
              <a:defRPr/>
            </a:pPr>
            <a:r>
              <a:rPr lang="th-TH" sz="11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................</a:t>
            </a:r>
          </a:p>
        </p:txBody>
      </p:sp>
      <p:graphicFrame>
        <p:nvGraphicFramePr>
          <p:cNvPr id="24" name="ตาราง 4">
            <a:extLst>
              <a:ext uri="{FF2B5EF4-FFF2-40B4-BE49-F238E27FC236}">
                <a16:creationId xmlns:a16="http://schemas.microsoft.com/office/drawing/2014/main" xmlns="" id="{82F72B9E-9831-4030-8FF5-2DEBCE3D023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449528"/>
              </p:ext>
            </p:extLst>
          </p:nvPr>
        </p:nvGraphicFramePr>
        <p:xfrm>
          <a:off x="7659584" y="384520"/>
          <a:ext cx="3517123" cy="548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17123">
                  <a:extLst>
                    <a:ext uri="{9D8B030D-6E8A-4147-A177-3AD203B41FA5}">
                      <a16:colId xmlns:a16="http://schemas.microsoft.com/office/drawing/2014/main" xmlns="" val="373832328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th-TH" sz="8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หน่วยงานที่รับผิดชอบ</a:t>
                      </a:r>
                      <a:endParaRPr lang="en-US" sz="8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32652984"/>
                  </a:ext>
                </a:extLst>
              </a:tr>
              <a:tr h="294118">
                <a:tc>
                  <a:txBody>
                    <a:bodyPr/>
                    <a:lstStyle/>
                    <a:p>
                      <a:pPr marL="174625" indent="-174625">
                        <a:buFont typeface="+mj-lt"/>
                        <a:buAutoNum type="arabicParenR"/>
                      </a:pPr>
                      <a:r>
                        <a:rPr lang="th-TH" sz="8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</a:t>
                      </a:r>
                    </a:p>
                    <a:p>
                      <a:pPr marL="174625" indent="-174625">
                        <a:buFont typeface="+mj-lt"/>
                        <a:buAutoNum type="arabicParenR"/>
                      </a:pPr>
                      <a:r>
                        <a:rPr lang="th-TH" sz="8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กองแผนงานและสารสนเทศ</a:t>
                      </a:r>
                      <a:endParaRPr lang="th-TH" sz="8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092831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96533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-13648" y="-15861"/>
            <a:ext cx="11627893" cy="4180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3081" y="-15861"/>
            <a:ext cx="80835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2400" b="1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รายละเอียดตัวชี้วัดระดับกรมพัฒนาฝีมือแรงงาน ประจำปีงบประมาณ พ.ศ. </a:t>
            </a:r>
            <a:r>
              <a:rPr lang="th-TH" sz="24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2566</a:t>
            </a:r>
            <a:endParaRPr lang="th-TH" sz="2400" b="1" dirty="0">
              <a:solidFill>
                <a:prstClr val="white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3081" y="418421"/>
            <a:ext cx="6917799" cy="7017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kumimoji="0" lang="th-TH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 2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: </a:t>
            </a: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ระดับความสำเร็จของการขับเคลื่อนองค์กรด้วย</a:t>
            </a:r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</a:t>
            </a:r>
          </a:p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</a:t>
            </a: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en-US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Data Driven Organization</a:t>
            </a:r>
            <a:r>
              <a:rPr lang="en-US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endParaRPr lang="en-US" sz="2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23079" y="986615"/>
            <a:ext cx="11491165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1688" marR="0" lvl="0" indent="-801688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คำอธิบาย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เป็น</a:t>
            </a:r>
            <a:r>
              <a:rPr lang="th-TH" sz="160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ตัวชี้วัดเพื่อวัดผลสัมฤทธิ์ตามเป้าหมายการจัดโครงสร้างและบทบาทภารกิจใหม่ของกรมพัฒนาฝีมือ</a:t>
            </a:r>
            <a:r>
              <a:rPr lang="th-TH" sz="1600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แรงงาน</a:t>
            </a:r>
            <a:endParaRPr lang="en-US" sz="1600" dirty="0" smtClean="0"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algn="thaiDist">
              <a:lnSpc>
                <a:spcPct val="80000"/>
              </a:lnSpc>
              <a:tabLst>
                <a:tab pos="801688" algn="l"/>
              </a:tabLst>
              <a:defRPr/>
            </a:pPr>
            <a:r>
              <a:rPr lang="th-TH" sz="1600" b="1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ขอบเขตการประเมิน </a:t>
            </a:r>
            <a:r>
              <a:rPr lang="en-US" sz="1600" b="1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: </a:t>
            </a:r>
            <a:r>
              <a:rPr lang="th-TH" sz="1600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พิจารณา</a:t>
            </a:r>
            <a:r>
              <a:rPr lang="th-TH" sz="160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จาก</a:t>
            </a:r>
            <a:r>
              <a:rPr lang="th-TH" sz="1600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ความส</a:t>
            </a:r>
            <a:r>
              <a:rPr lang="th-TH" sz="160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ำ</a:t>
            </a:r>
            <a:r>
              <a:rPr lang="th-TH" sz="1600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เร็จ</a:t>
            </a:r>
            <a:r>
              <a:rPr lang="th-TH" sz="160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ในการขับเคลื่อนองค์กรด้วยข้อมูล (</a:t>
            </a:r>
            <a:r>
              <a:rPr lang="en-US" sz="160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Data Driven Organization) </a:t>
            </a:r>
            <a:r>
              <a:rPr lang="th-TH" sz="160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โดยกรมพัฒนาฝีมือแรงงานจะต้อง</a:t>
            </a:r>
            <a:r>
              <a:rPr lang="th-TH" sz="1600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จัดทำฐานข้อมูล</a:t>
            </a:r>
            <a:r>
              <a:rPr lang="th-TH" sz="160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ด้านการพัฒนาฝีมือแรงงานของประเทศที่</a:t>
            </a:r>
            <a:r>
              <a:rPr lang="th-TH" sz="1600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พร้อม</a:t>
            </a:r>
          </a:p>
          <a:p>
            <a:pPr algn="thaiDist">
              <a:lnSpc>
                <a:spcPct val="80000"/>
              </a:lnSpc>
              <a:tabLst>
                <a:tab pos="801688" algn="l"/>
              </a:tabLst>
              <a:defRPr/>
            </a:pPr>
            <a:r>
              <a:rPr lang="th-TH" sz="1600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ต่อ</a:t>
            </a:r>
            <a:r>
              <a:rPr lang="th-TH" sz="160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การใช้วิเคราะห์ข้อมูลการพัฒนาฝีมือแรงงานในอนาคตทั้งในระดับพื้นที่และระดับประเทศ</a:t>
            </a:r>
          </a:p>
        </p:txBody>
      </p:sp>
      <p:sp>
        <p:nvSpPr>
          <p:cNvPr id="21" name="Rectangle 20"/>
          <p:cNvSpPr/>
          <p:nvPr/>
        </p:nvSpPr>
        <p:spPr>
          <a:xfrm>
            <a:off x="85643" y="1635541"/>
            <a:ext cx="8023350" cy="2799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60000"/>
              </a:lnSpc>
              <a:defRPr/>
            </a:pPr>
            <a:r>
              <a:rPr kumimoji="0" lang="th-TH" sz="1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2566 </a:t>
            </a: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มีฐานข้อมูลด้านการพัฒนาฝีมือแรงงาน และมีการใช้ประโยชน์จากฐานข้อมูลดังกล่าว </a:t>
            </a:r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ตาม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ค่าเป้าหมายปี </a:t>
            </a:r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2566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xmlns="" id="{2A98D7EA-7217-5E5E-C5E9-B12CD0B048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128052"/>
              </p:ext>
            </p:extLst>
          </p:nvPr>
        </p:nvGraphicFramePr>
        <p:xfrm>
          <a:off x="175076" y="1939480"/>
          <a:ext cx="11260861" cy="2255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93113">
                  <a:extLst>
                    <a:ext uri="{9D8B030D-6E8A-4147-A177-3AD203B41FA5}">
                      <a16:colId xmlns:a16="http://schemas.microsoft.com/office/drawing/2014/main" xmlns="" val="51523606"/>
                    </a:ext>
                  </a:extLst>
                </a:gridCol>
                <a:gridCol w="1593113">
                  <a:extLst>
                    <a:ext uri="{9D8B030D-6E8A-4147-A177-3AD203B41FA5}">
                      <a16:colId xmlns:a16="http://schemas.microsoft.com/office/drawing/2014/main" xmlns="" val="2644754066"/>
                    </a:ext>
                  </a:extLst>
                </a:gridCol>
                <a:gridCol w="1593113">
                  <a:extLst>
                    <a:ext uri="{9D8B030D-6E8A-4147-A177-3AD203B41FA5}">
                      <a16:colId xmlns:a16="http://schemas.microsoft.com/office/drawing/2014/main" xmlns="" val="1595627643"/>
                    </a:ext>
                  </a:extLst>
                </a:gridCol>
                <a:gridCol w="1593113">
                  <a:extLst>
                    <a:ext uri="{9D8B030D-6E8A-4147-A177-3AD203B41FA5}">
                      <a16:colId xmlns:a16="http://schemas.microsoft.com/office/drawing/2014/main" xmlns="" val="2659447798"/>
                    </a:ext>
                  </a:extLst>
                </a:gridCol>
                <a:gridCol w="1593113">
                  <a:extLst>
                    <a:ext uri="{9D8B030D-6E8A-4147-A177-3AD203B41FA5}">
                      <a16:colId xmlns:a16="http://schemas.microsoft.com/office/drawing/2014/main" xmlns="" val="3079781069"/>
                    </a:ext>
                  </a:extLst>
                </a:gridCol>
                <a:gridCol w="3295296">
                  <a:extLst>
                    <a:ext uri="{9D8B030D-6E8A-4147-A177-3AD203B41FA5}">
                      <a16:colId xmlns:a16="http://schemas.microsoft.com/office/drawing/2014/main" xmlns="" val="1838632067"/>
                    </a:ext>
                  </a:extLst>
                </a:gridCol>
              </a:tblGrid>
              <a:tr h="279112">
                <a:tc gridSpan="5"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 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21399034"/>
                  </a:ext>
                </a:extLst>
              </a:tr>
              <a:tr h="279112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2561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2562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0000CC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208994238"/>
                  </a:ext>
                </a:extLst>
              </a:tr>
              <a:tr h="40368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n/a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n/a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n/a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n/a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n/a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1. มีฐานข้อมูลด้านการพัฒนาฝีมือแรงงานของประเทศที่พร้อมต่อการใช้วิเคราะห์ข้อมูลการพัฒนาฝีมือแรงงานในอนาคตทั้งในระดับพื้นที่และระดับประเทศ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2. มีการใช้ประโยชน์จากฐานข้อมูล โดยการวิเคราะห์ข้อมูล (</a:t>
                      </a:r>
                      <a:r>
                        <a:rPr kumimoji="0" lang="en-US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Data Analysis) </a:t>
                      </a:r>
                      <a:r>
                        <a:rPr kumimoji="0" lang="th-TH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และ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นำผลการวิเคราะห์ไปใช้สนับสนุนการตัดสินใจเชิงนโยบายด้านการพัฒนาฝีมือแรงงานของประเทศเพื่อตอบโจทย์การพัฒนาฝีมือแรงงานในแต่ละพื้นที่ของประเทศ เช่น ความต้องการแรงงาน เป้าหมายการพัฒนาแรงงาน เป้าหมายการพัฒนาพื้นที่ กลไกการพัฒนาแรงงานตามบทบาทใหม่ของแต่ละจังหวัด เป็นอย่างน้อย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3. ออกแบบระบบสารสนเทศเพื่อวิเคราะห์ข้อมูล (</a:t>
                      </a:r>
                      <a:r>
                        <a:rPr kumimoji="0" lang="en-US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Data</a:t>
                      </a:r>
                      <a:r>
                        <a:rPr kumimoji="0" lang="th-TH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en-US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Analytics) </a:t>
                      </a:r>
                      <a:r>
                        <a:rPr kumimoji="0" lang="th-TH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และสนับสนุน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การตัดสินใจเชิงนโยบายด้านการพัฒนาฝีมือแรงงานของประเทศ</a:t>
                      </a:r>
                      <a:endParaRPr kumimoji="0" lang="th-TH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169680560"/>
                  </a:ext>
                </a:extLst>
              </a:tr>
              <a:tr h="238514">
                <a:tc gridSpan="5">
                  <a:txBody>
                    <a:bodyPr/>
                    <a:lstStyle/>
                    <a:p>
                      <a:pPr algn="l">
                        <a:lnSpc>
                          <a:spcPct val="80000"/>
                        </a:lnSpc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บรรลุเป้าหมายในปี 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..........................................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dirty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dirty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80000"/>
                        </a:lnSpc>
                      </a:pP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194682789"/>
                  </a:ext>
                </a:extLst>
              </a:tr>
            </a:tbl>
          </a:graphicData>
        </a:graphic>
      </p:graphicFrame>
      <p:sp>
        <p:nvSpPr>
          <p:cNvPr id="37" name="Rectangle 36">
            <a:extLst>
              <a:ext uri="{FF2B5EF4-FFF2-40B4-BE49-F238E27FC236}">
                <a16:creationId xmlns:a16="http://schemas.microsoft.com/office/drawing/2014/main" xmlns="" id="{9F45E123-27AC-064E-C73E-2936164F5AFC}"/>
              </a:ext>
            </a:extLst>
          </p:cNvPr>
          <p:cNvSpPr/>
          <p:nvPr/>
        </p:nvSpPr>
        <p:spPr>
          <a:xfrm>
            <a:off x="101047" y="5883352"/>
            <a:ext cx="9565466" cy="296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indent="-546100">
              <a:lnSpc>
                <a:spcPct val="80000"/>
              </a:lnSpc>
              <a:tabLst>
                <a:tab pos="546100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…………………………………………………………………………………………………………………………………………………………………………………………………………………………………………………</a:t>
            </a:r>
            <a:endParaRPr lang="th-TH" sz="1600" dirty="0"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</p:txBody>
      </p:sp>
      <p:graphicFrame>
        <p:nvGraphicFramePr>
          <p:cNvPr id="38" name="Table 37">
            <a:extLst>
              <a:ext uri="{FF2B5EF4-FFF2-40B4-BE49-F238E27FC236}">
                <a16:creationId xmlns:a16="http://schemas.microsoft.com/office/drawing/2014/main" xmlns="" id="{B3734D5F-203F-A10E-7262-49309ECC09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5264228"/>
              </p:ext>
            </p:extLst>
          </p:nvPr>
        </p:nvGraphicFramePr>
        <p:xfrm>
          <a:off x="160422" y="4363137"/>
          <a:ext cx="11299266" cy="1390452"/>
        </p:xfrm>
        <a:graphic>
          <a:graphicData uri="http://schemas.openxmlformats.org/drawingml/2006/table">
            <a:tbl>
              <a:tblPr firstRow="1" bandRow="1"/>
              <a:tblGrid>
                <a:gridCol w="376642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76642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76642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214350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  <a:endParaRPr lang="en-US" sz="18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143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6602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…………………………….</a:t>
                      </a:r>
                      <a:endParaRPr lang="th-TH" sz="1600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………………………….</a:t>
                      </a: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………………………………</a:t>
                      </a:r>
                      <a:endParaRPr kumimoji="0" lang="th-TH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02206">
                <a:tc gridSpan="3"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เป้าหมายการดำเนินงาน 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 </a:t>
                      </a:r>
                      <a:r>
                        <a:rPr kumimoji="0" lang="th-TH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 (ต.ค. 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65 – </a:t>
                      </a:r>
                      <a:r>
                        <a:rPr kumimoji="0" lang="th-TH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 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66) </a:t>
                      </a:r>
                      <a:r>
                        <a:rPr kumimoji="0" lang="th-TH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(แนบแผนการดำเนินงาน)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kumimoji="0" lang="en-US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b="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 ................................................................................................................................................................................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indent="0" algn="thaiDist">
                        <a:lnSpc>
                          <a:spcPts val="1200"/>
                        </a:lnSpc>
                        <a:buFont typeface="Arial" panose="020B0604020202020204" pitchFamily="34" charset="0"/>
                        <a:buNone/>
                      </a:pPr>
                      <a:endParaRPr lang="th-TH" sz="900" kern="1200" dirty="0">
                        <a:solidFill>
                          <a:schemeClr val="dk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1450" marR="0" lvl="0" indent="-171450" algn="thaiDist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kumimoji="0" lang="en-US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3354825"/>
                  </a:ext>
                </a:extLst>
              </a:tr>
            </a:tbl>
          </a:graphicData>
        </a:graphic>
      </p:graphicFrame>
      <p:sp>
        <p:nvSpPr>
          <p:cNvPr id="39" name="Rectangle 38"/>
          <p:cNvSpPr/>
          <p:nvPr/>
        </p:nvSpPr>
        <p:spPr>
          <a:xfrm>
            <a:off x="90849" y="6197207"/>
            <a:ext cx="9575664" cy="270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lang="th-TH" sz="1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ผู้รับผิดชอบการรายงาน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lang="th-TH" sz="1400" noProof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</a:t>
            </a:r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74286" y="6510048"/>
            <a:ext cx="9675356" cy="270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lang="th-TH" sz="1400" b="1" noProof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ช่วงเวลารายงานผล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xmlns="" id="{516880A7-3E5F-EF90-9703-B687E068A883}"/>
              </a:ext>
            </a:extLst>
          </p:cNvPr>
          <p:cNvGrpSpPr/>
          <p:nvPr/>
        </p:nvGrpSpPr>
        <p:grpSpPr>
          <a:xfrm>
            <a:off x="10976203" y="356003"/>
            <a:ext cx="1107285" cy="615553"/>
            <a:chOff x="12240606" y="1307654"/>
            <a:chExt cx="1107285" cy="615553"/>
          </a:xfrm>
        </p:grpSpPr>
        <p:pic>
          <p:nvPicPr>
            <p:cNvPr id="18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xmlns="" id="{9CFC9C60-2267-DA76-6E2E-1C482BBA2E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441110" y="1307654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TextBox 2">
              <a:extLst>
                <a:ext uri="{FF2B5EF4-FFF2-40B4-BE49-F238E27FC236}">
                  <a16:creationId xmlns:a16="http://schemas.microsoft.com/office/drawing/2014/main" xmlns="" id="{115FCB30-B13A-F5CA-E7FE-60C6706759D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40606" y="1411557"/>
              <a:ext cx="1107285" cy="493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/>
              </a:r>
              <a:b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lang="th-TH" altLang="th-TH" sz="1600" b="1" noProof="0" dirty="0" smtClean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10</a:t>
              </a:r>
              <a:endParaRPr kumimoji="0" lang="en-US" alt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  <p:sp>
        <p:nvSpPr>
          <p:cNvPr id="20" name="กล่องข้อความ 13">
            <a:extLst>
              <a:ext uri="{FF2B5EF4-FFF2-40B4-BE49-F238E27FC236}">
                <a16:creationId xmlns:a16="http://schemas.microsoft.com/office/drawing/2014/main" xmlns="" id="{CF5BB3F2-092A-4216-ABA2-88B806CEF1AB}"/>
              </a:ext>
            </a:extLst>
          </p:cNvPr>
          <p:cNvSpPr txBox="1"/>
          <p:nvPr/>
        </p:nvSpPr>
        <p:spPr>
          <a:xfrm>
            <a:off x="5519610" y="436465"/>
            <a:ext cx="1011820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>
            <a:defPPr>
              <a:defRPr lang="th-TH"/>
            </a:defPPr>
            <a:lvl1pPr algn="ctr">
              <a:defRPr sz="11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>
                <a:solidFill>
                  <a:prstClr val="black"/>
                </a:solidFill>
              </a:rPr>
              <a:t>……………………………….</a:t>
            </a:r>
          </a:p>
        </p:txBody>
      </p:sp>
      <p:sp>
        <p:nvSpPr>
          <p:cNvPr id="22" name="กล่องข้อความ 13">
            <a:extLst>
              <a:ext uri="{FF2B5EF4-FFF2-40B4-BE49-F238E27FC236}">
                <a16:creationId xmlns:a16="http://schemas.microsoft.com/office/drawing/2014/main" xmlns="" id="{DD066185-833B-418F-931F-07300948343B}"/>
              </a:ext>
            </a:extLst>
          </p:cNvPr>
          <p:cNvSpPr txBox="1"/>
          <p:nvPr/>
        </p:nvSpPr>
        <p:spPr>
          <a:xfrm>
            <a:off x="6598375" y="456650"/>
            <a:ext cx="966208" cy="246221"/>
          </a:xfrm>
          <a:prstGeom prst="rect">
            <a:avLst/>
          </a:prstGeom>
          <a:solidFill>
            <a:srgbClr val="F19E65"/>
          </a:solidFill>
        </p:spPr>
        <p:txBody>
          <a:bodyPr wrap="square" anchor="ctr">
            <a:spAutoFit/>
          </a:bodyPr>
          <a:lstStyle>
            <a:defPPr>
              <a:defRPr lang="th-TH"/>
            </a:defPPr>
            <a:lvl1pPr algn="ctr">
              <a:defRPr sz="1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prstClr val="black"/>
                </a:solidFill>
              </a:rPr>
              <a:t>………………</a:t>
            </a:r>
          </a:p>
        </p:txBody>
      </p:sp>
      <p:sp>
        <p:nvSpPr>
          <p:cNvPr id="23" name="Pentagon 43">
            <a:extLst>
              <a:ext uri="{FF2B5EF4-FFF2-40B4-BE49-F238E27FC236}">
                <a16:creationId xmlns:a16="http://schemas.microsoft.com/office/drawing/2014/main" xmlns="" id="{1755DE49-B3BF-4308-9071-54B54A22B25D}"/>
              </a:ext>
            </a:extLst>
          </p:cNvPr>
          <p:cNvSpPr/>
          <p:nvPr/>
        </p:nvSpPr>
        <p:spPr>
          <a:xfrm>
            <a:off x="6622124" y="706416"/>
            <a:ext cx="942459" cy="188516"/>
          </a:xfrm>
          <a:prstGeom prst="homePlate">
            <a:avLst>
              <a:gd name="adj" fmla="val 39432"/>
            </a:avLst>
          </a:prstGeom>
          <a:solidFill>
            <a:srgbClr val="D9D9D9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ctr">
              <a:defRPr/>
            </a:pPr>
            <a:r>
              <a:rPr lang="th-TH" sz="11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................</a:t>
            </a:r>
          </a:p>
        </p:txBody>
      </p:sp>
      <p:graphicFrame>
        <p:nvGraphicFramePr>
          <p:cNvPr id="24" name="ตาราง 4">
            <a:extLst>
              <a:ext uri="{FF2B5EF4-FFF2-40B4-BE49-F238E27FC236}">
                <a16:creationId xmlns:a16="http://schemas.microsoft.com/office/drawing/2014/main" xmlns="" id="{82F72B9E-9831-4030-8FF5-2DEBCE3D023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0666542"/>
              </p:ext>
            </p:extLst>
          </p:nvPr>
        </p:nvGraphicFramePr>
        <p:xfrm>
          <a:off x="7659584" y="384520"/>
          <a:ext cx="3517123" cy="548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17123">
                  <a:extLst>
                    <a:ext uri="{9D8B030D-6E8A-4147-A177-3AD203B41FA5}">
                      <a16:colId xmlns:a16="http://schemas.microsoft.com/office/drawing/2014/main" xmlns="" val="373832328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th-TH" sz="8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หน่วยงานที่รับผิดชอบ</a:t>
                      </a:r>
                      <a:endParaRPr lang="en-US" sz="8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32652984"/>
                  </a:ext>
                </a:extLst>
              </a:tr>
              <a:tr h="294118">
                <a:tc>
                  <a:txBody>
                    <a:bodyPr/>
                    <a:lstStyle/>
                    <a:p>
                      <a:pPr marL="174625" indent="-174625">
                        <a:buFont typeface="+mj-lt"/>
                        <a:buAutoNum type="arabicParenR"/>
                      </a:pPr>
                      <a:r>
                        <a:rPr lang="th-TH" sz="8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ศูนย์ข้อมูลเทคโนโลยีสารสนเทศและการสื่อสาร</a:t>
                      </a:r>
                      <a:endParaRPr lang="th-TH" sz="8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74625" indent="-174625">
                        <a:buFont typeface="+mj-lt"/>
                        <a:buAutoNum type="arabicParenR"/>
                      </a:pPr>
                      <a:r>
                        <a:rPr lang="th-TH" sz="8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กองแผนงานและสารสนเทศ ร่วมกับสถาบันพัฒนาฝีมือแรงงาน</a:t>
                      </a:r>
                      <a:endParaRPr lang="th-TH" sz="8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092831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96533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-13648" y="-15861"/>
            <a:ext cx="11627893" cy="4180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3081" y="-15861"/>
            <a:ext cx="80835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2400" b="1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รายละเอียดตัวชี้วัดระดับกรมพัฒนาฝีมือแรงงาน ประจำปีงบประมาณ พ.ศ. </a:t>
            </a:r>
            <a:r>
              <a:rPr lang="th-TH" sz="24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2566</a:t>
            </a:r>
            <a:endParaRPr lang="th-TH" sz="2400" b="1" dirty="0">
              <a:solidFill>
                <a:prstClr val="white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3081" y="477690"/>
            <a:ext cx="6917799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kumimoji="0" lang="th-TH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 3</a:t>
            </a:r>
            <a:r>
              <a:rPr kumimoji="0" lang="en-US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: 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ระดับความสำเร็จของการดำเนินการตาม </a:t>
            </a:r>
            <a:r>
              <a:rPr lang="en-US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road </a:t>
            </a:r>
            <a:r>
              <a:rPr lang="en-US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map</a:t>
            </a:r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แผนพัฒนา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องค์การ </a:t>
            </a:r>
            <a:endParaRPr lang="th-TH" b="1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  </a:t>
            </a:r>
            <a:r>
              <a:rPr lang="en-US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  (</a:t>
            </a:r>
            <a:r>
              <a:rPr lang="en-US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Organizational Transformation Plan) 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ในการปรับเปลี่ยนและยกระดับ</a:t>
            </a:r>
            <a:endParaRPr lang="th-TH" b="1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การทำงานของ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สถาบันพัฒนาฝีมือแรงงานตามบทบาทใหม่ ปีงบประมาณ พ.ศ. 2566 - 2568</a:t>
            </a:r>
          </a:p>
        </p:txBody>
      </p:sp>
      <p:sp>
        <p:nvSpPr>
          <p:cNvPr id="17" name="Rectangle 16"/>
          <p:cNvSpPr/>
          <p:nvPr/>
        </p:nvSpPr>
        <p:spPr>
          <a:xfrm>
            <a:off x="123079" y="1210983"/>
            <a:ext cx="11491165" cy="4862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1688" lvl="0" indent="-801688" algn="thaiDist">
              <a:lnSpc>
                <a:spcPct val="80000"/>
              </a:lnSpc>
              <a:tabLst>
                <a:tab pos="801688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คำอธิบาย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เป็นตัวชี้วัดเพื่อวัดผลสัมฤทธิ์ตามเป้าหมายการจัดโครงสร้างและบทบาทภารกิจใหม่ของกรมพัฒนาฝีมือแรงงาน กระทรวงแรงงาน</a:t>
            </a:r>
          </a:p>
          <a:p>
            <a:pPr marL="801688" indent="-801688" algn="thaiDist">
              <a:lnSpc>
                <a:spcPct val="80000"/>
              </a:lnSpc>
              <a:tabLst>
                <a:tab pos="801688" algn="l"/>
              </a:tabLst>
              <a:defRPr/>
            </a:pPr>
            <a:r>
              <a:rPr lang="th-TH" sz="1600" b="1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ขอบเขตการประเมิน </a:t>
            </a:r>
            <a:r>
              <a:rPr lang="en-US" sz="1600" b="1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:</a:t>
            </a:r>
            <a:r>
              <a:rPr lang="th-TH" sz="1600" b="1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lang="th-TH" sz="160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เป็น</a:t>
            </a:r>
            <a:r>
              <a:rPr lang="th-TH" sz="1600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การดำเนินการ</a:t>
            </a:r>
            <a:r>
              <a:rPr lang="th-TH" sz="160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ครอบคลุมประเด็นการพัฒนากฎหมาย/การจัดองค์กร/กลไก</a:t>
            </a:r>
            <a:r>
              <a:rPr lang="th-TH" sz="1600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การดำเนินงาน</a:t>
            </a:r>
            <a:r>
              <a:rPr lang="th-TH" sz="160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/บุคลากร/ดิจิทัลเทคโนโลยี </a:t>
            </a:r>
            <a:r>
              <a:rPr lang="th-TH" sz="1600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โดยกำหนด</a:t>
            </a:r>
            <a:r>
              <a:rPr lang="th-TH" sz="160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เป้าหมายและผลผลิตเป็นรูปธรรม ที่แล้วเสร็จในแต่ละปี</a:t>
            </a:r>
          </a:p>
        </p:txBody>
      </p:sp>
      <p:sp>
        <p:nvSpPr>
          <p:cNvPr id="21" name="Rectangle 20"/>
          <p:cNvSpPr/>
          <p:nvPr/>
        </p:nvSpPr>
        <p:spPr>
          <a:xfrm>
            <a:off x="74286" y="1978471"/>
            <a:ext cx="6672019" cy="4247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60000"/>
              </a:lnSpc>
              <a:defRPr/>
            </a:pPr>
            <a:r>
              <a:rPr kumimoji="0" lang="th-TH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2566 </a:t>
            </a: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lang="th-TH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</a:t>
            </a:r>
            <a:r>
              <a:rPr lang="th-TH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จัดส่งแผนพัฒนาองค์การ พ.ศ. </a:t>
            </a:r>
            <a:r>
              <a:rPr lang="th-TH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2566 – 2568 และ</a:t>
            </a:r>
            <a:r>
              <a:rPr lang="th-TH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แผนปฏิบัติการ</a:t>
            </a:r>
            <a:r>
              <a:rPr lang="th-TH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ให้สำนักงาน </a:t>
            </a:r>
            <a:r>
              <a:rPr lang="th-TH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ก.พ.ร.</a:t>
            </a:r>
          </a:p>
          <a:p>
            <a:pPr lvl="0">
              <a:lnSpc>
                <a:spcPct val="60000"/>
              </a:lnSpc>
              <a:defRPr/>
            </a:pPr>
            <a:r>
              <a:rPr lang="th-TH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          2. </a:t>
            </a:r>
            <a:r>
              <a:rPr lang="th-TH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ด่าเนินการตามเป้าหมายของแผนฯ ปี พ.ศ. </a:t>
            </a:r>
            <a:r>
              <a:rPr lang="th-TH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2566 ได้</a:t>
            </a:r>
            <a:r>
              <a:rPr lang="th-TH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ร้อยละ 100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xmlns="" id="{2A98D7EA-7217-5E5E-C5E9-B12CD0B048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7588417"/>
              </p:ext>
            </p:extLst>
          </p:nvPr>
        </p:nvGraphicFramePr>
        <p:xfrm>
          <a:off x="175076" y="2718444"/>
          <a:ext cx="11260861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93113">
                  <a:extLst>
                    <a:ext uri="{9D8B030D-6E8A-4147-A177-3AD203B41FA5}">
                      <a16:colId xmlns:a16="http://schemas.microsoft.com/office/drawing/2014/main" xmlns="" val="51523606"/>
                    </a:ext>
                  </a:extLst>
                </a:gridCol>
                <a:gridCol w="1593113">
                  <a:extLst>
                    <a:ext uri="{9D8B030D-6E8A-4147-A177-3AD203B41FA5}">
                      <a16:colId xmlns:a16="http://schemas.microsoft.com/office/drawing/2014/main" xmlns="" val="2644754066"/>
                    </a:ext>
                  </a:extLst>
                </a:gridCol>
                <a:gridCol w="1593113">
                  <a:extLst>
                    <a:ext uri="{9D8B030D-6E8A-4147-A177-3AD203B41FA5}">
                      <a16:colId xmlns:a16="http://schemas.microsoft.com/office/drawing/2014/main" xmlns="" val="1595627643"/>
                    </a:ext>
                  </a:extLst>
                </a:gridCol>
                <a:gridCol w="1593113">
                  <a:extLst>
                    <a:ext uri="{9D8B030D-6E8A-4147-A177-3AD203B41FA5}">
                      <a16:colId xmlns:a16="http://schemas.microsoft.com/office/drawing/2014/main" xmlns="" val="2659447798"/>
                    </a:ext>
                  </a:extLst>
                </a:gridCol>
                <a:gridCol w="1593113">
                  <a:extLst>
                    <a:ext uri="{9D8B030D-6E8A-4147-A177-3AD203B41FA5}">
                      <a16:colId xmlns:a16="http://schemas.microsoft.com/office/drawing/2014/main" xmlns="" val="3079781069"/>
                    </a:ext>
                  </a:extLst>
                </a:gridCol>
                <a:gridCol w="3295296">
                  <a:extLst>
                    <a:ext uri="{9D8B030D-6E8A-4147-A177-3AD203B41FA5}">
                      <a16:colId xmlns:a16="http://schemas.microsoft.com/office/drawing/2014/main" xmlns="" val="1838632067"/>
                    </a:ext>
                  </a:extLst>
                </a:gridCol>
              </a:tblGrid>
              <a:tr h="279112">
                <a:tc gridSpan="5"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 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21399034"/>
                  </a:ext>
                </a:extLst>
              </a:tr>
              <a:tr h="279112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2561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2562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0000CC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208994238"/>
                  </a:ext>
                </a:extLst>
              </a:tr>
              <a:tr h="40368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n/a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n/a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n/a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n/a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n/a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1. จัดส่งแผนพัฒนาองค์การ พ.ศ. 2566 – 2568                และแผนปฏิบัติการให้สำนักงาน ก.พ.ร.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2. ดำเนินการตามเป้าหมายของแผนฯ ปี พ.ศ. 2566               ได้ร้อยละ 100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169680560"/>
                  </a:ext>
                </a:extLst>
              </a:tr>
              <a:tr h="238514">
                <a:tc gridSpan="5">
                  <a:txBody>
                    <a:bodyPr/>
                    <a:lstStyle/>
                    <a:p>
                      <a:pPr algn="l">
                        <a:lnSpc>
                          <a:spcPct val="80000"/>
                        </a:lnSpc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บรรลุเป้าหมายในปี 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..........................................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dirty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dirty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80000"/>
                        </a:lnSpc>
                      </a:pP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194682789"/>
                  </a:ext>
                </a:extLst>
              </a:tr>
            </a:tbl>
          </a:graphicData>
        </a:graphic>
      </p:graphicFrame>
      <p:sp>
        <p:nvSpPr>
          <p:cNvPr id="37" name="Rectangle 36">
            <a:extLst>
              <a:ext uri="{FF2B5EF4-FFF2-40B4-BE49-F238E27FC236}">
                <a16:creationId xmlns:a16="http://schemas.microsoft.com/office/drawing/2014/main" xmlns="" id="{9F45E123-27AC-064E-C73E-2936164F5AFC}"/>
              </a:ext>
            </a:extLst>
          </p:cNvPr>
          <p:cNvSpPr/>
          <p:nvPr/>
        </p:nvSpPr>
        <p:spPr>
          <a:xfrm>
            <a:off x="101047" y="5883352"/>
            <a:ext cx="9565466" cy="296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indent="-546100">
              <a:lnSpc>
                <a:spcPct val="80000"/>
              </a:lnSpc>
              <a:tabLst>
                <a:tab pos="546100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…………………………………………………………………………………………………………………………………………………………………………………………………………………………………………………</a:t>
            </a:r>
            <a:endParaRPr lang="th-TH" sz="1600" dirty="0"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</p:txBody>
      </p:sp>
      <p:graphicFrame>
        <p:nvGraphicFramePr>
          <p:cNvPr id="38" name="Table 37">
            <a:extLst>
              <a:ext uri="{FF2B5EF4-FFF2-40B4-BE49-F238E27FC236}">
                <a16:creationId xmlns:a16="http://schemas.microsoft.com/office/drawing/2014/main" xmlns="" id="{B3734D5F-203F-A10E-7262-49309ECC09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9876459"/>
              </p:ext>
            </p:extLst>
          </p:nvPr>
        </p:nvGraphicFramePr>
        <p:xfrm>
          <a:off x="160422" y="4286934"/>
          <a:ext cx="11299266" cy="1390452"/>
        </p:xfrm>
        <a:graphic>
          <a:graphicData uri="http://schemas.openxmlformats.org/drawingml/2006/table">
            <a:tbl>
              <a:tblPr firstRow="1" bandRow="1"/>
              <a:tblGrid>
                <a:gridCol w="376642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76642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76642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214350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  <a:endParaRPr lang="en-US" sz="18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143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6602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…………………………….</a:t>
                      </a:r>
                      <a:endParaRPr lang="th-TH" sz="1600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………………………….</a:t>
                      </a: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………………………………</a:t>
                      </a:r>
                      <a:endParaRPr kumimoji="0" lang="th-TH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02206">
                <a:tc gridSpan="3"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เป้าหมายการดำเนินงาน 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 </a:t>
                      </a:r>
                      <a:r>
                        <a:rPr kumimoji="0" lang="th-TH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 (ต.ค. 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65 – </a:t>
                      </a:r>
                      <a:r>
                        <a:rPr kumimoji="0" lang="th-TH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 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66) </a:t>
                      </a:r>
                      <a:r>
                        <a:rPr kumimoji="0" lang="th-TH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(แนบแผนการดำเนินงาน)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kumimoji="0" lang="en-US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b="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 ................................................................................................................................................................................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indent="0" algn="thaiDist">
                        <a:lnSpc>
                          <a:spcPts val="1200"/>
                        </a:lnSpc>
                        <a:buFont typeface="Arial" panose="020B0604020202020204" pitchFamily="34" charset="0"/>
                        <a:buNone/>
                      </a:pPr>
                      <a:endParaRPr lang="th-TH" sz="900" kern="1200" dirty="0">
                        <a:solidFill>
                          <a:schemeClr val="dk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1450" marR="0" lvl="0" indent="-171450" algn="thaiDist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kumimoji="0" lang="en-US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3354825"/>
                  </a:ext>
                </a:extLst>
              </a:tr>
            </a:tbl>
          </a:graphicData>
        </a:graphic>
      </p:graphicFrame>
      <p:sp>
        <p:nvSpPr>
          <p:cNvPr id="39" name="Rectangle 38"/>
          <p:cNvSpPr/>
          <p:nvPr/>
        </p:nvSpPr>
        <p:spPr>
          <a:xfrm>
            <a:off x="90849" y="6197207"/>
            <a:ext cx="9575664" cy="270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lang="th-TH" sz="1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ผู้รับผิดชอบการรายงาน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lang="th-TH" sz="1400" noProof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</a:t>
            </a:r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74286" y="6510048"/>
            <a:ext cx="9675356" cy="270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lang="th-TH" sz="1400" b="1" noProof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ช่วงเวลารายงานผล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xmlns="" id="{516880A7-3E5F-EF90-9703-B687E068A883}"/>
              </a:ext>
            </a:extLst>
          </p:cNvPr>
          <p:cNvGrpSpPr/>
          <p:nvPr/>
        </p:nvGrpSpPr>
        <p:grpSpPr>
          <a:xfrm>
            <a:off x="10976203" y="356003"/>
            <a:ext cx="1107285" cy="615553"/>
            <a:chOff x="12240606" y="1307654"/>
            <a:chExt cx="1107285" cy="615553"/>
          </a:xfrm>
        </p:grpSpPr>
        <p:pic>
          <p:nvPicPr>
            <p:cNvPr id="18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xmlns="" id="{9CFC9C60-2267-DA76-6E2E-1C482BBA2E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441110" y="1307654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TextBox 2">
              <a:extLst>
                <a:ext uri="{FF2B5EF4-FFF2-40B4-BE49-F238E27FC236}">
                  <a16:creationId xmlns:a16="http://schemas.microsoft.com/office/drawing/2014/main" xmlns="" id="{115FCB30-B13A-F5CA-E7FE-60C6706759D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40606" y="1411557"/>
              <a:ext cx="1107285" cy="493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/>
              </a:r>
              <a:b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lang="th-TH" altLang="th-TH" sz="1600" b="1" noProof="0" dirty="0" smtClean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10</a:t>
              </a:r>
              <a:endParaRPr kumimoji="0" lang="en-US" alt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  <p:sp>
        <p:nvSpPr>
          <p:cNvPr id="22" name="กล่องข้อความ 13">
            <a:extLst>
              <a:ext uri="{FF2B5EF4-FFF2-40B4-BE49-F238E27FC236}">
                <a16:creationId xmlns:a16="http://schemas.microsoft.com/office/drawing/2014/main" xmlns="" id="{DD066185-833B-418F-931F-07300948343B}"/>
              </a:ext>
            </a:extLst>
          </p:cNvPr>
          <p:cNvSpPr txBox="1"/>
          <p:nvPr/>
        </p:nvSpPr>
        <p:spPr>
          <a:xfrm>
            <a:off x="6598375" y="456650"/>
            <a:ext cx="966208" cy="246221"/>
          </a:xfrm>
          <a:prstGeom prst="rect">
            <a:avLst/>
          </a:prstGeom>
          <a:solidFill>
            <a:srgbClr val="F19E65"/>
          </a:solidFill>
        </p:spPr>
        <p:txBody>
          <a:bodyPr wrap="square" anchor="ctr">
            <a:spAutoFit/>
          </a:bodyPr>
          <a:lstStyle>
            <a:defPPr>
              <a:defRPr lang="th-TH"/>
            </a:defPPr>
            <a:lvl1pPr algn="ctr">
              <a:defRPr sz="1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prstClr val="black"/>
                </a:solidFill>
              </a:rPr>
              <a:t>………………</a:t>
            </a:r>
          </a:p>
        </p:txBody>
      </p:sp>
      <p:sp>
        <p:nvSpPr>
          <p:cNvPr id="23" name="Pentagon 43">
            <a:extLst>
              <a:ext uri="{FF2B5EF4-FFF2-40B4-BE49-F238E27FC236}">
                <a16:creationId xmlns:a16="http://schemas.microsoft.com/office/drawing/2014/main" xmlns="" id="{1755DE49-B3BF-4308-9071-54B54A22B25D}"/>
              </a:ext>
            </a:extLst>
          </p:cNvPr>
          <p:cNvSpPr/>
          <p:nvPr/>
        </p:nvSpPr>
        <p:spPr>
          <a:xfrm>
            <a:off x="6622124" y="706416"/>
            <a:ext cx="942459" cy="188516"/>
          </a:xfrm>
          <a:prstGeom prst="homePlate">
            <a:avLst>
              <a:gd name="adj" fmla="val 39432"/>
            </a:avLst>
          </a:prstGeom>
          <a:solidFill>
            <a:srgbClr val="D9D9D9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ctr">
              <a:defRPr/>
            </a:pPr>
            <a:r>
              <a:rPr lang="th-TH" sz="11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................</a:t>
            </a:r>
          </a:p>
        </p:txBody>
      </p:sp>
      <p:graphicFrame>
        <p:nvGraphicFramePr>
          <p:cNvPr id="24" name="ตาราง 4">
            <a:extLst>
              <a:ext uri="{FF2B5EF4-FFF2-40B4-BE49-F238E27FC236}">
                <a16:creationId xmlns:a16="http://schemas.microsoft.com/office/drawing/2014/main" xmlns="" id="{82F72B9E-9831-4030-8FF5-2DEBCE3D023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8252154"/>
              </p:ext>
            </p:extLst>
          </p:nvPr>
        </p:nvGraphicFramePr>
        <p:xfrm>
          <a:off x="7659584" y="384520"/>
          <a:ext cx="3517123" cy="548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17123">
                  <a:extLst>
                    <a:ext uri="{9D8B030D-6E8A-4147-A177-3AD203B41FA5}">
                      <a16:colId xmlns:a16="http://schemas.microsoft.com/office/drawing/2014/main" xmlns="" val="373832328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th-TH" sz="8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หน่วยงานที่รับผิดชอบ</a:t>
                      </a:r>
                      <a:endParaRPr lang="en-US" sz="8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32652984"/>
                  </a:ext>
                </a:extLst>
              </a:tr>
              <a:tr h="294118">
                <a:tc>
                  <a:txBody>
                    <a:bodyPr/>
                    <a:lstStyle/>
                    <a:p>
                      <a:pPr marL="174625" indent="-174625">
                        <a:buFont typeface="+mj-lt"/>
                        <a:buAutoNum type="arabicParenR"/>
                      </a:pPr>
                      <a:r>
                        <a:rPr lang="th-TH" sz="8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</a:t>
                      </a:r>
                    </a:p>
                    <a:p>
                      <a:pPr marL="174625" indent="-174625">
                        <a:buFont typeface="+mj-lt"/>
                        <a:buAutoNum type="arabicParenR"/>
                      </a:pPr>
                      <a:r>
                        <a:rPr lang="th-TH" sz="8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สถาบันพัฒนาฝีมือแรงงาน</a:t>
                      </a:r>
                      <a:endParaRPr lang="th-TH" sz="8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092831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96533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-13648" y="-15861"/>
            <a:ext cx="11627893" cy="4180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3081" y="-15861"/>
            <a:ext cx="80835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2400" b="1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รายละเอียดตัวชี้วัดระดับกรมพัฒนาฝีมือแรงงาน ประจำปีงบประมาณ พ.ศ. </a:t>
            </a:r>
            <a:r>
              <a:rPr lang="th-TH" sz="24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2566</a:t>
            </a:r>
            <a:endParaRPr lang="th-TH" sz="2400" b="1" dirty="0">
              <a:solidFill>
                <a:prstClr val="white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3081" y="477690"/>
            <a:ext cx="69177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 </a:t>
            </a:r>
            <a:r>
              <a:rPr kumimoji="0" lang="th-TH" sz="2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4</a:t>
            </a: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สถานศึกษาระดับอาชีวศึกษา อุดมศึกษา ไม่น้อยกว่า 120 แห่ง </a:t>
            </a:r>
            <a:endParaRPr lang="th-TH" sz="2000" b="1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lang="th-TH" sz="2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ใน </a:t>
            </a:r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20 จังหวัด มีความ</a:t>
            </a:r>
            <a:r>
              <a:rPr lang="th-TH" sz="2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ร่วมมือกับ</a:t>
            </a:r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กรมพัฒนาฝีมือแรงงาน</a:t>
            </a:r>
            <a:endParaRPr kumimoji="0" lang="th-TH" sz="20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23079" y="1039955"/>
            <a:ext cx="11491165" cy="4862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1688" lvl="0" indent="-801688" algn="thaiDist">
              <a:lnSpc>
                <a:spcPct val="80000"/>
              </a:lnSpc>
              <a:tabLst>
                <a:tab pos="801688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คำอธิบาย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เป็นตัวชี้วัดเพื่อวัดผลสัมฤทธิ์ตามเป้าหมายการจัดโครงสร้างและบทบาทภารกิจใหม่ของกรมพัฒนาฝีมือแรงงาน กระทรวงแรงงาน</a:t>
            </a:r>
          </a:p>
          <a:p>
            <a:pPr marL="801688" indent="-801688" algn="thaiDist">
              <a:lnSpc>
                <a:spcPct val="80000"/>
              </a:lnSpc>
              <a:tabLst>
                <a:tab pos="801688" algn="l"/>
              </a:tabLst>
              <a:defRPr/>
            </a:pPr>
            <a:r>
              <a:rPr lang="th-TH" sz="1600" b="1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ขอบเขตการประเมิน </a:t>
            </a:r>
            <a:r>
              <a:rPr lang="en-US" sz="1600" b="1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:</a:t>
            </a:r>
            <a:r>
              <a:rPr lang="th-TH" sz="1600" b="1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lang="th-TH" sz="160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พิจารณาจาก</a:t>
            </a:r>
            <a:r>
              <a:rPr lang="th-TH" sz="1600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ความสำเร็จ</a:t>
            </a:r>
            <a:r>
              <a:rPr lang="th-TH" sz="160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ของการร่วมมือระหว่างสถานศึกษาระดับอาชีวศึกษา อุดมศึกษา กับกรมพัฒนาฝีมือแรงงาน กระทรวงแรงงาน ใน </a:t>
            </a:r>
            <a:r>
              <a:rPr lang="th-TH" sz="1600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2020 จังหวัด </a:t>
            </a:r>
            <a:r>
              <a:rPr lang="th-TH" sz="160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(ตามที่กรมพัฒนาฝีมือ</a:t>
            </a:r>
            <a:r>
              <a:rPr lang="th-TH" sz="1600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แรงงานกำหนด</a:t>
            </a:r>
            <a:r>
              <a:rPr lang="th-TH" sz="160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)</a:t>
            </a:r>
          </a:p>
        </p:txBody>
      </p:sp>
      <p:sp>
        <p:nvSpPr>
          <p:cNvPr id="21" name="Rectangle 20"/>
          <p:cNvSpPr/>
          <p:nvPr/>
        </p:nvSpPr>
        <p:spPr>
          <a:xfrm>
            <a:off x="85643" y="2397571"/>
            <a:ext cx="1938351" cy="2799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60000"/>
              </a:lnSpc>
              <a:defRPr/>
            </a:pPr>
            <a:r>
              <a:rPr kumimoji="0" lang="th-TH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2566 </a:t>
            </a: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lang="th-TH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30 แห่ง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xmlns="" id="{2A98D7EA-7217-5E5E-C5E9-B12CD0B048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0512978"/>
              </p:ext>
            </p:extLst>
          </p:nvPr>
        </p:nvGraphicFramePr>
        <p:xfrm>
          <a:off x="175076" y="2718444"/>
          <a:ext cx="11260861" cy="13607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93113">
                  <a:extLst>
                    <a:ext uri="{9D8B030D-6E8A-4147-A177-3AD203B41FA5}">
                      <a16:colId xmlns:a16="http://schemas.microsoft.com/office/drawing/2014/main" xmlns="" val="51523606"/>
                    </a:ext>
                  </a:extLst>
                </a:gridCol>
                <a:gridCol w="1593113">
                  <a:extLst>
                    <a:ext uri="{9D8B030D-6E8A-4147-A177-3AD203B41FA5}">
                      <a16:colId xmlns:a16="http://schemas.microsoft.com/office/drawing/2014/main" xmlns="" val="2644754066"/>
                    </a:ext>
                  </a:extLst>
                </a:gridCol>
                <a:gridCol w="1593113">
                  <a:extLst>
                    <a:ext uri="{9D8B030D-6E8A-4147-A177-3AD203B41FA5}">
                      <a16:colId xmlns:a16="http://schemas.microsoft.com/office/drawing/2014/main" xmlns="" val="1595627643"/>
                    </a:ext>
                  </a:extLst>
                </a:gridCol>
                <a:gridCol w="1593113">
                  <a:extLst>
                    <a:ext uri="{9D8B030D-6E8A-4147-A177-3AD203B41FA5}">
                      <a16:colId xmlns:a16="http://schemas.microsoft.com/office/drawing/2014/main" xmlns="" val="2659447798"/>
                    </a:ext>
                  </a:extLst>
                </a:gridCol>
                <a:gridCol w="1593113">
                  <a:extLst>
                    <a:ext uri="{9D8B030D-6E8A-4147-A177-3AD203B41FA5}">
                      <a16:colId xmlns:a16="http://schemas.microsoft.com/office/drawing/2014/main" xmlns="" val="3079781069"/>
                    </a:ext>
                  </a:extLst>
                </a:gridCol>
                <a:gridCol w="3295296">
                  <a:extLst>
                    <a:ext uri="{9D8B030D-6E8A-4147-A177-3AD203B41FA5}">
                      <a16:colId xmlns:a16="http://schemas.microsoft.com/office/drawing/2014/main" xmlns="" val="1838632067"/>
                    </a:ext>
                  </a:extLst>
                </a:gridCol>
              </a:tblGrid>
              <a:tr h="279112">
                <a:tc gridSpan="5"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 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21399034"/>
                  </a:ext>
                </a:extLst>
              </a:tr>
              <a:tr h="279112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2561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2562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0000CC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208994238"/>
                  </a:ext>
                </a:extLst>
              </a:tr>
              <a:tr h="40368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n/a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n/a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n/a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n/a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n/a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30 แห่ง</a:t>
                      </a:r>
                      <a:endParaRPr kumimoji="0" lang="th-TH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169680560"/>
                  </a:ext>
                </a:extLst>
              </a:tr>
              <a:tr h="238514">
                <a:tc gridSpan="5">
                  <a:txBody>
                    <a:bodyPr/>
                    <a:lstStyle/>
                    <a:p>
                      <a:pPr algn="l">
                        <a:lnSpc>
                          <a:spcPct val="80000"/>
                        </a:lnSpc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บรรลุเป้าหมายในปี 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..........................................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dirty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dirty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80000"/>
                        </a:lnSpc>
                      </a:pP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194682789"/>
                  </a:ext>
                </a:extLst>
              </a:tr>
            </a:tbl>
          </a:graphicData>
        </a:graphic>
      </p:graphicFrame>
      <p:sp>
        <p:nvSpPr>
          <p:cNvPr id="37" name="Rectangle 36">
            <a:extLst>
              <a:ext uri="{FF2B5EF4-FFF2-40B4-BE49-F238E27FC236}">
                <a16:creationId xmlns:a16="http://schemas.microsoft.com/office/drawing/2014/main" xmlns="" id="{9F45E123-27AC-064E-C73E-2936164F5AFC}"/>
              </a:ext>
            </a:extLst>
          </p:cNvPr>
          <p:cNvSpPr/>
          <p:nvPr/>
        </p:nvSpPr>
        <p:spPr>
          <a:xfrm>
            <a:off x="101047" y="5883352"/>
            <a:ext cx="9565466" cy="296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indent="-546100">
              <a:lnSpc>
                <a:spcPct val="80000"/>
              </a:lnSpc>
              <a:tabLst>
                <a:tab pos="546100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…………………………………………………………………………………………………………………………………………………………………………………………………………………………………………………</a:t>
            </a:r>
            <a:endParaRPr lang="th-TH" sz="1600" dirty="0"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</p:txBody>
      </p:sp>
      <p:graphicFrame>
        <p:nvGraphicFramePr>
          <p:cNvPr id="38" name="Table 37">
            <a:extLst>
              <a:ext uri="{FF2B5EF4-FFF2-40B4-BE49-F238E27FC236}">
                <a16:creationId xmlns:a16="http://schemas.microsoft.com/office/drawing/2014/main" xmlns="" id="{B3734D5F-203F-A10E-7262-49309ECC09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9876459"/>
              </p:ext>
            </p:extLst>
          </p:nvPr>
        </p:nvGraphicFramePr>
        <p:xfrm>
          <a:off x="160422" y="4286934"/>
          <a:ext cx="11299266" cy="1390452"/>
        </p:xfrm>
        <a:graphic>
          <a:graphicData uri="http://schemas.openxmlformats.org/drawingml/2006/table">
            <a:tbl>
              <a:tblPr firstRow="1" bandRow="1"/>
              <a:tblGrid>
                <a:gridCol w="376642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76642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76642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214350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  <a:endParaRPr lang="en-US" sz="18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143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6602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…………………………….</a:t>
                      </a:r>
                      <a:endParaRPr lang="th-TH" sz="1600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………………………….</a:t>
                      </a: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………………………………</a:t>
                      </a:r>
                      <a:endParaRPr kumimoji="0" lang="th-TH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02206">
                <a:tc gridSpan="3"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เป้าหมายการดำเนินงาน 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 </a:t>
                      </a:r>
                      <a:r>
                        <a:rPr kumimoji="0" lang="th-TH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 (ต.ค. 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65 – </a:t>
                      </a:r>
                      <a:r>
                        <a:rPr kumimoji="0" lang="th-TH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 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66) </a:t>
                      </a:r>
                      <a:r>
                        <a:rPr kumimoji="0" lang="th-TH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(แนบแผนการดำเนินงาน)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kumimoji="0" lang="en-US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b="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 ................................................................................................................................................................................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indent="0" algn="thaiDist">
                        <a:lnSpc>
                          <a:spcPts val="1200"/>
                        </a:lnSpc>
                        <a:buFont typeface="Arial" panose="020B0604020202020204" pitchFamily="34" charset="0"/>
                        <a:buNone/>
                      </a:pPr>
                      <a:endParaRPr lang="th-TH" sz="900" kern="1200" dirty="0">
                        <a:solidFill>
                          <a:schemeClr val="dk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1450" marR="0" lvl="0" indent="-171450" algn="thaiDist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kumimoji="0" lang="en-US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3354825"/>
                  </a:ext>
                </a:extLst>
              </a:tr>
            </a:tbl>
          </a:graphicData>
        </a:graphic>
      </p:graphicFrame>
      <p:sp>
        <p:nvSpPr>
          <p:cNvPr id="39" name="Rectangle 38"/>
          <p:cNvSpPr/>
          <p:nvPr/>
        </p:nvSpPr>
        <p:spPr>
          <a:xfrm>
            <a:off x="90849" y="6197207"/>
            <a:ext cx="9575664" cy="270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lang="th-TH" sz="1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ผู้รับผิดชอบการรายงาน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lang="th-TH" sz="1400" noProof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</a:t>
            </a:r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74286" y="6510048"/>
            <a:ext cx="9675356" cy="270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lang="th-TH" sz="1400" b="1" noProof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ช่วงเวลารายงานผล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xmlns="" id="{516880A7-3E5F-EF90-9703-B687E068A883}"/>
              </a:ext>
            </a:extLst>
          </p:cNvPr>
          <p:cNvGrpSpPr/>
          <p:nvPr/>
        </p:nvGrpSpPr>
        <p:grpSpPr>
          <a:xfrm>
            <a:off x="10976203" y="356003"/>
            <a:ext cx="1107285" cy="615553"/>
            <a:chOff x="12240606" y="1307654"/>
            <a:chExt cx="1107285" cy="615553"/>
          </a:xfrm>
        </p:grpSpPr>
        <p:pic>
          <p:nvPicPr>
            <p:cNvPr id="18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xmlns="" id="{9CFC9C60-2267-DA76-6E2E-1C482BBA2E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441110" y="1307654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TextBox 2">
              <a:extLst>
                <a:ext uri="{FF2B5EF4-FFF2-40B4-BE49-F238E27FC236}">
                  <a16:creationId xmlns:a16="http://schemas.microsoft.com/office/drawing/2014/main" xmlns="" id="{115FCB30-B13A-F5CA-E7FE-60C6706759D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40606" y="1411557"/>
              <a:ext cx="1107285" cy="493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/>
              </a:r>
              <a:b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lang="th-TH" altLang="th-TH" sz="1600" b="1" noProof="0" dirty="0" smtClean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10</a:t>
              </a:r>
              <a:endParaRPr kumimoji="0" lang="en-US" alt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  <p:sp>
        <p:nvSpPr>
          <p:cNvPr id="20" name="กล่องข้อความ 13">
            <a:extLst>
              <a:ext uri="{FF2B5EF4-FFF2-40B4-BE49-F238E27FC236}">
                <a16:creationId xmlns:a16="http://schemas.microsoft.com/office/drawing/2014/main" xmlns="" id="{CF5BB3F2-092A-4216-ABA2-88B806CEF1AB}"/>
              </a:ext>
            </a:extLst>
          </p:cNvPr>
          <p:cNvSpPr txBox="1"/>
          <p:nvPr/>
        </p:nvSpPr>
        <p:spPr>
          <a:xfrm>
            <a:off x="5519610" y="436465"/>
            <a:ext cx="1011820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>
            <a:defPPr>
              <a:defRPr lang="th-TH"/>
            </a:defPPr>
            <a:lvl1pPr algn="ctr">
              <a:defRPr sz="11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>
                <a:solidFill>
                  <a:prstClr val="black"/>
                </a:solidFill>
              </a:rPr>
              <a:t>……………………………….</a:t>
            </a:r>
          </a:p>
        </p:txBody>
      </p:sp>
      <p:sp>
        <p:nvSpPr>
          <p:cNvPr id="22" name="กล่องข้อความ 13">
            <a:extLst>
              <a:ext uri="{FF2B5EF4-FFF2-40B4-BE49-F238E27FC236}">
                <a16:creationId xmlns:a16="http://schemas.microsoft.com/office/drawing/2014/main" xmlns="" id="{DD066185-833B-418F-931F-07300948343B}"/>
              </a:ext>
            </a:extLst>
          </p:cNvPr>
          <p:cNvSpPr txBox="1"/>
          <p:nvPr/>
        </p:nvSpPr>
        <p:spPr>
          <a:xfrm>
            <a:off x="6598375" y="456650"/>
            <a:ext cx="966208" cy="246221"/>
          </a:xfrm>
          <a:prstGeom prst="rect">
            <a:avLst/>
          </a:prstGeom>
          <a:solidFill>
            <a:srgbClr val="F19E65"/>
          </a:solidFill>
        </p:spPr>
        <p:txBody>
          <a:bodyPr wrap="square" anchor="ctr">
            <a:spAutoFit/>
          </a:bodyPr>
          <a:lstStyle>
            <a:defPPr>
              <a:defRPr lang="th-TH"/>
            </a:defPPr>
            <a:lvl1pPr algn="ctr">
              <a:defRPr sz="1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prstClr val="black"/>
                </a:solidFill>
              </a:rPr>
              <a:t>………………</a:t>
            </a:r>
          </a:p>
        </p:txBody>
      </p:sp>
      <p:sp>
        <p:nvSpPr>
          <p:cNvPr id="23" name="Pentagon 43">
            <a:extLst>
              <a:ext uri="{FF2B5EF4-FFF2-40B4-BE49-F238E27FC236}">
                <a16:creationId xmlns:a16="http://schemas.microsoft.com/office/drawing/2014/main" xmlns="" id="{1755DE49-B3BF-4308-9071-54B54A22B25D}"/>
              </a:ext>
            </a:extLst>
          </p:cNvPr>
          <p:cNvSpPr/>
          <p:nvPr/>
        </p:nvSpPr>
        <p:spPr>
          <a:xfrm>
            <a:off x="6622124" y="706416"/>
            <a:ext cx="942459" cy="188516"/>
          </a:xfrm>
          <a:prstGeom prst="homePlate">
            <a:avLst>
              <a:gd name="adj" fmla="val 39432"/>
            </a:avLst>
          </a:prstGeom>
          <a:solidFill>
            <a:srgbClr val="D9D9D9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ctr">
              <a:defRPr/>
            </a:pPr>
            <a:r>
              <a:rPr lang="th-TH" sz="11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................</a:t>
            </a:r>
          </a:p>
        </p:txBody>
      </p:sp>
      <p:graphicFrame>
        <p:nvGraphicFramePr>
          <p:cNvPr id="24" name="ตาราง 4">
            <a:extLst>
              <a:ext uri="{FF2B5EF4-FFF2-40B4-BE49-F238E27FC236}">
                <a16:creationId xmlns:a16="http://schemas.microsoft.com/office/drawing/2014/main" xmlns="" id="{82F72B9E-9831-4030-8FF5-2DEBCE3D023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2382066"/>
              </p:ext>
            </p:extLst>
          </p:nvPr>
        </p:nvGraphicFramePr>
        <p:xfrm>
          <a:off x="7787640" y="369280"/>
          <a:ext cx="3389067" cy="914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89067">
                  <a:extLst>
                    <a:ext uri="{9D8B030D-6E8A-4147-A177-3AD203B41FA5}">
                      <a16:colId xmlns:a16="http://schemas.microsoft.com/office/drawing/2014/main" xmlns="" val="373832328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th-TH" sz="8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หน่วยงานที่รับผิดชอบ</a:t>
                      </a:r>
                      <a:endParaRPr lang="en-US" sz="8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32652984"/>
                  </a:ext>
                </a:extLst>
              </a:tr>
              <a:tr h="294118">
                <a:tc>
                  <a:txBody>
                    <a:bodyPr/>
                    <a:lstStyle/>
                    <a:p>
                      <a:pPr marL="174625" indent="-174625">
                        <a:buFont typeface="+mj-lt"/>
                        <a:buAutoNum type="arabicParenR"/>
                      </a:pPr>
                      <a:r>
                        <a:rPr lang="th-TH" sz="8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กองแผนงานและสารสนเทศ</a:t>
                      </a:r>
                    </a:p>
                    <a:p>
                      <a:pPr marL="174625" indent="-174625">
                        <a:buFont typeface="+mj-lt"/>
                        <a:buAutoNum type="arabicParenR"/>
                      </a:pPr>
                      <a:r>
                        <a:rPr lang="th-TH" sz="8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สำนักพัฒนามาตรฐานและทดสอบฝีมือแรงงาน</a:t>
                      </a:r>
                    </a:p>
                    <a:p>
                      <a:pPr marL="174625" indent="-174625">
                        <a:buFont typeface="+mj-lt"/>
                        <a:buAutoNum type="arabicParenR"/>
                      </a:pPr>
                      <a:r>
                        <a:rPr lang="th-TH" sz="8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สำนักพัฒนาผู้ฝึกและเทคโนโลยีการฝึก</a:t>
                      </a:r>
                    </a:p>
                    <a:p>
                      <a:pPr marL="174625" indent="-174625">
                        <a:buFont typeface="+mj-lt"/>
                        <a:buAutoNum type="arabicParenR"/>
                      </a:pPr>
                      <a:r>
                        <a:rPr lang="th-TH" sz="8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สำนักงานรับรองความรู้ความสามารถ</a:t>
                      </a:r>
                    </a:p>
                    <a:p>
                      <a:pPr marL="174625" indent="-174625">
                        <a:buFont typeface="+mj-lt"/>
                        <a:buAutoNum type="arabicParenR"/>
                      </a:pPr>
                      <a:r>
                        <a:rPr lang="th-TH" sz="8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สถาบันพัฒนาฝีมือแรงงาน</a:t>
                      </a:r>
                      <a:endParaRPr lang="th-TH" sz="8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092831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96533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-13648" y="-15861"/>
            <a:ext cx="11627893" cy="4180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3081" y="-15861"/>
            <a:ext cx="80835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2400" b="1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รายละเอียดตัวชี้วัดระดับกรมพัฒนาฝีมือแรงงาน ประจำปีงบประมาณ พ.ศ. </a:t>
            </a:r>
            <a:r>
              <a:rPr lang="th-TH" sz="24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2566</a:t>
            </a:r>
            <a:endParaRPr lang="th-TH" sz="2400" b="1" dirty="0">
              <a:solidFill>
                <a:prstClr val="white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3081" y="545426"/>
            <a:ext cx="6917799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kumimoji="0" lang="th-TH" sz="2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 5</a:t>
            </a: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: </a:t>
            </a:r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ร้อยละของผู้ผ่านการทดสอบมาตรฐานฝีมือแรงงาน</a:t>
            </a:r>
            <a:r>
              <a:rPr lang="th-TH" sz="2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แห่งชาติ</a:t>
            </a:r>
          </a:p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ได้รับ</a:t>
            </a:r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อัตราค่าจ้างตามมาตรฐานฝีมือที่กำหนดตามกฎหมายใน 20 จังหวัด</a:t>
            </a:r>
          </a:p>
        </p:txBody>
      </p:sp>
      <p:sp>
        <p:nvSpPr>
          <p:cNvPr id="17" name="Rectangle 16"/>
          <p:cNvSpPr/>
          <p:nvPr/>
        </p:nvSpPr>
        <p:spPr>
          <a:xfrm>
            <a:off x="123079" y="1123775"/>
            <a:ext cx="11491165" cy="1274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1688" lvl="0" indent="-801688" algn="thaiDist">
              <a:lnSpc>
                <a:spcPct val="80000"/>
              </a:lnSpc>
              <a:tabLst>
                <a:tab pos="801688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คำอธิบาย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ตัวชี้วัดเพื่อวัดผลสัมฤทธิ์ตามเป้าหมายการจัดโครงสร้างและบทบาทภารกิจใหม่ของกรมพัฒนาฝีมือแรงงาน กระทรวงแรงงาน</a:t>
            </a:r>
            <a:endParaRPr kumimoji="0" lang="th-T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801688" indent="-801688" algn="thaiDist">
              <a:lnSpc>
                <a:spcPct val="80000"/>
              </a:lnSpc>
              <a:tabLst>
                <a:tab pos="801688" algn="l"/>
              </a:tabLst>
              <a:defRPr/>
            </a:pPr>
            <a:r>
              <a:rPr lang="th-TH" sz="1600" b="1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ขอบเขตการประเมิน </a:t>
            </a:r>
            <a:r>
              <a:rPr lang="en-US" sz="1600" b="1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:</a:t>
            </a:r>
            <a:r>
              <a:rPr lang="th-TH" sz="1600" b="1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lang="th-TH" sz="160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พิจารณาจากร้อยละของผู้ผ่านการทดสอบมาตรฐานฝีมือแรงงานแห่งชาติได้รับอัตราค่าจ้างตามมาตรฐานฝีมือ</a:t>
            </a:r>
            <a:r>
              <a:rPr lang="th-TH" sz="1600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ที่กำหนด</a:t>
            </a:r>
            <a:r>
              <a:rPr lang="th-TH" sz="160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ตามกฎหมาย ใน </a:t>
            </a:r>
            <a:r>
              <a:rPr lang="th-TH" sz="1600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20 จังหวัด</a:t>
            </a:r>
          </a:p>
          <a:p>
            <a:pPr marL="801688" indent="-801688" algn="thaiDist">
              <a:lnSpc>
                <a:spcPct val="80000"/>
              </a:lnSpc>
              <a:tabLst>
                <a:tab pos="801688" algn="l"/>
              </a:tabLst>
              <a:defRPr/>
            </a:pPr>
            <a:r>
              <a:rPr lang="th-TH" sz="1600" b="1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สูตร</a:t>
            </a:r>
            <a:r>
              <a:rPr lang="th-TH" sz="1600" b="1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คำนวณ </a:t>
            </a:r>
            <a:r>
              <a:rPr lang="th-TH" sz="1600" b="1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: </a:t>
            </a:r>
            <a:r>
              <a:rPr lang="th-TH" sz="1600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จำนวน</a:t>
            </a:r>
            <a:r>
              <a:rPr lang="th-TH" sz="160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ผู้ผ่านการทดสอบมาตรฐานฝีมือแรงงานแห่งชาติได้รับอัตราค่าจ้างตามมาตรฐานฝีมือแรงงาน</a:t>
            </a:r>
            <a:r>
              <a:rPr lang="th-TH" sz="1600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ที่กำหนด</a:t>
            </a:r>
            <a:r>
              <a:rPr lang="th-TH" sz="160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ตาม</a:t>
            </a:r>
            <a:r>
              <a:rPr lang="th-TH" sz="1600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กฎหมาย </a:t>
            </a:r>
            <a:r>
              <a:rPr lang="en-US" sz="1600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x 100</a:t>
            </a:r>
            <a:endParaRPr lang="th-TH" sz="1600" dirty="0" smtClean="0"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801688" indent="-801688" algn="thaiDist">
              <a:lnSpc>
                <a:spcPct val="80000"/>
              </a:lnSpc>
              <a:tabLst>
                <a:tab pos="801688" algn="l"/>
              </a:tabLst>
              <a:defRPr/>
            </a:pPr>
            <a:endParaRPr lang="en-US" sz="1400" dirty="0"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801688" indent="-801688" algn="thaiDist">
              <a:lnSpc>
                <a:spcPct val="80000"/>
              </a:lnSpc>
              <a:tabLst>
                <a:tab pos="801688" algn="l"/>
              </a:tabLst>
              <a:defRPr/>
            </a:pPr>
            <a:r>
              <a:rPr lang="th-TH" sz="1600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                                        จำนวน</a:t>
            </a:r>
            <a:r>
              <a:rPr lang="th-TH" sz="160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เป้าหมายผู้เข้ารับการทดสอบมาตรฐานฝีมือแรงงานแห่งชาติได้รับอัตราค่าจ้าง</a:t>
            </a:r>
          </a:p>
          <a:p>
            <a:pPr marL="801688" indent="-801688" algn="thaiDist">
              <a:lnSpc>
                <a:spcPct val="80000"/>
              </a:lnSpc>
              <a:tabLst>
                <a:tab pos="801688" algn="l"/>
              </a:tabLst>
              <a:defRPr/>
            </a:pPr>
            <a:r>
              <a:rPr lang="th-TH" sz="1600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                                                               ตาม</a:t>
            </a:r>
            <a:r>
              <a:rPr lang="th-TH" sz="160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มาตรฐานฝีมือแรงงานที่ก่าหนดตามกฎหมาย</a:t>
            </a:r>
          </a:p>
        </p:txBody>
      </p:sp>
      <p:sp>
        <p:nvSpPr>
          <p:cNvPr id="21" name="Rectangle 20"/>
          <p:cNvSpPr/>
          <p:nvPr/>
        </p:nvSpPr>
        <p:spPr>
          <a:xfrm>
            <a:off x="85643" y="2397571"/>
            <a:ext cx="2106667" cy="2799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60000"/>
              </a:lnSpc>
              <a:defRPr/>
            </a:pPr>
            <a:r>
              <a:rPr kumimoji="0" lang="th-TH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2566 </a:t>
            </a: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lang="th-TH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ร้อยละ 50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xmlns="" id="{2A98D7EA-7217-5E5E-C5E9-B12CD0B048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5282966"/>
              </p:ext>
            </p:extLst>
          </p:nvPr>
        </p:nvGraphicFramePr>
        <p:xfrm>
          <a:off x="175076" y="2718444"/>
          <a:ext cx="11260861" cy="13607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93113">
                  <a:extLst>
                    <a:ext uri="{9D8B030D-6E8A-4147-A177-3AD203B41FA5}">
                      <a16:colId xmlns:a16="http://schemas.microsoft.com/office/drawing/2014/main" xmlns="" val="51523606"/>
                    </a:ext>
                  </a:extLst>
                </a:gridCol>
                <a:gridCol w="1593113">
                  <a:extLst>
                    <a:ext uri="{9D8B030D-6E8A-4147-A177-3AD203B41FA5}">
                      <a16:colId xmlns:a16="http://schemas.microsoft.com/office/drawing/2014/main" xmlns="" val="2644754066"/>
                    </a:ext>
                  </a:extLst>
                </a:gridCol>
                <a:gridCol w="1593113">
                  <a:extLst>
                    <a:ext uri="{9D8B030D-6E8A-4147-A177-3AD203B41FA5}">
                      <a16:colId xmlns:a16="http://schemas.microsoft.com/office/drawing/2014/main" xmlns="" val="1595627643"/>
                    </a:ext>
                  </a:extLst>
                </a:gridCol>
                <a:gridCol w="1593113">
                  <a:extLst>
                    <a:ext uri="{9D8B030D-6E8A-4147-A177-3AD203B41FA5}">
                      <a16:colId xmlns:a16="http://schemas.microsoft.com/office/drawing/2014/main" xmlns="" val="2659447798"/>
                    </a:ext>
                  </a:extLst>
                </a:gridCol>
                <a:gridCol w="1593113">
                  <a:extLst>
                    <a:ext uri="{9D8B030D-6E8A-4147-A177-3AD203B41FA5}">
                      <a16:colId xmlns:a16="http://schemas.microsoft.com/office/drawing/2014/main" xmlns="" val="3079781069"/>
                    </a:ext>
                  </a:extLst>
                </a:gridCol>
                <a:gridCol w="3295296">
                  <a:extLst>
                    <a:ext uri="{9D8B030D-6E8A-4147-A177-3AD203B41FA5}">
                      <a16:colId xmlns:a16="http://schemas.microsoft.com/office/drawing/2014/main" xmlns="" val="1838632067"/>
                    </a:ext>
                  </a:extLst>
                </a:gridCol>
              </a:tblGrid>
              <a:tr h="279112">
                <a:tc gridSpan="5"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 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21399034"/>
                  </a:ext>
                </a:extLst>
              </a:tr>
              <a:tr h="279112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2561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2562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0000CC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208994238"/>
                  </a:ext>
                </a:extLst>
              </a:tr>
              <a:tr h="40368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n/a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n/a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n/a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n/a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n/a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50</a:t>
                      </a:r>
                      <a:endParaRPr kumimoji="0" lang="th-TH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169680560"/>
                  </a:ext>
                </a:extLst>
              </a:tr>
              <a:tr h="238514">
                <a:tc gridSpan="5">
                  <a:txBody>
                    <a:bodyPr/>
                    <a:lstStyle/>
                    <a:p>
                      <a:pPr algn="l">
                        <a:lnSpc>
                          <a:spcPct val="80000"/>
                        </a:lnSpc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บรรลุเป้าหมายในปี 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..........................................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dirty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dirty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80000"/>
                        </a:lnSpc>
                      </a:pP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194682789"/>
                  </a:ext>
                </a:extLst>
              </a:tr>
            </a:tbl>
          </a:graphicData>
        </a:graphic>
      </p:graphicFrame>
      <p:sp>
        <p:nvSpPr>
          <p:cNvPr id="37" name="Rectangle 36">
            <a:extLst>
              <a:ext uri="{FF2B5EF4-FFF2-40B4-BE49-F238E27FC236}">
                <a16:creationId xmlns:a16="http://schemas.microsoft.com/office/drawing/2014/main" xmlns="" id="{9F45E123-27AC-064E-C73E-2936164F5AFC}"/>
              </a:ext>
            </a:extLst>
          </p:cNvPr>
          <p:cNvSpPr/>
          <p:nvPr/>
        </p:nvSpPr>
        <p:spPr>
          <a:xfrm>
            <a:off x="101047" y="5883352"/>
            <a:ext cx="9565466" cy="296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indent="-546100">
              <a:lnSpc>
                <a:spcPct val="80000"/>
              </a:lnSpc>
              <a:tabLst>
                <a:tab pos="546100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…………………………………………………………………………………………………………………………………………………………………………………………………………………………………………………</a:t>
            </a:r>
            <a:endParaRPr lang="th-TH" sz="1600" dirty="0"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</p:txBody>
      </p:sp>
      <p:graphicFrame>
        <p:nvGraphicFramePr>
          <p:cNvPr id="38" name="Table 37">
            <a:extLst>
              <a:ext uri="{FF2B5EF4-FFF2-40B4-BE49-F238E27FC236}">
                <a16:creationId xmlns:a16="http://schemas.microsoft.com/office/drawing/2014/main" xmlns="" id="{B3734D5F-203F-A10E-7262-49309ECC09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9876459"/>
              </p:ext>
            </p:extLst>
          </p:nvPr>
        </p:nvGraphicFramePr>
        <p:xfrm>
          <a:off x="160422" y="4286934"/>
          <a:ext cx="11299266" cy="1390452"/>
        </p:xfrm>
        <a:graphic>
          <a:graphicData uri="http://schemas.openxmlformats.org/drawingml/2006/table">
            <a:tbl>
              <a:tblPr firstRow="1" bandRow="1"/>
              <a:tblGrid>
                <a:gridCol w="376642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76642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76642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214350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  <a:endParaRPr lang="en-US" sz="18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143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6602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…………………………….</a:t>
                      </a:r>
                      <a:endParaRPr lang="th-TH" sz="1600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………………………….</a:t>
                      </a: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………………………………</a:t>
                      </a:r>
                      <a:endParaRPr kumimoji="0" lang="th-TH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02206">
                <a:tc gridSpan="3"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เป้าหมายการดำเนินงาน 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 </a:t>
                      </a:r>
                      <a:r>
                        <a:rPr kumimoji="0" lang="th-TH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 (ต.ค. 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65 – </a:t>
                      </a:r>
                      <a:r>
                        <a:rPr kumimoji="0" lang="th-TH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 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66) </a:t>
                      </a:r>
                      <a:r>
                        <a:rPr kumimoji="0" lang="th-TH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(แนบแผนการดำเนินงาน)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kumimoji="0" lang="en-US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b="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 ................................................................................................................................................................................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indent="0" algn="thaiDist">
                        <a:lnSpc>
                          <a:spcPts val="1200"/>
                        </a:lnSpc>
                        <a:buFont typeface="Arial" panose="020B0604020202020204" pitchFamily="34" charset="0"/>
                        <a:buNone/>
                      </a:pPr>
                      <a:endParaRPr lang="th-TH" sz="900" kern="1200" dirty="0">
                        <a:solidFill>
                          <a:schemeClr val="dk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1450" marR="0" lvl="0" indent="-171450" algn="thaiDist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kumimoji="0" lang="en-US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3354825"/>
                  </a:ext>
                </a:extLst>
              </a:tr>
            </a:tbl>
          </a:graphicData>
        </a:graphic>
      </p:graphicFrame>
      <p:sp>
        <p:nvSpPr>
          <p:cNvPr id="39" name="Rectangle 38"/>
          <p:cNvSpPr/>
          <p:nvPr/>
        </p:nvSpPr>
        <p:spPr>
          <a:xfrm>
            <a:off x="90849" y="6197207"/>
            <a:ext cx="9575664" cy="270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lang="th-TH" sz="1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ผู้รับผิดชอบการรายงาน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lang="th-TH" sz="1400" noProof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</a:t>
            </a:r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74286" y="6510048"/>
            <a:ext cx="9675356" cy="270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lang="th-TH" sz="1400" b="1" noProof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ช่วงเวลารายงานผล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xmlns="" id="{516880A7-3E5F-EF90-9703-B687E068A883}"/>
              </a:ext>
            </a:extLst>
          </p:cNvPr>
          <p:cNvGrpSpPr/>
          <p:nvPr/>
        </p:nvGrpSpPr>
        <p:grpSpPr>
          <a:xfrm>
            <a:off x="10976203" y="356003"/>
            <a:ext cx="1107285" cy="615553"/>
            <a:chOff x="12240606" y="1307654"/>
            <a:chExt cx="1107285" cy="615553"/>
          </a:xfrm>
        </p:grpSpPr>
        <p:pic>
          <p:nvPicPr>
            <p:cNvPr id="18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xmlns="" id="{9CFC9C60-2267-DA76-6E2E-1C482BBA2E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441110" y="1307654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TextBox 2">
              <a:extLst>
                <a:ext uri="{FF2B5EF4-FFF2-40B4-BE49-F238E27FC236}">
                  <a16:creationId xmlns:a16="http://schemas.microsoft.com/office/drawing/2014/main" xmlns="" id="{115FCB30-B13A-F5CA-E7FE-60C6706759D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40606" y="1411557"/>
              <a:ext cx="1107285" cy="493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/>
              </a:r>
              <a:b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lang="th-TH" altLang="th-TH" sz="1600" b="1" noProof="0" dirty="0" smtClean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15</a:t>
              </a:r>
              <a:endParaRPr kumimoji="0" lang="en-US" alt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  <p:sp>
        <p:nvSpPr>
          <p:cNvPr id="20" name="กล่องข้อความ 13">
            <a:extLst>
              <a:ext uri="{FF2B5EF4-FFF2-40B4-BE49-F238E27FC236}">
                <a16:creationId xmlns:a16="http://schemas.microsoft.com/office/drawing/2014/main" xmlns="" id="{CF5BB3F2-092A-4216-ABA2-88B806CEF1AB}"/>
              </a:ext>
            </a:extLst>
          </p:cNvPr>
          <p:cNvSpPr txBox="1"/>
          <p:nvPr/>
        </p:nvSpPr>
        <p:spPr>
          <a:xfrm>
            <a:off x="5519610" y="436465"/>
            <a:ext cx="1011820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>
            <a:defPPr>
              <a:defRPr lang="th-TH"/>
            </a:defPPr>
            <a:lvl1pPr algn="ctr">
              <a:defRPr sz="11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>
                <a:solidFill>
                  <a:prstClr val="black"/>
                </a:solidFill>
              </a:rPr>
              <a:t>……………………………….</a:t>
            </a:r>
          </a:p>
        </p:txBody>
      </p:sp>
      <p:sp>
        <p:nvSpPr>
          <p:cNvPr id="22" name="กล่องข้อความ 13">
            <a:extLst>
              <a:ext uri="{FF2B5EF4-FFF2-40B4-BE49-F238E27FC236}">
                <a16:creationId xmlns:a16="http://schemas.microsoft.com/office/drawing/2014/main" xmlns="" id="{DD066185-833B-418F-931F-07300948343B}"/>
              </a:ext>
            </a:extLst>
          </p:cNvPr>
          <p:cNvSpPr txBox="1"/>
          <p:nvPr/>
        </p:nvSpPr>
        <p:spPr>
          <a:xfrm>
            <a:off x="6598375" y="456650"/>
            <a:ext cx="966208" cy="246221"/>
          </a:xfrm>
          <a:prstGeom prst="rect">
            <a:avLst/>
          </a:prstGeom>
          <a:solidFill>
            <a:srgbClr val="F19E65"/>
          </a:solidFill>
        </p:spPr>
        <p:txBody>
          <a:bodyPr wrap="square" anchor="ctr">
            <a:spAutoFit/>
          </a:bodyPr>
          <a:lstStyle>
            <a:defPPr>
              <a:defRPr lang="th-TH"/>
            </a:defPPr>
            <a:lvl1pPr algn="ctr">
              <a:defRPr sz="1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prstClr val="black"/>
                </a:solidFill>
              </a:rPr>
              <a:t>………………</a:t>
            </a:r>
          </a:p>
        </p:txBody>
      </p:sp>
      <p:sp>
        <p:nvSpPr>
          <p:cNvPr id="23" name="Pentagon 43">
            <a:extLst>
              <a:ext uri="{FF2B5EF4-FFF2-40B4-BE49-F238E27FC236}">
                <a16:creationId xmlns:a16="http://schemas.microsoft.com/office/drawing/2014/main" xmlns="" id="{1755DE49-B3BF-4308-9071-54B54A22B25D}"/>
              </a:ext>
            </a:extLst>
          </p:cNvPr>
          <p:cNvSpPr/>
          <p:nvPr/>
        </p:nvSpPr>
        <p:spPr>
          <a:xfrm>
            <a:off x="6622124" y="706416"/>
            <a:ext cx="942459" cy="188516"/>
          </a:xfrm>
          <a:prstGeom prst="homePlate">
            <a:avLst>
              <a:gd name="adj" fmla="val 39432"/>
            </a:avLst>
          </a:prstGeom>
          <a:solidFill>
            <a:srgbClr val="D9D9D9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ctr">
              <a:defRPr/>
            </a:pPr>
            <a:r>
              <a:rPr lang="th-TH" sz="11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................</a:t>
            </a:r>
          </a:p>
        </p:txBody>
      </p:sp>
      <p:graphicFrame>
        <p:nvGraphicFramePr>
          <p:cNvPr id="24" name="ตาราง 4">
            <a:extLst>
              <a:ext uri="{FF2B5EF4-FFF2-40B4-BE49-F238E27FC236}">
                <a16:creationId xmlns:a16="http://schemas.microsoft.com/office/drawing/2014/main" xmlns="" id="{82F72B9E-9831-4030-8FF5-2DEBCE3D023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0500645"/>
              </p:ext>
            </p:extLst>
          </p:nvPr>
        </p:nvGraphicFramePr>
        <p:xfrm>
          <a:off x="7659584" y="384520"/>
          <a:ext cx="3517123" cy="548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17123">
                  <a:extLst>
                    <a:ext uri="{9D8B030D-6E8A-4147-A177-3AD203B41FA5}">
                      <a16:colId xmlns:a16="http://schemas.microsoft.com/office/drawing/2014/main" xmlns="" val="373832328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th-TH" sz="8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หน่วยงานที่รับผิดชอบ</a:t>
                      </a:r>
                      <a:endParaRPr lang="en-US" sz="8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32652984"/>
                  </a:ext>
                </a:extLst>
              </a:tr>
              <a:tr h="294118">
                <a:tc>
                  <a:txBody>
                    <a:bodyPr/>
                    <a:lstStyle/>
                    <a:p>
                      <a:pPr marL="174625" indent="-174625">
                        <a:buFont typeface="+mj-lt"/>
                        <a:buAutoNum type="arabicParenR"/>
                      </a:pPr>
                      <a:r>
                        <a:rPr lang="th-TH" sz="8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สำนักพัฒนามาตรฐานและทดสอบฝีมือแรงงาน</a:t>
                      </a:r>
                    </a:p>
                    <a:p>
                      <a:pPr marL="174625" indent="-174625">
                        <a:buFont typeface="+mj-lt"/>
                        <a:buAutoNum type="arabicParenR"/>
                      </a:pPr>
                      <a:r>
                        <a:rPr lang="th-TH" sz="8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รร สพร</a:t>
                      </a:r>
                      <a:endParaRPr lang="th-TH" sz="8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09283109"/>
                  </a:ext>
                </a:extLst>
              </a:tr>
            </a:tbl>
          </a:graphicData>
        </a:graphic>
      </p:graphicFrame>
      <p:cxnSp>
        <p:nvCxnSpPr>
          <p:cNvPr id="7" name="Straight Connector 6"/>
          <p:cNvCxnSpPr/>
          <p:nvPr/>
        </p:nvCxnSpPr>
        <p:spPr>
          <a:xfrm>
            <a:off x="1066800" y="1836420"/>
            <a:ext cx="687324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65332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-13648" y="-15861"/>
            <a:ext cx="11627893" cy="4180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3081" y="-15861"/>
            <a:ext cx="80835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2400" b="1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รายละเอียดตัวชี้วัดระดับกรมพัฒนาฝีมือแรงงาน ประจำปีงบประมาณ พ.ศ. </a:t>
            </a:r>
            <a:r>
              <a:rPr lang="th-TH" sz="24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2566</a:t>
            </a:r>
            <a:endParaRPr lang="th-TH" sz="2400" b="1" dirty="0">
              <a:solidFill>
                <a:prstClr val="white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3081" y="477690"/>
            <a:ext cx="6917799" cy="7017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kumimoji="0" lang="th-TH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 6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: </a:t>
            </a: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อัตราการเติบโตทางเศรษฐกิจในพื้นที่ 20 </a:t>
            </a:r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จังหวัด</a:t>
            </a:r>
          </a:p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เพิ่มขึ้น </a:t>
            </a: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ร้อยละ 3 - 5 จากการพัฒนาฝีมือแรงงาน</a:t>
            </a:r>
          </a:p>
        </p:txBody>
      </p:sp>
      <p:sp>
        <p:nvSpPr>
          <p:cNvPr id="17" name="Rectangle 16"/>
          <p:cNvSpPr/>
          <p:nvPr/>
        </p:nvSpPr>
        <p:spPr>
          <a:xfrm>
            <a:off x="123079" y="1139015"/>
            <a:ext cx="11491165" cy="4862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1688" lvl="0" indent="-801688" algn="thaiDist">
              <a:lnSpc>
                <a:spcPct val="80000"/>
              </a:lnSpc>
              <a:tabLst>
                <a:tab pos="801688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คำอธิบาย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เป็น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ตัวชี้วัดเพื่อวัดผลสัมฤทธิ์ตามเป้าหมายการจัดโครงสร้างและบทบาทภารกิจใหม่ของกรมพัฒนาฝีมือแรงงาน กระทรวง</a:t>
            </a:r>
            <a:r>
              <a:rPr lang="th-TH" sz="16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แรงงาน</a:t>
            </a:r>
            <a:endParaRPr lang="th-TH" sz="1600" u="sng" dirty="0"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801688" indent="-801688" algn="thaiDist">
              <a:lnSpc>
                <a:spcPct val="80000"/>
              </a:lnSpc>
              <a:tabLst>
                <a:tab pos="801688" algn="l"/>
              </a:tabLst>
              <a:defRPr/>
            </a:pPr>
            <a:r>
              <a:rPr lang="th-TH" sz="1600" b="1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ขอบเขตการประเมิน </a:t>
            </a:r>
            <a:r>
              <a:rPr lang="en-US" sz="1600" b="1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:</a:t>
            </a:r>
            <a:r>
              <a:rPr lang="th-TH" sz="1600" b="1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lang="th-TH" sz="160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พิจารณาจากอัตราการเติบโตทางเศรษฐกิจในพื้นที่ 20 จังหวัดเพิ่มขึ้นร้อยละ 3 -5 จากการพัฒนาฝีมือแรงงาน กระทรวงแรงงาน</a:t>
            </a:r>
          </a:p>
        </p:txBody>
      </p:sp>
      <p:sp>
        <p:nvSpPr>
          <p:cNvPr id="21" name="Rectangle 20"/>
          <p:cNvSpPr/>
          <p:nvPr/>
        </p:nvSpPr>
        <p:spPr>
          <a:xfrm>
            <a:off x="85643" y="2397571"/>
            <a:ext cx="2023311" cy="2585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2566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ร้อยละ 3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xmlns="" id="{2A98D7EA-7217-5E5E-C5E9-B12CD0B048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4118037"/>
              </p:ext>
            </p:extLst>
          </p:nvPr>
        </p:nvGraphicFramePr>
        <p:xfrm>
          <a:off x="175076" y="2718444"/>
          <a:ext cx="11260861" cy="13607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93113">
                  <a:extLst>
                    <a:ext uri="{9D8B030D-6E8A-4147-A177-3AD203B41FA5}">
                      <a16:colId xmlns:a16="http://schemas.microsoft.com/office/drawing/2014/main" xmlns="" val="51523606"/>
                    </a:ext>
                  </a:extLst>
                </a:gridCol>
                <a:gridCol w="1593113">
                  <a:extLst>
                    <a:ext uri="{9D8B030D-6E8A-4147-A177-3AD203B41FA5}">
                      <a16:colId xmlns:a16="http://schemas.microsoft.com/office/drawing/2014/main" xmlns="" val="2644754066"/>
                    </a:ext>
                  </a:extLst>
                </a:gridCol>
                <a:gridCol w="1593113">
                  <a:extLst>
                    <a:ext uri="{9D8B030D-6E8A-4147-A177-3AD203B41FA5}">
                      <a16:colId xmlns:a16="http://schemas.microsoft.com/office/drawing/2014/main" xmlns="" val="1595627643"/>
                    </a:ext>
                  </a:extLst>
                </a:gridCol>
                <a:gridCol w="1593113">
                  <a:extLst>
                    <a:ext uri="{9D8B030D-6E8A-4147-A177-3AD203B41FA5}">
                      <a16:colId xmlns:a16="http://schemas.microsoft.com/office/drawing/2014/main" xmlns="" val="2659447798"/>
                    </a:ext>
                  </a:extLst>
                </a:gridCol>
                <a:gridCol w="1593113">
                  <a:extLst>
                    <a:ext uri="{9D8B030D-6E8A-4147-A177-3AD203B41FA5}">
                      <a16:colId xmlns:a16="http://schemas.microsoft.com/office/drawing/2014/main" xmlns="" val="3079781069"/>
                    </a:ext>
                  </a:extLst>
                </a:gridCol>
                <a:gridCol w="3295296">
                  <a:extLst>
                    <a:ext uri="{9D8B030D-6E8A-4147-A177-3AD203B41FA5}">
                      <a16:colId xmlns:a16="http://schemas.microsoft.com/office/drawing/2014/main" xmlns="" val="1838632067"/>
                    </a:ext>
                  </a:extLst>
                </a:gridCol>
              </a:tblGrid>
              <a:tr h="279112">
                <a:tc gridSpan="5"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 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21399034"/>
                  </a:ext>
                </a:extLst>
              </a:tr>
              <a:tr h="279112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2561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2562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0000CC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208994238"/>
                  </a:ext>
                </a:extLst>
              </a:tr>
              <a:tr h="40368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n/a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n/a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n/a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n/a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n/a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3</a:t>
                      </a:r>
                      <a:endParaRPr kumimoji="0" lang="th-TH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169680560"/>
                  </a:ext>
                </a:extLst>
              </a:tr>
              <a:tr h="238514">
                <a:tc gridSpan="5">
                  <a:txBody>
                    <a:bodyPr/>
                    <a:lstStyle/>
                    <a:p>
                      <a:pPr algn="l">
                        <a:lnSpc>
                          <a:spcPct val="80000"/>
                        </a:lnSpc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บรรลุเป้าหมายในปี 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..........................................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dirty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dirty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80000"/>
                        </a:lnSpc>
                      </a:pP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194682789"/>
                  </a:ext>
                </a:extLst>
              </a:tr>
            </a:tbl>
          </a:graphicData>
        </a:graphic>
      </p:graphicFrame>
      <p:sp>
        <p:nvSpPr>
          <p:cNvPr id="37" name="Rectangle 36">
            <a:extLst>
              <a:ext uri="{FF2B5EF4-FFF2-40B4-BE49-F238E27FC236}">
                <a16:creationId xmlns:a16="http://schemas.microsoft.com/office/drawing/2014/main" xmlns="" id="{9F45E123-27AC-064E-C73E-2936164F5AFC}"/>
              </a:ext>
            </a:extLst>
          </p:cNvPr>
          <p:cNvSpPr/>
          <p:nvPr/>
        </p:nvSpPr>
        <p:spPr>
          <a:xfrm>
            <a:off x="101047" y="5883352"/>
            <a:ext cx="9565466" cy="296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indent="-546100">
              <a:lnSpc>
                <a:spcPct val="80000"/>
              </a:lnSpc>
              <a:tabLst>
                <a:tab pos="546100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…………………………………………………………………………………………………………………………………………………………………………………………………………………………………………………</a:t>
            </a:r>
            <a:endParaRPr lang="th-TH" sz="1600" dirty="0"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</p:txBody>
      </p:sp>
      <p:graphicFrame>
        <p:nvGraphicFramePr>
          <p:cNvPr id="38" name="Table 37">
            <a:extLst>
              <a:ext uri="{FF2B5EF4-FFF2-40B4-BE49-F238E27FC236}">
                <a16:creationId xmlns:a16="http://schemas.microsoft.com/office/drawing/2014/main" xmlns="" id="{B3734D5F-203F-A10E-7262-49309ECC09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9876459"/>
              </p:ext>
            </p:extLst>
          </p:nvPr>
        </p:nvGraphicFramePr>
        <p:xfrm>
          <a:off x="160422" y="4286934"/>
          <a:ext cx="11299266" cy="1390452"/>
        </p:xfrm>
        <a:graphic>
          <a:graphicData uri="http://schemas.openxmlformats.org/drawingml/2006/table">
            <a:tbl>
              <a:tblPr firstRow="1" bandRow="1"/>
              <a:tblGrid>
                <a:gridCol w="376642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76642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76642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214350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  <a:endParaRPr lang="en-US" sz="18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143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6602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…………………………….</a:t>
                      </a:r>
                      <a:endParaRPr lang="th-TH" sz="1600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………………………….</a:t>
                      </a: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………………………………</a:t>
                      </a:r>
                      <a:endParaRPr kumimoji="0" lang="th-TH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02206">
                <a:tc gridSpan="3"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เป้าหมายการดำเนินงาน 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 </a:t>
                      </a:r>
                      <a:r>
                        <a:rPr kumimoji="0" lang="th-TH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 (ต.ค. 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65 – </a:t>
                      </a:r>
                      <a:r>
                        <a:rPr kumimoji="0" lang="th-TH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 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66) </a:t>
                      </a:r>
                      <a:r>
                        <a:rPr kumimoji="0" lang="th-TH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(แนบแผนการดำเนินงาน)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kumimoji="0" lang="en-US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b="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 ................................................................................................................................................................................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indent="0" algn="thaiDist">
                        <a:lnSpc>
                          <a:spcPts val="1200"/>
                        </a:lnSpc>
                        <a:buFont typeface="Arial" panose="020B0604020202020204" pitchFamily="34" charset="0"/>
                        <a:buNone/>
                      </a:pPr>
                      <a:endParaRPr lang="th-TH" sz="900" kern="1200" dirty="0">
                        <a:solidFill>
                          <a:schemeClr val="dk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1450" marR="0" lvl="0" indent="-171450" algn="thaiDist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kumimoji="0" lang="en-US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3354825"/>
                  </a:ext>
                </a:extLst>
              </a:tr>
            </a:tbl>
          </a:graphicData>
        </a:graphic>
      </p:graphicFrame>
      <p:sp>
        <p:nvSpPr>
          <p:cNvPr id="39" name="Rectangle 38"/>
          <p:cNvSpPr/>
          <p:nvPr/>
        </p:nvSpPr>
        <p:spPr>
          <a:xfrm>
            <a:off x="90849" y="6197207"/>
            <a:ext cx="9575664" cy="270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lang="th-TH" sz="1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ผู้รับผิดชอบการรายงาน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lang="th-TH" sz="1400" noProof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</a:t>
            </a:r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74286" y="6510048"/>
            <a:ext cx="9675356" cy="270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lang="th-TH" sz="1400" b="1" noProof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ช่วงเวลารายงานผล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xmlns="" id="{516880A7-3E5F-EF90-9703-B687E068A883}"/>
              </a:ext>
            </a:extLst>
          </p:cNvPr>
          <p:cNvGrpSpPr/>
          <p:nvPr/>
        </p:nvGrpSpPr>
        <p:grpSpPr>
          <a:xfrm>
            <a:off x="10976203" y="356003"/>
            <a:ext cx="1107285" cy="615553"/>
            <a:chOff x="12240606" y="1307654"/>
            <a:chExt cx="1107285" cy="615553"/>
          </a:xfrm>
        </p:grpSpPr>
        <p:pic>
          <p:nvPicPr>
            <p:cNvPr id="18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xmlns="" id="{9CFC9C60-2267-DA76-6E2E-1C482BBA2E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441110" y="1307654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TextBox 2">
              <a:extLst>
                <a:ext uri="{FF2B5EF4-FFF2-40B4-BE49-F238E27FC236}">
                  <a16:creationId xmlns:a16="http://schemas.microsoft.com/office/drawing/2014/main" xmlns="" id="{115FCB30-B13A-F5CA-E7FE-60C6706759D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40606" y="1411557"/>
              <a:ext cx="1107285" cy="493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/>
              </a:r>
              <a:b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lang="th-TH" altLang="th-TH" sz="1600" b="1" noProof="0" dirty="0" smtClean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15</a:t>
              </a:r>
              <a:endParaRPr kumimoji="0" lang="en-US" alt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  <p:sp>
        <p:nvSpPr>
          <p:cNvPr id="20" name="กล่องข้อความ 13">
            <a:extLst>
              <a:ext uri="{FF2B5EF4-FFF2-40B4-BE49-F238E27FC236}">
                <a16:creationId xmlns:a16="http://schemas.microsoft.com/office/drawing/2014/main" xmlns="" id="{CF5BB3F2-092A-4216-ABA2-88B806CEF1AB}"/>
              </a:ext>
            </a:extLst>
          </p:cNvPr>
          <p:cNvSpPr txBox="1"/>
          <p:nvPr/>
        </p:nvSpPr>
        <p:spPr>
          <a:xfrm>
            <a:off x="5519610" y="436465"/>
            <a:ext cx="1011820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>
            <a:defPPr>
              <a:defRPr lang="th-TH"/>
            </a:defPPr>
            <a:lvl1pPr algn="ctr">
              <a:defRPr sz="11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>
                <a:solidFill>
                  <a:prstClr val="black"/>
                </a:solidFill>
              </a:rPr>
              <a:t>……………………………….</a:t>
            </a:r>
          </a:p>
        </p:txBody>
      </p:sp>
      <p:sp>
        <p:nvSpPr>
          <p:cNvPr id="22" name="กล่องข้อความ 13">
            <a:extLst>
              <a:ext uri="{FF2B5EF4-FFF2-40B4-BE49-F238E27FC236}">
                <a16:creationId xmlns:a16="http://schemas.microsoft.com/office/drawing/2014/main" xmlns="" id="{DD066185-833B-418F-931F-07300948343B}"/>
              </a:ext>
            </a:extLst>
          </p:cNvPr>
          <p:cNvSpPr txBox="1"/>
          <p:nvPr/>
        </p:nvSpPr>
        <p:spPr>
          <a:xfrm>
            <a:off x="6598375" y="456650"/>
            <a:ext cx="966208" cy="246221"/>
          </a:xfrm>
          <a:prstGeom prst="rect">
            <a:avLst/>
          </a:prstGeom>
          <a:solidFill>
            <a:srgbClr val="F19E65"/>
          </a:solidFill>
        </p:spPr>
        <p:txBody>
          <a:bodyPr wrap="square" anchor="ctr">
            <a:spAutoFit/>
          </a:bodyPr>
          <a:lstStyle>
            <a:defPPr>
              <a:defRPr lang="th-TH"/>
            </a:defPPr>
            <a:lvl1pPr algn="ctr">
              <a:defRPr sz="1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prstClr val="black"/>
                </a:solidFill>
              </a:rPr>
              <a:t>………………</a:t>
            </a:r>
          </a:p>
        </p:txBody>
      </p:sp>
      <p:sp>
        <p:nvSpPr>
          <p:cNvPr id="23" name="Pentagon 43">
            <a:extLst>
              <a:ext uri="{FF2B5EF4-FFF2-40B4-BE49-F238E27FC236}">
                <a16:creationId xmlns:a16="http://schemas.microsoft.com/office/drawing/2014/main" xmlns="" id="{1755DE49-B3BF-4308-9071-54B54A22B25D}"/>
              </a:ext>
            </a:extLst>
          </p:cNvPr>
          <p:cNvSpPr/>
          <p:nvPr/>
        </p:nvSpPr>
        <p:spPr>
          <a:xfrm>
            <a:off x="6622124" y="706416"/>
            <a:ext cx="942459" cy="188516"/>
          </a:xfrm>
          <a:prstGeom prst="homePlate">
            <a:avLst>
              <a:gd name="adj" fmla="val 39432"/>
            </a:avLst>
          </a:prstGeom>
          <a:solidFill>
            <a:srgbClr val="D9D9D9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ctr">
              <a:defRPr/>
            </a:pPr>
            <a:r>
              <a:rPr lang="th-TH" sz="11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................</a:t>
            </a:r>
          </a:p>
        </p:txBody>
      </p:sp>
      <p:graphicFrame>
        <p:nvGraphicFramePr>
          <p:cNvPr id="24" name="ตาราง 4">
            <a:extLst>
              <a:ext uri="{FF2B5EF4-FFF2-40B4-BE49-F238E27FC236}">
                <a16:creationId xmlns:a16="http://schemas.microsoft.com/office/drawing/2014/main" xmlns="" id="{82F72B9E-9831-4030-8FF5-2DEBCE3D023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6664379"/>
              </p:ext>
            </p:extLst>
          </p:nvPr>
        </p:nvGraphicFramePr>
        <p:xfrm>
          <a:off x="7659584" y="384520"/>
          <a:ext cx="3517123" cy="548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17123">
                  <a:extLst>
                    <a:ext uri="{9D8B030D-6E8A-4147-A177-3AD203B41FA5}">
                      <a16:colId xmlns:a16="http://schemas.microsoft.com/office/drawing/2014/main" xmlns="" val="373832328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th-TH" sz="8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หน่วยงานที่รับผิดชอบ</a:t>
                      </a:r>
                      <a:endParaRPr lang="en-US" sz="8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32652984"/>
                  </a:ext>
                </a:extLst>
              </a:tr>
              <a:tr h="294118">
                <a:tc>
                  <a:txBody>
                    <a:bodyPr/>
                    <a:lstStyle/>
                    <a:p>
                      <a:pPr marL="174625" indent="-174625">
                        <a:buFont typeface="+mj-lt"/>
                        <a:buAutoNum type="arabicParenR"/>
                      </a:pPr>
                      <a:r>
                        <a:rPr lang="th-TH" sz="8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กองแผนงานและสารสนเทศ</a:t>
                      </a:r>
                    </a:p>
                    <a:p>
                      <a:pPr marL="174625" indent="-174625">
                        <a:buFont typeface="+mj-lt"/>
                        <a:buAutoNum type="arabicParenR"/>
                      </a:pPr>
                      <a:r>
                        <a:rPr lang="th-TH" sz="8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สถาบันพัฒนาฝีมือแรงงาน</a:t>
                      </a:r>
                      <a:endParaRPr lang="th-TH" sz="8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092831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965332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-13648" y="-15861"/>
            <a:ext cx="11627893" cy="4180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3081" y="-15861"/>
            <a:ext cx="80835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2400" b="1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รายละเอียดตัวชี้วัดระดับกรมพัฒนาฝีมือแรงงาน ประจำปีงบประมาณ พ.ศ. </a:t>
            </a:r>
            <a:r>
              <a:rPr lang="th-TH" sz="24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2566</a:t>
            </a:r>
            <a:endParaRPr lang="th-TH" sz="2400" b="1" dirty="0">
              <a:solidFill>
                <a:prstClr val="white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3081" y="477690"/>
            <a:ext cx="6917799" cy="5493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kumimoji="0" lang="th-TH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 7</a:t>
            </a:r>
            <a:r>
              <a:rPr kumimoji="0" lang="en-US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: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การพัฒนาองค์การสู่ดิจิทัล </a:t>
            </a:r>
            <a:r>
              <a:rPr lang="en-US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ระบบการขอรับรองมาตรฐานฝีมือ</a:t>
            </a:r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แรงงาน</a:t>
            </a:r>
          </a:p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ตามมาตรา 26 </a:t>
            </a:r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โดย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วิธีการทาง</a:t>
            </a:r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อิเล็กทรอนิกส์</a:t>
            </a:r>
            <a:endParaRPr lang="th-TH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54223" y="2397571"/>
            <a:ext cx="6739345" cy="2799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60000"/>
              </a:lnSpc>
              <a:defRPr/>
            </a:pPr>
            <a:r>
              <a:rPr kumimoji="0" lang="th-TH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2566 </a:t>
            </a: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lang="th-TH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มีระบบการขอรับรองมาตรฐานฝีมือแรงงาน ตามมาตรา 26 โดยวิธีการทางอิเล็กทรอนิกส์</a:t>
            </a:r>
          </a:p>
        </p:txBody>
      </p:sp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xmlns="" id="{2A98D7EA-7217-5E5E-C5E9-B12CD0B048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9684730"/>
              </p:ext>
            </p:extLst>
          </p:nvPr>
        </p:nvGraphicFramePr>
        <p:xfrm>
          <a:off x="175076" y="2718444"/>
          <a:ext cx="11260861" cy="14386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93113">
                  <a:extLst>
                    <a:ext uri="{9D8B030D-6E8A-4147-A177-3AD203B41FA5}">
                      <a16:colId xmlns:a16="http://schemas.microsoft.com/office/drawing/2014/main" xmlns="" val="51523606"/>
                    </a:ext>
                  </a:extLst>
                </a:gridCol>
                <a:gridCol w="1593113">
                  <a:extLst>
                    <a:ext uri="{9D8B030D-6E8A-4147-A177-3AD203B41FA5}">
                      <a16:colId xmlns:a16="http://schemas.microsoft.com/office/drawing/2014/main" xmlns="" val="2644754066"/>
                    </a:ext>
                  </a:extLst>
                </a:gridCol>
                <a:gridCol w="1593113">
                  <a:extLst>
                    <a:ext uri="{9D8B030D-6E8A-4147-A177-3AD203B41FA5}">
                      <a16:colId xmlns:a16="http://schemas.microsoft.com/office/drawing/2014/main" xmlns="" val="1595627643"/>
                    </a:ext>
                  </a:extLst>
                </a:gridCol>
                <a:gridCol w="1593113">
                  <a:extLst>
                    <a:ext uri="{9D8B030D-6E8A-4147-A177-3AD203B41FA5}">
                      <a16:colId xmlns:a16="http://schemas.microsoft.com/office/drawing/2014/main" xmlns="" val="2659447798"/>
                    </a:ext>
                  </a:extLst>
                </a:gridCol>
                <a:gridCol w="1593113">
                  <a:extLst>
                    <a:ext uri="{9D8B030D-6E8A-4147-A177-3AD203B41FA5}">
                      <a16:colId xmlns:a16="http://schemas.microsoft.com/office/drawing/2014/main" xmlns="" val="3079781069"/>
                    </a:ext>
                  </a:extLst>
                </a:gridCol>
                <a:gridCol w="3295296">
                  <a:extLst>
                    <a:ext uri="{9D8B030D-6E8A-4147-A177-3AD203B41FA5}">
                      <a16:colId xmlns:a16="http://schemas.microsoft.com/office/drawing/2014/main" xmlns="" val="1838632067"/>
                    </a:ext>
                  </a:extLst>
                </a:gridCol>
              </a:tblGrid>
              <a:tr h="279112">
                <a:tc gridSpan="5"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 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21399034"/>
                  </a:ext>
                </a:extLst>
              </a:tr>
              <a:tr h="279112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2561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2562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0000CC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208994238"/>
                  </a:ext>
                </a:extLst>
              </a:tr>
              <a:tr h="40368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………………………..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………………………...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…………………………..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…………………………...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………………………..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มีระบบการขอรับรองมาตรฐานฝีมือแรงงาน ตามมาตรา 26 โดยวิธีการทางอิเล็กทรอนิกส์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169680560"/>
                  </a:ext>
                </a:extLst>
              </a:tr>
              <a:tr h="238514">
                <a:tc gridSpan="5">
                  <a:txBody>
                    <a:bodyPr/>
                    <a:lstStyle/>
                    <a:p>
                      <a:pPr algn="l">
                        <a:lnSpc>
                          <a:spcPct val="80000"/>
                        </a:lnSpc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บรรลุเป้าหมายในปี 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..........................................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dirty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dirty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80000"/>
                        </a:lnSpc>
                      </a:pP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194682789"/>
                  </a:ext>
                </a:extLst>
              </a:tr>
            </a:tbl>
          </a:graphicData>
        </a:graphic>
      </p:graphicFrame>
      <p:sp>
        <p:nvSpPr>
          <p:cNvPr id="37" name="Rectangle 36">
            <a:extLst>
              <a:ext uri="{FF2B5EF4-FFF2-40B4-BE49-F238E27FC236}">
                <a16:creationId xmlns:a16="http://schemas.microsoft.com/office/drawing/2014/main" xmlns="" id="{9F45E123-27AC-064E-C73E-2936164F5AFC}"/>
              </a:ext>
            </a:extLst>
          </p:cNvPr>
          <p:cNvSpPr/>
          <p:nvPr/>
        </p:nvSpPr>
        <p:spPr>
          <a:xfrm>
            <a:off x="101047" y="5883352"/>
            <a:ext cx="9565466" cy="296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indent="-546100">
              <a:lnSpc>
                <a:spcPct val="80000"/>
              </a:lnSpc>
              <a:tabLst>
                <a:tab pos="546100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…………………………………………………………………………………………………………………………………………………………………………………………………………………………………………………</a:t>
            </a:r>
            <a:endParaRPr lang="th-TH" sz="1600" dirty="0"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</p:txBody>
      </p:sp>
      <p:graphicFrame>
        <p:nvGraphicFramePr>
          <p:cNvPr id="38" name="Table 37">
            <a:extLst>
              <a:ext uri="{FF2B5EF4-FFF2-40B4-BE49-F238E27FC236}">
                <a16:creationId xmlns:a16="http://schemas.microsoft.com/office/drawing/2014/main" xmlns="" id="{B3734D5F-203F-A10E-7262-49309ECC09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701945"/>
              </p:ext>
            </p:extLst>
          </p:nvPr>
        </p:nvGraphicFramePr>
        <p:xfrm>
          <a:off x="160422" y="4248834"/>
          <a:ext cx="11299266" cy="1843424"/>
        </p:xfrm>
        <a:graphic>
          <a:graphicData uri="http://schemas.openxmlformats.org/drawingml/2006/table">
            <a:tbl>
              <a:tblPr firstRow="1" bandRow="1"/>
              <a:tblGrid>
                <a:gridCol w="376642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76642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76642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214350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  <a:endParaRPr lang="en-US" sz="18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143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6602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kern="12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ยื่นเรื่อง/ยื่นคำขอทางออนไลน์ (</a:t>
                      </a:r>
                      <a:r>
                        <a:rPr lang="en-US" sz="1600" kern="12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e</a:t>
                      </a:r>
                      <a:r>
                        <a:rPr lang="th-TH" sz="1600" kern="12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-</a:t>
                      </a:r>
                      <a:r>
                        <a:rPr lang="en-US" sz="1600" kern="12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form) </a:t>
                      </a:r>
                      <a:r>
                        <a:rPr lang="th-TH" sz="1600" kern="12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แต่ยังไม่สามารถ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kern="12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แนบเอกสารมาพร้อมกันผ่านระบบได้ โดยให้ประชาชนจัดส่งแยก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kern="12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มาในรูปแบบ </a:t>
                      </a:r>
                      <a:r>
                        <a:rPr lang="en-US" sz="1600" kern="12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scan file</a:t>
                      </a:r>
                      <a:endParaRPr lang="th-TH" sz="1600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มีระบบยื่นเรื่อง/ยื่นคำขอทางออนไลน์ (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</a:t>
                      </a:r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-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form)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ที่ประชาชนมีความปลอดภัย รักษาข้อมูลส่วนบุคคล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และแนบเอกสารประกอบการพิจารณาได้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สามารถเริ่มให้บริการได้ และมีจำนวนผู้ใช้งานผ่านระบบ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ไม่น้อยกว่าร้อยละ </a:t>
                      </a: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xx </a:t>
                      </a:r>
                      <a:r>
                        <a:rPr kumimoji="0" lang="th-TH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ของจำนวนผู้รับบริการทั้งหมด</a:t>
                      </a:r>
                      <a:endParaRPr kumimoji="0" lang="th-TH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02206">
                <a:tc gridSpan="3"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เป้าหมายการดำเนินงาน 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 </a:t>
                      </a:r>
                      <a:r>
                        <a:rPr kumimoji="0" lang="th-TH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 (ต.ค. 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65 – </a:t>
                      </a:r>
                      <a:r>
                        <a:rPr kumimoji="0" lang="th-TH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 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66) </a:t>
                      </a:r>
                      <a:r>
                        <a:rPr kumimoji="0" lang="th-TH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(แนบแผนการดำเนินงาน)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kumimoji="0" lang="en-US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b="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 ................................................................................................................................................................................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indent="0" algn="thaiDist">
                        <a:lnSpc>
                          <a:spcPts val="1200"/>
                        </a:lnSpc>
                        <a:buFont typeface="Arial" panose="020B0604020202020204" pitchFamily="34" charset="0"/>
                        <a:buNone/>
                      </a:pPr>
                      <a:endParaRPr lang="th-TH" sz="900" kern="1200" dirty="0">
                        <a:solidFill>
                          <a:schemeClr val="dk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1450" marR="0" lvl="0" indent="-171450" algn="thaiDist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kumimoji="0" lang="en-US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3354825"/>
                  </a:ext>
                </a:extLst>
              </a:tr>
            </a:tbl>
          </a:graphicData>
        </a:graphic>
      </p:graphicFrame>
      <p:sp>
        <p:nvSpPr>
          <p:cNvPr id="39" name="Rectangle 38"/>
          <p:cNvSpPr/>
          <p:nvPr/>
        </p:nvSpPr>
        <p:spPr>
          <a:xfrm>
            <a:off x="90849" y="6197207"/>
            <a:ext cx="9575664" cy="270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lang="th-TH" sz="1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ผู้รับผิดชอบการรายงาน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lang="th-TH" sz="1400" noProof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</a:t>
            </a:r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74286" y="6510048"/>
            <a:ext cx="9675356" cy="270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lang="th-TH" sz="1400" b="1" noProof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ช่วงเวลารายงานผล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xmlns="" id="{516880A7-3E5F-EF90-9703-B687E068A883}"/>
              </a:ext>
            </a:extLst>
          </p:cNvPr>
          <p:cNvGrpSpPr/>
          <p:nvPr/>
        </p:nvGrpSpPr>
        <p:grpSpPr>
          <a:xfrm>
            <a:off x="10976203" y="356003"/>
            <a:ext cx="1107285" cy="615553"/>
            <a:chOff x="12240606" y="1307654"/>
            <a:chExt cx="1107285" cy="615553"/>
          </a:xfrm>
        </p:grpSpPr>
        <p:pic>
          <p:nvPicPr>
            <p:cNvPr id="18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xmlns="" id="{9CFC9C60-2267-DA76-6E2E-1C482BBA2E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441110" y="1307654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TextBox 2">
              <a:extLst>
                <a:ext uri="{FF2B5EF4-FFF2-40B4-BE49-F238E27FC236}">
                  <a16:creationId xmlns:a16="http://schemas.microsoft.com/office/drawing/2014/main" xmlns="" id="{115FCB30-B13A-F5CA-E7FE-60C6706759D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40606" y="1411557"/>
              <a:ext cx="1107285" cy="493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/>
              </a:r>
              <a:b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lang="th-TH" altLang="th-TH" sz="1600" b="1" noProof="0" dirty="0" smtClean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15</a:t>
              </a:r>
              <a:endParaRPr kumimoji="0" lang="en-US" alt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  <p:sp>
        <p:nvSpPr>
          <p:cNvPr id="20" name="กล่องข้อความ 13">
            <a:extLst>
              <a:ext uri="{FF2B5EF4-FFF2-40B4-BE49-F238E27FC236}">
                <a16:creationId xmlns:a16="http://schemas.microsoft.com/office/drawing/2014/main" xmlns="" id="{CF5BB3F2-092A-4216-ABA2-88B806CEF1AB}"/>
              </a:ext>
            </a:extLst>
          </p:cNvPr>
          <p:cNvSpPr txBox="1"/>
          <p:nvPr/>
        </p:nvSpPr>
        <p:spPr>
          <a:xfrm>
            <a:off x="5519610" y="436465"/>
            <a:ext cx="1011820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>
            <a:defPPr>
              <a:defRPr lang="th-TH"/>
            </a:defPPr>
            <a:lvl1pPr algn="ctr">
              <a:defRPr sz="11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>
                <a:solidFill>
                  <a:prstClr val="black"/>
                </a:solidFill>
              </a:rPr>
              <a:t>……………………………….</a:t>
            </a:r>
          </a:p>
        </p:txBody>
      </p:sp>
      <p:sp>
        <p:nvSpPr>
          <p:cNvPr id="22" name="กล่องข้อความ 13">
            <a:extLst>
              <a:ext uri="{FF2B5EF4-FFF2-40B4-BE49-F238E27FC236}">
                <a16:creationId xmlns:a16="http://schemas.microsoft.com/office/drawing/2014/main" xmlns="" id="{DD066185-833B-418F-931F-07300948343B}"/>
              </a:ext>
            </a:extLst>
          </p:cNvPr>
          <p:cNvSpPr txBox="1"/>
          <p:nvPr/>
        </p:nvSpPr>
        <p:spPr>
          <a:xfrm>
            <a:off x="6598375" y="456650"/>
            <a:ext cx="966208" cy="246221"/>
          </a:xfrm>
          <a:prstGeom prst="rect">
            <a:avLst/>
          </a:prstGeom>
          <a:solidFill>
            <a:srgbClr val="F19E65"/>
          </a:solidFill>
        </p:spPr>
        <p:txBody>
          <a:bodyPr wrap="square" anchor="ctr">
            <a:spAutoFit/>
          </a:bodyPr>
          <a:lstStyle>
            <a:defPPr>
              <a:defRPr lang="th-TH"/>
            </a:defPPr>
            <a:lvl1pPr algn="ctr">
              <a:defRPr sz="1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prstClr val="black"/>
                </a:solidFill>
              </a:rPr>
              <a:t>………………</a:t>
            </a:r>
          </a:p>
        </p:txBody>
      </p:sp>
      <p:sp>
        <p:nvSpPr>
          <p:cNvPr id="23" name="Pentagon 43">
            <a:extLst>
              <a:ext uri="{FF2B5EF4-FFF2-40B4-BE49-F238E27FC236}">
                <a16:creationId xmlns:a16="http://schemas.microsoft.com/office/drawing/2014/main" xmlns="" id="{1755DE49-B3BF-4308-9071-54B54A22B25D}"/>
              </a:ext>
            </a:extLst>
          </p:cNvPr>
          <p:cNvSpPr/>
          <p:nvPr/>
        </p:nvSpPr>
        <p:spPr>
          <a:xfrm>
            <a:off x="6622124" y="706416"/>
            <a:ext cx="942459" cy="188516"/>
          </a:xfrm>
          <a:prstGeom prst="homePlate">
            <a:avLst>
              <a:gd name="adj" fmla="val 39432"/>
            </a:avLst>
          </a:prstGeom>
          <a:solidFill>
            <a:srgbClr val="D9D9D9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ctr">
              <a:defRPr/>
            </a:pPr>
            <a:r>
              <a:rPr lang="th-TH" sz="11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................</a:t>
            </a:r>
          </a:p>
        </p:txBody>
      </p:sp>
      <p:graphicFrame>
        <p:nvGraphicFramePr>
          <p:cNvPr id="24" name="ตาราง 4">
            <a:extLst>
              <a:ext uri="{FF2B5EF4-FFF2-40B4-BE49-F238E27FC236}">
                <a16:creationId xmlns:a16="http://schemas.microsoft.com/office/drawing/2014/main" xmlns="" id="{82F72B9E-9831-4030-8FF5-2DEBCE3D023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2076532"/>
              </p:ext>
            </p:extLst>
          </p:nvPr>
        </p:nvGraphicFramePr>
        <p:xfrm>
          <a:off x="7659584" y="384520"/>
          <a:ext cx="3517123" cy="548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17123">
                  <a:extLst>
                    <a:ext uri="{9D8B030D-6E8A-4147-A177-3AD203B41FA5}">
                      <a16:colId xmlns:a16="http://schemas.microsoft.com/office/drawing/2014/main" xmlns="" val="373832328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th-TH" sz="8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หน่วยงานที่รับผิดชอบ</a:t>
                      </a:r>
                      <a:endParaRPr lang="en-US" sz="8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32652984"/>
                  </a:ext>
                </a:extLst>
              </a:tr>
              <a:tr h="294118">
                <a:tc>
                  <a:txBody>
                    <a:bodyPr/>
                    <a:lstStyle/>
                    <a:p>
                      <a:pPr marL="174625" indent="-174625">
                        <a:buFont typeface="+mj-lt"/>
                        <a:buAutoNum type="arabicParenR"/>
                      </a:pPr>
                      <a:r>
                        <a:rPr lang="th-TH" sz="8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สำนักพัฒนามาตรฐานและทดสอบฝีมือแรงงาน</a:t>
                      </a:r>
                    </a:p>
                    <a:p>
                      <a:pPr marL="174625" indent="-174625">
                        <a:buFont typeface="+mj-lt"/>
                        <a:buAutoNum type="arabicParenR"/>
                      </a:pPr>
                      <a:r>
                        <a:rPr lang="th-TH" sz="8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ศูนย์ข้อมูลเทคโนโลยีสารสนเทศและการสื่อสาร</a:t>
                      </a:r>
                      <a:endParaRPr lang="th-TH" sz="8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09283109"/>
                  </a:ext>
                </a:extLst>
              </a:tr>
            </a:tbl>
          </a:graphicData>
        </a:graphic>
      </p:graphicFrame>
      <p:sp>
        <p:nvSpPr>
          <p:cNvPr id="25" name="Rectangle 24"/>
          <p:cNvSpPr/>
          <p:nvPr/>
        </p:nvSpPr>
        <p:spPr>
          <a:xfrm>
            <a:off x="182350" y="1055640"/>
            <a:ext cx="11491165" cy="8802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1688" lvl="0" indent="-801688" algn="thaiDist">
              <a:lnSpc>
                <a:spcPct val="80000"/>
              </a:lnSpc>
              <a:tabLst>
                <a:tab pos="801688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คำอธิบาย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ระบบการขอรับรองมาตรฐานฝีมือแรงงานตามมาตรา 26 โดยวิธีการทางอิเล็กทรอนิกส์ คือ ระบบการให้บริการสถานประกอบกิจการให้สามารถยื่นความ</a:t>
            </a:r>
            <a:r>
              <a:rPr lang="th-TH" sz="16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ประสงค์ขอรับ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รองมาตรฐานฝีมือ</a:t>
            </a:r>
            <a:r>
              <a:rPr lang="th-TH" sz="16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แรงงาน</a:t>
            </a:r>
          </a:p>
          <a:p>
            <a:pPr marL="801688" lvl="0" indent="-801688" algn="thaiDist">
              <a:lnSpc>
                <a:spcPct val="80000"/>
              </a:lnSpc>
              <a:tabLst>
                <a:tab pos="801688" algn="l"/>
              </a:tabLst>
              <a:defRPr/>
            </a:pP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ตามมาตรา 26 ผ่านระบบอิเล็กทรอนิกส์ โดยบันทึกข้อมูลตามแบบคำขอ </a:t>
            </a:r>
            <a:r>
              <a:rPr lang="th-TH" sz="16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และแนบ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ไฟล์เอกสารหลักฐานประกอบการยื่นคำขอ</a:t>
            </a:r>
            <a:r>
              <a:rPr lang="th-TH" sz="16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ได้ ซึ่งปัจจุบันกระบวนการเรื่องดังกล่าวอยู่ในขั้น </a:t>
            </a:r>
            <a:r>
              <a:rPr lang="en-US" sz="16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L0 </a:t>
            </a:r>
            <a:r>
              <a:rPr lang="th-TH" sz="16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สถานประกอบกิจการต้องยื่นคำขอ</a:t>
            </a:r>
          </a:p>
          <a:p>
            <a:pPr marL="801688" lvl="0" indent="-801688" algn="thaiDist">
              <a:lnSpc>
                <a:spcPct val="80000"/>
              </a:lnSpc>
              <a:tabLst>
                <a:tab pos="801688" algn="l"/>
              </a:tabLst>
              <a:defRPr/>
            </a:pPr>
            <a:r>
              <a:rPr lang="th-TH" sz="16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การขอรับรองมาตรฐานฝีมือแรงงานตามมาตรา 26 โดยการเดินทางไปที่สถาบัน/สำนักงานพัฒนาฝีมือแรงงานจังหวัด และยังคงเป็นการยื่นเอกสารคำขอ และ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หลักฐานประกอบการยื่นคำขอในรูปแบบกระดาษ</a:t>
            </a:r>
            <a:endParaRPr kumimoji="0" lang="th-TH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801688" indent="-801688" algn="thaiDist">
              <a:lnSpc>
                <a:spcPct val="80000"/>
              </a:lnSpc>
              <a:tabLst>
                <a:tab pos="801688" algn="l"/>
              </a:tabLst>
              <a:defRPr/>
            </a:pPr>
            <a:r>
              <a:rPr lang="th-TH" sz="1600" b="1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ขอบเขตการประเมิน </a:t>
            </a:r>
            <a:r>
              <a:rPr lang="en-US" sz="1600" b="1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:</a:t>
            </a:r>
            <a:r>
              <a:rPr lang="th-TH" sz="1600" b="1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lang="th-TH" sz="160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สามารถยื่นคำขอการขอรับรองมาตรฐานฝีมือ</a:t>
            </a:r>
            <a:r>
              <a:rPr lang="th-TH" sz="1600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แรงงานตาม</a:t>
            </a:r>
            <a:r>
              <a:rPr lang="th-TH" sz="160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มาตรา </a:t>
            </a:r>
            <a:r>
              <a:rPr lang="th-TH" sz="1600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26 และ</a:t>
            </a:r>
            <a:r>
              <a:rPr lang="th-TH" sz="160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แนบหลักฐานประกอบคำ</a:t>
            </a:r>
            <a:r>
              <a:rPr lang="th-TH" sz="1600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ขอผ่าน</a:t>
            </a:r>
            <a:r>
              <a:rPr lang="th-TH" sz="160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ระบบอิเล็กทรอนิกส์</a:t>
            </a:r>
            <a:r>
              <a:rPr lang="th-TH" sz="1600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ได้แล้ว</a:t>
            </a:r>
            <a:r>
              <a:rPr lang="th-TH" sz="160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เสร็จ </a:t>
            </a:r>
            <a:r>
              <a:rPr lang="th-TH" sz="1600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ภายในปีงบประมาณ </a:t>
            </a:r>
            <a:r>
              <a:rPr lang="th-TH" sz="160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พ.ศ. 2566</a:t>
            </a:r>
          </a:p>
        </p:txBody>
      </p:sp>
    </p:spTree>
    <p:extLst>
      <p:ext uri="{BB962C8B-B14F-4D97-AF65-F5344CB8AC3E}">
        <p14:creationId xmlns:p14="http://schemas.microsoft.com/office/powerpoint/2010/main" val="17965332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-13648" y="-15861"/>
            <a:ext cx="11627893" cy="4180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3081" y="-15861"/>
            <a:ext cx="80835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2400" b="1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รายละเอียดตัวชี้วัดระดับกรมพัฒนาฝีมือแรงงาน ประจำปีงบประมาณ พ.ศ. </a:t>
            </a:r>
            <a:r>
              <a:rPr lang="th-TH" sz="24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2566</a:t>
            </a:r>
            <a:endParaRPr lang="th-TH" sz="2400" b="1" dirty="0">
              <a:solidFill>
                <a:prstClr val="white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3081" y="477690"/>
            <a:ext cx="6917799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kumimoji="0" lang="th-TH" sz="2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 8</a:t>
            </a: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:</a:t>
            </a:r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การประเมินสถานะของหน่วยงานในการเป็นระบบราชการ </a:t>
            </a:r>
            <a:r>
              <a:rPr lang="th-TH" sz="2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4.0</a:t>
            </a:r>
          </a:p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(</a:t>
            </a:r>
            <a:r>
              <a:rPr lang="en-US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PMQA 4.0</a:t>
            </a:r>
            <a:r>
              <a:rPr lang="en-US" sz="2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endParaRPr lang="en-US" sz="20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85643" y="2397571"/>
            <a:ext cx="5636479" cy="2585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2566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..................................................................................................................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xmlns="" id="{2A98D7EA-7217-5E5E-C5E9-B12CD0B048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7232516"/>
              </p:ext>
            </p:extLst>
          </p:nvPr>
        </p:nvGraphicFramePr>
        <p:xfrm>
          <a:off x="175076" y="2718444"/>
          <a:ext cx="11260861" cy="13607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93113">
                  <a:extLst>
                    <a:ext uri="{9D8B030D-6E8A-4147-A177-3AD203B41FA5}">
                      <a16:colId xmlns:a16="http://schemas.microsoft.com/office/drawing/2014/main" xmlns="" val="51523606"/>
                    </a:ext>
                  </a:extLst>
                </a:gridCol>
                <a:gridCol w="1593113">
                  <a:extLst>
                    <a:ext uri="{9D8B030D-6E8A-4147-A177-3AD203B41FA5}">
                      <a16:colId xmlns:a16="http://schemas.microsoft.com/office/drawing/2014/main" xmlns="" val="2644754066"/>
                    </a:ext>
                  </a:extLst>
                </a:gridCol>
                <a:gridCol w="1593113">
                  <a:extLst>
                    <a:ext uri="{9D8B030D-6E8A-4147-A177-3AD203B41FA5}">
                      <a16:colId xmlns:a16="http://schemas.microsoft.com/office/drawing/2014/main" xmlns="" val="1595627643"/>
                    </a:ext>
                  </a:extLst>
                </a:gridCol>
                <a:gridCol w="1593113">
                  <a:extLst>
                    <a:ext uri="{9D8B030D-6E8A-4147-A177-3AD203B41FA5}">
                      <a16:colId xmlns:a16="http://schemas.microsoft.com/office/drawing/2014/main" xmlns="" val="2659447798"/>
                    </a:ext>
                  </a:extLst>
                </a:gridCol>
                <a:gridCol w="1593113">
                  <a:extLst>
                    <a:ext uri="{9D8B030D-6E8A-4147-A177-3AD203B41FA5}">
                      <a16:colId xmlns:a16="http://schemas.microsoft.com/office/drawing/2014/main" xmlns="" val="3079781069"/>
                    </a:ext>
                  </a:extLst>
                </a:gridCol>
                <a:gridCol w="3295296">
                  <a:extLst>
                    <a:ext uri="{9D8B030D-6E8A-4147-A177-3AD203B41FA5}">
                      <a16:colId xmlns:a16="http://schemas.microsoft.com/office/drawing/2014/main" xmlns="" val="1838632067"/>
                    </a:ext>
                  </a:extLst>
                </a:gridCol>
              </a:tblGrid>
              <a:tr h="279112">
                <a:tc gridSpan="5"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</a:t>
                      </a:r>
                      <a:r>
                        <a:rPr lang="en-US" sz="160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(คะแนน)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 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21399034"/>
                  </a:ext>
                </a:extLst>
              </a:tr>
              <a:tr h="279112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2561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2562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rgbClr val="0000CC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208994238"/>
                  </a:ext>
                </a:extLst>
              </a:tr>
              <a:tr h="403680">
                <a:tc>
                  <a:txBody>
                    <a:bodyPr/>
                    <a:lstStyle/>
                    <a:p>
                      <a:pPr algn="ctr"/>
                      <a:r>
                        <a:rPr lang="en-US" sz="1000" b="0" i="0" u="none" strike="noStrike" baseline="0" dirty="0" smtClean="0">
                          <a:solidFill>
                            <a:srgbClr val="000000"/>
                          </a:solidFill>
                          <a:latin typeface="Tahoma"/>
                        </a:rPr>
                        <a:t>222.85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i="0" u="none" strike="noStrike" baseline="0" dirty="0" smtClean="0">
                          <a:solidFill>
                            <a:srgbClr val="000000"/>
                          </a:solidFill>
                          <a:latin typeface="Tahoma"/>
                        </a:rPr>
                        <a:t>295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i="0" u="none" strike="noStrike" baseline="0" dirty="0" smtClean="0">
                          <a:solidFill>
                            <a:srgbClr val="000000"/>
                          </a:solidFill>
                          <a:latin typeface="Tahoma"/>
                        </a:rPr>
                        <a:t>363.85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i="0" u="none" strike="noStrike" baseline="0" dirty="0" smtClean="0">
                          <a:solidFill>
                            <a:srgbClr val="000000"/>
                          </a:solidFill>
                          <a:latin typeface="Tahoma"/>
                        </a:rPr>
                        <a:t>421.89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n/a</a:t>
                      </a:r>
                      <a:endParaRPr lang="en-US" sz="1600" dirty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  <a:endParaRPr kumimoji="0" lang="th-TH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169680560"/>
                  </a:ext>
                </a:extLst>
              </a:tr>
              <a:tr h="238514">
                <a:tc gridSpan="5">
                  <a:txBody>
                    <a:bodyPr/>
                    <a:lstStyle/>
                    <a:p>
                      <a:pPr algn="l">
                        <a:lnSpc>
                          <a:spcPct val="80000"/>
                        </a:lnSpc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บรรลุเป้าหมายในปี 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..........................................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dirty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dirty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80000"/>
                        </a:lnSpc>
                      </a:pP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194682789"/>
                  </a:ext>
                </a:extLst>
              </a:tr>
            </a:tbl>
          </a:graphicData>
        </a:graphic>
      </p:graphicFrame>
      <p:sp>
        <p:nvSpPr>
          <p:cNvPr id="37" name="Rectangle 36">
            <a:extLst>
              <a:ext uri="{FF2B5EF4-FFF2-40B4-BE49-F238E27FC236}">
                <a16:creationId xmlns:a16="http://schemas.microsoft.com/office/drawing/2014/main" xmlns="" id="{9F45E123-27AC-064E-C73E-2936164F5AFC}"/>
              </a:ext>
            </a:extLst>
          </p:cNvPr>
          <p:cNvSpPr/>
          <p:nvPr/>
        </p:nvSpPr>
        <p:spPr>
          <a:xfrm>
            <a:off x="101047" y="5883352"/>
            <a:ext cx="9565466" cy="296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indent="-546100">
              <a:lnSpc>
                <a:spcPct val="80000"/>
              </a:lnSpc>
              <a:tabLst>
                <a:tab pos="546100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…………………………………………………………………………………………………………………………………………………………………………………………………………………………………………………</a:t>
            </a:r>
            <a:endParaRPr lang="th-TH" sz="1600" dirty="0"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</p:txBody>
      </p:sp>
      <p:graphicFrame>
        <p:nvGraphicFramePr>
          <p:cNvPr id="38" name="Table 37">
            <a:extLst>
              <a:ext uri="{FF2B5EF4-FFF2-40B4-BE49-F238E27FC236}">
                <a16:creationId xmlns:a16="http://schemas.microsoft.com/office/drawing/2014/main" xmlns="" id="{B3734D5F-203F-A10E-7262-49309ECC09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9876459"/>
              </p:ext>
            </p:extLst>
          </p:nvPr>
        </p:nvGraphicFramePr>
        <p:xfrm>
          <a:off x="160422" y="4286934"/>
          <a:ext cx="11299266" cy="1390452"/>
        </p:xfrm>
        <a:graphic>
          <a:graphicData uri="http://schemas.openxmlformats.org/drawingml/2006/table">
            <a:tbl>
              <a:tblPr firstRow="1" bandRow="1"/>
              <a:tblGrid>
                <a:gridCol w="376642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76642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76642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214350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  <a:endParaRPr lang="en-US" sz="18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143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6602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…………………………….</a:t>
                      </a:r>
                      <a:endParaRPr lang="th-TH" sz="1600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………………………….</a:t>
                      </a: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………………………………</a:t>
                      </a:r>
                      <a:endParaRPr kumimoji="0" lang="th-TH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02206">
                <a:tc gridSpan="3"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เป้าหมายการดำเนินงาน 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 </a:t>
                      </a:r>
                      <a:r>
                        <a:rPr kumimoji="0" lang="th-TH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 (ต.ค. 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65 – </a:t>
                      </a:r>
                      <a:r>
                        <a:rPr kumimoji="0" lang="th-TH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 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66) </a:t>
                      </a:r>
                      <a:r>
                        <a:rPr kumimoji="0" lang="th-TH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(แนบแผนการดำเนินงาน)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kumimoji="0" lang="en-US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b="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 ................................................................................................................................................................................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indent="0" algn="thaiDist">
                        <a:lnSpc>
                          <a:spcPts val="1200"/>
                        </a:lnSpc>
                        <a:buFont typeface="Arial" panose="020B0604020202020204" pitchFamily="34" charset="0"/>
                        <a:buNone/>
                      </a:pPr>
                      <a:endParaRPr lang="th-TH" sz="900" kern="1200" dirty="0">
                        <a:solidFill>
                          <a:schemeClr val="dk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1450" marR="0" lvl="0" indent="-171450" algn="thaiDist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kumimoji="0" lang="en-US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3354825"/>
                  </a:ext>
                </a:extLst>
              </a:tr>
            </a:tbl>
          </a:graphicData>
        </a:graphic>
      </p:graphicFrame>
      <p:sp>
        <p:nvSpPr>
          <p:cNvPr id="39" name="Rectangle 38"/>
          <p:cNvSpPr/>
          <p:nvPr/>
        </p:nvSpPr>
        <p:spPr>
          <a:xfrm>
            <a:off x="90849" y="6197207"/>
            <a:ext cx="9575664" cy="270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lang="th-TH" sz="1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ผู้รับผิดชอบการรายงาน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lang="th-TH" sz="1400" noProof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</a:t>
            </a:r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74286" y="6510048"/>
            <a:ext cx="9675356" cy="270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lang="th-TH" sz="1400" b="1" noProof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ช่วงเวลารายงานผล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xmlns="" id="{516880A7-3E5F-EF90-9703-B687E068A883}"/>
              </a:ext>
            </a:extLst>
          </p:cNvPr>
          <p:cNvGrpSpPr/>
          <p:nvPr/>
        </p:nvGrpSpPr>
        <p:grpSpPr>
          <a:xfrm>
            <a:off x="10976203" y="356003"/>
            <a:ext cx="1107285" cy="615553"/>
            <a:chOff x="12240606" y="1307654"/>
            <a:chExt cx="1107285" cy="615553"/>
          </a:xfrm>
        </p:grpSpPr>
        <p:pic>
          <p:nvPicPr>
            <p:cNvPr id="18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xmlns="" id="{9CFC9C60-2267-DA76-6E2E-1C482BBA2E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441110" y="1307654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TextBox 2">
              <a:extLst>
                <a:ext uri="{FF2B5EF4-FFF2-40B4-BE49-F238E27FC236}">
                  <a16:creationId xmlns:a16="http://schemas.microsoft.com/office/drawing/2014/main" xmlns="" id="{115FCB30-B13A-F5CA-E7FE-60C6706759D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40606" y="1411557"/>
              <a:ext cx="1107285" cy="493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/>
              </a:r>
              <a:b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lang="th-TH" altLang="th-TH" sz="1600" b="1" noProof="0" dirty="0" smtClean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15</a:t>
              </a:r>
              <a:endParaRPr kumimoji="0" lang="en-US" alt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  <p:sp>
        <p:nvSpPr>
          <p:cNvPr id="20" name="กล่องข้อความ 13">
            <a:extLst>
              <a:ext uri="{FF2B5EF4-FFF2-40B4-BE49-F238E27FC236}">
                <a16:creationId xmlns:a16="http://schemas.microsoft.com/office/drawing/2014/main" xmlns="" id="{CF5BB3F2-092A-4216-ABA2-88B806CEF1AB}"/>
              </a:ext>
            </a:extLst>
          </p:cNvPr>
          <p:cNvSpPr txBox="1"/>
          <p:nvPr/>
        </p:nvSpPr>
        <p:spPr>
          <a:xfrm>
            <a:off x="5519610" y="436465"/>
            <a:ext cx="1011820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>
            <a:defPPr>
              <a:defRPr lang="th-TH"/>
            </a:defPPr>
            <a:lvl1pPr algn="ctr">
              <a:defRPr sz="11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>
                <a:solidFill>
                  <a:prstClr val="black"/>
                </a:solidFill>
              </a:rPr>
              <a:t>……………………………….</a:t>
            </a:r>
          </a:p>
        </p:txBody>
      </p:sp>
      <p:sp>
        <p:nvSpPr>
          <p:cNvPr id="22" name="กล่องข้อความ 13">
            <a:extLst>
              <a:ext uri="{FF2B5EF4-FFF2-40B4-BE49-F238E27FC236}">
                <a16:creationId xmlns:a16="http://schemas.microsoft.com/office/drawing/2014/main" xmlns="" id="{DD066185-833B-418F-931F-07300948343B}"/>
              </a:ext>
            </a:extLst>
          </p:cNvPr>
          <p:cNvSpPr txBox="1"/>
          <p:nvPr/>
        </p:nvSpPr>
        <p:spPr>
          <a:xfrm>
            <a:off x="6598375" y="456650"/>
            <a:ext cx="966208" cy="246221"/>
          </a:xfrm>
          <a:prstGeom prst="rect">
            <a:avLst/>
          </a:prstGeom>
          <a:solidFill>
            <a:srgbClr val="F19E65"/>
          </a:solidFill>
        </p:spPr>
        <p:txBody>
          <a:bodyPr wrap="square" anchor="ctr">
            <a:spAutoFit/>
          </a:bodyPr>
          <a:lstStyle>
            <a:defPPr>
              <a:defRPr lang="th-TH"/>
            </a:defPPr>
            <a:lvl1pPr algn="ctr">
              <a:defRPr sz="1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prstClr val="black"/>
                </a:solidFill>
              </a:rPr>
              <a:t>………………</a:t>
            </a:r>
          </a:p>
        </p:txBody>
      </p:sp>
      <p:sp>
        <p:nvSpPr>
          <p:cNvPr id="23" name="Pentagon 43">
            <a:extLst>
              <a:ext uri="{FF2B5EF4-FFF2-40B4-BE49-F238E27FC236}">
                <a16:creationId xmlns:a16="http://schemas.microsoft.com/office/drawing/2014/main" xmlns="" id="{1755DE49-B3BF-4308-9071-54B54A22B25D}"/>
              </a:ext>
            </a:extLst>
          </p:cNvPr>
          <p:cNvSpPr/>
          <p:nvPr/>
        </p:nvSpPr>
        <p:spPr>
          <a:xfrm>
            <a:off x="6622124" y="706416"/>
            <a:ext cx="942459" cy="188516"/>
          </a:xfrm>
          <a:prstGeom prst="homePlate">
            <a:avLst>
              <a:gd name="adj" fmla="val 39432"/>
            </a:avLst>
          </a:prstGeom>
          <a:solidFill>
            <a:srgbClr val="D9D9D9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ctr">
              <a:defRPr/>
            </a:pPr>
            <a:r>
              <a:rPr lang="th-TH" sz="11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................</a:t>
            </a:r>
          </a:p>
        </p:txBody>
      </p:sp>
      <p:graphicFrame>
        <p:nvGraphicFramePr>
          <p:cNvPr id="24" name="ตาราง 4">
            <a:extLst>
              <a:ext uri="{FF2B5EF4-FFF2-40B4-BE49-F238E27FC236}">
                <a16:creationId xmlns:a16="http://schemas.microsoft.com/office/drawing/2014/main" xmlns="" id="{82F72B9E-9831-4030-8FF5-2DEBCE3D023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2691721"/>
              </p:ext>
            </p:extLst>
          </p:nvPr>
        </p:nvGraphicFramePr>
        <p:xfrm>
          <a:off x="7659584" y="384520"/>
          <a:ext cx="3517123" cy="50747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17123">
                  <a:extLst>
                    <a:ext uri="{9D8B030D-6E8A-4147-A177-3AD203B41FA5}">
                      <a16:colId xmlns:a16="http://schemas.microsoft.com/office/drawing/2014/main" xmlns="" val="373832328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th-TH" sz="8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หน่วยงานที่รับผิดชอบ</a:t>
                      </a:r>
                      <a:endParaRPr lang="en-US" sz="8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32652984"/>
                  </a:ext>
                </a:extLst>
              </a:tr>
              <a:tr h="294118">
                <a:tc>
                  <a:txBody>
                    <a:bodyPr/>
                    <a:lstStyle/>
                    <a:p>
                      <a:pPr marL="174625" indent="-174625">
                        <a:buFont typeface="+mj-lt"/>
                        <a:buAutoNum type="arabicParenR"/>
                      </a:pPr>
                      <a:r>
                        <a:rPr lang="th-TH" sz="8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</a:t>
                      </a:r>
                      <a:endParaRPr lang="th-TH" sz="8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09283109"/>
                  </a:ext>
                </a:extLst>
              </a:tr>
            </a:tbl>
          </a:graphicData>
        </a:graphic>
      </p:graphicFrame>
      <p:sp>
        <p:nvSpPr>
          <p:cNvPr id="25" name="Rectangle 24"/>
          <p:cNvSpPr/>
          <p:nvPr/>
        </p:nvSpPr>
        <p:spPr>
          <a:xfrm>
            <a:off x="123079" y="986615"/>
            <a:ext cx="11491165" cy="1274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1688" marR="0" lvl="0" indent="-801688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คำอธิบาย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lang="th-TH" sz="1600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lang="en-US" sz="160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PMQA 4.0 </a:t>
            </a:r>
            <a:r>
              <a:rPr lang="th-TH" sz="160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คือ เครื่องมือการประเมินระบบการบริหารของส่วนราชการในเชิงบูรณาการ เพื่อเชื่อมโยงยุทธศาสตร์ของส่วนราชการกับเป้าหมาย และทิศทางการพัฒนาของประเทศ โดยมี</a:t>
            </a:r>
            <a:r>
              <a:rPr lang="th-TH" sz="1600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วัตถุประสงค์</a:t>
            </a:r>
          </a:p>
          <a:p>
            <a:pPr marL="801688" marR="0" lvl="0" indent="-801688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lang="th-TH" sz="1600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เพื่อเป็น</a:t>
            </a:r>
            <a:r>
              <a:rPr lang="th-TH" sz="160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แนวทางให้ส่วนราชการพัฒนาไปสู่ระบบราชการ </a:t>
            </a:r>
            <a:r>
              <a:rPr lang="th-TH" sz="1600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4.0 เพื่อ</a:t>
            </a:r>
            <a:r>
              <a:rPr lang="th-TH" sz="160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ประเมินความสามารถในการบริหารจัดการภายในหน่วยงานและความพยายามของส่วนราชการในการขับเคลื่อนงานให้บรรลุเป้าหมายอย่างยั่งยืน </a:t>
            </a:r>
          </a:p>
          <a:p>
            <a:pPr marL="801688" indent="-801688" algn="thaiDist">
              <a:lnSpc>
                <a:spcPct val="80000"/>
              </a:lnSpc>
              <a:tabLst>
                <a:tab pos="801688" algn="l"/>
              </a:tabLst>
              <a:defRPr/>
            </a:pPr>
            <a:r>
              <a:rPr lang="th-TH" sz="1600" b="1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ขอบเขตการประเมิน </a:t>
            </a:r>
            <a:r>
              <a:rPr lang="en-US" sz="1600" b="1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:</a:t>
            </a:r>
            <a:r>
              <a:rPr lang="th-TH" sz="1600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พิจารณาจากความสามารถในการพัฒนาการดำเนินงานเพื่อยกระดับผลการประเมินสถานะการเป็นระบบราชการ 4.0 (</a:t>
            </a:r>
            <a:r>
              <a:rPr lang="en-US" sz="1600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PMQA 4.0) </a:t>
            </a:r>
            <a:r>
              <a:rPr lang="th-TH" sz="160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โดยมีเป้าหมายให้ส่วนราชการมีคะแนนผลการ</a:t>
            </a:r>
            <a:r>
              <a:rPr lang="th-TH" sz="1600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ประเมิน</a:t>
            </a:r>
          </a:p>
          <a:p>
            <a:pPr marL="801688" indent="-801688" algn="thaiDist">
              <a:lnSpc>
                <a:spcPct val="80000"/>
              </a:lnSpc>
              <a:tabLst>
                <a:tab pos="801688" algn="l"/>
              </a:tabLst>
              <a:defRPr/>
            </a:pPr>
            <a:r>
              <a:rPr lang="th-TH" sz="1600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ใน</a:t>
            </a:r>
            <a:r>
              <a:rPr lang="th-TH" sz="160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ขั้นตอนที่ 1 ปีงบประมาณ พ.ศ. 2566 ดีขึ้นจากผลคะแนนในขั้นตอนที่ 1 ปีงบประมาณ พ.ศ. </a:t>
            </a:r>
            <a:r>
              <a:rPr lang="th-TH" sz="1600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2565 </a:t>
            </a:r>
            <a:r>
              <a:rPr lang="th-TH" sz="160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ซึ่งเป็นคะแนนเฉลี่ยในภาพรวมทั้ง 7 หมวด ประกอบด้วย หมวด 1 การนำองค์การ หมวด 2 การ</a:t>
            </a:r>
            <a:r>
              <a:rPr lang="th-TH" sz="1600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วางแผน</a:t>
            </a:r>
          </a:p>
          <a:p>
            <a:pPr marL="801688" indent="-801688" algn="thaiDist">
              <a:lnSpc>
                <a:spcPct val="80000"/>
              </a:lnSpc>
              <a:tabLst>
                <a:tab pos="801688" algn="l"/>
              </a:tabLst>
              <a:defRPr/>
            </a:pPr>
            <a:r>
              <a:rPr lang="th-TH" sz="1600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เชิง</a:t>
            </a:r>
            <a:r>
              <a:rPr lang="th-TH" sz="160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ยุทธศาสตร์ หมวด 3 การให้ความสำคัญกับผู้รับบริการและผู้มีส่วน</a:t>
            </a:r>
            <a:r>
              <a:rPr lang="th-TH" sz="1600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ได้ส่วน</a:t>
            </a:r>
            <a:r>
              <a:rPr lang="th-TH" sz="160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เสีย หมวด 4  การวัด การวิเคราะห์และการจัดการความรู้  หมวด 5 การมุ่งเน้นบุคลากร หมวด 6 การมุ่งเน้น</a:t>
            </a:r>
            <a:r>
              <a:rPr lang="th-TH" sz="1600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ระบบปฏิบัติการ</a:t>
            </a:r>
          </a:p>
          <a:p>
            <a:pPr marL="801688" indent="-801688" algn="thaiDist">
              <a:lnSpc>
                <a:spcPct val="80000"/>
              </a:lnSpc>
              <a:tabLst>
                <a:tab pos="801688" algn="l"/>
              </a:tabLst>
              <a:defRPr/>
            </a:pPr>
            <a:r>
              <a:rPr lang="th-TH" sz="1600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และหมวด </a:t>
            </a:r>
            <a:r>
              <a:rPr lang="th-TH" sz="160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7 ผลลัพธ์การ</a:t>
            </a:r>
            <a:r>
              <a:rPr lang="th-TH" sz="1600" dirty="0" smtClean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ดำเนินการ</a:t>
            </a:r>
            <a:endParaRPr lang="th-TH" sz="1600" dirty="0"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7965332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-13648" y="-15861"/>
            <a:ext cx="11627893" cy="4180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3081" y="-15861"/>
            <a:ext cx="80835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  <a:endParaRPr kumimoji="0" lang="th-TH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59" name="Table 58">
            <a:extLst>
              <a:ext uri="{FF2B5EF4-FFF2-40B4-BE49-F238E27FC236}">
                <a16:creationId xmlns:a16="http://schemas.microsoft.com/office/drawing/2014/main" xmlns="" id="{F61289E9-DEF2-ACDD-8359-64BF75E2B9A4}"/>
              </a:ext>
            </a:extLst>
          </p:cNvPr>
          <p:cNvGraphicFramePr>
            <a:graphicFrameLocks noGrp="1"/>
          </p:cNvGraphicFramePr>
          <p:nvPr/>
        </p:nvGraphicFramePr>
        <p:xfrm>
          <a:off x="165056" y="1632069"/>
          <a:ext cx="11622989" cy="3700915"/>
        </p:xfrm>
        <a:graphic>
          <a:graphicData uri="http://schemas.openxmlformats.org/drawingml/2006/table">
            <a:tbl>
              <a:tblPr firstRow="1" bandRow="1"/>
              <a:tblGrid>
                <a:gridCol w="35824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57806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xmlns="" val="20013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</a:tblGrid>
              <a:tr h="210316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18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</a:t>
                      </a:r>
                      <a:r>
                        <a:rPr lang="en-US" sz="18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</a:t>
                      </a:r>
                      <a:endParaRPr lang="th-TH" sz="1800" b="1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800" b="0" i="0" u="none" strike="noStrike" kern="1200" baseline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endParaRPr lang="th-TH" sz="1800" b="0" i="0" u="none" strike="noStrike" kern="1200" baseline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800" b="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……………………</a:t>
                      </a:r>
                      <a:endParaRPr lang="th-TH" sz="1800" b="0" i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667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8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endParaRPr lang="th-TH" sz="1800" b="0" i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800" b="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……………………</a:t>
                      </a:r>
                      <a:endParaRPr lang="th-TH" sz="1800" b="0" i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876411645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8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  <a:endParaRPr lang="th-TH" sz="1800" b="0" i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800" b="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……………………</a:t>
                      </a:r>
                      <a:endParaRPr lang="th-TH" sz="1800" b="0" i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9045137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8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</a:t>
                      </a:r>
                      <a:endParaRPr lang="th-TH" sz="1800" b="0" i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800" b="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……………………</a:t>
                      </a:r>
                      <a:endParaRPr lang="th-TH" sz="1800" b="0" i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912488293"/>
                  </a:ext>
                </a:extLst>
              </a:tr>
              <a:tr h="40809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8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</a:t>
                      </a:r>
                      <a:endParaRPr lang="th-TH" sz="1800" b="0" i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800" b="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……………………</a:t>
                      </a:r>
                      <a:endParaRPr lang="th-TH" sz="1800" b="0" i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621619507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8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</a:t>
                      </a:r>
                      <a:endParaRPr lang="th-TH" sz="1800" b="0" i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800" b="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……………………</a:t>
                      </a:r>
                      <a:endParaRPr lang="th-TH" sz="1800" b="0" i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771533686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8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</a:t>
                      </a:r>
                      <a:endParaRPr lang="th-TH" sz="1800" b="0" i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800" b="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……………………</a:t>
                      </a:r>
                      <a:endParaRPr lang="th-TH" sz="1800" b="0" i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96456726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8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</a:t>
                      </a:r>
                      <a:endParaRPr lang="th-TH" sz="1800" b="0" i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800" b="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……………………</a:t>
                      </a:r>
                      <a:endParaRPr lang="th-TH" sz="1800" b="0" i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801749965"/>
                  </a:ext>
                </a:extLst>
              </a:tr>
            </a:tbl>
          </a:graphicData>
        </a:graphic>
      </p:graphicFrame>
      <p:graphicFrame>
        <p:nvGraphicFramePr>
          <p:cNvPr id="60" name="Table 4">
            <a:extLst>
              <a:ext uri="{FF2B5EF4-FFF2-40B4-BE49-F238E27FC236}">
                <a16:creationId xmlns:a16="http://schemas.microsoft.com/office/drawing/2014/main" xmlns="" id="{EB6D5035-FA3F-1B66-EF68-20BCCBBAE9B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3778369"/>
              </p:ext>
            </p:extLst>
          </p:nvPr>
        </p:nvGraphicFramePr>
        <p:xfrm>
          <a:off x="123081" y="1033175"/>
          <a:ext cx="11835576" cy="396240"/>
        </p:xfrm>
        <a:graphic>
          <a:graphicData uri="http://schemas.openxmlformats.org/drawingml/2006/table">
            <a:tbl>
              <a:tblPr firstRow="1" bandRow="1"/>
              <a:tblGrid>
                <a:gridCol w="11835576">
                  <a:extLst>
                    <a:ext uri="{9D8B030D-6E8A-4147-A177-3AD203B41FA5}">
                      <a16:colId xmlns:a16="http://schemas.microsoft.com/office/drawing/2014/main" xmlns="" val="1661457189"/>
                    </a:ext>
                  </a:extLst>
                </a:gridCol>
              </a:tblGrid>
              <a:tr h="29500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แผนการดำเนินการตามตัวชี้วัด  (ต.ค. </a:t>
                      </a:r>
                      <a:r>
                        <a:rPr kumimoji="0" lang="en-US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65 – </a:t>
                      </a:r>
                      <a:r>
                        <a:rPr kumimoji="0" lang="th-TH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 </a:t>
                      </a:r>
                      <a:r>
                        <a:rPr kumimoji="0" lang="en-US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66)</a:t>
                      </a:r>
                      <a:r>
                        <a:rPr kumimoji="0" lang="th-TH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(ถ้ามี)</a:t>
                      </a: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917566634"/>
                  </a:ext>
                </a:extLst>
              </a:tr>
            </a:tbl>
          </a:graphicData>
        </a:graphic>
      </p:graphicFrame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xmlns="" id="{DBB68B68-8486-0817-49B3-52BDADB03668}"/>
              </a:ext>
            </a:extLst>
          </p:cNvPr>
          <p:cNvCxnSpPr>
            <a:cxnSpLocks/>
          </p:cNvCxnSpPr>
          <p:nvPr/>
        </p:nvCxnSpPr>
        <p:spPr>
          <a:xfrm>
            <a:off x="5468911" y="2429909"/>
            <a:ext cx="1254177" cy="0"/>
          </a:xfrm>
          <a:prstGeom prst="line">
            <a:avLst/>
          </a:prstGeom>
          <a:noFill/>
          <a:ln w="7620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miter lim="800000"/>
          </a:ln>
          <a:effectLst/>
        </p:spPr>
      </p:cxn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xmlns="" id="{CC7A627C-02EC-F39D-5660-8E0D446C075F}"/>
              </a:ext>
            </a:extLst>
          </p:cNvPr>
          <p:cNvCxnSpPr>
            <a:cxnSpLocks/>
          </p:cNvCxnSpPr>
          <p:nvPr/>
        </p:nvCxnSpPr>
        <p:spPr>
          <a:xfrm>
            <a:off x="6814999" y="3036319"/>
            <a:ext cx="498273" cy="0"/>
          </a:xfrm>
          <a:prstGeom prst="line">
            <a:avLst/>
          </a:prstGeom>
          <a:noFill/>
          <a:ln w="7620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miter lim="800000"/>
          </a:ln>
          <a:effectLst/>
        </p:spPr>
      </p:cxnSp>
      <p:cxnSp>
        <p:nvCxnSpPr>
          <p:cNvPr id="72" name="Straight Connector 71">
            <a:extLst>
              <a:ext uri="{FF2B5EF4-FFF2-40B4-BE49-F238E27FC236}">
                <a16:creationId xmlns:a16="http://schemas.microsoft.com/office/drawing/2014/main" xmlns="" id="{21F2F705-3CB8-A914-6F9E-E15F3781FF27}"/>
              </a:ext>
            </a:extLst>
          </p:cNvPr>
          <p:cNvCxnSpPr>
            <a:cxnSpLocks/>
          </p:cNvCxnSpPr>
          <p:nvPr/>
        </p:nvCxnSpPr>
        <p:spPr>
          <a:xfrm>
            <a:off x="7957508" y="3288133"/>
            <a:ext cx="498273" cy="0"/>
          </a:xfrm>
          <a:prstGeom prst="line">
            <a:avLst/>
          </a:prstGeom>
          <a:noFill/>
          <a:ln w="7620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miter lim="800000"/>
          </a:ln>
          <a:effectLst/>
        </p:spPr>
      </p:cxnSp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xmlns="" id="{15BE0618-BDDA-EEA4-6998-5A3B515F474E}"/>
              </a:ext>
            </a:extLst>
          </p:cNvPr>
          <p:cNvCxnSpPr>
            <a:cxnSpLocks/>
          </p:cNvCxnSpPr>
          <p:nvPr/>
        </p:nvCxnSpPr>
        <p:spPr>
          <a:xfrm>
            <a:off x="9069386" y="4075533"/>
            <a:ext cx="498273" cy="0"/>
          </a:xfrm>
          <a:prstGeom prst="line">
            <a:avLst/>
          </a:prstGeom>
          <a:noFill/>
          <a:ln w="7620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miter lim="800000"/>
          </a:ln>
          <a:effectLst/>
        </p:spPr>
      </p:cxnSp>
      <p:cxnSp>
        <p:nvCxnSpPr>
          <p:cNvPr id="78" name="Straight Connector 77">
            <a:extLst>
              <a:ext uri="{FF2B5EF4-FFF2-40B4-BE49-F238E27FC236}">
                <a16:creationId xmlns:a16="http://schemas.microsoft.com/office/drawing/2014/main" xmlns="" id="{6F24CCF9-3F0D-36B9-0CBA-9F14C0B078B3}"/>
              </a:ext>
            </a:extLst>
          </p:cNvPr>
          <p:cNvCxnSpPr>
            <a:cxnSpLocks/>
          </p:cNvCxnSpPr>
          <p:nvPr/>
        </p:nvCxnSpPr>
        <p:spPr>
          <a:xfrm>
            <a:off x="9909722" y="4545433"/>
            <a:ext cx="972000" cy="0"/>
          </a:xfrm>
          <a:prstGeom prst="line">
            <a:avLst/>
          </a:prstGeom>
          <a:noFill/>
          <a:ln w="7620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miter lim="800000"/>
          </a:ln>
          <a:effectLst/>
        </p:spPr>
      </p:cxnSp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xmlns="" id="{4726E479-7F97-FBEC-DA48-C3DBF637AB5B}"/>
              </a:ext>
            </a:extLst>
          </p:cNvPr>
          <p:cNvCxnSpPr>
            <a:cxnSpLocks/>
          </p:cNvCxnSpPr>
          <p:nvPr/>
        </p:nvCxnSpPr>
        <p:spPr>
          <a:xfrm>
            <a:off x="10684345" y="4913733"/>
            <a:ext cx="972000" cy="0"/>
          </a:xfrm>
          <a:prstGeom prst="line">
            <a:avLst/>
          </a:prstGeom>
          <a:noFill/>
          <a:ln w="7620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miter lim="800000"/>
          </a:ln>
          <a:effectLst/>
        </p:spPr>
      </p:cxn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xmlns="" id="{906F23CF-4DCA-17C7-97C1-0BCDBFEA48B4}"/>
              </a:ext>
            </a:extLst>
          </p:cNvPr>
          <p:cNvCxnSpPr>
            <a:cxnSpLocks/>
          </p:cNvCxnSpPr>
          <p:nvPr/>
        </p:nvCxnSpPr>
        <p:spPr>
          <a:xfrm>
            <a:off x="8455781" y="3745333"/>
            <a:ext cx="498273" cy="0"/>
          </a:xfrm>
          <a:prstGeom prst="line">
            <a:avLst/>
          </a:prstGeom>
          <a:noFill/>
          <a:ln w="7620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miter lim="800000"/>
          </a:ln>
          <a:effectLst/>
        </p:spPr>
      </p:cxn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xmlns="" id="{275A438B-FE0C-C26A-B061-893BFA3A8A89}"/>
              </a:ext>
            </a:extLst>
          </p:cNvPr>
          <p:cNvCxnSpPr>
            <a:cxnSpLocks/>
          </p:cNvCxnSpPr>
          <p:nvPr/>
        </p:nvCxnSpPr>
        <p:spPr>
          <a:xfrm>
            <a:off x="11289772" y="5243933"/>
            <a:ext cx="498273" cy="0"/>
          </a:xfrm>
          <a:prstGeom prst="line">
            <a:avLst/>
          </a:prstGeom>
          <a:noFill/>
          <a:ln w="7620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miter lim="800000"/>
          </a:ln>
          <a:effectLst/>
        </p:spPr>
      </p:cxn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13E3C836-7F29-B892-89B2-FA3A5E862CE7}"/>
              </a:ext>
            </a:extLst>
          </p:cNvPr>
          <p:cNvSpPr/>
          <p:nvPr/>
        </p:nvSpPr>
        <p:spPr>
          <a:xfrm>
            <a:off x="180664" y="626532"/>
            <a:ext cx="6634335" cy="3488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90600" marR="0" lvl="0" indent="-990600" algn="l" defTabSz="342900" rtl="0" eaLnBrk="1" fontAlgn="t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th-TH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.....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....................................................................</a:t>
            </a:r>
            <a:endParaRPr kumimoji="0" lang="th-TH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965225777"/>
      </p:ext>
    </p:extLst>
  </p:cSld>
  <p:clrMapOvr>
    <a:masterClrMapping/>
  </p:clrMapOvr>
</p:sld>
</file>

<file path=ppt/theme/theme1.xml><?xml version="1.0" encoding="utf-8"?>
<a:theme xmlns:a="http://schemas.openxmlformats.org/drawingml/2006/main" name="Tech Startup by Slidesgo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88D3CE"/>
      </a:accent1>
      <a:accent2>
        <a:srgbClr val="423864"/>
      </a:accent2>
      <a:accent3>
        <a:srgbClr val="78909C"/>
      </a:accent3>
      <a:accent4>
        <a:srgbClr val="88D3CE"/>
      </a:accent4>
      <a:accent5>
        <a:srgbClr val="0097A7"/>
      </a:accent5>
      <a:accent6>
        <a:srgbClr val="423864"/>
      </a:accent6>
      <a:hlink>
        <a:srgbClr val="FFFFFF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Red Orange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2234</TotalTime>
  <Words>2748</Words>
  <Application>Microsoft Office PowerPoint</Application>
  <PresentationFormat>Custom</PresentationFormat>
  <Paragraphs>430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13" baseType="lpstr">
      <vt:lpstr>Tech Startup by Slidesgo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Suphamanee Thanaruksa</dc:creator>
  <cp:lastModifiedBy>prue</cp:lastModifiedBy>
  <cp:revision>191</cp:revision>
  <cp:lastPrinted>2022-08-03T03:59:09Z</cp:lastPrinted>
  <dcterms:created xsi:type="dcterms:W3CDTF">2022-06-28T02:01:35Z</dcterms:created>
  <dcterms:modified xsi:type="dcterms:W3CDTF">2022-08-15T07:34:44Z</dcterms:modified>
</cp:coreProperties>
</file>