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47" saveSubsetFonts="1">
  <p:sldMasterIdLst>
    <p:sldMasterId id="2147483648" r:id="rId1"/>
    <p:sldMasterId id="2147483660" r:id="rId2"/>
  </p:sldMasterIdLst>
  <p:notesMasterIdLst>
    <p:notesMasterId r:id="rId42"/>
  </p:notesMasterIdLst>
  <p:sldIdLst>
    <p:sldId id="313" r:id="rId3"/>
    <p:sldId id="314" r:id="rId4"/>
    <p:sldId id="340" r:id="rId5"/>
    <p:sldId id="327" r:id="rId6"/>
    <p:sldId id="374" r:id="rId7"/>
    <p:sldId id="315" r:id="rId8"/>
    <p:sldId id="316" r:id="rId9"/>
    <p:sldId id="307" r:id="rId10"/>
    <p:sldId id="321" r:id="rId11"/>
    <p:sldId id="322" r:id="rId12"/>
    <p:sldId id="377" r:id="rId13"/>
    <p:sldId id="378" r:id="rId14"/>
    <p:sldId id="330" r:id="rId15"/>
    <p:sldId id="331" r:id="rId16"/>
    <p:sldId id="337" r:id="rId17"/>
    <p:sldId id="338" r:id="rId18"/>
    <p:sldId id="341" r:id="rId19"/>
    <p:sldId id="342" r:id="rId20"/>
    <p:sldId id="346" r:id="rId21"/>
    <p:sldId id="347" r:id="rId22"/>
    <p:sldId id="349" r:id="rId23"/>
    <p:sldId id="350" r:id="rId24"/>
    <p:sldId id="351" r:id="rId25"/>
    <p:sldId id="352" r:id="rId26"/>
    <p:sldId id="354" r:id="rId27"/>
    <p:sldId id="355" r:id="rId28"/>
    <p:sldId id="356" r:id="rId29"/>
    <p:sldId id="357" r:id="rId30"/>
    <p:sldId id="360" r:id="rId31"/>
    <p:sldId id="361" r:id="rId32"/>
    <p:sldId id="367" r:id="rId33"/>
    <p:sldId id="359" r:id="rId34"/>
    <p:sldId id="368" r:id="rId35"/>
    <p:sldId id="329" r:id="rId36"/>
    <p:sldId id="364" r:id="rId37"/>
    <p:sldId id="366" r:id="rId38"/>
    <p:sldId id="358" r:id="rId39"/>
    <p:sldId id="306" r:id="rId40"/>
    <p:sldId id="353" r:id="rId41"/>
  </p:sldIdLst>
  <p:sldSz cx="9144000" cy="6858000" type="screen4x3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28" autoAdjust="0"/>
    <p:restoredTop sz="94316" autoAdjust="0"/>
  </p:normalViewPr>
  <p:slideViewPr>
    <p:cSldViewPr>
      <p:cViewPr>
        <p:scale>
          <a:sx n="90" d="100"/>
          <a:sy n="90" d="100"/>
        </p:scale>
        <p:origin x="-72" y="9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AD1449BE-342F-4568-9233-221822C6D108}" type="datetimeFigureOut">
              <a:rPr lang="th-TH" smtClean="0"/>
              <a:pPr/>
              <a:t>17/11/64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22" tIns="45710" rIns="91422" bIns="4571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BA856317-C64D-4C36-A668-CD62982F90B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5432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535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6123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49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7711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51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125965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58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93742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59</a:t>
            </a:fld>
            <a:endParaRPr lang="th-T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60</a:t>
            </a:fld>
            <a:endParaRPr lang="th-TH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pPr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034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CAFA8B-DEF8-4CA2-888B-EB050F911CC7}" type="slidenum">
              <a:rPr lang="en-US" smtClean="0"/>
              <a:pPr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4706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66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53012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72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19835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74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43236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75</a:t>
            </a:fld>
            <a:endParaRPr lang="th-TH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856317-C64D-4C36-A668-CD62982F90B5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76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2762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77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30738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ตัวแทนรูปบนภาพนิ่ง 1">
            <a:extLst>
              <a:ext uri="{FF2B5EF4-FFF2-40B4-BE49-F238E27FC236}">
                <a16:creationId xmlns="" xmlns:a16="http://schemas.microsoft.com/office/drawing/2014/main" id="{D38C9231-F49C-491A-B4E5-F98A8A16B5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31863" y="741363"/>
            <a:ext cx="4933950" cy="37004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ตัวแทนบันทึกย่อ 2">
            <a:extLst>
              <a:ext uri="{FF2B5EF4-FFF2-40B4-BE49-F238E27FC236}">
                <a16:creationId xmlns="" xmlns:a16="http://schemas.microsoft.com/office/drawing/2014/main" id="{7A8A71D2-BA0E-4BE5-AE4B-FFC8E8E945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cs typeface="Cordia New" panose="020B0304020202020204" pitchFamily="34" charset="-34"/>
            </a:endParaRPr>
          </a:p>
        </p:txBody>
      </p:sp>
      <p:sp>
        <p:nvSpPr>
          <p:cNvPr id="5124" name="ตัวแทนหมายเลขภาพนิ่ง 3">
            <a:extLst>
              <a:ext uri="{FF2B5EF4-FFF2-40B4-BE49-F238E27FC236}">
                <a16:creationId xmlns="" xmlns:a16="http://schemas.microsoft.com/office/drawing/2014/main" id="{B27EAFD0-22A1-45B6-AD57-D9B3160FE0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B09506-1FFF-4B77-AD88-94621E4FC808}" type="slidenum">
              <a:rPr lang="th-TH" altLang="en-US" sz="1200"/>
              <a:pPr fontAlgn="base">
                <a:spcBef>
                  <a:spcPct val="0"/>
                </a:spcBef>
                <a:spcAft>
                  <a:spcPct val="0"/>
                </a:spcAft>
              </a:pPr>
              <a:t>78</a:t>
            </a:fld>
            <a:endParaRPr lang="th-TH" altLang="en-US" sz="1200"/>
          </a:p>
        </p:txBody>
      </p:sp>
    </p:spTree>
    <p:extLst>
      <p:ext uri="{BB962C8B-B14F-4D97-AF65-F5344CB8AC3E}">
        <p14:creationId xmlns:p14="http://schemas.microsoft.com/office/powerpoint/2010/main" val="2740102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79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95107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h-TH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129ED5B-7F1E-453D-9E62-510D7F47481A}" type="slidenum">
              <a:rPr lang="th-TH" smtClean="0"/>
              <a:pPr/>
              <a:t>80</a:t>
            </a:fld>
            <a:endParaRPr lang="th-TH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ตัวแทนรูปบนภาพนิ่ง 1">
            <a:extLst>
              <a:ext uri="{FF2B5EF4-FFF2-40B4-BE49-F238E27FC236}">
                <a16:creationId xmlns="" xmlns:a16="http://schemas.microsoft.com/office/drawing/2014/main" id="{D38C9231-F49C-491A-B4E5-F98A8A16B5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31863" y="741363"/>
            <a:ext cx="4933950" cy="37004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ตัวแทนบันทึกย่อ 2">
            <a:extLst>
              <a:ext uri="{FF2B5EF4-FFF2-40B4-BE49-F238E27FC236}">
                <a16:creationId xmlns="" xmlns:a16="http://schemas.microsoft.com/office/drawing/2014/main" id="{7A8A71D2-BA0E-4BE5-AE4B-FFC8E8E945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cs typeface="Cordia New" panose="020B0304020202020204" pitchFamily="34" charset="-34"/>
            </a:endParaRPr>
          </a:p>
        </p:txBody>
      </p:sp>
      <p:sp>
        <p:nvSpPr>
          <p:cNvPr id="5124" name="ตัวแทนหมายเลขภาพนิ่ง 3">
            <a:extLst>
              <a:ext uri="{FF2B5EF4-FFF2-40B4-BE49-F238E27FC236}">
                <a16:creationId xmlns="" xmlns:a16="http://schemas.microsoft.com/office/drawing/2014/main" id="{B27EAFD0-22A1-45B6-AD57-D9B3160FE0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B09506-1FFF-4B77-AD88-94621E4FC808}" type="slidenum">
              <a:rPr lang="th-TH" altLang="en-US" sz="1200"/>
              <a:pPr fontAlgn="base">
                <a:spcBef>
                  <a:spcPct val="0"/>
                </a:spcBef>
                <a:spcAft>
                  <a:spcPct val="0"/>
                </a:spcAft>
              </a:pPr>
              <a:t>83</a:t>
            </a:fld>
            <a:endParaRPr lang="th-TH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6705600" y="6324600"/>
            <a:ext cx="2133600" cy="365125"/>
          </a:xfrm>
        </p:spPr>
        <p:txBody>
          <a:bodyPr/>
          <a:lstStyle/>
          <a:p>
            <a:fld id="{7A457A66-414C-451E-95BD-12FAE0A94835}" type="datetime1">
              <a:rPr lang="th-TH" smtClean="0"/>
              <a:t>17/11/64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228600" y="6340475"/>
            <a:ext cx="2133600" cy="365125"/>
          </a:xfrm>
        </p:spPr>
        <p:txBody>
          <a:bodyPr/>
          <a:lstStyle>
            <a:lvl1pPr algn="l">
              <a:defRPr sz="1400">
                <a:latin typeface="+mj-lt"/>
              </a:defRPr>
            </a:lvl1pPr>
          </a:lstStyle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F7560-788C-406B-94B2-EA80AADA3752}" type="datetime1">
              <a:rPr lang="th-TH" smtClean="0"/>
              <a:t>17/11/64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FF1BF-7136-4182-AC42-7B07668667EF}" type="datetime1">
              <a:rPr lang="th-TH" smtClean="0"/>
              <a:t>17/11/64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D2AE7-CB8A-4665-9090-96E882F06402}" type="datetime1">
              <a:rPr lang="th-TH" smtClean="0"/>
              <a:t>17/11/64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8149-1BE7-4CCE-98A8-BE68B22ED13A}" type="datetime1">
              <a:rPr lang="th-TH" smtClean="0"/>
              <a:t>17/11/64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2FB7E-78FA-4576-A74E-A0A36500D954}" type="datetime1">
              <a:rPr lang="th-TH" smtClean="0"/>
              <a:t>17/11/64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D1528-3334-4ED9-A2F5-4C0A61ECF430}" type="datetime1">
              <a:rPr lang="th-TH" smtClean="0"/>
              <a:t>17/11/64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4D58-2D00-4407-9C61-451B75EBAE39}" type="datetime1">
              <a:rPr lang="th-TH" smtClean="0"/>
              <a:t>17/11/64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831A-1CB2-494C-92BC-98C5B1E73FAC}" type="datetime1">
              <a:rPr lang="th-TH" smtClean="0"/>
              <a:t>17/11/64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88ACF-BF65-4C54-9140-8D4D37774B20}" type="datetime1">
              <a:rPr lang="th-TH" smtClean="0"/>
              <a:t>17/11/64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A3A42-3D79-4C58-BF3C-9906D63E9B6C}" type="datetime1">
              <a:rPr lang="th-TH" smtClean="0"/>
              <a:t>17/11/64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37879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rgbClr val="CDCDCD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5192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16000">
              <a:schemeClr val="accent1">
                <a:lumMod val="0"/>
                <a:lumOff val="100000"/>
              </a:schemeClr>
            </a:gs>
            <a:gs pos="100000">
              <a:srgbClr val="91ABBC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7213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emf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76C35-DC95-49C6-9CB5-1E27055E7827}" type="datetime1">
              <a:rPr lang="th-TH" smtClean="0"/>
              <a:t>17/11/64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dirty="0" smtClean="0">
                <a:solidFill>
                  <a:prstClr val="white">
                    <a:lumMod val="75000"/>
                  </a:prstClr>
                </a:solidFill>
              </a:rPr>
              <a:t>www.</a:t>
            </a:r>
            <a:r>
              <a:rPr lang="en-US" sz="24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presentationgo</a:t>
            </a:r>
            <a:r>
              <a:rPr lang="en-US" sz="2400" dirty="0" smtClean="0">
                <a:solidFill>
                  <a:prstClr val="white">
                    <a:lumMod val="75000"/>
                  </a:prstClr>
                </a:solidFill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9525" y="6986946"/>
            <a:ext cx="9148236" cy="27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439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dsd.go.th/msdu" TargetMode="Externa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98532" y="138492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8912" y="-10128"/>
            <a:ext cx="860217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Rounded Rectangle 3"/>
          <p:cNvSpPr/>
          <p:nvPr/>
        </p:nvSpPr>
        <p:spPr bwMode="gray">
          <a:xfrm>
            <a:off x="135308" y="633339"/>
            <a:ext cx="8190437" cy="751591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1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</a:t>
            </a:r>
            <a:r>
              <a:rPr lang="th-TH" sz="11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ความสำเร็จของการบรรลุเป้าหมายตามแผนปฏิบัติงาน ประจำปีงบประมาณ พ.ศ.2565 ภายใต้แผนปฏิบัติราชการ</a:t>
            </a:r>
          </a:p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กรมพัฒนาฝีมือแรงงาน ประจำปีงบประมาณ พ.ศ.2565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5107135"/>
              </p:ext>
            </p:extLst>
          </p:nvPr>
        </p:nvGraphicFramePr>
        <p:xfrm>
          <a:off x="230100" y="1676214"/>
          <a:ext cx="8761499" cy="4800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14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800786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เป็นการประเมินประสิทธิภาพในการดำเนินงานตามกลยุทธ์หลัก ภารกิจพื้นฐาน งานประจำตามหน้าที่ปกติ ที่ได้รับมอบหมายในทุกแผนงาน/โครงการที่อยู่ภายใต้แผนปฏิบัติราชการกรมพัฒนาฝีมือแรงงาน พ.ศ.2565 โดยสามารถเบิกจ่ายเงินงบประมาณภาพรวม ประจำปีงบประมาณ พ.ศ. 2565 ได้ตามเป้าหมายที่สำนักงบประมาณกำหนด</a:t>
                      </a:r>
                      <a:endParaRPr lang="en-US" sz="900" b="0" u="sng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2.1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แผนปฏิบัติงาน ฯ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1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สามารถบันทึกแผนปฏิบัติราชการกรมพัฒนาฝีมือแรงงาน พ.ศ. 2565 ในระบบติดตามและประเมินผลแห่งชาติ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eMENSCR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ให้แล้วเสร็จภายใน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เดือนพฤศจิกายน 2564 หรือเมื่อได้รับการจัดสรรงบประมาณ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2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สามารถดำเนินงานที่บรรลุเป้าหมายในแต่ละแผนงาน/โครงการภายใต้แผนปฏิบัติราชการกรมพัฒนาฝีมือแรงงาน พ.ศ.2565 พร้อมทั้งบันทึกรายงานความก้าวหน้า      ผลการดำเนินงานตามแผนงาน/โครงการ ในระบบติดตามและประเมินผลแห่งชาติ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eMENSCR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ไตรมาสที่ 1 บันทึกผลภายในวันที่ 7 มกราคม 2565 และไตรมาสที่ 2 บันทึกผลภายในวันที่ 5 เมษายน 2565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รอบที่ 2 ไตรมาสที่ 3 บันทึกผลภายในวันที่ 7 กรกฎาคม 2565 และไตรมาสที่ 4 บันทึกภายในวันที่ 5 ตุลาคม 2565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แผนปฏิบัติงาน ฯ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หากหน่วยงานมีการเปลี่ยนแปลงโครงการจะต้องมีหนังสือชี้แจงเหตุผลมาที่กองแผนงานและสารสนเทศ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</a:t>
                      </a:r>
                      <a:r>
                        <a:rPr lang="th-TH" sz="900" b="1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การบันทึกผลในระบบ </a:t>
                      </a:r>
                      <a:r>
                        <a:rPr lang="en-US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eMENSCR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ต้องบันทึกรายงานความก้าวหน้าไตรมาสที่ 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ภายในวันที่ 7 มกราคม 2565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และไตรมาสที่ 2 ให้แล้วเสร็จภายในวันที่ 5 เมษายน 2564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รอบที่ 2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การบันทึกผลในระบบ </a:t>
                      </a:r>
                      <a:r>
                        <a:rPr lang="en-US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eMENSCR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ต้องบันทึกรายงานความก้าวหน้าไตรมาสที่ 3 ภายใน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วันที่ 7 กรกฎาคม 2565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และไตรมาสที่ 4 ให้แล้วเสร็จภายในวันที่ 5 ตุลาคม 2564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</a:t>
                      </a:r>
                    </a:p>
                    <a:p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900" b="1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 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การรายงานผลความก้าวหน้าการดำเนินงานตามแผนงาน/โครงการ</a:t>
                      </a:r>
                    </a:p>
                    <a:p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</a:t>
                      </a:r>
                      <a:r>
                        <a:rPr lang="th-TH" sz="9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th-TH" sz="9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ไฟล์ข้อมูล </a:t>
                      </a:r>
                      <a:r>
                        <a:rPr lang="en-US" sz="9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 </a:t>
                      </a:r>
                      <a:r>
                        <a:rPr lang="th-TH" sz="9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ที่ได้รายงานความก้าวหน้าในระบบติดตามและประเมินผลแห่งชาติ </a:t>
                      </a:r>
                      <a:r>
                        <a:rPr lang="en-US" sz="900" b="0" i="0" u="none" strike="noStrike" kern="12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eMENSCR</a:t>
                      </a:r>
                      <a:r>
                        <a:rPr lang="en-US" sz="9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1 และ ไตรมาสที่ 2 ปีงบประมาณ พ.ศ. 2565</a:t>
                      </a:r>
                      <a:endParaRPr lang="th-TH" sz="900" b="0" spc="-5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</a:t>
                      </a:r>
                      <a:r>
                        <a:rPr lang="en-US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9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ไฟล์ข้อมูล </a:t>
                      </a:r>
                      <a:r>
                        <a:rPr lang="en-US" sz="9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 </a:t>
                      </a:r>
                      <a:r>
                        <a:rPr lang="th-TH" sz="9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ที่ได้รายงานความก้าวหน้าในระบบติดตามและประเมินผลแห่งชาติ </a:t>
                      </a:r>
                      <a:r>
                        <a:rPr lang="en-US" sz="9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eMENSCR </a:t>
                      </a:r>
                      <a:r>
                        <a:rPr lang="th-TH" sz="900" b="0" i="0" u="none" strike="noStrike" kern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3 และ ไตรมาสที่ 4 ปีงบประมาณ พ.ศ. 2565</a:t>
                      </a:r>
                      <a:endParaRPr lang="th-TH" sz="900" b="0" spc="-5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900" b="1" spc="-5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เจ้าภาพ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ผู้รับผิดชอบ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นางณัฐวลัย น้ำทอง / นางสาวพเยาว์ อินทอง / นางสาวพง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ศิ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 อ่ำนาค</a:t>
                      </a:r>
                      <a:r>
                        <a:rPr lang="th-TH" sz="900" b="0" spc="-2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ิล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/ นางพัทธนันท์ ตีเมืองสอง </a:t>
                      </a:r>
                      <a:b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โทรศัพท์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0 2 245 7065</a:t>
                      </a:r>
                      <a:endParaRPr lang="en-US" sz="900" b="0" spc="-3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6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หากหน่วยงานไม่มีแผนงาน/โครงการภายใต้แผนปฏิบัติราชการกรมพัฒนาฝีมือแรงงาน พ.ศ.2564 ขอให้จัดทำและดำเนินการตามแผนปฏิบัติงานตามภารกิจปกติ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47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622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ตาราง 9"/>
          <p:cNvGraphicFramePr>
            <a:graphicFrameLocks noGrp="1"/>
          </p:cNvGraphicFramePr>
          <p:nvPr/>
        </p:nvGraphicFramePr>
        <p:xfrm>
          <a:off x="261100" y="1563241"/>
          <a:ext cx="8498249" cy="11799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82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179961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52400" y="2797058"/>
            <a:ext cx="830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9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29937" y="3258237"/>
            <a:ext cx="7681116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2"/>
          <p:cNvSpPr txBox="1"/>
          <p:nvPr/>
        </p:nvSpPr>
        <p:spPr>
          <a:xfrm>
            <a:off x="40694" y="119739"/>
            <a:ext cx="860217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Rounded Rectangle 3"/>
          <p:cNvSpPr/>
          <p:nvPr/>
        </p:nvSpPr>
        <p:spPr bwMode="gray">
          <a:xfrm>
            <a:off x="40694" y="800376"/>
            <a:ext cx="8679702" cy="65279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1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</a:t>
            </a:r>
            <a:r>
              <a:rPr lang="th-TH" sz="11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ความสำเร็จของการบรรลุเป้าหมายตามแผนปฏิบัติงาน ประจำปีงบประมาณ พ.ศ.2565 ภายใต้แผนปฏิบัติ</a:t>
            </a:r>
            <a:r>
              <a:rPr lang="th-TH" sz="11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</a:t>
            </a:r>
            <a:r>
              <a:rPr lang="en-US" sz="11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</a:t>
            </a:r>
            <a:r>
              <a:rPr lang="th-TH" sz="11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กรม</a:t>
            </a:r>
            <a:r>
              <a:rPr lang="th-TH" sz="11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พัฒนาฝีมือแรงงาน ประจำปีงบประมาณ พ.ศ.2565</a:t>
            </a:r>
          </a:p>
          <a:p>
            <a:pPr fontAlgn="base">
              <a:spcAft>
                <a:spcPts val="600"/>
              </a:spcAft>
            </a:pPr>
            <a:r>
              <a:rPr lang="th-TH" sz="12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</a:t>
            </a:r>
          </a:p>
        </p:txBody>
      </p:sp>
      <p:sp>
        <p:nvSpPr>
          <p:cNvPr id="30" name="TextBox 27">
            <a:extLst>
              <a:ext uri="{FF2B5EF4-FFF2-40B4-BE49-F238E27FC236}">
                <a16:creationId xmlns="" xmlns:a16="http://schemas.microsoft.com/office/drawing/2014/main" id="{52B81DEE-AD30-47C5-856E-115240C95C51}"/>
              </a:ext>
            </a:extLst>
          </p:cNvPr>
          <p:cNvSpPr txBox="1"/>
          <p:nvPr/>
        </p:nvSpPr>
        <p:spPr>
          <a:xfrm>
            <a:off x="382664" y="1699580"/>
            <a:ext cx="14540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สูตรการคำนวณ </a:t>
            </a:r>
            <a:r>
              <a:rPr lang="en-US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ถ้ามี</a:t>
            </a:r>
            <a:r>
              <a:rPr lang="en-US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lang="th-TH" sz="9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" name="Table 29">
            <a:extLst>
              <a:ext uri="{FF2B5EF4-FFF2-40B4-BE49-F238E27FC236}">
                <a16:creationId xmlns="" xmlns:a16="http://schemas.microsoft.com/office/drawing/2014/main" id="{B34F456A-E83B-42EC-9E48-34E3FB55C9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676346"/>
              </p:ext>
            </p:extLst>
          </p:nvPr>
        </p:nvGraphicFramePr>
        <p:xfrm>
          <a:off x="1114626" y="1981200"/>
          <a:ext cx="7345806" cy="59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26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5513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8187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9954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ร้อยละของการบันทึกรายงาน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ความก้าวหน้าตามแผนการปฏิบัติงาน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การบันทึกผลการดำเนินงานงานตามแผนงาน/โครงการ รายไตรมาส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369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การบันทึกผลการดำเนินงานตามแผนงาน/โครงการ ตามเป้าหมายรายไตรมาส</a:t>
                      </a:r>
                    </a:p>
                    <a:p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8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985941"/>
              </p:ext>
            </p:extLst>
          </p:nvPr>
        </p:nvGraphicFramePr>
        <p:xfrm>
          <a:off x="37456" y="3733800"/>
          <a:ext cx="9062611" cy="1463390"/>
        </p:xfrm>
        <a:graphic>
          <a:graphicData uri="http://schemas.openxmlformats.org/drawingml/2006/table">
            <a:tbl>
              <a:tblPr firstRow="1"/>
              <a:tblGrid>
                <a:gridCol w="9258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972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1435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3302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0635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5469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6638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55157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414354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9722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15805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81000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70473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24845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2811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th-TH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การบันทึกผลการดำเนินงานตามแผนงาน/โครงการ ไตรมาสที่ 1 – 2 ภายในระยะเวลาที่กำหนด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การบันทึกผลการดำเนินงานตามแผนงาน/โครงการ ไตรมาสที่ 3-4 ภายในระยะเวลาที่กำหนด 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48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773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(ทุกหน่วยงาน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ส่วนกลาง)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6069" y="599091"/>
            <a:ext cx="8010525" cy="61912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1.2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ความสำเร็จของการเบิกจ่ายเงินงบประมาณภาพรวม ประจำปีงบประมาณ พ.ศ.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165831"/>
            <a:ext cx="439261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412101"/>
              </p:ext>
            </p:extLst>
          </p:nvPr>
        </p:nvGraphicFramePr>
        <p:xfrm>
          <a:off x="59276" y="1447666"/>
          <a:ext cx="8932323" cy="4282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3232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886334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เป็นการประเมินประสิทธิภาพในการดำเนินงานตามกลยุทธ์หลัก ภารกิจพื้นฐาน งานประจำตามหน้าที่ปกติ ที่ได้รับมอบหมายในทุกแผนงาน/โครงการที่อยู่ภายใต้แผนปฏิบัติราชการกรมพัฒนาฝีมือแรงงาน พ.ศ. 2565 โดยสามารถเบิกจ่ายเงินงบประมาณภาพรวม ประจำปีงบประมาณ พ.ศ. 2565 ได้ตามเป้าหมายที่   สำนักงบประมาณกำหนด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พิจารณาจากการดำเนินงานตามเป้าหมาย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</a:p>
                    <a:p>
                      <a:r>
                        <a:rPr lang="en-US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การเบิกจ่ายเงินงบประมาณตามที่ได้รับจัดสรร (พิจารณาจากระบบ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GFMIS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ของกรมบัญชีกลาง)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รอบที่ 1 ผลการดำเนินการระหว่างวันที่ 1 ตุลาคม 2564 – 31 มีนาคม 2565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รอบที่ 2 ผลการดำเนินการระหว่างวันที่ 1 เมษายน 2565 –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ใช้ประกอบการพิจารณาหลักเกณฑ์ผ่านหรือไม่ผ่าน ตัวชี้วัด</a:t>
                      </a: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การเบิกจ่ายเงินงบประมาณ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รอบที่ 1 งบลงทุน และงบรายจ่ายอื่น ในลักษณะค่าจ้างที่ปรึกษา ที่ไม่สามารถเบิกจ่ายได้ภายใน</a:t>
                      </a:r>
                      <a:r>
                        <a:rPr lang="th-TH" sz="900" b="0" kern="120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ไตรมาส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 1-2 ให้ชี้แจงเหตุผล และกระบวนการดำเนินงานที่ดำเนินการ </a:t>
                      </a:r>
                    </a:p>
                    <a:p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แล้วไม่สามารถเบิกจ่ายได้ ส่งกองบริหารการคลัง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spc="-3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รอบที่ 2 1) ค่าจ้างเหมาบริการ ที่ไม่สามารถเบิกจ่ายได้ภายในวันที่ 30 กันยายน 2565 เนื่องจากต้องดำเนินการตามสัญญา ให้ชี้แจงเหตุผล และส่งข้อมูลให้กองบริหารการคลัง</a:t>
                      </a:r>
                      <a:endParaRPr lang="en-US" sz="900" b="0" kern="1200" spc="-3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  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2) งบลงทุน/งบรายจ่ายอื่น ที่โอนเปลี่ยนแปลงงบประมาณในทุกแผนงาน และได้ดำเนินการก่อหนี้ผูกพันสัญญาไว้แล้ว รวมทั้ง งบประมาณที่ได้รับจัดสรรเพิ่มเติม </a:t>
                      </a:r>
                    </a:p>
                    <a:p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</a:t>
                      </a:r>
                      <a:r>
                        <a:rPr lang="th-TH" sz="900" b="0" kern="1200" spc="-2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เดือน 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สิงหาคม – กันยายน 2565 (ไม่นำมานับรวม)</a:t>
                      </a:r>
                      <a:endParaRPr lang="en-US" sz="900" b="0" kern="1200" spc="-2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      3) การเบิกจ่ายเงินงบประมาณภาพรวม ไตรมาสที่ 3 ไม่น้อยกว่าร้อยละ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70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และไตรมาสที่ 4 ไม่น้อยกว่าร้อยละ 100 ตามเกณฑ์การเบิกจ่ายที่กำหนดทั้ง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 ไตรมาส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จึง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จะผ่านตัวชี้วัด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หลักฐาน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การเบิกจ่ายเงินงบประมาณ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รอบที่ 1 ข้อมูลเบิกจ่ายจากระบบ 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ของกรมบัญชีกลาง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รอบที่ 2 ข้อมูลเบิกจ่ายจากระบบ 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ของกรมบัญชีกลาง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เจ้าภาพ 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กองบริหารการคลัง </a:t>
                      </a:r>
                      <a:r>
                        <a:rPr lang="th-TH" sz="90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ผู้รับผิดชอบ </a:t>
                      </a:r>
                      <a:r>
                        <a:rPr lang="en-US" sz="90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นางสาวนิภาพร ใบบัวเผื่อน/นางสาวอรพิน </a:t>
                      </a:r>
                      <a:r>
                        <a:rPr lang="th-TH" sz="9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อิน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ตาวิน </a:t>
                      </a:r>
                      <a:r>
                        <a:rPr lang="th-TH" sz="90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โทรศัพท์ </a:t>
                      </a:r>
                      <a:r>
                        <a:rPr lang="en-US" sz="900" b="1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en-US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0 2245 6166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: </a:t>
                      </a:r>
                      <a:r>
                        <a:rPr lang="th-TH" sz="900" b="0" kern="1200" spc="-2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หากหน่วยงานไม่มีแผนงาน/โครงการภายใต้แผนปฏิบัติราชการกรมพัฒนาฝีมือแรงงาน พ.ศ. 2565 ขอให้จัดทำและดำเนินการตามแผนปฏิบัติงานตามภารกิจปกติ</a:t>
                      </a:r>
                      <a:endParaRPr lang="en-US" sz="900" b="0" kern="1200" spc="-2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  <a:endParaRPr kumimoji="0" lang="en-US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kumimoji="0" lang="en-US" sz="9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ร้อยละของการเบิกจ่ายงบประมาณ</a:t>
                      </a:r>
                      <a:r>
                        <a:rPr kumimoji="0" lang="en-US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=</a:t>
                      </a: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r>
                        <a:rPr kumimoji="0" lang="th-TH" sz="9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ไตรมาสที่ 1-2 (พิจารณาจากระบบ </a:t>
                      </a:r>
                      <a:r>
                        <a:rPr kumimoji="0" lang="en-US" sz="9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GFMISX 100</a:t>
                      </a:r>
                      <a:r>
                        <a:rPr kumimoji="0" lang="th-TH" sz="9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kumimoji="0" lang="en-US" sz="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ของหน่วยงาน		                           วงเงินงบประมาณที่หน่วยงานได้รับจัดสรรในปีงบประมาณ พ.ศ. 2565</a:t>
                      </a:r>
                      <a:endParaRPr kumimoji="0" lang="en-US" sz="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kumimoji="0" lang="en-US" sz="9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ร้อยละของการเบิกจ่ายงบประมาณ</a:t>
                      </a:r>
                      <a:r>
                        <a:rPr kumimoji="0" lang="en-US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=</a:t>
                      </a: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r>
                        <a:rPr kumimoji="0" lang="th-TH" sz="9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ไตรมาสที่ 1-4 (พิจารณาจากระบบ </a:t>
                      </a:r>
                      <a:r>
                        <a:rPr kumimoji="0" lang="en-US" sz="900" b="0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GFMISX 100X</a:t>
                      </a:r>
                      <a:endParaRPr kumimoji="0" lang="en-US" sz="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ของหน่วยงาน		                          วงเงินงบประมาณที่หน่วยงานได้รับจัดสรรในปีงบประมาณ พ.ศ. 2565</a:t>
                      </a:r>
                      <a:endParaRPr kumimoji="0" lang="en-US" sz="9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34926" y="52959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8" name="Group 4"/>
          <p:cNvGrpSpPr>
            <a:grpSpLocks/>
          </p:cNvGrpSpPr>
          <p:nvPr/>
        </p:nvGrpSpPr>
        <p:grpSpPr bwMode="auto">
          <a:xfrm>
            <a:off x="1057275" y="5334000"/>
            <a:ext cx="7943850" cy="342900"/>
            <a:chOff x="1153093" y="4031945"/>
            <a:chExt cx="7943402" cy="341526"/>
          </a:xfrm>
        </p:grpSpPr>
        <p:sp>
          <p:nvSpPr>
            <p:cNvPr id="9" name="TextBox 8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0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5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7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2355685"/>
              </p:ext>
            </p:extLst>
          </p:nvPr>
        </p:nvGraphicFramePr>
        <p:xfrm>
          <a:off x="60957" y="5676900"/>
          <a:ext cx="9006844" cy="11430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4445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985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จ่ายเงินงบประมาณ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ภาพรวม               ไตร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มาส 1-2 ไม่น้อยกว่าร้อยละ 45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เบิกจ่ายเงินงบประมาณภาพรวม     ไตรมาส 1 -4 ไม่น้อยกว่า 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ร้อย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ละ 100 </a:t>
                      </a:r>
                      <a:endParaRPr lang="th-TH" sz="900" b="0" kern="1200" baseline="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(ไตรมาส 3 และ ไตรมาส 4)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8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49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20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(ทุกหน่วยงาน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ส่วนกลาง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)</a:t>
            </a:r>
            <a:endParaRPr lang="th-TH" sz="10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0" y="609600"/>
            <a:ext cx="8229599" cy="4572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1.3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ความสำเร็จของการขับเคลื่อนการส่งเสริมคุณธรรมและความโปร่งใสของกรมพัฒนาฝีมือแรงงาน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0668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1204388"/>
              </p:ext>
            </p:extLst>
          </p:nvPr>
        </p:nvGraphicFramePr>
        <p:xfrm>
          <a:off x="76200" y="1356361"/>
          <a:ext cx="8991600" cy="358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509356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kumimoji="0" lang="th-TH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แผนแม่บทภายใต้ยุทธศาสตร์ชาติ ประเด็น การต่อต้านการทุจริตและประพฤติมิชอบ (พ.ศ. 2561 – 2580) โดยกำหนดเป้าหมายให้ภาครัฐมีความโปร่งใส ปลอดจากการทุจริต และประพฤติมิชอบ มีการบริหารจัดการตามหลัก</a:t>
                      </a:r>
                      <a:r>
                        <a:rPr lang="th-TH" sz="900" b="0" kern="120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ธรรมาภิ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บาลและหลักปรัชญาของเศรษฐกิจพอเพียง โดยการสร้างวัฒนธรรม จิตสำนึกและค่านิยมให้ทุกภาคส่วนมีส่วนร่วมในการต่อต้านการทุจริต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ประกอบกับการประเมินคุณธรรมและความโปร่งใสในการดำเนินงานของหน่วยงานภาครัฐ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ITA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ได้ส่งเสริมให้หน่วยงานภาครัฐดำเนินการเปิดเผยข้อมูล                   แก่สาธารณะเพื่อเสริมสร้างความโปร่งใส เป็นธรรม และป้องกันการทุจริต และประมวลจริยธรรมข้าราชการ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2564  ก.พ. ได้กำหนด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หลักเกณฑ์ในการปฏิบัติตน และรักษา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คุณงามความดีที่ข้าราชการต้องยึดถือในการปฏิบัติงาน โดยให้ข้าราชการ พนักงานราชการ พนักงาน ลูกจ้าง และผู้ปฏิบัติงานอื่นที่อยู่ในความรับผิดชอบของ ก.พ. ตามประมวล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จริยธรรมข้าราชการ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ยึดถือปฏิบัติตามแนวทางที่ได้กำหนดไว้  ดังนั้น จึงได้กำหนดตัวชี้วัด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ระดับความสำเร็จของการขับเคลื่อนการส่งเสริมคุณธรรมและความโปร่งใสของ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กรมพัฒนาฝีมือแรงงาน เพื่อเป็นการขับเคลื่อนด้านการส่งเสริมคุณธรรมจริยธรรม ความโปร่งใส และป้องกันการทุจริตตามภารกิจกรมพัฒนาฝีมือแรงงาน ซึ่งจะเป็นการเพิ่มประสิทธิภาพ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ในการป้องกันการทุจริตและส่งเสริมคุณธรรมจริยธรรม ความโปร่งใสให้กับหน่วยงานในสังกัดของกรมพัฒนาฝีมือแรงงาน</a:t>
                      </a:r>
                    </a:p>
                    <a:p>
                      <a:pPr marL="228600" indent="-228600">
                        <a:buNone/>
                      </a:pPr>
                      <a:endParaRPr lang="th-TH" sz="5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kumimoji="0" lang="th-TH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พิจารณาจากการดำเนินงานตามเป้าหมาย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รายงานสรุปผลการดำเนินการพร้อมเอกสารหลักฐานประกอบการดำเนินการ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ผลการดำเนินงาน ระหว่างวันที่ 1 ตุลาคม 256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รอบที่ 2 ผลการดำเนินงาน ระหว่างวันที่ 1 เมษายน 256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30 กันยายน 256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กรณีการประกาศเจตจำนงสุจริตของผู้ดำรงตำแหน่งผู้อำนวยการหน่วยงาน หากมีการย้ายหน่วยงานระหว่างปีงบประมาณให้ประกาศเจตจำนงสุจริตฯ ของหน่วยงานที่ไปดำรง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ตำแหน่งใหม่ด้วย เช่น รอบการประเมินที่ 1 (1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64- 31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65) ดำรงตำแหน่งผู้อำนวยการหน่วยงาน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ได้ดำเนินการประกาศเจตจำนงสุจริตฯ เรียบร้อยแล้ว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ต่อมารอบการประเมินที่ 2 (1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 – 30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65) ได้มีคำสั่งย้ายไปปฏิบัติหน้าที่ ณ 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จะต้องดำเนินการประกาศเจตจำนงสุจริตฯ ในฐานะผู้อำนวยการของ                 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หน่วยงาน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เป็นต้น รวมทั้งกรณีการย้ายในรอบการประเมินนั้น ๆ ด้วย</a:t>
                      </a:r>
                      <a:endParaRPr lang="th-TH" sz="900" b="1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แบบรายงานผลการขับเคลื่อนนโยบายป้องกันการรับสินบนและมาตรการป้องกันผลประโยชน์ทับซ้อน ทุก 3 เดือนใน 1 ปีงบประมาณ (แบบ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01)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แบบรายงานการขับเคลื่อนคุณธรรม จริยธรรม และความโปร่งใสของกรมพัฒนาฝีมือแรงงาน (แบบ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02) จำนวน 5 ตัวชี้วัด  (หน่วยงานในสังกัดสามารถดูรายละเอียดเพิ่มเติมได้ที่เอกสารแนบ) ดังนี้</a:t>
                      </a: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1) การเปิดเผยข้อมูล         2) การปรับปรุงระบบการทำงาน         3) การป้องกันการทุจริต         4) การใช้ทรัพย์สินของราชการ         5) ประสิทธิภาพการสื่อสาร</a:t>
                      </a: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.3 รายงานการประชุมคณะกรรมการป้องกันและปราบปรามการทุจริตประจำหน่วยงาน เพื่อขับเคลื่อนการส่งเสริมคุณธรรมและความโปร่งใสของกรมพัฒนาฝีมือแรงงาน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โดยระบุรายละเอียดที่จะดำเนินการ ตามตัวชี้วัดที่กำหนดไว้ในแบบ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บค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02</a:t>
                      </a:r>
                      <a:endParaRPr lang="en-US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กลุ่มงานวินัยและจริยธรรม  กองบริหารทรัพยากรบุคคล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นายสง่า แสนเดช , นายพรรษา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กุลว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ภรณ์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0 2245 3579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</a:t>
                      </a: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9355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911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94611"/>
              </p:ext>
            </p:extLst>
          </p:nvPr>
        </p:nvGraphicFramePr>
        <p:xfrm>
          <a:off x="0" y="53340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ดำเนินการตามหลักเกณฑ์ที่กำหนดไว้ในข้อ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.1 –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.3 ได้ครบถ้วน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ดำเนินการตามหลักเกณฑ์ที่กำหนดไว้ในข้อ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.1 – 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.3 ได้ครบถ้วน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3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50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47441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95275" y="642938"/>
            <a:ext cx="7818438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defRPr/>
            </a:pPr>
            <a:r>
              <a:rPr lang="th-TH" sz="1200" b="1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200" b="1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1.4 </a:t>
            </a:r>
            <a:r>
              <a:rPr lang="th-TH" sz="1200" b="1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ความสำเร็จของการจัดทำรายงานการประเมินผลการควบคุมภายในระดับส่วนงานย่อย ประจำปีงบประมาณ พ.ศ. 2565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1096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7840365"/>
              </p:ext>
            </p:extLst>
          </p:nvPr>
        </p:nvGraphicFramePr>
        <p:xfrm>
          <a:off x="152400" y="1295400"/>
          <a:ext cx="8885238" cy="4290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523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890845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</a:t>
                      </a:r>
                      <a:r>
                        <a:rPr lang="th-TH" sz="95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</a:t>
                      </a:r>
                      <a:r>
                        <a:rPr lang="th-TH" sz="9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5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การจัดทำรายงานการประเมินผลการควบคุมภายในระดับหน่วยงานย่อย ประจำปีงบประมาณ พ.ศ. 2565 รอบ 12 เดือน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(1 ตุลาคม 2564 – 30 กันยายน 2565) ตามหลักเกณฑ์กระทรวงการคลังว่าด้วยมาตรฐานและหลักเกณฑ์ปฏิบัติการควบคุมภายในสำหรับหน่วยงานของรัฐ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2561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b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กำหนดให้หน่วยงานของรัฐจัดให้มีการควบคุมภายในเพื่อให้เกิดความเชื่อมั่นอย่างสมเหตุสมผลว่าจะบรรลุวัตถุประสงค์ด้านการดำเนินงาน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ด้านการรายงาน และด้านการปฏิบัติ</a:t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ตามกฎหมาย ระเบียบและข้อบังคับ และ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จัดส่งรายงานการประเมินผลการควบคุมภายในให้ผู้กำกับดูแลและกระทรวงเจ้าสังกัด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90 วัน นับแต่วันสิ้นปีงบประมาณหรือ</a:t>
                      </a:r>
                      <a:b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สิ้นปีปฏิทิน แล้วแต่กรณี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พิจารณาจากการดำเนินงานตามเป้าหมาย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5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ทบทวนระบบมาตรฐานการควบคุมภายในของ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 สำหรับสถาบันพัฒนาบุคลากรดิจิทัล (</a:t>
                      </a:r>
                      <a:r>
                        <a:rPr lang="en-US" sz="95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Disda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จัดทำระบบมาตรฐานการควบคุมภายใน </a:t>
                      </a:r>
                      <a:endParaRPr lang="th-TH" sz="95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ผลการดำเนินการระหว่างวันที่ 1 ตุลาคม 2564 - 30 กันยายน 2565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ให้หน่วยงานย่อยจัดทำรายงานการประเมินผลการควบคุมภายในระดับส่วนงานย่อย ประกอบด้วย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1) แบบ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ปย.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หรือรายงานการประเมินองค์ประกอบของการควบคุมภายใน เป็นแบบรายงานการประเมินองค์ประกอบของการควบคุมภายในสำหรับหน่วยงานย่อย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2) แบบ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ปย.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หรือรายงานการประเมินผลและการปรับปรุงการควบคุมภายใน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เป็นแบบการประเมินผลการควบคุมภายในสำหรับหน่วยงานย่อย</a:t>
                      </a:r>
                      <a:endParaRPr lang="th-TH" sz="95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3) แบบติดตาม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หรือรายงานผลการติดตามการปฏิบัติตามแผนการประเมินผลการควบคุมภายในของงวดก่อน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ระดับส่วนงานย่อย เป็นแบบที่ใช้สำหรับบันทึกผล</a:t>
                      </a:r>
                      <a:b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การดำเนินการตามแผนการประเมินผลการควบคุมภายในที่ได้รายงานไว้แล้วในแบบ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ของงวดก่อนในระดับส่วนงานย่อย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4) แบบสอบถามด้านการเงินและด้านพัสดุ เป็นแบบประเมินที่กลุ่มตรวจสอบภายในกำหนด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รอบการประเมินที่ 1 รายงานผลการทบทวนระบบมาตรฐานการควบคุมภายในที่ผ่านการเห็นชอบจากคณะทำงานและ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ผู้อำนวยการ</a:t>
                      </a:r>
                      <a:endParaRPr lang="en-US" sz="95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สำหรับสถาบันพัฒนาบุคลากรดิจิทัล (</a:t>
                      </a:r>
                      <a:r>
                        <a:rPr lang="en-US" sz="95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Disda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ให้จัดทำรายงานระบบมาตรฐานการควบคุมภายในที่ผ่านการเห็นชอบจากผู้อำนวยการ (เนื่องจาก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เป็นหน่วยงานที่จัดตั้งขึ้นใหม่)</a:t>
                      </a:r>
                      <a:endParaRPr lang="th-TH" sz="95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รอบการประเมินที่ 2 หน่วยงานย่อยจะต้องนำทุกขั้นตอนของแต่ละกิจกรรมในแนวปฏิบัติการควบคุมภายในที่ได้จัดวางระบบมาตรฐานการควบคุมภายในไว้แล้ว </a:t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โดยนำมา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จัดทำรายงานการประเมินผลการควบคุมภายในระดับส่วนงานย่อย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ของหน่วยงาน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รอบการประเมินที่ 1 รายงานผลการทบทวนระบบมาตรฐานการควบคุม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สำหรับ </a:t>
                      </a:r>
                      <a:r>
                        <a:rPr lang="en-US" sz="95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Disda</a:t>
                      </a:r>
                      <a:r>
                        <a:rPr lang="en-US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รายงานระบบมาตรฐานควบคุมภายใน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ที่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ผ่านการเห็นชอบจากคณะทำงานและ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ผู้อำนวยการ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50" b="0" kern="1200" spc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</a:t>
                      </a:r>
                      <a:r>
                        <a:rPr lang="th-TH" sz="95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50" b="0" kern="1200" spc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  <a:r>
                        <a:rPr lang="th-TH" sz="950" b="0" kern="1200" spc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การประเมินที่ 2 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รายงานการประเมินผลการควบคุมภายในระดับส่วนงานย่อย ประกอบด้วย 1) แบบ ปย. 1 2) แบบ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  3) แบบติดตาม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  4) แบบสอบถาม   </a:t>
                      </a:r>
                      <a:b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                                                      ด้านการเงินและด้านพัสดุ และ 5) รายงานการประชุมของหน่วยงาน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กัญภัสสร์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กนกอิศ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ราทรัพย์/นางสาว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อรุณี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แสนแอ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0303, 0 2245 1707 ต่อ 612</a:t>
                      </a:r>
                    </a:p>
                    <a:p>
                      <a:pPr marL="228600" indent="-228600">
                        <a:buAutoNum type="arabicPeriod" startAt="6"/>
                        <a:defRPr/>
                      </a:pP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รอบการประเมินที่ 1 รายงานผลการทบทวนระบบมาตรฐานการควบคุมภายใน จะต้องจัดทำในรูปแบบไฟล์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รายงานในระบบ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ของกรมพัฒนาฝีมือแรงงาน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spc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รอบการประเมินที่ 2 การจัดทำรายงานการประเมินการควบคุมภายในระดับส่วนงานย่อย จะต้องจัดทำในรูปแบบไฟล์ </a:t>
                      </a:r>
                      <a:r>
                        <a:rPr lang="en-US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รายงานในระบบ </a:t>
                      </a:r>
                      <a:r>
                        <a:rPr lang="en-US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ของกรมพัฒนาฝีมือแรงงาน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และจัดทำในรูปแบบไฟล์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word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ส่งให้กลุ่มพัฒนาระบบบริหารทางจดหมายอิเล็กทรอนิกส์ ที่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osds.msdd@dsd.go.th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3) แบบฟอร์ม (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แบบติดตาม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ปย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และแบบสอบถามด้านการเงินและด้านพัสดุ) สามารถดาวน์โหลดได้ที่ </a:t>
                      </a:r>
                      <a:r>
                        <a:rPr lang="en-US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QR Code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ที่แนบมาพร้อมนี้ </a:t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4) แบบสอบถามด้านการเงินและด้านพัสดุ ให้เฉพาะสถาบันและสำนักงานพัฒนาฝีมือแรงงานทุกแห่งเป็นผู้ทำแบบสอบถามดังกล่าว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1 Performance Based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 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(ทุก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หน่วยงานส่วนกลาง)</a:t>
            </a:r>
            <a:endParaRPr lang="th-TH" sz="10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9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545875"/>
              </p:ext>
            </p:extLst>
          </p:nvPr>
        </p:nvGraphicFramePr>
        <p:xfrm>
          <a:off x="152401" y="5943600"/>
          <a:ext cx="8885240" cy="838200"/>
        </p:xfrm>
        <a:graphic>
          <a:graphicData uri="http://schemas.openxmlformats.org/drawingml/2006/table">
            <a:tbl>
              <a:tblPr firstRow="1"/>
              <a:tblGrid>
                <a:gridCol w="100441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39073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59540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58347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325966">
                <a:tc>
                  <a:txBody>
                    <a:bodyPr/>
                    <a:lstStyle/>
                    <a:p>
                      <a:pPr lvl="0" algn="thaiDist"/>
                      <a:endParaRPr lang="en-US" sz="9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223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รายงานผลการ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ทบทวนระบบมาตรฐานการควบคุมภายใน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รายงานการประเมินผลการควบคุมภายในระดับส่วนงานย่อย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88900" y="56975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585" y="5158185"/>
            <a:ext cx="709215" cy="709215"/>
          </a:xfrm>
          <a:prstGeom prst="rect">
            <a:avLst/>
          </a:prstGeom>
        </p:spPr>
      </p:pic>
      <p:grpSp>
        <p:nvGrpSpPr>
          <p:cNvPr id="20" name="Group 4"/>
          <p:cNvGrpSpPr>
            <a:grpSpLocks/>
          </p:cNvGrpSpPr>
          <p:nvPr/>
        </p:nvGrpSpPr>
        <p:grpSpPr bwMode="auto">
          <a:xfrm>
            <a:off x="990601" y="5647293"/>
            <a:ext cx="7980363" cy="372507"/>
            <a:chOff x="1153093" y="4031945"/>
            <a:chExt cx="7943402" cy="371014"/>
          </a:xfrm>
        </p:grpSpPr>
        <p:sp>
          <p:nvSpPr>
            <p:cNvPr id="21" name="TextBox 20"/>
            <p:cNvSpPr txBox="1"/>
            <p:nvPr/>
          </p:nvSpPr>
          <p:spPr>
            <a:xfrm>
              <a:off x="1153093" y="4031945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9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ปี </a:t>
              </a:r>
              <a:r>
                <a:rPr lang="en-US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2" name="Straight Arrow Connector 34"/>
            <p:cNvCxnSpPr/>
            <p:nvPr/>
          </p:nvCxnSpPr>
          <p:spPr>
            <a:xfrm>
              <a:off x="2139105" y="4280184"/>
              <a:ext cx="53093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35"/>
            <p:cNvCxnSpPr/>
            <p:nvPr/>
          </p:nvCxnSpPr>
          <p:spPr>
            <a:xfrm flipH="1">
              <a:off x="1288025" y="4286509"/>
              <a:ext cx="533367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5012088" y="4035107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9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ปี </a:t>
              </a:r>
              <a:r>
                <a:rPr lang="en-US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5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52"/>
            <p:cNvCxnSpPr/>
            <p:nvPr/>
          </p:nvCxnSpPr>
          <p:spPr>
            <a:xfrm flipH="1">
              <a:off x="2708547" y="4280184"/>
              <a:ext cx="284367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51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88996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169" y="133230"/>
            <a:ext cx="8499065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(กองแผนงานและสารสนเทศ)</a:t>
            </a:r>
          </a:p>
          <a:p>
            <a:pPr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1" y="762000"/>
            <a:ext cx="8230602" cy="49065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4000" tIns="54000" rIns="54000" bIns="54000"/>
          <a:lstStyle/>
          <a:p>
            <a:pPr>
              <a:defRPr/>
            </a:pPr>
            <a:r>
              <a:rPr lang="th-TH" sz="14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1.5</a:t>
            </a:r>
            <a:r>
              <a:rPr lang="th-TH" sz="14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</a:t>
            </a:r>
            <a:r>
              <a:rPr lang="th-TH" sz="14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ของการประสานความร่วมมือเครือข่ายเพื่อสนับสนุนภารกิจของกรมพัฒนาฝีมือแรงงาน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359272" y="1295400"/>
            <a:ext cx="423848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2719927"/>
              </p:ext>
            </p:extLst>
          </p:nvPr>
        </p:nvGraphicFramePr>
        <p:xfrm>
          <a:off x="76200" y="1600200"/>
          <a:ext cx="8991600" cy="2762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76225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เป็นการดำเนินการประสานงานและระบุแนวทางการดำเนินงาน ให้กับเครือข่ายซึ่งเป็นกลุ่มเป้าหมายเพื่อให้การสนับสนุนภารกิจของกรมพัฒนาฝีมือแรงงาน สอดคล้องกับแผนแม่บทและแผนปฏิบัติการ ด้านการสนับสนุนงบประมาณ วัสดุฝึกอบรม/ ทดสอบมาตรฐานฝีมือแรงงาน หลักสูตร จำนวนแรงงานที่ได้รับผลประโยชน์</a:t>
                      </a:r>
                      <a:endParaRPr lang="th-TH" sz="900" b="1" baseline="0" dirty="0">
                        <a:solidFill>
                          <a:schemeClr val="accent2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โดยพิจารณาจากงบประมาณที่ได้รับการสนับสนุน วัสดุฝึกอบรม/ ทดสอบมาตรฐานฝีมือแรงงาน หลักสูตร จำนวนแรงงานที่ได้รับผลประโยชน์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รายงานผลการดำเนินงานประสานความร่วมมือกับเครือข่ายที่สนับสนุนภารกิจของกรมพัฒนาฝีมือแรงงาน ระหว่าง 1 ตุลาคม 2564 – 31 มีนาคม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รอบที่ 2 รายงานผลการดำเนินงานประสานความร่วมมือกับเครือข่ายที่สนับสนุนภารกิจของกรมพัฒนาฝีมือแรงงาน ระหว่าง 1 เมษายน 2565 – 30 กันยายน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รายงานสรุปผลการดำเนินงาน การประสานงาน รายงานการประชุม การบันทึกข้อตกลง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MOU)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หนังสือขอบคุณ และ  ภาพถ่าย เสนอต่อหัวหน้าส่วนราชการ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รพิเศษ/นางสาว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ทิพย์ไพลิน ยินดี นักวิชาการพัฒนาฝีมือแรงงาน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ปฏิบัติการ/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และนางสาวนภา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รัตน์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ๆ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52400" y="4724400"/>
            <a:ext cx="812925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9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219200" y="4724400"/>
            <a:ext cx="7674489" cy="338554"/>
            <a:chOff x="1143384" y="3975775"/>
            <a:chExt cx="7953111" cy="449596"/>
          </a:xfrm>
        </p:grpSpPr>
        <p:sp>
          <p:nvSpPr>
            <p:cNvPr id="17" name="TextBox 16"/>
            <p:cNvSpPr txBox="1"/>
            <p:nvPr/>
          </p:nvSpPr>
          <p:spPr>
            <a:xfrm>
              <a:off x="1143384" y="3975775"/>
              <a:ext cx="1336601" cy="44959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97535" y="3975775"/>
              <a:ext cx="1336601" cy="44959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725821"/>
              </p:ext>
            </p:extLst>
          </p:nvPr>
        </p:nvGraphicFramePr>
        <p:xfrm>
          <a:off x="152402" y="5111442"/>
          <a:ext cx="8941799" cy="1028700"/>
        </p:xfrm>
        <a:graphic>
          <a:graphicData uri="http://schemas.openxmlformats.org/drawingml/2006/table">
            <a:tbl>
              <a:tblPr firstRow="1"/>
              <a:tblGrid>
                <a:gridCol w="11523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035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890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691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8881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3893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0472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89711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8905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8905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8905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8905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52484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400050">
                <a:tc>
                  <a:txBody>
                    <a:bodyPr/>
                    <a:lstStyle/>
                    <a:p>
                      <a:pPr lvl="0" algn="thaiDist"/>
                      <a:endParaRPr lang="en-US" sz="9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2865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จัดทำรายงานสรุปผลการดำเนินงานประสานความร่วมมือกับเครือข่ายที่สนับสนุนภารกิจของกรมพัฒนาฝีมือ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แรงงาน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จัดทำรายงานสรุปผลการดำเนินงานประสานความร่วมมือกับเครือข่ายที่สนับสนุนภารกิจของกรมพัฒนาฝีมือ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แรงงาน</a:t>
                      </a:r>
                      <a:endParaRPr lang="th-TH" sz="900" b="0" strike="sng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3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52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2205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299426"/>
              </p:ext>
            </p:extLst>
          </p:nvPr>
        </p:nvGraphicFramePr>
        <p:xfrm>
          <a:off x="1309825" y="3028950"/>
          <a:ext cx="6676231" cy="99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471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83296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2854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8006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7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7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7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7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8006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7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7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700" b="0" baseline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en-US" sz="700" b="0" baseline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en-US" sz="700" b="0" baseline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r>
                        <a:rPr lang="th-TH" sz="7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</a:p>
                  </a:txBody>
                  <a:tcPr marL="68580" marR="68580" marT="34290" marB="3429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5249" y="152400"/>
            <a:ext cx="8526533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1 Performance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กองแผนงานและสารสนเทศ)</a:t>
            </a:r>
          </a:p>
          <a:p>
            <a:pPr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2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62686" y="918140"/>
            <a:ext cx="8479096" cy="546497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54000" tIns="54000" rIns="54000" bIns="54000"/>
          <a:lstStyle/>
          <a:p>
            <a:pPr>
              <a:spcAft>
                <a:spcPts val="450"/>
              </a:spcAft>
              <a:defRPr/>
            </a:pPr>
            <a:r>
              <a:rPr lang="en-US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6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6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1.6</a:t>
            </a:r>
            <a:r>
              <a:rPr lang="th-TH" sz="16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6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ความสำเร็จของการเผยแพร่ผลการศึกษาวิจัยเพื่อส่งเสริมการพัฒนาฝีมือแรงงาน</a:t>
            </a:r>
            <a:endParaRPr lang="th-TH" sz="1200" kern="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441203" y="1521768"/>
            <a:ext cx="4353741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5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057357"/>
              </p:ext>
            </p:extLst>
          </p:nvPr>
        </p:nvGraphicFramePr>
        <p:xfrm>
          <a:off x="115249" y="1828800"/>
          <a:ext cx="8952551" cy="30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255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0480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เป็นการนำข้อมูลจากฐานข้อมูลของกรมพัฒนาฝีมือแรงงาน และหน่วยงานอื่น ๆ ไปใช้ในการวิเคราะห์และปรับปรุงการทำงานให้มีประสิทธิภาพมากยิ่งขึ้น เพื่อเผยแพร่ให้หน่วยงานทั้งภายนอก ภายใน ทั้งภาครัฐและภาคเอกชนได้นำข้อมูลไปประยุกต์ใช้ให้เกิดประโยชน์ในการทำงานด้านการยกระดับความรู้ความสามารถของค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มีการเผยแพร่ผลการศึกษา วิเคราะห์ วิจัย ในเว็บไซต์ของกองแผนงานและสารสนเทศ หรือ กรมพัฒนาฝีมือแรงงาน                                                   รอบ 6 เดือนแรก มีการเก็บข้อมูลเพื่อมาทำการวิเคราะห์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และศึกษา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 12 เดือน มีการนำผลการจากการข้อมูลที่รวบรวม มาวิเคราะห์ วิจัย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และรายงานสรุปผลต่ออธิบดี</a:t>
                      </a:r>
                      <a:endParaRPr lang="en-US" sz="9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รอบที่ 1 การเก็บรวบรวมข้อมูลการพัฒนาฝีมือแรงงาน ตาม พ.ร.บ.ส่งเสริมการพัฒนาฝีมือแรงงาน ย้อนหลังอย่างน้อย 6 ปี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(ถ้ามี)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รอบที่ 1 ข้อมูลการพัฒนาฝีมือแรงงาน ตาม พ.ร.บ. ส่งเสริมการพัฒนาฝีมือแรงงาน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รอบที่ 2 การรายงานสรุปผลการศึกษาวิจัยเพื่อส่งเสริมการพัฒนาฝีมือแรงงาน และข้อเสนอแนะ เสนอต่ออธิบดี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รพิเศษ/นางสาว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ทิพย์ไพลิน ยินดี นักวิชาการพัฒนาฝีมือแรงงาน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ปฏิบัติการ/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L="68580" marR="68580" marT="34290" marB="3429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91132" y="5011579"/>
            <a:ext cx="835030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92302" y="5056777"/>
            <a:ext cx="7873551" cy="353423"/>
            <a:chOff x="1153093" y="3987120"/>
            <a:chExt cx="7943402" cy="469343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3987120"/>
              <a:ext cx="1336601" cy="4495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65722" y="4006866"/>
              <a:ext cx="1336601" cy="4495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932185"/>
              </p:ext>
            </p:extLst>
          </p:nvPr>
        </p:nvGraphicFramePr>
        <p:xfrm>
          <a:off x="112680" y="5448300"/>
          <a:ext cx="8927135" cy="1333500"/>
        </p:xfrm>
        <a:graphic>
          <a:graphicData uri="http://schemas.openxmlformats.org/drawingml/2006/table">
            <a:tbl>
              <a:tblPr firstRow="1"/>
              <a:tblGrid>
                <a:gridCol w="115050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9970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8841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6849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8801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3821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01598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89071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88418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88417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88418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88418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49445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462104">
                <a:tc>
                  <a:txBody>
                    <a:bodyPr/>
                    <a:lstStyle/>
                    <a:p>
                      <a:pPr lvl="0" algn="thaiDist"/>
                      <a:endParaRPr lang="en-US" sz="9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713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 marL="68580" marR="68580" marT="34290" marB="3429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รวบรวมข้อมูลการพัฒนาฝีมือแรงงาน ตาม พ.ร.บ. ส่งเสริมการพัฒนาฝีมือแรงงาน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900" b="0" baseline="0" dirty="0" smtClean="0">
                        <a:solidFill>
                          <a:srgbClr val="7030A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วิเคราะห์ข้อมูล และรายงาน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สรุปผลการ</a:t>
                      </a:r>
                      <a:r>
                        <a:rPr lang="th-TH" sz="9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ศึกษาวิจัย</a:t>
                      </a:r>
                      <a:r>
                        <a:rPr lang="th-TH" sz="900" kern="0" dirty="0" smtClean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เพื่อส่งเสริมการพัฒนาฝีมือแรงงานเสนอต่ออธิบดี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53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63891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52400" y="736075"/>
            <a:ext cx="7772400" cy="483125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marL="987425" indent="-987425"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1.7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ร้อยละ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ของจำนวนหลักสูตรที่ได้จัดทำ พัฒนา และนำไปใช้ประโยชน์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511521" y="1438179"/>
            <a:ext cx="959826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212694"/>
              </p:ext>
            </p:extLst>
          </p:nvPr>
        </p:nvGraphicFramePr>
        <p:xfrm>
          <a:off x="492370" y="1700117"/>
          <a:ext cx="8168053" cy="3313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680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091795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หน่วยฝึกได้หลักสูตรที่มีคุณภาพ และมีการนำไปใช้ประโยชน์ ได้แก่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1.1 หลักสูตรที่จัดทำขึ้นภายใต้ความร่วมมือกับหน่วยงานภายนอก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1.2 หลักสูตรที่หน่วยฝึกของกรมส่งให้สำนักพัฒนาผู้ฝึกและเทคโนโลยีการฝึกพิจารณากลั่นกรอง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และมีการนำไปใช้ประโยชน์ โดยหน่วยฝึกของกรมนำไปเปิดฝึกอบรม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พิจารณาจากการดำเนินงานที่ตามเป้าหมาย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712788" marR="0" indent="-7127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40322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ผลการดำเนินงานระหว่างวันที่ 1 ตุลาคม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31 มีนาคม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โดยดำเนินการไม่น้อยกว่า ร้อยละ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712788" marR="0" indent="-7127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4032250" algn="l"/>
                        </a:tabLst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ผลการดำเนินงานระหว่างวันที่ 1 เมษายน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30 กันยายน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โดยดำเนินการไม่น้อยกว่า ร้อยละ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3.1 หลักสูตรที่จัดทำขึ้นภายใต้ความร่วมมือกับหน่วยงานภายนอกได้รับอนุมัติ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3.2 หลักสูตรที่ปรับปรุงและพัฒนาผ่านการพิจารณากลั่นกรองได้รับความเห็นชอบ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4.1 หลักสูตรที่ได้รับอนุมติ และเห็นชอบจากกรมพัฒนาฝีมือแรงงาน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4.2 การบันทึกข้อมูลการเปิดฝึกของหน่วยฝึกในระบบสารสนเทศ (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Center DSD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กลุ่มพัฒนาระบบบริหาร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นักวิชาการพัฒนาฝีมือแรงงานชำนาญการพิเศษ/นางสาวทิพย์ไพลิน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ยินดี นักวิชาการพัฒนาฝีมือแรงงานปฏิบัติการ/และนางสาวนภารัตน์ ภาโนมัย นักวิชาการพัฒนาฝีมือแรงงาน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หรือสามารถติดต่อสอบถามได้ที่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8419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1585886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479845" y="5022875"/>
            <a:ext cx="766835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327638" y="5078157"/>
            <a:ext cx="7332785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4979637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860894"/>
              </p:ext>
            </p:extLst>
          </p:nvPr>
        </p:nvGraphicFramePr>
        <p:xfrm>
          <a:off x="492372" y="5445223"/>
          <a:ext cx="8173331" cy="1152129"/>
        </p:xfrm>
        <a:graphic>
          <a:graphicData uri="http://schemas.openxmlformats.org/drawingml/2006/table">
            <a:tbl>
              <a:tblPr firstRow="1"/>
              <a:tblGrid>
                <a:gridCol w="10533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5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5561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3738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4680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0121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74102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5621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5562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55619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55620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55620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69327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479552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725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ร้อยละของจำนวนหลักสูตรที่จัดทำพัฒนา และนำไปใช้ประโยชน์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ไม่น้อยกว่าร้อยละ 60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ร้อยละของจำนวนหลักสูตรที่จัดทำพัฒนา และนำไปใช้ประโยชน์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ไม่น้อยกว่าร้อยละ 60</a:t>
                      </a: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730490"/>
              </p:ext>
            </p:extLst>
          </p:nvPr>
        </p:nvGraphicFramePr>
        <p:xfrm>
          <a:off x="1930504" y="4077072"/>
          <a:ext cx="6217699" cy="75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947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56971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7850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34273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ของจำนวนหลักสูตรที่จัดทำพัฒนา และนำไปใช้ประโยชน์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จำนวนหลักสูตรที่นำไปใช้ประโยชน์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0222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จำนวนหลักสูตรที่ได้รับการอนุมัติ และเห็นชอบจากกรมพัฒนาฝีมือแรงงาน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" name="TextBox 5"/>
          <p:cNvSpPr txBox="1"/>
          <p:nvPr/>
        </p:nvSpPr>
        <p:spPr>
          <a:xfrm>
            <a:off x="-19050" y="0"/>
            <a:ext cx="9144000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ที่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สำนักพัฒนาผู้ฝึกและเทคโนโลยีการฝึก)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54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6069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8504" y="10241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801528"/>
              </p:ext>
            </p:extLst>
          </p:nvPr>
        </p:nvGraphicFramePr>
        <p:xfrm>
          <a:off x="76200" y="1262617"/>
          <a:ext cx="8991600" cy="40713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071385">
                <a:tc>
                  <a:txBody>
                    <a:bodyPr/>
                    <a:lstStyle/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ผลความพึงพอใจของผู้รับบริการตามภารกิจของสำนักพัฒนามาตรฐานและทดสอบฝีมือแรงงานเพื่อวิเคราะห์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ปรับปรุงกระบวนการทำงานในด้านการให้บริการของหน่วยงานให้มีประสิทธิภาพมากยิ่งขึ้น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ความพึงพอใจของผู้รับบริการ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ผู้ตอบแบบสอบถามความพึงพอใจที่เข้ารับบริการของผู้มีส่วนได้ส่วนเสียตามภารกิจของสำนักพัฒนามาตรฐานและทดสอบฝีมือแรงงาน                โดย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จำนวนแบบสอบถามที่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ผู้รับบริการในการตอบแบบสอบถาม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ความพึงพอใจแล้วส่งกลับ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70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จำนวนแบบสอบถามทั้งหมดที่ส่งให้ผู้รับบริการ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200 คน                           (รอบละ 100 คน)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รอบที่ 1 ดำเนินการระหว่างวันที่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รอบที่ 2 ดำเนินการระหว่างวันที่ 1 เมษายน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จำนวนแบบสอบถามความพึงพอใจของผู้รับบริการที่ตอบกลับมา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2) แบบสรุปการประมวลผล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ความพึงพอใจของผู้รับบริการ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รายงานสรุปผลการวิเคราะห์การติดตามความพึงพอใจ เสนอต่อผู้บริหาร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การพิเศษ/นางสาว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ทิพย์ไพลิน ยินดี นักวิชาการพัฒนาฝีมือแรงงาน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ปฏิบัติการ/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และนางสาวนภารัตน์  ภาโนมัย นักวิชาการพัฒนาฝีมือแรงงาน โทรศัพท์ : 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strike="noStrike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th-TH" sz="900" b="1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อื่น ๆ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trike="noStrike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02917" y="5046183"/>
            <a:ext cx="16215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99929" y="5181600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482321"/>
              </p:ext>
            </p:extLst>
          </p:nvPr>
        </p:nvGraphicFramePr>
        <p:xfrm>
          <a:off x="68504" y="5562602"/>
          <a:ext cx="9006844" cy="79248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2317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7526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8100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27588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18993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20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จำนวนการตอบแบบสอบถาม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ความพึงพอใจของผู้รับบริการไม่น้อยกว่า 70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ของจำนวนแบบสอบถามที่ส่งให้</a:t>
                      </a:r>
                      <a:endParaRPr lang="th-TH" sz="800" b="0" strike="sng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จำนวนการตอบแบบสอบถาม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ความพึงพอใจของผู้รับบริการไม่น้อยกว่า 70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ของจำนวนแบบสอบถามที่ส่งให้ และวิเคราะห์ผลการติดตามความพึงพอใจ</a:t>
                      </a:r>
                      <a:endParaRPr lang="th-TH" sz="800" b="0" strike="sng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946301"/>
              </p:ext>
            </p:extLst>
          </p:nvPr>
        </p:nvGraphicFramePr>
        <p:xfrm>
          <a:off x="2133600" y="4191000"/>
          <a:ext cx="678180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9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0671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ร้อยละของผู้ตอบแบบสอบถาม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ความพึงพอใจด้านการฝึกอบรม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จำนวนผู้ตอบแบบสอบถามความพึงพอใจที่ตอบกลับ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จำนวนแบบสอบถามความพึงพอใจที่แจกทั้งหมด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" y="-7088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(สำนักพัฒนามาตรฐานและทดสอบฝีมือแรงงาน)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Rounded Rectangle 3"/>
          <p:cNvSpPr/>
          <p:nvPr/>
        </p:nvSpPr>
        <p:spPr bwMode="gray">
          <a:xfrm>
            <a:off x="533401" y="609600"/>
            <a:ext cx="7324725" cy="39328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1.8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ร้อยละของ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จำนวนการตอบแบบสอบถาม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ความพึงพอใจของผู้รับบริการ</a:t>
            </a:r>
            <a:endParaRPr lang="th-TH" sz="1200" strike="sngStrike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8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55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17964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8504" y="1024100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084036"/>
              </p:ext>
            </p:extLst>
          </p:nvPr>
        </p:nvGraphicFramePr>
        <p:xfrm>
          <a:off x="76200" y="1262615"/>
          <a:ext cx="8991600" cy="4810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405363">
                <a:tc>
                  <a:txBody>
                    <a:bodyPr/>
                    <a:lstStyle/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ร้อยละของจำนวนผู้เข้าร่วมสัมมนา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เพื่อส่งเสริมและสนับสนุนให้บุคลากรมีความรู้ ความสามารถ และความรู้ด้านกฎหมาย รวมถึงระเบียบที่เกี่ยวข้อง เพื่อให้มีความชำนาญในงานที่ปฏิบัติ เกิดทัศนคติที่ดีต่อการทำงาน ต่อเพื่อนร่วมงาน นำไปสู่ผลลัพธ์ที่มีประสิทธิภาพและประสิทธิผลดียิ่งขึ้น โดยเริ่มจากวิธีการเรียนรู้ด้วยตนเอง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ความต้องการและความถนัด มีเป้าหมายและแรงจูงใจ รู้จักแสวงหาแหล่งการเรียนรู้ เลือกวิธีการเรียนรู้ได้อย่างเหมาะสม โดยมุ่งเน้นให้สามารถนำความรู้ที่ได้รับไปใช้ประโยชน์ได้จริง ไม่น้อยกว่าร้อยละ 85</a:t>
                      </a:r>
                      <a:endParaRPr lang="en-US" sz="4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indent="-180975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ผลการดำเนินการระหว่างวันที่ 1 ตุลาคม 2564 - 30 กันยายน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จำนวนเจ้าหน้าที่ของหน่วยงานเข้าร่วมสัมมนา ไม่น้อยกว่าร้อยละ 85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1) โครงการ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2) แบบลงทะเบียนการเข้าร่วมสัมมนา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3) กำหนดการ/รูปถ่ายกิจกรรมการเข้าร่วมสัมมนา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รพิเศษ/นางสาว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ทิพย์ไพลิน ยินดี นักวิชาการพัฒนาฝีมือแรงงานปฏิบัติการ /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strike="noStrike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th-TH" sz="900" b="1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อื่น </a:t>
                      </a:r>
                      <a:r>
                        <a:rPr lang="th-TH" sz="900" b="1" strike="noStrike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ๆ </a:t>
                      </a:r>
                      <a:r>
                        <a:rPr lang="en-US" sz="900" b="1" strike="noStrike" spc="-4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-</a:t>
                      </a:r>
                      <a:endParaRPr lang="th-TH" sz="900" b="1" strike="noStrike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endParaRPr lang="th-TH" sz="900" b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strike="noStrike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405363"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09225179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1304" y="4859179"/>
            <a:ext cx="16215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43823" y="49924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1" y="-7088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ตัวชี้วัดองค์ประกอบที่ 1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Performance Base 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(สำนักพัฒนามาตรฐานและทดสอบฝีมือแรงงาน)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Rounded Rectangle 3"/>
          <p:cNvSpPr/>
          <p:nvPr/>
        </p:nvSpPr>
        <p:spPr bwMode="gray">
          <a:xfrm>
            <a:off x="533401" y="609593"/>
            <a:ext cx="7324725" cy="39328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</a:t>
            </a:r>
            <a:r>
              <a:rPr kumimoji="0" lang="en-US" sz="140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1.9</a:t>
            </a:r>
            <a:r>
              <a:rPr kumimoji="0" lang="th-TH" sz="140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th-TH" sz="1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kumimoji="0" lang="th-TH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ร้อยละของการพัฒนาบุคลากรเพิ่มประสิทธิภาพการปฏิบัติราชการของหน่วยงาน</a:t>
            </a:r>
            <a:endParaRPr kumimoji="0" lang="th-TH" sz="14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1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84348"/>
              </p:ext>
            </p:extLst>
          </p:nvPr>
        </p:nvGraphicFramePr>
        <p:xfrm>
          <a:off x="1600570" y="3124200"/>
          <a:ext cx="678180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9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0671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ร้อยละการพัฒนา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บุคลากร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จำนวนบุคลากรที่เข้าร่วมสัมมนาทั้งหมด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จำนวนบุคลากรในหน่วยงานทั้งหมด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3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1158359"/>
              </p:ext>
            </p:extLst>
          </p:nvPr>
        </p:nvGraphicFramePr>
        <p:xfrm>
          <a:off x="68504" y="5486400"/>
          <a:ext cx="9006844" cy="9144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2317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7526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8100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27588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18993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20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strike="noStrike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ไม่มีการวัดผลรอบ 6 เดือน</a:t>
                      </a:r>
                      <a:endParaRPr lang="th-TH" sz="800" b="0" strike="no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ผู้เข้าร่วมสัมนาไม่น้อยกว่าร้อยละ 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ของเจ้าหน้าที่สำนักพัฒนามาตรฐานและทดสอบฝีมือแรงงาน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และรายงานสรุปผล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การสัมมนาของการพัฒนาบุคลากรเสนอ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ต่ออธิบดี</a:t>
                      </a:r>
                      <a:endParaRPr lang="en-US" sz="800" b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56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31172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95274" y="609601"/>
            <a:ext cx="7934325" cy="725487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1.10 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ความสำเร็จของการติดตามผลการดำเนินงานโครงการเพิ่มมูลค่าผลิตภัณฑ์แปร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รูป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ด้วยเทคโนโลยีและนวัตกรรม ประจำปีงบประมาณ พ.ศ. 2565    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4478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90910"/>
              </p:ext>
            </p:extLst>
          </p:nvPr>
        </p:nvGraphicFramePr>
        <p:xfrm>
          <a:off x="34926" y="1724340"/>
          <a:ext cx="9074150" cy="343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741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06735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เพื่อให้ได้รับข้อมูลตามความต้องการของกลุ่มเกษตรกร กลุ่มผู้มีผลิตภัณฑ์ทางการเกษตร ผู้ประกอบอาชีพอิสระและผู้ที่ได้รับผลกระทบจากสถานการณ์การแพร่ระบาดของโรคติดเชื้อไวรัสโค</a:t>
                      </a:r>
                      <a:r>
                        <a:rPr kumimoji="0" lang="th-TH" sz="9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โร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นา 2019 โดยนำไปสร้างหลักสูตรการฝึกอบรม การวิเคราะห์และแก้ไขปัญหา สร้างมูลค่าเพิ่มทางเศรษฐกิจ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</a:t>
                      </a: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พิจารณาจากการดำเนินงานที่ตามเป้าหมาย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การติดตามและประเมินผลการเข้าร่วมโครงการเพิ่มมูลค่าผลิตภัณฑ์แปรรูปด้วยเทคโนโลยีและนวัตกรรม </a:t>
                      </a:r>
                      <a:r>
                        <a:rPr lang="th-TH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</a:t>
                      </a:r>
                      <a:r>
                        <a:rPr lang="th-TH" sz="900" b="0" u="none" strike="noStrike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 </a:t>
                      </a:r>
                      <a:endParaRPr lang="th-TH" sz="9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รอบที่ 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ผลการดำเนินการระหว่างวันที่ 1 ตุลาคม 2564 – 31 มีนาคม 2565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แผนการดำเนินงานของหน่วยงานในพื้นที่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แบบติดตามการดำเนินงานตามแบบฟอร์มการตรวจเช็คการส่งข้อมูล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ผลการดำเนินการระหว่างวันที่ 1 ตุลาคม 2564 – 30 กันยายน 2565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</a:t>
                      </a:r>
                      <a:r>
                        <a:rPr lang="th-TH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1) รายงานสรุปผลการมีรายได้เพิ่มจากหัวข้อการฝึกอบรม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ดำเนินการได้ตามขั้นตอนที่กำหนดในข้อ 2 ได้ครบถ้วน และเฉพาะเป้าหมายที่ฝึกอบรมเสร็จสิ้นก่อนวันที่ 1 มิถุนายน 2565 ของทุกสพร./สนพ. จะถูกนำมาคิดหาร้อยละ     ผู้ผ่านการฝึกอบรมที่มีรายได้เพิ่มขึ้น</a:t>
                      </a:r>
                      <a:endParaRPr lang="th-TH" sz="900" b="0" strike="sngStrike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รอบการประเมินที่ 1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แบบแผนการดำเนินงานของหน่วยงานในพื้นที่ 2) แบบตรวจเช็คการส่งข้อมูลตามแบบฟอร์มของโครงการเพิ่มมูลค่าผลิตภัณฑ์แปรรูปด้วย                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เทคโนโลยีและนวัตกรรม ประจำปีงบประมาณ พ.ศ.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รอบการประเมินที่ 2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รายงานสรุปผล</a:t>
                      </a:r>
                      <a:r>
                        <a:rPr lang="th-TH" sz="900" b="0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การติดตามและประเมินผลการดำเนินโครงการฯ ประจำปีงบประมาณ พ.ศ. 2565 เสนอต่อ</a:t>
                      </a:r>
                      <a:r>
                        <a:rPr lang="th-TH" sz="9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ผู้บริหารเฉพาะการฝึกอบรมเสร็จสิ้นก่อน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kern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วันที่</a:t>
                      </a:r>
                      <a:r>
                        <a:rPr lang="th-TH" sz="900" b="0" kern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 มิถุนายน 2565</a:t>
                      </a:r>
                      <a:endParaRPr lang="en-US" sz="900" b="0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900" b="1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นักวิชาการพัฒนาฝีมือแรงงานชำนาญการพิเศษ/ นางสาวทิพย์ไพลิน ยินดี นักวิชาการพัฒนาฝีมือแรงงานปฏิบัติการ / </a:t>
                      </a: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strike="sng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09537" y="5164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219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224273"/>
              </p:ext>
            </p:extLst>
          </p:nvPr>
        </p:nvGraphicFramePr>
        <p:xfrm>
          <a:off x="34926" y="5547360"/>
          <a:ext cx="9048119" cy="919193"/>
        </p:xfrm>
        <a:graphic>
          <a:graphicData uri="http://schemas.openxmlformats.org/drawingml/2006/table">
            <a:tbl>
              <a:tblPr firstRow="1"/>
              <a:tblGrid>
                <a:gridCol w="11660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511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368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349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462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415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2736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434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3681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3682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7451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58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strike="noStrike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รายงานแผนการดำเนินงานการฝึกอบรมและการติดตาม</a:t>
                      </a:r>
                      <a:r>
                        <a:rPr lang="th-TH" sz="800" b="0" strike="noStrike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โครงการถึงผู้อำนวยการกองพัฒนาศักยภาพแรงงานและผู้ประกอบกิจการ</a:t>
                      </a:r>
                      <a:r>
                        <a:rPr kumimoji="0" lang="th-TH" sz="800" b="0" i="0" u="none" strike="sngStrike" kern="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                                                                                                      </a:t>
                      </a:r>
                      <a:endParaRPr lang="th-TH" sz="800" b="0" strike="sngStrike" kern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ผู้ผ่านการฝึกอบรมตามข้อ 3          ไม่น้อยกว่าร้อยละ 50 เฉลี่ยทุก สพร./สนพ. มีรายได้เพิ่มขึ้น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strike="noStrike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(กองพัฒนาศักยภาพแรงงานและผู้ประกอบกิจการ)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57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586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35497" y="609600"/>
            <a:ext cx="7736904" cy="725487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1.11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ความสำเร็จในการสำรวจทิศทางการฝึกอบรมเพิ่มมูลค่าทางเศรษฐกิจ ตามความต้องการ</a:t>
            </a:r>
          </a:p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ของผู้สูงอายุ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2954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6642125"/>
              </p:ext>
            </p:extLst>
          </p:nvPr>
        </p:nvGraphicFramePr>
        <p:xfrm>
          <a:off x="35496" y="1524000"/>
          <a:ext cx="8975153" cy="3583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751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78751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 การสำรวจทิศทางการฝึกอบรมเพิ่มมูลค่าทางเศรษฐกิจตามความต้องการของผู้สูงอายุ หมายถึง การศึกษาลักษณะ การดำรงชีวิต สภาพแวดล้อม หลักสูตรเพิ่มมูลค่าทางเศรษฐกิจที่ผู้สูงอายุต้องการพัฒนาทักษะฝีมือเพื่อเพิ่มโอกาสในการประกอบอาชีพ มีงานทำ มีรายได้ สามารถพึ่งพาตนเองได้ สร้างคุณค่าให้กับตัวผู้สูงอายุ เป็นการส่งเสริม และพัฒนาศักยภาพกลุ่มผู้สูงอายุรองรับสถานการณ์สังคมสูงวัย </a:t>
                      </a: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พื่อนำผลการสำรวจความต้องการฝึกอบรมเพิ่มมูลค่าทางเศรษฐกิจของผู้สูงอายุไปวิเคราะห์และปรับปรุงการพัฒน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ฝีมือแรงงานกลุ่มผู้สูงอายุ</a:t>
                      </a:r>
                      <a:r>
                        <a:rPr lang="th-TH" sz="900" b="0" strike="no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th-TH" sz="900" b="0" strike="noStrike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900" b="0" strike="noStrike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พิจารณาจากการดำเนินงานตามเป้าหมาย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โดยความสำเร็จของการดำเนินงาน มีเกณฑ์วัด 5 ระดับ ดังนี้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จัดทำแผนดำเนินการสำรวจทิศทางการฝึกอบรมเพิ่มมูลค่าทางเศรษฐกิจตามความต้องการของผู้สูงอายุ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ระดับ 2) จัดทำร่างแบบสอบถามความต้องการของผู้สูงอายุให้มีข้อมูลเพียงพอสนับสนุนการตัดสินใจของผู้บริหาร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ระดับ 3) แบบสอบถามการสำรวจทิศทางการฝึกอบรมฯ ได้รับความเห็นชอบจากผู้บริหาร ภายในเดือนมกราคม 2565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ระดับ 4) ผ่านเกณฑ์วัดระดับ 3 และส่งแบบสอบถามให้หน่วยงานภูมิภาคสำรวจกลุ่มเป้าหมาย ในพื้นที่สพร. 1 - 12 จำนวน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คน ต่อจังหวัด สพร. 13 - 25 จำนวน 120 คน ต่อจังหวัด</a:t>
                      </a:r>
                      <a:b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สำนักงานพัฒนาฝีมือแรงงาน จำนวน 100 คน ต่อจังหวัดภายในเดือนเมษายน 2565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ระดับ 5) รายงานสรุปทิศทางการฝึกอบรมเพิ่มมูลค่าทางเศรษฐกิจตามความต้องการของผู้สูงอายุ เสนอต่อ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ผู้อำนวยการกองพัฒนาศักยภาพแรงงานและผู้ประกอบกิจการ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และวิเคราะห์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 </a:t>
                      </a:r>
                      <a:b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จาก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การสำรวจเพื่อใช้เป็นข้อมูลในการ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ปรับปรุงการพัฒนาฝีมือแรงงานผู้สูงอายุต่อไป</a:t>
                      </a:r>
                      <a:r>
                        <a:rPr lang="en-US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</a:t>
                      </a:r>
                      <a:endParaRPr lang="en-US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1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en-US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</a:t>
                      </a:r>
                      <a:r>
                        <a:rPr lang="th-TH" sz="9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(ถ้ามี)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 ดำเนินการระหว่างวันที่ 1 ตุลาคม 2564 – 31 มีนาคม 2565 มีผลการดำเนินงานตามเกณฑ์วัดที่ระดับ 3</a:t>
                      </a:r>
                      <a:endParaRPr lang="th-TH" sz="900" b="0" strike="noStrike" kern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 ดำเนินการระหว่างวันที่ 1 เมษายน 2565 – 30 กันยายน 2565 มีผลการดำเนินงานตามเกณฑ์วัดที่ระดับ 5</a:t>
                      </a:r>
                      <a:r>
                        <a:rPr lang="th-TH" sz="900" b="0" strike="noStrike" kern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endParaRPr lang="th-TH" sz="900" b="0" strike="noStrike" kern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(ถ้ามี)  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แบบสอบถามความต้องการผู้สูงอายุ</a:t>
                      </a:r>
                      <a:endParaRPr lang="th-TH" sz="900" b="0" strike="noStrike" kern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2. รายงานสรุปทิศทางการฝึกอบรมเพิ่มมูลค่าทางเศรษฐกิจตามความต้องการของผู้สูงอายุ</a:t>
                      </a:r>
                      <a:endParaRPr lang="th-TH" sz="900" b="0" strike="noStrike" kern="0" baseline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trike="noStrike" kern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</a:t>
                      </a: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900" b="1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strike="noStrike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นักวิชาการพัฒนาฝีมือแรงงานชำนาญการพิเศษ/นางสาวทิพย์ไพลิน ยินดี นักวิชาการพัฒนาฝีมือแรงงานปฏิบัติการ / </a:t>
                      </a:r>
                    </a:p>
                    <a:p>
                      <a:pPr marL="0" indent="0">
                        <a:lnSpc>
                          <a:spcPts val="1100"/>
                        </a:lnSpc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strike="noStrike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</a:t>
                      </a:r>
                      <a:r>
                        <a:rPr lang="en-US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1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 (ถ้ามี)</a:t>
                      </a:r>
                      <a:r>
                        <a:rPr lang="en-US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900" b="1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0" strike="noStrik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228600" y="5181600"/>
            <a:ext cx="852884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66801" y="5241665"/>
            <a:ext cx="7943849" cy="338556"/>
            <a:chOff x="1153094" y="4108980"/>
            <a:chExt cx="7943401" cy="193512"/>
          </a:xfrm>
        </p:grpSpPr>
        <p:sp>
          <p:nvSpPr>
            <p:cNvPr id="17" name="TextBox 16"/>
            <p:cNvSpPr txBox="1"/>
            <p:nvPr/>
          </p:nvSpPr>
          <p:spPr>
            <a:xfrm>
              <a:off x="1153094" y="4108981"/>
              <a:ext cx="1321151" cy="1935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115270" y="4108980"/>
              <a:ext cx="1233418" cy="1935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340333"/>
              </p:ext>
            </p:extLst>
          </p:nvPr>
        </p:nvGraphicFramePr>
        <p:xfrm>
          <a:off x="121722" y="5638800"/>
          <a:ext cx="8915916" cy="1143000"/>
        </p:xfrm>
        <a:graphic>
          <a:graphicData uri="http://schemas.openxmlformats.org/drawingml/2006/table">
            <a:tbl>
              <a:tblPr firstRow="1"/>
              <a:tblGrid>
                <a:gridCol w="11699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644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497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471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624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561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3368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563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4974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497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4974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4974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71877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74918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680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แบบสอบถามการสำรวจทิศทางการฝึกอบรม</a:t>
                      </a:r>
                      <a:r>
                        <a:rPr kumimoji="0" lang="th-TH" sz="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เพิ่มมูลค่าทางเศรษฐกิจ          ตามความต้องการของผู้สูงอายุ </a:t>
                      </a:r>
                      <a:endParaRPr lang="th-TH" sz="800" b="0" kern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ts val="1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800" b="0" strike="noStrik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รายงานสรุปทิศทางการฝึกอบรมเพิ่มมูลค่าทางเศรษฐกิจตามความต้องการของผู้สูงอายุ </a:t>
                      </a:r>
                      <a:r>
                        <a:rPr lang="th-TH" sz="800" b="0" strike="noStrik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เสนอต่อผู้อำนวยการกองพัฒนาศักยภาพแรงงานและผู้ประกอบกิจการ </a:t>
                      </a:r>
                      <a:endParaRPr lang="th-TH" sz="800" b="0" strike="sngStrike" kern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0" y="-7088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(กองพัฒนาศักยภาพแรงงานและผู้ประกอบกิจการ)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58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89512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4137" y="70247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ที่ 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1 Performance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(กองบริหารทรัพยากรบุคคล)</a:t>
            </a:r>
            <a:endParaRPr lang="th-TH" sz="10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ประจำปีงบประมาณ พ.ศ. </a:t>
            </a:r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304800" y="740229"/>
            <a:ext cx="8153400" cy="7620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marL="1257300" indent="-1257300"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1.12 :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</a:t>
            </a:r>
            <a:r>
              <a:rPr lang="th-TH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การดำเนินโครงการ/กิจกรรม/งานตามแผนกลยุทธ์การบริหารทรัพยาก</a:t>
            </a:r>
            <a:r>
              <a:rPr lang="th-TH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</a:t>
            </a:r>
            <a:r>
              <a:rPr lang="th-TH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บุคคล</a:t>
            </a:r>
            <a:endParaRPr lang="th-TH" sz="1400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6002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362314"/>
              </p:ext>
            </p:extLst>
          </p:nvPr>
        </p:nvGraphicFramePr>
        <p:xfrm>
          <a:off x="84137" y="1905000"/>
          <a:ext cx="8831263" cy="3096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1263">
                  <a:extLst>
                    <a:ext uri="{9D8B030D-6E8A-4147-A177-3AD203B41FA5}"/>
                  </a:extLst>
                </a:gridCol>
              </a:tblGrid>
              <a:tr h="2971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เพื่อขับเคลื่อนโครงการ/กิจกรรม/งานตามแผนกลยุทธ์การบริหารทรัพยากรบุคคล ปี 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2560 - 2565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ให้มีความต่อเนื่องและบรรลุเป้าหมายตามแผน ฯ อย่างมีประสิทธิภาพ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US" sz="5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</a:t>
                      </a:r>
                      <a:r>
                        <a:rPr lang="en-US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b="0" u="sng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1050" b="0" u="sng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จัดทำร่างแผนสืบทอดตำแหน่งทางการบริหาร (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Succession Plan)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เพื่อให้กรมพัฒนาฝีมือแรงงานสามารถบริหารจัดการตำแหน่งทางบริหารและตำแหน่งที่สำคัญ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เป็นการเตรียมความพร้อมในการสร้างบุคลากรทดแทนในอนาคต ที่ตรงตามความต้องการและเหมาะสม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โดยคณะทำงานจัดทำแผน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ฯ ร่วมกันพิจารณาในรายละเอียดและให้ความเห็นชอบในเบื้องต้น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b="0" u="sng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1050" b="0" u="sng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ผู้บริหารกรมพัฒนาฝีมือแรงงานให้ความเห็นชอบแผนสืบทอดตำแหน่งทางการบริหาร (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Succession Plan)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เพื่อกองบริหารทรัพยากรบุคคลจะได้ดำเนินการในส่วนที่เกี่ยวข้องต่อไป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endParaRPr lang="th-TH" sz="5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endParaRPr lang="en-US" sz="10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ร่างแผนสืบทอดตำแหน่งทางการบริหาร (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Succession Plan) </a:t>
                      </a:r>
                      <a:endParaRPr lang="th-TH" sz="105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รอบที่ 2 1) </a:t>
                      </a:r>
                      <a:r>
                        <a:rPr lang="th-TH" sz="105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แผนสืบทอดตำแหน่งทางการบริหาร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Succession Plan) </a:t>
                      </a:r>
                      <a:r>
                        <a:rPr lang="th-TH" sz="105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ที่ผู้บริหารให้ความเห็นชอบ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2) รายงาน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สรุปผลการดำเนินงานตามแผนกลยุทธ์การบริหารทรัพยากรบุคคล   ปี 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2560 – 2565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เสนอต่อผู้บริหาร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endParaRPr lang="th-TH" sz="4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                ต่อ 613 หรือสามารถติดต่อสอบถามได้ที่ 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105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endParaRPr lang="th-TH" sz="10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 </a:t>
                      </a:r>
                      <a:r>
                        <a:rPr lang="en-US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85737" y="5080084"/>
            <a:ext cx="8424863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5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5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5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1435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6525055"/>
              </p:ext>
            </p:extLst>
          </p:nvPr>
        </p:nvGraphicFramePr>
        <p:xfrm>
          <a:off x="41591" y="5467773"/>
          <a:ext cx="9006844" cy="1237827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41486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519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ร่างแผนสืบทอดตำแหน่งทางการบริหาร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Succession Plan) </a:t>
                      </a: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แผนสืบทอดตำแหน่งทางการบริหาร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Succession Plan)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ที่ผู้บริหารให้ความเห็นชอบ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สรุปผลการดำเนินงานตามแผน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กลยุทธ์การบริหารทรัพยากรบุคคล   ปี </a:t>
                      </a:r>
                      <a:r>
                        <a:rPr lang="en-US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2560 - 2565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59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501769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4137" y="39687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ที่ 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1 Performance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(กองบริหารทรัพยากรบุคคล)</a:t>
            </a:r>
            <a:endParaRPr lang="th-TH" sz="10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ประจำปีงบประมาณ พ.ศ. </a:t>
            </a:r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381000" y="685800"/>
            <a:ext cx="7848600" cy="7620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marL="1257300" indent="-1257300"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1.13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: </a:t>
            </a:r>
            <a:r>
              <a:rPr lang="th-TH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การพิจารณาหลักเกณฑ์ วิธีการ และเงื่อนไขการย้าย การโอนและการเลื่อนข้าราชการ</a:t>
            </a:r>
            <a:br>
              <a:rPr lang="th-TH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พลเรือน</a:t>
            </a:r>
            <a:r>
              <a:rPr lang="th-TH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สามัญ</a:t>
            </a:r>
            <a:endParaRPr lang="th-TH" sz="1400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5668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883946"/>
              </p:ext>
            </p:extLst>
          </p:nvPr>
        </p:nvGraphicFramePr>
        <p:xfrm>
          <a:off x="304800" y="1905000"/>
          <a:ext cx="8610600" cy="303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/>
                  </a:extLst>
                </a:gridCol>
              </a:tblGrid>
              <a:tr h="22860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กรมพัฒนาฝีมือแรงงานมีแนวทางปฏิบัติตามกฎ ก.พ. ว่าด้วยการย้าย การโอน และการเลื่อนข้าราชการ</a:t>
                      </a:r>
                      <a:r>
                        <a:rPr lang="th-TH" sz="105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สามัญไปแต่งตั้งให้ดำรงตำแหน่งข้าราชการ</a:t>
                      </a:r>
                      <a:r>
                        <a:rPr lang="th-TH" sz="105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สามัญ ตำแหน่งประเภทวิชาการในหรือต่างกระทรวงหรือกรม ซึ่งสามารถดำเนินการได้อย่างถูกต้องตามหลักเกณฑ์ วิธีการและเงื่อนไขเป็นไปในทิศทางเดียวกับที่ ก.พ. กำหนด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US" sz="5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</a:t>
                      </a:r>
                      <a:r>
                        <a:rPr lang="en-US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b="0" u="sng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1050" b="0" u="sng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จัดทำประกาศกรมพัฒนาฝีมือแรงงาน เรื่อง หลักเกณฑ์ วิธีการ และเงื่อนไขการย้าย การโอน และการเลื่อนข้าราชการ</a:t>
                      </a:r>
                      <a:r>
                        <a:rPr lang="th-TH" sz="1050" b="0" baseline="0" dirty="0" err="1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พลเรือน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สามัญ เพื่อแสดงให้เห็นว่าผู้นั้นเป็นผู้มีความรู้ ความสามารถ ทักษะ สมรรถนะ ความชำนาญงานและประสบการณ์สูง มีความเหมาะสมกับตำแหน่งที่จะแต่งตั้ง</a:t>
                      </a:r>
                      <a:b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b="0" u="sng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</a:t>
                      </a:r>
                      <a:r>
                        <a:rPr lang="en-US" sz="1050" b="0" u="sng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จัดทำรายงานผลการดำเนินงานซึ่งประกอบไปด้วยรายละเอียดต่าง ๆ ที่แสดงให้เห็นถึงการดำเนินการได้ตามเป้าหมายและวัตถุประสงค์ของหลักเกณฑ์ดังกล่าว อีกทั้งยังเป็นการรวบรวมข้อมูลที่สำคัญด้านการบริหารจัดการทรัพยากรบุคคลภาพของกรมพัฒนาฝีมือแรงงาน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endParaRPr lang="th-TH" sz="10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en-US" sz="105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endParaRPr lang="en-US" sz="10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ประกาศกรมพัฒนาฝีมือแรงงาน เรื่อง หลักเกณฑ์ วิธีการ และเงื่อนไขการย้าย การโอน และการเลื่อนข้าราชการพลเรือนสามัญ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รอบที่ 2 รายงานสรุปผลการดำเนินงาน</a:t>
                      </a:r>
                      <a:r>
                        <a:rPr lang="th-TH" sz="105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ตามหลักเกณฑ์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วิธีการ และเงื่อนไขการย้าย การโอน และการเลื่อนข้าราชการพลเรือนสามัญ 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ของกรมพัฒนาฝีมือแรงงาน เสนอต่อผู้บริหาร</a:t>
                      </a:r>
                      <a:endParaRPr lang="th-TH" sz="105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endParaRPr lang="th-TH" sz="4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        ต่อ 613 หรือสามารถติดต่อสอบถามได้ที่ 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10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 (ถ้ามี) </a:t>
                      </a:r>
                      <a:r>
                        <a:rPr lang="en-US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การดำเนินการดังกล่าว ฯ เป็นไปตามองค์ประกอบและการพิจารณาที่เหมาะสม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85737" y="5105400"/>
            <a:ext cx="8424863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5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5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5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1435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7072128"/>
              </p:ext>
            </p:extLst>
          </p:nvPr>
        </p:nvGraphicFramePr>
        <p:xfrm>
          <a:off x="60956" y="5486400"/>
          <a:ext cx="9006844" cy="1231584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40862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1057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ประกาศหลักเกณฑ์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วิธีการ และเงื่อนไขการย้าย การโอน และการเลื่อนข้าราชการพลเรือนสามัญ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ของกรมพัฒนาฝีมือแรงงาน</a:t>
                      </a:r>
                      <a:endParaRPr lang="th-TH" sz="8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รายงานสรุปผลการดำเนินการ ตามหลักเกณฑ์</a:t>
                      </a:r>
                      <a:r>
                        <a:rPr lang="th-TH" sz="8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วิธีการ และเงื่อนไขการย้าย การโอน และการเลื่อนข้าราชการพลเรือนสามัญ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ของกรมพัฒนาฝีมือแรงงาน</a:t>
                      </a:r>
                      <a:endParaRPr lang="th-TH" sz="8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60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7392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กองส่งเสริมการพัฒนาฝีมือแรงงาน)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01" name="TextBox 11"/>
          <p:cNvSpPr txBox="1">
            <a:spLocks noChangeArrowheads="1"/>
          </p:cNvSpPr>
          <p:nvPr/>
        </p:nvSpPr>
        <p:spPr bwMode="auto">
          <a:xfrm>
            <a:off x="152401" y="1387126"/>
            <a:ext cx="990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3779118"/>
              </p:ext>
            </p:extLst>
          </p:nvPr>
        </p:nvGraphicFramePr>
        <p:xfrm>
          <a:off x="304801" y="1649064"/>
          <a:ext cx="8715375" cy="480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53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40030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ความสำเร็จของการบรรจุเป้าหมาย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จำนวนสถานประกอบกิจการที่ปฏิบัติตาม พ.ร.บ.ส่งเสริมการพัฒนาฝีมือแรงงาน พ.ศ. 2545 หมายถึง สถานประกอบกิจการที่อยู่ในข่ายบังคับเงินกองทุนพัฒนาฝีมือแรงงานซึ่งยื่นแบบแสดงการส่งเงินสมทบกองทุนพัฒนาฝีมือแรงงาน (สท.2) ประจำปี พ.ศ. 2564 ระหว่างวันที่ 1 มกราคม 2565 – 30 กันยายน 2565 </a:t>
                      </a: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กำกับ ดูแลการปฏิบัติงานของสถาบัน/สำนักงานพัฒนาฝีมือแรงงานเพื่อให้สถานประกอบกิจการตาม พ.ร.บ.ส่งเสริมการพัฒนาฝีมือแรงงาน พ. ศ. 2545 ยื่นแบบแสดงการส่งเงินสมทบกองทุนพัฒนาฝีมือแรงงาน</a:t>
                      </a: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ประจำปี 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</a:t>
                      </a: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 ได้ตามเป้าหมายที่กำหนด 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โดยใช้ฐานข้อมูลสถานประกอบกิจการที่อยู่ในข่าย</a:t>
                      </a: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บังคับส่ง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เงินสมทบกองทุนพัฒนาฝีมือแรงงาน ตาม พ.ร.บ. ส่งเสริมการพัฒนาฝีมือแรงงาน พ.ศ. 2545 ณ วันที่ 30 กันยายน </a:t>
                      </a: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1 ผลการดำเนินการระหว่างวันที่ 1 ตุลาคม 2564 – 31 มีนาคม 2565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ผลการดำเนินการระหว่างวันที่ 1 เมษายน 2565 – 30 กันยายน 2565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l">
                        <a:buAutoNum type="arabicPeriod" startAt="3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จากในระบบ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Center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กรมพัฒนาฝีมือแรงงาน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lnSpc>
                          <a:spcPts val="1100"/>
                        </a:lnSpc>
                        <a:buAutoNum type="arabicPeriod" startAt="5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8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7"/>
                        <a:defRPr/>
                      </a:pP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00300">
                <a:tc>
                  <a:txBody>
                    <a:bodyPr/>
                    <a:lstStyle/>
                    <a:p>
                      <a:pPr marL="228600" indent="-228600">
                        <a:buNone/>
                        <a:defRPr/>
                      </a:pP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5" name="Rounded Rectangle 3"/>
          <p:cNvSpPr/>
          <p:nvPr/>
        </p:nvSpPr>
        <p:spPr bwMode="gray">
          <a:xfrm>
            <a:off x="152401" y="661055"/>
            <a:ext cx="8077199" cy="72607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1.14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ความสำเร็จในการกำกับ ดูแล การยื่นแบบแสดงการส่ง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เงินสมทบกองทุนพัฒนาฝีมือแรงงาน (สท.2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ประจำปี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พ.ศ.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 ของสถาน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ประกอบ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กิจการตาม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พ.ร.บ. ส่งเสริมการพัฒนาฝีมือแรงงาน พ.ศ. 2545 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</a:t>
            </a:r>
          </a:p>
        </p:txBody>
      </p:sp>
      <p:graphicFrame>
        <p:nvGraphicFramePr>
          <p:cNvPr id="10" name="Table 29"/>
          <p:cNvGraphicFramePr>
            <a:graphicFrameLocks noGrp="1"/>
          </p:cNvGraphicFramePr>
          <p:nvPr/>
        </p:nvGraphicFramePr>
        <p:xfrm>
          <a:off x="467544" y="3581400"/>
          <a:ext cx="8381185" cy="1038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84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3694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6436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ร้อยละของสถานประกอบกิจการตาม พ.ร.บ. ส่งเสริมการพัฒนาฝีมือแรงงาน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พ.ศ. 2545 ที่ยื่นแบบแสดงการส่งเงินสมทบกองทุนพัฒนาฝีมือแรงงาน (</a:t>
                      </a:r>
                      <a:r>
                        <a:rPr lang="th-TH" sz="900" b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สท.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2)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จำนวนสถานประกอบกิจการที่ยื่นแบบแสดงการส่งเงินสมทบกองทุนพัฒนาฝีมือแรงงาน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 พ.ร.บ. ส่งเสริมฯ พ.ศ. 2545   ประจำปี พ.ศ. 2564  (แห่ง)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8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35367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จำนวนสถานประกอบกิจการที่อยู่ในข่ายบังคับเงินสมทบกองทุนพัฒนาฝีมือแรงงาน  (แห่ง)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848600" y="3962400"/>
            <a:ext cx="685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X </a:t>
            </a:r>
            <a:r>
              <a:rPr lang="th-TH" sz="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100</a:t>
            </a:r>
            <a:endParaRPr lang="th-TH" sz="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TextBox 14"/>
          <p:cNvSpPr txBox="1">
            <a:spLocks noChangeArrowheads="1"/>
          </p:cNvSpPr>
          <p:nvPr/>
        </p:nvSpPr>
        <p:spPr bwMode="auto">
          <a:xfrm>
            <a:off x="467544" y="4509120"/>
            <a:ext cx="82724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755576" y="4614437"/>
            <a:ext cx="7972425" cy="338563"/>
            <a:chOff x="1305489" y="4107834"/>
            <a:chExt cx="7971962" cy="337206"/>
          </a:xfrm>
        </p:grpSpPr>
        <p:sp>
          <p:nvSpPr>
            <p:cNvPr id="16" name="TextBox 15"/>
            <p:cNvSpPr txBox="1"/>
            <p:nvPr/>
          </p:nvSpPr>
          <p:spPr>
            <a:xfrm>
              <a:off x="1305489" y="4107843"/>
              <a:ext cx="160010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                      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7" name="Straight Arrow Connector 34"/>
            <p:cNvCxnSpPr/>
            <p:nvPr/>
          </p:nvCxnSpPr>
          <p:spPr>
            <a:xfrm>
              <a:off x="2753205" y="4335523"/>
              <a:ext cx="38097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35"/>
            <p:cNvCxnSpPr/>
            <p:nvPr/>
          </p:nvCxnSpPr>
          <p:spPr>
            <a:xfrm rot="10800000">
              <a:off x="1973788" y="434342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5801027" y="4107834"/>
              <a:ext cx="76195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0" name="Straight Arrow Connector 38"/>
            <p:cNvCxnSpPr/>
            <p:nvPr/>
          </p:nvCxnSpPr>
          <p:spPr>
            <a:xfrm>
              <a:off x="6382019" y="4335519"/>
              <a:ext cx="289543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52"/>
            <p:cNvCxnSpPr/>
            <p:nvPr/>
          </p:nvCxnSpPr>
          <p:spPr>
            <a:xfrm flipH="1">
              <a:off x="3191329" y="4335519"/>
              <a:ext cx="281923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100137"/>
              </p:ext>
            </p:extLst>
          </p:nvPr>
        </p:nvGraphicFramePr>
        <p:xfrm>
          <a:off x="337346" y="5029200"/>
          <a:ext cx="8686799" cy="1524000"/>
        </p:xfrm>
        <a:graphic>
          <a:graphicData uri="http://schemas.openxmlformats.org/drawingml/2006/table">
            <a:tbl>
              <a:tblPr firstRow="1"/>
              <a:tblGrid>
                <a:gridCol w="11195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89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85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487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2641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5040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7859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779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7796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799655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4892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01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65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กำกับ ดูแลการปฏิบัติงานของสถาบัน/สำนักงานพัฒนาฝีมือแรงงาน เพื่อให้สถาน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ประกอบกิจการตาม พ.ร.บ.ส่งเสริมการพัฒนาฝีมือ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 พ.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ศ. 2545 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ยื่นแบบ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แสดงการส่งเงินสมทบกองทุนพัฒนาฝีมือ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แรงงานได้ 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45</a:t>
                      </a: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กำกับ ดูแลการปฏิบัติงานของสถาบัน/สำนักงานพัฒนาฝีมือแรงงาน เพื่อให้สถานประกอบกิจการตาม พ.ร.บ.ส่งเสริมการพัฒนาฝีมือแรงงาน พ. ศ. 2545 ยื่นแบบแสดงการส่งเงินสมทบกองทุนพัฒนาฝีมือแรงงานได้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ร้อย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ละ </a:t>
                      </a:r>
                      <a:r>
                        <a:rPr lang="th-TH" sz="9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4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61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7180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กองส่งเสริมการพัฒนาฝีมือแรงงาน)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01" name="TextBox 11"/>
          <p:cNvSpPr txBox="1">
            <a:spLocks noChangeArrowheads="1"/>
          </p:cNvSpPr>
          <p:nvPr/>
        </p:nvSpPr>
        <p:spPr bwMode="auto">
          <a:xfrm>
            <a:off x="152401" y="1387126"/>
            <a:ext cx="990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197613"/>
              </p:ext>
            </p:extLst>
          </p:nvPr>
        </p:nvGraphicFramePr>
        <p:xfrm>
          <a:off x="304801" y="1649064"/>
          <a:ext cx="8715375" cy="2922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53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922936">
                <a:tc>
                  <a:txBody>
                    <a:bodyPr/>
                    <a:lstStyle/>
                    <a:p>
                      <a:pPr marL="228600" indent="-228600" algn="thaiDist">
                        <a:buAutoNum type="arabicPeriod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ความสำเร็จของการบรรจุเป้าหมาย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กองทุนพัฒนาฝีมือแรงงานมีแผนปฏิบัติการด้านกองทุนพัฒนาฝีมือแรงงาน พ.ศ. 2566 – 2570 และแผนปฏิบัติการประจำปี ในการดำเนินงานด้านกองทุนพัฒนาฝีมือแรงานในทิศทางตามเป้าประสงค์และสอดคล้องกับวัตถุประสงค์การจัดตั้งและพันธกิจของทุนหมุนเวียน</a:t>
                      </a:r>
                    </a:p>
                    <a:p>
                      <a:pPr marL="228600" indent="-228600" algn="thaiDist">
                        <a:buAutoNum type="arabicPeriod" startAt="2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การจัดทำแผนปฏิบัติการด้านกองทุนพัฒนาฝีมือแรงงาน พ.ศ. 2566 – 2570 และแผนปฏิบัติการประจำปี ซึ่งพิจารณาการจัดทำแผนให้มีความสอดคล้องต่อยุทธศาสตร์การดำเนินงานของทุนหมุนเวียน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มีกรอบการทำงานที่ชัดเจน ท้าทาย และสามารถวัดผลได้ รวมทั้งองค์ประกอบของแผนปฏิบัติการมีองค์ประกอบหลักที่ดีครบถ้วน โดยใช้กระบวนการจัดจ้างที่ปรึกษาเพื่อดำเนินการตามขอบเขตงาน ศึกษาและวิเคราะห์ บริบทการเปลี่ยนแปลง นโยบายและทิศทางการส่งเสริมการพัฒนาฝีมือแรงงาน การวิเคราะห์ปัญหาอุปสรรค การเก็บรวบรวมข้อมูลกลุ่มตัวอย่างจากการสัมภาษณ์เชิงลึก และระดมความคิดเห็นประชาพิจารณ์จัดทำเป็นรูปเล่มเอกสารแผนปฏิบัติการด้านกองทุนพัฒนาฝีมือแรงงาน พ.ศ. 2566 -2570 และแผนปฏิบัติการประจำปี</a:t>
                      </a:r>
                      <a:endParaRPr lang="en-US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thaiDist">
                        <a:buNone/>
                        <a:defRPr/>
                      </a:pP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2564 – 31 มีนาคม 2565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ผลการดำเนินการระหว่างวันที่ 1 เมษายน 2565 – 30 กันยายน 2565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l">
                        <a:buAutoNum type="arabicPeriod" startAt="3"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-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l">
                        <a:buAutoNum type="arabicPeriod" startAt="3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สัญญาจ้างที่ปรึกษา และ แผนปฏิบัติการด้านกองทุนพัฒนาฝีมือแรงงาน พ.ศ. 2566 – 2570 และแผนปฏิบัติการประจำปีบัญชี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indent="-228600">
                        <a:buAutoNum type="arabicPeriod" startAt="7"/>
                        <a:defRPr/>
                      </a:pPr>
                      <a:endParaRPr lang="en-US" sz="8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endParaRPr lang="th-TH" sz="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5" name="Rounded Rectangle 3"/>
          <p:cNvSpPr/>
          <p:nvPr/>
        </p:nvSpPr>
        <p:spPr bwMode="gray">
          <a:xfrm>
            <a:off x="529355" y="661055"/>
            <a:ext cx="7700245" cy="65909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marL="714375" indent="-714375" defTabSz="809625"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1.15 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ระดับความสำเร็จของการจัดทำแผนปฏิบัติการด้านกองทุนพัฒนาฝีมือแรงงาน พ.ศ. 2566 – 2570 </a:t>
            </a:r>
            <a:b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และ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แผนปฏิบัติการประจำปี</a:t>
            </a:r>
          </a:p>
        </p:txBody>
      </p:sp>
      <p:sp>
        <p:nvSpPr>
          <p:cNvPr id="14" name="TextBox 14"/>
          <p:cNvSpPr txBox="1">
            <a:spLocks noChangeArrowheads="1"/>
          </p:cNvSpPr>
          <p:nvPr/>
        </p:nvSpPr>
        <p:spPr bwMode="auto">
          <a:xfrm>
            <a:off x="304801" y="4648200"/>
            <a:ext cx="82724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1" y="4781545"/>
            <a:ext cx="7972425" cy="338563"/>
            <a:chOff x="1305489" y="4107834"/>
            <a:chExt cx="7971962" cy="337206"/>
          </a:xfrm>
        </p:grpSpPr>
        <p:sp>
          <p:nvSpPr>
            <p:cNvPr id="16" name="TextBox 15"/>
            <p:cNvSpPr txBox="1"/>
            <p:nvPr/>
          </p:nvSpPr>
          <p:spPr>
            <a:xfrm>
              <a:off x="1305489" y="4107843"/>
              <a:ext cx="160010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                      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7" name="Straight Arrow Connector 34"/>
            <p:cNvCxnSpPr/>
            <p:nvPr/>
          </p:nvCxnSpPr>
          <p:spPr>
            <a:xfrm>
              <a:off x="2753205" y="4335523"/>
              <a:ext cx="380978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35"/>
            <p:cNvCxnSpPr/>
            <p:nvPr/>
          </p:nvCxnSpPr>
          <p:spPr>
            <a:xfrm rot="10800000">
              <a:off x="1973788" y="434342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5801027" y="4107834"/>
              <a:ext cx="761957" cy="337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0" name="Straight Arrow Connector 38"/>
            <p:cNvCxnSpPr/>
            <p:nvPr/>
          </p:nvCxnSpPr>
          <p:spPr>
            <a:xfrm>
              <a:off x="6382019" y="4335519"/>
              <a:ext cx="289543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52"/>
            <p:cNvCxnSpPr/>
            <p:nvPr/>
          </p:nvCxnSpPr>
          <p:spPr>
            <a:xfrm flipH="1">
              <a:off x="3191329" y="4335519"/>
              <a:ext cx="281923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0042084"/>
              </p:ext>
            </p:extLst>
          </p:nvPr>
        </p:nvGraphicFramePr>
        <p:xfrm>
          <a:off x="304805" y="5162548"/>
          <a:ext cx="8686799" cy="1386840"/>
        </p:xfrm>
        <a:graphic>
          <a:graphicData uri="http://schemas.openxmlformats.org/drawingml/2006/table">
            <a:tbl>
              <a:tblPr firstRow="1"/>
              <a:tblGrid>
                <a:gridCol w="11195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889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7796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5857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7487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2641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5040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7859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77961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7796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77961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77961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799655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24892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6012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65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จัดทำสัญญาจ้าง</a:t>
                      </a:r>
                      <a:r>
                        <a:rPr lang="th-TH" sz="900" b="0" kern="1200" baseline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</a:t>
                      </a:r>
                      <a:r>
                        <a:rPr lang="th-TH" sz="900" b="0" kern="1200" baseline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ปรึกษาตาม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โครงการจ้างที่ปรึกษาจัดทำแผนปฏิบัติการด้านกองทุนพัฒนาฝีมือแรงงาน พ.ศ. 2566 – 2570 และแผนปฏิบัติการประจำปี</a:t>
                      </a: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ctr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กองทุนพัฒนาฝีมือแรงงานมีแผนปฏิบัติการด้านกองทุนพัฒนาฝีมือแรงงาน พ.ศ. 2566 – 2570 และแผนปฏิบัติการประจำปีไว้ใช้เป็นแนวทางในการดำเนินงาน</a:t>
                      </a: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9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4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62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32616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กองบริหารการคลัง)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8164513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1.16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ความสำเร็จในการดำเนินการจัดทำต้นทุนต่อหน่วยผลผลิต ประจำปีงบประมาณ พ.ศ. 2564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6776811"/>
              </p:ext>
            </p:extLst>
          </p:nvPr>
        </p:nvGraphicFramePr>
        <p:xfrm>
          <a:off x="152401" y="16764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การจัดทำต้นทุนต่อหน่วยผลผลิตประจำปีงบประมาณ พ.ศ. 2564 ส่งกรมบัญชีกลางได้ภายในระยะเวลาที่กำหนด</a:t>
                      </a:r>
                      <a:endParaRPr lang="en-US" sz="105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พิจารณาจากรายงานการประเมินผลการปฏิบัติงานด้านบัญชีภาครัฐ ประจำปีงบประมาณ พ.ศ. 2565 ด้านบัญชีบริหาร เรื่องที่ 4 ความมีประสิทธิภาพ                                                                                                                                                             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รอบที่  1 ผลการดำเนินการภายในวันที่ 31 มีนาคม 2565                                                                                                                                                                                      </a:t>
                      </a:r>
                      <a:br>
                        <a:rPr lang="th-TH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รอบที่  2 ผลการดำเนินการภายในวันที่ 30 กันยายน 2565</a:t>
                      </a:r>
                      <a:endParaRPr lang="en-US" sz="105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  <a:r>
                        <a:rPr lang="th-TH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ดำเนินการได้ตามเป้าหมายทั้งสองตัววัดย่อย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 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หลักฐาน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หนังสือเกณฑ์การประเมินผลการปฏิบัติงานด้านบัญชีภาครัฐ ประจำปีงบประมาณ พ.ศ. 2565 และเอกสารการดำเนินการการจัดทำต้นทุนต่อหน่วยผลผลิต ประจำปีงบประมาณ พ.ศ. 2564 กระบวนการหลักที่สำคัญ หนังสือกรมบัญชีกลางกำหนดการจัดส่งเอกสาร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เจ้าภาพ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 / นางสาวทิพย์ไพลิน ยินดี 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ต่อ 613 หรือสามารถติดต่อสอบถามได้ที่ </a:t>
                      </a:r>
                      <a:r>
                        <a:rPr lang="en-US" sz="10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</a:t>
                      </a:r>
                      <a:r>
                        <a:rPr lang="th-TH" sz="1050" b="1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อื่นๆ (ถ้ามี)</a:t>
                      </a:r>
                      <a:r>
                        <a:rPr lang="en-US" sz="105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05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ระยะเวลาที่กำหนดเป็นไปตามที่กรมบัญชีกลางกำหนด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สูตรการคำนวณ (ถ้ามี)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4021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222006"/>
              </p:ext>
            </p:extLst>
          </p:nvPr>
        </p:nvGraphicFramePr>
        <p:xfrm>
          <a:off x="60957" y="4876800"/>
          <a:ext cx="9006844" cy="172212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รายงานผลการดำเนินงานตามแผนเพิ่มประสิทธิภาพ ปีงบประมาณ พ.ศ. 2564 ส่งกรมบัญชีกลางภายในระยะเวลาที่กำหนด</a:t>
                      </a: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endParaRPr lang="th-TH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จัดทำแผนเพิ่มประสิทธิภาพ ประจำปีงบประมาณ พ.ศ. 2565 ส่งกรมบัญชีกลางภายในระยะเวลาที่กำหนด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จัดทำบัญชีต้นทุนต่อหน่วยผลผลิตประจำปีงบประมาณ พ.ศ. 2564 กระบวนการหลักที่สำคัญอย่างน้อย 2กระบวนการ</a:t>
                      </a:r>
                      <a:endParaRPr lang="en-US" sz="9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63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6713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กองบริหารการคลัง)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5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1.17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0" baseline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จำนวนครั้ง</a:t>
            </a:r>
            <a:r>
              <a:rPr lang="th-TH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</a:t>
            </a:r>
            <a:r>
              <a:rPr lang="th-TH" sz="1400" b="0" baseline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การแก้ไขปรับปรุงข้อมูลในระบบ </a:t>
            </a:r>
            <a:r>
              <a:rPr lang="en-US" sz="1400" b="0" baseline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GFMIS</a:t>
            </a:r>
            <a:r>
              <a:rPr lang="th-TH" sz="1400" b="0" baseline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653767"/>
              </p:ext>
            </p:extLst>
          </p:nvPr>
        </p:nvGraphicFramePr>
        <p:xfrm>
          <a:off x="152401" y="16764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การบันทึกข้อมูลรายการบัญชีด้วยระบบอิเล็กทรอนิกส์ผ่านระบบ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ซึ่งจะมีการเชื่อมโยงกันของระบบงานต่างๆตั้งแต่ระบบงบประมาณ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Fund Management : FM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ระบบงานจัดซื้อจัดจ้าง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Purchasing Order : PO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ระบบงานเบิกจ่ายเงิน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Account Payable : AP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ระบบงานรับและนำส่งเงิน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RP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ระบบงานสินทรัพย์ถาวร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Fixed Assets : FA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และระบบงานบัญชีแยกประเภททั่วไป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General Ledger : GL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ซึ่งการบันทึกข้อมูลยังมีรายการที่มีความคลาดเคลื่อนอยู่ จึงต้องมีการลดข้อคลาดเคลื่อนในการบันทึกข้อมูลในระบบ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พิจารณาจากจำนวนครั้งในการแก้ไขปรับปรุงข้อมูลในระบบ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             รอบที่ 1 ผลการดำเนินการระหว่างวันที่ 1 ตุลาคม 2564 - 31 มีนาคม 2565                                                                                                                                  รอบที่ 2 ผลการดำเนินการระหว่างวันที่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 เมษายน 2565 - 30 กันยายน 2565</a:t>
                      </a:r>
                      <a:endParaRPr lang="en-US" sz="10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ไม่มี 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หลักฐาน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เอกสารที่ขอแก้ไขข้อคลาดเคลื่อนในการบันทึกข้อมูลในระบบ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เจ้าภาพ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10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อื่นๆ (ถ้ามี)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 </a:t>
                      </a:r>
                      <a:endParaRPr lang="th-TH" sz="10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สูตรการคำนวณ (ถ้ามี)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  </a:t>
                      </a:r>
                      <a:endParaRPr lang="th-TH" sz="105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402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774188"/>
              </p:ext>
            </p:extLst>
          </p:nvPr>
        </p:nvGraphicFramePr>
        <p:xfrm>
          <a:off x="60956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จำนวนครั้งในการแก้ไขปรับปรุงข้อมูลในระบบ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ไม่เกิน 20 ครั้ง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จำนวนครั้งในการแก้ไขปรับปรุงข้อมูลในระบบ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ไม่เกิน 30 ครั้ง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64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22585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9857" y="70247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(สำนักงานรับรองความรู้ความสามารถ)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20286" y="762000"/>
            <a:ext cx="8161714" cy="6524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1.18 </a:t>
            </a:r>
            <a:r>
              <a:rPr lang="en-US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2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</a:t>
            </a:r>
            <a:r>
              <a:rPr lang="th-TH" sz="1200" b="0" baseline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ติดตาม กำกับดูแล การดำเนินงาน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ของศูนย์ประเมินความรู้ความสามารถตามมาตรา 26/4 </a:t>
            </a:r>
            <a:r>
              <a:rPr lang="en-US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(2) </a:t>
            </a:r>
            <a:r>
              <a:rPr lang="th-TH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ให้เป็นไปตามเกณฑ์ประกันคุณภาพการรับรองความรู้ความสามารถ ตามหลักการและแนวทางของ </a:t>
            </a:r>
            <a:r>
              <a:rPr lang="en-US" sz="12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ISO 17024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4478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8580590"/>
              </p:ext>
            </p:extLst>
          </p:nvPr>
        </p:nvGraphicFramePr>
        <p:xfrm>
          <a:off x="197427" y="1752600"/>
          <a:ext cx="8748000" cy="294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8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725737">
                <a:tc>
                  <a:txBody>
                    <a:bodyPr/>
                    <a:lstStyle/>
                    <a:p>
                      <a:pPr marL="182563" marR="0" indent="-18256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	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การที่หน่วยงานได้ติดตาม กำกับดูแล การดำเนินงานของศูนย์ประเมินความรู้ความสามารถตามมาตรา 26/4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ให้เป็นไปตามเกณฑ์ประกันคุณภาพการรับรองความรู้ความสามารถ ตามหลักการและแนวทางของ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ISO 17024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เพื่อให้ระบบการรับรองความรู้ความสามารถมีมาตรฐาน เป็นที่ยอมรับของประชาชนผู้ใช้บริการ</a:t>
                      </a:r>
                    </a:p>
                    <a:p>
                      <a:pPr marL="182563" marR="0" indent="-18256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พิจารณาจากจำนวนการเข้าตรวจ ติดตาม ให้คำแนะนำเกี่ยวกับการดำเนินการตามคู่มือประกันคุณภาพการรับรองความรู้ความสามารถให้แก่ศูนย์ประเมินความรู้ความสามารถตามมาตรา 26/4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ไม่น้อยกว่า 15 แห่ง และมีการรายงานผลการดำเนินการบันทึกข้อมูลการรับรองความรู้ความสามารถในระบบ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License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ของศูนย์ประเมินความรู้ความสามารถตามมาตรา 26/4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ที่หน่วยงานได้ไปตรวจนั้น มีการบันทึกข้อมูลรายงานผลการดำเนินงานที่ปรากฏในระบบ 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</a:t>
                      </a:r>
                      <a:r>
                        <a:rPr lang="en-AU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Center</a:t>
                      </a:r>
                      <a:r>
                        <a:rPr lang="en-AU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 15 แห่ง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41338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รอบที่ 1 ระหว่างวันที่ 1 ตุลาคม 2564 – 31 มีนาคม 2565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41338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รอบที่ 2 ระหว่างวันที่ 1 เมษายน 2565 – 30 กันยายน 2565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การพิจารณาหลักเกณฑ์ผ่านหรือไม่ผ่านตัวชี้วัด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3.1 หน่วยงานต้องออกตรวจ ติดตาม ให้คำแนะนำได้ไม่น้อยกว่า 15 แห่ง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3.2 บันทึกผลตามแบบรายงานการตรวจตามพระราชบัญญัติส่งเสริมการพัฒนาฝีมือแรงงาน พ.ศ. 2545 และที่แก้ไขเพิ่มเติม (ตร.1) ได้ถูกต้องครบถ้วน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3.3 หน่วยงานดำเนินการตามข้อ 3.1 และข้อ 3.2 ได้ถูกต้องครบถ้วนจึงจะผ่านตัวชี้วัด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แบบรายงานการตรวจตามพระราชบัญญัติส่งเสริมการพัฒนาฝีมือแรงงาน พ.ศ. 2545 และที่แก้ไขเพิ่มเติม (ตร.1)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39750" algn="l"/>
                        </a:tabLst>
                        <a:defRPr/>
                      </a:pP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กลุ่มพัฒนาระบบบริหาร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539750" algn="l"/>
                        </a:tabLst>
                        <a:defRPr/>
                      </a:pP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คำนวณ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buFontTx/>
                        <a:buNone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337252" y="4797720"/>
            <a:ext cx="7590319" cy="349827"/>
            <a:chOff x="1340408" y="3997450"/>
            <a:chExt cx="7589892" cy="348425"/>
          </a:xfrm>
        </p:grpSpPr>
        <p:sp>
          <p:nvSpPr>
            <p:cNvPr id="17" name="TextBox 16"/>
            <p:cNvSpPr txBox="1"/>
            <p:nvPr/>
          </p:nvSpPr>
          <p:spPr>
            <a:xfrm>
              <a:off x="1340408" y="3997450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2219833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39755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150194" y="4007511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6014465" y="4280184"/>
              <a:ext cx="2915835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700240" y="4280184"/>
              <a:ext cx="2915835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8512329"/>
              </p:ext>
            </p:extLst>
          </p:nvPr>
        </p:nvGraphicFramePr>
        <p:xfrm>
          <a:off x="193962" y="5213350"/>
          <a:ext cx="8748000" cy="1386840"/>
        </p:xfrm>
        <a:graphic>
          <a:graphicData uri="http://schemas.openxmlformats.org/drawingml/2006/table">
            <a:tbl>
              <a:tblPr firstRow="1"/>
              <a:tblGrid>
                <a:gridCol w="1188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 กำกับดูแล การดำเนินงานของศูนย์ประเมินความรู้ความสามารถตามมาตรา 26/4 </a:t>
                      </a:r>
                      <a:r>
                        <a:rPr lang="en-AU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ได้ไม่น้อยกว่า 7 แห่ง</a:t>
                      </a:r>
                      <a:endParaRPr lang="th-TH" sz="10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 กำกับดูแล การดำเนินงานของศูนย์ประเมินความรู้ความสามารถตามมาตรา 26/4 </a:t>
                      </a:r>
                      <a:r>
                        <a:rPr lang="en-AU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ได้ไม่น้อยกว่า 8 แห่ง</a:t>
                      </a:r>
                      <a:endParaRPr lang="en-US" sz="10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52400" y="47069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65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60100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05158" y="609600"/>
            <a:ext cx="8024442" cy="64633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th-TH" sz="16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th-TH" sz="1600" kern="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6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1.19</a:t>
            </a:r>
            <a:r>
              <a:rPr lang="th-TH" sz="1600" kern="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6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ร้อยละความสำเร็จของการประเมินความรู้ความสามารถ</a:t>
            </a:r>
            <a:r>
              <a:rPr lang="th-TH" sz="1600" b="0" baseline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ได้ตามแผนปฏิบัติงาน</a:t>
            </a:r>
            <a:endParaRPr lang="th-TH" sz="16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211021" y="1295400"/>
            <a:ext cx="22273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2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024104"/>
              </p:ext>
            </p:extLst>
          </p:nvPr>
        </p:nvGraphicFramePr>
        <p:xfrm>
          <a:off x="220133" y="1661160"/>
          <a:ext cx="8712000" cy="2606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2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058374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	ความ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สำเร็จของการบรรลุเป้าหมาย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กรมพัฒนาฝีมือแรงงานดำเนินการประเมินความรู้ความสามารถได้ตามแผนปฏิบัติงาน</a:t>
                      </a:r>
                      <a:endParaRPr lang="en-US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9388" marR="0" lvl="0" indent="-179388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r>
                        <a:rPr lang="en-US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1000" b="1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</a:t>
                      </a:r>
                      <a:r>
                        <a:rPr lang="th-TH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พิจารณาจากการดำเนินงานทั้งปีงบประมาณ จำนวนผู้เข้ารับการประเมิน 17,000 คน โดยตรวจสอบจากระบบสารสนเทศ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ของกรมพัฒนาฝีมือแรงงาน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ระบบรายงานแผน/ผล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War room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93763" algn="l"/>
                        </a:tabLst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กรมพัฒนาฝีมือแรงงานดำเนินการประเมินความรู้ความสามารถระหว่างวันที่ 1 ตุลาคม 256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- 31 มีนาคม 256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ได้ไม่น้อยกว่าร้อยละ 30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(5,100 คน)</a:t>
                      </a:r>
                      <a:endParaRPr lang="th-TH" sz="10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93763" algn="l"/>
                        </a:tabLst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	</a:t>
                      </a:r>
                      <a:r>
                        <a:rPr lang="th-TH" sz="1000" b="1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en-US" sz="10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กรมพัฒนาฝีมือแรงงานดำเนินการประเมินความรู้ความสามารถระหว่างวันที่ 1 เมษายน </a:t>
                      </a:r>
                      <a:r>
                        <a:rPr lang="en-US" sz="10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10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- 30 กันยายน 256</a:t>
                      </a:r>
                      <a:r>
                        <a:rPr lang="en-US" sz="10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0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ได้ไม่น้อยกว่าร้อยละ 70 </a:t>
                      </a:r>
                      <a:r>
                        <a:rPr lang="en-US" sz="10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0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(11,900 คน)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	เงื่อนไข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การพิจารณาหลักเกณฑ์ผ่านหรือไม่ผ่านตัวชี้วัด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กรมพัฒนาฝีมือแรงงานต้องดำเนินการตามกิจกรรมที่กำหนดไว้ตามข้อ 2 จึงจะผ่านตัวชี้วัด	</a:t>
                      </a:r>
                      <a:endParaRPr lang="en-US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</a:tabLst>
                        <a:defRPr/>
                      </a:pP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หลักฐาน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ข้อมูลจากระบบสารสนเทศของกรมพัฒนาฝีมือแรงงาน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 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ระบบรายงานแผน/ผล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War room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เจ้าภาพ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 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thaiDist">
                        <a:spcBef>
                          <a:spcPts val="600"/>
                        </a:spcBef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en-US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th-TH" sz="10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endParaRPr lang="th-TH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tabLst>
                          <a:tab pos="177800" algn="l"/>
                          <a:tab pos="539750" algn="l"/>
                          <a:tab pos="806450" algn="l"/>
                        </a:tabLst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</a:t>
                      </a:r>
                      <a:r>
                        <a:rPr lang="th-TH" sz="10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en-US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th-TH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26" name="Table 51">
            <a:extLst>
              <a:ext uri="{FF2B5EF4-FFF2-40B4-BE49-F238E27FC236}">
                <a16:creationId xmlns:a16="http://schemas.microsoft.com/office/drawing/2014/main" xmlns="" id="{C9C68200-F7CD-4E7C-A015-FA3A0A5806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3584290"/>
              </p:ext>
            </p:extLst>
          </p:nvPr>
        </p:nvGraphicFramePr>
        <p:xfrm>
          <a:off x="226483" y="4793196"/>
          <a:ext cx="8712005" cy="1268307"/>
        </p:xfrm>
        <a:graphic>
          <a:graphicData uri="http://schemas.openxmlformats.org/drawingml/2006/table">
            <a:tbl>
              <a:tblPr firstRow="1"/>
              <a:tblGrid>
                <a:gridCol w="13271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060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706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7060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7060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7060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33940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7060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7060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70601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7060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470601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339401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41486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4878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กรมพัฒนาฝีมือแรงงานดำเนินการประเมินความรู้ความสามารถได้ไม่น้อยกว่าร้อยละ 30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endParaRPr lang="th-TH" sz="10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กรมพัฒนาฝีมือแรงงานดำเนินการประเมินความรู้ความสามารถได้ไม่น้อยกว่าร้อยละ 70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endParaRPr lang="en-US" sz="10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pSp>
        <p:nvGrpSpPr>
          <p:cNvPr id="27" name="Group 4">
            <a:extLst>
              <a:ext uri="{FF2B5EF4-FFF2-40B4-BE49-F238E27FC236}">
                <a16:creationId xmlns:a16="http://schemas.microsoft.com/office/drawing/2014/main" xmlns="" id="{8505CE25-AD7F-46EA-A2FA-A5F8CDEC545D}"/>
              </a:ext>
            </a:extLst>
          </p:cNvPr>
          <p:cNvGrpSpPr>
            <a:grpSpLocks/>
          </p:cNvGrpSpPr>
          <p:nvPr/>
        </p:nvGrpSpPr>
        <p:grpSpPr bwMode="auto">
          <a:xfrm>
            <a:off x="1530863" y="4368716"/>
            <a:ext cx="7384537" cy="348280"/>
            <a:chOff x="1576076" y="4005913"/>
            <a:chExt cx="7543513" cy="346885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7F73F419-AC1E-4B19-84BF-5D7439A33948}"/>
                </a:ext>
              </a:extLst>
            </p:cNvPr>
            <p:cNvSpPr txBox="1"/>
            <p:nvPr/>
          </p:nvSpPr>
          <p:spPr>
            <a:xfrm>
              <a:off x="1784452" y="4014434"/>
              <a:ext cx="1025237" cy="3383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29" name="Straight Arrow Connector 34">
              <a:extLst>
                <a:ext uri="{FF2B5EF4-FFF2-40B4-BE49-F238E27FC236}">
                  <a16:creationId xmlns:a16="http://schemas.microsoft.com/office/drawing/2014/main" xmlns="" id="{9C0AF233-184A-4733-8661-7A018A28536E}"/>
                </a:ext>
              </a:extLst>
            </p:cNvPr>
            <p:cNvCxnSpPr/>
            <p:nvPr/>
          </p:nvCxnSpPr>
          <p:spPr>
            <a:xfrm>
              <a:off x="2479197" y="4280184"/>
              <a:ext cx="51485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35">
              <a:extLst>
                <a:ext uri="{FF2B5EF4-FFF2-40B4-BE49-F238E27FC236}">
                  <a16:creationId xmlns:a16="http://schemas.microsoft.com/office/drawing/2014/main" xmlns="" id="{B9471AD7-A648-4EF8-9004-1E9C41559B5C}"/>
                </a:ext>
              </a:extLst>
            </p:cNvPr>
            <p:cNvCxnSpPr/>
            <p:nvPr/>
          </p:nvCxnSpPr>
          <p:spPr>
            <a:xfrm rot="10800000">
              <a:off x="1576076" y="4286509"/>
              <a:ext cx="51485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BA4291D2-B321-4A79-9B7A-2B3D82E3B766}"/>
                </a:ext>
              </a:extLst>
            </p:cNvPr>
            <p:cNvSpPr txBox="1"/>
            <p:nvPr/>
          </p:nvSpPr>
          <p:spPr>
            <a:xfrm>
              <a:off x="5502996" y="4005913"/>
              <a:ext cx="1089769" cy="3383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32" name="Straight Arrow Connector 38">
              <a:extLst>
                <a:ext uri="{FF2B5EF4-FFF2-40B4-BE49-F238E27FC236}">
                  <a16:creationId xmlns:a16="http://schemas.microsoft.com/office/drawing/2014/main" xmlns="" id="{585F00E0-06D6-458A-AD20-25022B49606B}"/>
                </a:ext>
              </a:extLst>
            </p:cNvPr>
            <p:cNvCxnSpPr/>
            <p:nvPr/>
          </p:nvCxnSpPr>
          <p:spPr>
            <a:xfrm>
              <a:off x="6324687" y="4280184"/>
              <a:ext cx="279490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52">
              <a:extLst>
                <a:ext uri="{FF2B5EF4-FFF2-40B4-BE49-F238E27FC236}">
                  <a16:creationId xmlns:a16="http://schemas.microsoft.com/office/drawing/2014/main" xmlns="" id="{7A032594-029D-4CEC-B5E9-731C51A81ED4}"/>
                </a:ext>
              </a:extLst>
            </p:cNvPr>
            <p:cNvCxnSpPr/>
            <p:nvPr/>
          </p:nvCxnSpPr>
          <p:spPr>
            <a:xfrm flipH="1">
              <a:off x="3004669" y="4280184"/>
              <a:ext cx="2794902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/>
          <p:cNvSpPr/>
          <p:nvPr/>
        </p:nvSpPr>
        <p:spPr>
          <a:xfrm>
            <a:off x="152400" y="4343400"/>
            <a:ext cx="169790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thaiDist">
              <a:spcBef>
                <a:spcPts val="600"/>
              </a:spcBef>
              <a:tabLst>
                <a:tab pos="177800" algn="l"/>
                <a:tab pos="539750" algn="l"/>
                <a:tab pos="806450" algn="l"/>
              </a:tabLst>
              <a:defRPr/>
            </a:pPr>
            <a:r>
              <a:rPr lang="th-TH" sz="105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  <a:endParaRPr lang="th-TH" sz="105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200" y="0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(สำนักงานรับรองความรู้ความสามารถ)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66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286013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1 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(กองสื่อสารองค์กร)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5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ตัวชี้วัด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1.20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จำนวนการผลิตสื่อเเละข่าวเพื่อการประชาสัมพันธ์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2620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90890"/>
              </p:ext>
            </p:extLst>
          </p:nvPr>
        </p:nvGraphicFramePr>
        <p:xfrm>
          <a:off x="152400" y="1524000"/>
          <a:ext cx="8610600" cy="269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หน่วยงานสามารถดำเนินการสร้างการรับรู้ความเข้าใจผ่านช่องทางสื่อต่างๆ โดยประเมินจากปริมาณ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ประสิทธิภาพของการชี้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เเจง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โดยผลการดำเนินการสร้างการรับรู้ความเข้าใจให้มุ่งเน้นการชี้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เเจง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ผลการดำเนินการที่ทำมา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เเล้ว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โดยเฉพาะเรื่องที่อยู่ในความสนใจหรือเป็นการ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เเก้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ไขปัญหาความเดือนร้อน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ตลอดจนการชี้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เเจง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เเก้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ข่าว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เเจ้ง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ข่าวเพื่อให้ประชาชนทราบว่าหน่วยงาน ส่วนราชการ หรือรัฐบาลดำเนินการเรื่องใด อย่างไร มีจุดหมายอย่างไร จะเป็นประโยชน์ต่อประเทศชาติ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หรือประชาชนอย่างไร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พิจารณาจากผลการดำเนินการ โดยกำหนดให้หน่วยงานผลิตข่าว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ผลิตสื่อเพื่อเผย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เเพร่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ข่าวข้อมูลประชาสัมพันธ์ผ่านทางสื่อต่างๆ ตามข้อกำหนด ดังนี้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จำนวนการผลิตสื่อ (คลิปวีดีโอ) เพื่อเผยแพร่ภารกิจของกรมพัฒนาฝีมือแรงงาน โดยเผยแพร่ทางเพจ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Facebook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กรมพัฒนาฝีมือแรงงาน ไม่น้อยกว่า 30 รายการ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ในรอบการประเมิน 6 เดือน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จำนวนการผลิตข่าวและเผยแพร่ผ่านช่องทางสื่อในทุกช่องทาง ไม่น้อยกว่า 50 รายการ ในรอบการประเมิน 6 เดือน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ดำเนินการระหว่างวันที่ 1 ตุลาคม 2564 – 31 มีนาคม 2565  ตามข้อ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ดำเนินการระหว่างวันที่ 1 เมษายน 2565 – 30 กันยายน 2565  ตามข้อ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 / ผลการดำเนินในรอบ 6 เดือนแรก และ 6 เดือนหลัง ไม่สามารถสะสมยอดร่วมกันได้ </a:t>
                      </a:r>
                    </a:p>
                    <a:p>
                      <a:pPr marL="228600" indent="-228600">
                        <a:buAutoNum type="arabicPeriod" startAt="4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ผลการดำเนินงานผลิตสื่อเพื่อเผยแพร่ทาง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Facebook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ของกรมพัฒนาฝีมือแรงงานและผลการดำเนินการผลิตข่าวและเผยแพร่ผ่านสื่อทุกช่องทาง หรือหลักฐานเชิงประจักษ์ที่สามารถตรวจสอบได้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-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402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997960"/>
              </p:ext>
            </p:extLst>
          </p:nvPr>
        </p:nvGraphicFramePr>
        <p:xfrm>
          <a:off x="60956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รายงานผลการดำเนินการผลการดำเนินงานผลิตสื่อ / ผลิตข่าวเพื่อเผยแพร่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ตามข้อ </a:t>
                      </a:r>
                      <a:r>
                        <a:rPr lang="en-US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.1 -</a:t>
                      </a:r>
                      <a:r>
                        <a:rPr lang="en-US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.2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รายงานผลการดำเนินการผลการดำเนินงานผลิตสื่อ / ผลิตข่าวเพื่อเผยแพร่ ตามข้อ 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.1 -</a:t>
                      </a:r>
                      <a:r>
                        <a:rPr 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.2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67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7389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(กองวิเทศสัมพันธ์)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8255793" cy="6524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1.21  </a:t>
            </a:r>
            <a:r>
              <a:rPr lang="en-US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ความสำเร็จในการดำเนินงานภายใต้กรอบความร่วมมือสภาการเทคนิคอาชีวศึกษาและ</a:t>
            </a:r>
            <a:b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ฝึกอบรมแห่งอาเซียนของกรมพัฒนาฝีมือแรงงาน</a:t>
            </a: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4144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857635"/>
              </p:ext>
            </p:extLst>
          </p:nvPr>
        </p:nvGraphicFramePr>
        <p:xfrm>
          <a:off x="152401" y="1691640"/>
          <a:ext cx="8915399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153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การขับเคลื่อนงานภายใต้กรอบความร่วมมือสภาการอาชีวศึกษาและการฝึกอบรมแห่งอาเซียน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ASEAN TVET Council: ATC)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เพื่อส่งเสริมการดำเนินงานด้านการอาชีวศึกษาและการฝึกอบรมที่เข้มแข็งภายในภูมิภาคอาเซียน โดยสมาชิกของ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ATC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ประกอบด้วยผู้แทนจากหน่วยงานภาครัฐและเอกชนที่เกี่ยวข้องกับการอาชีวศึกษาและการฝึกอบรม เช่น กระทรวงศึกษาธิการ กระทรวงแรงงาน กระทรวงพาณิชย์ สภาองค์การนายจ้างอาเซียน สภาองค์การลูกจ้างสภาแรงงานแห่งอาเซียน สำนักงานเลขาธิการองค์การรัฐมนตรีศึกษาแห่งเอเชียตะวันออกเฉียงใต้ และสภาแรงงานแห่งอนาคตของอาเซียน เป็นต้น ซึ่งในปี 2565 จะดำเนินการตามเป้าหมาย ดังนี้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1. เสนอแผนงานของสภาการเทคนิคอาชีวศึกษาและการฝึกอบรมแห่งอาเซียน เพื่อขอการรับรองจากรัฐมนตรีว่าการกระทรวงแรงงาน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2. รัฐมนตรีว่าการกระทรวงแรงงานลงนามในหนังสือรับรองแผนงานของสภาการเทคนิคอาชีวศึกษาและการฝึกอบรมแห่งอาเซียน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3. ดำเนินการเสนอชื่อผู้ประสานงานหลักสภาการเทคนิคอาชีวศึกษาและการฝึกอบรมแห่งอาเซียนคนใหม่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4. เข้าร่วมประชุมประจำปีของสภาการเทคนิคอาชีวศึกษาและการฝึกอบรมแห่งอาเซียน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5. รายงานสรุปผลการประชุมประจำปีของสภาการเทคนิคอาชีวศึกษาและการฝึกอบรมแห่งอาเซียน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ดำเนินการตามเป้าหมายข้อ 1-3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ดำเนินการตามเป้าหมายข้อ 4-5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เอกสารตามขั้นตอนการปฏิบัติงาน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รพิเศษ/นางสาว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26206" y="44958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6101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3512888"/>
              </p:ext>
            </p:extLst>
          </p:nvPr>
        </p:nvGraphicFramePr>
        <p:xfrm>
          <a:off x="60957" y="50292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มีการเสนอชื่อผู้ประสานงานหลักสภาการเทคนิคอาชีวศึกษาและการฝึกอบรมแห่งอาเซียนคนใหม่</a:t>
                      </a:r>
                      <a:b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รายงานสรุปผลการประชุมประจำปีของสภาการเทคนิคอาชีวศึกษาและการฝึกอบรมแห่งอาเซียนให้อธิบดีรับทราบ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68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0922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60956" y="642938"/>
            <a:ext cx="8397244" cy="738301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1.22 </a:t>
            </a:r>
            <a:r>
              <a:rPr lang="en-US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ความสำเร็จในการดำเนินโครงการเยาวชนคนสร้างอนาคต – การส่งเสริมความสามารถ  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</a:t>
            </a:r>
            <a:r>
              <a:rPr lang="th-TH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ใน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การมีงานทำของเยาวชนในประเทศไทย </a:t>
            </a:r>
            <a:endParaRPr lang="th-TH" sz="1200" b="1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990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943256"/>
              </p:ext>
            </p:extLst>
          </p:nvPr>
        </p:nvGraphicFramePr>
        <p:xfrm>
          <a:off x="76200" y="1676400"/>
          <a:ext cx="8915399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153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โครงการเยาวชนคนสร้างอนาคต - การส่งเสริมความสามารถในการมีงานทำของเยาวชนในประเทศไทย เพื่อมุ่งเน้นกลุ่มเป้าหมายที่เป็นเยาวชนหญิงและผู้พิการ รวมถึงเยาวชนที่อยู่นอกระบบการศึกษา โดยเป้าหมายของโครงการคือการส่งเสริมการจ้างงานและพัฒนาทักษะสังคม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soft skills)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และทักษะการเป็นผู้ประกอบกิจการให้แก่กลุ่มเป้าหมายเฉพาะให้ได้รับโอกาสในการจ้างงานมากขึ้น ซึ่งในปี 2565 หน่วยงานมีแผนดำเนินการจัดฝึกอบรมให้แก่เยาวชนสตรีและผู้พิการในพื้นที่ 4 จังหวัด ได้แก่ นครราชสีมา ระยอง พระนครศรีอยุธยา และกรุงเทพมหานคร เป้าหมายทั้งหมด 540 คน โดยแบ่งการดำเนินการดังนี้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1. โครงการผ่านความเห็นชอบและได้รับอนุมัติจากกรม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2. ดำเนินการฝึกอบรมในพื้นที่จังหวัดนครราชสีมา เป้าหมาย 40 คน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3. ดำเนินการฝึกอบรมในพื้นที่จังหวัดระยอง เป้าหมาย 180 คน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4. ดำเนินการฝึกอบรมในพื้นที่จังหวัดพระนครศรีอยุธยา เป้าหมาย 160 คน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5. ดำเนินการฝึกอบรมในพื้นที่จังหวัดกรุงเทพมหานคร เป้าหมาย 160 คน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ดำเนินการตามเป้าหมายข้อ 1-3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ดำเนินการตามเป้าหมายข้อ 4-5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เอกสารตามขั้นตอนการปฏิบัติงาน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5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5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3337" y="44958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6101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945682"/>
              </p:ext>
            </p:extLst>
          </p:nvPr>
        </p:nvGraphicFramePr>
        <p:xfrm>
          <a:off x="60957" y="5029200"/>
          <a:ext cx="9006844" cy="12954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0376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916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กรมเห็นชอบโครงการ และหน่วยงานสามารถดำเนินการจัดฝึกอบรมในพื้นที่จังหวัดนครราชสีมาและระยองได้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สามารถดำเนินการจัดฝึกอบรมในพื้นที่ได้ครบทั้ง 4 จังหวัดตามแผน และมีผู้เข้ารับการฝึกอบรม ไม่น้อยกว่า ร้อยละ 8</a:t>
                      </a:r>
                      <a:r>
                        <a:rPr lang="en-US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0 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ของเป้าหมายทั้งหมด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กองวิเทศสัมพันธ์)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3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69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49877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(สถาบันพัฒนาบุคลากรดิจิทัล)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304800" y="664368"/>
            <a:ext cx="7446169" cy="673893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1.23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ความสำเร็จของการติดตามผลการดำเนินโครงการการพัฒนาทักษะเทคโนโลยี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ดิจิทัล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เพื่อ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แรงงานวิถีใหม่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854241"/>
              </p:ext>
            </p:extLst>
          </p:nvPr>
        </p:nvGraphicFramePr>
        <p:xfrm>
          <a:off x="152400" y="1601958"/>
          <a:ext cx="8610600" cy="3285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285173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ออกแบบขั้นตอนและวิธีการติดตามผล ดำเนินการติดตามผล และวิเคราะห์ข้อมูลการดำเนินการโครงการพัฒนาทักษะเทคโนโลยีดิจิทัลเพื่อแรงงานวิถีใหม่ ที่กรมพัฒนาฝีมือแรงงานได้รับทุนจากกองทุนพัฒนาดิจิทัลเพื่อเศรษฐกิจและสังคม เพื่อนำข้อมูลไปใช้ในการปรับปรุงวิธีการทำงานและจัดทำรายงานสรุปผลโครงการนำเสนอต่อกองทุนพัฒนาดิจิทัลเพื่อเศรษฐกิจและสังคม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615950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การติดตามและประเมินผลการดำเนินโครงการการพัฒนาทักษะเทคโนโลยีดิจิทัลเพื่อแรงงานวิถีใหม่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2564 – 31 มีนาคม 2565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รอบที่ 2 ผลการดำเนินการระหว่างวันที่ 1 เมษายน 2565 –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  <a:p>
                      <a:pPr marL="228600" indent="-228600">
                        <a:lnSpc>
                          <a:spcPts val="1200"/>
                        </a:lnSpc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รอบการประเมินที่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1) หนังสือกรมพัฒนาฝีมือแรงงานเห็นชอบขั้นตอนและวิธีการติดตามผล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2) หนังสือกรมพัฒนาฝีมือแรงงานแจ้งขั้นตอนและวิธีการติดตามผลให้หน่วยฝึกที่ได้รับเป้าหมายตามโครงการ และ หน่วยงานในส่วนกลางที่เกี่ยวข้อง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รอบการประเมินที่ 2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1) หนังสือกรมพัฒนาฝีมือแรงงานเห็นชอบรายงานการติดตามผลการดำเนินโครงการ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2) หนังสือแจ้งเวียนรายงานการติดตามผลการดำเนินโครงการให้หน่วยฝึกที่ได้รับเป้าหมายตามโครงการ และ หน่วยงานส่วนกลางที่เกี่ยวข้อง</a:t>
                      </a:r>
                    </a:p>
                    <a:p>
                      <a:pPr marL="228600" indent="-228600">
                        <a:lnSpc>
                          <a:spcPts val="1200"/>
                        </a:lnSpc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DSD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strike="sngStrike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56624" y="488713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911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540599"/>
              </p:ext>
            </p:extLst>
          </p:nvPr>
        </p:nvGraphicFramePr>
        <p:xfrm>
          <a:off x="60957" y="54102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6525" marR="0" indent="-1365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กำหนดประเด็นและวิธีการติดตามผล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นำเสนอกรม พิจารณาให้ความเห็นชอบ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รายงานการติดตามผลการดำเนินโครงการ ผลการวิเคราะห์ และข้อเสนอแนะการปรับปรุง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70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64541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สำนักงานเลขานุการกรม)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381000" y="609600"/>
            <a:ext cx="6746875" cy="664369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1.24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ความสำเร็จในการพัฒนาระบบห้องประชุมภายในกรมพัฒนาฝีมือแรงงาน </a:t>
            </a:r>
            <a:endParaRPr lang="th-TH" sz="1400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Aft>
                <a:spcPts val="600"/>
              </a:spcAft>
              <a:defRPr/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ผ่าน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วีดิทัศน์ทางไกล (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Video Conference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46049" y="12192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802845"/>
              </p:ext>
            </p:extLst>
          </p:nvPr>
        </p:nvGraphicFramePr>
        <p:xfrm>
          <a:off x="156369" y="1447800"/>
          <a:ext cx="8759032" cy="2723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5903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723198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บุคลากรของกรมพัฒนาฝีมือแรงงานสามารถเข้าระบบห้องประชุมกรมพัฒนาฝีมือแรงงาน ผ่าน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วีดิ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ทัศน์ทางไกล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Video Conference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ผ่านทางเครือข่ายอินเตอร์เน็ต ซึ่งเป็นระบบที่ช่วยประหยัดเวลา ลดค่าใช้จ่ายและลดความเสี่ยงจากการเดินทาง อีกทั้งเป็นการให้บริการและการอำนวยความสะดวกของสำนักงานเลขานุการกรมอย่างมีประสิทธิภาพ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พิจารณาจากการพัฒนาระบบห้องประชุมผ่านทางเครือข่ายอินเตอร์เน็ตให้เกิดประสิทธิภาพยิ่งขึ้น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ระหว่างวันที่ 1 ตุลาคม 2564 - 31 มีนาคม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ระหว่างวันที่ 1 เมษายน 2565 - 30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เอกสารการรายงานผล หรือหลักฐานเชิงประจักษ์ที่สามารถตรวจสอบได้</a:t>
                      </a: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214814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2672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252322"/>
              </p:ext>
            </p:extLst>
          </p:nvPr>
        </p:nvGraphicFramePr>
        <p:xfrm>
          <a:off x="130809" y="46863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รายงานผลการดำเนินงานการพัฒนาระบบห้องประชุม ผ่าน</a:t>
                      </a:r>
                      <a:r>
                        <a:rPr lang="th-TH" sz="800" b="0" kern="120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วีดิ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ทัศน์ทางไกลพร้อมใช้งานได้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หน่วยงานส่วนกลางสามารถใช้งานห้องประชุมกรม ผ่าน</a:t>
                      </a:r>
                      <a:r>
                        <a:rPr lang="th-TH" sz="800" b="0" kern="120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วีดิ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ทัศน์ทางไกล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ได้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อย่างมี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ประสิทธิภาพ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71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75832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(สำนักงานเลขานุการกรม)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1.25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จำนวนเรื่องของหนังสือราชการที่ส่งผ่านระบบสารสนเทศของหน่วยงาน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620841"/>
              </p:ext>
            </p:extLst>
          </p:nvPr>
        </p:nvGraphicFramePr>
        <p:xfrm>
          <a:off x="152401" y="16764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จำนวนเรื่องของหนังสือราชการที่ส่งผ่านระบบสารสนเทศของหน่วยงาน (ระบบ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</a:t>
                      </a:r>
                      <a:r>
                        <a:rPr lang="en-US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saraban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ที่สำนักงานเลขานุการกรมได้ส่งไปยังหน่วยงานภายในกรมพัฒนาฝีมือแรงงาน ตามระเบียบสำนักนายกรัฐมนตรีว่าด้วยงานสารบรรณ (ฉบับที่ 4) พ.ศ. 2564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จำนวนหนังสือส่งผ่านระบบสารบรรณอิเล็กทรอนิกส์ จำนวนไม่น้อยกว่า 2,300 เรื่อง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ดำเนินการระหว่างวันที่ 1 ตุลาคม 2564 - 31 มีนาคม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ดำเนินการระหว่างวันที่ 1 เมษายน 2565 - 30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รายงานสรุปผลการปฏิบัติงาน หรือหลักฐานเชิงประจักษ์ที่สามารถตรวจสอบได้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    ไม่มี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4021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60957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จำนวนการส่งหนังสือผ่านระบบ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สารบรรณอิเล็กทรอนิกส์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 1,000 เรื่อง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จำนวนการส่งหนังสือผ่านระบบ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สารบรรณอิเล็กทรอนิกส์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ไม่น้อยกว่า 1,300 เรื่อง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72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270450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</a:t>
            </a:r>
            <a:r>
              <a:rPr lang="en-US" sz="1800" b="1" dirty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(กลุ่มกฎหมาย)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0" y="719138"/>
            <a:ext cx="8305799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1.26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ความสำเร็จของการประเมินผลสัมฤทธิ์ของกฎหมายว่าด้วยการส่งเสริมการพัฒนาฝีมือแรงงาน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3491225"/>
              </p:ext>
            </p:extLst>
          </p:nvPr>
        </p:nvGraphicFramePr>
        <p:xfrm>
          <a:off x="152401" y="1676400"/>
          <a:ext cx="8610600" cy="3259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259137">
                <a:tc>
                  <a:txBody>
                    <a:bodyPr/>
                    <a:lstStyle/>
                    <a:p>
                      <a:pPr marL="228600" marR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ประเมินผลสัมฤทธิ์ของกฎหมายว่าด้วยการส่งเสริมการพัฒนาฝีมือแรงงานเป็นกระบวนการที่มีความสำคัญและจําเป็นในการพัฒนา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ปรับเปลี่ยนบทบาทภารกิจของหน่วยงานให้มีความเหมาะสมและสอดคล้องกับยุคสมัยที่มีการเปลี่ยนแปลงไป เพื่อให้การให้บริการภาครัฐสามารถตอบสนองต่อความต้องการ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ของประชาชนผู้รับบริการได้อย่างมีประสิทธิภาพ เป็นการอำนวยความสะดวก ลดขั้นตอน ลดระยะเวลา และลดภาระค่าใช้จ่ายของประชาชนผู้รับบริการ รวมทั้งส่งเสริมให้ผู้ประกอบกิจการ</a:t>
                      </a:r>
                      <a:b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เครือข่ายพัฒนาฝีมือแรงงานเข้ามามีส่วนร่วมในการพัฒนาทักษะฝีมือของแรงงานให้สอดคล้องกับความต้องการของตลาดแรงงาน โดยขั้นตอนที่สำคัญในการประเมินผลสัมฤทธิ์ของกฎหมายจะต้องเปิดโอกาสให้ผู้เกี่ยวข้องได้แสดงความคิดเห็นและข้อเสนอแนะในการยกเลิกหรือปรับปรุงกฎหมายว่าด้วยการส่งเสริมการพัฒนาฝีมือแรงงานต่อไป โดยพิจารณายกเลิกหรือปรับปรุงกฎหมายที่หมดความจำเป็นล้าสมัย ไม่สอดคล้องกับสภาพการณ์ หรือที่เป็นอุปสรรคต่อการดำรงชีวิตหรือการประกอบอาชีพ เพื่อไม่ให้เป็นภาระแก่ประชาชน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ผลการดำเนินงาน ระหว่างวันที่ 1 ตุลาคม 2564 – 31 มีนาคม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ผลการดำเนินงาน ระหว่างวันที่ 1 เมษายน 2565 – 30 กันยายน 2565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ดำเนินการตามขั้นตอนการประเมินผลสัมฤทธิ์ของกฎหมาย ดังนี้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3.1 ตรวจสอบและรวบรวมกฎหมายที่อยู่ในบังคับต้องประเมินผลสัมฤทธิ์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3.2 พิจารณาเนื้อหาของกฎหมายและจัดทำประเด็นที่จะดำเนินการรับฟังความคิดเห็นของผู้เกี่ยวข้อง รวมทั้งกลุ่มเป้าหมายผู้เกี่ยวข้องที่จะรับฟังความคิดเห็น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3.3 ดำเนินการรับฟังความคิดเห็นของผู้เกี่ยวข้อง เพื่อนำมาใช้ในการประเมินผลสัมฤทธิ์ของกฎหมาย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3.4 รวมรวมและสรุปผลการรับฟังความคิดเห็นของผู้เกี่ยวข้อง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3.5 จัดทำรายงานการประเมินผลสัมฤทธิ์ของกฎหมายว่าด้วยการส่งเสริมการพัฒนาฝีมือแรงงาน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รายชื่อกฎหมายที่อยู่ในบังคับต้องประเมินผลสัมฤทธิ์ แบบรับฟังความเห็นของผู้เกี่ยวข้องในการประเมินผลสัมฤทธิ์ของกฎหมายว่าด้วยการส่งเสริมการพัฒนาฝีมือแรงงาน  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ประกาศหรือหนังสือแจ้งการรับฟังความเห็นของผู้เกี่ยวข้องในการประเมินผลสัมฤทธิ์ของกฎหมาย และรายงานการประเมินผลสัมฤทธิ์ของกฎหมาย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52401" y="4956174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เป้าหมาย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143000" y="5029200"/>
            <a:ext cx="762000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499844"/>
              </p:ext>
            </p:extLst>
          </p:nvPr>
        </p:nvGraphicFramePr>
        <p:xfrm>
          <a:off x="169069" y="5410200"/>
          <a:ext cx="8610599" cy="923018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469714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358951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640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ดำเนินการได้ตามข้อ 3.1 – 3.2</a:t>
                      </a: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ดำเนินการได้ตามข้อ 3.3 – 3.5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73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99941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(กลุ่มกฎหมาย)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1.27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ใน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การปรับปรุงระบบ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บริหารจัดการคดี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590583"/>
              </p:ext>
            </p:extLst>
          </p:nvPr>
        </p:nvGraphicFramePr>
        <p:xfrm>
          <a:off x="152402" y="1676400"/>
          <a:ext cx="8915399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153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กฎหมายมีอำนาจหน้าที่ในการประสานงานกับพนักงานอัยการในการว่าต่างหรือแก้ต่างคดีแพ่งให้กับกรมพัฒนาฝีมือแรงงาน หรือเจ้าหน้าที่ที่ถูกฟ้องร้องอันเนื่องมาจากการปฏิบัติหน้าที่ ซึ่งปัจจุบันกรมพัฒนาฝีมือแรงงานมีคดีกองทุนพัฒนาฝีมือแรงงานที่ยังไม่ปิดบัญชีและมีภาระต้องติดตาม จำนวน 4.807 ราย ดังนั้น การมีระบบบริหารจัดการคดีที่สามารถรายงานผลได้ และมีข้อมูลลูกหนี้กองทุนพัฒนาฝีมือแรงงานตามระเบียบกระทรวงแรงงานและสวัสดิการสังคม ว่าด้วยกองทุนพัฒนาฝีมือแรงงาน พ.ศ. 2539 อยู่ในระบบเดียวกันจะช่วยให้กรมพัฒนาฝีมือแรงงานสามารถให้คำปรึกษา และแก้ไขปัญหาต่างๆ เกี่ยวกับคดีกองทุนพัฒนาฝีมือแรงงานได้อย่างทันท่วงที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รอบที่ 1 ผลการดำเนินงาน ระหว่างวันที่ 1 ตุลาคม 2564 – 31 มีนาคม 2565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ผลการดำเนินงาน ระหว่างวันที่ 1 เมษายน 2565 – 30 กันยายน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ดำเนินการตามขั้นตอนที่กำหนด ดังนี้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3.1 กลุ่มกฎหมายร่วมกับศูนย์ข้อมูลเทคโนโลยีสารสนเทศและการสื่อสารปรับปรุงแก้ไขบริหารระบบบริหารจัดการคดี นวัตกรรมของกลุ่มกฎหมาย ประจำปีงบประมาณ พ.ศ. 2564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3.2 มีการเพิ่มผู้ใช้งานระบบและรหัสผ่านสำหรับทุกหน่วยงานที่มีคดีกองทุนพัฒนาฝีมือแรงงานอยู่ในความรับผิดชอบ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3.3 กรมมีหนังสือแจ้งเวียนผู้ใช้งานและรหัสผ่าน พร้อมแจ้งให้สถาบันพัฒนาฝีมือแรงงานและสำนักงานพัฒนาฝีมือแรงงานดำเนินการลงข้อมูลลูกหนี้กองทุนพัฒนาฝีมือแรงงานตามระเบียบกระทรวงแรงงานและสวัสดิการสังคม ว่าด้วยกองทุนพัฒนาฝีมือแรงงาน พ.ศ. 2539 ที่อยู่ในความรับผิดชอบ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3.4 กลุ่มกฎหมายรายงานผลการดำเนินการให้อธิบดีทราบ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4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4.1 ระบบบริหารจัดการคดีที่สมบูรณ์สามารถรายงานผลได้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4.2 รายชื่อผู้ใช้งานและรหัสผ่านของจังหวัดที่มีคดีลูกหนี้กองทุนพัฒนาฝีมือแรงงาน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4.3 หนังสือกรมแจ้งเวียนให้จังหวัดที่มีคดีลูกหนี้กองทุนพัฒนาฝีมือแรงงานดำเนินการลงข้อมูลในระบบบริหารจัดการคดี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4.4 หนังสือรายงานผลการดำเนินการให้อธิบดีทราบ                                           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8006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   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227137" y="4918075"/>
            <a:ext cx="7612063" cy="339725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9317942"/>
              </p:ext>
            </p:extLst>
          </p:nvPr>
        </p:nvGraphicFramePr>
        <p:xfrm>
          <a:off x="152401" y="5334000"/>
          <a:ext cx="8839197" cy="914400"/>
        </p:xfrm>
        <a:graphic>
          <a:graphicData uri="http://schemas.openxmlformats.org/drawingml/2006/table">
            <a:tbl>
              <a:tblPr firstRow="1"/>
              <a:tblGrid>
                <a:gridCol w="114923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992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8798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6809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8747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3773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9949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8864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87988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87987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87988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87988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769321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588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ดำเนินการได้ตามข้อ 3.1 – 3.2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ดำเนินการได้ตามข้อ 3.3 – 3.4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74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2445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กลุ่มตรวจสอบภายใน)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1" y="719137"/>
            <a:ext cx="8450263" cy="600293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1.28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ความสำเร็จของการรายงานสรุปผลการปฏิบัติงานตรวจสอบ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ภายใน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4064905"/>
              </p:ext>
            </p:extLst>
          </p:nvPr>
        </p:nvGraphicFramePr>
        <p:xfrm>
          <a:off x="152401" y="16764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ความสำเร็จของการรายงานสรุปผลการปฏิบัติงานตรวจสอบภายใน </a:t>
                      </a:r>
                      <a:r>
                        <a:rPr lang="th-TH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</a:t>
                      </a:r>
                      <a:r>
                        <a:rPr lang="en-US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lang="en-US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พร้อมข้อเสนอแนะ นำเสนอหัวหน้าส่วนราชการ และพัฒนารูปแบบรายงานสรุปผลการปฏิบัติงานให้เข้าใจง่าย น่าสนใจ และเผยแพร่ส่วนที่เป็นสาระสำคัญให้หน่วยรับตรวจและผู้เกี่ยวข้องทราบ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ผลการดำเนินงาน ระหว่างวันที่ 1 ตุลาคม 2564 – 31 มีนาคม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ผลการดำเนินงาน ระหว่างวันที่ 1 เมษายน 2565 –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</a:t>
                      </a:r>
                      <a:endParaRPr lang="en-US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1) มีการกำหนดระบบหรือเกณฑ์การรายงานสรุปผลการปฏิบัติงานตรวจสอบภายในตามแผนการตรวจสอบประจำปีของหน่วยงานตรวจสอบภายในไว้อย่างชัดเจ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2) มีการจัดทำรายงานสรุปผลการปฏิบัติงานตรวจสอบภายในที่มีสาระสำคัญครบถ้วน ได้แก่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2.1) ผลการปฏิบัติงานตามแผนการตรวจสอบประจำปี และ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2.2) ประเด็นความเสี่ยงและการควบคุมที่มีนัยสำคัญ และ/หรือ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2.3) ข้อตรวจพบที่สำคัญ/โอกาสที่จะเกิดความผิดพลาด/การทุจริต/ความเสียหาย และ/หรือ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2.4) ปัญหาอุปสรรคที่ทำให้การปฏิบัติงานไม่เป็นไปตามแผนการตรวจสอบที่กำหนด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รายงานสรุปผลการปฏิบัติงานตรวจสอบภายใน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พร้อมข้อเสนอแนะ เสนอหัวหน้าส่วนราชการ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                  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มีการพัฒนารูปแบบรายงานสรุปผลการปฏิบัติงานให้เข้าใจง่าย น่าสนใจ และเผยแพร่ส่วนที่เป็นสาระสำคัญให้หน่วยรับตรวจและผู้เกี่ยวข้องทราบ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</a:t>
                      </a: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en-US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44021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699"/>
            <a:ext cx="7943850" cy="339725"/>
            <a:chOff x="1153093" y="4031945"/>
            <a:chExt cx="7943402" cy="338364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1" y="4876800"/>
          <a:ext cx="9037640" cy="1371600"/>
        </p:xfrm>
        <a:graphic>
          <a:graphicData uri="http://schemas.openxmlformats.org/drawingml/2006/table">
            <a:tbl>
              <a:tblPr firstRow="1"/>
              <a:tblGrid>
                <a:gridCol w="11647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464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322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306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405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363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2513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388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322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322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322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322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7233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จัดทำรายงานสรุปผลการปฏิบัติงานตรวจสอบภายใน จำนวน 2 ครั้ง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รายงานประจำปีงบประมาณ พ.ศ.2564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รายงาน</a:t>
                      </a: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สรุปผลการปฏิบัติงานไตรมาส 1ของปีงบประมาณ พ.ศ.2565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จัดทำรายงานสรุปผลการปฏิบัติงานตรวจสอบภายใน จำนวน 2 ครั้ง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</a:t>
                      </a: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สรุปผลการปฏิบัติงานไตรมาส 2 ของปีงบประมาณ พ.ศ.2565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87313" indent="-87313" algn="l">
                        <a:buFont typeface="Arial" panose="020B0604020202020204" pitchFamily="34" charset="0"/>
                        <a:buNone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รายงาน</a:t>
                      </a: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สรุปผลการปฏิบัติงานไตรมาส 3 ของปีงบประมาณ พ.ศ.2565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 bwMode="auto">
          <a:xfrm>
            <a:off x="4916489" y="4460877"/>
            <a:ext cx="1336675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800" b="1" i="0" u="none" strike="noStrike" kern="1200" cap="none" spc="0" normalizeH="0" baseline="0" noProof="0" dirty="0">
              <a:ln>
                <a:noFill/>
              </a:ln>
              <a:solidFill>
                <a:srgbClr val="F79646">
                  <a:lumMod val="75000"/>
                </a:srgbClr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ปี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6</a:t>
            </a:r>
            <a:r>
              <a:rPr lang="th-TH" sz="8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solidFill>
                <a:srgbClr val="F79646">
                  <a:lumMod val="75000"/>
                </a:srgbClr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3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75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955112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65100" y="719138"/>
            <a:ext cx="8216900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lvl="0">
              <a:spcAft>
                <a:spcPts val="600"/>
              </a:spcAft>
              <a:defRPr/>
            </a:pP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th-TH" sz="1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kumimoji="0" lang="th-TH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1.29 </a:t>
            </a:r>
            <a:r>
              <a:rPr kumimoji="0" 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kumimoji="0" lang="th-TH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ร้อยละของ</a:t>
            </a:r>
            <a:r>
              <a:rPr lang="th-TH" sz="13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</a:t>
            </a:r>
            <a:r>
              <a:rPr lang="th-TH" sz="13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พึงพอใจของ</a:t>
            </a:r>
            <a:r>
              <a:rPr lang="th-TH" sz="13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ผู้รับบริการ (</a:t>
            </a:r>
            <a:r>
              <a:rPr lang="th-TH" sz="1300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หน่วยรับตรวจ) ต่อการปฏิบัติงานของกลุ่มตรวจสอบ</a:t>
            </a:r>
            <a:r>
              <a:rPr lang="th-TH" sz="1300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ภายใน</a:t>
            </a:r>
            <a:endParaRPr kumimoji="0" lang="th-TH" sz="1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063457"/>
              </p:ext>
            </p:extLst>
          </p:nvPr>
        </p:nvGraphicFramePr>
        <p:xfrm>
          <a:off x="152401" y="1676400"/>
          <a:ext cx="8885238" cy="205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523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หน่วยรับตรวจมีความพึงพอใจต่อการปฏิบัติงานตรวจสอบภายใน </a:t>
                      </a:r>
                      <a:r>
                        <a:rPr lang="th-TH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</a:t>
                      </a:r>
                      <a:r>
                        <a:rPr lang="en-US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lang="en-US" sz="900" b="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dirty="0">
                        <a:solidFill>
                          <a:prstClr val="black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การปฏิบัติงานตรวจสอบภายในและรายงานผลการประเมินความพึงพอใจของหน่วยรับตรวจ 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ผลการดำเนินงาน ระหว่างวันที่ 1 ตุลาคม 2564 – 31 มีนาคม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ผลการดำเนินงาน ระหว่างวันที่ 1 เมษายน 2565 –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เงื่อนไข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การจัดทำแบบฟอร์มการสำรวจความพึงพอใจให้จัดทำในรูปแบบออนไลน์ หรือ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google form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รายงานผลการประเมินความพึงพอใจต่อการปฏิบัติงานตรวจสอบภายใน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นักวิชาการพัฒนาฝีมือแรงงาน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                                        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 (ถ้ามี)    ร้อยละของความพึงพอใจของผู้รับบริการ (หน่วยรับตรวจ)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=   </a:t>
                      </a:r>
                      <a:r>
                        <a:rPr lang="th-TH" sz="10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ผลรวมของคะแนนระดับความพึงพอใจ</a:t>
                      </a:r>
                      <a:r>
                        <a:rPr lang="en-US" sz="1000" b="0" i="0" u="sng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x100</a:t>
                      </a:r>
                      <a:r>
                        <a:rPr lang="en-US" sz="1000" b="1" i="0" u="sng" strike="noStrik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                                 </a:t>
                      </a:r>
                      <a:r>
                        <a:rPr lang="th-TH" sz="10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คะแนนเต็มรวมของระดับความพึงพอใจ</a:t>
                      </a:r>
                      <a:endParaRPr lang="en-US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88900" y="37338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เป้าหมายตามรอบ</a:t>
            </a:r>
            <a:r>
              <a:rPr kumimoji="0" lang="th-TH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+mn-ea"/>
                <a:cs typeface="Tahoma" pitchFamily="34" charset="0"/>
              </a:rPr>
              <a:t>ประเมิน</a:t>
            </a:r>
            <a:endParaRPr kumimoji="0" lang="th-TH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n-ea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39243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noProof="0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kumimoji="0" 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79646">
                      <a:lumMod val="75000"/>
                    </a:srgbClr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  <a:endPara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4191586"/>
              </p:ext>
            </p:extLst>
          </p:nvPr>
        </p:nvGraphicFramePr>
        <p:xfrm>
          <a:off x="0" y="43434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ผลการประเมินความพึงพอใจไม่น้อยกว่าร้อยละ 80 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ผลการประเมินความพึงพอใจไม่น้อยกว่าร้อยละ 80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กลุ่มตรวจสอบภายใน)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5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76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499161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(กลุ่มพัฒนาระบบบริหาร)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1.30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การติดตามการรายงานคู่มือสำหรับประชาชนในระบบ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Datacenter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0104887"/>
              </p:ext>
            </p:extLst>
          </p:nvPr>
        </p:nvGraphicFramePr>
        <p:xfrm>
          <a:off x="76201" y="1676402"/>
          <a:ext cx="8991599" cy="27666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5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766617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การกำกับ และติดตามการรายงานคู่มือสำหรับประชาชน ในปีงบประมาณ พ.ศ. 2565 ครบถ้วนทุกหน่วยงานภายในกรมพัฒนาฝีมิอแรงงาน เพื่อให้การดำเนินงานเป็นไปตาม พ.ร.บ. การอำนวยความสะดวกในการพิจารณาอนุญาตของทางราชการ พ.ศ. 2558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พิจารณาจากการดำเนินการติดตามการรายงานคู่มือสำหรับประชาชน 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2565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ตามขั้นตอนที่กำหนด  คือ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1.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จัดตั้งกลุ่มเครือข่ายเพื่อรวบรวมติดต่อผู้รายงานคู่มือสำหรับประชาชนทุกจังหวัด 2. จัดทำระบบการแจ้งเตือนการรายงานคู่มือสำหรับประชาชน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ผลการดำเนินการระหว่าง วันที่ 1 ตุลาคม 2564 - 31 มีนาคม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ผลการดำเนินการระหว่างวันที่ 1 เมษายน - 30 กันยายน 2565</a:t>
                      </a: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-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ดำเนินการติดตามการรายงานคู่มือสำหรับประชาชน 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2565 ร้อยละ 100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1. หนังสือสรุปเสนออธิบดีในการติดตาม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การรายงานคู่มือสำหรับประชาชน 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2565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2. รายงานระบบที่ปรากฏในเชิงประจักษ์ 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แรงงาน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ปฏิบัติการ และนางสาวนภารัตน์ ภาโนมัย นักวิชาการพัฒนาฝีมือแรงงาน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68578" y="45720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90600" y="46482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829987"/>
              </p:ext>
            </p:extLst>
          </p:nvPr>
        </p:nvGraphicFramePr>
        <p:xfrm>
          <a:off x="41592" y="5013328"/>
          <a:ext cx="9006844" cy="1539872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98839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410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100 ของการติดตามความสำเร็จของการรายงานคู่มือสำหรับประชาชน ของหน่วยงานภายในกรมพัฒนาฝีมือแรงงานที่รับผิดชอบการรายงานคู่มือสำหรับประชาชน รายงานครบทุกหน่วยงาน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100 ของการติดตามความสำเร็จของการรายงานคู่มือสำหรับประชาชน ของหน่วยงานภายในกรมพัฒนาฝีมือแรงงานที่รับผิดชอบการรายงานคู่มือสำหรับประชาชน รายงานครบทุกหน่วยงาน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350346"/>
              </p:ext>
            </p:extLst>
          </p:nvPr>
        </p:nvGraphicFramePr>
        <p:xfrm>
          <a:off x="1894367" y="3581400"/>
          <a:ext cx="6781800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9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0671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7213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0561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ร้อยละของหน่วยงาน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ที่รายงาน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คู่มือสำหรับประชาชน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จำนวนหน่วยงานที่รายงาน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คู่มือสำหรับประชาชน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018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จำนวนหน่วยงาน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ที่รับผิดชอบการรายงานคู่มือสำหรับประชาชน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3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77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19797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>
            <a:extLst>
              <a:ext uri="{FF2B5EF4-FFF2-40B4-BE49-F238E27FC236}">
                <a16:creationId xmlns="" xmlns:a16="http://schemas.microsoft.com/office/drawing/2014/main" id="{BED7EEDB-23BE-4920-A545-1F013DDC376D}"/>
              </a:ext>
            </a:extLst>
          </p:cNvPr>
          <p:cNvSpPr/>
          <p:nvPr/>
        </p:nvSpPr>
        <p:spPr bwMode="gray">
          <a:xfrm>
            <a:off x="295274" y="685802"/>
            <a:ext cx="7781925" cy="561975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marL="1168400" indent="-1168400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th-TH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1.31 </a:t>
            </a:r>
            <a:r>
              <a:rPr lang="en-US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ความสำเร็จของการจัดทำแผนปฏิบัติการดิจิทัลกรมพัฒนาฝีมือแรงงาน </a:t>
            </a:r>
            <a:endParaRPr lang="th-TH" sz="1400" b="1" kern="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1168400" indent="-1168400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b="1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ระยะ </a:t>
            </a:r>
            <a:r>
              <a:rPr lang="th-TH" sz="1400" b="1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 ปี (พ.ศ. 2566 – 2570)</a:t>
            </a:r>
          </a:p>
        </p:txBody>
      </p:sp>
      <p:sp>
        <p:nvSpPr>
          <p:cNvPr id="4099" name="TextBox 11">
            <a:extLst>
              <a:ext uri="{FF2B5EF4-FFF2-40B4-BE49-F238E27FC236}">
                <a16:creationId xmlns="" xmlns:a16="http://schemas.microsoft.com/office/drawing/2014/main" id="{62EE7D7B-A5FC-46B1-B7B6-9E10D364E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2727" y="1719263"/>
            <a:ext cx="43926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/>
            <a:r>
              <a:rPr lang="th-TH" altLang="en-US" sz="1100" b="1">
                <a:latin typeface="Tahoma" panose="020B0604030504040204" pitchFamily="34" charset="0"/>
                <a:cs typeface="Tahoma" panose="020B0604030504040204" pitchFamily="34" charset="0"/>
              </a:rPr>
              <a:t>คำอธิบาย</a:t>
            </a:r>
          </a:p>
        </p:txBody>
      </p:sp>
      <p:graphicFrame>
        <p:nvGraphicFramePr>
          <p:cNvPr id="13" name="ตาราง 9">
            <a:extLst>
              <a:ext uri="{FF2B5EF4-FFF2-40B4-BE49-F238E27FC236}">
                <a16:creationId xmlns="" xmlns:a16="http://schemas.microsoft.com/office/drawing/2014/main" id="{8FDD9F0F-8C81-4911-9C83-87C895B110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546044"/>
              </p:ext>
            </p:extLst>
          </p:nvPr>
        </p:nvGraphicFramePr>
        <p:xfrm>
          <a:off x="190500" y="1334728"/>
          <a:ext cx="8763000" cy="39471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3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59205">
                <a:tc>
                  <a:txBody>
                    <a:bodyPr/>
                    <a:lstStyle/>
                    <a:p>
                      <a:pPr marL="228600" marR="0" indent="-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แผนปฏิบัติการดิจิทัลกรมพัฒนาฝีมือแรงงาน 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ระยะ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3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 (พ.ศ. 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 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 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จะสิ้นสุดในปี พ.ศ. 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               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spc="-8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ศูนย์ข้อมูลเทคโนโลยีสารสนเทศและการสื่อสารจึงได้จัดทำโครงการจ้างที่ปรึกษาจัดทำแผนปฏิบัติการดิจิทัลกรมพัฒนาฝีมือแรงงาน ระยะ </a:t>
                      </a:r>
                      <a:r>
                        <a:rPr lang="en-US" sz="1100" b="0" spc="-8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lang="th-TH" sz="1100" b="0" spc="-8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spc="-8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 (พ.ศ. </a:t>
                      </a:r>
                      <a:r>
                        <a:rPr lang="en-US" sz="1100" b="0" spc="-8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  <a:r>
                        <a:rPr lang="th-TH" sz="1100" b="0" spc="-8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spc="-8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 </a:t>
                      </a:r>
                      <a:r>
                        <a:rPr lang="en-US" sz="1100" b="0" spc="-8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  <a:r>
                        <a:rPr lang="th-TH" sz="1100" b="0" spc="-8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lang="th-TH" sz="11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กำหนดทิศทางการดำเนินงานด้านเทคโนโลยีสารสนเทศและการสื่อสารของกรมให้สอดคล้องกับทิศทางการพัฒนาของประเทศ และใช้เป็นกรอบและแนวทางในการพัฒนาด้านเทคโนโลยีสารสนเทศที่สามารถนำไปปฏิบัติได้อย่างมีประสิทธิภาพ และหน่วยงานของกรมพัฒนาฝีมือแรงงานใช้เป็นกำหนดแผนปฏิบัติการในการดำเนินงานและการจัดทำงบประมาณทางด้านเทคโนโลยีสารสนเทศต่อไป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1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พิจารณาจากการดำเนินงาน </a:t>
                      </a:r>
                      <a:r>
                        <a:rPr lang="en-US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</a:tabLst>
                        <a:defRPr/>
                      </a:pP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รอบที่ 1 ผลการดำเนินการระหว่างวันที่ 1 ตุลาคม 2564 – 31 มีนาคม 2565 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โดยดำเนินการ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จัดทำโครงการและแผนงานของการจัดทำแผนปฏิบัติการดิจิทัลกรมฯ และขอความเห็นชอบ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en-GB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จัดทำรายละเอียดขอบเขตของงาน (</a:t>
                      </a:r>
                      <a:r>
                        <a:rPr lang="en-GB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Terms of Reference : TOR) </a:t>
                      </a:r>
                      <a:r>
                        <a:rPr lang="th-TH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จ้างที่ปรึกษาจัดทำแผนปฏิบัติการดิจิทัลกรมฯ  </a:t>
                      </a:r>
                      <a:r>
                        <a:rPr lang="en-GB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en-GB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(3)</a:t>
                      </a:r>
                      <a:r>
                        <a:rPr lang="en-GB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ัดเลือกที่ปรึกษาและทำสัญญาจ้างที่ปรึกษาโครงการจ้างที่ปรึกษาจัดทำแผนปฏิบัติการดิจิทัลกรมพัฒนาฝีมือแรงงานระยะ 5 ปี (พ.ศ. 2566 – 2570)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</a:tabLst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รอบที่ 2 ผลการดำเนินการระหว่างวันที่ 1 เมษายน – 30 กันยายน 2565 โดยดำเนินการ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</a:tabLst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(1)  บริหารโครงการจ้างที่ปรึกษาจัดทำแผนปฏิบัติการดิจิทัลฯ ให้เป็นไปตามที่กำหนดไว้ใน 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TOR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(2)  การส่งมอบงานของที่ปรึกษาฯ และตรวจรับงานฯ ของคณะกรรมการตรวจรับงานจ้างที่ปรึกษาฯ ตามที่กำหนดไว้ใน 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TOR</a:t>
                      </a:r>
                      <a:br>
                        <a:rPr lang="en-GB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(3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 ขอความเห็นชอบแผนปฏิบัติการดิจิทัล ระยะ 5 ปี (พ.ศ. 2566 – 2570)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</a:tabLst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(4)  แจ้งเวียนแผนปฏิบัติการดิจิทัลกรมพัฒนาฝีมือแรงงาน ระยะ 5 ปี (พ.ศ. 2566 – 2570) ให้หน่วยงานส่วนกลางและส่วนภูมิภาครับทราบ</a:t>
                      </a:r>
                    </a:p>
                    <a:p>
                      <a:pPr marL="1163638" marR="0" indent="-1163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 เงื่อนไข (ถ้ามี)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  <a:p>
                      <a:pPr marL="1257300" marR="0" indent="-1257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5350" algn="l"/>
                          <a:tab pos="898525" algn="l"/>
                          <a:tab pos="984250" algn="l"/>
                        </a:tabLst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 หลักฐาน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: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4.1  หนังสือและเอกสารต่าง ๆ ที่เกี่ยวข้องกับการบริหารโครงการจ้างที่ปรึกษาจัดทำแผนปฏิบัติการดิจิทัลกรมพัฒนาฝีมือแรงงาน 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ระยะ 5 ปี (พ.ศ. 2566 – 2570)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endParaRPr lang="th-TH" sz="1100" b="0" kern="1200" spc="-30" baseline="0" dirty="0">
                        <a:solidFill>
                          <a:schemeClr val="tx1"/>
                        </a:solidFill>
                        <a:effectLst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257300" marR="0" indent="-1257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5350" algn="l"/>
                          <a:tab pos="898525" algn="l"/>
                          <a:tab pos="984250" algn="l"/>
                        </a:tabLst>
                        <a:defRPr/>
                      </a:pP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	  4.2 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แผนปฏิบัติการดิจิทัลกรมพัฒนาฝีมือแรงงานระยะ 5 ปี (พ.ศ. 2566 – 2570)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0" kern="1200" baseline="0" dirty="0">
                        <a:solidFill>
                          <a:schemeClr val="tx1"/>
                        </a:solidFill>
                        <a:effectLst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เจ้าภาพ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11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11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11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en-US" sz="1100" b="1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อื่น ๆ (ถ้ามี)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</a:t>
                      </a:r>
                      <a:endParaRPr lang="th-TH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45718" marB="4571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103" name="TextBox 14">
            <a:extLst>
              <a:ext uri="{FF2B5EF4-FFF2-40B4-BE49-F238E27FC236}">
                <a16:creationId xmlns="" xmlns:a16="http://schemas.microsoft.com/office/drawing/2014/main" id="{09625D13-85B0-4A45-B06A-389A660603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646" y="5257800"/>
            <a:ext cx="84248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/>
            <a:r>
              <a:rPr lang="th-TH" altLang="en-US" sz="1100" b="1" dirty="0">
                <a:latin typeface="Tahoma" panose="020B0604030504040204" pitchFamily="34" charset="0"/>
                <a:cs typeface="Tahoma" panose="020B0604030504040204" pitchFamily="34" charset="0"/>
              </a:rPr>
              <a:t>เป้าหมายตามรอบประเมิน</a:t>
            </a:r>
          </a:p>
        </p:txBody>
      </p: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C595B8CF-62AF-4E98-85A7-A39FE08E25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301384"/>
              </p:ext>
            </p:extLst>
          </p:nvPr>
        </p:nvGraphicFramePr>
        <p:xfrm>
          <a:off x="265114" y="5621688"/>
          <a:ext cx="8726488" cy="1083912"/>
        </p:xfrm>
        <a:graphic>
          <a:graphicData uri="http://schemas.openxmlformats.org/drawingml/2006/table">
            <a:tbl>
              <a:tblPr firstRow="1"/>
              <a:tblGrid>
                <a:gridCol w="87427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188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0025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973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0289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5157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4526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51523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40026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00259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00260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63911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680680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306672">
                <a:tc>
                  <a:txBody>
                    <a:bodyPr/>
                    <a:lstStyle/>
                    <a:p>
                      <a:pPr lvl="0" algn="thaiDist"/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8392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สัญญาจ้างที่ปรึกษาโครงการจ้างที่ปรึกษาจัดทำแผนปฏิบัติการดิจิทัลกรมพัฒนาฝีมือแรงงาน ระยะ 5 ปี </a:t>
                      </a:r>
                      <a:endParaRPr lang="th-TH" sz="900" b="0" spc="0" baseline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(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พ.ศ. 2566 – 2570)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แผนปฏิบัติการ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ดิจิทัลกรม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พัฒนาฝีมือแรงงาน ระยะ 5 ปี 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พ.ศ. 2566 – 2570)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4146" name="Group 4">
            <a:extLst>
              <a:ext uri="{FF2B5EF4-FFF2-40B4-BE49-F238E27FC236}">
                <a16:creationId xmlns="" xmlns:a16="http://schemas.microsoft.com/office/drawing/2014/main" id="{FC9A84EC-A616-4248-91BD-97D2FE0FE8A0}"/>
              </a:ext>
            </a:extLst>
          </p:cNvPr>
          <p:cNvGrpSpPr>
            <a:grpSpLocks/>
          </p:cNvGrpSpPr>
          <p:nvPr/>
        </p:nvGrpSpPr>
        <p:grpSpPr bwMode="auto">
          <a:xfrm>
            <a:off x="982664" y="5278813"/>
            <a:ext cx="7845425" cy="342877"/>
            <a:chOff x="1153093" y="4411437"/>
            <a:chExt cx="7843703" cy="341503"/>
          </a:xfrm>
        </p:grpSpPr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AC084E56-F8D5-4D3D-AF78-4E00A4C9BEDA}"/>
                </a:ext>
              </a:extLst>
            </p:cNvPr>
            <p:cNvSpPr txBox="1"/>
            <p:nvPr/>
          </p:nvSpPr>
          <p:spPr>
            <a:xfrm>
              <a:off x="1153093" y="4411437"/>
              <a:ext cx="1336382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64</a:t>
              </a:r>
            </a:p>
          </p:txBody>
        </p:sp>
        <p:cxnSp>
          <p:nvCxnSpPr>
            <p:cNvPr id="26" name="Straight Arrow Connector 34">
              <a:extLst>
                <a:ext uri="{FF2B5EF4-FFF2-40B4-BE49-F238E27FC236}">
                  <a16:creationId xmlns="" xmlns:a16="http://schemas.microsoft.com/office/drawing/2014/main" id="{146E30A3-A21B-4154-BDE2-98B031C4E33D}"/>
                </a:ext>
              </a:extLst>
            </p:cNvPr>
            <p:cNvCxnSpPr/>
            <p:nvPr/>
          </p:nvCxnSpPr>
          <p:spPr>
            <a:xfrm>
              <a:off x="1991109" y="4659652"/>
              <a:ext cx="4571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35">
              <a:extLst>
                <a:ext uri="{FF2B5EF4-FFF2-40B4-BE49-F238E27FC236}">
                  <a16:creationId xmlns="" xmlns:a16="http://schemas.microsoft.com/office/drawing/2014/main" id="{6DBC566F-12A9-4805-A4C1-988E08C69D11}"/>
                </a:ext>
              </a:extLst>
            </p:cNvPr>
            <p:cNvCxnSpPr/>
            <p:nvPr/>
          </p:nvCxnSpPr>
          <p:spPr>
            <a:xfrm rot="10800000">
              <a:off x="1288000" y="4665974"/>
              <a:ext cx="365045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99F0515B-8B75-44B1-B888-F337EE7D653D}"/>
                </a:ext>
              </a:extLst>
            </p:cNvPr>
            <p:cNvSpPr txBox="1"/>
            <p:nvPr/>
          </p:nvSpPr>
          <p:spPr>
            <a:xfrm>
              <a:off x="5011458" y="4414576"/>
              <a:ext cx="1337969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9" name="Straight Arrow Connector 38">
              <a:extLst>
                <a:ext uri="{FF2B5EF4-FFF2-40B4-BE49-F238E27FC236}">
                  <a16:creationId xmlns="" xmlns:a16="http://schemas.microsoft.com/office/drawing/2014/main" id="{7AEF8792-80AC-47DB-9A47-D61B2C5027CD}"/>
                </a:ext>
              </a:extLst>
            </p:cNvPr>
            <p:cNvCxnSpPr/>
            <p:nvPr/>
          </p:nvCxnSpPr>
          <p:spPr>
            <a:xfrm>
              <a:off x="5985969" y="4659652"/>
              <a:ext cx="301082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52">
              <a:extLst>
                <a:ext uri="{FF2B5EF4-FFF2-40B4-BE49-F238E27FC236}">
                  <a16:creationId xmlns="" xmlns:a16="http://schemas.microsoft.com/office/drawing/2014/main" id="{E805A192-EE5A-465B-BE3F-C28557435E80}"/>
                </a:ext>
              </a:extLst>
            </p:cNvPr>
            <p:cNvCxnSpPr/>
            <p:nvPr/>
          </p:nvCxnSpPr>
          <p:spPr>
            <a:xfrm flipH="1">
              <a:off x="2495823" y="4659652"/>
              <a:ext cx="3017175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5">
            <a:extLst>
              <a:ext uri="{FF2B5EF4-FFF2-40B4-BE49-F238E27FC236}">
                <a16:creationId xmlns="" xmlns:a16="http://schemas.microsoft.com/office/drawing/2014/main" id="{8297984F-E30F-43DF-9B96-023786F55898}"/>
              </a:ext>
            </a:extLst>
          </p:cNvPr>
          <p:cNvSpPr txBox="1"/>
          <p:nvPr/>
        </p:nvSpPr>
        <p:spPr>
          <a:xfrm>
            <a:off x="0" y="76200"/>
            <a:ext cx="9144000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ศูนย์ข้อมูลเทคโนโลยีสารสนเทศและการสื่อสาร)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8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78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837213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295275" y="679344"/>
            <a:ext cx="7818438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defRPr/>
            </a:pPr>
            <a:r>
              <a:rPr lang="th-TH" sz="1200" b="1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1.32 </a:t>
            </a:r>
            <a:r>
              <a:rPr lang="en-US" sz="1200" b="1" kern="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200" b="1" kern="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ความสำเร็จของการจัดทำรายงานการประเมินผลการควบคุมภายในกรมพัฒนาฝีมือแรงงาน ประจำปีงบประมาณ พ.ศ. 2565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179406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8345104"/>
              </p:ext>
            </p:extLst>
          </p:nvPr>
        </p:nvGraphicFramePr>
        <p:xfrm>
          <a:off x="152400" y="1441346"/>
          <a:ext cx="8885238" cy="3595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523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595729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มี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การจัดทำรายงานการประเมินผลการควบคุมภายในกรมพัฒนาฝีมือแรงงาน ประจำปีงบประมาณ พ.ศ. 2564 รอบ 6 เดือน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(1 ตุลาคม 2564 – 31 มีนาคม 2565) ตามหลักเกณฑ์กระทรวงการคลังว่าด้วยมาตรฐานและหลักเกณฑ์ปฏิบัติการควบคุมภายในสำหรับหน่วยงานของรัฐ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2561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b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กำหนดให้หน่วยงานของรัฐจัดให้มีการควบคุมภายในเพื่อให้เกิดความเชื่อมั่นอย่างสมเหตุสมผลว่าจะบรรลุวัตถุประสงค์ด้านการดำเนินงาน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ด้านการรายงาน และด้านการปฏิบัติ</a:t>
                      </a:r>
                      <a:b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ตามกฎหมาย ระเบียบและข้อบังคับ และ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จัดส่งรายงานการประเมินผลการควบคุมภายในให้ผู้กำกับดูแลและกระทรวงเจ้าสังกัด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90 วัน นับแต่วันสิ้นปีงบประมาณหรือ</a:t>
                      </a:r>
                      <a:b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สิ้นปีปฏิทิน แล้วแต่กรณี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พิจารณาจากการดำเนินงานตามเป้าหมาย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5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ผลการดำเนินการระหว่างวันที่ 1 ตุลาคม 2564 – 31 มีนาคม 2565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ให้จัดทำรายงานการประเมินผลการควบคุมภายในกรมพัฒนาฝีมือรงงาน ประกอบด้วย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แบบ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หรือหนังสือรับรองการประเมินผลการควบคุมภายใน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2) แบบ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.4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หรือรายงานการประเมินผลองค์ประกอบของการควบคุมภายใน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3) แบบ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.5 หรือรายงานการประเมินผลการควบคุมภายใน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4) แบบ </a:t>
                      </a:r>
                      <a:r>
                        <a:rPr lang="th-TH" sz="95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.6 หรือรายงานการสอบทานการประเมินผลการควบคุมภายในของผู้ตรวจสอบภายใน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ไม่มี</a:t>
                      </a:r>
                      <a:endParaRPr lang="th-TH" sz="95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รอบการประเมินที่ 1 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รายงานการประเมินผลการควบคุมภายในกรมพัฒนาฝีมือแรงงาน </a:t>
                      </a:r>
                      <a:endParaRPr lang="th-TH" sz="95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รอบการประเมินที่ 2 ไม่มี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หลักฐาน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kern="1200" spc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รอบการประเมินที่ 1 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รายงานการประเมินผลการควบคุมภายในกรมพัฒนาฝีมือแรงงาน ประกอบด้วย 1) แบบ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1 2) แบบ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4  3) แบบ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5 และ 4) แบบ </a:t>
                      </a:r>
                      <a:r>
                        <a:rPr lang="th-TH" sz="950" b="0" spc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ปค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.6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5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รอบการประเมินที่ 2 ไม่มี</a:t>
                      </a:r>
                      <a:endParaRPr lang="th-TH" sz="950" b="0" spc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</a:t>
                      </a:r>
                      <a:r>
                        <a:rPr lang="th-TH" sz="9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นักวิชาการพัฒนาฝีมือแรงงานชำนาญการพิเศษ/นางสาวทิพย์ไพลิน ยินดี นักวิชาการพัฒนาฝีมือแรงงาน ปฏิบัติการ และนางสาวนภารัตน์ ภาโนมัย นักวิชาการพัฒนาฝีมือแรงงาน </a:t>
                      </a:r>
                      <a:r>
                        <a:rPr lang="th-TH" sz="9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5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หรือสามารถติดต่อสอบถามได้ที่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6"/>
                        <a:defRPr/>
                      </a:pPr>
                      <a:r>
                        <a:rPr lang="th-TH" sz="95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ๆ </a:t>
                      </a:r>
                      <a:r>
                        <a:rPr lang="en-US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5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รอบการประเมินที่ 1 การจัดทำรายงานการประเมินการควบคุมภายในกรมพัฒนาฝีมือแรงงาน จัดทำในรูปแบบไฟล์ </a:t>
                      </a:r>
                      <a:r>
                        <a:rPr lang="en-US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PDF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รายงานในระบบ </a:t>
                      </a:r>
                      <a:r>
                        <a:rPr lang="en-US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e-SAR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ของกรมพัฒนาฝีมือแรงงาน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>
                        <a:defRPr/>
                      </a:pP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2) </a:t>
                      </a:r>
                      <a:r>
                        <a:rPr lang="th-TH" sz="95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รอบการประเมินที่ 2 ไม่มี</a:t>
                      </a:r>
                      <a: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5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" y="33233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1 Performance 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 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(กลุ่มพัฒนาระบบบริหาร)</a:t>
            </a:r>
          </a:p>
          <a:p>
            <a:pPr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9" name="Table 51"/>
          <p:cNvGraphicFramePr>
            <a:graphicFrameLocks noGrp="1"/>
          </p:cNvGraphicFramePr>
          <p:nvPr/>
        </p:nvGraphicFramePr>
        <p:xfrm>
          <a:off x="152401" y="5715000"/>
          <a:ext cx="8885240" cy="838200"/>
        </p:xfrm>
        <a:graphic>
          <a:graphicData uri="http://schemas.openxmlformats.org/drawingml/2006/table">
            <a:tbl>
              <a:tblPr firstRow="1"/>
              <a:tblGrid>
                <a:gridCol w="100441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39073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63578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59540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58347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325966">
                <a:tc>
                  <a:txBody>
                    <a:bodyPr/>
                    <a:lstStyle/>
                    <a:p>
                      <a:pPr lvl="0" algn="thaiDist"/>
                      <a:endParaRPr lang="en-US" sz="9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223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รายงานการประเมินผลการควบคุมภายในกรมพัฒนาฝีมือแรงงาน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Arial Black"/>
                          <a:ea typeface="Tahoma" pitchFamily="34" charset="0"/>
                          <a:cs typeface="Tahoma" pitchFamily="34" charset="0"/>
                        </a:rPr>
                        <a:t>● 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88900" y="518160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90601" y="5295906"/>
            <a:ext cx="7980363" cy="372507"/>
            <a:chOff x="1153093" y="4031945"/>
            <a:chExt cx="7943402" cy="371014"/>
          </a:xfrm>
        </p:grpSpPr>
        <p:sp>
          <p:nvSpPr>
            <p:cNvPr id="14" name="TextBox 13"/>
            <p:cNvSpPr txBox="1"/>
            <p:nvPr/>
          </p:nvSpPr>
          <p:spPr>
            <a:xfrm>
              <a:off x="1153093" y="4031945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900" b="1" dirty="0">
                <a:solidFill>
                  <a:srgbClr val="F79646">
                    <a:lumMod val="50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    ปี </a:t>
              </a:r>
              <a:r>
                <a:rPr lang="en-US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900" b="1" dirty="0">
                  <a:solidFill>
                    <a:srgbClr val="F79646">
                      <a:lumMod val="50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5" name="Straight Arrow Connector 34"/>
            <p:cNvCxnSpPr/>
            <p:nvPr/>
          </p:nvCxnSpPr>
          <p:spPr>
            <a:xfrm>
              <a:off x="2139105" y="4280184"/>
              <a:ext cx="53093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35"/>
            <p:cNvCxnSpPr/>
            <p:nvPr/>
          </p:nvCxnSpPr>
          <p:spPr>
            <a:xfrm flipH="1">
              <a:off x="1288025" y="4286509"/>
              <a:ext cx="533367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5012088" y="4035107"/>
              <a:ext cx="1336600" cy="3678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900" b="1" dirty="0">
                <a:solidFill>
                  <a:srgbClr val="F79646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   ปี </a:t>
              </a:r>
              <a:r>
                <a:rPr lang="en-US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900" b="1" dirty="0">
                  <a:solidFill>
                    <a:srgbClr val="F79646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18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52"/>
            <p:cNvCxnSpPr/>
            <p:nvPr/>
          </p:nvCxnSpPr>
          <p:spPr>
            <a:xfrm flipH="1">
              <a:off x="2708547" y="4280184"/>
              <a:ext cx="284367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79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87979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958480"/>
              </p:ext>
            </p:extLst>
          </p:nvPr>
        </p:nvGraphicFramePr>
        <p:xfrm>
          <a:off x="152400" y="1428736"/>
          <a:ext cx="8877300" cy="3980688"/>
        </p:xfrm>
        <a:graphic>
          <a:graphicData uri="http://schemas.openxmlformats.org/drawingml/2006/table">
            <a:tbl>
              <a:tblPr/>
              <a:tblGrid>
                <a:gridCol w="8877300"/>
              </a:tblGrid>
              <a:tr h="3549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หน่วยงานจัดให้มีการส่งเสริมและสนับสนุนให้บุคลากรมีความรู้ ความสามารถ และทักษะด้านดิจิทัล เพื่อให้มีความชำนาญในงานที่ปฏิบัติ ตลอดจนสามารถปฏิบัติงานได้ก้าวทันเทคโนโลยีที่เปลี่ยนแปลง เกิดทัศนคติที่ดีต่อการทำงาน ต่อเพื่อนร่วมงาน นำไปสู่ผลลัพธ์ที่มีประสิทธิภาพและประสิทธิผลดียิ่งขึ้น เกิดการจัดการความรู้ภายในหน่วยงาน และร่วมมือกันขับเคลื่อนองค์การไปสู่รัฐบาลดิจิทัลอย่างมีธรรมาภิบาล โดยเริ่มจากวิธีการเรียนรู้ด้วยตนเองตามความสนใจ ความต้องการและความถนัด มี</a:t>
                      </a:r>
                      <a:r>
                        <a:rPr kumimoji="0" lang="th-TH" sz="910" b="0" i="0" u="none" strike="noStrike" cap="none" spc="-8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เป้าหมายและแรงจูงใจ รู้จักแสวงหาแหล่งการเรียนรู้ เลือกวิธีการเรียนรู้ได้อย่างเหมาะสม โดยมุ่งเน้นให้สามารถนำความรู้ที่ได้รับไปใช้ประโยชน์ได้จริง ซึ่งเป็นการเพิ่มขีดความสามารถ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ของบุคลากร      ในการใช้เครื่องมือและวิธีการที่หลากหลาย เช่น การเรียนรู้ในรูปแบบออนไลน์ (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e-Learning)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หลักสูตรของสำนักงาน ก.พ. หรือหน่วยงานอื่น การฝึกอบรมหลักสูตรต่างๆ </a:t>
                      </a:r>
                      <a:b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ของกรมพัฒนาฝีมือแรงงาน และหน่วยงานอื่น การมีส่วนร่วมในคณะทำงาน อนุกรรมการ กรรมการต่างๆ ในสถาบันการศึกษา หน่วยงานภาครัฐและเอกชน รวมถึงได้รับการถ่ายทอดความรู้โดยตรงจากผู้มีประสบการณ์ การสอนงาน การให้คำปรึกษา หรือการ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coaching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ตลอดจนวิธีการอื่นๆ ที่เหมาะสม ทั้งนี้ ทุกหน่วยงานจะต้องวางแผนการพัฒนาบุคลากรให้สอดคล้องกับงบประมาณรายจ่ายประจำปีงบประมาณ พ.ศ. 2565 ของหน่วยงานที่ได้รับจัดสรร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</a:pP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endParaRPr kumimoji="0" lang="th-TH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รอบที่ 1 ผลการดำเนินการระหว่างวันที่ 1 ตุลาคม 2564 - 31 มีนาคม 2565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b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รอบที่ 2 ผลการดำเนินการระหว่างวันที่ 1 เมษายน - 3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กันยายน 2565 </a:t>
                      </a:r>
                      <a:endParaRPr kumimoji="0" lang="en-US" sz="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</a:pP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เงื่อนไข 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kumimoji="0" 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3.1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ผู้อำนวยการหน่วยงานทุกหน่วยงาน เป็นผู้รับผิดชอบการรายงานผลตามตัวชี้วัด โดยแจ้งที่อยู่ไปรษณีย์อิเล็กทรอนิกส์ของ </a:t>
                      </a: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Google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เท่านั้น ผ่าน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  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ตาม แบบ บค.04 ภายในวันที่ </a:t>
                      </a:r>
                      <a:r>
                        <a:rPr kumimoji="0" lang="th-TH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8 ธันวาคม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4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 บุคลากรประเมินทักษะทางด้านดิจิทัลด้วยตนเอง และรายงานผลการประเมินพร้อมจัดทำแผนการพัฒนารายบุคคลผ่าน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ตาม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แบบ บค.05 พร้อมแนบ</a:t>
                      </a:r>
                      <a:b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ประกาศนียบัตรการผ่านการฝึกอบรมจากสถาบันพัฒนาบุคลากรภาครัฐด้านดิจิทัลผ่านเว็บไซต์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https://tdga.dga.or.th/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ทั้งนี้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กรอบการพัฒนาบุคลากร ได้แก่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ความรู้ที่จำเป็นด้านทักษะดิจิทัล หมวดที่ 1 </a:t>
                      </a:r>
                      <a:r>
                        <a:rPr lang="th-TH" sz="900" b="0" i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ความสามารถด้านความเข้าใจและใช้เทคโนโลยีดิจิทัล (</a:t>
                      </a:r>
                      <a:r>
                        <a:rPr lang="en-US" sz="900" b="0" i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Digital Literacy)</a:t>
                      </a:r>
                      <a:r>
                        <a:rPr lang="th-TH" sz="9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i="0" kern="1200" spc="-4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และหมวดที่</a:t>
                      </a:r>
                      <a:r>
                        <a:rPr lang="th-TH" sz="900" b="0" i="0" kern="1200" spc="-4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 </a:t>
                      </a:r>
                      <a:r>
                        <a:rPr lang="th-TH" sz="900" b="0" i="0" kern="1200" spc="-4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ความสามารถด้านการควบคุมกำกับ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900" b="0" i="0" kern="1200" spc="-4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และการปฏิบัติตามกฎหมาย นโยบาย และมาตรฐานการจัดการด้านดิจิทัล (</a:t>
                      </a:r>
                      <a:r>
                        <a:rPr lang="en-US" sz="900" b="0" i="0" kern="1200" spc="-4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Digital Governance, Standard, and Compliance)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9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  </a:t>
                      </a:r>
                      <a:r>
                        <a:rPr kumimoji="0" lang="en-US" sz="9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3.3 </a:t>
                      </a:r>
                      <a:r>
                        <a:rPr kumimoji="0" lang="th-TH" sz="9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การดำเนินการจัดการองค์ความรู้ (</a:t>
                      </a:r>
                      <a:r>
                        <a:rPr kumimoji="0" lang="en-US" sz="9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Knowledge Management</a:t>
                      </a:r>
                      <a:r>
                        <a:rPr kumimoji="0" lang="th-TH" sz="9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) ของหน่วยงานและแบบสรุปรายงานผลการดำเนินการตามตัวชี้วัด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3.4 กลุ่มเป้าหมาย ประกอบด้วย ข้าราชการ ลูกจ้างประจำ และพนักงานราชการ ทั้งนี้ บุคลากรที่บรรจุหรือรับโอน หลังวันที่ 1 มีนาคม 2565 ให้ดำเนินการตามข้อ 3.2 </a:t>
                      </a:r>
                      <a:b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และรายงานผลในรอบที่ 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    3.5 ผู้อำนวยการหน่วยงาน เป็นผู้ติดตาม และประเมินผลการพัฒนาบุคลากรที่ได้รับการพัฒนา โดยจัดทำข้อมูลผ่าน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QR Code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หลักฐาน 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หลักฐานเชิงประจักษ์ที่ชัดเจนและสามารถตรวจสอบได้ว่าบุคลากรได้รับการพัฒนารายละเอียดปรากฏตาม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.05 และแบบ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. 06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เจ้าภาพผู้รับผิดชอบ 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กองบริหารทรัพยากรบุคคล โทร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 22643 4984 :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นาง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ศิร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ธร ลองพิชัย, นายจี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รวิทย์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แกล้ว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ทนงค์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,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นายเทพพิทักษ์ แก้ว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คำนวน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นางสาวฉันทิตา คำจุ้ย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th-TH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อื่นๆ </a:t>
                      </a:r>
                      <a:r>
                        <a:rPr kumimoji="0" 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 ในกรณีบุคลากรย้าย/ช่วยราชการ ก่อนได้รับการประเมินผลการพัฒนา ขอให้ผู้บังคับบัญชาหน่วยงานปัจจุบัน เป็นผู้ประเมินผลตาม 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         2. วิธีการกรอกแบบ </a:t>
                      </a:r>
                      <a:r>
                        <a:rPr kumimoji="0" lang="th-TH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บค.</a:t>
                      </a: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04-06 สามารถดาวน์โหลดได้ที่ </a:t>
                      </a:r>
                      <a:r>
                        <a:rPr kumimoji="0" lang="en-GB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http://home.dsd.go.th/hr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  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sp>
        <p:nvSpPr>
          <p:cNvPr id="3080" name="TextBox 5"/>
          <p:cNvSpPr txBox="1">
            <a:spLocks noChangeArrowheads="1"/>
          </p:cNvSpPr>
          <p:nvPr/>
        </p:nvSpPr>
        <p:spPr bwMode="auto">
          <a:xfrm>
            <a:off x="0" y="-24"/>
            <a:ext cx="89916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</a:t>
            </a:r>
            <a:r>
              <a:rPr lang="en-US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pPr eaLnBrk="1" hangingPunct="1"/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cs typeface="Tahoma" pitchFamily="34" charset="0"/>
              </a:rPr>
              <a:t>การ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cs typeface="Tahoma" pitchFamily="34" charset="0"/>
              </a:rPr>
              <a:t>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cs typeface="Tahoma" pitchFamily="34" charset="0"/>
              </a:rPr>
              <a:t>5</a:t>
            </a:r>
            <a:endParaRPr lang="th-TH" sz="16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0" y="609600"/>
            <a:ext cx="7848600" cy="571504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Aft>
                <a:spcPts val="600"/>
              </a:spcAft>
              <a:defRPr/>
            </a:pPr>
            <a:r>
              <a:rPr lang="th-TH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ตัวชี้วัด </a:t>
            </a:r>
            <a:r>
              <a:rPr lang="en-US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2.1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ความสำเร็จ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ของการพัฒนาบุคลากรเพิ่มประสิทธิภาพการปฏิบัติราชการของหน่วยงาน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          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สู่</a:t>
            </a:r>
            <a:r>
              <a:rPr lang="th-TH" sz="1400" dirty="0" err="1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รัฐบาลดิจิทัล</a:t>
            </a:r>
            <a:endParaRPr lang="th-TH" sz="1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082" name="TextBox 11"/>
          <p:cNvSpPr txBox="1">
            <a:spLocks noChangeArrowheads="1"/>
          </p:cNvSpPr>
          <p:nvPr/>
        </p:nvSpPr>
        <p:spPr bwMode="auto">
          <a:xfrm>
            <a:off x="152400" y="1166799"/>
            <a:ext cx="439261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521881"/>
              </p:ext>
            </p:extLst>
          </p:nvPr>
        </p:nvGraphicFramePr>
        <p:xfrm>
          <a:off x="60325" y="5661248"/>
          <a:ext cx="9007475" cy="1161573"/>
        </p:xfrm>
        <a:graphic>
          <a:graphicData uri="http://schemas.openxmlformats.org/drawingml/2006/table">
            <a:tbl>
              <a:tblPr/>
              <a:tblGrid>
                <a:gridCol w="1162050"/>
                <a:gridCol w="403225"/>
                <a:gridCol w="390525"/>
                <a:gridCol w="373063"/>
                <a:gridCol w="492125"/>
                <a:gridCol w="441325"/>
                <a:gridCol w="1919287"/>
                <a:gridCol w="392113"/>
                <a:gridCol w="392112"/>
                <a:gridCol w="392113"/>
                <a:gridCol w="392112"/>
                <a:gridCol w="392113"/>
                <a:gridCol w="1865312"/>
              </a:tblGrid>
              <a:tr h="216693">
                <a:tc>
                  <a:txBody>
                    <a:bodyPr/>
                    <a:lstStyle/>
                    <a:p>
                      <a:pPr marL="0" marR="0" lvl="0" indent="0" algn="thai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ต.ค.</a:t>
                      </a:r>
                      <a:endParaRPr kumimoji="0" lang="en-US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พ.ย.</a:t>
                      </a: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ธ.ค.</a:t>
                      </a: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ม.ค.</a:t>
                      </a: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ก.พ.</a:t>
                      </a:r>
                      <a:endParaRPr kumimoji="0" lang="en-US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A452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เม.ย.</a:t>
                      </a:r>
                      <a:endParaRPr kumimoji="0" lang="en-US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พ.ค.</a:t>
                      </a: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มิ.ย.</a:t>
                      </a: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ก.ค.</a:t>
                      </a: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ส.ค.</a:t>
                      </a:r>
                      <a:endParaRPr kumimoji="0" lang="en-US" sz="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A452A"/>
                    </a:solidFill>
                  </a:tcPr>
                </a:tc>
              </a:tr>
              <a:tr h="6524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5</a:t>
                      </a: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953735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th-TH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การประเมินทักษะดิจิทัลด้วยตนเองพร้อมจัดทำแผนพัฒนาบุคลากรรายบุคคลและรายหน่วยงาน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การพัฒนาบุคลากร</a:t>
                      </a: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ร้อยละ 100 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การประเมินทักษะดิจิทัลด้วยตนเองพร้อมจัดทำแผนพัฒนาบุคลากรรายบุคคลและรายหน่วยงาน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การพัฒนาบุคลากร</a:t>
                      </a:r>
                      <a:r>
                        <a:rPr kumimoji="0" lang="en-US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ร้อยละ 100 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th-TH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การดำเนินการจัดการองค์ความรู้ของ</a:t>
                      </a:r>
                      <a:r>
                        <a:rPr kumimoji="0" lang="th-TH" sz="800" b="0" i="0" u="none" strike="noStrike" cap="none" spc="-3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หน่วยงาน (</a:t>
                      </a:r>
                      <a:r>
                        <a:rPr kumimoji="0" lang="en-US" sz="800" b="0" i="0" u="none" strike="noStrike" cap="none" spc="-3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Knowledge Management</a:t>
                      </a:r>
                      <a:r>
                        <a:rPr kumimoji="0" lang="th-TH" sz="800" b="0" i="0" u="none" strike="noStrike" cap="none" spc="-3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kumimoji="0" lang="en-US" sz="800" b="0" i="0" u="none" strike="noStrike" cap="none" spc="-3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800" b="0" i="0" u="none" strike="noStrike" cap="none" spc="-4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ตามแบบสรุปรายงานผลการดำเนินการ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9C3"/>
                    </a:solidFill>
                  </a:tcPr>
                </a:tc>
              </a:tr>
            </a:tbl>
          </a:graphicData>
        </a:graphic>
      </p:graphicFrame>
      <p:sp>
        <p:nvSpPr>
          <p:cNvPr id="3126" name="TextBox 14"/>
          <p:cNvSpPr txBox="1">
            <a:spLocks noChangeArrowheads="1"/>
          </p:cNvSpPr>
          <p:nvPr/>
        </p:nvSpPr>
        <p:spPr bwMode="auto">
          <a:xfrm>
            <a:off x="414337" y="5070157"/>
            <a:ext cx="842486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lvl="0" indent="-228600" fontAlgn="base">
              <a:spcBef>
                <a:spcPct val="0"/>
              </a:spcBef>
              <a:spcAft>
                <a:spcPct val="0"/>
              </a:spcAft>
            </a:pPr>
            <a:r>
              <a:rPr lang="th-TH" sz="900" b="1" dirty="0" smtClean="0">
                <a:latin typeface="Tahoma" pitchFamily="34" charset="0"/>
                <a:cs typeface="Tahoma" pitchFamily="34" charset="0"/>
              </a:rPr>
              <a:t>สูตร</a:t>
            </a:r>
            <a:r>
              <a:rPr lang="th-TH" sz="900" b="1" dirty="0">
                <a:latin typeface="Tahoma" pitchFamily="34" charset="0"/>
                <a:cs typeface="Tahoma" pitchFamily="34" charset="0"/>
              </a:rPr>
              <a:t>การคำนวณ </a:t>
            </a:r>
            <a:r>
              <a:rPr lang="en-US" sz="900" b="1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900" b="1" dirty="0">
                <a:latin typeface="Tahoma" pitchFamily="34" charset="0"/>
                <a:cs typeface="Tahoma" pitchFamily="34" charset="0"/>
              </a:rPr>
              <a:t>                           </a:t>
            </a:r>
            <a:r>
              <a:rPr lang="th-TH" sz="900" dirty="0">
                <a:latin typeface="Tahoma" pitchFamily="34" charset="0"/>
                <a:cs typeface="Tahoma" pitchFamily="34" charset="0"/>
              </a:rPr>
              <a:t>ร้อยละการพัฒนาบุคลากร       </a:t>
            </a:r>
            <a:r>
              <a:rPr lang="en-US" sz="900" dirty="0">
                <a:latin typeface="Tahoma" pitchFamily="34" charset="0"/>
                <a:cs typeface="Tahoma" pitchFamily="34" charset="0"/>
              </a:rPr>
              <a:t>=   </a:t>
            </a:r>
            <a:r>
              <a:rPr lang="th-TH" sz="900" dirty="0">
                <a:latin typeface="Tahoma" pitchFamily="34" charset="0"/>
                <a:cs typeface="Tahoma" pitchFamily="34" charset="0"/>
              </a:rPr>
              <a:t>  จำนวนบุคลากรตามกลุ่มเป้าหมายที่ได้รับการพัฒนา  </a:t>
            </a:r>
            <a:r>
              <a:rPr lang="en-US" sz="900" dirty="0">
                <a:latin typeface="Tahoma" pitchFamily="34" charset="0"/>
                <a:cs typeface="Tahoma" pitchFamily="34" charset="0"/>
              </a:rPr>
              <a:t>x  100</a:t>
            </a:r>
          </a:p>
          <a:p>
            <a:pPr marL="228600" lvl="0" indent="-228600" fontAlgn="base">
              <a:spcBef>
                <a:spcPct val="0"/>
              </a:spcBef>
              <a:spcAft>
                <a:spcPct val="0"/>
              </a:spcAft>
            </a:pPr>
            <a:r>
              <a:rPr lang="th-TH" sz="900" dirty="0">
                <a:latin typeface="Tahoma" pitchFamily="34" charset="0"/>
                <a:cs typeface="Tahoma" pitchFamily="34" charset="0"/>
              </a:rPr>
              <a:t>                                                                                                        จำนวนบุคลากรตามกลุ่มเป้าหมายของหน่วยงาน</a:t>
            </a:r>
            <a:r>
              <a:rPr lang="en-US" sz="900" dirty="0">
                <a:latin typeface="Tahoma" pitchFamily="34" charset="0"/>
                <a:cs typeface="Tahoma" pitchFamily="34" charset="0"/>
              </a:rPr>
              <a:t>            </a:t>
            </a:r>
            <a:r>
              <a:rPr lang="en-US" sz="800" dirty="0">
                <a:latin typeface="Tahoma" pitchFamily="34" charset="0"/>
                <a:cs typeface="Tahoma" pitchFamily="34" charset="0"/>
              </a:rPr>
              <a:t>                        </a:t>
            </a:r>
            <a:endParaRPr lang="th-TH" sz="800" dirty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th-TH" sz="800" b="1" dirty="0"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28" name="ตัวเชื่อมต่อตรง 22"/>
          <p:cNvCxnSpPr/>
          <p:nvPr/>
        </p:nvCxnSpPr>
        <p:spPr>
          <a:xfrm>
            <a:off x="3962400" y="5257800"/>
            <a:ext cx="278608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85850" y="5321520"/>
            <a:ext cx="7943850" cy="391423"/>
            <a:chOff x="1153093" y="4178551"/>
            <a:chExt cx="7943402" cy="389856"/>
          </a:xfrm>
        </p:grpSpPr>
        <p:sp>
          <p:nvSpPr>
            <p:cNvPr id="3128" name="TextBox 30"/>
            <p:cNvSpPr txBox="1">
              <a:spLocks noChangeArrowheads="1"/>
            </p:cNvSpPr>
            <p:nvPr/>
          </p:nvSpPr>
          <p:spPr bwMode="auto">
            <a:xfrm>
              <a:off x="1153093" y="4178551"/>
              <a:ext cx="1336600" cy="338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endParaRPr lang="th-TH" sz="800" b="1" dirty="0">
                <a:solidFill>
                  <a:srgbClr val="984807"/>
                </a:solidFill>
                <a:latin typeface="Tahoma" pitchFamily="34" charset="0"/>
                <a:cs typeface="Tahoma" pitchFamily="34" charset="0"/>
              </a:endParaRPr>
            </a:p>
            <a:p>
              <a:pPr algn="ctr" eaLnBrk="1" hangingPunct="1"/>
              <a:r>
                <a:rPr lang="th-TH" sz="800" b="1" dirty="0">
                  <a:solidFill>
                    <a:srgbClr val="984807"/>
                  </a:solidFill>
                  <a:latin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rgbClr val="984807"/>
                  </a:solidFill>
                  <a:latin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rgbClr val="984807"/>
                </a:solidFill>
                <a:latin typeface="Tahoma" pitchFamily="34" charset="0"/>
                <a:cs typeface="Tahoma" pitchFamily="34" charset="0"/>
              </a:endParaRPr>
            </a:p>
          </p:txBody>
        </p:sp>
        <p:cxnSp>
          <p:nvCxnSpPr>
            <p:cNvPr id="32" name="Straight Arrow Connector 34"/>
            <p:cNvCxnSpPr/>
            <p:nvPr/>
          </p:nvCxnSpPr>
          <p:spPr>
            <a:xfrm>
              <a:off x="1991246" y="4445199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5"/>
            <p:cNvCxnSpPr/>
            <p:nvPr/>
          </p:nvCxnSpPr>
          <p:spPr>
            <a:xfrm rot="10800000">
              <a:off x="1288023" y="444519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31" name="TextBox 33"/>
            <p:cNvSpPr txBox="1">
              <a:spLocks noChangeArrowheads="1"/>
            </p:cNvSpPr>
            <p:nvPr/>
          </p:nvSpPr>
          <p:spPr bwMode="auto">
            <a:xfrm>
              <a:off x="5143074" y="4230043"/>
              <a:ext cx="1336600" cy="338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endParaRPr lang="th-TH" sz="800" b="1" dirty="0">
                <a:solidFill>
                  <a:srgbClr val="E46C0A"/>
                </a:solidFill>
                <a:latin typeface="Tahoma" pitchFamily="34" charset="0"/>
                <a:cs typeface="Tahoma" pitchFamily="34" charset="0"/>
              </a:endParaRPr>
            </a:p>
            <a:p>
              <a:pPr algn="ctr" eaLnBrk="1" hangingPunct="1"/>
              <a:r>
                <a:rPr lang="th-TH" sz="800" b="1" dirty="0">
                  <a:solidFill>
                    <a:srgbClr val="E46C0A"/>
                  </a:solidFill>
                  <a:latin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rgbClr val="E46C0A"/>
                  </a:solidFill>
                  <a:latin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rgbClr val="E46C0A"/>
                </a:solidFill>
                <a:latin typeface="Tahoma" pitchFamily="34" charset="0"/>
                <a:cs typeface="Tahoma" pitchFamily="34" charset="0"/>
              </a:endParaRPr>
            </a:p>
          </p:txBody>
        </p:sp>
        <p:cxnSp>
          <p:nvCxnSpPr>
            <p:cNvPr id="35" name="Straight Arrow Connector 38"/>
            <p:cNvCxnSpPr/>
            <p:nvPr/>
          </p:nvCxnSpPr>
          <p:spPr>
            <a:xfrm>
              <a:off x="5986758" y="4445199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52"/>
            <p:cNvCxnSpPr/>
            <p:nvPr/>
          </p:nvCxnSpPr>
          <p:spPr>
            <a:xfrm flipH="1">
              <a:off x="2496042" y="4445199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Rectangle 4"/>
          <p:cNvSpPr/>
          <p:nvPr/>
        </p:nvSpPr>
        <p:spPr>
          <a:xfrm>
            <a:off x="76200" y="5334000"/>
            <a:ext cx="162095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</a:t>
            </a:r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</a:t>
            </a:r>
            <a:endParaRPr lang="th-TH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8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80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2025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ทุก</a:t>
            </a:r>
            <a:r>
              <a:rPr lang="th-TH" sz="1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หน่วยงานส่วนกลาง)</a:t>
            </a:r>
            <a:endParaRPr lang="th-TH" sz="10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6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2.2 :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ความสำเร็จของการพัฒนานวัตกรรม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050329"/>
              </p:ext>
            </p:extLst>
          </p:nvPr>
        </p:nvGraphicFramePr>
        <p:xfrm>
          <a:off x="76201" y="1676400"/>
          <a:ext cx="8991599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15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การพัฒนาประสิทธิภาพในการบริหารจัดการและพัฒนานวัตกรรมในการบริหารจัดการระบบงาน งบประมาณ ทรัพยากรบุคคล และการให้บริการประชาชนหรือหน่วยงานของรัฐ เพื่อไปสู่ระบบราชการ 4.0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Innovation base)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ประกอบด้วย 1) นวัตกรรมเชิงนโยบาย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Policy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เป็นการริเริ่มนโยบาย กฎหมายและกฎใหม่ ๆ ให้ทันสมัยเหมาะสมและทันต่อสถานการณ์ รวมทั้งให้มีความเชื่อมโยงกับยุทธศาสตร์ของประเทศ 2) นวัตกรรมให้บริการ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Service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เป็นนวัตกรรมที่นำมาใช้พัฒนาและสร้างคุณค่าในงานบริการภาครัฐ การปรับปรุงการบริการหรือสร้างบริการใหม่ เพื่อยกระดับประสิทธิภาพการให้บริการประชาชน เช่น หน่วยบริการเคลื่อนที่ การจัดทะเบียนออนไลน์ เป็นต้น  3) นวัตกรรมการบริหาร/องค์การ/หน่วยงาน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Administrative Organization Innovation)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เป็นการสร้างหรือปรับปรุงกระบวนงานใหม่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New Process)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รวมทั้งการพัฒนาคุณภาพการบริหารงาน เพื่อเพิ่มประสิทธิภาพในการดำเนินงานของภาครัฐ หรือกระบวนการจัดโครงสร้างหน่วยงานรูปแบบใหม่ หรือการวางระบบใหม่ ซึ่งส่งผลต่อการปรับโครงสร้างความสัมพันธ์ระหว่างผู้มีส่วนได้ส่วนเสียฝ่ายต่าง ๆ เช่น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เป็นต้น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พิจารณาจากการดำเนินการพัฒนานวัตกรรมในปีงบประมาณ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2565 จำนวนไม่น้อยกว่า 1 นวัตกรรม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ตามขั้นตอนที่กำหนด  คือ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ดำเนินการ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โดยใช้กระบวนการ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Design Thinking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ดำเนินการ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จัดทำต้นแบบ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</a:t>
                      </a:r>
                      <a:r>
                        <a:rPr lang="th-TH" sz="900" b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900" b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ทดลองปฏิบัติตาม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เพื่อปรับปรุงแก้ไขและพัฒนาเป็นนวัตกรรม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รายงานผลตามแบบฟอร์มที่กำหนด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1 ผลการดำเนินการระหว่าง วันที่ 1 ตุลาคม 2564 - 31 มีนาคม 2565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รอบที่ 2 ผลการดำเนินการระหว่างวันที่ 1 เมษายน - 30 กันยายน 2565</a:t>
                      </a:r>
                    </a:p>
                    <a:p>
                      <a:pPr marL="228600" indent="-228600">
                        <a:buAutoNum type="arabicPeriod" startAt="3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  <a:endParaRPr lang="th-TH" sz="900" b="0" spc="-4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1) เป็นนวัตกรรมที่ไม่ซ้ำกับนวัตกรรมที่เคยนำเสนอในตัวชี้วัดครั้งที่ผ่านมา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2) ดำเนินการตามที่กำหนด ตามขั้นตอนที่กำหนดในข้อ 2.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3) 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ตัวชี้วัดระดับความสำเร็จของการพัฒนานวัตกรรม 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ตามแบบฟอร์มที่ก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ลุ่มพัฒนาระบบบริหารกำหนด โดยการรายงานต้องมีความครบถ้วน ชัดเจน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นำผลจากการทดลองมาปรับปรุง เพื่อมุ่งสู่ผลสัมฤทธิ์ของนวัตกรรม โดยต้องมีข้อมูลที่เป็นรูปธรรม น่าเชื่อถือ เช่น มีการเปรียบเทียบผลดำเนินการก่อน – หลัง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การติดตามผลการดำเนินการผลสำรวจความพึงพอใจ 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การขยายผลไปยังหน่วยงานหรือพื้นที่อื่น  เป็น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ต้น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แบบฟอร์มการรายงานตัวชี้วัด ระดับความสำเร็จของการพัฒนานวัตกรรม โดยสามารถดาวน์โหลดแบบฟอร์มได้ที่เว็บไซต์กลุ่มพัฒนาระบบบริหาร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http://www.dsd.go.th/msdu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 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แรงงาน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ปฏิบัติการ / และ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นางสาวนภารัตน์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หรือสามารถติดต่อสอบถามได้ที่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อื่นๆ (ถ้ามี)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ไม่มี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6" y="502920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50292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60957" y="54102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จัดทำต้นแบบ</a:t>
                      </a:r>
                      <a:r>
                        <a:rPr lang="th-TH" sz="1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</a:t>
                      </a:r>
                      <a:r>
                        <a:rPr lang="en-US" sz="1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Prototype</a:t>
                      </a:r>
                      <a:r>
                        <a:rPr lang="th-TH" sz="1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en-US" sz="1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</a:t>
                      </a:r>
                      <a:endParaRPr lang="th-TH" sz="10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2713" indent="-112713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ความสำเร็จของการพัฒนานวัตกรรมที่มีผลลัพธ์ที่เกิดขึ้นจริงอย่างเป็นรูปธรรม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ไม่น้อยกว่า 1 นวัตกรรม</a:t>
                      </a:r>
                      <a:endParaRPr lang="en-US" sz="10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81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27328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ที่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2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(ทุกหน่วยงานส่วนกลาง)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sp>
        <p:nvSpPr>
          <p:cNvPr id="11" name="Rounded Rectangle 3"/>
          <p:cNvSpPr/>
          <p:nvPr/>
        </p:nvSpPr>
        <p:spPr bwMode="gray">
          <a:xfrm>
            <a:off x="142876" y="609600"/>
            <a:ext cx="7705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2.3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ความสำเร็จของการขับเคลื่อนการปฏิบัติงานของกรมพัฒนาฝีมือแรงงาน สู่ระบบราชการ 4.0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2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6572603"/>
              </p:ext>
            </p:extLst>
          </p:nvPr>
        </p:nvGraphicFramePr>
        <p:xfrm>
          <a:off x="152401" y="1600199"/>
          <a:ext cx="8762999" cy="3640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9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640138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การดำเนินงานโดยยึดหลักธรรมาภิบาลเพื่อประโยชน์สุขของประชาชน เพื่อรองรับต่อยุทธศาสตร์ประเทศไทย 4.0 โดยระบบราชการต้องปรับเปลี่ยนแนวคิดและวิธีการทำงานใหม่ เพื่อพลิกโฉม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Transform)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ให้สามารถเป็นที่เชื่อถือไว้วางใจ และเป็นที่พึ่งของประชาชนได้อย่างแท้จริง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Credible and Trusted Government)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โดยคะแนนการประเมิน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ในทุกหมวดได้คะแนนสูงกว่า ปี พ.ศ.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2564 – 31 มีนาคม 2565 โดยการเข้าร่วมกิจกรรมของกลุ่มพัฒนาระบบบริหาร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ที่เกี่ยวข้องกับการขับเคลื่อนการปฏิบัติงานของกรมพัฒนาฝีมือแรงงานสู่ระบบราชการ 4.0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       ประกอบด้วย การศึกษาดูงาน การจัดประชุมเชิงปฏิบัติการ ตามเงื่อนไข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รอบที่ 2 ผลการดำเนินการ ระหว่างวันที่ 1 เมษายน – 30 กันยายน 2565 โดยมี</a:t>
                      </a: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การรายงานผลดำเนินการได้ตามแผนการขับเคลื่อน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     การปฏิบัติงานของกรมพัฒนาฝีมือแรงงาน สู่ระบบราชการ 4.0 เพื่อให้กลุ่มพัฒนาระบบบริหารนำข้อมูลไปใช้ประโยชน์ในการ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                                          ประเมินองค์การสู่ระบบราชการ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4.0 ในปีต่อไป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เจ้าหน้าที่ที่เข้าร่วมกิจกรรมต้องเป็นข้าราชการ ะดับชำนาญการ ขึ้นไปอย่างน้อย 1 คน ในทุกกิจกรรม</a:t>
                      </a:r>
                    </a:p>
                    <a:p>
                      <a:pPr marL="228600" indent="-228600">
                        <a:buAutoNum type="arabicPeriod" startAt="4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1) รอบที่ 1 พิจารณาจากหลักฐานการลงลายมือในการเข้าร่วมกิจกรรม/ประชุมเชิงปฏิบัติการ/สัมมนา     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2) รอบที่ 2 การรายงานผลตามแบบฟอร์ม</a:t>
                      </a:r>
                    </a:p>
                    <a:p>
                      <a:pPr marL="228600" indent="-228600">
                        <a:buAutoNum type="arabicPeriod" startAt="5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นักวิชาการพัฒนาฝีมือแรงงาน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ปฏิบัติการ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และนางสาวนภารัตน์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หรือสามารถติดต่อสอบถามได้ที่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แผนดำเนินการขับเคลื่อนการปฏิบัติงานของกรมพัฒนาฝีมือแรงงานสู่ระบบราชการ 4.0 ประจำปีงบประมาณ พ.ศ. 2565 สามารถดาวน์โหลดได้ที่เว็บไซต์กลุ่มพัฒนาระบบ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บริหาร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2"/>
                        </a:rPr>
                        <a:t>http://www.dsd.go.th/msdu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หัวข้อเอกสารดาวน์โหลด  ประเภทเอกสาร งานด้านการพัฒนาคุณภาพการบริหารการจัดการภาครัฐ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PMQA)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คะแนนการประเมินองค์การสู่ระบบราชการ 4.0</a:t>
                      </a: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สูตรการคำนวณ 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152401" y="5240339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6" y="5334000"/>
            <a:ext cx="7858124" cy="342900"/>
            <a:chOff x="1153093" y="4031945"/>
            <a:chExt cx="7857681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024016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109536" y="5715000"/>
          <a:ext cx="8805862" cy="1066800"/>
        </p:xfrm>
        <a:graphic>
          <a:graphicData uri="http://schemas.openxmlformats.org/drawingml/2006/table">
            <a:tbl>
              <a:tblPr firstRow="1"/>
              <a:tblGrid>
                <a:gridCol w="113487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9427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8314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6349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8138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3226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7576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83786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83141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8314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83141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83141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24322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414866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5193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การมีส่วนร่วมในการทำกิจกรรมประเมินองค์การสู่ราชการ 4.0 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2565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การรายงานผลดำเนินการได้ตามแผนการขับเคลื่อนการปฏิบัติงาน</a:t>
                      </a: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ของกรมพัฒนาฝีมือแรงงาน สู่ระบบราชการ 4.0 ไม่น้อยกว่าร้อยละ 90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2031050"/>
              </p:ext>
            </p:extLst>
          </p:nvPr>
        </p:nvGraphicFramePr>
        <p:xfrm>
          <a:off x="1902063" y="4267200"/>
          <a:ext cx="7467599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173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572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6386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ร้อยละของการดำเนินกิจกรรม/โครงการ ตามแผนการ       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=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ขับเคลื่อนการปฏิบัติงาน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               กรม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สู่ระบบราชการ 4.0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จำนวนกิจกรรม/โครงการที่สามารถดำเนินการได้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จำนวนกิจกรรม/โครงการ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ของแต่ละหน่วยงาน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ตามแผนการขับเคลื่อน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การปฏิบัติงานของกรมพัฒนาฝีมือแรงงาน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สู่ระบบราชการ 4.0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3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82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60549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>
            <a:extLst>
              <a:ext uri="{FF2B5EF4-FFF2-40B4-BE49-F238E27FC236}">
                <a16:creationId xmlns="" xmlns:a16="http://schemas.microsoft.com/office/drawing/2014/main" id="{BED7EEDB-23BE-4920-A545-1F013DDC376D}"/>
              </a:ext>
            </a:extLst>
          </p:cNvPr>
          <p:cNvSpPr/>
          <p:nvPr/>
        </p:nvSpPr>
        <p:spPr bwMode="gray">
          <a:xfrm>
            <a:off x="295274" y="685802"/>
            <a:ext cx="7781925" cy="561975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marL="1168400" indent="-1168400">
              <a:spcAft>
                <a:spcPts val="600"/>
              </a:spcAft>
              <a:defRPr/>
            </a:pP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2.4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จำนวนระบบที่ได้รับการพัฒนา / ปรับปรุง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การบริหารจัดการตาม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ภารกิจหน่วยงาน</a:t>
            </a:r>
            <a:endParaRPr lang="en-US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1168400" indent="-1168400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ของ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กรมให้อยู่ในรูปแบบดิจิทัล</a:t>
            </a:r>
            <a:endParaRPr lang="th-TH" sz="14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099" name="TextBox 11">
            <a:extLst>
              <a:ext uri="{FF2B5EF4-FFF2-40B4-BE49-F238E27FC236}">
                <a16:creationId xmlns="" xmlns:a16="http://schemas.microsoft.com/office/drawing/2014/main" id="{62EE7D7B-A5FC-46B1-B7B6-9E10D364E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2727" y="1719263"/>
            <a:ext cx="43926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/>
            <a:r>
              <a:rPr lang="th-TH" altLang="en-US" sz="1100" b="1">
                <a:latin typeface="Tahoma" panose="020B0604030504040204" pitchFamily="34" charset="0"/>
                <a:cs typeface="Tahoma" panose="020B0604030504040204" pitchFamily="34" charset="0"/>
              </a:rPr>
              <a:t>คำอธิบาย</a:t>
            </a:r>
          </a:p>
        </p:txBody>
      </p:sp>
      <p:graphicFrame>
        <p:nvGraphicFramePr>
          <p:cNvPr id="13" name="ตาราง 9">
            <a:extLst>
              <a:ext uri="{FF2B5EF4-FFF2-40B4-BE49-F238E27FC236}">
                <a16:creationId xmlns="" xmlns:a16="http://schemas.microsoft.com/office/drawing/2014/main" id="{8FDD9F0F-8C81-4911-9C83-87C895B1100D}"/>
              </a:ext>
            </a:extLst>
          </p:cNvPr>
          <p:cNvGraphicFramePr>
            <a:graphicFrameLocks noGrp="1"/>
          </p:cNvGraphicFramePr>
          <p:nvPr/>
        </p:nvGraphicFramePr>
        <p:xfrm>
          <a:off x="190500" y="1334728"/>
          <a:ext cx="8763000" cy="3108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3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559205">
                <a:tc>
                  <a:txBody>
                    <a:bodyPr/>
                    <a:lstStyle/>
                    <a:p>
                      <a:pPr marL="228600" marR="0" indent="-2286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เป็นความร่วมมือระหว่างหน่วยงานของกรมกับศูนย์ข้อมูลเทคโนโลยีสารสนเทศและการสื่อสารที่จะพัฒนา  /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ปรับปรุงประสิทธิภาพการบริหารจัดการตามภารกิจของหน่วยงานให้อยู่ในรูปแบบดิจิทัล 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ปรับเปลี่ยนการดำเนินการที่ยังอยู่ในรูปแบบของเอกสารให้อยู่ใน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รูปแบบดิจิทัล หรือพัฒนาระบบที่มีอยู่แล้วให้มีประสิทธิภาพมากยิ่งขึ้น จำนวน 2 ระบบ ได้แก่ 1) สถาบันพัฒนาบุคลากรดิจิทัล 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ระบบการฝึกทักษะออนไลน์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กลุ่มกฎหมาย 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การบริหารจัดการคดี</a:t>
                      </a:r>
                    </a:p>
                    <a:p>
                      <a:pPr marL="228600" marR="0" lvl="0" indent="-2286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1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พิจารณาจากการดำเนินงาน </a:t>
                      </a:r>
                      <a:r>
                        <a:rPr lang="en-US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รอบที่ 1 ผลการดำเนินการระหว่างวันที่ 1 ตุลาคม 2564 – 31 มีนาคม 2565 โดยปรับปรุงระบบการฝึกทักษะออนไลน์</a:t>
                      </a:r>
                      <a:r>
                        <a:rPr lang="en-US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en-US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100" b="0" kern="120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วีดีทัศน์การฝึกอบรมพัฒนาฝีมือแรงงานผ่านเครือข่ายอินเตอร์เน็ต) </a:t>
                      </a:r>
                      <a:r>
                        <a:rPr lang="th-TH" sz="11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ที่มีอยู่ให้มีประสิทธิภาพและ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ทันสมัยมากขึ้น ออกแบบรูปแบบและหน้าจอเว็บไซต์ให้สวยงามและเข้าถึงได้รวดเร็วขึ้น</a:t>
                      </a:r>
                    </a:p>
                    <a:p>
                      <a:pPr marL="177800" marR="0" indent="-1778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974850" algn="l"/>
                        </a:tabLst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	  รอบที่ 2 ผลการดำเนินการระหว่างวันที่ 1 เมษายน –30 กันยายน 2565 โดยพัฒนาและปรับเปลี่ยนการบริหารจัดการ   คดีลูกหนี้กองทุนพัฒนาฝีมือแรงงานให้อยู่ในรูปแบบอิ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เล็กทรอนิกส์ เป็นระบบที่ให้หน่วยงานส่วนภูมิภาคบันทึกและบริหารจัดการติดตามคดีลูกหนี้</a:t>
                      </a:r>
                      <a:b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กองทุนพัฒนาฝีมือแรงงาน ทำให้กลุ่มกฎหมายสามารถบริหารจัดการและติดตามคดีลูกหนี้กองทุนพัฒนาฝีมือแรงงานได้เป็นปัจจุบัน (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Real Time) 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และมีประสิทธิภาพมากยิ่งขึ้น สามารถออกรายงานการติดตามคดีลูกหนี้กองทุนพัฒนาฝีมือแรงงานได้  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63638" marR="0" indent="-11636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 เงื่อนไข (ถ้ามี)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  <a:p>
                      <a:pPr marL="1257300" marR="0" indent="-1257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5350" algn="l"/>
                          <a:tab pos="898525" algn="l"/>
                          <a:tab pos="984250" algn="l"/>
                        </a:tabLst>
                        <a:defRPr/>
                      </a:pP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 หลักฐาน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: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4.1  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ระบบการฝึกทักษะออนไลน์กรมพัฒนาฝีมือแรงงาน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รายงานการประชุมและเอกสารที่เกี่ยวข้อง			</a:t>
                      </a:r>
                      <a:r>
                        <a:rPr lang="en-US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endParaRPr lang="th-TH" sz="1100" b="0" kern="1200" spc="-30" baseline="0" dirty="0">
                        <a:solidFill>
                          <a:schemeClr val="tx1"/>
                        </a:solidFill>
                        <a:effectLst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257300" marR="0" indent="-1257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5350" algn="l"/>
                          <a:tab pos="898525" algn="l"/>
                          <a:tab pos="984250" algn="l"/>
                        </a:tabLst>
                        <a:defRPr/>
                      </a:pPr>
                      <a:r>
                        <a:rPr lang="th-TH" sz="11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		  4.2  </a:t>
                      </a:r>
                      <a:r>
                        <a:rPr lang="th-TH" sz="11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ระบบการบริหารจัดการคดี และหนังสือเอกสารที่เกี่ยวข้อง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เจ้าภาพ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11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 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11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11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11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898525" algn="l"/>
                          <a:tab pos="1163638" algn="l"/>
                        </a:tabLst>
                        <a:defRPr/>
                      </a:pPr>
                      <a:r>
                        <a:rPr lang="en-US" sz="1100" b="1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อื่น ๆ (ถ้ามี)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</a:t>
                      </a:r>
                      <a:endParaRPr lang="th-TH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45718" marB="4571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103" name="TextBox 14">
            <a:extLst>
              <a:ext uri="{FF2B5EF4-FFF2-40B4-BE49-F238E27FC236}">
                <a16:creationId xmlns="" xmlns:a16="http://schemas.microsoft.com/office/drawing/2014/main" id="{09625D13-85B0-4A45-B06A-389A660603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1" y="4529808"/>
            <a:ext cx="84248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/>
            <a:r>
              <a:rPr lang="th-TH" altLang="en-US" sz="1100" b="1" dirty="0">
                <a:latin typeface="Tahoma" panose="020B0604030504040204" pitchFamily="34" charset="0"/>
                <a:cs typeface="Tahoma" panose="020B0604030504040204" pitchFamily="34" charset="0"/>
              </a:rPr>
              <a:t>เป้าหมายตามรอบประเมิน</a:t>
            </a:r>
          </a:p>
        </p:txBody>
      </p: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C595B8CF-62AF-4E98-85A7-A39FE08E25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309294"/>
              </p:ext>
            </p:extLst>
          </p:nvPr>
        </p:nvGraphicFramePr>
        <p:xfrm>
          <a:off x="265114" y="4953000"/>
          <a:ext cx="8543925" cy="1143000"/>
        </p:xfrm>
        <a:graphic>
          <a:graphicData uri="http://schemas.openxmlformats.org/drawingml/2006/table">
            <a:tbl>
              <a:tblPr firstRow="1"/>
              <a:tblGrid>
                <a:gridCol w="8559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57806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3305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5420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645520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353853">
                <a:tc>
                  <a:txBody>
                    <a:bodyPr/>
                    <a:lstStyle/>
                    <a:p>
                      <a:pPr lvl="0" algn="thaiDist"/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900" b="0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900" b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8914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 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ผลการดำเนินการ</a:t>
                      </a: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ปรับปรุงระบบ</a:t>
                      </a: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การฝึกทักษะ</a:t>
                      </a:r>
                      <a:r>
                        <a:rPr lang="th-TH" sz="900" b="0" spc="-5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ออนไลน์</a:t>
                      </a:r>
                      <a:r>
                        <a:rPr lang="th-TH" sz="900" b="0" kern="1200" spc="-5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</a:t>
                      </a:r>
                      <a:r>
                        <a:rPr lang="th-TH" sz="900" b="0" kern="1200" spc="-5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พัฒนาฝีมือแรงงาน</a:t>
                      </a:r>
                      <a:endParaRPr lang="th-TH" sz="900" b="0" spc="-5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th-TH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9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ผลการดำเนินการพัฒนาและ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ปรับปรุง</a:t>
                      </a:r>
                      <a:r>
                        <a:rPr lang="th-TH" sz="900" b="0" kern="1200" spc="-3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ระบบการบริหารจัดการคดี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4146" name="Group 4">
            <a:extLst>
              <a:ext uri="{FF2B5EF4-FFF2-40B4-BE49-F238E27FC236}">
                <a16:creationId xmlns="" xmlns:a16="http://schemas.microsoft.com/office/drawing/2014/main" id="{FC9A84EC-A616-4248-91BD-97D2FE0FE8A0}"/>
              </a:ext>
            </a:extLst>
          </p:cNvPr>
          <p:cNvGrpSpPr>
            <a:grpSpLocks/>
          </p:cNvGrpSpPr>
          <p:nvPr/>
        </p:nvGrpSpPr>
        <p:grpSpPr bwMode="auto">
          <a:xfrm>
            <a:off x="982664" y="4610100"/>
            <a:ext cx="7845425" cy="342900"/>
            <a:chOff x="1153093" y="4031945"/>
            <a:chExt cx="7843703" cy="341526"/>
          </a:xfrm>
        </p:grpSpPr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AC084E56-F8D5-4D3D-AF78-4E00A4C9BEDA}"/>
                </a:ext>
              </a:extLst>
            </p:cNvPr>
            <p:cNvSpPr txBox="1"/>
            <p:nvPr/>
          </p:nvSpPr>
          <p:spPr>
            <a:xfrm>
              <a:off x="1153093" y="4031945"/>
              <a:ext cx="1336382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64</a:t>
              </a:r>
            </a:p>
          </p:txBody>
        </p:sp>
        <p:cxnSp>
          <p:nvCxnSpPr>
            <p:cNvPr id="26" name="Straight Arrow Connector 34">
              <a:extLst>
                <a:ext uri="{FF2B5EF4-FFF2-40B4-BE49-F238E27FC236}">
                  <a16:creationId xmlns="" xmlns:a16="http://schemas.microsoft.com/office/drawing/2014/main" id="{146E30A3-A21B-4154-BDE2-98B031C4E33D}"/>
                </a:ext>
              </a:extLst>
            </p:cNvPr>
            <p:cNvCxnSpPr/>
            <p:nvPr/>
          </p:nvCxnSpPr>
          <p:spPr>
            <a:xfrm>
              <a:off x="1991109" y="4280183"/>
              <a:ext cx="4571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35">
              <a:extLst>
                <a:ext uri="{FF2B5EF4-FFF2-40B4-BE49-F238E27FC236}">
                  <a16:creationId xmlns="" xmlns:a16="http://schemas.microsoft.com/office/drawing/2014/main" id="{6DBC566F-12A9-4805-A4C1-988E08C69D11}"/>
                </a:ext>
              </a:extLst>
            </p:cNvPr>
            <p:cNvCxnSpPr/>
            <p:nvPr/>
          </p:nvCxnSpPr>
          <p:spPr>
            <a:xfrm rot="10800000">
              <a:off x="1288000" y="4286508"/>
              <a:ext cx="365045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99F0515B-8B75-44B1-B888-F337EE7D653D}"/>
                </a:ext>
              </a:extLst>
            </p:cNvPr>
            <p:cNvSpPr txBox="1"/>
            <p:nvPr/>
          </p:nvSpPr>
          <p:spPr>
            <a:xfrm>
              <a:off x="5011458" y="4035107"/>
              <a:ext cx="1337969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</a:p>
          </p:txBody>
        </p:sp>
        <p:cxnSp>
          <p:nvCxnSpPr>
            <p:cNvPr id="29" name="Straight Arrow Connector 38">
              <a:extLst>
                <a:ext uri="{FF2B5EF4-FFF2-40B4-BE49-F238E27FC236}">
                  <a16:creationId xmlns="" xmlns:a16="http://schemas.microsoft.com/office/drawing/2014/main" id="{7AEF8792-80AC-47DB-9A47-D61B2C5027CD}"/>
                </a:ext>
              </a:extLst>
            </p:cNvPr>
            <p:cNvCxnSpPr/>
            <p:nvPr/>
          </p:nvCxnSpPr>
          <p:spPr>
            <a:xfrm>
              <a:off x="5985969" y="4280183"/>
              <a:ext cx="301082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52">
              <a:extLst>
                <a:ext uri="{FF2B5EF4-FFF2-40B4-BE49-F238E27FC236}">
                  <a16:creationId xmlns="" xmlns:a16="http://schemas.microsoft.com/office/drawing/2014/main" id="{E805A192-EE5A-465B-BE3F-C28557435E80}"/>
                </a:ext>
              </a:extLst>
            </p:cNvPr>
            <p:cNvCxnSpPr/>
            <p:nvPr/>
          </p:nvCxnSpPr>
          <p:spPr>
            <a:xfrm flipH="1">
              <a:off x="2495823" y="4280183"/>
              <a:ext cx="3017175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5">
            <a:extLst>
              <a:ext uri="{FF2B5EF4-FFF2-40B4-BE49-F238E27FC236}">
                <a16:creationId xmlns="" xmlns:a16="http://schemas.microsoft.com/office/drawing/2014/main" id="{8297984F-E30F-43DF-9B96-023786F55898}"/>
              </a:ext>
            </a:extLst>
          </p:cNvPr>
          <p:cNvSpPr txBox="1"/>
          <p:nvPr/>
        </p:nvSpPr>
        <p:spPr>
          <a:xfrm>
            <a:off x="0" y="76200"/>
            <a:ext cx="9144000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(ศูนย์ข้อมูลเทคโนโลยีสารสนเทศและการสื่อสาร)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83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250355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3"/>
          <p:cNvSpPr/>
          <p:nvPr/>
        </p:nvSpPr>
        <p:spPr bwMode="gray">
          <a:xfrm>
            <a:off x="152400" y="736075"/>
            <a:ext cx="7772400" cy="483125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marL="987425" indent="-987425">
              <a:spcAft>
                <a:spcPts val="600"/>
              </a:spcAft>
              <a:defRPr/>
            </a:pP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2.5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ร้อยละของบุคลากรฝึกที่ได้รับการพัฒนาศักยภาพ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สามารถนำความรู้ที่ได้รับไปใช้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ประโยชน์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492371" y="1572768"/>
            <a:ext cx="959826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850817"/>
              </p:ext>
            </p:extLst>
          </p:nvPr>
        </p:nvGraphicFramePr>
        <p:xfrm>
          <a:off x="492370" y="1804228"/>
          <a:ext cx="8168053" cy="3333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680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091795">
                <a:tc>
                  <a:txBody>
                    <a:bodyPr/>
                    <a:lstStyle/>
                    <a:p>
                      <a:pPr marL="1974850" marR="0" indent="-1974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	ความ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สำเร็จ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บุคลากรฝึกของกรม หมายถึง ครูฝึก พนักงานราชการ และ นักวิชาการพัฒนาฝีมือแรงงาน (สายงานสอน) ได้รับการพัฒนา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ศักยภาพ</a:t>
                      </a:r>
                    </a:p>
                    <a:p>
                      <a:pPr marL="1974850" marR="0" indent="-1974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เพื่อ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ยกระดับความสามารถในสายงานเดิม หรือ สอนข้ามสายงาน เพื่อให้สอดคล้องกับการเปลี่ยนแปลงเทคโนโลยี สามารถนำความรู้ที่ได้รับไปใช้ในการขยายผลการ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ฝึกอบรม</a:t>
                      </a:r>
                    </a:p>
                    <a:p>
                      <a:pPr marL="1974850" marR="0" indent="-1974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ไม่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น้อยกว่าร้อยละ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ของผู้ผ่านการพัฒนาศักยภาพ (เป้าหมายการฝึกอบรม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คน)</a:t>
                      </a:r>
                    </a:p>
                    <a:p>
                      <a:pPr marL="1974850" marR="0" indent="-1974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	พิจารณาจากการดำเนินงานที่ตามเป้าหมาย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712788" marR="0" indent="-7127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40322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ผลการดำเนินงานระหว่างวันที่ 1 ตุลาคม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31 มีนาคม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โดยดำเนินการไม่น้อยกว่า ร้อยละ 50 ของเป้าหมาย</a:t>
                      </a:r>
                    </a:p>
                    <a:p>
                      <a:pPr marL="712788" marR="0" indent="-7127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4032250" algn="l"/>
                        </a:tabLst>
                        <a:defRPr/>
                      </a:pP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</a:t>
                      </a:r>
                      <a:r>
                        <a:rPr lang="th-TH" sz="900" b="0" u="sng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ผลการดำเนินงานระหว่างวันที่ 1 เมษายน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30 กันยายน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โดยดำเนินการไม่น้อยกว่า ร้อยละ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ของเป้าหมาย</a:t>
                      </a:r>
                    </a:p>
                    <a:p>
                      <a:pPr marL="712788" marR="0" indent="-7127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563" algn="l"/>
                          <a:tab pos="4032250" algn="l"/>
                        </a:tabLst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	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ใช้ประกอบการพิจารณาหลักเกณฑ์ผ่านหรือไม่ผ่านตัวชี้วัด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u="non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2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ดำเนินการได้ตามเป้าหมายทั้งสองตัววัดย่อย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   หลักฐาน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รายงานสรุปผลการฝึกอบรม ภาพถ่ายการฝึกอบรม และเอกสารการติดตามผลการนำความรู้ที่ได้รับไปใช้ประโยชน์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5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กลุ่มพัฒนาระบบบริหาร 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นักวิชาการพัฒนาฝีมือแรงงานชำนาญการพิเศษ/นางสาวทิพย์ไพลิน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ยินดี นักวิชาการพัฒนาฝีมือแรงงานปฏิบัติการ/และนางสาวนภารัตน์ ภาโนมัย นักวิชาการพัฒนาฝีมือแรงงาน 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2247 0303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0 2245 1707 ต่อ 613 หรือสามารถติดต่อสอบถามได้ที่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DSD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   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</a:t>
                      </a: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10674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15858861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450166" y="4849369"/>
            <a:ext cx="766835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327638" y="4887657"/>
            <a:ext cx="7332785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4979637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</a:t>
              </a:r>
              <a:r>
                <a:rPr lang="th-TH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5225032"/>
              </p:ext>
            </p:extLst>
          </p:nvPr>
        </p:nvGraphicFramePr>
        <p:xfrm>
          <a:off x="492372" y="5306757"/>
          <a:ext cx="8173331" cy="1478280"/>
        </p:xfrm>
        <a:graphic>
          <a:graphicData uri="http://schemas.openxmlformats.org/drawingml/2006/table">
            <a:tbl>
              <a:tblPr firstRow="1"/>
              <a:tblGrid>
                <a:gridCol w="10533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5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5561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3738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4680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0121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74102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5621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5562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55619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55620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55620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69327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84406" marR="8440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-920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ตามเป้าหมาย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ไม่น้อยกว่าร้อยละ 50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ตามเป้าหมาย         ไม่น้อยกว่าร้อยละ 100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สามารถนำความรู้ที่ได้รับไปใช้ประโยชน์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ไม่น้อยกว่าร้อยละ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</a:t>
                      </a: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492775"/>
              </p:ext>
            </p:extLst>
          </p:nvPr>
        </p:nvGraphicFramePr>
        <p:xfrm>
          <a:off x="1917707" y="3490353"/>
          <a:ext cx="6217699" cy="75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947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56971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7850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34273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ตามเป้าหมาย</a:t>
                      </a: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จำนวนบุคลากรฝึกที่ผ่านการพัฒนาศัพยภาพ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0222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เป้าหมาย 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(40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คน) </a:t>
                      </a:r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</a:p>
                  </a:txBody>
                  <a:tcPr marL="84406" marR="8440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9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1156569"/>
              </p:ext>
            </p:extLst>
          </p:nvPr>
        </p:nvGraphicFramePr>
        <p:xfrm>
          <a:off x="1917707" y="4076680"/>
          <a:ext cx="6217699" cy="679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947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56971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7850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90836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ร้อยละของบุคลากรฝึกที่ได้รับการพัฒนาศักยภาพ สามารถนำความรู้ที่ได้รับไปใช้ประโยชน์ในปี 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จำนวนผู้ผ่านการพัฒนาศัพยภาพนำความรู้ที่ได้รับไปใช้ในการขยายผล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84406" marR="8440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8192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จำนวนบุคลากรฝึกที่ผ่านการพัฒนาศัพยภาพ</a:t>
                      </a:r>
                    </a:p>
                  </a:txBody>
                  <a:tcPr marL="84406" marR="84406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" name="TextBox 5"/>
          <p:cNvSpPr txBox="1"/>
          <p:nvPr/>
        </p:nvSpPr>
        <p:spPr>
          <a:xfrm>
            <a:off x="0" y="0"/>
            <a:ext cx="9144000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(สำนักพัฒนาผู้ฝึกและเทคโนโลยีการฝึก)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6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7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84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275294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-3175"/>
            <a:ext cx="8602663" cy="6155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2 </a:t>
            </a:r>
            <a:r>
              <a:rPr lang="en-US" sz="18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Potential Base  </a:t>
            </a:r>
            <a:r>
              <a:rPr lang="th-TH" sz="1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(สถาบันพัฒนาบุคลากรดิจิทัล)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ประจำปีงบประมาณ พ.ศ. 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</a:t>
            </a:r>
            <a:endParaRPr lang="th-TH" sz="1400" b="1" dirty="0">
              <a:solidFill>
                <a:schemeClr val="tx1">
                  <a:lumMod val="85000"/>
                  <a:lumOff val="1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0" y="788360"/>
            <a:ext cx="8329086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2.6 :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ความสำเร็จของการจัดทำร่างแนวทางการพัฒนากำลังคนเพื่อพัฒนาเศรษฐกิจดิจิทัล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1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3361727"/>
              </p:ext>
            </p:extLst>
          </p:nvPr>
        </p:nvGraphicFramePr>
        <p:xfrm>
          <a:off x="152400" y="1601958"/>
          <a:ext cx="8610600" cy="27517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751773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ศึกษาข้อมูลกิจกรรม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ษฐกิ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จด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ิจทัล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เชื่อมโยงแผนผังตำแหน่งงานในอุตสาหกรรมดิจิทัลกับกิจกรรมเศรษฐกิจดิจิทัล และจัดทำร่างแนวทางการพัฒนากำลังคน เพื่อใช้ในการวางเป้าหมายการพัฒนากำลังคน และ ใช้ประโยชน์ในการจัดทำแนวทางการพัฒนากำลังคนเพื่อพัฒนาเศรษฐกิจดิจิทัล 2566 - 2570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615950" algn="l"/>
                        </a:tabLst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พิจารณาจากการดำเนินงานตามเป้าหมาย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การร่างแนวทางการพัฒนากำลังคนเพื่อพัฒนาเศรษฐกิจดิจิทัล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 ผลการดำเนินการระหว่างวันที่ 1 ตุลาคม 2564 – 31 มีนาคม 2565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รอบที่ 2 ผลการดำเนินการระหว่างวันที่ 1 เมษายน 2565 – 30 กันยายน 2565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  <a:p>
                      <a:pPr marL="228600" indent="-228600">
                        <a:lnSpc>
                          <a:spcPts val="1200"/>
                        </a:lnSpc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รอบการประเมินที่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หนังสือกรมพัฒนาฝีมือแรงงานเห็นชอบการเชื่อมโยงแผนผังตำแหน่งงานในอุตสาหกรรมดิจิทัลกับกิจกรรมเศรษฐกิจดิจิทัล</a:t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รอบการประเมินที่ 2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หนังสือกรมพัฒนาฝีมือแรงงานเห็นชอบร่างแนวทางการพัฒนากำลังคนเพื่อพัฒนาเศรษฐกิจดิจิทัล</a:t>
                      </a:r>
                    </a:p>
                    <a:p>
                      <a:pPr marL="228600" indent="-228600">
                        <a:lnSpc>
                          <a:spcPts val="1200"/>
                        </a:lnSpc>
                        <a:buAutoNum type="arabicPeriod"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นายจตุรภัทร เงินมูล นักวิชาการพัฒนาฝีมือแรงงานชำนาญกา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รพิเศษ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นางสาวทิพย์ไพลิน ยินดี นักวิชาการพัฒนาฝีมือแรงงานปฏิบัติการ / และนางสาวนภารัตน์  ภาโนมัย นักวิชาการพัฒนาฝีมือแรงงาน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 2247 0303 และ 0 2245 1707 ต่อ 613 หรือสามารถติดต่อสอบถามได้ที่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 : KPI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DSD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0" strike="sngStrike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</a:t>
                      </a:r>
                      <a:r>
                        <a:rPr lang="en-US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56624" y="4353732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65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296683"/>
              </p:ext>
            </p:extLst>
          </p:nvPr>
        </p:nvGraphicFramePr>
        <p:xfrm>
          <a:off x="60957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6525" marR="0" indent="-1365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เชื่อมโยงแผนผังตำแหน่งงานในอุตสาหกรรมดิจิทัลกับกิจกรรม</a:t>
                      </a:r>
                      <a:r>
                        <a:rPr lang="th-TH" sz="800" b="0" kern="1200" dirty="0" err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เศรษฐกิจดิจิทัล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และ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นำเสนอกรม พิจารณาให้ความเห็นชอบ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ร่างแนวทางการพัฒนากำลังคนเพื่อพัฒนาเศรษฐกิจดิจิทัล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6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85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53785289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plate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6668</TotalTime>
  <Words>12236</Words>
  <Application>Microsoft Office PowerPoint</Application>
  <PresentationFormat>On-screen Show (4:3)</PresentationFormat>
  <Paragraphs>1602</Paragraphs>
  <Slides>39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1" baseType="lpstr">
      <vt:lpstr>ชุดรูปแบบของ Office</vt:lpstr>
      <vt:lpstr>Template PresentationGo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Admin</dc:creator>
  <cp:lastModifiedBy>prue</cp:lastModifiedBy>
  <cp:revision>702</cp:revision>
  <cp:lastPrinted>2021-11-01T04:50:37Z</cp:lastPrinted>
  <dcterms:created xsi:type="dcterms:W3CDTF">2017-10-26T14:32:22Z</dcterms:created>
  <dcterms:modified xsi:type="dcterms:W3CDTF">2021-11-17T06:44:53Z</dcterms:modified>
</cp:coreProperties>
</file>