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3" r:id="rId7"/>
    <p:sldId id="264" r:id="rId8"/>
    <p:sldId id="265" r:id="rId9"/>
    <p:sldId id="266" r:id="rId10"/>
    <p:sldId id="268" r:id="rId11"/>
    <p:sldId id="269" r:id="rId12"/>
    <p:sldId id="267" r:id="rId13"/>
    <p:sldId id="271" r:id="rId14"/>
    <p:sldId id="270" r:id="rId1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4CC8"/>
    <a:srgbClr val="FF99FF"/>
    <a:srgbClr val="7E0000"/>
    <a:srgbClr val="E749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5560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3879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9181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13521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394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6385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2513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06336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2660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5667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383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14B3F-75CE-497D-84DE-51015825DA17}" type="datetimeFigureOut">
              <a:rPr lang="th-TH" smtClean="0"/>
              <a:t>03/11/63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9B1D3-8BBD-4604-9CA2-DAB0A8C932F5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957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2192000" cy="261139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420129" y="1927778"/>
            <a:ext cx="10845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 ประจำปีงบประมาณ พ.ศ. 2564</a:t>
            </a:r>
            <a:endParaRPr lang="th-TH" sz="3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0129" y="296562"/>
            <a:ext cx="113929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7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ตัวชี้วัดองค์ประกอบที่ 2 </a:t>
            </a:r>
            <a:r>
              <a:rPr lang="en-US" sz="7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Agenda Base </a:t>
            </a:r>
            <a:r>
              <a:rPr lang="en-US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สถาบันพัฒนาฝีมือแรงงาน / สำนักงานพัฒนาฝีมือแรงงาน)</a:t>
            </a:r>
            <a:endParaRPr lang="th-TH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9535" y="3088449"/>
            <a:ext cx="113929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: ความสำเร็จของการสร้างความรับรู้ความเข้าใจแก่ประชาชน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" y="6157519"/>
            <a:ext cx="12192000" cy="5400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8954454" y="6101313"/>
            <a:ext cx="32375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โดยกองสื่อสารองค์กร</a:t>
            </a:r>
          </a:p>
        </p:txBody>
      </p:sp>
    </p:spTree>
    <p:extLst>
      <p:ext uri="{BB962C8B-B14F-4D97-AF65-F5344CB8AC3E}">
        <p14:creationId xmlns:p14="http://schemas.microsoft.com/office/powerpoint/2010/main" val="2799074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090569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Rectangle 5"/>
          <p:cNvSpPr/>
          <p:nvPr/>
        </p:nvSpPr>
        <p:spPr>
          <a:xfrm>
            <a:off x="11101431" y="0"/>
            <a:ext cx="1090569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546" y="193328"/>
            <a:ext cx="8903244" cy="658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03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3758" y="2155237"/>
            <a:ext cx="1084552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หน่วยงานสามารถดำเนินการสร้างการรับรู้ความเข้าใจผ่านสื่อช่องทางต่างๆ 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โดยประเมินจากปริมาณและประสิทธิภาพของการชี้แจงที่เกี่ยวข้องกับภารกิจสำคัญ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ของกรมพัฒนาฝีมือแรงงาน       โดยผลการดำเนินการสร้างความรับรู้ความเข้าใจ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ให้มุ่งเน้นการชี้แจงผลการดำเนินการที่ทำมาแล้ว โดยเฉพาะเรื่องที่เป็นนโยบาย มาตรการ หลักเกณฑ์ หรือกิจกรรมที่อยู่ในความสนใจหรือเป็นการแก้ปัญหาความเดือดร้อน 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หรือเป็นการขับเคลื่อนภารกิจสำคัญของกรม ตลอดจนการชี้แจง แก้ข่าว แจ้งข่าว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เพื่อให้ประชาชนทราบว่าหน่วยงาน ส่วนราชการ หรือรัฐบาลจะดำเนินการเรื่องใด อย่างไร </a:t>
            </a:r>
          </a:p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มีจุดมุ่งหมายอย่างไร จะเป็นประโยชน์ต่อประเทศชาติหรือประชาชนอย่างไร</a:t>
            </a:r>
            <a:endParaRPr lang="th-TH" sz="3200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69795" y="356287"/>
            <a:ext cx="59971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6664" y="3099839"/>
            <a:ext cx="481986" cy="71016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40412" y="2887657"/>
            <a:ext cx="7166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FF0000"/>
                </a:solidFill>
              </a:rPr>
              <a:t>..........................................................................................................</a:t>
            </a:r>
            <a:endParaRPr lang="th-TH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078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902942" y="5334327"/>
            <a:ext cx="8995719" cy="10558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1902942" y="2336448"/>
            <a:ext cx="10173728" cy="28901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/>
          <p:cNvSpPr txBox="1"/>
          <p:nvPr/>
        </p:nvSpPr>
        <p:spPr>
          <a:xfrm>
            <a:off x="2907961" y="2364259"/>
            <a:ext cx="9284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</a:t>
            </a:r>
            <a:r>
              <a:rPr lang="th-TH" sz="36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พรบ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.ส่งเสริมการพัฒนาฝีมือแรงงาน พ.ศ. 2545 และที่แก้ไขเพิ่มเติม </a:t>
            </a:r>
          </a:p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งานมาตรฐานฝีมือแรงงาน </a:t>
            </a:r>
          </a:p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งานรับรองความรู้ความสามารถ </a:t>
            </a:r>
          </a:p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การฝึกอบรมฝีมือแรงงานที่ใช้ทักษะหรือเทคโนโลยีชั้นสูง</a:t>
            </a:r>
          </a:p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การแข่งขันฝีมือแรงงาน</a:t>
            </a:r>
            <a:endParaRPr lang="th-TH" sz="3600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69795" y="356287"/>
            <a:ext cx="73757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พิจารณาจากการดำเนินงานที่ตามเป้าหมาย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456" y="1655633"/>
            <a:ext cx="9068005" cy="65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โดยต้องมีประเด็นข่าวที่เกี่ยวข้องกับภารกิจสำคัญของกรมประกอบด้วย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92871" y="5255742"/>
            <a:ext cx="74575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ภารกิจ/กิจกรรมตามปกติของหน่วยงาน </a:t>
            </a:r>
          </a:p>
          <a:p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ที่สะท้อนถึงการใช้จ่ายงบประมาณอย่างมีประสิทธิภาพ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1875" y="4653664"/>
            <a:ext cx="2634267" cy="231798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54" y="2501033"/>
            <a:ext cx="468526" cy="47346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54" y="3044092"/>
            <a:ext cx="468526" cy="47346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54" y="3618874"/>
            <a:ext cx="468526" cy="47346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54" y="4180199"/>
            <a:ext cx="468526" cy="47346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654" y="4667644"/>
            <a:ext cx="468526" cy="47346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916" y="5431050"/>
            <a:ext cx="828624" cy="83735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5" y="3723503"/>
            <a:ext cx="2388293" cy="282651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6223" y="2690635"/>
            <a:ext cx="713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FF0000"/>
                </a:solidFill>
              </a:rPr>
              <a:t>........................................................................................................</a:t>
            </a:r>
            <a:endParaRPr lang="th-TH" dirty="0">
              <a:solidFill>
                <a:srgbClr val="FF0000"/>
              </a:solidFill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433" y="2803138"/>
            <a:ext cx="863799" cy="127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45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066" y="454314"/>
            <a:ext cx="9232907" cy="652725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69795" y="356287"/>
            <a:ext cx="73757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พิจารณาจากการดำเนินงานตามเป้าหมาย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9743" y="1669570"/>
            <a:ext cx="1138155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พิจารณาจากผลการดำเนินการตามแผนสร้างความรับรู้ความเข้าใจแก่ประชาชน </a:t>
            </a:r>
          </a:p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โดยกำหนดให้หน่วยงานจัดทำแผน-ผลการดำเนินงานผ่านสื่อช่องทางต่างๆ </a:t>
            </a:r>
          </a:p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อาทิ โทรทัศน์ วิทยุ หนังสือพิมพ์ สื่อออนไลน์ของหนังสือพิมพ์ วิทยุ หรือโทรทัศน์ </a:t>
            </a:r>
          </a:p>
          <a:p>
            <a:pPr algn="ctr"/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ทั้งสื่อส่วนกลางและสื่อท้องถิ่น รวมถึงประชาสัมพันธ์จังหวัด </a:t>
            </a:r>
            <a:endParaRPr lang="th-TH" sz="3600" dirty="0"/>
          </a:p>
        </p:txBody>
      </p:sp>
    </p:spTree>
    <p:extLst>
      <p:ext uri="{BB962C8B-B14F-4D97-AF65-F5344CB8AC3E}">
        <p14:creationId xmlns:p14="http://schemas.microsoft.com/office/powerpoint/2010/main" val="1388379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81" y="1688757"/>
            <a:ext cx="3685786" cy="44523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69795" y="356287"/>
            <a:ext cx="1045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</a:t>
            </a:r>
            <a:r>
              <a:rPr lang="en-US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การรายงานผลสร้างการรับรู้ฯ ผ่านช่องทางสื่อต่างๆ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31841" y="1672798"/>
            <a:ext cx="6108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หนังสือพิมพ์ หรือ นิตยสาร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สแกนหรือถ่ายภาพในส่วนที่ข่าวได้รับการเผยแพร่ 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ระบุชื่อหนังสือพิมพ์/นิยตสาร วันที่ได้รับการเผยแพร่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ได้ทั้งหนังสือพิมพ์/นิตยสารทั่วไปและระดับท้องถิ่น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76" y="1956040"/>
            <a:ext cx="3234694" cy="37169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6556" y="3981122"/>
            <a:ext cx="3314771" cy="284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31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35" y="1744910"/>
            <a:ext cx="4807205" cy="481447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2168" y="1494143"/>
            <a:ext cx="63843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วิทยุ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ระบุชื่อรายการ /สถานี/วัน-เวลาที่ออกอากาศ ผู้ร่วมรายการ ภาพการจัดรายการในห้องสถานี/คลิปเสียงวิทยุ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/เอกสารผังรายการที่สามารถอ้างอิงได้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46" y="3851895"/>
            <a:ext cx="3103764" cy="28042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6286" y="3904521"/>
            <a:ext cx="2336276" cy="265485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9795" y="356287"/>
            <a:ext cx="1045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</a:t>
            </a:r>
            <a:r>
              <a:rPr lang="en-US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การรายงานผลสร้างการรับรู้ฯ ผ่านช่องทางสื่อต่างๆ</a:t>
            </a:r>
          </a:p>
        </p:txBody>
      </p:sp>
    </p:spTree>
    <p:extLst>
      <p:ext uri="{BB962C8B-B14F-4D97-AF65-F5344CB8AC3E}">
        <p14:creationId xmlns:p14="http://schemas.microsoft.com/office/powerpoint/2010/main" val="375608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1703172"/>
            <a:ext cx="5714314" cy="42857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71286" y="1703172"/>
            <a:ext cx="58241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โทรทัศน์</a:t>
            </a:r>
            <a:endParaRPr lang="th-TH" sz="4800" dirty="0" smtClean="0"/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คลิปข่าวที่ได้รับการเผย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เเพร่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โดยระบุชื่อรายการ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วัน-เวลาที่ออกอากาศ หรืออาจเป็นลิงค์จากช่อง </a:t>
            </a:r>
            <a:r>
              <a:rPr lang="en-US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Youtube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หรือ </a:t>
            </a:r>
            <a:r>
              <a:rPr lang="en-US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ของรายการที่นำคลิปเผยแพร่เพิ่มเติม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9795" y="356287"/>
            <a:ext cx="1045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</a:t>
            </a:r>
            <a:r>
              <a:rPr lang="en-US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การรายงานผลสร้างการรับรู้ฯ ผ่านช่องทางสื่อต่างๆ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405" y="4894439"/>
            <a:ext cx="2505452" cy="192382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79579" y="4902677"/>
            <a:ext cx="1006389" cy="213020"/>
          </a:xfrm>
          <a:prstGeom prst="rect">
            <a:avLst/>
          </a:prstGeom>
          <a:noFill/>
          <a:ln w="38100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472" y="4085969"/>
            <a:ext cx="2301493" cy="27102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334" y="4902677"/>
            <a:ext cx="4060110" cy="158873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474940" y="5214550"/>
            <a:ext cx="3336324" cy="559423"/>
          </a:xfrm>
          <a:prstGeom prst="rect">
            <a:avLst/>
          </a:prstGeom>
          <a:noFill/>
          <a:ln w="38100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0" name="Straight Connector 9"/>
          <p:cNvCxnSpPr>
            <a:endCxn id="4" idx="1"/>
          </p:cNvCxnSpPr>
          <p:nvPr/>
        </p:nvCxnSpPr>
        <p:spPr>
          <a:xfrm>
            <a:off x="4053016" y="5115697"/>
            <a:ext cx="2421924" cy="378565"/>
          </a:xfrm>
          <a:prstGeom prst="line">
            <a:avLst/>
          </a:prstGeom>
          <a:ln w="57150">
            <a:solidFill>
              <a:srgbClr val="FF9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106202" y="6085847"/>
            <a:ext cx="2907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FA4CC8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ระบุลิงค์เว็บไซต์ (หรือ </a:t>
            </a:r>
            <a:r>
              <a:rPr lang="en-US" sz="2400" b="1" dirty="0" smtClean="0">
                <a:solidFill>
                  <a:srgbClr val="FA4CC8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URL</a:t>
            </a:r>
            <a:r>
              <a:rPr lang="th-TH" sz="2400" b="1" dirty="0" smtClean="0">
                <a:solidFill>
                  <a:srgbClr val="FA4CC8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en-US" sz="2400" b="1" dirty="0" smtClean="0">
                <a:solidFill>
                  <a:srgbClr val="FA4CC8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400" b="1" dirty="0" smtClean="0">
              <a:solidFill>
                <a:srgbClr val="FA4CC8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srgbClr val="FA4CC8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เพื่อระบุที่มาของข่าว</a:t>
            </a:r>
            <a:endParaRPr lang="th-TH" sz="2400" dirty="0">
              <a:solidFill>
                <a:srgbClr val="FA4CC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06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89" y="1833888"/>
            <a:ext cx="5494638" cy="28352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40727" y="4825645"/>
            <a:ext cx="1114167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เว็บไซต์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บันทึกภาพหน้าเว็บไซต์ข่าวที่ได้รับการเผยแพร่ พร้อมระบุ </a:t>
            </a:r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URL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ของหน้าเว็บไซต์ 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โดยเป็นเว็บไซต์สำนักข่าว / เว็บไซต์ข่าวของสื่อหลัก / เว็บไซต์หน่วยงานของกรมประชาสัมพันธ์</a:t>
            </a:r>
            <a:endParaRPr lang="th-TH" sz="48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870" y="1833888"/>
            <a:ext cx="2772851" cy="37276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1239" y="1833888"/>
            <a:ext cx="2590105" cy="37642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9795" y="356287"/>
            <a:ext cx="1045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</a:t>
            </a:r>
            <a:r>
              <a:rPr lang="en-US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การรายงานผลสร้างการรับรู้ฯ ผ่านช่องทางสื่อต่างๆ</a:t>
            </a:r>
          </a:p>
        </p:txBody>
      </p:sp>
    </p:spTree>
    <p:extLst>
      <p:ext uri="{BB962C8B-B14F-4D97-AF65-F5344CB8AC3E}">
        <p14:creationId xmlns:p14="http://schemas.microsoft.com/office/powerpoint/2010/main" val="290612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157" y="4256902"/>
            <a:ext cx="3286897" cy="24651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651157" y="1390231"/>
            <a:ext cx="63843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endParaRPr lang="th-TH" sz="4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บันทึกภาพหน้า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F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acebook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ข่าวที่ได้รับการเผยแพร่ </a:t>
            </a: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ทั้งในรูปแบบการโพ</a:t>
            </a:r>
            <a:r>
              <a:rPr lang="th-TH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สข้อ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มูลข่าว / การถ่ายทอดสด </a:t>
            </a: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Facebook Live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) / คลิปวีดีโอ โดยเป็น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Facebook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สำนักข่าว</a:t>
            </a: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/ สื่อมวลชน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/ หน่วยงาน</a:t>
            </a:r>
            <a:r>
              <a:rPr lang="th-TH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ของกรมประชาสัมพันธ์ </a:t>
            </a:r>
            <a:endParaRPr lang="th-TH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พร้อมระบุ 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URL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ของหน้า</a:t>
            </a:r>
            <a:r>
              <a:rPr lang="en-US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Facebook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ที่ข่าวได้รับการเผยแพร่</a:t>
            </a:r>
            <a:endParaRPr lang="th-TH" sz="4400" dirty="0" smtClean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08" y="1899860"/>
            <a:ext cx="5361309" cy="42348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69795" y="356287"/>
            <a:ext cx="1045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</a:t>
            </a:r>
            <a:r>
              <a:rPr lang="en-US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การรายงานผลสร้างการรับรู้ฯ ผ่านช่องทางสื่อต่างๆ</a:t>
            </a:r>
          </a:p>
        </p:txBody>
      </p:sp>
    </p:spTree>
    <p:extLst>
      <p:ext uri="{BB962C8B-B14F-4D97-AF65-F5344CB8AC3E}">
        <p14:creationId xmlns:p14="http://schemas.microsoft.com/office/powerpoint/2010/main" val="109904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06" y="2143211"/>
            <a:ext cx="5231935" cy="392395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99442" y="2040925"/>
            <a:ext cx="6384324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Youtube</a:t>
            </a:r>
            <a:endParaRPr lang="th-TH" sz="48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บันทึกภาพหน้า</a:t>
            </a:r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Youtube</a:t>
            </a:r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ข่าวที่ได้รับการเผยแพร่ </a:t>
            </a: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ทั้งในรูปแบบการโพ</a:t>
            </a:r>
            <a:r>
              <a:rPr lang="th-TH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สข้อ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มูลข่าว โดยเป็น </a:t>
            </a:r>
            <a:r>
              <a:rPr lang="en-US" sz="3200" b="1" dirty="0" err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Youtube</a:t>
            </a:r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ของสำนักข่าว / 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สื่อมวลชนหลัก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/ หน่วยงาน</a:t>
            </a:r>
            <a:r>
              <a:rPr lang="th-TH" sz="3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ของกรมประชาสัมพันธ์</a:t>
            </a:r>
            <a:endParaRPr lang="th-TH" sz="3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พร้อมระบุ </a:t>
            </a:r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URL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ของหน้า</a:t>
            </a:r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Facebook </a:t>
            </a:r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ที่ข่าวได้รับการเผยแพร่</a:t>
            </a:r>
            <a:endParaRPr lang="th-TH" sz="48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369795" y="356287"/>
            <a:ext cx="10450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</a:t>
            </a:r>
            <a:r>
              <a:rPr lang="en-US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การรายงานผลสร้างการรับรู้ฯ ผ่านช่องทางสื่อต่างๆ</a:t>
            </a:r>
          </a:p>
        </p:txBody>
      </p:sp>
    </p:spTree>
    <p:extLst>
      <p:ext uri="{BB962C8B-B14F-4D97-AF65-F5344CB8AC3E}">
        <p14:creationId xmlns:p14="http://schemas.microsoft.com/office/powerpoint/2010/main" val="105651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4514127"/>
            <a:ext cx="12192000" cy="131291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1120351" y="5198231"/>
            <a:ext cx="9580605" cy="54369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7E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อ</a:t>
            </a:r>
            <a:endParaRPr lang="th-TH" dirty="0"/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69795" y="356287"/>
            <a:ext cx="490871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รอบการส่งผลการดำเนินการ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95871" y="1620125"/>
            <a:ext cx="105700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    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ดำเนินการระหว่างวันที่ </a:t>
            </a:r>
            <a:r>
              <a:rPr lang="th-TH" sz="4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ตุลาคม 2563 – 31 มีนาคม 2564</a:t>
            </a:r>
            <a:r>
              <a:rPr lang="th-TH" sz="36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(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โดยมีประเด็นที่เป็นภารกิจสำคัญ ไม่น้อยกว่า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ข่าว)</a:t>
            </a:r>
          </a:p>
          <a:p>
            <a:r>
              <a:rPr lang="th-TH" sz="36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    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ดำเนินการระหว่างวันที่ </a:t>
            </a:r>
            <a:r>
              <a:rPr lang="th-TH" sz="44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เมษายน 2564 – 30 กันยายน 2564 </a:t>
            </a:r>
            <a:endParaRPr lang="th-TH" sz="36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(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โดยมีประเด็นที่เป็นภารกิจสำคัญ ไม่น้อย</a:t>
            </a:r>
            <a:r>
              <a:rPr lang="th-TH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กว่า </a:t>
            </a:r>
            <a:r>
              <a:rPr lang="th-TH" b="1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10 </a:t>
            </a:r>
            <a:r>
              <a:rPr lang="th-TH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ข่าว)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9032" y="4619846"/>
            <a:ext cx="103220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: ใช้ประกอบการพิจารณาหลักเกณฑ์ผ่านหรือไม่ผ่าน ตัวชี้วัด</a:t>
            </a:r>
          </a:p>
          <a:p>
            <a:pPr algn="ctr"/>
            <a:r>
              <a:rPr lang="th-TH" sz="4000" b="1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ผลการดำเนินในรอบ 6 เดือนแรก และ 6 เดือนหลัง ไม่สะสมยอด </a:t>
            </a:r>
            <a:endParaRPr lang="th-TH" sz="36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733" y="4061019"/>
            <a:ext cx="2634267" cy="2317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21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54357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369795" y="356287"/>
            <a:ext cx="29803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 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725297"/>
            <a:ext cx="12192000" cy="1132703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145220" y="5708821"/>
            <a:ext cx="11901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 : </a:t>
            </a:r>
            <a:r>
              <a:rPr lang="th-TH" sz="32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ผลการดำเนินงานผ่านสื่อช่องทางต่างๆ และหลักฐานเชิงประจักษ์ที่สามารถตรวจสอบได้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76" y="1713714"/>
            <a:ext cx="11269573" cy="385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131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4594652" y="5679987"/>
            <a:ext cx="2356025" cy="2356025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Oval 2"/>
          <p:cNvSpPr/>
          <p:nvPr/>
        </p:nvSpPr>
        <p:spPr>
          <a:xfrm>
            <a:off x="4057134" y="-624998"/>
            <a:ext cx="2463114" cy="2463114"/>
          </a:xfrm>
          <a:prstGeom prst="ellipse">
            <a:avLst/>
          </a:prstGeom>
          <a:solidFill>
            <a:srgbClr val="FA4C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ectangle 9"/>
          <p:cNvSpPr/>
          <p:nvPr/>
        </p:nvSpPr>
        <p:spPr>
          <a:xfrm>
            <a:off x="0" y="0"/>
            <a:ext cx="5025081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321275" y="517961"/>
            <a:ext cx="458023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เจ้าภาพ : </a:t>
            </a:r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กองสื่อสารองค์กร 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 : 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นายกอบชัย หิรัญอุดมเกียรติ 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นักประชาสัมพันธ์ชำนาญการ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</a:t>
            </a:r>
            <a:r>
              <a:rPr lang="th-TH" sz="3600" b="1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ปิ</a:t>
            </a:r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ยะรส ผลทรัพย์  </a:t>
            </a:r>
          </a:p>
          <a:p>
            <a:r>
              <a:rPr lang="th-TH" sz="36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นักประชาสัมพันธ์</a:t>
            </a:r>
          </a:p>
          <a:p>
            <a:endParaRPr lang="th-TH" sz="3600" b="1" dirty="0" smtClean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3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โทรศัพท์ : </a:t>
            </a:r>
            <a:r>
              <a:rPr lang="th-TH" sz="5400" b="1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0 2245 4035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48453"/>
            <a:ext cx="7751805" cy="5730365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11063415" y="1570384"/>
            <a:ext cx="1029731" cy="1029731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779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</TotalTime>
  <Words>717</Words>
  <Application>Microsoft Office PowerPoint</Application>
  <PresentationFormat>Widescreen</PresentationFormat>
  <Paragraphs>80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Angsana New</vt:lpstr>
      <vt:lpstr>Arial</vt:lpstr>
      <vt:lpstr>Calibri</vt:lpstr>
      <vt:lpstr>Calibri Light</vt:lpstr>
      <vt:lpstr>Cordia New</vt:lpstr>
      <vt:lpstr>TH SarabunPSK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33</cp:revision>
  <dcterms:created xsi:type="dcterms:W3CDTF">2020-10-28T03:18:54Z</dcterms:created>
  <dcterms:modified xsi:type="dcterms:W3CDTF">2020-11-03T10:14:52Z</dcterms:modified>
</cp:coreProperties>
</file>