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8"/>
  </p:notesMasterIdLst>
  <p:handoutMasterIdLst>
    <p:handoutMasterId r:id="rId39"/>
  </p:handoutMasterIdLst>
  <p:sldIdLst>
    <p:sldId id="256" r:id="rId2"/>
    <p:sldId id="312" r:id="rId3"/>
    <p:sldId id="259" r:id="rId4"/>
    <p:sldId id="308" r:id="rId5"/>
    <p:sldId id="285" r:id="rId6"/>
    <p:sldId id="286" r:id="rId7"/>
    <p:sldId id="317" r:id="rId8"/>
    <p:sldId id="279" r:id="rId9"/>
    <p:sldId id="278" r:id="rId10"/>
    <p:sldId id="302" r:id="rId11"/>
    <p:sldId id="303" r:id="rId12"/>
    <p:sldId id="304" r:id="rId13"/>
    <p:sldId id="305" r:id="rId14"/>
    <p:sldId id="280" r:id="rId15"/>
    <p:sldId id="287" r:id="rId16"/>
    <p:sldId id="288" r:id="rId17"/>
    <p:sldId id="289" r:id="rId18"/>
    <p:sldId id="290" r:id="rId19"/>
    <p:sldId id="298" r:id="rId20"/>
    <p:sldId id="299" r:id="rId21"/>
    <p:sldId id="309" r:id="rId22"/>
    <p:sldId id="310" r:id="rId23"/>
    <p:sldId id="291" r:id="rId24"/>
    <p:sldId id="293" r:id="rId25"/>
    <p:sldId id="294" r:id="rId26"/>
    <p:sldId id="295" r:id="rId27"/>
    <p:sldId id="296" r:id="rId28"/>
    <p:sldId id="297" r:id="rId29"/>
    <p:sldId id="292" r:id="rId30"/>
    <p:sldId id="281" r:id="rId31"/>
    <p:sldId id="300" r:id="rId32"/>
    <p:sldId id="315" r:id="rId33"/>
    <p:sldId id="314" r:id="rId34"/>
    <p:sldId id="313" r:id="rId35"/>
    <p:sldId id="282" r:id="rId36"/>
    <p:sldId id="307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99FF66"/>
    <a:srgbClr val="00829B"/>
    <a:srgbClr val="5ED6EE"/>
    <a:srgbClr val="00ADD1"/>
    <a:srgbClr val="699E01"/>
    <a:srgbClr val="5F8E04"/>
    <a:srgbClr val="FA5200"/>
    <a:srgbClr val="FF81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329" autoAdjust="0"/>
    <p:restoredTop sz="96843" autoAdjust="0"/>
  </p:normalViewPr>
  <p:slideViewPr>
    <p:cSldViewPr snapToGrid="0">
      <p:cViewPr varScale="1">
        <p:scale>
          <a:sx n="70" d="100"/>
          <a:sy n="70" d="100"/>
        </p:scale>
        <p:origin x="-34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file:///\\10.100.24.95\StandardSetting\02M26\03&#3588;&#3641;&#3656;&#3617;&#3639;&#3629;&#3585;&#3634;&#3619;&#3592;&#3633;&#3604;&#3607;&#3635;&#3617;&#3634;&#3605;&#3619;&#3600;&#3634;&#3609;\&#3585;&#3634;&#3619;&#3619;&#3634;&#3618;&#3591;&#3634;&#3609;&#3612;&#3621;&#3651;&#3609;&#3619;&#3632;&#3610;&#3610;\check%20list%20code%20&#3617;&#3600;&#3611;%2060%20-62\checklist%20&#3585;&#3634;&#3619;&#3629;&#3629;&#3585;&#3619;&#3627;&#3633;&#3626;&#3619;&#3629;&#3591;&#3617;&#3634;&#3605;&#3619;&#3600;&#3634;&#3609;&#3613;&#3637;&#3617;&#3639;&#3629;&#3649;&#3619;&#3591;&#3591;&#3634;&#3609;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2000" b="1"/>
              <a:t>จำนวนมาตรฐานที่ได้รับการรับรองรายปี</a:t>
            </a:r>
            <a:endParaRPr lang="en-US" sz="2000" b="1"/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xVal>
            <c:numRef>
              <c:f>'[checklist การออกรหัสรองมาตรฐานฝีมือแรงงาน.xls]จำนวนรวมทั้งสิ้น'!$B$2:$B$15</c:f>
              <c:numCache>
                <c:formatCode>General</c:formatCode>
                <c:ptCount val="14"/>
                <c:pt idx="0">
                  <c:v>2549</c:v>
                </c:pt>
                <c:pt idx="1">
                  <c:v>2550</c:v>
                </c:pt>
                <c:pt idx="2">
                  <c:v>2551</c:v>
                </c:pt>
                <c:pt idx="3">
                  <c:v>2552</c:v>
                </c:pt>
                <c:pt idx="4">
                  <c:v>2553</c:v>
                </c:pt>
                <c:pt idx="5">
                  <c:v>2554</c:v>
                </c:pt>
                <c:pt idx="6">
                  <c:v>2555</c:v>
                </c:pt>
                <c:pt idx="7">
                  <c:v>2556</c:v>
                </c:pt>
                <c:pt idx="8">
                  <c:v>2557</c:v>
                </c:pt>
                <c:pt idx="9">
                  <c:v>2558</c:v>
                </c:pt>
                <c:pt idx="10">
                  <c:v>2559</c:v>
                </c:pt>
                <c:pt idx="11">
                  <c:v>2560</c:v>
                </c:pt>
                <c:pt idx="12">
                  <c:v>2561</c:v>
                </c:pt>
                <c:pt idx="13">
                  <c:v>2562</c:v>
                </c:pt>
              </c:numCache>
            </c:numRef>
          </c:xVal>
          <c:yVal>
            <c:numRef>
              <c:f>'[checklist การออกรหัสรองมาตรฐานฝีมือแรงงาน.xls]จำนวนรวมทั้งสิ้น'!$C$2:$C$15</c:f>
              <c:numCache>
                <c:formatCode>General</c:formatCode>
                <c:ptCount val="14"/>
                <c:pt idx="0">
                  <c:v>2</c:v>
                </c:pt>
                <c:pt idx="1">
                  <c:v>0</c:v>
                </c:pt>
                <c:pt idx="2">
                  <c:v>7</c:v>
                </c:pt>
                <c:pt idx="3">
                  <c:v>6</c:v>
                </c:pt>
                <c:pt idx="4">
                  <c:v>4</c:v>
                </c:pt>
                <c:pt idx="5">
                  <c:v>11</c:v>
                </c:pt>
                <c:pt idx="6">
                  <c:v>4</c:v>
                </c:pt>
                <c:pt idx="7">
                  <c:v>6</c:v>
                </c:pt>
                <c:pt idx="8">
                  <c:v>5</c:v>
                </c:pt>
                <c:pt idx="9">
                  <c:v>18</c:v>
                </c:pt>
                <c:pt idx="10">
                  <c:v>8</c:v>
                </c:pt>
                <c:pt idx="11">
                  <c:v>15</c:v>
                </c:pt>
                <c:pt idx="12">
                  <c:v>72</c:v>
                </c:pt>
                <c:pt idx="13">
                  <c:v>85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4BD2-4B0B-90C5-6F5A00ADC04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44063104"/>
        <c:axId val="144064896"/>
      </c:scatterChart>
      <c:valAx>
        <c:axId val="144063104"/>
        <c:scaling>
          <c:orientation val="minMax"/>
          <c:min val="2549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00B05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4064896"/>
        <c:crosses val="autoZero"/>
        <c:crossBetween val="midCat"/>
        <c:majorUnit val="1"/>
      </c:valAx>
      <c:valAx>
        <c:axId val="1440648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rgbClr val="FF0000"/>
              </a:solidFill>
              <a:prstDash val="dash"/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4063104"/>
        <c:crosses val="autoZero"/>
        <c:crossBetween val="midCat"/>
        <c:majorUnit val="5"/>
      </c:valAx>
      <c:spPr>
        <a:solidFill>
          <a:schemeClr val="bg1"/>
        </a:solidFill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315C615-0BAD-41ED-93B2-69B9C8D4A534}" type="doc">
      <dgm:prSet loTypeId="urn:microsoft.com/office/officeart/2009/layout/CircleArrowProcess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FE80144-8758-46EE-8AE4-D204E3875854}">
      <dgm:prSet phldrT="[Text]" custT="1"/>
      <dgm:spPr/>
      <dgm:t>
        <a:bodyPr/>
        <a:lstStyle/>
        <a:p>
          <a:pPr>
            <a:lnSpc>
              <a:spcPts val="2600"/>
            </a:lnSpc>
          </a:pPr>
          <a:r>
            <a:rPr lang="th-TH" sz="2000" b="1" spc="-60" baseline="0" dirty="0" smtClean="0">
              <a:cs typeface="+mn-cs"/>
            </a:rPr>
            <a:t>ทั้งหมด 77 หน่วยงาน</a:t>
          </a:r>
          <a:endParaRPr lang="en-US" sz="2000" b="1" spc="-60" baseline="0" dirty="0">
            <a:cs typeface="+mn-cs"/>
          </a:endParaRPr>
        </a:p>
      </dgm:t>
    </dgm:pt>
    <dgm:pt modelId="{C9FC253B-18DE-4B53-A2AC-DE76F0413F0A}" type="parTrans" cxnId="{B71EAF65-B1DF-43F2-B47F-12A982F1FBEA}">
      <dgm:prSet/>
      <dgm:spPr/>
      <dgm:t>
        <a:bodyPr/>
        <a:lstStyle/>
        <a:p>
          <a:endParaRPr lang="en-US"/>
        </a:p>
      </dgm:t>
    </dgm:pt>
    <dgm:pt modelId="{23720304-09FB-43A2-BB90-263AD28A64F2}" type="sibTrans" cxnId="{B71EAF65-B1DF-43F2-B47F-12A982F1FBEA}">
      <dgm:prSet/>
      <dgm:spPr/>
      <dgm:t>
        <a:bodyPr/>
        <a:lstStyle/>
        <a:p>
          <a:endParaRPr lang="en-US"/>
        </a:p>
      </dgm:t>
    </dgm:pt>
    <dgm:pt modelId="{BF214489-C50E-4E48-ADC6-1976C837F71F}">
      <dgm:prSet phldrT="[Text]" custT="1"/>
      <dgm:spPr/>
      <dgm:t>
        <a:bodyPr/>
        <a:lstStyle/>
        <a:p>
          <a:pPr>
            <a:lnSpc>
              <a:spcPts val="2600"/>
            </a:lnSpc>
          </a:pPr>
          <a:r>
            <a:rPr lang="th-TH" sz="2000" b="1" dirty="0" smtClean="0">
              <a:cs typeface="+mn-cs"/>
            </a:rPr>
            <a:t>ผ่าน 74 หน่วยงาน</a:t>
          </a:r>
          <a:endParaRPr lang="en-US" sz="2000" b="1" dirty="0">
            <a:cs typeface="+mn-cs"/>
          </a:endParaRPr>
        </a:p>
      </dgm:t>
    </dgm:pt>
    <dgm:pt modelId="{7F5B8DEF-C60A-4492-ABFE-8C3849E52A03}" type="parTrans" cxnId="{E91CDE88-CCEC-41A2-BEDE-C17F8D5410DE}">
      <dgm:prSet/>
      <dgm:spPr/>
      <dgm:t>
        <a:bodyPr/>
        <a:lstStyle/>
        <a:p>
          <a:endParaRPr lang="en-US"/>
        </a:p>
      </dgm:t>
    </dgm:pt>
    <dgm:pt modelId="{4CDFA673-6DC1-49A7-8707-727DCDAF0EAB}" type="sibTrans" cxnId="{E91CDE88-CCEC-41A2-BEDE-C17F8D5410DE}">
      <dgm:prSet/>
      <dgm:spPr/>
      <dgm:t>
        <a:bodyPr/>
        <a:lstStyle/>
        <a:p>
          <a:endParaRPr lang="en-US"/>
        </a:p>
      </dgm:t>
    </dgm:pt>
    <dgm:pt modelId="{0FA30ABC-520D-4D3F-BF91-DD3A4BFD2438}">
      <dgm:prSet phldrT="[Text]" custT="1"/>
      <dgm:spPr/>
      <dgm:t>
        <a:bodyPr/>
        <a:lstStyle/>
        <a:p>
          <a:pPr>
            <a:lnSpc>
              <a:spcPts val="2600"/>
            </a:lnSpc>
          </a:pPr>
          <a:r>
            <a:rPr lang="th-TH" sz="2000" b="1" dirty="0" smtClean="0"/>
            <a:t>ไม่ผ่าน 2 หน่วยงาน</a:t>
          </a:r>
          <a:endParaRPr lang="en-US" sz="2000" b="1" dirty="0"/>
        </a:p>
      </dgm:t>
    </dgm:pt>
    <dgm:pt modelId="{90514649-B76F-49FF-B3D4-1BB5D4632CFE}" type="parTrans" cxnId="{F6FE3360-3963-44F9-92E8-3350FDBA70EB}">
      <dgm:prSet/>
      <dgm:spPr/>
      <dgm:t>
        <a:bodyPr/>
        <a:lstStyle/>
        <a:p>
          <a:endParaRPr lang="en-US"/>
        </a:p>
      </dgm:t>
    </dgm:pt>
    <dgm:pt modelId="{7FAE76A2-67AB-4476-9ACB-A280B96EF888}" type="sibTrans" cxnId="{F6FE3360-3963-44F9-92E8-3350FDBA70EB}">
      <dgm:prSet/>
      <dgm:spPr/>
      <dgm:t>
        <a:bodyPr/>
        <a:lstStyle/>
        <a:p>
          <a:endParaRPr lang="en-US"/>
        </a:p>
      </dgm:t>
    </dgm:pt>
    <dgm:pt modelId="{CED1B139-DC51-408C-AE37-695DD5B16C62}" type="pres">
      <dgm:prSet presAssocID="{2315C615-0BAD-41ED-93B2-69B9C8D4A534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5A22D229-09AB-43C1-A8EF-5C579C734F67}" type="pres">
      <dgm:prSet presAssocID="{AFE80144-8758-46EE-8AE4-D204E3875854}" presName="Accent1" presStyleCnt="0"/>
      <dgm:spPr/>
    </dgm:pt>
    <dgm:pt modelId="{2FD978B5-1661-4F78-A70B-88B0E63B0FA4}" type="pres">
      <dgm:prSet presAssocID="{AFE80144-8758-46EE-8AE4-D204E3875854}" presName="Accent" presStyleLbl="node1" presStyleIdx="0" presStyleCnt="3" custLinFactNeighborX="11184" custLinFactNeighborY="-2323"/>
      <dgm:spPr>
        <a:solidFill>
          <a:srgbClr val="05CAFF"/>
        </a:solidFill>
        <a:effectLst>
          <a:outerShdw blurRad="50800" dist="38100" dir="5400000" algn="t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th-TH"/>
        </a:p>
      </dgm:t>
    </dgm:pt>
    <dgm:pt modelId="{649336D6-564B-4505-A8A3-4A15FB293FA4}" type="pres">
      <dgm:prSet presAssocID="{AFE80144-8758-46EE-8AE4-D204E3875854}" presName="Parent1" presStyleLbl="revTx" presStyleIdx="0" presStyleCnt="3" custScaleX="127763" custLinFactNeighborX="13541" custLinFactNeighborY="-820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338101-75F0-4E22-BE1C-C6E66F89A680}" type="pres">
      <dgm:prSet presAssocID="{BF214489-C50E-4E48-ADC6-1976C837F71F}" presName="Accent2" presStyleCnt="0"/>
      <dgm:spPr/>
    </dgm:pt>
    <dgm:pt modelId="{6ACC6B2F-24F8-49F8-A70B-159D3EF5F283}" type="pres">
      <dgm:prSet presAssocID="{BF214489-C50E-4E48-ADC6-1976C837F71F}" presName="Accent" presStyleLbl="node1" presStyleIdx="1" presStyleCnt="3" custLinFactNeighborX="6972" custLinFactNeighborY="-654"/>
      <dgm:spPr>
        <a:solidFill>
          <a:srgbClr val="EC0089"/>
        </a:solidFill>
        <a:effectLst>
          <a:outerShdw blurRad="50800" dist="38100" dir="5400000" algn="t" rotWithShape="0">
            <a:prstClr val="black">
              <a:alpha val="40000"/>
            </a:prstClr>
          </a:outerShdw>
        </a:effectLst>
      </dgm:spPr>
    </dgm:pt>
    <dgm:pt modelId="{7C0976F2-C781-4F8D-A85A-49D947C3A7A9}" type="pres">
      <dgm:prSet presAssocID="{BF214489-C50E-4E48-ADC6-1976C837F71F}" presName="Parent2" presStyleLbl="revTx" presStyleIdx="1" presStyleCnt="3" custLinFactNeighborX="11506" custLinFactNeighborY="-1037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435726-DC8C-4807-B19C-C54B2FFA25F5}" type="pres">
      <dgm:prSet presAssocID="{0FA30ABC-520D-4D3F-BF91-DD3A4BFD2438}" presName="Accent3" presStyleCnt="0"/>
      <dgm:spPr/>
    </dgm:pt>
    <dgm:pt modelId="{3E3A820D-17CD-4336-BF29-46A3462B1558}" type="pres">
      <dgm:prSet presAssocID="{0FA30ABC-520D-4D3F-BF91-DD3A4BFD2438}" presName="Accent" presStyleLbl="node1" presStyleIdx="2" presStyleCnt="3" custLinFactNeighborX="10498" custLinFactNeighborY="-480"/>
      <dgm:spPr>
        <a:solidFill>
          <a:srgbClr val="FFD71C"/>
        </a:solidFill>
        <a:effectLst>
          <a:outerShdw blurRad="50800" dist="38100" dir="5400000" algn="t" rotWithShape="0">
            <a:prstClr val="black">
              <a:alpha val="40000"/>
            </a:prstClr>
          </a:outerShdw>
        </a:effectLst>
      </dgm:spPr>
    </dgm:pt>
    <dgm:pt modelId="{ED7AAA5D-5710-488E-9CBE-95B1B094710C}" type="pres">
      <dgm:prSet presAssocID="{0FA30ABC-520D-4D3F-BF91-DD3A4BFD2438}" presName="Parent3" presStyleLbl="revTx" presStyleIdx="2" presStyleCnt="3" custLinFactNeighborX="8882" custLinFactNeighborY="-304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6FE3360-3963-44F9-92E8-3350FDBA70EB}" srcId="{2315C615-0BAD-41ED-93B2-69B9C8D4A534}" destId="{0FA30ABC-520D-4D3F-BF91-DD3A4BFD2438}" srcOrd="2" destOrd="0" parTransId="{90514649-B76F-49FF-B3D4-1BB5D4632CFE}" sibTransId="{7FAE76A2-67AB-4476-9ACB-A280B96EF888}"/>
    <dgm:cxn modelId="{E91CDE88-CCEC-41A2-BEDE-C17F8D5410DE}" srcId="{2315C615-0BAD-41ED-93B2-69B9C8D4A534}" destId="{BF214489-C50E-4E48-ADC6-1976C837F71F}" srcOrd="1" destOrd="0" parTransId="{7F5B8DEF-C60A-4492-ABFE-8C3849E52A03}" sibTransId="{4CDFA673-6DC1-49A7-8707-727DCDAF0EAB}"/>
    <dgm:cxn modelId="{7C2545E1-CD68-4105-915B-F3EE786A22B5}" type="presOf" srcId="{BF214489-C50E-4E48-ADC6-1976C837F71F}" destId="{7C0976F2-C781-4F8D-A85A-49D947C3A7A9}" srcOrd="0" destOrd="0" presId="urn:microsoft.com/office/officeart/2009/layout/CircleArrowProcess"/>
    <dgm:cxn modelId="{B71EAF65-B1DF-43F2-B47F-12A982F1FBEA}" srcId="{2315C615-0BAD-41ED-93B2-69B9C8D4A534}" destId="{AFE80144-8758-46EE-8AE4-D204E3875854}" srcOrd="0" destOrd="0" parTransId="{C9FC253B-18DE-4B53-A2AC-DE76F0413F0A}" sibTransId="{23720304-09FB-43A2-BB90-263AD28A64F2}"/>
    <dgm:cxn modelId="{ED8ABBBE-FFF2-4616-ADC7-65C5EDB125BC}" type="presOf" srcId="{0FA30ABC-520D-4D3F-BF91-DD3A4BFD2438}" destId="{ED7AAA5D-5710-488E-9CBE-95B1B094710C}" srcOrd="0" destOrd="0" presId="urn:microsoft.com/office/officeart/2009/layout/CircleArrowProcess"/>
    <dgm:cxn modelId="{872CAB7A-AB9E-482B-B57D-9561B0A793EF}" type="presOf" srcId="{AFE80144-8758-46EE-8AE4-D204E3875854}" destId="{649336D6-564B-4505-A8A3-4A15FB293FA4}" srcOrd="0" destOrd="0" presId="urn:microsoft.com/office/officeart/2009/layout/CircleArrowProcess"/>
    <dgm:cxn modelId="{E81DC691-E8A4-47C1-94A8-9EB13DE6368F}" type="presOf" srcId="{2315C615-0BAD-41ED-93B2-69B9C8D4A534}" destId="{CED1B139-DC51-408C-AE37-695DD5B16C62}" srcOrd="0" destOrd="0" presId="urn:microsoft.com/office/officeart/2009/layout/CircleArrowProcess"/>
    <dgm:cxn modelId="{FE8A9716-0A15-4FE5-BFB6-C1AB9D09EF66}" type="presParOf" srcId="{CED1B139-DC51-408C-AE37-695DD5B16C62}" destId="{5A22D229-09AB-43C1-A8EF-5C579C734F67}" srcOrd="0" destOrd="0" presId="urn:microsoft.com/office/officeart/2009/layout/CircleArrowProcess"/>
    <dgm:cxn modelId="{BEB68385-718D-4461-95EC-95AA4A81C270}" type="presParOf" srcId="{5A22D229-09AB-43C1-A8EF-5C579C734F67}" destId="{2FD978B5-1661-4F78-A70B-88B0E63B0FA4}" srcOrd="0" destOrd="0" presId="urn:microsoft.com/office/officeart/2009/layout/CircleArrowProcess"/>
    <dgm:cxn modelId="{F15E7FBA-385F-4C62-BC38-3AA18F18586D}" type="presParOf" srcId="{CED1B139-DC51-408C-AE37-695DD5B16C62}" destId="{649336D6-564B-4505-A8A3-4A15FB293FA4}" srcOrd="1" destOrd="0" presId="urn:microsoft.com/office/officeart/2009/layout/CircleArrowProcess"/>
    <dgm:cxn modelId="{72E7D5DD-E99A-4B10-ABF5-3C9CB1C64AFB}" type="presParOf" srcId="{CED1B139-DC51-408C-AE37-695DD5B16C62}" destId="{B2338101-75F0-4E22-BE1C-C6E66F89A680}" srcOrd="2" destOrd="0" presId="urn:microsoft.com/office/officeart/2009/layout/CircleArrowProcess"/>
    <dgm:cxn modelId="{56318EBF-E764-481B-A6EF-3E1CF6F13E25}" type="presParOf" srcId="{B2338101-75F0-4E22-BE1C-C6E66F89A680}" destId="{6ACC6B2F-24F8-49F8-A70B-159D3EF5F283}" srcOrd="0" destOrd="0" presId="urn:microsoft.com/office/officeart/2009/layout/CircleArrowProcess"/>
    <dgm:cxn modelId="{A1682E69-D170-4CA5-A5F4-1E67A059CB74}" type="presParOf" srcId="{CED1B139-DC51-408C-AE37-695DD5B16C62}" destId="{7C0976F2-C781-4F8D-A85A-49D947C3A7A9}" srcOrd="3" destOrd="0" presId="urn:microsoft.com/office/officeart/2009/layout/CircleArrowProcess"/>
    <dgm:cxn modelId="{F9170C60-5FBD-4827-AE55-F616E0AE5DD9}" type="presParOf" srcId="{CED1B139-DC51-408C-AE37-695DD5B16C62}" destId="{02435726-DC8C-4807-B19C-C54B2FFA25F5}" srcOrd="4" destOrd="0" presId="urn:microsoft.com/office/officeart/2009/layout/CircleArrowProcess"/>
    <dgm:cxn modelId="{DD9B7025-0D41-465B-B01D-16A3B3FCA4A8}" type="presParOf" srcId="{02435726-DC8C-4807-B19C-C54B2FFA25F5}" destId="{3E3A820D-17CD-4336-BF29-46A3462B1558}" srcOrd="0" destOrd="0" presId="urn:microsoft.com/office/officeart/2009/layout/CircleArrowProcess"/>
    <dgm:cxn modelId="{6989C1E1-D7C2-4999-BA3A-D562B875B7EC}" type="presParOf" srcId="{CED1B139-DC51-408C-AE37-695DD5B16C62}" destId="{ED7AAA5D-5710-488E-9CBE-95B1B094710C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D978B5-1661-4F78-A70B-88B0E63B0FA4}">
      <dsp:nvSpPr>
        <dsp:cNvPr id="0" name=""/>
        <dsp:cNvSpPr/>
      </dsp:nvSpPr>
      <dsp:spPr>
        <a:xfrm>
          <a:off x="2047825" y="-36863"/>
          <a:ext cx="1586645" cy="1586887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rgbClr val="05CA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9336D6-564B-4505-A8A3-4A15FB293FA4}">
      <dsp:nvSpPr>
        <dsp:cNvPr id="0" name=""/>
        <dsp:cNvSpPr/>
      </dsp:nvSpPr>
      <dsp:spPr>
        <a:xfrm>
          <a:off x="2218073" y="536739"/>
          <a:ext cx="1126446" cy="4407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ts val="26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spc="-60" baseline="0" dirty="0" smtClean="0">
              <a:cs typeface="+mn-cs"/>
            </a:rPr>
            <a:t>ทั้งหมด 77 หน่วยงาน</a:t>
          </a:r>
          <a:endParaRPr lang="en-US" sz="2000" b="1" kern="1200" spc="-60" baseline="0" dirty="0">
            <a:cs typeface="+mn-cs"/>
          </a:endParaRPr>
        </a:p>
      </dsp:txBody>
      <dsp:txXfrm>
        <a:off x="2218073" y="536739"/>
        <a:ext cx="1126446" cy="440728"/>
      </dsp:txXfrm>
    </dsp:sp>
    <dsp:sp modelId="{6ACC6B2F-24F8-49F8-A70B-159D3EF5F283}">
      <dsp:nvSpPr>
        <dsp:cNvPr id="0" name=""/>
        <dsp:cNvSpPr/>
      </dsp:nvSpPr>
      <dsp:spPr>
        <a:xfrm>
          <a:off x="1540310" y="901406"/>
          <a:ext cx="1586645" cy="1586887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rgbClr val="EC008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0976F2-C781-4F8D-A85A-49D947C3A7A9}">
      <dsp:nvSpPr>
        <dsp:cNvPr id="0" name=""/>
        <dsp:cNvSpPr/>
      </dsp:nvSpPr>
      <dsp:spPr>
        <a:xfrm>
          <a:off x="1883622" y="1485402"/>
          <a:ext cx="881668" cy="4407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ts val="26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dirty="0" smtClean="0">
              <a:cs typeface="+mn-cs"/>
            </a:rPr>
            <a:t>ผ่าน 74 หน่วยงาน</a:t>
          </a:r>
          <a:endParaRPr lang="en-US" sz="2000" b="1" kern="1200" dirty="0">
            <a:cs typeface="+mn-cs"/>
          </a:endParaRPr>
        </a:p>
      </dsp:txBody>
      <dsp:txXfrm>
        <a:off x="1883622" y="1485402"/>
        <a:ext cx="881668" cy="440728"/>
      </dsp:txXfrm>
    </dsp:sp>
    <dsp:sp modelId="{3E3A820D-17CD-4336-BF29-46A3462B1558}">
      <dsp:nvSpPr>
        <dsp:cNvPr id="0" name=""/>
        <dsp:cNvSpPr/>
      </dsp:nvSpPr>
      <dsp:spPr>
        <a:xfrm>
          <a:off x="2126408" y="1926134"/>
          <a:ext cx="1363174" cy="1363721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rgbClr val="FFD71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7AAA5D-5710-488E-9CBE-95B1B094710C}">
      <dsp:nvSpPr>
        <dsp:cNvPr id="0" name=""/>
        <dsp:cNvSpPr/>
      </dsp:nvSpPr>
      <dsp:spPr>
        <a:xfrm>
          <a:off x="2301471" y="2394943"/>
          <a:ext cx="881668" cy="4407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ts val="26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dirty="0" smtClean="0"/>
            <a:t>ไม่ผ่าน 2 หน่วยงาน</a:t>
          </a:r>
          <a:endParaRPr lang="en-US" sz="2000" b="1" kern="1200" dirty="0"/>
        </a:p>
      </dsp:txBody>
      <dsp:txXfrm>
        <a:off x="2301471" y="2394943"/>
        <a:ext cx="881668" cy="4407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F91C89-BF18-457E-9E55-1177BC18CC05}" type="datetimeFigureOut">
              <a:rPr lang="en-US" smtClean="0"/>
              <a:t>02-Nov-20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753EE6-7675-4BC9-B688-19B676E394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6929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28437E-02C8-4935-B121-7E533EDDC482}" type="datetimeFigureOut">
              <a:rPr lang="en-US" smtClean="0"/>
              <a:t>02-Nov-20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8D82B4-D330-4552-9AEF-2F611B94AE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1912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b="1" dirty="0" smtClean="0"/>
              <a:t>ข้อเสนอแนะ</a:t>
            </a:r>
          </a:p>
          <a:p>
            <a:pPr marL="228600" indent="-228600">
              <a:buAutoNum type="arabicPeriod"/>
            </a:pPr>
            <a:r>
              <a:rPr lang="th-TH" dirty="0" smtClean="0"/>
              <a:t>การเลือกสาขาอาชีพ/ตำแหน่ง</a:t>
            </a:r>
            <a:r>
              <a:rPr lang="th-TH" baseline="0" dirty="0" smtClean="0"/>
              <a:t> ยังไม่สอดคล้องกับการพัฒนาประเทศ เจตนารมย์ของกฎหมายเพื่อยกระดับ มฐป. เป็น มรช. ได้ง่ายและใช้เวลาน้อย ไม่ควรมี</a:t>
            </a:r>
            <a:r>
              <a:rPr lang="en-US" baseline="0" dirty="0" smtClean="0"/>
              <a:t> 1 Duty </a:t>
            </a:r>
            <a:endParaRPr lang="th-TH" baseline="0" dirty="0" smtClean="0"/>
          </a:p>
          <a:p>
            <a:pPr marL="228600" indent="-228600">
              <a:buAutoNum type="arabicPeriod"/>
            </a:pPr>
            <a:r>
              <a:rPr lang="th-TH" dirty="0" smtClean="0"/>
              <a:t>การวิเคราะห์งานย่อย ยังเขียนไม่ถูกต้อง เช่น 1. จะต้องมีอย่างน้อย 2 ขั้นตอน 2. ช่องเครื่องมืออุปกรณ์ไม่ครบถ้วน 3.ช่องความรู้ที่จำเป็นไม่ครบถ้วนและเขียนกว้างทำให้ออกข้อสอบไม่ตรงประเด็น 4. ช่องมาตรฐานการปฏิบัติงานเขียนไม่ชัด</a:t>
            </a:r>
            <a:r>
              <a:rPr lang="en-US" dirty="0" smtClean="0"/>
              <a:t>(</a:t>
            </a:r>
            <a:r>
              <a:rPr lang="en-US" dirty="0" err="1" smtClean="0"/>
              <a:t>Output+Condition</a:t>
            </a:r>
            <a:r>
              <a:rPr lang="en-US" dirty="0" smtClean="0"/>
              <a:t>)</a:t>
            </a:r>
            <a:r>
              <a:rPr lang="en-US" baseline="0" dirty="0" smtClean="0"/>
              <a:t> </a:t>
            </a:r>
            <a:r>
              <a:rPr lang="th-TH" baseline="0" dirty="0" smtClean="0"/>
              <a:t>และไม่ปรากฎในใบให้คะแนน</a:t>
            </a:r>
          </a:p>
          <a:p>
            <a:pPr marL="228600" indent="-228600">
              <a:buAutoNum type="arabicPeriod"/>
            </a:pPr>
            <a:r>
              <a:rPr lang="th-TH" baseline="0" dirty="0" smtClean="0"/>
              <a:t>การกำหนดสาขาอาชีพตามประกาศ ให้ดูเนื้องานหลักแล้วมาเลือกอาชีพจากประกาศ เช่น นักส่งของด้วยรถจักรยานยนต์ เนื้องานเน้นการบริการ ไม่เน้นการซ่อมบำรุงรักษา ก็อยู่ในอาชีพภาคบริการ เป็นต้น</a:t>
            </a:r>
          </a:p>
          <a:p>
            <a:pPr marL="228600" indent="-228600">
              <a:buAutoNum type="arabicPeriod"/>
            </a:pPr>
            <a:r>
              <a:rPr lang="th-TH" baseline="0" dirty="0" smtClean="0"/>
              <a:t>การเขียนคำจำกัดความให้น้ำ </a:t>
            </a:r>
            <a:r>
              <a:rPr lang="en-US" baseline="0" dirty="0" smtClean="0"/>
              <a:t>Task </a:t>
            </a:r>
            <a:r>
              <a:rPr lang="th-TH" baseline="0" dirty="0" smtClean="0"/>
              <a:t>มาเขียนขยายความ ทำให้ผู้อ่านเข้าใจได้ง่ายและมองเห็นภาพว่าสามารถทำอะไรได้บ้าง</a:t>
            </a:r>
          </a:p>
          <a:p>
            <a:pPr marL="228600" indent="-228600">
              <a:buAutoNum type="arabicPeriod"/>
            </a:pPr>
            <a:r>
              <a:rPr lang="th-TH" baseline="0" dirty="0" smtClean="0"/>
              <a:t>คุณสมบัติผู้ทดสอบ เขียนได้ดีแล้ว</a:t>
            </a:r>
          </a:p>
          <a:p>
            <a:pPr marL="228600" indent="-228600">
              <a:buAutoNum type="arabicPeriod"/>
            </a:pPr>
            <a:r>
              <a:rPr lang="th-TH" baseline="0" dirty="0" smtClean="0"/>
              <a:t>คุณสมบัติผู้เข้ารับการทดสอบ เขียนได้ดีแล้ว ทั้ง 2 ข้อนี้ ระบุตัวตนให้ได้ว่าคือใคร (อายุ ระดับการศึกษา ประสบการณ์ ทำงานในแผนก ผ่านการคัดเลือกจากใครอย่างไร)</a:t>
            </a:r>
          </a:p>
          <a:p>
            <a:pPr marL="228600" indent="-228600">
              <a:buAutoNum type="arabicPeriod"/>
            </a:pPr>
            <a:r>
              <a:rPr lang="th-TH" baseline="0" dirty="0" smtClean="0"/>
              <a:t>หลักเกณฑ์การได้รับหนังสือรับรอง ต้องไม่ขัดแย้งกัน เช่น กรณีมีเกณฑ์ผ่านภาคความรู้ และผ่านภาคความสามารถแล้วยังมีเกณฑ์รวมทั้ง 2 ภาค คะแนนจะขัดแย้งกัน</a:t>
            </a:r>
          </a:p>
          <a:p>
            <a:pPr marL="228600" indent="-228600">
              <a:buAutoNum type="arabicPeriod"/>
            </a:pPr>
            <a:r>
              <a:rPr lang="th-TH" baseline="0" dirty="0" smtClean="0"/>
              <a:t>ข้อกำหนดภาคความรู้ ภาคความสามารถ ต้องเขียนให้สอดคล้องกับการวิเคราะห์งานหลักงานย่อย แล้วนำความรู้ที่จำเป็นมาใส่ข้อกำหนดภาคความรู้ นำขั้นตอนมาเขียข้อกำหนดภาคความสามารถ</a:t>
            </a:r>
          </a:p>
          <a:p>
            <a:pPr marL="228600" indent="-228600">
              <a:buAutoNum type="arabicPeriod"/>
            </a:pPr>
            <a:r>
              <a:rPr lang="th-TH" baseline="0" dirty="0" smtClean="0"/>
              <a:t>ลักษณะการทดสอบยังมีข้อผิดพลาด เรื่อง ความไม่สอดคล้องกับข้อกำหนดมาตรฐาน การวิเคราะห์งานหลักงานย่อย การหาน้ำหนัก/จำนวนข้อสอบ</a:t>
            </a:r>
          </a:p>
          <a:p>
            <a:pPr marL="228600" indent="-228600">
              <a:buAutoNum type="arabicPeriod"/>
            </a:pPr>
            <a:r>
              <a:rPr lang="th-TH" baseline="0" dirty="0" smtClean="0"/>
              <a:t>ข้อสอบภาคความรู้ ไม่เขียนข้อกำหนดภาคความรู้แล้วตามด้วยข้อสอบ รูปภาพไม่ชัด ตัวลวงไม่สามารถทำหน้าที่ลวงได้จะทำให้ข้อสอบข้อนั้นง่ายเกินไป จำนวนข้อสอบน้อย</a:t>
            </a:r>
            <a:endParaRPr lang="en-US" baseline="0" dirty="0" smtClean="0"/>
          </a:p>
          <a:p>
            <a:pPr marL="228600" indent="-228600">
              <a:buAutoNum type="arabicPeriod"/>
            </a:pPr>
            <a:r>
              <a:rPr lang="th-TH" baseline="0" dirty="0" smtClean="0"/>
              <a:t>อื่นๆ  </a:t>
            </a:r>
          </a:p>
          <a:p>
            <a:pPr marL="0" indent="0">
              <a:buNone/>
            </a:pPr>
            <a:r>
              <a:rPr lang="th-TH" baseline="0" dirty="0" smtClean="0"/>
              <a:t>    1) บริษัทลูกทำมาตรฐานผู้ประกอบอาชีพผ่านการรับรองแล้ว ปีต่อไป บริษัทแม่ นำมายื่นให้คณะกรรมการรับรอง ประเด็นนี้สามารถทำได้ แต่ต้องมีสถานที่ทดสอบชัดเจนและไม่ซ้ำกัน</a:t>
            </a:r>
          </a:p>
          <a:p>
            <a:pPr marL="0" indent="0">
              <a:buNone/>
            </a:pPr>
            <a:r>
              <a:rPr lang="th-TH" baseline="0" dirty="0" smtClean="0"/>
              <a:t>    2) หน่วยงานไหนไม่ผ่านตัวชี้วัดรอบที่ 1 หากรอบที่ 2 สามารถทำได้ตามที่กำหนดก็ผ่านตัวชี้วัดได้</a:t>
            </a:r>
          </a:p>
          <a:p>
            <a:pPr marL="0" indent="0">
              <a:buNone/>
            </a:pPr>
            <a:r>
              <a:rPr lang="th-TH" baseline="0" dirty="0" smtClean="0"/>
              <a:t>    3) เอกสารยื่นคำขอตัวจริงให้เก็บที่สถาบันและสำนักงาน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8D82B4-D330-4552-9AEF-2F611B94AE1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417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8D82B4-D330-4552-9AEF-2F611B94AE1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67238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A5A02-1836-42F9-9A22-5E4EFD57A3B4}" type="datetimeFigureOut">
              <a:rPr lang="en-US" smtClean="0"/>
              <a:t>02-Nov-20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04103-C904-4618-B958-F8DDA330E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154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A5A02-1836-42F9-9A22-5E4EFD57A3B4}" type="datetimeFigureOut">
              <a:rPr lang="en-US" smtClean="0"/>
              <a:t>02-Nov-20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04103-C904-4618-B958-F8DDA330E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314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A5A02-1836-42F9-9A22-5E4EFD57A3B4}" type="datetimeFigureOut">
              <a:rPr lang="en-US" smtClean="0"/>
              <a:t>02-Nov-20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04103-C904-4618-B958-F8DDA330E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5754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A5A02-1836-42F9-9A22-5E4EFD57A3B4}" type="datetimeFigureOut">
              <a:rPr lang="en-US" smtClean="0"/>
              <a:t>02-Nov-20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04103-C904-4618-B958-F8DDA330E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452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A5A02-1836-42F9-9A22-5E4EFD57A3B4}" type="datetimeFigureOut">
              <a:rPr lang="en-US" smtClean="0"/>
              <a:t>02-Nov-20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04103-C904-4618-B958-F8DDA330E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449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A5A02-1836-42F9-9A22-5E4EFD57A3B4}" type="datetimeFigureOut">
              <a:rPr lang="en-US" smtClean="0"/>
              <a:t>02-Nov-20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04103-C904-4618-B958-F8DDA330E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449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A5A02-1836-42F9-9A22-5E4EFD57A3B4}" type="datetimeFigureOut">
              <a:rPr lang="en-US" smtClean="0"/>
              <a:t>02-Nov-20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04103-C904-4618-B958-F8DDA330E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890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A5A02-1836-42F9-9A22-5E4EFD57A3B4}" type="datetimeFigureOut">
              <a:rPr lang="en-US" smtClean="0"/>
              <a:t>02-Nov-20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04103-C904-4618-B958-F8DDA330E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876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A5A02-1836-42F9-9A22-5E4EFD57A3B4}" type="datetimeFigureOut">
              <a:rPr lang="en-US" smtClean="0"/>
              <a:t>02-Nov-20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04103-C904-4618-B958-F8DDA330E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7624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A5A02-1836-42F9-9A22-5E4EFD57A3B4}" type="datetimeFigureOut">
              <a:rPr lang="en-US" smtClean="0"/>
              <a:t>02-Nov-20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04103-C904-4618-B958-F8DDA330E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729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A5A02-1836-42F9-9A22-5E4EFD57A3B4}" type="datetimeFigureOut">
              <a:rPr lang="en-US" smtClean="0"/>
              <a:t>02-Nov-20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04103-C904-4618-B958-F8DDA330E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553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9A5A02-1836-42F9-9A22-5E4EFD57A3B4}" type="datetimeFigureOut">
              <a:rPr lang="en-US" smtClean="0"/>
              <a:t>02-Nov-20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504103-C904-4618-B958-F8DDA330E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8134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Diagonal Corner Rectangle 8"/>
          <p:cNvSpPr/>
          <p:nvPr/>
        </p:nvSpPr>
        <p:spPr>
          <a:xfrm>
            <a:off x="1447978" y="4377403"/>
            <a:ext cx="6248044" cy="1132113"/>
          </a:xfrm>
          <a:prstGeom prst="snip2DiagRect">
            <a:avLst>
              <a:gd name="adj1" fmla="val 34615"/>
              <a:gd name="adj2" fmla="val 32330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3200" b="1" dirty="0" smtClean="0"/>
              <a:t>          การ</a:t>
            </a:r>
            <a:r>
              <a:rPr lang="th-TH" sz="3600" b="1" dirty="0"/>
              <a:t>รับรอง</a:t>
            </a:r>
            <a:r>
              <a:rPr lang="th-TH" sz="3200" b="1" dirty="0"/>
              <a:t>มาตรฐานฝีมือแรงงาน</a:t>
            </a:r>
            <a:r>
              <a:rPr lang="th-TH" sz="3200" b="1" dirty="0" smtClean="0"/>
              <a:t>ของ</a:t>
            </a:r>
          </a:p>
          <a:p>
            <a:r>
              <a:rPr lang="th-TH" sz="3200" b="1" dirty="0"/>
              <a:t> </a:t>
            </a:r>
            <a:r>
              <a:rPr lang="th-TH" sz="3200" b="1" dirty="0" smtClean="0"/>
              <a:t>       ผู้</a:t>
            </a:r>
            <a:r>
              <a:rPr lang="th-TH" sz="3200" b="1" dirty="0"/>
              <a:t>ประกอบ</a:t>
            </a:r>
            <a:r>
              <a:rPr lang="th-TH" sz="3200" b="1" dirty="0" smtClean="0"/>
              <a:t>อาชีพตามมาตรา26</a:t>
            </a:r>
            <a:endParaRPr lang="en-US" sz="3200" b="1" dirty="0"/>
          </a:p>
        </p:txBody>
      </p:sp>
      <p:sp>
        <p:nvSpPr>
          <p:cNvPr id="7" name="Freeform 6"/>
          <p:cNvSpPr/>
          <p:nvPr/>
        </p:nvSpPr>
        <p:spPr>
          <a:xfrm>
            <a:off x="0" y="0"/>
            <a:ext cx="3300542" cy="6858000"/>
          </a:xfrm>
          <a:custGeom>
            <a:avLst/>
            <a:gdLst>
              <a:gd name="connsiteX0" fmla="*/ 0 w 3300542"/>
              <a:gd name="connsiteY0" fmla="*/ 0 h 6858000"/>
              <a:gd name="connsiteX1" fmla="*/ 3300542 w 3300542"/>
              <a:gd name="connsiteY1" fmla="*/ 0 h 6858000"/>
              <a:gd name="connsiteX2" fmla="*/ 1933302 w 3300542"/>
              <a:gd name="connsiteY2" fmla="*/ 6858000 h 6858000"/>
              <a:gd name="connsiteX3" fmla="*/ 0 w 33005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00542" h="6858000">
                <a:moveTo>
                  <a:pt x="0" y="0"/>
                </a:moveTo>
                <a:lnTo>
                  <a:pt x="3300542" y="0"/>
                </a:lnTo>
                <a:lnTo>
                  <a:pt x="193330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/>
          <p:cNvSpPr/>
          <p:nvPr/>
        </p:nvSpPr>
        <p:spPr>
          <a:xfrm>
            <a:off x="1447978" y="2448627"/>
            <a:ext cx="6160958" cy="1564965"/>
          </a:xfrm>
          <a:prstGeom prst="round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2800"/>
              </a:lnSpc>
            </a:pPr>
            <a:r>
              <a:rPr lang="th-TH" sz="3200" b="1" dirty="0" smtClean="0">
                <a:solidFill>
                  <a:srgbClr val="FFFF00"/>
                </a:solidFill>
                <a:latin typeface="IrisUPC" panose="020B0604020202020204" pitchFamily="34" charset="-34"/>
                <a:cs typeface="IrisUPC" panose="020B0604020202020204" pitchFamily="34" charset="-34"/>
              </a:rPr>
              <a:t>กลุ่มงานกำหนดมาตรฐานฝีมือแรงงาน</a:t>
            </a:r>
          </a:p>
          <a:p>
            <a:pPr>
              <a:lnSpc>
                <a:spcPts val="2800"/>
              </a:lnSpc>
            </a:pPr>
            <a:r>
              <a:rPr lang="th-TH" sz="3200" b="1" dirty="0" smtClean="0">
                <a:solidFill>
                  <a:srgbClr val="FFFF00"/>
                </a:solidFill>
                <a:latin typeface="IrisUPC" panose="020B0604020202020204" pitchFamily="34" charset="-34"/>
                <a:cs typeface="IrisUPC" panose="020B0604020202020204" pitchFamily="34" charset="-34"/>
              </a:rPr>
              <a:t>สำนักพัฒนามาตรฐานและทดสอบฝีมือแรงงาน</a:t>
            </a:r>
          </a:p>
          <a:p>
            <a:pPr>
              <a:lnSpc>
                <a:spcPts val="2800"/>
              </a:lnSpc>
            </a:pPr>
            <a:r>
              <a:rPr lang="en-US" sz="3200" b="1" dirty="0" smtClean="0">
                <a:solidFill>
                  <a:srgbClr val="FFFF00"/>
                </a:solidFill>
                <a:latin typeface="IrisUPC" panose="020B0604020202020204" pitchFamily="34" charset="-34"/>
                <a:cs typeface="IrisUPC" panose="020B0604020202020204" pitchFamily="34" charset="-34"/>
              </a:rPr>
              <a:t>Tel./Fax. 0 2643 4987, 0 22451822</a:t>
            </a:r>
          </a:p>
          <a:p>
            <a:pPr>
              <a:lnSpc>
                <a:spcPts val="2800"/>
              </a:lnSpc>
            </a:pPr>
            <a:r>
              <a:rPr lang="en-US" sz="3200" b="1" dirty="0" smtClean="0">
                <a:solidFill>
                  <a:srgbClr val="FFFF00"/>
                </a:solidFill>
                <a:latin typeface="IrisUPC" panose="020B0604020202020204" pitchFamily="34" charset="-34"/>
                <a:cs typeface="IrisUPC" panose="020B0604020202020204" pitchFamily="34" charset="-34"/>
              </a:rPr>
              <a:t>Email : dsdstandard713@gmail.com</a:t>
            </a:r>
            <a:endParaRPr lang="en-US" sz="3200" b="1" dirty="0">
              <a:solidFill>
                <a:srgbClr val="FFFF00"/>
              </a:solidFill>
              <a:latin typeface="IrisUPC" panose="020B0604020202020204" pitchFamily="34" charset="-34"/>
              <a:cs typeface="IrisUPC" panose="020B0604020202020204" pitchFamily="34" charset="-34"/>
            </a:endParaRPr>
          </a:p>
        </p:txBody>
      </p:sp>
      <p:sp>
        <p:nvSpPr>
          <p:cNvPr id="19" name="Freeform 18"/>
          <p:cNvSpPr/>
          <p:nvPr/>
        </p:nvSpPr>
        <p:spPr>
          <a:xfrm>
            <a:off x="1589762" y="4389267"/>
            <a:ext cx="825818" cy="1132113"/>
          </a:xfrm>
          <a:custGeom>
            <a:avLst/>
            <a:gdLst>
              <a:gd name="connsiteX0" fmla="*/ 391881 w 825818"/>
              <a:gd name="connsiteY0" fmla="*/ 0 h 1132113"/>
              <a:gd name="connsiteX1" fmla="*/ 825818 w 825818"/>
              <a:gd name="connsiteY1" fmla="*/ 0 h 1132113"/>
              <a:gd name="connsiteX2" fmla="*/ 607875 w 825818"/>
              <a:gd name="connsiteY2" fmla="*/ 1132113 h 1132113"/>
              <a:gd name="connsiteX3" fmla="*/ 366012 w 825818"/>
              <a:gd name="connsiteY3" fmla="*/ 1132113 h 1132113"/>
              <a:gd name="connsiteX4" fmla="*/ 0 w 825818"/>
              <a:gd name="connsiteY4" fmla="*/ 766101 h 1132113"/>
              <a:gd name="connsiteX5" fmla="*/ 0 w 825818"/>
              <a:gd name="connsiteY5" fmla="*/ 391881 h 1132113"/>
              <a:gd name="connsiteX6" fmla="*/ 391881 w 825818"/>
              <a:gd name="connsiteY6" fmla="*/ 0 h 11321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5818" h="1132113">
                <a:moveTo>
                  <a:pt x="391881" y="0"/>
                </a:moveTo>
                <a:lnTo>
                  <a:pt x="825818" y="0"/>
                </a:lnTo>
                <a:lnTo>
                  <a:pt x="607875" y="1132113"/>
                </a:lnTo>
                <a:lnTo>
                  <a:pt x="366012" y="1132113"/>
                </a:lnTo>
                <a:lnTo>
                  <a:pt x="0" y="766101"/>
                </a:lnTo>
                <a:lnTo>
                  <a:pt x="0" y="391881"/>
                </a:lnTo>
                <a:lnTo>
                  <a:pt x="391881" y="0"/>
                </a:lnTo>
                <a:close/>
              </a:path>
            </a:pathLst>
          </a:custGeom>
          <a:solidFill>
            <a:srgbClr val="FFFF00"/>
          </a:soli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/>
              <a:t>.</a:t>
            </a:r>
            <a:endParaRPr lang="en-US" sz="3200" b="1" dirty="0"/>
          </a:p>
        </p:txBody>
      </p:sp>
      <p:sp>
        <p:nvSpPr>
          <p:cNvPr id="2" name="Oval 1"/>
          <p:cNvSpPr/>
          <p:nvPr/>
        </p:nvSpPr>
        <p:spPr>
          <a:xfrm>
            <a:off x="-606749" y="3785999"/>
            <a:ext cx="200350" cy="1132114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  <a:alpha val="52000"/>
                </a:schemeClr>
              </a:gs>
              <a:gs pos="74000">
                <a:schemeClr val="accent6">
                  <a:lumMod val="45000"/>
                  <a:lumOff val="55000"/>
                </a:schemeClr>
              </a:gs>
              <a:gs pos="83000">
                <a:schemeClr val="accent6">
                  <a:lumMod val="45000"/>
                  <a:lumOff val="55000"/>
                </a:schemeClr>
              </a:gs>
              <a:gs pos="100000">
                <a:schemeClr val="accent6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-606749" y="5172059"/>
            <a:ext cx="200350" cy="1132114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  <a:alpha val="52000"/>
                </a:schemeClr>
              </a:gs>
              <a:gs pos="74000">
                <a:schemeClr val="accent6">
                  <a:lumMod val="45000"/>
                  <a:lumOff val="55000"/>
                </a:schemeClr>
              </a:gs>
              <a:gs pos="83000">
                <a:schemeClr val="accent6">
                  <a:lumMod val="45000"/>
                  <a:lumOff val="55000"/>
                </a:schemeClr>
              </a:gs>
              <a:gs pos="100000">
                <a:schemeClr val="accent6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Flowchart: Alternate Process 3"/>
          <p:cNvSpPr/>
          <p:nvPr/>
        </p:nvSpPr>
        <p:spPr>
          <a:xfrm>
            <a:off x="1904430" y="1021144"/>
            <a:ext cx="5188226" cy="1051808"/>
          </a:xfrm>
          <a:prstGeom prst="flowChartAlternateProcess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923774" y="1004859"/>
            <a:ext cx="5188226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chemeClr val="bg1"/>
                </a:solidFill>
              </a:rPr>
              <a:t>อุษา  ศิริสนธิวรรธน</a:t>
            </a:r>
            <a:endParaRPr lang="en-US" sz="3600" b="1" dirty="0" smtClean="0">
              <a:solidFill>
                <a:schemeClr val="bg1"/>
              </a:solidFill>
            </a:endParaRPr>
          </a:p>
          <a:p>
            <a:pPr algn="ctr"/>
            <a:r>
              <a:rPr lang="th-TH" sz="2600" b="1" dirty="0" smtClean="0">
                <a:solidFill>
                  <a:schemeClr val="bg1"/>
                </a:solidFill>
              </a:rPr>
              <a:t>ผู้อำนวยการกลุ่มงานกำหนดมาตรฐานฝีมือแรงงาน</a:t>
            </a:r>
            <a:endParaRPr lang="en-US" sz="2600" b="1" dirty="0">
              <a:solidFill>
                <a:schemeClr val="bg1"/>
              </a:solidFill>
            </a:endParaRPr>
          </a:p>
        </p:txBody>
      </p:sp>
      <p:pic>
        <p:nvPicPr>
          <p:cNvPr id="5" name="Uplifting and Inspiring Background Music For Videos &amp; Presentations (128  kbps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144000" y="5280916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416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2000">
        <p14:gallery dir="l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animMotion origin="layout" path="M 0.24774 -0.00185 L 0.89219 -0.00185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222" y="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"/>
                                            </p:cond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animMotion origin="layout" path="M 0.24774 -0.00185 L 0.89219 -0.00185 " pathEditMode="relative" rAng="0" ptsTypes="AA">
                                      <p:cBhvr>
                                        <p:cTn id="10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222" y="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 animBg="1"/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25" b="100000" l="1969" r="99213">
                        <a14:foregroundMark x1="30315" y1="73750" x2="35433" y2="6156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792311"/>
            <a:ext cx="2587876" cy="3260315"/>
          </a:xfrm>
          <a:prstGeom prst="rect">
            <a:avLst/>
          </a:prstGeom>
        </p:spPr>
      </p:pic>
      <p:sp>
        <p:nvSpPr>
          <p:cNvPr id="20" name="Freeform 19"/>
          <p:cNvSpPr/>
          <p:nvPr/>
        </p:nvSpPr>
        <p:spPr>
          <a:xfrm>
            <a:off x="1066800" y="142214"/>
            <a:ext cx="8077200" cy="6844937"/>
          </a:xfrm>
          <a:custGeom>
            <a:avLst/>
            <a:gdLst>
              <a:gd name="connsiteX0" fmla="*/ 0 w 6556124"/>
              <a:gd name="connsiteY0" fmla="*/ 0 h 6858000"/>
              <a:gd name="connsiteX1" fmla="*/ 6556124 w 6556124"/>
              <a:gd name="connsiteY1" fmla="*/ 0 h 6858000"/>
              <a:gd name="connsiteX2" fmla="*/ 6556124 w 6556124"/>
              <a:gd name="connsiteY2" fmla="*/ 6858000 h 6858000"/>
              <a:gd name="connsiteX3" fmla="*/ 0 w 6556124"/>
              <a:gd name="connsiteY3" fmla="*/ 6858000 h 6858000"/>
              <a:gd name="connsiteX4" fmla="*/ 0 w 6556124"/>
              <a:gd name="connsiteY4" fmla="*/ 6662580 h 6858000"/>
              <a:gd name="connsiteX5" fmla="*/ 29899 w 6556124"/>
              <a:gd name="connsiteY5" fmla="*/ 6640967 h 6858000"/>
              <a:gd name="connsiteX6" fmla="*/ 1544512 w 6556124"/>
              <a:gd name="connsiteY6" fmla="*/ 3429000 h 6858000"/>
              <a:gd name="connsiteX7" fmla="*/ 29899 w 6556124"/>
              <a:gd name="connsiteY7" fmla="*/ 217033 h 6858000"/>
              <a:gd name="connsiteX8" fmla="*/ 0 w 6556124"/>
              <a:gd name="connsiteY8" fmla="*/ 19542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556124" h="6858000">
                <a:moveTo>
                  <a:pt x="0" y="0"/>
                </a:moveTo>
                <a:lnTo>
                  <a:pt x="6556124" y="0"/>
                </a:lnTo>
                <a:lnTo>
                  <a:pt x="6556124" y="6858000"/>
                </a:lnTo>
                <a:lnTo>
                  <a:pt x="0" y="6858000"/>
                </a:lnTo>
                <a:lnTo>
                  <a:pt x="0" y="6662580"/>
                </a:lnTo>
                <a:lnTo>
                  <a:pt x="29899" y="6640967"/>
                </a:lnTo>
                <a:cubicBezTo>
                  <a:pt x="943708" y="5944871"/>
                  <a:pt x="1544512" y="4766047"/>
                  <a:pt x="1544512" y="3429000"/>
                </a:cubicBezTo>
                <a:cubicBezTo>
                  <a:pt x="1544512" y="2091953"/>
                  <a:pt x="943708" y="913129"/>
                  <a:pt x="29899" y="217033"/>
                </a:cubicBezTo>
                <a:lnTo>
                  <a:pt x="0" y="195421"/>
                </a:lnTo>
                <a:close/>
              </a:path>
            </a:pathLst>
          </a:custGeom>
          <a:gradFill>
            <a:gsLst>
              <a:gs pos="7000">
                <a:schemeClr val="bg1"/>
              </a:gs>
              <a:gs pos="62000">
                <a:schemeClr val="accent1">
                  <a:lumMod val="30000"/>
                  <a:lumOff val="70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Isosceles Triangle 11"/>
          <p:cNvSpPr/>
          <p:nvPr/>
        </p:nvSpPr>
        <p:spPr>
          <a:xfrm>
            <a:off x="0" y="5651500"/>
            <a:ext cx="9144000" cy="1193437"/>
          </a:xfrm>
          <a:prstGeom prst="triangle">
            <a:avLst>
              <a:gd name="adj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Isosceles Triangle 20"/>
          <p:cNvSpPr/>
          <p:nvPr/>
        </p:nvSpPr>
        <p:spPr>
          <a:xfrm flipV="1">
            <a:off x="0" y="-1"/>
            <a:ext cx="9144000" cy="1295400"/>
          </a:xfrm>
          <a:prstGeom prst="triangle">
            <a:avLst>
              <a:gd name="adj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180529" y="132945"/>
            <a:ext cx="741028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th-TH" sz="3200" b="1" dirty="0" smtClean="0"/>
              <a:t>การ</a:t>
            </a:r>
            <a:r>
              <a:rPr lang="th-TH" sz="3200" b="1" dirty="0"/>
              <a:t>รับรองมาตรฐานฝีมือแรงงานของผู้ประกอบอาชีพ</a:t>
            </a:r>
            <a:endParaRPr lang="en-US" sz="3200" b="1" dirty="0"/>
          </a:p>
        </p:txBody>
      </p:sp>
      <p:sp>
        <p:nvSpPr>
          <p:cNvPr id="29" name="Rectangle 28"/>
          <p:cNvSpPr/>
          <p:nvPr/>
        </p:nvSpPr>
        <p:spPr>
          <a:xfrm>
            <a:off x="3314388" y="637609"/>
            <a:ext cx="5592257" cy="987783"/>
          </a:xfrm>
          <a:prstGeom prst="rect">
            <a:avLst/>
          </a:prstGeom>
          <a:solidFill>
            <a:srgbClr val="1F4E7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Parallelogram 22"/>
          <p:cNvSpPr/>
          <p:nvPr/>
        </p:nvSpPr>
        <p:spPr>
          <a:xfrm>
            <a:off x="2645839" y="637609"/>
            <a:ext cx="946462" cy="983883"/>
          </a:xfrm>
          <a:prstGeom prst="parallelogram">
            <a:avLst/>
          </a:prstGeom>
          <a:solidFill>
            <a:srgbClr val="1F4E78"/>
          </a:soli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/>
          <p:cNvSpPr/>
          <p:nvPr/>
        </p:nvSpPr>
        <p:spPr>
          <a:xfrm>
            <a:off x="3637368" y="2846013"/>
            <a:ext cx="5245740" cy="718670"/>
          </a:xfrm>
          <a:prstGeom prst="rect">
            <a:avLst/>
          </a:prstGeom>
          <a:solidFill>
            <a:srgbClr val="0071C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Parallelogram 23"/>
          <p:cNvSpPr/>
          <p:nvPr/>
        </p:nvSpPr>
        <p:spPr>
          <a:xfrm>
            <a:off x="2979195" y="2853793"/>
            <a:ext cx="863600" cy="720000"/>
          </a:xfrm>
          <a:prstGeom prst="parallelogram">
            <a:avLst/>
          </a:prstGeom>
          <a:solidFill>
            <a:srgbClr val="0071C1"/>
          </a:soli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/>
          <p:cNvSpPr/>
          <p:nvPr/>
        </p:nvSpPr>
        <p:spPr>
          <a:xfrm>
            <a:off x="3619061" y="1900043"/>
            <a:ext cx="5260002" cy="718670"/>
          </a:xfrm>
          <a:prstGeom prst="rect">
            <a:avLst/>
          </a:prstGeom>
          <a:solidFill>
            <a:srgbClr val="01B0F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Parallelogram 24"/>
          <p:cNvSpPr/>
          <p:nvPr/>
        </p:nvSpPr>
        <p:spPr>
          <a:xfrm>
            <a:off x="2949920" y="1912010"/>
            <a:ext cx="863600" cy="720000"/>
          </a:xfrm>
          <a:prstGeom prst="parallelogram">
            <a:avLst/>
          </a:prstGeom>
          <a:solidFill>
            <a:srgbClr val="01B0F1"/>
          </a:soli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/>
          <p:cNvSpPr/>
          <p:nvPr/>
        </p:nvSpPr>
        <p:spPr>
          <a:xfrm>
            <a:off x="3698980" y="3805444"/>
            <a:ext cx="5180083" cy="718670"/>
          </a:xfrm>
          <a:prstGeom prst="rect">
            <a:avLst/>
          </a:prstGeom>
          <a:solidFill>
            <a:srgbClr val="92D14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Parallelogram 25"/>
          <p:cNvSpPr/>
          <p:nvPr/>
        </p:nvSpPr>
        <p:spPr>
          <a:xfrm>
            <a:off x="3022073" y="3818107"/>
            <a:ext cx="863600" cy="720000"/>
          </a:xfrm>
          <a:prstGeom prst="parallelogram">
            <a:avLst/>
          </a:prstGeom>
          <a:solidFill>
            <a:srgbClr val="92D14F"/>
          </a:soli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/>
          <p:cNvSpPr/>
          <p:nvPr/>
        </p:nvSpPr>
        <p:spPr>
          <a:xfrm>
            <a:off x="3021976" y="5762015"/>
            <a:ext cx="5858897" cy="718670"/>
          </a:xfrm>
          <a:prstGeom prst="rect">
            <a:avLst/>
          </a:prstGeom>
          <a:solidFill>
            <a:srgbClr val="53823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Parallelogram 26"/>
          <p:cNvSpPr/>
          <p:nvPr/>
        </p:nvSpPr>
        <p:spPr>
          <a:xfrm>
            <a:off x="2362200" y="5754457"/>
            <a:ext cx="863600" cy="720000"/>
          </a:xfrm>
          <a:prstGeom prst="parallelogram">
            <a:avLst/>
          </a:prstGeom>
          <a:solidFill>
            <a:srgbClr val="538234"/>
          </a:soli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/>
          <p:cNvSpPr/>
          <p:nvPr/>
        </p:nvSpPr>
        <p:spPr>
          <a:xfrm>
            <a:off x="3381720" y="4814126"/>
            <a:ext cx="5503454" cy="718670"/>
          </a:xfrm>
          <a:prstGeom prst="rect">
            <a:avLst/>
          </a:prstGeom>
          <a:solidFill>
            <a:srgbClr val="00AF5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Parallelogram 27"/>
          <p:cNvSpPr/>
          <p:nvPr/>
        </p:nvSpPr>
        <p:spPr>
          <a:xfrm>
            <a:off x="2736059" y="4820422"/>
            <a:ext cx="863600" cy="720000"/>
          </a:xfrm>
          <a:prstGeom prst="parallelogram">
            <a:avLst/>
          </a:prstGeom>
          <a:solidFill>
            <a:srgbClr val="00AF50"/>
          </a:soli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>
            <a:off x="3434465" y="731565"/>
            <a:ext cx="5472180" cy="924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200"/>
              </a:lnSpc>
            </a:pPr>
            <a:r>
              <a:rPr lang="th-TH" sz="2400" b="1" spc="-70" dirty="0" smtClean="0">
                <a:solidFill>
                  <a:schemeClr val="bg1"/>
                </a:solidFill>
                <a:ea typeface="Calibri" panose="020F0502020204030204" pitchFamily="34" charset="0"/>
              </a:rPr>
              <a:t> </a:t>
            </a:r>
            <a:r>
              <a:rPr lang="th-TH" sz="2400" b="1" spc="-70" dirty="0" smtClean="0">
                <a:solidFill>
                  <a:schemeClr val="accent2"/>
                </a:solidFill>
                <a:ea typeface="Calibri" panose="020F0502020204030204" pitchFamily="34" charset="0"/>
              </a:rPr>
              <a:t>รายละเอียด</a:t>
            </a:r>
            <a:r>
              <a:rPr lang="th-TH" sz="2400" b="1" spc="-70" dirty="0">
                <a:solidFill>
                  <a:schemeClr val="accent2"/>
                </a:solidFill>
                <a:ea typeface="Calibri" panose="020F0502020204030204" pitchFamily="34" charset="0"/>
              </a:rPr>
              <a:t>ตัวชี้วัดที่ </a:t>
            </a:r>
            <a:r>
              <a:rPr lang="th-TH" sz="2400" b="1" spc="-70" dirty="0" smtClean="0">
                <a:solidFill>
                  <a:schemeClr val="accent2"/>
                </a:solidFill>
                <a:ea typeface="Calibri" panose="020F0502020204030204" pitchFamily="34" charset="0"/>
              </a:rPr>
              <a:t>1.10 </a:t>
            </a:r>
            <a:r>
              <a:rPr lang="th-TH" sz="1600" b="1" dirty="0">
                <a:solidFill>
                  <a:schemeClr val="bg1"/>
                </a:solidFill>
                <a:latin typeface="TH SarabunIT๙" panose="020B0500040200020003" pitchFamily="34" charset="-34"/>
                <a:ea typeface="Tahoma" pitchFamily="34" charset="0"/>
                <a:cs typeface="TH SarabunIT๙" panose="020B0500040200020003" pitchFamily="34" charset="-34"/>
              </a:rPr>
              <a:t>ร้อยละของความพึงพอใจในการทดสอบมาตรฐานฝีมือแรงงานของผู้ประกอบอาชีพ และความ</a:t>
            </a:r>
            <a:r>
              <a:rPr lang="th-TH" sz="1600" b="1" dirty="0" err="1">
                <a:solidFill>
                  <a:schemeClr val="bg1"/>
                </a:solidFill>
                <a:latin typeface="TH SarabunIT๙" panose="020B0500040200020003" pitchFamily="34" charset="-34"/>
                <a:ea typeface="Tahoma" pitchFamily="34" charset="0"/>
                <a:cs typeface="TH SarabunIT๙" panose="020B0500040200020003" pitchFamily="34" charset="-34"/>
              </a:rPr>
              <a:t>สําเร็จ</a:t>
            </a:r>
            <a:r>
              <a:rPr lang="th-TH" sz="1600" b="1" dirty="0">
                <a:solidFill>
                  <a:schemeClr val="bg1"/>
                </a:solidFill>
                <a:latin typeface="TH SarabunIT๙" panose="020B0500040200020003" pitchFamily="34" charset="-34"/>
                <a:ea typeface="Tahoma" pitchFamily="34" charset="0"/>
                <a:cs typeface="TH SarabunIT๙" panose="020B0500040200020003" pitchFamily="34" charset="-34"/>
              </a:rPr>
              <a:t>ของ</a:t>
            </a:r>
            <a:r>
              <a:rPr lang="th-TH" sz="1600" b="1" dirty="0" err="1">
                <a:solidFill>
                  <a:schemeClr val="bg1"/>
                </a:solidFill>
                <a:latin typeface="TH SarabunIT๙" panose="020B0500040200020003" pitchFamily="34" charset="-34"/>
                <a:ea typeface="Tahoma" pitchFamily="34" charset="0"/>
                <a:cs typeface="TH SarabunIT๙" panose="020B0500040200020003" pitchFamily="34" charset="-34"/>
              </a:rPr>
              <a:t>การจัดทํา</a:t>
            </a:r>
            <a:r>
              <a:rPr lang="th-TH" sz="1600" b="1" dirty="0">
                <a:solidFill>
                  <a:schemeClr val="bg1"/>
                </a:solidFill>
                <a:latin typeface="TH SarabunIT๙" panose="020B0500040200020003" pitchFamily="34" charset="-34"/>
                <a:ea typeface="Tahoma" pitchFamily="34" charset="0"/>
                <a:cs typeface="TH SarabunIT๙" panose="020B0500040200020003" pitchFamily="34" charset="-34"/>
              </a:rPr>
              <a:t>มาตรฐานฝีมือแรงงานของผู้ประกอบอาชีพของสถาบันพัฒนาฝีมือแรงงานและ</a:t>
            </a:r>
            <a:r>
              <a:rPr lang="th-TH" sz="1600" b="1" dirty="0" err="1">
                <a:solidFill>
                  <a:schemeClr val="bg1"/>
                </a:solidFill>
                <a:latin typeface="TH SarabunIT๙" panose="020B0500040200020003" pitchFamily="34" charset="-34"/>
                <a:ea typeface="Tahoma" pitchFamily="34" charset="0"/>
                <a:cs typeface="TH SarabunIT๙" panose="020B0500040200020003" pitchFamily="34" charset="-34"/>
              </a:rPr>
              <a:t>สํานักงาน</a:t>
            </a:r>
            <a:r>
              <a:rPr lang="th-TH" sz="1600" b="1" dirty="0">
                <a:solidFill>
                  <a:schemeClr val="bg1"/>
                </a:solidFill>
                <a:latin typeface="TH SarabunIT๙" panose="020B0500040200020003" pitchFamily="34" charset="-34"/>
                <a:ea typeface="Tahoma" pitchFamily="34" charset="0"/>
                <a:cs typeface="TH SarabunIT๙" panose="020B0500040200020003" pitchFamily="34" charset="-34"/>
              </a:rPr>
              <a:t>พัฒนาฝีมือแรงงาน</a:t>
            </a:r>
            <a:endParaRPr lang="en-AU" sz="1600" b="1" dirty="0">
              <a:solidFill>
                <a:schemeClr val="bg1"/>
              </a:solidFill>
              <a:latin typeface="TH SarabunIT๙" panose="020B0500040200020003" pitchFamily="34" charset="-34"/>
              <a:ea typeface="Tahoma" pitchFamily="34" charset="0"/>
              <a:cs typeface="TH SarabunIT๙" panose="020B0500040200020003" pitchFamily="34" charset="-34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896333" y="792416"/>
            <a:ext cx="5146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bg1"/>
                </a:solidFill>
              </a:rPr>
              <a:t>1)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208354" y="2921093"/>
            <a:ext cx="5146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chemeClr val="bg1"/>
                </a:solidFill>
              </a:rPr>
              <a:t>3</a:t>
            </a:r>
            <a:r>
              <a:rPr lang="th-TH" sz="3200" b="1" dirty="0" smtClean="0">
                <a:solidFill>
                  <a:schemeClr val="bg1"/>
                </a:solidFill>
              </a:rPr>
              <a:t>)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172715" y="1800738"/>
            <a:ext cx="5146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chemeClr val="bg1"/>
                </a:solidFill>
              </a:rPr>
              <a:t>2</a:t>
            </a:r>
            <a:r>
              <a:rPr lang="th-TH" sz="3200" b="1" dirty="0" smtClean="0">
                <a:solidFill>
                  <a:schemeClr val="bg1"/>
                </a:solidFill>
              </a:rPr>
              <a:t>)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247295" y="3883866"/>
            <a:ext cx="5146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chemeClr val="bg1"/>
                </a:solidFill>
              </a:rPr>
              <a:t>4</a:t>
            </a:r>
            <a:r>
              <a:rPr lang="th-TH" sz="3200" b="1" dirty="0" smtClean="0">
                <a:solidFill>
                  <a:schemeClr val="bg1"/>
                </a:solidFill>
              </a:rPr>
              <a:t>)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998246" y="4881074"/>
            <a:ext cx="5146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chemeClr val="bg1"/>
                </a:solidFill>
              </a:rPr>
              <a:t>5</a:t>
            </a:r>
            <a:r>
              <a:rPr lang="th-TH" sz="3200" b="1" dirty="0" smtClean="0">
                <a:solidFill>
                  <a:schemeClr val="bg1"/>
                </a:solidFill>
              </a:rPr>
              <a:t>)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645839" y="5820319"/>
            <a:ext cx="5146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chemeClr val="bg1"/>
                </a:solidFill>
              </a:rPr>
              <a:t>6</a:t>
            </a:r>
            <a:r>
              <a:rPr lang="th-TH" sz="3200" b="1" dirty="0" smtClean="0">
                <a:solidFill>
                  <a:schemeClr val="bg1"/>
                </a:solidFill>
              </a:rPr>
              <a:t>)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3957853" y="2899144"/>
            <a:ext cx="4948792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300"/>
              </a:lnSpc>
            </a:pPr>
            <a:r>
              <a:rPr lang="th-TH" sz="2400" b="1" dirty="0">
                <a:solidFill>
                  <a:schemeClr val="accent2"/>
                </a:solidFill>
                <a:ea typeface="Calibri" panose="020F0502020204030204" pitchFamily="34" charset="0"/>
              </a:rPr>
              <a:t>หลักการ</a:t>
            </a:r>
            <a:r>
              <a:rPr lang="th-TH" sz="2400" b="1" dirty="0" smtClean="0">
                <a:solidFill>
                  <a:schemeClr val="accent2"/>
                </a:solidFill>
                <a:ea typeface="Calibri" panose="020F0502020204030204" pitchFamily="34" charset="0"/>
              </a:rPr>
              <a:t>ตรวจสอบ</a:t>
            </a:r>
            <a:r>
              <a:rPr lang="th-TH" sz="2400" b="1" dirty="0" smtClean="0">
                <a:solidFill>
                  <a:schemeClr val="bg1"/>
                </a:solidFill>
                <a:ea typeface="Calibri" panose="020F0502020204030204" pitchFamily="34" charset="0"/>
              </a:rPr>
              <a:t>เล่ม</a:t>
            </a:r>
            <a:r>
              <a:rPr lang="th-TH" sz="2400" b="1" dirty="0">
                <a:solidFill>
                  <a:schemeClr val="bg1"/>
                </a:solidFill>
                <a:ea typeface="Calibri" panose="020F0502020204030204" pitchFamily="34" charset="0"/>
              </a:rPr>
              <a:t>คู่มือมาตรฐานฝีมือแรงงาน</a:t>
            </a:r>
            <a:r>
              <a:rPr lang="th-TH" sz="2400" b="1" spc="-50" dirty="0" smtClean="0">
                <a:solidFill>
                  <a:schemeClr val="bg1"/>
                </a:solidFill>
                <a:ea typeface="Calibri" panose="020F0502020204030204" pitchFamily="34" charset="0"/>
              </a:rPr>
              <a:t>ของผู้</a:t>
            </a:r>
            <a:r>
              <a:rPr lang="th-TH" sz="2400" b="1" spc="-50" dirty="0">
                <a:solidFill>
                  <a:schemeClr val="bg1"/>
                </a:solidFill>
                <a:ea typeface="Calibri" panose="020F0502020204030204" pitchFamily="34" charset="0"/>
              </a:rPr>
              <a:t>ประกอบอาชีพก่อนเสนอคณะกรรมการ</a:t>
            </a:r>
            <a:r>
              <a:rPr lang="th-TH" sz="2400" b="1" spc="-50" dirty="0" smtClean="0">
                <a:solidFill>
                  <a:schemeClr val="bg1"/>
                </a:solidFill>
                <a:ea typeface="Calibri" panose="020F0502020204030204" pitchFamily="34" charset="0"/>
              </a:rPr>
              <a:t>ส่งเสริมฯ</a:t>
            </a:r>
            <a:endParaRPr lang="en-US" sz="2400" b="1" spc="-50" dirty="0">
              <a:solidFill>
                <a:schemeClr val="bg1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957853" y="1973022"/>
            <a:ext cx="4871783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ts val="2300"/>
              </a:lnSpc>
              <a:spcAft>
                <a:spcPts val="0"/>
              </a:spcAft>
              <a:tabLst>
                <a:tab pos="542925" algn="l"/>
              </a:tabLst>
            </a:pPr>
            <a:r>
              <a:rPr lang="th-TH" sz="2400" b="1" dirty="0" smtClean="0">
                <a:latin typeface="TH SarabunIT๙" panose="020B0500040200020003" pitchFamily="34" charset="-34"/>
                <a:ea typeface="Calibri" panose="020F0502020204030204" pitchFamily="34" charset="0"/>
              </a:rPr>
              <a:t>ปัญหาที่พบ </a:t>
            </a:r>
            <a:r>
              <a:rPr lang="th-TH" sz="2400" b="1" dirty="0" smtClean="0">
                <a:solidFill>
                  <a:schemeClr val="bg1"/>
                </a:solidFill>
                <a:latin typeface="TH SarabunIT๙" panose="020B0500040200020003" pitchFamily="34" charset="-34"/>
                <a:ea typeface="Calibri" panose="020F0502020204030204" pitchFamily="34" charset="0"/>
              </a:rPr>
              <a:t>จาก</a:t>
            </a:r>
            <a:r>
              <a:rPr lang="th-TH" sz="2400" b="1" dirty="0">
                <a:solidFill>
                  <a:schemeClr val="bg1"/>
                </a:solidFill>
                <a:latin typeface="TH SarabunIT๙" panose="020B0500040200020003" pitchFamily="34" charset="-34"/>
                <a:ea typeface="Calibri" panose="020F0502020204030204" pitchFamily="34" charset="0"/>
              </a:rPr>
              <a:t>การประเมินตัวชี้วัดที่ 5.3 </a:t>
            </a:r>
            <a:endParaRPr lang="th-TH" sz="2400" b="1" dirty="0" smtClean="0">
              <a:solidFill>
                <a:schemeClr val="bg1"/>
              </a:solidFill>
              <a:latin typeface="TH SarabunIT๙" panose="020B0500040200020003" pitchFamily="34" charset="-34"/>
              <a:ea typeface="Calibri" panose="020F0502020204030204" pitchFamily="34" charset="0"/>
            </a:endParaRPr>
          </a:p>
          <a:p>
            <a:pPr algn="thaiDist">
              <a:lnSpc>
                <a:spcPts val="2300"/>
              </a:lnSpc>
              <a:spcAft>
                <a:spcPts val="0"/>
              </a:spcAft>
              <a:tabLst>
                <a:tab pos="270510" algn="l"/>
                <a:tab pos="450215" algn="l"/>
              </a:tabLst>
            </a:pPr>
            <a:r>
              <a:rPr lang="th-TH" sz="2400" b="1" dirty="0" smtClean="0">
                <a:solidFill>
                  <a:schemeClr val="bg1"/>
                </a:solidFill>
                <a:latin typeface="TH SarabunIT๙" panose="020B0500040200020003" pitchFamily="34" charset="-34"/>
                <a:ea typeface="Calibri" panose="020F0502020204030204" pitchFamily="34" charset="0"/>
              </a:rPr>
              <a:t>รอบ</a:t>
            </a:r>
            <a:r>
              <a:rPr lang="th-TH" sz="2400" b="1" dirty="0">
                <a:solidFill>
                  <a:schemeClr val="bg1"/>
                </a:solidFill>
                <a:latin typeface="TH SarabunIT๙" panose="020B0500040200020003" pitchFamily="34" charset="-34"/>
                <a:ea typeface="Calibri" panose="020F0502020204030204" pitchFamily="34" charset="0"/>
              </a:rPr>
              <a:t>ที่ 1 (6 เดือน</a:t>
            </a:r>
            <a:r>
              <a:rPr lang="th-TH" sz="2400" b="1" dirty="0" smtClean="0">
                <a:solidFill>
                  <a:schemeClr val="bg1"/>
                </a:solidFill>
                <a:latin typeface="TH SarabunIT๙" panose="020B0500040200020003" pitchFamily="34" charset="-34"/>
                <a:ea typeface="Calibri" panose="020F0502020204030204" pitchFamily="34" charset="0"/>
              </a:rPr>
              <a:t>) ปีงบประมาณ 2563</a:t>
            </a:r>
            <a:endParaRPr lang="en-US" sz="2400" b="1" dirty="0">
              <a:solidFill>
                <a:schemeClr val="bg1"/>
              </a:solidFill>
              <a:latin typeface="TH SarabunIT๙" panose="020B0500040200020003" pitchFamily="34" charset="-34"/>
              <a:ea typeface="Calibri" panose="020F050202020403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3957853" y="3869569"/>
            <a:ext cx="5004821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300"/>
              </a:lnSpc>
            </a:pPr>
            <a:r>
              <a:rPr lang="th-TH" sz="2400" b="1" dirty="0">
                <a:solidFill>
                  <a:schemeClr val="bg1"/>
                </a:solidFill>
                <a:latin typeface="TH SarabunIT๙" panose="020B0500040200020003" pitchFamily="34" charset="-34"/>
                <a:ea typeface="Calibri" panose="020F0502020204030204" pitchFamily="34" charset="0"/>
              </a:rPr>
              <a:t>การติดตามและรายงานผลการทดสอบ มฐป. </a:t>
            </a:r>
            <a:r>
              <a:rPr lang="th-TH" sz="2400" b="1" dirty="0" smtClean="0">
                <a:solidFill>
                  <a:schemeClr val="bg1"/>
                </a:solidFill>
                <a:latin typeface="TH SarabunIT๙" panose="020B0500040200020003" pitchFamily="34" charset="-34"/>
                <a:ea typeface="Calibri" panose="020F0502020204030204" pitchFamily="34" charset="0"/>
              </a:rPr>
              <a:t/>
            </a:r>
            <a:br>
              <a:rPr lang="th-TH" sz="2400" b="1" dirty="0" smtClean="0">
                <a:solidFill>
                  <a:schemeClr val="bg1"/>
                </a:solidFill>
                <a:latin typeface="TH SarabunIT๙" panose="020B0500040200020003" pitchFamily="34" charset="-34"/>
                <a:ea typeface="Calibri" panose="020F0502020204030204" pitchFamily="34" charset="0"/>
              </a:rPr>
            </a:br>
            <a:r>
              <a:rPr lang="th-TH" sz="2400" b="1" dirty="0" smtClean="0">
                <a:solidFill>
                  <a:schemeClr val="bg1"/>
                </a:solidFill>
                <a:latin typeface="TH SarabunIT๙" panose="020B0500040200020003" pitchFamily="34" charset="-34"/>
                <a:ea typeface="Calibri" panose="020F0502020204030204" pitchFamily="34" charset="0"/>
              </a:rPr>
              <a:t>ใน</a:t>
            </a:r>
            <a:r>
              <a:rPr lang="th-TH" sz="2400" b="1" dirty="0">
                <a:solidFill>
                  <a:schemeClr val="bg1"/>
                </a:solidFill>
                <a:latin typeface="TH SarabunIT๙" panose="020B0500040200020003" pitchFamily="34" charset="-34"/>
                <a:ea typeface="Calibri" panose="020F0502020204030204" pitchFamily="34" charset="0"/>
              </a:rPr>
              <a:t>ระบบ </a:t>
            </a:r>
            <a:r>
              <a:rPr lang="en-US" sz="2400" b="1" dirty="0">
                <a:solidFill>
                  <a:schemeClr val="bg1"/>
                </a:solidFill>
                <a:latin typeface="TH SarabunIT๙" panose="020B0500040200020003" pitchFamily="34" charset="-34"/>
                <a:ea typeface="Calibri" panose="020F0502020204030204" pitchFamily="34" charset="0"/>
              </a:rPr>
              <a:t>Data Center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3654676" y="4938988"/>
            <a:ext cx="48702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800" b="1" dirty="0" smtClean="0">
                <a:solidFill>
                  <a:schemeClr val="bg1"/>
                </a:solidFill>
                <a:ea typeface="Calibri" panose="020F0502020204030204" pitchFamily="34" charset="0"/>
              </a:rPr>
              <a:t>ผลการ</a:t>
            </a:r>
            <a:r>
              <a:rPr lang="th-TH" sz="2800" b="1" dirty="0">
                <a:solidFill>
                  <a:schemeClr val="bg1"/>
                </a:solidFill>
                <a:ea typeface="Calibri" panose="020F0502020204030204" pitchFamily="34" charset="0"/>
              </a:rPr>
              <a:t>ขอรับเงินอุดหนุนตาม</a:t>
            </a:r>
            <a:r>
              <a:rPr lang="th-TH" sz="2800" b="1" dirty="0" smtClean="0">
                <a:solidFill>
                  <a:schemeClr val="bg1"/>
                </a:solidFill>
                <a:ea typeface="Calibri" panose="020F0502020204030204" pitchFamily="34" charset="0"/>
              </a:rPr>
              <a:t>ประกาศฯ </a:t>
            </a:r>
            <a:r>
              <a:rPr lang="th-TH" sz="2800" b="1" dirty="0">
                <a:solidFill>
                  <a:schemeClr val="bg1"/>
                </a:solidFill>
                <a:ea typeface="Calibri" panose="020F0502020204030204" pitchFamily="34" charset="0"/>
              </a:rPr>
              <a:t>ข้อ 8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3425190" y="5871983"/>
            <a:ext cx="34259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800" b="1" dirty="0">
                <a:solidFill>
                  <a:schemeClr val="bg1"/>
                </a:solidFill>
                <a:ea typeface="Calibri" panose="020F0502020204030204" pitchFamily="34" charset="0"/>
              </a:rPr>
              <a:t>รับฟังความคิดเห็น ถาม - ตอบ</a:t>
            </a:r>
            <a:endParaRPr lang="en-U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690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2000">
        <p14:gallery dir="l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733030" y="2456031"/>
            <a:ext cx="7881977" cy="1384320"/>
            <a:chOff x="2666688" y="901492"/>
            <a:chExt cx="6249734" cy="728605"/>
          </a:xfrm>
        </p:grpSpPr>
        <p:sp>
          <p:nvSpPr>
            <p:cNvPr id="3" name="Rectangle 2"/>
            <p:cNvSpPr/>
            <p:nvPr/>
          </p:nvSpPr>
          <p:spPr>
            <a:xfrm>
              <a:off x="3314388" y="906722"/>
              <a:ext cx="5602034" cy="718670"/>
            </a:xfrm>
            <a:prstGeom prst="rect">
              <a:avLst/>
            </a:prstGeom>
            <a:solidFill>
              <a:srgbClr val="1F4E78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Parallelogram 3"/>
            <p:cNvSpPr/>
            <p:nvPr/>
          </p:nvSpPr>
          <p:spPr>
            <a:xfrm>
              <a:off x="2666688" y="901492"/>
              <a:ext cx="863600" cy="720000"/>
            </a:xfrm>
            <a:prstGeom prst="parallelogram">
              <a:avLst/>
            </a:prstGeom>
            <a:solidFill>
              <a:srgbClr val="1F4E78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Rectangle 4"/>
            <p:cNvSpPr/>
            <p:nvPr/>
          </p:nvSpPr>
          <p:spPr>
            <a:xfrm>
              <a:off x="3425190" y="980479"/>
              <a:ext cx="5472180" cy="6496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200"/>
                </a:lnSpc>
              </a:pPr>
              <a:r>
                <a:rPr lang="th-TH" sz="2400" b="1" spc="-70" dirty="0" smtClean="0">
                  <a:solidFill>
                    <a:schemeClr val="bg1"/>
                  </a:solidFill>
                  <a:ea typeface="Calibri" panose="020F0502020204030204" pitchFamily="34" charset="0"/>
                </a:rPr>
                <a:t> </a:t>
              </a:r>
              <a:r>
                <a:rPr lang="th-TH" sz="2400" b="1" spc="-70" dirty="0" smtClean="0">
                  <a:solidFill>
                    <a:schemeClr val="accent2"/>
                  </a:solidFill>
                  <a:ea typeface="Calibri" panose="020F0502020204030204" pitchFamily="34" charset="0"/>
                </a:rPr>
                <a:t>รายละเอียด</a:t>
              </a:r>
              <a:r>
                <a:rPr lang="th-TH" sz="2400" b="1" spc="-70" dirty="0">
                  <a:solidFill>
                    <a:schemeClr val="accent2"/>
                  </a:solidFill>
                  <a:ea typeface="Calibri" panose="020F0502020204030204" pitchFamily="34" charset="0"/>
                </a:rPr>
                <a:t>ตัวชี้วัดที่ </a:t>
              </a:r>
              <a:r>
                <a:rPr lang="th-TH" sz="2400" b="1" spc="-70" dirty="0" smtClean="0">
                  <a:solidFill>
                    <a:schemeClr val="accent2"/>
                  </a:solidFill>
                  <a:ea typeface="Calibri" panose="020F0502020204030204" pitchFamily="34" charset="0"/>
                </a:rPr>
                <a:t>1.10 </a:t>
              </a:r>
              <a:r>
                <a:rPr lang="th-TH" sz="2400" b="1" dirty="0">
                  <a:solidFill>
                    <a:schemeClr val="bg1"/>
                  </a:solidFill>
                  <a:latin typeface="TH SarabunIT๙" panose="020B0500040200020003" pitchFamily="34" charset="-34"/>
                  <a:ea typeface="Tahoma" pitchFamily="34" charset="0"/>
                  <a:cs typeface="TH SarabunIT๙" panose="020B0500040200020003" pitchFamily="34" charset="-34"/>
                </a:rPr>
                <a:t>ร้อยละของความพึงพอใจในการทดสอบมาตรฐานฝีมือแรงงานของผู้ประกอบอาชีพ และความ</a:t>
              </a:r>
              <a:r>
                <a:rPr lang="th-TH" sz="2400" b="1" dirty="0" err="1">
                  <a:solidFill>
                    <a:schemeClr val="bg1"/>
                  </a:solidFill>
                  <a:latin typeface="TH SarabunIT๙" panose="020B0500040200020003" pitchFamily="34" charset="-34"/>
                  <a:ea typeface="Tahoma" pitchFamily="34" charset="0"/>
                  <a:cs typeface="TH SarabunIT๙" panose="020B0500040200020003" pitchFamily="34" charset="-34"/>
                </a:rPr>
                <a:t>สําเร็จ</a:t>
              </a:r>
              <a:r>
                <a:rPr lang="th-TH" sz="2400" b="1" dirty="0">
                  <a:solidFill>
                    <a:schemeClr val="bg1"/>
                  </a:solidFill>
                  <a:latin typeface="TH SarabunIT๙" panose="020B0500040200020003" pitchFamily="34" charset="-34"/>
                  <a:ea typeface="Tahoma" pitchFamily="34" charset="0"/>
                  <a:cs typeface="TH SarabunIT๙" panose="020B0500040200020003" pitchFamily="34" charset="-34"/>
                </a:rPr>
                <a:t>ของ</a:t>
              </a:r>
              <a:r>
                <a:rPr lang="th-TH" sz="2400" b="1" dirty="0" err="1">
                  <a:solidFill>
                    <a:schemeClr val="bg1"/>
                  </a:solidFill>
                  <a:latin typeface="TH SarabunIT๙" panose="020B0500040200020003" pitchFamily="34" charset="-34"/>
                  <a:ea typeface="Tahoma" pitchFamily="34" charset="0"/>
                  <a:cs typeface="TH SarabunIT๙" panose="020B0500040200020003" pitchFamily="34" charset="-34"/>
                </a:rPr>
                <a:t>การจัดทํา</a:t>
              </a:r>
              <a:r>
                <a:rPr lang="th-TH" sz="2400" b="1" dirty="0">
                  <a:solidFill>
                    <a:schemeClr val="bg1"/>
                  </a:solidFill>
                  <a:latin typeface="TH SarabunIT๙" panose="020B0500040200020003" pitchFamily="34" charset="-34"/>
                  <a:ea typeface="Tahoma" pitchFamily="34" charset="0"/>
                  <a:cs typeface="TH SarabunIT๙" panose="020B0500040200020003" pitchFamily="34" charset="-34"/>
                </a:rPr>
                <a:t>มาตรฐานฝีมือแรงงานของผู้ประกอบอาชีพของสถาบันพัฒนาฝีมือแรงงานและ</a:t>
              </a:r>
              <a:r>
                <a:rPr lang="th-TH" sz="2400" b="1" dirty="0" err="1">
                  <a:solidFill>
                    <a:schemeClr val="bg1"/>
                  </a:solidFill>
                  <a:latin typeface="TH SarabunIT๙" panose="020B0500040200020003" pitchFamily="34" charset="-34"/>
                  <a:ea typeface="Tahoma" pitchFamily="34" charset="0"/>
                  <a:cs typeface="TH SarabunIT๙" panose="020B0500040200020003" pitchFamily="34" charset="-34"/>
                </a:rPr>
                <a:t>สํานักงาน</a:t>
              </a:r>
              <a:r>
                <a:rPr lang="th-TH" sz="2400" b="1" dirty="0">
                  <a:solidFill>
                    <a:schemeClr val="bg1"/>
                  </a:solidFill>
                  <a:latin typeface="TH SarabunIT๙" panose="020B0500040200020003" pitchFamily="34" charset="-34"/>
                  <a:ea typeface="Tahoma" pitchFamily="34" charset="0"/>
                  <a:cs typeface="TH SarabunIT๙" panose="020B0500040200020003" pitchFamily="34" charset="-34"/>
                </a:rPr>
                <a:t>พัฒนาฝีมือ</a:t>
              </a:r>
              <a:r>
                <a:rPr lang="th-TH" sz="2400" b="1" dirty="0" smtClean="0">
                  <a:solidFill>
                    <a:schemeClr val="bg1"/>
                  </a:solidFill>
                  <a:latin typeface="TH SarabunIT๙" panose="020B0500040200020003" pitchFamily="34" charset="-34"/>
                  <a:ea typeface="Tahoma" pitchFamily="34" charset="0"/>
                  <a:cs typeface="TH SarabunIT๙" panose="020B0500040200020003" pitchFamily="34" charset="-34"/>
                </a:rPr>
                <a:t>แรงงาน</a:t>
              </a:r>
              <a:endParaRPr lang="en-AU" sz="2400" b="1" dirty="0">
                <a:solidFill>
                  <a:schemeClr val="bg1"/>
                </a:solidFill>
                <a:latin typeface="TH SarabunIT๙" panose="020B0500040200020003" pitchFamily="34" charset="-34"/>
                <a:ea typeface="Tahoma" pitchFamily="34" charset="0"/>
                <a:cs typeface="TH SarabunIT๙" panose="020B0500040200020003" pitchFamily="34" charset="-34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910528" y="932378"/>
              <a:ext cx="51466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200" b="1" dirty="0" smtClean="0">
                  <a:solidFill>
                    <a:schemeClr val="bg1"/>
                  </a:solidFill>
                </a:rPr>
                <a:t>1)</a:t>
              </a:r>
              <a:endParaRPr lang="en-US" sz="32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99994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43875" y="219075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ounded Rectangle 3"/>
          <p:cNvSpPr/>
          <p:nvPr/>
        </p:nvSpPr>
        <p:spPr bwMode="gray">
          <a:xfrm>
            <a:off x="120650" y="719138"/>
            <a:ext cx="8108950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1.10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219200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5285642"/>
              </p:ext>
            </p:extLst>
          </p:nvPr>
        </p:nvGraphicFramePr>
        <p:xfrm>
          <a:off x="152401" y="1447800"/>
          <a:ext cx="8610600" cy="3886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886200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 ความสําเร็จของการบรรลุเป้าหมาย :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1) ความพึงพอใจในการทดสอบมาตรฐานฝีมือแรงงานของผู้ประกอบอาชีพ  ไม่น้อยกว่า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70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%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2) การดําเนินการจัดทํามาตรฐานฝีมือแรงงานของผู้ประกอบอาชีพของสถาบันพัฒนาฝีมือแรงงาน และสำนักงานพัฒนาฝีมือแรงงาน จํานวน 1 สาขา หรือ 1 ตําแหน่ง นําเสนอผ่านการกลั่นกรองของคณะอนุกรรมการกําหนดมาตรฐานฝีมือแรงงานแห่งชาติที่!เกี่ยวข้องกับการรับรองมาตรฐานฝีมือแรงงาน มาตรา 26 ก่อนนําเสนอคณะกรรมการส่งเสริมฯ พิจารณาให้การรับรอง </a:t>
                      </a:r>
                      <a:endParaRPr lang="th-TH" sz="90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 พิจารณาจากการดําเนินงานตามเป้าหมาย :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พิจารณาจากการดําเนินงานที่บรรลุเป้าหมาย จํานวน 1 สาขา หรือ 1 ตําแหน่ง 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</a:t>
                      </a: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ผลการดําเนินการระหว่างวันที่ 1 ตุลาคม 256</a:t>
                      </a:r>
                      <a:r>
                        <a:rPr lang="en-AU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- 31 มีนาคม 256</a:t>
                      </a:r>
                      <a:r>
                        <a:rPr lang="en-AU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การจัดทําร่างมาตรฐานฝีมือแรงงานของผู้ประกอบอาชีพ ประกอบด้วย  1) หน้าปก 2) สารบัญ 3) รายชอผู้เชี่ยวชาญที่ร่วมจัดทํามาตรฐานฝีมือแรงงาน 4) คําจํากัดความของมาตรฐานฝีมือแรงงาน 5) คําจํากัดความของสาขาอาชีพทีกําหนดมาตรฐานฝีมือแรงงาน 6) การกําหนดขอบเขตของมาตรฐานฝีมือแรงงาน 7) คุณสมบัติของผู้ทดสอบมาตรฐานฝีมือแรงงาน 8) คุณสมบัติของผู้มีสิทธิเข้ารับการทดสอบมาตรฐานฝีมือแรงงาน 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9) หลักเกณฑ์ที่จะได้รับหนังสือรับรองผู้ผ่านการทดสอบมาตรฐานฝีมือแรงงาน  10) ข้อกําหนดการทดสอบมาตรฐานฝีมือแรงงาน 11) ลักษณะการทดสอบมาตรฐานฝีมือแรงงาน 12) แบบทดสอบ มาตรฐานฝีมือแรงงาน ภาความรู้ พร้อมเฉลย 13) รายการอื่น ๆ (1) บัญชีวิเคราะห์งานหลัก งานย่อย และขั้นตอนการปฏิบัติงาน (2) ตารางแสดงน้าหนัก ข้อสอบ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(3)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การวิเคราะห์ความสอดคล้อง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IOC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ข้อสอบภาคความรู้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สําเนาหนังสือรับรองความเห็นชอบจากสถานประกอบการ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</a:t>
                      </a: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ผลการดําเนินการระหว่างวันที่ 1 เมษายน - 30 กันยายน 256</a:t>
                      </a:r>
                      <a:r>
                        <a:rPr lang="en-AU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4 1)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จัดทดลองทดสอบภาคความรู้และภาคความสามารถ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AU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2)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จัดประชุมคณะอนุกรรมการฯเพื่อเห็นชอบคู่มือวิธีกาทดสอบมาตรฐานฯ </a:t>
                      </a:r>
                      <a:r>
                        <a:rPr lang="en-AU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3)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คู่มือวิธีการทดสอบมาตรฐานฝีมือแรงงานของผู้ประกอบอาชีพ ฉบับสมบูรณ์ และ 4) ผู้เข้ารับการทดสอบและผู้ทดสอบมีความพึงพอใจในการทดสอบมาตรฐานฝีมือแรงงานของผู้ประกอบอาชีพ ไม่น้อยกว่า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70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%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90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 เงื่อนไข (ถ้ามี) :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ใช้ประกอบการพิจารณาหลักเกณฑ์ผ่านหรือไม่ผ่านตัวชี้วัด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3.1 ร่างคู่มือวิธีการทดสอบมาตรฐานฝีมือแรงงานของผู้ประกอบอาชีพ ต้องถูกต้องตามรูปแบบที่กําหนดไว้ ตามข้อ 2 ข้อย่อย 1) – 13)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3.2 ผู้ได้รับการรับรองมาตรฐานฝีมือแรงงานนำมาตรฐานฝีมือแรงงานของผู้ประกอบอาชีพที่ดำเนินการเรียบร้อยแล้วในปีก่อนหน้านี้ไปใช้ในการทดสอบ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 หลักฐาน (ถ้ามี) : </a:t>
                      </a: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ร่างมาตรฐานฝีมือแรงงานของผู้ประกอบอาชีพ ตามรายละเอียดรายการ ข้อ 1) – 13)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</a:t>
                      </a: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1) คู่มือวิธีทดสอบมาตรฐานฝีมือแรงงานของผู้ประกอบอาชีพ ตามมาตรา 26 จํานวน 2 เล่ม 2) รายงานการประชุมคณะอนุกรรมการ</a:t>
                      </a:r>
                      <a:r>
                        <a:rPr lang="th-TH" sz="900" b="0" dirty="0" err="1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กําหนด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มาตรฐานฝีมือแรงงานแห่งชาติในสาขาอาชีพที!เกี่ยวข้องกับการรับรองมาตรฐานฝีมือแรงงานตามมาตรา 26 3) หนังสือนําส่งสำนักพัฒนามาตรฐานฯ สําเนาคําขอรับรอง แบบ รมฐ. 1 พร้อมเอกสารแนบ และ แบบ รมฐ.2 ฉบับจริง</a:t>
                      </a:r>
                      <a:r>
                        <a:rPr lang="th-TH" sz="9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และ4) แบบสรุปผลการประเมินความพึงพอใจในการทดสอบมาตรฐานฝีมือแรงงานของผู้ประกอบอาชีพ</a:t>
                      </a:r>
                      <a:endParaRPr lang="th-TH" sz="90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 เจ้าภาพ :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กลุ่มงานกําหนดมาตรฐานฝีมือแรงงาน ผู้รับผิดชอบ : นายสันติ พัชนะ นักวิชาการพัฒนาฝีมือแรงงานชํานาญการ และนายจิตติ ไชยวงค์ นักวิชาการพัฒนาฝีมือแรงงานชำนาญการ โทรศัพท์ : 0 2643 4987 และ 0 2245 1822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6. อื่น ๆ (ถ้ามี) : </a:t>
                      </a:r>
                      <a:r>
                        <a:rPr lang="th-TH" sz="900" b="0" baseline="0" dirty="0" smtClean="0">
                          <a:solidFill>
                            <a:srgbClr val="C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สามารถดาวน์โหลดแบบสอบถามความพึงพอใจได้ที่ </a:t>
                      </a:r>
                      <a:r>
                        <a:rPr lang="en-US" sz="900" b="0" baseline="0" dirty="0" smtClean="0">
                          <a:solidFill>
                            <a:srgbClr val="C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shorturl.at/rER45</a:t>
                      </a:r>
                      <a:endParaRPr lang="th-TH" sz="900" b="0" baseline="0" dirty="0" smtClean="0">
                        <a:solidFill>
                          <a:srgbClr val="C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สูตรการคํานวณ (ถ้ามี) :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ไม่มี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5011737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ประเมิน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9911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/>
          </p:cNvPr>
          <p:cNvGraphicFramePr>
            <a:graphicFrameLocks noGrp="1"/>
          </p:cNvGraphicFramePr>
          <p:nvPr>
            <p:extLst/>
          </p:nvPr>
        </p:nvGraphicFramePr>
        <p:xfrm>
          <a:off x="0" y="53340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9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ร่างมาตรฐานฝีมือแรงงาน ของผู้ประกอบอาชีพ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9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ข้อสอบภาคความรู้ พร้อมเฉลย </a:t>
                      </a:r>
                      <a:endParaRPr lang="th-TH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คู่มือวิธีการทดสอบมาตรฐานฝีมือแรงงานของผู้ประกอบอาชีพ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ความพึงพอใจในการทดสอบมาตรฐานฝีมือแรงงานของผู้ประกอบอาชีพ  ไม่น้อยกว่า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70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%</a:t>
                      </a:r>
                      <a:endParaRPr lang="th-TH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268414" y="757535"/>
            <a:ext cx="70373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ร้อยละของความพึงพอใจในการทดสอบมาตรฐานฝีมือแรงงานของผู้ประกอบอาชีพ และความสําเร็จ</a:t>
            </a: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ของการจัดทํามาตรฐาน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ฝีมือ</a:t>
            </a: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แรงงานของผู้ประกอบ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อาชีพของ</a:t>
            </a: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สถาบันพัฒนา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ฝีมือ</a:t>
            </a: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แรงงานและสํานักงานพัฒนา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ฝีมือ</a:t>
            </a: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แรงงาน</a:t>
            </a:r>
            <a:endParaRPr lang="en-AU" sz="12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-7088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6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1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</a:t>
            </a: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ปฏิบัติ</a:t>
            </a:r>
            <a:r>
              <a:rPr lang="th-TH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ราชการของส่วนราชการระดับ</a:t>
            </a: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  <a:endParaRPr lang="th-TH" sz="16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29436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0" y="4855"/>
            <a:ext cx="9144000" cy="87471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179123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3200" b="1" dirty="0" smtClean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</a:rPr>
              <a:t>ผล</a:t>
            </a:r>
            <a:r>
              <a:rPr lang="th-TH" sz="3200" b="1" dirty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</a:rPr>
              <a:t>การ</a:t>
            </a:r>
            <a:r>
              <a:rPr lang="th-TH" sz="3200" b="1" dirty="0" smtClean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</a:rPr>
              <a:t>ดำเนินการ รอบที่ 1 ระหว่าง</a:t>
            </a:r>
            <a:r>
              <a:rPr lang="th-TH" sz="3200" b="1" dirty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</a:rPr>
              <a:t>วันที่ 1 </a:t>
            </a:r>
            <a:r>
              <a:rPr lang="th-TH" sz="3200" b="1" dirty="0" smtClean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</a:rPr>
              <a:t>ตุลาคม 2563 - 31 มีนาคม 2564 </a:t>
            </a:r>
            <a:endParaRPr lang="en-US" sz="3200" b="1" dirty="0">
              <a:solidFill>
                <a:schemeClr val="bg1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89797" y="947981"/>
            <a:ext cx="6961428" cy="548345"/>
            <a:chOff x="789201" y="1320004"/>
            <a:chExt cx="6961428" cy="548345"/>
          </a:xfrm>
        </p:grpSpPr>
        <p:sp>
          <p:nvSpPr>
            <p:cNvPr id="14" name="Freeform 13"/>
            <p:cNvSpPr/>
            <p:nvPr/>
          </p:nvSpPr>
          <p:spPr>
            <a:xfrm>
              <a:off x="789201" y="1327500"/>
              <a:ext cx="6961427" cy="540849"/>
            </a:xfrm>
            <a:custGeom>
              <a:avLst/>
              <a:gdLst>
                <a:gd name="connsiteX0" fmla="*/ 3039256 w 6078512"/>
                <a:gd name="connsiteY0" fmla="*/ 0 h 540849"/>
                <a:gd name="connsiteX1" fmla="*/ 5808512 w 6078512"/>
                <a:gd name="connsiteY1" fmla="*/ 0 h 540849"/>
                <a:gd name="connsiteX2" fmla="*/ 6078512 w 6078512"/>
                <a:gd name="connsiteY2" fmla="*/ 270000 h 540849"/>
                <a:gd name="connsiteX3" fmla="*/ 5808512 w 6078512"/>
                <a:gd name="connsiteY3" fmla="*/ 540000 h 540849"/>
                <a:gd name="connsiteX4" fmla="*/ 3039256 w 6078512"/>
                <a:gd name="connsiteY4" fmla="*/ 540000 h 540849"/>
                <a:gd name="connsiteX5" fmla="*/ 3039256 w 6078512"/>
                <a:gd name="connsiteY5" fmla="*/ 540849 h 540849"/>
                <a:gd name="connsiteX6" fmla="*/ 270000 w 6078512"/>
                <a:gd name="connsiteY6" fmla="*/ 540849 h 540849"/>
                <a:gd name="connsiteX7" fmla="*/ 0 w 6078512"/>
                <a:gd name="connsiteY7" fmla="*/ 270849 h 540849"/>
                <a:gd name="connsiteX8" fmla="*/ 270000 w 6078512"/>
                <a:gd name="connsiteY8" fmla="*/ 849 h 540849"/>
                <a:gd name="connsiteX9" fmla="*/ 3039256 w 6078512"/>
                <a:gd name="connsiteY9" fmla="*/ 849 h 5408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078512" h="540849">
                  <a:moveTo>
                    <a:pt x="3039256" y="0"/>
                  </a:moveTo>
                  <a:lnTo>
                    <a:pt x="5808512" y="0"/>
                  </a:lnTo>
                  <a:lnTo>
                    <a:pt x="6078512" y="270000"/>
                  </a:lnTo>
                  <a:lnTo>
                    <a:pt x="5808512" y="540000"/>
                  </a:lnTo>
                  <a:lnTo>
                    <a:pt x="3039256" y="540000"/>
                  </a:lnTo>
                  <a:lnTo>
                    <a:pt x="3039256" y="540849"/>
                  </a:lnTo>
                  <a:lnTo>
                    <a:pt x="270000" y="540849"/>
                  </a:lnTo>
                  <a:lnTo>
                    <a:pt x="0" y="270849"/>
                  </a:lnTo>
                  <a:lnTo>
                    <a:pt x="270000" y="849"/>
                  </a:lnTo>
                  <a:lnTo>
                    <a:pt x="3039256" y="849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5F20AF"/>
                </a:gs>
                <a:gs pos="49000">
                  <a:srgbClr val="A05EE2"/>
                </a:gs>
                <a:gs pos="76000">
                  <a:srgbClr val="C481FC"/>
                </a:gs>
              </a:gsLst>
              <a:lin ang="0" scaled="0"/>
              <a:tileRect/>
            </a:gra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Parallelogram 14"/>
            <p:cNvSpPr/>
            <p:nvPr/>
          </p:nvSpPr>
          <p:spPr>
            <a:xfrm>
              <a:off x="1074567" y="1320004"/>
              <a:ext cx="1546713" cy="540849"/>
            </a:xfrm>
            <a:prstGeom prst="parallelogram">
              <a:avLst/>
            </a:prstGeom>
            <a:solidFill>
              <a:srgbClr val="F5F5F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Rectangle 4"/>
            <p:cNvSpPr/>
            <p:nvPr/>
          </p:nvSpPr>
          <p:spPr>
            <a:xfrm>
              <a:off x="1034320" y="1345129"/>
              <a:ext cx="6716309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Aft>
                  <a:spcPts val="0"/>
                </a:spcAft>
                <a:tabLst>
                  <a:tab pos="900430" algn="l"/>
                </a:tabLst>
              </a:pPr>
              <a:r>
                <a:rPr lang="th-TH" sz="2600" b="1" dirty="0" smtClean="0">
                  <a:solidFill>
                    <a:srgbClr val="000000"/>
                  </a:solidFill>
                  <a:latin typeface="CordiaUPC" panose="020B0304020202020204" pitchFamily="34" charset="-34"/>
                  <a:ea typeface="MS Mincho"/>
                </a:rPr>
                <a:t>ตัว</a:t>
              </a:r>
              <a:r>
                <a:rPr lang="th-TH" sz="2600" b="1" dirty="0">
                  <a:solidFill>
                    <a:srgbClr val="000000"/>
                  </a:solidFill>
                  <a:latin typeface="CordiaUPC" panose="020B0304020202020204" pitchFamily="34" charset="-34"/>
                  <a:ea typeface="MS Mincho"/>
                </a:rPr>
                <a:t>วัดที่ </a:t>
              </a:r>
              <a:r>
                <a:rPr lang="th-TH" sz="2600" b="1" dirty="0" smtClean="0">
                  <a:solidFill>
                    <a:srgbClr val="000000"/>
                  </a:solidFill>
                  <a:latin typeface="CordiaUPC" panose="020B0304020202020204" pitchFamily="34" charset="-34"/>
                  <a:ea typeface="MS Mincho"/>
                </a:rPr>
                <a:t>1.10.1</a:t>
              </a:r>
              <a:r>
                <a:rPr lang="en-US" sz="2600" b="1" dirty="0" smtClean="0">
                  <a:solidFill>
                    <a:srgbClr val="000000"/>
                  </a:solidFill>
                  <a:latin typeface="TH SarabunIT๙" panose="020B0500040200020003" pitchFamily="34" charset="-34"/>
                  <a:ea typeface="MS Mincho"/>
                </a:rPr>
                <a:t>  </a:t>
              </a:r>
              <a:r>
                <a:rPr lang="th-TH" sz="2600" b="1" dirty="0" smtClean="0">
                  <a:solidFill>
                    <a:schemeClr val="bg1"/>
                  </a:solidFill>
                  <a:latin typeface="TH SarabunIT๙" panose="020B0500040200020003" pitchFamily="34" charset="-34"/>
                  <a:ea typeface="MS Mincho"/>
                </a:rPr>
                <a:t>ร่าง</a:t>
              </a:r>
              <a:r>
                <a:rPr lang="th-TH" sz="2600" b="1" dirty="0">
                  <a:solidFill>
                    <a:schemeClr val="bg1"/>
                  </a:solidFill>
                  <a:latin typeface="TH SarabunIT๙" panose="020B0500040200020003" pitchFamily="34" charset="-34"/>
                  <a:ea typeface="MS Mincho"/>
                </a:rPr>
                <a:t>มาตรฐานฝีมือแรงงานของผู้ประกอบอาชีพ</a:t>
              </a:r>
              <a:r>
                <a:rPr lang="th-TH" sz="2600" b="1" dirty="0">
                  <a:solidFill>
                    <a:srgbClr val="000000"/>
                  </a:solidFill>
                  <a:latin typeface="TH SarabunIT๙" panose="020B0500040200020003" pitchFamily="34" charset="-34"/>
                  <a:ea typeface="MS Mincho"/>
                </a:rPr>
                <a:t> </a:t>
              </a:r>
              <a:endParaRPr lang="th-TH" sz="2600" b="1" dirty="0" smtClean="0">
                <a:latin typeface="CordiaUPC" panose="020B0304020202020204" pitchFamily="34" charset="-34"/>
                <a:ea typeface="MS Mincho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189796" y="1646934"/>
            <a:ext cx="6961427" cy="548345"/>
            <a:chOff x="732589" y="1925251"/>
            <a:chExt cx="6961427" cy="548345"/>
          </a:xfrm>
        </p:grpSpPr>
        <p:sp>
          <p:nvSpPr>
            <p:cNvPr id="18" name="Freeform 17"/>
            <p:cNvSpPr/>
            <p:nvPr/>
          </p:nvSpPr>
          <p:spPr>
            <a:xfrm>
              <a:off x="732589" y="1932747"/>
              <a:ext cx="6961427" cy="540849"/>
            </a:xfrm>
            <a:custGeom>
              <a:avLst/>
              <a:gdLst>
                <a:gd name="connsiteX0" fmla="*/ 3039256 w 6078512"/>
                <a:gd name="connsiteY0" fmla="*/ 0 h 540849"/>
                <a:gd name="connsiteX1" fmla="*/ 5808512 w 6078512"/>
                <a:gd name="connsiteY1" fmla="*/ 0 h 540849"/>
                <a:gd name="connsiteX2" fmla="*/ 6078512 w 6078512"/>
                <a:gd name="connsiteY2" fmla="*/ 270000 h 540849"/>
                <a:gd name="connsiteX3" fmla="*/ 5808512 w 6078512"/>
                <a:gd name="connsiteY3" fmla="*/ 540000 h 540849"/>
                <a:gd name="connsiteX4" fmla="*/ 3039256 w 6078512"/>
                <a:gd name="connsiteY4" fmla="*/ 540000 h 540849"/>
                <a:gd name="connsiteX5" fmla="*/ 3039256 w 6078512"/>
                <a:gd name="connsiteY5" fmla="*/ 540849 h 540849"/>
                <a:gd name="connsiteX6" fmla="*/ 270000 w 6078512"/>
                <a:gd name="connsiteY6" fmla="*/ 540849 h 540849"/>
                <a:gd name="connsiteX7" fmla="*/ 0 w 6078512"/>
                <a:gd name="connsiteY7" fmla="*/ 270849 h 540849"/>
                <a:gd name="connsiteX8" fmla="*/ 270000 w 6078512"/>
                <a:gd name="connsiteY8" fmla="*/ 849 h 540849"/>
                <a:gd name="connsiteX9" fmla="*/ 3039256 w 6078512"/>
                <a:gd name="connsiteY9" fmla="*/ 849 h 5408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078512" h="540849">
                  <a:moveTo>
                    <a:pt x="3039256" y="0"/>
                  </a:moveTo>
                  <a:lnTo>
                    <a:pt x="5808512" y="0"/>
                  </a:lnTo>
                  <a:lnTo>
                    <a:pt x="6078512" y="270000"/>
                  </a:lnTo>
                  <a:lnTo>
                    <a:pt x="5808512" y="540000"/>
                  </a:lnTo>
                  <a:lnTo>
                    <a:pt x="3039256" y="540000"/>
                  </a:lnTo>
                  <a:lnTo>
                    <a:pt x="3039256" y="540849"/>
                  </a:lnTo>
                  <a:lnTo>
                    <a:pt x="270000" y="540849"/>
                  </a:lnTo>
                  <a:lnTo>
                    <a:pt x="0" y="270849"/>
                  </a:lnTo>
                  <a:lnTo>
                    <a:pt x="270000" y="849"/>
                  </a:lnTo>
                  <a:lnTo>
                    <a:pt x="3039256" y="849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EB0086"/>
                </a:gs>
                <a:gs pos="38000">
                  <a:srgbClr val="FC00CF">
                    <a:lumMod val="92000"/>
                    <a:lumOff val="8000"/>
                  </a:srgbClr>
                </a:gs>
                <a:gs pos="71000">
                  <a:srgbClr val="FE00E5">
                    <a:lumMod val="49000"/>
                    <a:lumOff val="51000"/>
                  </a:srgbClr>
                </a:gs>
              </a:gsLst>
              <a:lin ang="0" scaled="0"/>
              <a:tileRect/>
            </a:gra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Parallelogram 18"/>
            <p:cNvSpPr/>
            <p:nvPr/>
          </p:nvSpPr>
          <p:spPr>
            <a:xfrm>
              <a:off x="1017955" y="1925251"/>
              <a:ext cx="1546713" cy="540849"/>
            </a:xfrm>
            <a:prstGeom prst="parallelogram">
              <a:avLst/>
            </a:prstGeom>
            <a:solidFill>
              <a:srgbClr val="F5F5F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016902" y="1964148"/>
              <a:ext cx="5795749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tabLst>
                  <a:tab pos="900430" algn="l"/>
                </a:tabLst>
              </a:pPr>
              <a:r>
                <a:rPr lang="th-TH" sz="2500" b="1" dirty="0">
                  <a:latin typeface="CordiaUPC" panose="020B0304020202020204" pitchFamily="34" charset="-34"/>
                  <a:ea typeface="MS Mincho"/>
                </a:rPr>
                <a:t>ตัววัดที่ </a:t>
              </a:r>
              <a:r>
                <a:rPr lang="th-TH" sz="2500" b="1" dirty="0" smtClean="0">
                  <a:latin typeface="CordiaUPC" panose="020B0304020202020204" pitchFamily="34" charset="-34"/>
                  <a:ea typeface="MS Mincho"/>
                </a:rPr>
                <a:t>1.10.2</a:t>
              </a:r>
              <a:r>
                <a:rPr lang="en-US" sz="2500" b="1" dirty="0" smtClean="0">
                  <a:solidFill>
                    <a:schemeClr val="bg1"/>
                  </a:solidFill>
                  <a:latin typeface="CordiaUPC" panose="020B0304020202020204" pitchFamily="34" charset="-34"/>
                  <a:ea typeface="MS Mincho"/>
                </a:rPr>
                <a:t> </a:t>
              </a:r>
              <a:r>
                <a:rPr lang="th-TH" sz="2500" b="1" dirty="0" smtClean="0">
                  <a:solidFill>
                    <a:schemeClr val="bg1"/>
                  </a:solidFill>
                  <a:latin typeface="CordiaUPC" panose="020B0304020202020204" pitchFamily="34" charset="-34"/>
                  <a:ea typeface="MS Mincho"/>
                </a:rPr>
                <a:t>   ข้อสอบ</a:t>
              </a:r>
              <a:r>
                <a:rPr lang="th-TH" sz="2500" b="1" dirty="0">
                  <a:solidFill>
                    <a:schemeClr val="bg1"/>
                  </a:solidFill>
                  <a:latin typeface="CordiaUPC" panose="020B0304020202020204" pitchFamily="34" charset="-34"/>
                  <a:ea typeface="MS Mincho"/>
                </a:rPr>
                <a:t>ภาคความรู้ พร้อมเฉลย</a:t>
              </a:r>
              <a:endParaRPr lang="en-US" sz="2500" b="1" dirty="0">
                <a:solidFill>
                  <a:schemeClr val="bg1"/>
                </a:solidFill>
                <a:latin typeface="CordiaUPC" panose="020B0304020202020204" pitchFamily="34" charset="-34"/>
                <a:ea typeface="MS Mincho"/>
              </a:endParaRPr>
            </a:p>
          </p:txBody>
        </p:sp>
      </p:grpSp>
      <p:sp>
        <p:nvSpPr>
          <p:cNvPr id="47" name="Snip Diagonal Corner Rectangle 46"/>
          <p:cNvSpPr/>
          <p:nvPr/>
        </p:nvSpPr>
        <p:spPr>
          <a:xfrm>
            <a:off x="1879982" y="2353383"/>
            <a:ext cx="6363158" cy="4412853"/>
          </a:xfrm>
          <a:prstGeom prst="snip2DiagRect">
            <a:avLst>
              <a:gd name="adj1" fmla="val 0"/>
              <a:gd name="adj2" fmla="val 8033"/>
            </a:avLst>
          </a:prstGeom>
          <a:gradFill>
            <a:gsLst>
              <a:gs pos="0">
                <a:srgbClr val="FF13D5"/>
              </a:gs>
              <a:gs pos="28000">
                <a:srgbClr val="FF6BED"/>
              </a:gs>
              <a:gs pos="60000">
                <a:srgbClr val="FE00E5">
                  <a:lumMod val="47000"/>
                  <a:lumOff val="53000"/>
                </a:srgbClr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Hexagon 24"/>
          <p:cNvSpPr/>
          <p:nvPr/>
        </p:nvSpPr>
        <p:spPr>
          <a:xfrm>
            <a:off x="3658363" y="2520452"/>
            <a:ext cx="4937152" cy="466786"/>
          </a:xfrm>
          <a:prstGeom prst="hexagon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b="1" dirty="0"/>
          </a:p>
        </p:txBody>
      </p:sp>
      <p:sp>
        <p:nvSpPr>
          <p:cNvPr id="26" name="Oval 25"/>
          <p:cNvSpPr/>
          <p:nvPr/>
        </p:nvSpPr>
        <p:spPr>
          <a:xfrm>
            <a:off x="3745689" y="2524475"/>
            <a:ext cx="540000" cy="468000"/>
          </a:xfrm>
          <a:prstGeom prst="ellipse">
            <a:avLst/>
          </a:prstGeom>
          <a:solidFill>
            <a:srgbClr val="EEEEEE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solidFill>
                  <a:schemeClr val="tx1"/>
                </a:solidFill>
              </a:rPr>
              <a:t>1.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487412" y="3109106"/>
            <a:ext cx="552450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3200" b="1" dirty="0"/>
              <a:t>O</a:t>
            </a:r>
            <a:endParaRPr lang="en-US" sz="3200" b="1" dirty="0" smtClean="0"/>
          </a:p>
          <a:p>
            <a:pPr algn="ctr">
              <a:lnSpc>
                <a:spcPts val="3500"/>
              </a:lnSpc>
            </a:pPr>
            <a:r>
              <a:rPr lang="en-US" sz="3200" b="1" dirty="0" smtClean="0"/>
              <a:t>U</a:t>
            </a:r>
          </a:p>
          <a:p>
            <a:pPr algn="ctr">
              <a:lnSpc>
                <a:spcPts val="3500"/>
              </a:lnSpc>
            </a:pPr>
            <a:r>
              <a:rPr lang="en-US" sz="3200" b="1" dirty="0" smtClean="0"/>
              <a:t>T</a:t>
            </a:r>
          </a:p>
          <a:p>
            <a:pPr algn="ctr">
              <a:lnSpc>
                <a:spcPts val="3500"/>
              </a:lnSpc>
            </a:pPr>
            <a:r>
              <a:rPr lang="en-US" sz="3200" b="1" dirty="0" smtClean="0"/>
              <a:t>P</a:t>
            </a:r>
          </a:p>
          <a:p>
            <a:pPr algn="ctr">
              <a:lnSpc>
                <a:spcPts val="3500"/>
              </a:lnSpc>
            </a:pPr>
            <a:r>
              <a:rPr lang="en-US" sz="3200" b="1" dirty="0" smtClean="0"/>
              <a:t>U</a:t>
            </a:r>
          </a:p>
          <a:p>
            <a:pPr algn="ctr">
              <a:lnSpc>
                <a:spcPts val="3500"/>
              </a:lnSpc>
            </a:pPr>
            <a:r>
              <a:rPr lang="en-US" sz="3200" b="1" dirty="0" smtClean="0"/>
              <a:t>T</a:t>
            </a:r>
            <a:endParaRPr lang="en-US" sz="32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4283446" y="2523227"/>
            <a:ext cx="4222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spc="-100" dirty="0" smtClean="0"/>
              <a:t>การวิเคราะห์หาความต้องการ(อาชีพ/ตำแหน่ง)</a:t>
            </a:r>
            <a:endParaRPr lang="en-US" sz="2400" b="1" spc="-100" dirty="0"/>
          </a:p>
        </p:txBody>
      </p:sp>
      <p:sp>
        <p:nvSpPr>
          <p:cNvPr id="31" name="Hexagon 30"/>
          <p:cNvSpPr/>
          <p:nvPr/>
        </p:nvSpPr>
        <p:spPr>
          <a:xfrm>
            <a:off x="3647291" y="3081765"/>
            <a:ext cx="4948224" cy="468000"/>
          </a:xfrm>
          <a:prstGeom prst="hexagon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b="1" dirty="0"/>
          </a:p>
        </p:txBody>
      </p:sp>
      <p:sp>
        <p:nvSpPr>
          <p:cNvPr id="32" name="Oval 31"/>
          <p:cNvSpPr/>
          <p:nvPr/>
        </p:nvSpPr>
        <p:spPr>
          <a:xfrm>
            <a:off x="3753667" y="3085789"/>
            <a:ext cx="552450" cy="454451"/>
          </a:xfrm>
          <a:prstGeom prst="ellipse">
            <a:avLst/>
          </a:prstGeom>
          <a:solidFill>
            <a:srgbClr val="EEEEEE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>
                <a:solidFill>
                  <a:schemeClr val="tx1"/>
                </a:solidFill>
              </a:rPr>
              <a:t>2</a:t>
            </a:r>
            <a:r>
              <a:rPr lang="th-TH" sz="2800" b="1" dirty="0" smtClean="0">
                <a:solidFill>
                  <a:schemeClr val="tx1"/>
                </a:solidFill>
              </a:rPr>
              <a:t>.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423565" y="3089348"/>
            <a:ext cx="4171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/>
              <a:t>การวิเคราะห์งานหลักงานย่อย</a:t>
            </a:r>
            <a:endParaRPr lang="en-US" sz="2400" b="1" dirty="0"/>
          </a:p>
        </p:txBody>
      </p:sp>
      <p:sp>
        <p:nvSpPr>
          <p:cNvPr id="34" name="Hexagon 33"/>
          <p:cNvSpPr/>
          <p:nvPr/>
        </p:nvSpPr>
        <p:spPr>
          <a:xfrm>
            <a:off x="3647291" y="3637870"/>
            <a:ext cx="4948224" cy="468000"/>
          </a:xfrm>
          <a:prstGeom prst="hexagon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b="1" dirty="0"/>
          </a:p>
        </p:txBody>
      </p:sp>
      <p:sp>
        <p:nvSpPr>
          <p:cNvPr id="35" name="Oval 34"/>
          <p:cNvSpPr/>
          <p:nvPr/>
        </p:nvSpPr>
        <p:spPr>
          <a:xfrm>
            <a:off x="3753667" y="3641894"/>
            <a:ext cx="552450" cy="468000"/>
          </a:xfrm>
          <a:prstGeom prst="ellipse">
            <a:avLst/>
          </a:prstGeom>
          <a:solidFill>
            <a:srgbClr val="EEEEEE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solidFill>
                  <a:schemeClr val="tx1"/>
                </a:solidFill>
              </a:rPr>
              <a:t>3.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423565" y="3664503"/>
            <a:ext cx="4171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/>
              <a:t>การวิเคราะห์หาน้ำหนักข้อสอบ (</a:t>
            </a:r>
            <a:r>
              <a:rPr lang="en-US" sz="2400" b="1" dirty="0" smtClean="0"/>
              <a:t>DIF</a:t>
            </a:r>
            <a:r>
              <a:rPr lang="th-TH" sz="2400" b="1" dirty="0" smtClean="0"/>
              <a:t>)</a:t>
            </a:r>
            <a:endParaRPr lang="en-US" sz="2400" b="1" dirty="0"/>
          </a:p>
        </p:txBody>
      </p:sp>
      <p:sp>
        <p:nvSpPr>
          <p:cNvPr id="37" name="Hexagon 36"/>
          <p:cNvSpPr/>
          <p:nvPr/>
        </p:nvSpPr>
        <p:spPr>
          <a:xfrm>
            <a:off x="3647291" y="4218734"/>
            <a:ext cx="4948224" cy="468000"/>
          </a:xfrm>
          <a:prstGeom prst="hexagon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b="1" dirty="0"/>
          </a:p>
        </p:txBody>
      </p:sp>
      <p:sp>
        <p:nvSpPr>
          <p:cNvPr id="38" name="Oval 37"/>
          <p:cNvSpPr/>
          <p:nvPr/>
        </p:nvSpPr>
        <p:spPr>
          <a:xfrm>
            <a:off x="3753667" y="4222758"/>
            <a:ext cx="552450" cy="445505"/>
          </a:xfrm>
          <a:prstGeom prst="ellipse">
            <a:avLst/>
          </a:prstGeom>
          <a:solidFill>
            <a:srgbClr val="EEEEEE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solidFill>
                  <a:schemeClr val="tx1"/>
                </a:solidFill>
              </a:rPr>
              <a:t>4.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423565" y="4226317"/>
            <a:ext cx="4171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/>
              <a:t>มาตรฐานฝีมือแรงงานของผู้ประกอบอาชีพ</a:t>
            </a:r>
            <a:endParaRPr lang="en-US" sz="2400" b="1" dirty="0"/>
          </a:p>
        </p:txBody>
      </p:sp>
      <p:sp>
        <p:nvSpPr>
          <p:cNvPr id="40" name="Hexagon 39"/>
          <p:cNvSpPr/>
          <p:nvPr/>
        </p:nvSpPr>
        <p:spPr>
          <a:xfrm>
            <a:off x="3647291" y="4785865"/>
            <a:ext cx="4948224" cy="468000"/>
          </a:xfrm>
          <a:prstGeom prst="hexag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b="1" dirty="0"/>
          </a:p>
        </p:txBody>
      </p:sp>
      <p:sp>
        <p:nvSpPr>
          <p:cNvPr id="41" name="Oval 40"/>
          <p:cNvSpPr/>
          <p:nvPr/>
        </p:nvSpPr>
        <p:spPr>
          <a:xfrm>
            <a:off x="3753667" y="4789889"/>
            <a:ext cx="552450" cy="454451"/>
          </a:xfrm>
          <a:prstGeom prst="ellipse">
            <a:avLst/>
          </a:prstGeom>
          <a:solidFill>
            <a:srgbClr val="EEEEEE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solidFill>
                  <a:schemeClr val="tx1"/>
                </a:solidFill>
              </a:rPr>
              <a:t>5.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423565" y="4812498"/>
            <a:ext cx="4171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/>
              <a:t>คลังข้อสอบภาคความรู้</a:t>
            </a:r>
            <a:endParaRPr lang="en-US" sz="2400" b="1" dirty="0"/>
          </a:p>
        </p:txBody>
      </p:sp>
      <p:sp>
        <p:nvSpPr>
          <p:cNvPr id="43" name="Hexagon 42"/>
          <p:cNvSpPr/>
          <p:nvPr/>
        </p:nvSpPr>
        <p:spPr>
          <a:xfrm>
            <a:off x="3647291" y="5386836"/>
            <a:ext cx="4948224" cy="468000"/>
          </a:xfrm>
          <a:prstGeom prst="hexagon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b="1" dirty="0"/>
          </a:p>
        </p:txBody>
      </p:sp>
      <p:sp>
        <p:nvSpPr>
          <p:cNvPr id="44" name="Oval 43"/>
          <p:cNvSpPr/>
          <p:nvPr/>
        </p:nvSpPr>
        <p:spPr>
          <a:xfrm>
            <a:off x="3753667" y="5390860"/>
            <a:ext cx="552450" cy="480112"/>
          </a:xfrm>
          <a:prstGeom prst="ellipse">
            <a:avLst/>
          </a:prstGeom>
          <a:solidFill>
            <a:srgbClr val="EEEEEE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>
                <a:solidFill>
                  <a:schemeClr val="tx1"/>
                </a:solidFill>
              </a:rPr>
              <a:t>6</a:t>
            </a:r>
            <a:r>
              <a:rPr lang="th-TH" sz="2800" b="1" dirty="0" smtClean="0">
                <a:solidFill>
                  <a:schemeClr val="tx1"/>
                </a:solidFill>
              </a:rPr>
              <a:t>.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4373015" y="5422994"/>
            <a:ext cx="4222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spc="-100" dirty="0" smtClean="0"/>
              <a:t>การวิเคราะห์ความสอดคล้องข้อสอบ </a:t>
            </a:r>
            <a:r>
              <a:rPr lang="en-US" sz="2400" b="1" spc="-100" dirty="0" smtClean="0"/>
              <a:t>IOC </a:t>
            </a:r>
            <a:r>
              <a:rPr lang="th-TH" sz="2400" b="1" spc="-100" dirty="0" smtClean="0"/>
              <a:t>(ถ้ามี)</a:t>
            </a:r>
            <a:endParaRPr lang="en-US" sz="2400" b="1" spc="-100" dirty="0"/>
          </a:p>
        </p:txBody>
      </p:sp>
      <p:sp>
        <p:nvSpPr>
          <p:cNvPr id="48" name="Hexagon 47"/>
          <p:cNvSpPr/>
          <p:nvPr/>
        </p:nvSpPr>
        <p:spPr>
          <a:xfrm>
            <a:off x="3647291" y="5967078"/>
            <a:ext cx="4948224" cy="468000"/>
          </a:xfrm>
          <a:prstGeom prst="hexagon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b="1" dirty="0"/>
          </a:p>
        </p:txBody>
      </p:sp>
      <p:sp>
        <p:nvSpPr>
          <p:cNvPr id="49" name="Oval 48"/>
          <p:cNvSpPr/>
          <p:nvPr/>
        </p:nvSpPr>
        <p:spPr>
          <a:xfrm>
            <a:off x="3753667" y="5971102"/>
            <a:ext cx="552450" cy="480112"/>
          </a:xfrm>
          <a:prstGeom prst="ellipse">
            <a:avLst/>
          </a:prstGeom>
          <a:solidFill>
            <a:srgbClr val="EEEEEE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solidFill>
                  <a:schemeClr val="tx1"/>
                </a:solidFill>
              </a:rPr>
              <a:t>7.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423565" y="6003236"/>
            <a:ext cx="4171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spc="-60" dirty="0" smtClean="0"/>
              <a:t>สถานประกอบกิจการเห็นชอบ</a:t>
            </a:r>
            <a:endParaRPr lang="en-US" sz="2400" b="1" spc="-60" dirty="0"/>
          </a:p>
        </p:txBody>
      </p:sp>
    </p:spTree>
    <p:extLst>
      <p:ext uri="{BB962C8B-B14F-4D97-AF65-F5344CB8AC3E}">
        <p14:creationId xmlns:p14="http://schemas.microsoft.com/office/powerpoint/2010/main" val="3885028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6000">
        <p14:gallery dir="l"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7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6" presetClass="emph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6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75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875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26" presetClass="emph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25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625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750"/>
                            </p:stCondLst>
                            <p:childTnLst>
                              <p:par>
                                <p:cTn id="21" presetID="26" presetClass="emph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100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750"/>
                            </p:stCondLst>
                            <p:childTnLst>
                              <p:par>
                                <p:cTn id="25" presetID="26" presetClass="emph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750"/>
                            </p:stCondLst>
                            <p:childTnLst>
                              <p:par>
                                <p:cTn id="29" presetID="26" presetClass="emph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750"/>
                            </p:stCondLst>
                            <p:childTnLst>
                              <p:par>
                                <p:cTn id="33" presetID="26" presetClass="emph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50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750"/>
                            </p:stCondLst>
                            <p:childTnLst>
                              <p:par>
                                <p:cTn id="37" presetID="26" presetClass="emph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50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9" grpId="0"/>
      <p:bldP spid="30" grpId="0"/>
      <p:bldP spid="33" grpId="0"/>
      <p:bldP spid="36" grpId="0"/>
      <p:bldP spid="39" grpId="0"/>
      <p:bldP spid="42" grpId="0"/>
      <p:bldP spid="45" grpId="0"/>
      <p:bldP spid="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"/>
            <a:ext cx="9144000" cy="818202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1" y="196650"/>
            <a:ext cx="91439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3200" b="1" dirty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</a:rPr>
              <a:t> รอบที่ 2 ผลการดำเนินการระหว่างวันที่ 1 เมษายน - 30 กันยายน </a:t>
            </a:r>
            <a:r>
              <a:rPr lang="th-TH" sz="3200" b="1" dirty="0" smtClean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</a:rPr>
              <a:t>2564 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650986" y="978074"/>
            <a:ext cx="6933793" cy="5676308"/>
          </a:xfrm>
          <a:prstGeom prst="snip2DiagRect">
            <a:avLst>
              <a:gd name="adj1" fmla="val 0"/>
              <a:gd name="adj2" fmla="val 8033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28000">
                <a:schemeClr val="accent1">
                  <a:lumMod val="40000"/>
                  <a:lumOff val="60000"/>
                </a:schemeClr>
              </a:gs>
              <a:gs pos="60000">
                <a:schemeClr val="accent1">
                  <a:lumMod val="20000"/>
                  <a:lumOff val="80000"/>
                </a:schemeClr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Hexagon 5"/>
          <p:cNvSpPr/>
          <p:nvPr/>
        </p:nvSpPr>
        <p:spPr>
          <a:xfrm>
            <a:off x="2711716" y="1104128"/>
            <a:ext cx="5171312" cy="466786"/>
          </a:xfrm>
          <a:prstGeom prst="hexagon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b="1" dirty="0"/>
          </a:p>
        </p:txBody>
      </p:sp>
      <p:sp>
        <p:nvSpPr>
          <p:cNvPr id="7" name="Oval 6"/>
          <p:cNvSpPr/>
          <p:nvPr/>
        </p:nvSpPr>
        <p:spPr>
          <a:xfrm>
            <a:off x="2824274" y="1103521"/>
            <a:ext cx="540000" cy="468000"/>
          </a:xfrm>
          <a:prstGeom prst="ellipse">
            <a:avLst/>
          </a:prstGeom>
          <a:solidFill>
            <a:srgbClr val="EEEEEE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solidFill>
                  <a:schemeClr val="tx1"/>
                </a:solidFill>
              </a:rPr>
              <a:t>1.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90675" y="2267300"/>
            <a:ext cx="552450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3200" b="1" dirty="0"/>
              <a:t>O</a:t>
            </a:r>
            <a:endParaRPr lang="en-US" sz="3200" b="1" dirty="0" smtClean="0"/>
          </a:p>
          <a:p>
            <a:pPr algn="ctr">
              <a:lnSpc>
                <a:spcPts val="3500"/>
              </a:lnSpc>
            </a:pPr>
            <a:r>
              <a:rPr lang="en-US" sz="3200" b="1" dirty="0" smtClean="0"/>
              <a:t>U</a:t>
            </a:r>
          </a:p>
          <a:p>
            <a:pPr algn="ctr">
              <a:lnSpc>
                <a:spcPts val="3500"/>
              </a:lnSpc>
            </a:pPr>
            <a:r>
              <a:rPr lang="en-US" sz="3200" b="1" dirty="0" smtClean="0"/>
              <a:t>T</a:t>
            </a:r>
          </a:p>
          <a:p>
            <a:pPr algn="ctr">
              <a:lnSpc>
                <a:spcPts val="3500"/>
              </a:lnSpc>
            </a:pPr>
            <a:r>
              <a:rPr lang="en-US" sz="3200" b="1" dirty="0" smtClean="0"/>
              <a:t>P</a:t>
            </a:r>
          </a:p>
          <a:p>
            <a:pPr algn="ctr">
              <a:lnSpc>
                <a:spcPts val="3500"/>
              </a:lnSpc>
            </a:pPr>
            <a:r>
              <a:rPr lang="en-US" sz="3200" b="1" dirty="0" smtClean="0"/>
              <a:t>U</a:t>
            </a:r>
          </a:p>
          <a:p>
            <a:pPr algn="ctr">
              <a:lnSpc>
                <a:spcPts val="3500"/>
              </a:lnSpc>
            </a:pPr>
            <a:r>
              <a:rPr lang="en-US" sz="3200" b="1" dirty="0" smtClean="0"/>
              <a:t>T</a:t>
            </a:r>
            <a:endParaRPr lang="en-US" sz="3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351857" y="1131708"/>
            <a:ext cx="42902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spc="-100" dirty="0" smtClean="0"/>
              <a:t>ชุดข้อสอบภาคความสามารถ</a:t>
            </a:r>
            <a:endParaRPr lang="en-US" sz="2400" b="1" spc="-100" dirty="0"/>
          </a:p>
        </p:txBody>
      </p:sp>
      <p:sp>
        <p:nvSpPr>
          <p:cNvPr id="10" name="Hexagon 9"/>
          <p:cNvSpPr/>
          <p:nvPr/>
        </p:nvSpPr>
        <p:spPr>
          <a:xfrm>
            <a:off x="2711716" y="1653137"/>
            <a:ext cx="5182384" cy="468000"/>
          </a:xfrm>
          <a:prstGeom prst="hexagon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b="1" dirty="0"/>
          </a:p>
        </p:txBody>
      </p:sp>
      <p:sp>
        <p:nvSpPr>
          <p:cNvPr id="11" name="Oval 10"/>
          <p:cNvSpPr/>
          <p:nvPr/>
        </p:nvSpPr>
        <p:spPr>
          <a:xfrm>
            <a:off x="2798405" y="1658505"/>
            <a:ext cx="552450" cy="454451"/>
          </a:xfrm>
          <a:prstGeom prst="ellipse">
            <a:avLst/>
          </a:prstGeom>
          <a:solidFill>
            <a:srgbClr val="EEEEEE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>
                <a:solidFill>
                  <a:schemeClr val="tx1"/>
                </a:solidFill>
              </a:rPr>
              <a:t>2</a:t>
            </a:r>
            <a:r>
              <a:rPr lang="th-TH" sz="2800" b="1" dirty="0" smtClean="0">
                <a:solidFill>
                  <a:schemeClr val="tx1"/>
                </a:solidFill>
              </a:rPr>
              <a:t>.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350855" y="1638022"/>
            <a:ext cx="45235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spc="-100" dirty="0" smtClean="0"/>
              <a:t>การวิเคราะห์ความยากง่ายข้อสอบภาคความรู้(ถ้ามี)</a:t>
            </a:r>
            <a:endParaRPr lang="en-US" sz="2400" b="1" spc="-100" dirty="0"/>
          </a:p>
        </p:txBody>
      </p:sp>
      <p:sp>
        <p:nvSpPr>
          <p:cNvPr id="13" name="Hexagon 12"/>
          <p:cNvSpPr/>
          <p:nvPr/>
        </p:nvSpPr>
        <p:spPr>
          <a:xfrm>
            <a:off x="2706180" y="2186698"/>
            <a:ext cx="5182384" cy="468000"/>
          </a:xfrm>
          <a:prstGeom prst="hexagon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b="1" dirty="0"/>
          </a:p>
        </p:txBody>
      </p:sp>
      <p:sp>
        <p:nvSpPr>
          <p:cNvPr id="14" name="Oval 13"/>
          <p:cNvSpPr/>
          <p:nvPr/>
        </p:nvSpPr>
        <p:spPr>
          <a:xfrm>
            <a:off x="2798405" y="2173596"/>
            <a:ext cx="552450" cy="468000"/>
          </a:xfrm>
          <a:prstGeom prst="ellipse">
            <a:avLst/>
          </a:prstGeom>
          <a:solidFill>
            <a:srgbClr val="EEEEEE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solidFill>
                  <a:schemeClr val="tx1"/>
                </a:solidFill>
              </a:rPr>
              <a:t>3.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364274" y="2181910"/>
            <a:ext cx="4456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/>
              <a:t>เล่มคู่มือวิธีการทดสอบ 2 เล่ม (ฉบับสมบูรณ์)</a:t>
            </a:r>
            <a:endParaRPr lang="en-US" sz="2400" b="1" dirty="0"/>
          </a:p>
        </p:txBody>
      </p:sp>
      <p:sp>
        <p:nvSpPr>
          <p:cNvPr id="16" name="Hexagon 15"/>
          <p:cNvSpPr/>
          <p:nvPr/>
        </p:nvSpPr>
        <p:spPr>
          <a:xfrm>
            <a:off x="2692029" y="2714173"/>
            <a:ext cx="5182384" cy="451898"/>
          </a:xfrm>
          <a:prstGeom prst="hexagon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b="1" dirty="0"/>
          </a:p>
        </p:txBody>
      </p:sp>
      <p:sp>
        <p:nvSpPr>
          <p:cNvPr id="17" name="Oval 16"/>
          <p:cNvSpPr/>
          <p:nvPr/>
        </p:nvSpPr>
        <p:spPr>
          <a:xfrm>
            <a:off x="2791642" y="2711710"/>
            <a:ext cx="552450" cy="445505"/>
          </a:xfrm>
          <a:prstGeom prst="ellipse">
            <a:avLst/>
          </a:prstGeom>
          <a:solidFill>
            <a:srgbClr val="EEEEEE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solidFill>
                  <a:schemeClr val="tx1"/>
                </a:solidFill>
              </a:rPr>
              <a:t>4.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364274" y="2741831"/>
            <a:ext cx="4222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/>
              <a:t>สำเนา รมฐ. 1 + เอกสารแนบ</a:t>
            </a:r>
            <a:endParaRPr lang="en-US" sz="2400" b="1" dirty="0"/>
          </a:p>
        </p:txBody>
      </p:sp>
      <p:sp>
        <p:nvSpPr>
          <p:cNvPr id="19" name="Hexagon 18"/>
          <p:cNvSpPr/>
          <p:nvPr/>
        </p:nvSpPr>
        <p:spPr>
          <a:xfrm>
            <a:off x="2673294" y="3243966"/>
            <a:ext cx="5182384" cy="468000"/>
          </a:xfrm>
          <a:prstGeom prst="hexag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b="1" dirty="0"/>
          </a:p>
        </p:txBody>
      </p:sp>
      <p:sp>
        <p:nvSpPr>
          <p:cNvPr id="20" name="Oval 19"/>
          <p:cNvSpPr/>
          <p:nvPr/>
        </p:nvSpPr>
        <p:spPr>
          <a:xfrm>
            <a:off x="2791642" y="3233219"/>
            <a:ext cx="552450" cy="454451"/>
          </a:xfrm>
          <a:prstGeom prst="ellipse">
            <a:avLst/>
          </a:prstGeom>
          <a:solidFill>
            <a:srgbClr val="EEEEEE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solidFill>
                  <a:schemeClr val="tx1"/>
                </a:solidFill>
              </a:rPr>
              <a:t>5.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389549" y="3259253"/>
            <a:ext cx="4171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spc="-100" dirty="0" smtClean="0"/>
              <a:t>รมฐ. 2  ฉบับจริง</a:t>
            </a:r>
            <a:endParaRPr lang="en-US" sz="2400" b="1" dirty="0"/>
          </a:p>
        </p:txBody>
      </p:sp>
      <p:sp>
        <p:nvSpPr>
          <p:cNvPr id="22" name="Hexagon 21"/>
          <p:cNvSpPr/>
          <p:nvPr/>
        </p:nvSpPr>
        <p:spPr>
          <a:xfrm>
            <a:off x="2682814" y="3781989"/>
            <a:ext cx="5182384" cy="468000"/>
          </a:xfrm>
          <a:prstGeom prst="hexagon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b="1" dirty="0"/>
          </a:p>
        </p:txBody>
      </p:sp>
      <p:sp>
        <p:nvSpPr>
          <p:cNvPr id="23" name="Oval 22"/>
          <p:cNvSpPr/>
          <p:nvPr/>
        </p:nvSpPr>
        <p:spPr>
          <a:xfrm>
            <a:off x="2791642" y="3768376"/>
            <a:ext cx="552450" cy="480112"/>
          </a:xfrm>
          <a:prstGeom prst="ellipse">
            <a:avLst/>
          </a:prstGeom>
          <a:solidFill>
            <a:srgbClr val="EEEEEE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>
                <a:solidFill>
                  <a:schemeClr val="tx1"/>
                </a:solidFill>
              </a:rPr>
              <a:t>6</a:t>
            </a:r>
            <a:r>
              <a:rPr lang="th-TH" sz="2800" b="1" dirty="0" smtClean="0">
                <a:solidFill>
                  <a:schemeClr val="tx1"/>
                </a:solidFill>
              </a:rPr>
              <a:t>.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410736" y="3806285"/>
            <a:ext cx="4222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/>
              <a:t>รายงาน</a:t>
            </a:r>
            <a:r>
              <a:rPr lang="th-TH" sz="2400" b="1" dirty="0"/>
              <a:t>การประชุม</a:t>
            </a:r>
            <a:r>
              <a:rPr lang="th-TH" sz="2400" b="1" dirty="0" smtClean="0"/>
              <a:t>คณะอนุกรรมการ</a:t>
            </a:r>
            <a:endParaRPr lang="en-US" sz="2400" b="1" spc="-100" dirty="0"/>
          </a:p>
        </p:txBody>
      </p:sp>
      <p:sp>
        <p:nvSpPr>
          <p:cNvPr id="25" name="Hexagon 24"/>
          <p:cNvSpPr/>
          <p:nvPr/>
        </p:nvSpPr>
        <p:spPr>
          <a:xfrm>
            <a:off x="2638550" y="4372175"/>
            <a:ext cx="5255550" cy="652797"/>
          </a:xfrm>
          <a:prstGeom prst="hexagon">
            <a:avLst/>
          </a:prstGeom>
          <a:solidFill>
            <a:srgbClr val="99FF66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b="1" dirty="0"/>
          </a:p>
        </p:txBody>
      </p:sp>
      <p:sp>
        <p:nvSpPr>
          <p:cNvPr id="26" name="Oval 25"/>
          <p:cNvSpPr/>
          <p:nvPr/>
        </p:nvSpPr>
        <p:spPr>
          <a:xfrm>
            <a:off x="2791642" y="4400868"/>
            <a:ext cx="552450" cy="584910"/>
          </a:xfrm>
          <a:prstGeom prst="ellipse">
            <a:avLst/>
          </a:prstGeom>
          <a:solidFill>
            <a:srgbClr val="EEEEEE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solidFill>
                  <a:schemeClr val="tx1"/>
                </a:solidFill>
              </a:rPr>
              <a:t>7.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389549" y="4404083"/>
            <a:ext cx="4171950" cy="700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300"/>
              </a:lnSpc>
            </a:pPr>
            <a:r>
              <a:rPr lang="th-TH" sz="2000" b="1" spc="-60" dirty="0" smtClean="0"/>
              <a:t>หนังสือนำส่ง เรื่อง ขอรับรองมาตรฐานฝีมือแรงงานของผู้ประกอบอาชีพ... เรียน สมฐ.</a:t>
            </a:r>
            <a:endParaRPr lang="en-US" sz="2000" b="1" spc="-60" dirty="0"/>
          </a:p>
        </p:txBody>
      </p:sp>
      <p:sp>
        <p:nvSpPr>
          <p:cNvPr id="28" name="Hexagon 27"/>
          <p:cNvSpPr/>
          <p:nvPr/>
        </p:nvSpPr>
        <p:spPr>
          <a:xfrm>
            <a:off x="2696338" y="6033993"/>
            <a:ext cx="5182384" cy="468000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b="1" dirty="0"/>
          </a:p>
        </p:txBody>
      </p:sp>
      <p:sp>
        <p:nvSpPr>
          <p:cNvPr id="29" name="Oval 28"/>
          <p:cNvSpPr/>
          <p:nvPr/>
        </p:nvSpPr>
        <p:spPr>
          <a:xfrm>
            <a:off x="2824274" y="6017406"/>
            <a:ext cx="552450" cy="480112"/>
          </a:xfrm>
          <a:prstGeom prst="ellipse">
            <a:avLst/>
          </a:prstGeom>
          <a:solidFill>
            <a:srgbClr val="EEEEEE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>
                <a:solidFill>
                  <a:schemeClr val="tx1"/>
                </a:solidFill>
              </a:rPr>
              <a:t>9</a:t>
            </a:r>
            <a:r>
              <a:rPr lang="th-TH" sz="2800" b="1" dirty="0" smtClean="0">
                <a:solidFill>
                  <a:schemeClr val="tx1"/>
                </a:solidFill>
              </a:rPr>
              <a:t>.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419572" y="6033993"/>
            <a:ext cx="4222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/>
              <a:t>รายงานใน </a:t>
            </a:r>
            <a:r>
              <a:rPr lang="en-US" sz="2400" b="1" dirty="0" smtClean="0"/>
              <a:t>e-</a:t>
            </a:r>
            <a:r>
              <a:rPr lang="en-US" sz="2400" b="1" dirty="0" err="1" smtClean="0"/>
              <a:t>sar</a:t>
            </a:r>
            <a:r>
              <a:rPr lang="en-US" sz="2400" b="1" dirty="0" smtClean="0"/>
              <a:t> </a:t>
            </a:r>
            <a:r>
              <a:rPr lang="th-TH" sz="2400" b="1" dirty="0" smtClean="0"/>
              <a:t>พร้อมแนบไฟล์</a:t>
            </a:r>
            <a:endParaRPr lang="en-US" sz="2400" b="1" spc="-100" dirty="0"/>
          </a:p>
        </p:txBody>
      </p:sp>
      <p:sp>
        <p:nvSpPr>
          <p:cNvPr id="31" name="Hexagon 24"/>
          <p:cNvSpPr/>
          <p:nvPr/>
        </p:nvSpPr>
        <p:spPr>
          <a:xfrm>
            <a:off x="2638550" y="5163112"/>
            <a:ext cx="5255550" cy="652797"/>
          </a:xfrm>
          <a:prstGeom prst="hexagon">
            <a:avLst/>
          </a:prstGeom>
          <a:solidFill>
            <a:srgbClr val="FF99F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b="1" dirty="0"/>
          </a:p>
        </p:txBody>
      </p:sp>
      <p:sp>
        <p:nvSpPr>
          <p:cNvPr id="32" name="Oval 25"/>
          <p:cNvSpPr/>
          <p:nvPr/>
        </p:nvSpPr>
        <p:spPr>
          <a:xfrm>
            <a:off x="2791642" y="5162137"/>
            <a:ext cx="552450" cy="584910"/>
          </a:xfrm>
          <a:prstGeom prst="ellipse">
            <a:avLst/>
          </a:prstGeom>
          <a:solidFill>
            <a:srgbClr val="EEEEEE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>
                <a:solidFill>
                  <a:schemeClr val="tx1"/>
                </a:solidFill>
              </a:rPr>
              <a:t>8</a:t>
            </a:r>
            <a:r>
              <a:rPr lang="th-TH" sz="2800" b="1" dirty="0" smtClean="0">
                <a:solidFill>
                  <a:schemeClr val="tx1"/>
                </a:solidFill>
              </a:rPr>
              <a:t>.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33" name="TextBox 26"/>
          <p:cNvSpPr txBox="1"/>
          <p:nvPr/>
        </p:nvSpPr>
        <p:spPr>
          <a:xfrm>
            <a:off x="3389549" y="5147158"/>
            <a:ext cx="4171950" cy="68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300"/>
              </a:lnSpc>
            </a:pPr>
            <a:r>
              <a:rPr lang="th-TH" sz="2000" b="1" dirty="0">
                <a:latin typeface="TH SarabunPSK" panose="020B0500040200020003" pitchFamily="34" charset="-34"/>
                <a:ea typeface="Tahoma" pitchFamily="34" charset="0"/>
              </a:rPr>
              <a:t>สรุปผลการประเมินความพึงพอใจในการทดสอบมาตรฐานฝีมือแรงงานของผู้ประกอบอาชีพ</a:t>
            </a:r>
            <a:endParaRPr lang="en-US" sz="2000" b="1" spc="-60" dirty="0">
              <a:latin typeface="TH SarabunPSK" panose="020B0500040200020003" pitchFamily="34" charset="-34"/>
            </a:endParaRPr>
          </a:p>
        </p:txBody>
      </p:sp>
      <p:sp>
        <p:nvSpPr>
          <p:cNvPr id="34" name="Rectangle 5"/>
          <p:cNvSpPr/>
          <p:nvPr/>
        </p:nvSpPr>
        <p:spPr>
          <a:xfrm>
            <a:off x="20591" y="6956552"/>
            <a:ext cx="43593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b="1" spc="-20" dirty="0" smtClean="0">
                <a:latin typeface="TH SarabunIT๙" panose="020B0500040200020003" pitchFamily="34" charset="-34"/>
                <a:ea typeface="Cordia New" panose="020B0304020202020204" pitchFamily="34" charset="-34"/>
              </a:rPr>
              <a:t>1)  สำนักงาน</a:t>
            </a:r>
            <a:r>
              <a:rPr lang="th-TH" sz="2400" b="1" spc="-20" dirty="0">
                <a:latin typeface="TH SarabunIT๙" panose="020B0500040200020003" pitchFamily="34" charset="-34"/>
                <a:ea typeface="Cordia New" panose="020B0304020202020204" pitchFamily="34" charset="-34"/>
              </a:rPr>
              <a:t>พัฒนาฝีมือแรงงานอุตรดิตถ์ </a:t>
            </a:r>
            <a:endParaRPr lang="th-TH" sz="2400" b="1" spc="-20" dirty="0" smtClean="0">
              <a:latin typeface="TH SarabunIT๙" panose="020B0500040200020003" pitchFamily="34" charset="-34"/>
              <a:ea typeface="Cordia New" panose="020B0304020202020204" pitchFamily="34" charset="-34"/>
            </a:endParaRPr>
          </a:p>
          <a:p>
            <a:r>
              <a:rPr lang="th-TH" sz="2400" b="1" spc="-20" dirty="0" smtClean="0">
                <a:latin typeface="TH SarabunIT๙" panose="020B0500040200020003" pitchFamily="34" charset="-34"/>
                <a:ea typeface="Cordia New" panose="020B0304020202020204" pitchFamily="34" charset="-34"/>
              </a:rPr>
              <a:t>2)  สำนักงาน</a:t>
            </a:r>
            <a:r>
              <a:rPr lang="th-TH" sz="2400" b="1" spc="-20" dirty="0">
                <a:latin typeface="TH SarabunIT๙" panose="020B0500040200020003" pitchFamily="34" charset="-34"/>
                <a:ea typeface="Cordia New" panose="020B0304020202020204" pitchFamily="34" charset="-34"/>
              </a:rPr>
              <a:t>พัฒนาฝีมือแรงงานชัยนาท </a:t>
            </a:r>
            <a:endParaRPr lang="en-US" sz="2400" b="1" dirty="0"/>
          </a:p>
        </p:txBody>
      </p:sp>
      <p:sp>
        <p:nvSpPr>
          <p:cNvPr id="35" name="กล่องข้อความ 34"/>
          <p:cNvSpPr txBox="1"/>
          <p:nvPr/>
        </p:nvSpPr>
        <p:spPr>
          <a:xfrm>
            <a:off x="43471" y="2412742"/>
            <a:ext cx="19664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</a:t>
            </a:r>
            <a:b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ปีงบประมาณ 2563</a:t>
            </a:r>
            <a:endParaRPr lang="en-US" sz="2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37" name="Diagram 23"/>
          <p:cNvGraphicFramePr/>
          <p:nvPr>
            <p:extLst>
              <p:ext uri="{D42A27DB-BD31-4B8C-83A1-F6EECF244321}">
                <p14:modId xmlns:p14="http://schemas.microsoft.com/office/powerpoint/2010/main" val="3929465814"/>
              </p:ext>
            </p:extLst>
          </p:nvPr>
        </p:nvGraphicFramePr>
        <p:xfrm>
          <a:off x="-1573686" y="3059649"/>
          <a:ext cx="4886710" cy="32964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18681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gallery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6" presetClass="emph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6" presetClass="emph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26" presetClass="emph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26" presetClass="emph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5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26" presetClass="emph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0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26" presetClass="emph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26" presetClass="emph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50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000"/>
                            </p:stCondLst>
                            <p:childTnLst>
                              <p:par>
                                <p:cTn id="37" presetID="26" presetClass="emph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5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000"/>
                            </p:stCondLst>
                            <p:childTnLst>
                              <p:par>
                                <p:cTn id="41" presetID="26" presetClass="emph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50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1000"/>
                            </p:stCondLst>
                            <p:childTnLst>
                              <p:par>
                                <p:cTn id="45" presetID="26" presetClass="emph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50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3000"/>
                            </p:stCondLst>
                            <p:childTnLst>
                              <p:par>
                                <p:cTn id="4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100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9" grpId="0"/>
      <p:bldP spid="12" grpId="0"/>
      <p:bldP spid="15" grpId="0"/>
      <p:bldP spid="18" grpId="0"/>
      <p:bldP spid="21" grpId="0"/>
      <p:bldP spid="24" grpId="0"/>
      <p:bldP spid="27" grpId="0"/>
      <p:bldP spid="30" grpId="0"/>
      <p:bldP spid="33" grpId="0"/>
      <p:bldGraphic spid="37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086" y="412440"/>
            <a:ext cx="3355610" cy="6094219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5427388" y="3167342"/>
            <a:ext cx="3240868" cy="1371209"/>
            <a:chOff x="5879671" y="3145536"/>
            <a:chExt cx="3510941" cy="1485477"/>
          </a:xfrm>
        </p:grpSpPr>
        <p:sp>
          <p:nvSpPr>
            <p:cNvPr id="30" name="Rectangle 29"/>
            <p:cNvSpPr/>
            <p:nvPr/>
          </p:nvSpPr>
          <p:spPr bwMode="auto">
            <a:xfrm>
              <a:off x="5881417" y="3284522"/>
              <a:ext cx="190195" cy="190195"/>
            </a:xfrm>
            <a:prstGeom prst="rect">
              <a:avLst/>
            </a:prstGeom>
            <a:solidFill>
              <a:srgbClr val="00B05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square" lIns="0" tIns="0" rIns="0" bIns="0" rtlCol="0" anchor="ctr">
              <a:noAutofit/>
            </a:bodyPr>
            <a:lstStyle/>
            <a:p>
              <a:pPr algn="l"/>
              <a:endParaRPr lang="en-US" sz="1662" dirty="0">
                <a:solidFill>
                  <a:schemeClr val="tx2"/>
                </a:solidFill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6035040" y="3145536"/>
              <a:ext cx="3355572" cy="14854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th-TH" sz="1662" b="1" i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ผ่านการรับรองคณะกรรมการส่งเสริมฯ แล้วในการประชุมครั้งที่ 8/2563</a:t>
              </a:r>
            </a:p>
            <a:p>
              <a:pPr algn="l"/>
              <a:r>
                <a:rPr lang="th-TH" sz="1662" b="1" i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อยู่ระหว่างดำเนินการแก้ไขเล่มก่อนเสนอคณะกรรมการส่งเสริมฯ</a:t>
              </a:r>
            </a:p>
            <a:p>
              <a:pPr algn="l"/>
              <a:r>
                <a:rPr lang="th-TH" sz="1662" b="1" i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ไม่ผ่าน </a:t>
              </a:r>
              <a:endParaRPr lang="en-US" sz="1662" b="1" i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93" name="Rectangle 92"/>
            <p:cNvSpPr/>
            <p:nvPr/>
          </p:nvSpPr>
          <p:spPr bwMode="auto">
            <a:xfrm>
              <a:off x="5881417" y="3815121"/>
              <a:ext cx="190195" cy="190195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square" lIns="0" tIns="0" rIns="0" bIns="0" rtlCol="0" anchor="ctr">
              <a:noAutofit/>
            </a:bodyPr>
            <a:lstStyle/>
            <a:p>
              <a:pPr algn="l"/>
              <a:endParaRPr lang="en-US" sz="1662" dirty="0">
                <a:solidFill>
                  <a:schemeClr val="tx2"/>
                </a:solidFill>
              </a:endParaRPr>
            </a:p>
          </p:txBody>
        </p:sp>
        <p:sp>
          <p:nvSpPr>
            <p:cNvPr id="94" name="Rectangle 93"/>
            <p:cNvSpPr/>
            <p:nvPr/>
          </p:nvSpPr>
          <p:spPr bwMode="auto">
            <a:xfrm>
              <a:off x="5879671" y="4345719"/>
              <a:ext cx="190195" cy="190195"/>
            </a:xfrm>
            <a:prstGeom prst="rect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square" lIns="0" tIns="0" rIns="0" bIns="0" rtlCol="0" anchor="ctr">
              <a:noAutofit/>
            </a:bodyPr>
            <a:lstStyle/>
            <a:p>
              <a:pPr algn="l"/>
              <a:endParaRPr lang="en-US" sz="1662" dirty="0">
                <a:solidFill>
                  <a:schemeClr val="tx2"/>
                </a:solidFill>
              </a:endParaRPr>
            </a:p>
          </p:txBody>
        </p:sp>
      </p:grpSp>
      <p:sp>
        <p:nvSpPr>
          <p:cNvPr id="96" name="TextBox 95"/>
          <p:cNvSpPr txBox="1"/>
          <p:nvPr/>
        </p:nvSpPr>
        <p:spPr>
          <a:xfrm>
            <a:off x="3653506" y="4055967"/>
            <a:ext cx="924683" cy="1654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923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 กรุงเทพมหานคร</a:t>
            </a:r>
          </a:p>
          <a:p>
            <a:r>
              <a:rPr lang="th-TH" sz="923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 สมุทรปราการ</a:t>
            </a:r>
          </a:p>
          <a:p>
            <a:r>
              <a:rPr lang="th-TH" sz="923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 สมุทรสาคร</a:t>
            </a:r>
          </a:p>
          <a:p>
            <a:r>
              <a:rPr lang="th-TH" sz="923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4 สมุทรสงคราม</a:t>
            </a:r>
          </a:p>
          <a:p>
            <a:r>
              <a:rPr lang="th-TH" sz="923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5 นครปฐม</a:t>
            </a:r>
          </a:p>
          <a:p>
            <a:r>
              <a:rPr lang="th-TH" sz="923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6 นนทบุรี</a:t>
            </a:r>
          </a:p>
          <a:p>
            <a:r>
              <a:rPr lang="th-TH" sz="923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7 ปทุมธานี</a:t>
            </a:r>
          </a:p>
          <a:p>
            <a:r>
              <a:rPr lang="th-TH" sz="923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8 พระนครศรีอยุธยา</a:t>
            </a:r>
          </a:p>
          <a:p>
            <a:r>
              <a:rPr lang="th-TH" sz="923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9 สุพรรณบุรี</a:t>
            </a:r>
          </a:p>
          <a:p>
            <a:r>
              <a:rPr lang="th-TH" sz="923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10 อ่างทอง</a:t>
            </a:r>
          </a:p>
          <a:p>
            <a:r>
              <a:rPr lang="th-TH" sz="923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11 สิงห์บุรี</a:t>
            </a:r>
            <a:endParaRPr lang="en-US" sz="923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83" name="Straight Arrow Connector 82"/>
          <p:cNvCxnSpPr/>
          <p:nvPr/>
        </p:nvCxnSpPr>
        <p:spPr bwMode="auto">
          <a:xfrm>
            <a:off x="3133157" y="3295637"/>
            <a:ext cx="627981" cy="760330"/>
          </a:xfrm>
          <a:prstGeom prst="straightConnector1">
            <a:avLst/>
          </a:prstGeom>
          <a:ln w="19050">
            <a:headEnd type="none" w="med" len="med"/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8096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951845" y="55428"/>
            <a:ext cx="5735383" cy="751375"/>
            <a:chOff x="3181038" y="2641230"/>
            <a:chExt cx="5735383" cy="751375"/>
          </a:xfrm>
        </p:grpSpPr>
        <p:sp>
          <p:nvSpPr>
            <p:cNvPr id="4" name="Rectangle 3"/>
            <p:cNvSpPr/>
            <p:nvPr/>
          </p:nvSpPr>
          <p:spPr>
            <a:xfrm>
              <a:off x="3820160" y="2650410"/>
              <a:ext cx="5096261" cy="718670"/>
            </a:xfrm>
            <a:prstGeom prst="rect">
              <a:avLst/>
            </a:prstGeom>
            <a:solidFill>
              <a:srgbClr val="01B0F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Parallelogram 4"/>
            <p:cNvSpPr/>
            <p:nvPr/>
          </p:nvSpPr>
          <p:spPr>
            <a:xfrm>
              <a:off x="3181038" y="2641230"/>
              <a:ext cx="863600" cy="720000"/>
            </a:xfrm>
            <a:prstGeom prst="parallelogram">
              <a:avLst/>
            </a:prstGeom>
            <a:solidFill>
              <a:srgbClr val="01B0F1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355507" y="2688742"/>
              <a:ext cx="51466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200" b="1" dirty="0">
                  <a:solidFill>
                    <a:schemeClr val="bg1"/>
                  </a:solidFill>
                </a:rPr>
                <a:t>2</a:t>
              </a:r>
              <a:r>
                <a:rPr lang="th-TH" sz="3200" b="1" dirty="0" smtClean="0">
                  <a:solidFill>
                    <a:schemeClr val="bg1"/>
                  </a:solidFill>
                </a:rPr>
                <a:t>)</a:t>
              </a:r>
              <a:endParaRPr lang="en-US" sz="3200" b="1" dirty="0">
                <a:solidFill>
                  <a:schemeClr val="bg1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4025587" y="2710367"/>
              <a:ext cx="4871783" cy="6822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thaiDist">
                <a:lnSpc>
                  <a:spcPts val="2300"/>
                </a:lnSpc>
                <a:spcAft>
                  <a:spcPts val="0"/>
                </a:spcAft>
                <a:tabLst>
                  <a:tab pos="542925" algn="l"/>
                </a:tabLst>
              </a:pPr>
              <a:r>
                <a:rPr lang="th-TH" sz="2400" b="1" dirty="0" smtClean="0">
                  <a:latin typeface="TH SarabunIT๙" panose="020B0500040200020003" pitchFamily="34" charset="-34"/>
                  <a:ea typeface="Calibri" panose="020F0502020204030204" pitchFamily="34" charset="0"/>
                </a:rPr>
                <a:t>ปัญหาที่พบ</a:t>
              </a:r>
              <a:r>
                <a:rPr lang="th-TH" sz="2400" b="1" dirty="0" smtClean="0">
                  <a:solidFill>
                    <a:schemeClr val="bg1"/>
                  </a:solidFill>
                  <a:latin typeface="TH SarabunIT๙" panose="020B0500040200020003" pitchFamily="34" charset="-34"/>
                  <a:ea typeface="Calibri" panose="020F0502020204030204" pitchFamily="34" charset="0"/>
                </a:rPr>
                <a:t>จาก</a:t>
              </a:r>
              <a:r>
                <a:rPr lang="th-TH" sz="2400" b="1" dirty="0">
                  <a:solidFill>
                    <a:schemeClr val="bg1"/>
                  </a:solidFill>
                  <a:latin typeface="TH SarabunIT๙" panose="020B0500040200020003" pitchFamily="34" charset="-34"/>
                  <a:ea typeface="Calibri" panose="020F0502020204030204" pitchFamily="34" charset="0"/>
                </a:rPr>
                <a:t>การประเมินตัวชี้วัดที่ 5.3 </a:t>
              </a:r>
              <a:endParaRPr lang="th-TH" sz="2400" b="1" dirty="0" smtClean="0">
                <a:solidFill>
                  <a:schemeClr val="bg1"/>
                </a:solidFill>
                <a:latin typeface="TH SarabunIT๙" panose="020B0500040200020003" pitchFamily="34" charset="-34"/>
                <a:ea typeface="Calibri" panose="020F0502020204030204" pitchFamily="34" charset="0"/>
              </a:endParaRPr>
            </a:p>
            <a:p>
              <a:pPr algn="thaiDist">
                <a:lnSpc>
                  <a:spcPts val="2300"/>
                </a:lnSpc>
                <a:spcAft>
                  <a:spcPts val="0"/>
                </a:spcAft>
                <a:tabLst>
                  <a:tab pos="270510" algn="l"/>
                  <a:tab pos="450215" algn="l"/>
                </a:tabLst>
              </a:pPr>
              <a:r>
                <a:rPr lang="th-TH" sz="2400" b="1" dirty="0" smtClean="0">
                  <a:solidFill>
                    <a:schemeClr val="bg1"/>
                  </a:solidFill>
                  <a:latin typeface="TH SarabunIT๙" panose="020B0500040200020003" pitchFamily="34" charset="-34"/>
                  <a:ea typeface="Calibri" panose="020F0502020204030204" pitchFamily="34" charset="0"/>
                </a:rPr>
                <a:t>รอบ</a:t>
              </a:r>
              <a:r>
                <a:rPr lang="th-TH" sz="2400" b="1" dirty="0">
                  <a:solidFill>
                    <a:schemeClr val="bg1"/>
                  </a:solidFill>
                  <a:latin typeface="TH SarabunIT๙" panose="020B0500040200020003" pitchFamily="34" charset="-34"/>
                  <a:ea typeface="Calibri" panose="020F0502020204030204" pitchFamily="34" charset="0"/>
                </a:rPr>
                <a:t>ที่ 1 (6 เดือน</a:t>
              </a:r>
              <a:r>
                <a:rPr lang="th-TH" sz="2400" b="1" dirty="0" smtClean="0">
                  <a:solidFill>
                    <a:schemeClr val="bg1"/>
                  </a:solidFill>
                  <a:latin typeface="TH SarabunIT๙" panose="020B0500040200020003" pitchFamily="34" charset="-34"/>
                  <a:ea typeface="Calibri" panose="020F0502020204030204" pitchFamily="34" charset="0"/>
                </a:rPr>
                <a:t>) ปีงบประมาณ 2563</a:t>
              </a:r>
              <a:endParaRPr lang="en-US" sz="2400" b="1" dirty="0">
                <a:solidFill>
                  <a:schemeClr val="bg1"/>
                </a:solidFill>
                <a:latin typeface="TH SarabunIT๙" panose="020B0500040200020003" pitchFamily="34" charset="-34"/>
                <a:ea typeface="Calibri" panose="020F0502020204030204" pitchFamily="34" charset="0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343300" y="1077957"/>
            <a:ext cx="4895767" cy="43088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th-TH" sz="2200" b="1" dirty="0" smtClean="0"/>
              <a:t>1.  การหาความต้องการ การคัดเลือกอาชีพ/ตำแหน่งงาน</a:t>
            </a:r>
            <a:endParaRPr lang="en-US" sz="2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43301" y="1674536"/>
            <a:ext cx="3186888" cy="43088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200" b="1" dirty="0"/>
              <a:t>2</a:t>
            </a:r>
            <a:r>
              <a:rPr lang="th-TH" sz="2200" b="1" dirty="0" smtClean="0"/>
              <a:t>.  การวิเคราะห์งานหลัก งานย่อย</a:t>
            </a:r>
            <a:endParaRPr lang="en-US" sz="2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43300" y="2263619"/>
            <a:ext cx="5615295" cy="43088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200" b="1" dirty="0" smtClean="0"/>
              <a:t>3.  การกำหนดสาขาอาชีพตามประกาศกระทรวงแรงงาน 7 อาชีพ</a:t>
            </a:r>
            <a:endParaRPr lang="en-US" sz="22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43300" y="2815228"/>
            <a:ext cx="5615295" cy="430887"/>
          </a:xfrm>
          <a:prstGeom prst="rect">
            <a:avLst/>
          </a:prstGeom>
          <a:solidFill>
            <a:srgbClr val="C481FC"/>
          </a:solidFill>
        </p:spPr>
        <p:txBody>
          <a:bodyPr wrap="square" rtlCol="0">
            <a:spAutoFit/>
          </a:bodyPr>
          <a:lstStyle/>
          <a:p>
            <a:r>
              <a:rPr lang="th-TH" sz="2200" b="1" spc="-100" dirty="0"/>
              <a:t>4</a:t>
            </a:r>
            <a:r>
              <a:rPr lang="th-TH" sz="2200" b="1" spc="-100" dirty="0" smtClean="0"/>
              <a:t>.  การเขียนคำจำกัดความของสาขาอาชีพ/ขอบเขตของมาตรฐาน (5),(6)</a:t>
            </a:r>
            <a:endParaRPr lang="en-US" sz="2200" b="1" spc="-100" dirty="0"/>
          </a:p>
        </p:txBody>
      </p:sp>
      <p:sp>
        <p:nvSpPr>
          <p:cNvPr id="12" name="TextBox 11"/>
          <p:cNvSpPr txBox="1"/>
          <p:nvPr/>
        </p:nvSpPr>
        <p:spPr>
          <a:xfrm>
            <a:off x="343300" y="4636158"/>
            <a:ext cx="5615295" cy="430887"/>
          </a:xfrm>
          <a:prstGeom prst="rect">
            <a:avLst/>
          </a:prstGeom>
          <a:solidFill>
            <a:srgbClr val="26D8A1"/>
          </a:solidFill>
        </p:spPr>
        <p:txBody>
          <a:bodyPr wrap="square" rtlCol="0">
            <a:spAutoFit/>
          </a:bodyPr>
          <a:lstStyle/>
          <a:p>
            <a:r>
              <a:rPr lang="th-TH" sz="2200" b="1" spc="-70" dirty="0"/>
              <a:t>7</a:t>
            </a:r>
            <a:r>
              <a:rPr lang="th-TH" sz="2200" b="1" spc="-70" dirty="0" smtClean="0"/>
              <a:t>.  การเขียนหลักเกณฑ์ที่จะได้รับหนังสือรับรองผู้ผ่านการทดสอบ (9)</a:t>
            </a:r>
            <a:endParaRPr lang="en-US" sz="2200" b="1" spc="-70" dirty="0"/>
          </a:p>
        </p:txBody>
      </p:sp>
      <p:sp>
        <p:nvSpPr>
          <p:cNvPr id="13" name="TextBox 12"/>
          <p:cNvSpPr txBox="1"/>
          <p:nvPr/>
        </p:nvSpPr>
        <p:spPr>
          <a:xfrm>
            <a:off x="343300" y="5207806"/>
            <a:ext cx="4393598" cy="430887"/>
          </a:xfrm>
          <a:prstGeom prst="rect">
            <a:avLst/>
          </a:prstGeom>
          <a:solidFill>
            <a:srgbClr val="66FF99"/>
          </a:solidFill>
        </p:spPr>
        <p:txBody>
          <a:bodyPr wrap="square" rtlCol="0">
            <a:spAutoFit/>
          </a:bodyPr>
          <a:lstStyle/>
          <a:p>
            <a:r>
              <a:rPr lang="th-TH" sz="2200" b="1" dirty="0" smtClean="0"/>
              <a:t>8.  การเขียนข้อกำหนดการทดสอบมาตรฐาน (10)</a:t>
            </a:r>
            <a:endParaRPr lang="en-US" sz="22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343300" y="5779454"/>
            <a:ext cx="2699704" cy="430887"/>
          </a:xfrm>
          <a:prstGeom prst="rect">
            <a:avLst/>
          </a:prstGeom>
          <a:solidFill>
            <a:srgbClr val="99FF66"/>
          </a:solidFill>
        </p:spPr>
        <p:txBody>
          <a:bodyPr wrap="square" rtlCol="0">
            <a:spAutoFit/>
          </a:bodyPr>
          <a:lstStyle/>
          <a:p>
            <a:r>
              <a:rPr lang="th-TH" sz="2200" b="1" dirty="0"/>
              <a:t>9</a:t>
            </a:r>
            <a:r>
              <a:rPr lang="th-TH" sz="2200" b="1" dirty="0" smtClean="0"/>
              <a:t>.  ลักษณะการทดสอบ (11)</a:t>
            </a:r>
            <a:endParaRPr lang="en-US" sz="22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358400" y="6352746"/>
            <a:ext cx="2954537" cy="430887"/>
          </a:xfrm>
          <a:prstGeom prst="rect">
            <a:avLst/>
          </a:prstGeom>
          <a:solidFill>
            <a:srgbClr val="0000FF">
              <a:alpha val="89804"/>
            </a:srgbClr>
          </a:solidFill>
        </p:spPr>
        <p:txBody>
          <a:bodyPr wrap="square" rtlCol="0">
            <a:spAutoFit/>
          </a:bodyPr>
          <a:lstStyle/>
          <a:p>
            <a:r>
              <a:rPr lang="th-TH" sz="2200" b="1" dirty="0" smtClean="0">
                <a:solidFill>
                  <a:schemeClr val="bg1"/>
                </a:solidFill>
              </a:rPr>
              <a:t>10.  แบบทดสอบภาคความรู้ (12)</a:t>
            </a:r>
            <a:endParaRPr lang="en-US" sz="2200" b="1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43300" y="3408773"/>
            <a:ext cx="3186889" cy="430887"/>
          </a:xfrm>
          <a:prstGeom prst="rect">
            <a:avLst/>
          </a:prstGeom>
          <a:solidFill>
            <a:srgbClr val="FF6BED"/>
          </a:solidFill>
        </p:spPr>
        <p:txBody>
          <a:bodyPr wrap="square" rtlCol="0">
            <a:spAutoFit/>
          </a:bodyPr>
          <a:lstStyle/>
          <a:p>
            <a:r>
              <a:rPr lang="th-TH" sz="2200" b="1" dirty="0" smtClean="0"/>
              <a:t>5.  การเขียนคุณสมบัติผู้ทดสอบ (7)</a:t>
            </a:r>
            <a:endParaRPr lang="en-US" sz="2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358400" y="4004550"/>
            <a:ext cx="4760741" cy="430887"/>
          </a:xfrm>
          <a:prstGeom prst="rect">
            <a:avLst/>
          </a:prstGeom>
          <a:solidFill>
            <a:srgbClr val="05CAFF"/>
          </a:solidFill>
        </p:spPr>
        <p:txBody>
          <a:bodyPr wrap="square" rtlCol="0">
            <a:spAutoFit/>
          </a:bodyPr>
          <a:lstStyle/>
          <a:p>
            <a:r>
              <a:rPr lang="th-TH" sz="2200" b="1" dirty="0"/>
              <a:t>6</a:t>
            </a:r>
            <a:r>
              <a:rPr lang="th-TH" sz="2200" b="1" dirty="0" smtClean="0"/>
              <a:t>.  การเขียนคุณสมบัติผู้มีสิทธิเข้ารับการทดสอบ (8)</a:t>
            </a:r>
            <a:endParaRPr lang="en-US" sz="2200" b="1" dirty="0"/>
          </a:p>
        </p:txBody>
      </p:sp>
      <p:sp>
        <p:nvSpPr>
          <p:cNvPr id="3" name="Rectangle 2"/>
          <p:cNvSpPr/>
          <p:nvPr/>
        </p:nvSpPr>
        <p:spPr>
          <a:xfrm>
            <a:off x="6363325" y="1077958"/>
            <a:ext cx="2390930" cy="413564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6363326" y="1077958"/>
            <a:ext cx="682051" cy="413564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25%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363325" y="690312"/>
            <a:ext cx="2390930" cy="512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th-TH" sz="1600" b="1" spc="-60" dirty="0" smtClean="0"/>
              <a:t>สอดคล้องกับ 10 อุตสาหกรรมอนาคต</a:t>
            </a:r>
            <a:endParaRPr lang="en-US" sz="1600" b="1" spc="-60" dirty="0" smtClean="0"/>
          </a:p>
          <a:p>
            <a:pPr>
              <a:lnSpc>
                <a:spcPts val="1600"/>
              </a:lnSpc>
            </a:pPr>
            <a:r>
              <a:rPr lang="th-TH" sz="1600" b="1" spc="-60" dirty="0" smtClean="0"/>
              <a:t>หรือยกระดับเป็น มรช.ได้</a:t>
            </a:r>
            <a:endParaRPr lang="en-US" sz="1600" b="1" spc="-60" dirty="0"/>
          </a:p>
        </p:txBody>
      </p:sp>
      <p:sp>
        <p:nvSpPr>
          <p:cNvPr id="24" name="Rectangle 23"/>
          <p:cNvSpPr/>
          <p:nvPr/>
        </p:nvSpPr>
        <p:spPr>
          <a:xfrm>
            <a:off x="6363325" y="1674533"/>
            <a:ext cx="2390930" cy="41356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6363326" y="1674533"/>
            <a:ext cx="1798818" cy="413564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75%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363324" y="1484825"/>
            <a:ext cx="2533337" cy="297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th-TH" sz="1600" b="1" spc="-60" dirty="0" smtClean="0"/>
              <a:t>ความถูกต้องและการนำไปใช้ในจุดต่างๆ</a:t>
            </a:r>
            <a:endParaRPr lang="en-US" sz="1600" b="1" spc="-60" dirty="0"/>
          </a:p>
        </p:txBody>
      </p:sp>
      <p:sp>
        <p:nvSpPr>
          <p:cNvPr id="27" name="Rectangle 26"/>
          <p:cNvSpPr/>
          <p:nvPr/>
        </p:nvSpPr>
        <p:spPr>
          <a:xfrm>
            <a:off x="6363325" y="2248296"/>
            <a:ext cx="2390930" cy="41356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6363326" y="2248296"/>
            <a:ext cx="1798818" cy="413564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75%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363325" y="2043598"/>
            <a:ext cx="23909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th-TH" sz="1600" b="1" spc="-60" dirty="0" smtClean="0"/>
              <a:t>ความถูกต้อง</a:t>
            </a:r>
            <a:endParaRPr lang="en-US" sz="1600" b="1" spc="-60" dirty="0"/>
          </a:p>
        </p:txBody>
      </p:sp>
      <p:sp>
        <p:nvSpPr>
          <p:cNvPr id="30" name="Rectangle 29"/>
          <p:cNvSpPr/>
          <p:nvPr/>
        </p:nvSpPr>
        <p:spPr>
          <a:xfrm>
            <a:off x="6363325" y="2824254"/>
            <a:ext cx="2390930" cy="413564"/>
          </a:xfrm>
          <a:prstGeom prst="rect">
            <a:avLst/>
          </a:prstGeom>
          <a:solidFill>
            <a:srgbClr val="C481F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6363326" y="2824254"/>
            <a:ext cx="1798818" cy="413564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75%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363325" y="2627051"/>
            <a:ext cx="23909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th-TH" sz="1600" b="1" spc="-60" dirty="0" smtClean="0"/>
              <a:t>ความถูกต้อง ครบถ้วน</a:t>
            </a:r>
            <a:endParaRPr lang="en-US" sz="1600" b="1" spc="-60" dirty="0"/>
          </a:p>
        </p:txBody>
      </p:sp>
      <p:sp>
        <p:nvSpPr>
          <p:cNvPr id="33" name="Rectangle 32"/>
          <p:cNvSpPr/>
          <p:nvPr/>
        </p:nvSpPr>
        <p:spPr>
          <a:xfrm>
            <a:off x="6363324" y="3411106"/>
            <a:ext cx="2390930" cy="413564"/>
          </a:xfrm>
          <a:prstGeom prst="rect">
            <a:avLst/>
          </a:prstGeom>
          <a:solidFill>
            <a:srgbClr val="FF6BE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6363325" y="3411106"/>
            <a:ext cx="2315980" cy="413564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9</a:t>
            </a:r>
            <a:r>
              <a:rPr lang="en-US" b="1" dirty="0" smtClean="0">
                <a:solidFill>
                  <a:schemeClr val="tx1"/>
                </a:solidFill>
              </a:rPr>
              <a:t>5%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363324" y="3198913"/>
            <a:ext cx="23909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th-TH" sz="1600" b="1" spc="-60" dirty="0" smtClean="0"/>
              <a:t>ความถูกต้อง ครบถ้วน</a:t>
            </a:r>
            <a:endParaRPr lang="en-US" sz="1600" b="1" spc="-60" dirty="0"/>
          </a:p>
        </p:txBody>
      </p:sp>
      <p:sp>
        <p:nvSpPr>
          <p:cNvPr id="36" name="Rectangle 35"/>
          <p:cNvSpPr/>
          <p:nvPr/>
        </p:nvSpPr>
        <p:spPr>
          <a:xfrm>
            <a:off x="6358329" y="4005712"/>
            <a:ext cx="2390930" cy="413564"/>
          </a:xfrm>
          <a:prstGeom prst="rect">
            <a:avLst/>
          </a:prstGeom>
          <a:solidFill>
            <a:srgbClr val="05CA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/>
          <p:cNvSpPr/>
          <p:nvPr/>
        </p:nvSpPr>
        <p:spPr>
          <a:xfrm>
            <a:off x="6358330" y="4005712"/>
            <a:ext cx="2320975" cy="413564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9</a:t>
            </a:r>
            <a:r>
              <a:rPr lang="en-US" b="1" dirty="0" smtClean="0">
                <a:solidFill>
                  <a:schemeClr val="tx1"/>
                </a:solidFill>
              </a:rPr>
              <a:t>5%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58329" y="3801014"/>
            <a:ext cx="23909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th-TH" sz="1600" b="1" spc="-60" dirty="0" smtClean="0"/>
              <a:t>ความถูกต้อง ครบถ้วน</a:t>
            </a:r>
            <a:endParaRPr lang="en-US" sz="1600" b="1" spc="-60" dirty="0"/>
          </a:p>
        </p:txBody>
      </p:sp>
      <p:sp>
        <p:nvSpPr>
          <p:cNvPr id="39" name="Rectangle 38"/>
          <p:cNvSpPr/>
          <p:nvPr/>
        </p:nvSpPr>
        <p:spPr>
          <a:xfrm>
            <a:off x="6393306" y="4619716"/>
            <a:ext cx="2390930" cy="413564"/>
          </a:xfrm>
          <a:prstGeom prst="rect">
            <a:avLst/>
          </a:prstGeom>
          <a:solidFill>
            <a:srgbClr val="26D8A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/>
          <p:cNvSpPr/>
          <p:nvPr/>
        </p:nvSpPr>
        <p:spPr>
          <a:xfrm>
            <a:off x="6393307" y="4619716"/>
            <a:ext cx="1768837" cy="413564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75%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393306" y="4407523"/>
            <a:ext cx="23909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th-TH" sz="1600" b="1" spc="-60" dirty="0" smtClean="0"/>
              <a:t>ความถูกต้อง ครบถ้วน</a:t>
            </a:r>
            <a:endParaRPr lang="en-US" sz="1600" b="1" spc="-60" dirty="0"/>
          </a:p>
        </p:txBody>
      </p:sp>
      <p:sp>
        <p:nvSpPr>
          <p:cNvPr id="42" name="Rectangle 41"/>
          <p:cNvSpPr/>
          <p:nvPr/>
        </p:nvSpPr>
        <p:spPr>
          <a:xfrm>
            <a:off x="6388311" y="5206826"/>
            <a:ext cx="2390930" cy="413564"/>
          </a:xfrm>
          <a:prstGeom prst="rect">
            <a:avLst/>
          </a:prstGeom>
          <a:solidFill>
            <a:srgbClr val="66FF9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/>
          <p:cNvSpPr/>
          <p:nvPr/>
        </p:nvSpPr>
        <p:spPr>
          <a:xfrm>
            <a:off x="6388312" y="5206826"/>
            <a:ext cx="1768837" cy="413564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75%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388311" y="4994633"/>
            <a:ext cx="23909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th-TH" sz="1600" b="1" spc="-60" dirty="0" smtClean="0"/>
              <a:t>ความถูกต้อง ครบถ้วน</a:t>
            </a:r>
            <a:endParaRPr lang="en-US" sz="1600" b="1" spc="-60" dirty="0"/>
          </a:p>
        </p:txBody>
      </p:sp>
      <p:sp>
        <p:nvSpPr>
          <p:cNvPr id="45" name="Rectangle 44"/>
          <p:cNvSpPr/>
          <p:nvPr/>
        </p:nvSpPr>
        <p:spPr>
          <a:xfrm>
            <a:off x="6383316" y="5801431"/>
            <a:ext cx="2390930" cy="413564"/>
          </a:xfrm>
          <a:prstGeom prst="rect">
            <a:avLst/>
          </a:prstGeom>
          <a:solidFill>
            <a:srgbClr val="99FF6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6383317" y="5801431"/>
            <a:ext cx="1768837" cy="413564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75%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383316" y="5589238"/>
            <a:ext cx="23909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th-TH" sz="1600" b="1" spc="-60" dirty="0" smtClean="0"/>
              <a:t>ความถูกต้อง ครบถ้วน</a:t>
            </a:r>
            <a:endParaRPr lang="en-US" sz="1600" b="1" spc="-60" dirty="0"/>
          </a:p>
        </p:txBody>
      </p:sp>
      <p:sp>
        <p:nvSpPr>
          <p:cNvPr id="48" name="Rectangle 47"/>
          <p:cNvSpPr/>
          <p:nvPr/>
        </p:nvSpPr>
        <p:spPr>
          <a:xfrm>
            <a:off x="6393311" y="6426016"/>
            <a:ext cx="2390930" cy="413564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/>
          <p:cNvSpPr/>
          <p:nvPr/>
        </p:nvSpPr>
        <p:spPr>
          <a:xfrm>
            <a:off x="6393312" y="6426016"/>
            <a:ext cx="1768837" cy="413564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75%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383316" y="6186551"/>
            <a:ext cx="23909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th-TH" sz="1600" b="1" spc="-60" dirty="0" smtClean="0"/>
              <a:t>ความถูกต้อง ครบถ้วน</a:t>
            </a:r>
            <a:endParaRPr lang="en-US" sz="1600" b="1" spc="-60" dirty="0"/>
          </a:p>
        </p:txBody>
      </p:sp>
    </p:spTree>
    <p:extLst>
      <p:ext uri="{BB962C8B-B14F-4D97-AF65-F5344CB8AC3E}">
        <p14:creationId xmlns:p14="http://schemas.microsoft.com/office/powerpoint/2010/main" val="2120621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gallery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6" presetClass="emph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6" presetClass="emph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26" presetClass="emph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24" presetID="26" presetClass="emph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5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26" presetClass="emph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50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000"/>
                            </p:stCondLst>
                            <p:childTnLst>
                              <p:par>
                                <p:cTn id="32" presetID="26" presetClass="emph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50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000"/>
                            </p:stCondLst>
                            <p:childTnLst>
                              <p:par>
                                <p:cTn id="36" presetID="26" presetClass="emph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0"/>
                            </p:stCondLst>
                            <p:childTnLst>
                              <p:par>
                                <p:cTn id="40" presetID="26" presetClass="emph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5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8000"/>
                            </p:stCondLst>
                            <p:childTnLst>
                              <p:par>
                                <p:cTn id="44" presetID="26" presetClass="emph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5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869419" y="153230"/>
            <a:ext cx="5962650" cy="746957"/>
            <a:chOff x="3048000" y="1797874"/>
            <a:chExt cx="5962650" cy="746957"/>
          </a:xfrm>
        </p:grpSpPr>
        <p:sp>
          <p:nvSpPr>
            <p:cNvPr id="4" name="Rectangle 3"/>
            <p:cNvSpPr/>
            <p:nvPr/>
          </p:nvSpPr>
          <p:spPr>
            <a:xfrm>
              <a:off x="3585921" y="1797914"/>
              <a:ext cx="5330502" cy="718670"/>
            </a:xfrm>
            <a:prstGeom prst="rect">
              <a:avLst/>
            </a:prstGeom>
            <a:solidFill>
              <a:srgbClr val="0071C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Parallelogram 4"/>
            <p:cNvSpPr/>
            <p:nvPr/>
          </p:nvSpPr>
          <p:spPr>
            <a:xfrm>
              <a:off x="3048000" y="1797874"/>
              <a:ext cx="863600" cy="720000"/>
            </a:xfrm>
            <a:prstGeom prst="parallelogram">
              <a:avLst/>
            </a:prstGeom>
            <a:solidFill>
              <a:srgbClr val="0071C1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221678" y="1842275"/>
              <a:ext cx="51466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200" b="1" dirty="0" smtClean="0">
                  <a:solidFill>
                    <a:schemeClr val="bg1"/>
                  </a:solidFill>
                </a:rPr>
                <a:t>3)</a:t>
              </a:r>
              <a:endParaRPr lang="en-US" sz="3200" b="1" dirty="0">
                <a:solidFill>
                  <a:schemeClr val="bg1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3854294" y="1843998"/>
              <a:ext cx="5156356" cy="70083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300"/>
                </a:lnSpc>
              </a:pPr>
              <a:r>
                <a:rPr lang="th-TH" sz="2400" b="1" dirty="0">
                  <a:solidFill>
                    <a:schemeClr val="accent2"/>
                  </a:solidFill>
                  <a:ea typeface="Calibri" panose="020F0502020204030204" pitchFamily="34" charset="0"/>
                </a:rPr>
                <a:t>หลักการ</a:t>
              </a:r>
              <a:r>
                <a:rPr lang="th-TH" sz="2400" b="1" dirty="0" smtClean="0">
                  <a:solidFill>
                    <a:schemeClr val="accent2"/>
                  </a:solidFill>
                  <a:ea typeface="Calibri" panose="020F0502020204030204" pitchFamily="34" charset="0"/>
                </a:rPr>
                <a:t>ตรวจสอบ</a:t>
              </a:r>
              <a:r>
                <a:rPr lang="th-TH" sz="2400" b="1" dirty="0" smtClean="0">
                  <a:solidFill>
                    <a:schemeClr val="bg1"/>
                  </a:solidFill>
                  <a:ea typeface="Calibri" panose="020F0502020204030204" pitchFamily="34" charset="0"/>
                </a:rPr>
                <a:t>เล่ม</a:t>
              </a:r>
              <a:r>
                <a:rPr lang="th-TH" sz="2400" b="1" dirty="0">
                  <a:solidFill>
                    <a:schemeClr val="bg1"/>
                  </a:solidFill>
                  <a:ea typeface="Calibri" panose="020F0502020204030204" pitchFamily="34" charset="0"/>
                </a:rPr>
                <a:t>คู่มือมาตรฐานฝีมือแรงงาน</a:t>
              </a:r>
              <a:r>
                <a:rPr lang="th-TH" sz="2400" b="1" dirty="0" smtClean="0">
                  <a:solidFill>
                    <a:schemeClr val="bg1"/>
                  </a:solidFill>
                  <a:ea typeface="Calibri" panose="020F0502020204030204" pitchFamily="34" charset="0"/>
                </a:rPr>
                <a:t>ของ</a:t>
              </a:r>
            </a:p>
            <a:p>
              <a:pPr>
                <a:lnSpc>
                  <a:spcPts val="2300"/>
                </a:lnSpc>
              </a:pPr>
              <a:r>
                <a:rPr lang="th-TH" sz="2400" b="1" dirty="0" smtClean="0">
                  <a:solidFill>
                    <a:schemeClr val="bg1"/>
                  </a:solidFill>
                  <a:ea typeface="Calibri" panose="020F0502020204030204" pitchFamily="34" charset="0"/>
                </a:rPr>
                <a:t>ผู้</a:t>
              </a:r>
              <a:r>
                <a:rPr lang="th-TH" sz="2400" b="1" dirty="0">
                  <a:solidFill>
                    <a:schemeClr val="bg1"/>
                  </a:solidFill>
                  <a:ea typeface="Calibri" panose="020F0502020204030204" pitchFamily="34" charset="0"/>
                </a:rPr>
                <a:t>ประกอบอาชีพก่อนเสนอคณะกรรมการ</a:t>
              </a:r>
              <a:r>
                <a:rPr lang="th-TH" sz="2400" b="1" dirty="0" smtClean="0">
                  <a:solidFill>
                    <a:schemeClr val="bg1"/>
                  </a:solidFill>
                  <a:ea typeface="Calibri" panose="020F0502020204030204" pitchFamily="34" charset="0"/>
                </a:rPr>
                <a:t>ส่งเสริมฯ</a:t>
              </a:r>
              <a:endParaRPr lang="en-US" sz="24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47" t="6226" r="2144" b="15208"/>
          <a:stretch/>
        </p:blipFill>
        <p:spPr>
          <a:xfrm>
            <a:off x="37763" y="946271"/>
            <a:ext cx="4655858" cy="579865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84" t="6128" r="1799" b="36381"/>
          <a:stretch/>
        </p:blipFill>
        <p:spPr>
          <a:xfrm>
            <a:off x="4673957" y="953729"/>
            <a:ext cx="4355690" cy="394273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4968925" y="5035866"/>
            <a:ext cx="3765754" cy="1569660"/>
          </a:xfrm>
          <a:prstGeom prst="rect">
            <a:avLst/>
          </a:prstGeom>
          <a:solidFill>
            <a:srgbClr val="92D05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th-TH" sz="2400" b="1" dirty="0" smtClean="0"/>
              <a:t>แบบฟอร์มการตรวจเล่มคู่มือวิธีการทดสอบฯ จนท.จะลงรายละเอียดแนบในระบบ </a:t>
            </a:r>
            <a:r>
              <a:rPr lang="en-US" sz="2400" b="1" dirty="0" smtClean="0"/>
              <a:t>e-</a:t>
            </a:r>
            <a:r>
              <a:rPr lang="en-US" sz="2400" b="1" dirty="0" err="1" smtClean="0"/>
              <a:t>sar</a:t>
            </a:r>
            <a:r>
              <a:rPr lang="en-US" sz="2400" b="1" dirty="0" smtClean="0"/>
              <a:t> </a:t>
            </a:r>
            <a:r>
              <a:rPr lang="th-TH" sz="2400" b="1" dirty="0" smtClean="0"/>
              <a:t>ช่วงเปิดระบบ เพื่อให้ดำเนินการแก้ไขให้ถูกต้อง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08138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987" y="1129326"/>
            <a:ext cx="8908026" cy="49973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36702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5000">
        <p14:gallery dir="l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800356"/>
            <a:ext cx="9154048" cy="4872446"/>
            <a:chOff x="0" y="800356"/>
            <a:chExt cx="9154048" cy="4872446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185199"/>
              <a:ext cx="9144000" cy="4487603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048" y="800356"/>
              <a:ext cx="9144000" cy="425438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224868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5000">
        <p14:gallery dir="l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8000" y="1463560"/>
            <a:ext cx="9171000" cy="3565517"/>
            <a:chOff x="-18000" y="1463560"/>
            <a:chExt cx="9171000" cy="3565517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18000" y="1828924"/>
              <a:ext cx="9162000" cy="3200153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-9000" y="1463560"/>
              <a:ext cx="9162000" cy="426275"/>
            </a:xfrm>
            <a:prstGeom prst="rect">
              <a:avLst/>
            </a:prstGeom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172690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gallery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26" y="107768"/>
            <a:ext cx="8957187" cy="54822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2689" y="5692878"/>
            <a:ext cx="2498622" cy="10520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9850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5000">
        <p14:gallery dir="l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733238" y="155407"/>
            <a:ext cx="5840158" cy="725560"/>
            <a:chOff x="3104838" y="3532098"/>
            <a:chExt cx="5840158" cy="725560"/>
          </a:xfrm>
        </p:grpSpPr>
        <p:sp>
          <p:nvSpPr>
            <p:cNvPr id="4" name="Rectangle 3"/>
            <p:cNvSpPr/>
            <p:nvPr/>
          </p:nvSpPr>
          <p:spPr>
            <a:xfrm>
              <a:off x="3736339" y="3533428"/>
              <a:ext cx="5180083" cy="718670"/>
            </a:xfrm>
            <a:prstGeom prst="rect">
              <a:avLst/>
            </a:prstGeom>
            <a:solidFill>
              <a:srgbClr val="92D14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Parallelogram 4"/>
            <p:cNvSpPr/>
            <p:nvPr/>
          </p:nvSpPr>
          <p:spPr>
            <a:xfrm>
              <a:off x="3104838" y="3532098"/>
              <a:ext cx="863600" cy="720000"/>
            </a:xfrm>
            <a:prstGeom prst="parallelogram">
              <a:avLst/>
            </a:prstGeom>
            <a:solidFill>
              <a:srgbClr val="92D14F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305498" y="3580210"/>
              <a:ext cx="51466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200" b="1" dirty="0">
                  <a:solidFill>
                    <a:schemeClr val="bg1"/>
                  </a:solidFill>
                </a:rPr>
                <a:t>4</a:t>
              </a:r>
              <a:r>
                <a:rPr lang="th-TH" sz="3200" b="1" dirty="0" smtClean="0">
                  <a:solidFill>
                    <a:schemeClr val="bg1"/>
                  </a:solidFill>
                </a:rPr>
                <a:t>)</a:t>
              </a:r>
              <a:endParaRPr lang="en-US" sz="3200" b="1" dirty="0">
                <a:solidFill>
                  <a:schemeClr val="bg1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3940175" y="3575420"/>
              <a:ext cx="5004821" cy="6822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300"/>
                </a:lnSpc>
              </a:pPr>
              <a:r>
                <a:rPr lang="th-TH" sz="2400" b="1" dirty="0">
                  <a:solidFill>
                    <a:schemeClr val="bg1"/>
                  </a:solidFill>
                  <a:latin typeface="TH SarabunIT๙" panose="020B0500040200020003" pitchFamily="34" charset="-34"/>
                  <a:ea typeface="Calibri" panose="020F0502020204030204" pitchFamily="34" charset="0"/>
                </a:rPr>
                <a:t>การติดตามและรายงานผลการทดสอบ มฐป. </a:t>
              </a:r>
              <a:r>
                <a:rPr lang="th-TH" sz="2400" b="1" dirty="0" smtClean="0">
                  <a:solidFill>
                    <a:schemeClr val="bg1"/>
                  </a:solidFill>
                  <a:latin typeface="TH SarabunIT๙" panose="020B0500040200020003" pitchFamily="34" charset="-34"/>
                  <a:ea typeface="Calibri" panose="020F0502020204030204" pitchFamily="34" charset="0"/>
                </a:rPr>
                <a:t/>
              </a:r>
              <a:br>
                <a:rPr lang="th-TH" sz="2400" b="1" dirty="0" smtClean="0">
                  <a:solidFill>
                    <a:schemeClr val="bg1"/>
                  </a:solidFill>
                  <a:latin typeface="TH SarabunIT๙" panose="020B0500040200020003" pitchFamily="34" charset="-34"/>
                  <a:ea typeface="Calibri" panose="020F0502020204030204" pitchFamily="34" charset="0"/>
                </a:rPr>
              </a:br>
              <a:r>
                <a:rPr lang="th-TH" sz="2400" b="1" dirty="0" smtClean="0">
                  <a:solidFill>
                    <a:schemeClr val="bg1"/>
                  </a:solidFill>
                  <a:latin typeface="TH SarabunIT๙" panose="020B0500040200020003" pitchFamily="34" charset="-34"/>
                  <a:ea typeface="Calibri" panose="020F0502020204030204" pitchFamily="34" charset="0"/>
                </a:rPr>
                <a:t>ใน</a:t>
              </a:r>
              <a:r>
                <a:rPr lang="th-TH" sz="2400" b="1" dirty="0">
                  <a:solidFill>
                    <a:schemeClr val="bg1"/>
                  </a:solidFill>
                  <a:latin typeface="TH SarabunIT๙" panose="020B0500040200020003" pitchFamily="34" charset="-34"/>
                  <a:ea typeface="Calibri" panose="020F0502020204030204" pitchFamily="34" charset="0"/>
                </a:rPr>
                <a:t>ระบบ </a:t>
              </a:r>
              <a:r>
                <a:rPr lang="en-US" sz="2400" b="1" dirty="0">
                  <a:solidFill>
                    <a:schemeClr val="bg1"/>
                  </a:solidFill>
                  <a:latin typeface="TH SarabunIT๙" panose="020B0500040200020003" pitchFamily="34" charset="-34"/>
                  <a:ea typeface="Calibri" panose="020F0502020204030204" pitchFamily="34" charset="0"/>
                </a:rPr>
                <a:t>Data Center</a:t>
              </a:r>
              <a:endParaRPr lang="en-US" sz="2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1209675" y="1162050"/>
            <a:ext cx="6724650" cy="1384995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7000">
                <a:schemeClr val="accent6">
                  <a:lumMod val="40000"/>
                  <a:lumOff val="60000"/>
                </a:schemeClr>
              </a:gs>
              <a:gs pos="83000">
                <a:schemeClr val="accent6">
                  <a:lumMod val="20000"/>
                  <a:lumOff val="80000"/>
                </a:schemeClr>
              </a:gs>
            </a:gsLst>
            <a:lin ang="0" scaled="0"/>
          </a:gra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หนังสือ สมฐ. ที่ รง 0408/ว1169 ลงวันที่ 20 เมษายน 2563 </a:t>
            </a:r>
            <a:endParaRPr lang="en-US" sz="2800" b="1" dirty="0" smtClean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algn="ctr"/>
            <a:r>
              <a:rPr lang="th-TH" sz="2800" b="1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เรื่อง แจ้งคู่มือการใช้งานและรหัสระบบรายงานผลการทดสอบมาตรฐานฝีมือแรงงานของผู้ประกอบอาชีพ</a:t>
            </a:r>
            <a:endParaRPr lang="en-US" sz="2800" b="1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175106" y="2733255"/>
            <a:ext cx="4900613" cy="3667125"/>
            <a:chOff x="146531" y="2733255"/>
            <a:chExt cx="4900613" cy="3667125"/>
          </a:xfrm>
        </p:grpSpPr>
        <p:sp>
          <p:nvSpPr>
            <p:cNvPr id="10" name="Rectangle 9"/>
            <p:cNvSpPr/>
            <p:nvPr/>
          </p:nvSpPr>
          <p:spPr>
            <a:xfrm>
              <a:off x="146531" y="2733255"/>
              <a:ext cx="4900613" cy="3667125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6531" y="2733256"/>
              <a:ext cx="4900613" cy="3595688"/>
            </a:xfrm>
            <a:prstGeom prst="star6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11" name="TextBox 10"/>
          <p:cNvSpPr txBox="1"/>
          <p:nvPr/>
        </p:nvSpPr>
        <p:spPr>
          <a:xfrm>
            <a:off x="1360969" y="6400380"/>
            <a:ext cx="2990850" cy="369332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dirty="0"/>
              <a:t>(</a:t>
            </a:r>
            <a:r>
              <a:rPr lang="en-US" dirty="0" smtClean="0"/>
              <a:t>http://datacenter.dsd.go.th)</a:t>
            </a: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75" y="2733255"/>
            <a:ext cx="3590925" cy="26905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4" name="TextBox 13"/>
          <p:cNvSpPr txBox="1"/>
          <p:nvPr/>
        </p:nvSpPr>
        <p:spPr>
          <a:xfrm>
            <a:off x="5295900" y="5690053"/>
            <a:ext cx="3581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/>
              <a:t>ใช้ประโยชน์ในการรายงานที่ประชุมคณะกรรมการส่งเสริมการพัฒนาฝีมือแรงงานและการรับเงินอุดหนุนตามประกาศ ข้อ 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266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14:gallery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6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2713" y="935105"/>
            <a:ext cx="5065035" cy="25231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390775" y="533400"/>
            <a:ext cx="48482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/>
              <a:t>หน้ารายงานผลก็มีให้</a:t>
            </a:r>
            <a:r>
              <a:rPr lang="en-US" sz="2400" b="1" dirty="0" smtClean="0"/>
              <a:t>Download </a:t>
            </a:r>
            <a:r>
              <a:rPr lang="th-TH" sz="2400" b="1" dirty="0" smtClean="0"/>
              <a:t>คู่มือการใช้งาน</a:t>
            </a:r>
            <a:endParaRPr lang="en-US" sz="2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3059" y="3780496"/>
            <a:ext cx="5084345" cy="265028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704977" y="4459307"/>
            <a:ext cx="18150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User: </a:t>
            </a:r>
            <a:r>
              <a:rPr lang="th-TH" dirty="0" smtClean="0"/>
              <a:t>สพร./สนพ.</a:t>
            </a:r>
          </a:p>
          <a:p>
            <a:r>
              <a:rPr lang="en-US" dirty="0" smtClean="0"/>
              <a:t>Pw: </a:t>
            </a:r>
            <a:r>
              <a:rPr lang="th-TH" dirty="0" smtClean="0"/>
              <a:t>ส่งจดหมายให้แล้ว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4127500" y="2451100"/>
            <a:ext cx="1473200" cy="647700"/>
          </a:xfrm>
          <a:prstGeom prst="ellipse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632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6" presetClass="emph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6" presetClass="emph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824" t="2700" r="2015"/>
          <a:stretch/>
        </p:blipFill>
        <p:spPr>
          <a:xfrm>
            <a:off x="933450" y="419100"/>
            <a:ext cx="7277100" cy="618648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438400" y="4648200"/>
            <a:ext cx="4076700" cy="685800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533650" y="5422900"/>
            <a:ext cx="3676650" cy="1028700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632575" y="4791045"/>
            <a:ext cx="180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solidFill>
                  <a:srgbClr val="FF0000"/>
                </a:solidFill>
              </a:rPr>
              <a:t>เปิดรหัสสาขาอาชีพ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632575" y="5671343"/>
            <a:ext cx="180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solidFill>
                  <a:srgbClr val="FF0000"/>
                </a:solidFill>
              </a:rPr>
              <a:t>บันทึกผลการทดสอบ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88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6" presetClass="emph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26" presetClass="emph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3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5" y="985837"/>
            <a:ext cx="8458200" cy="39147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71475" y="3124200"/>
            <a:ext cx="8594725" cy="1776412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531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14:gallery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504" y="173625"/>
            <a:ext cx="5972175" cy="205867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7480089" y="1202960"/>
            <a:ext cx="11542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/>
              <a:t>กดเพิ่มข้อมูล</a:t>
            </a:r>
            <a:endParaRPr lang="en-US" dirty="0"/>
          </a:p>
        </p:txBody>
      </p:sp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504" y="2311791"/>
            <a:ext cx="5972175" cy="262746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503" y="5018756"/>
            <a:ext cx="5972175" cy="166685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53566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gallery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0" y="518795"/>
            <a:ext cx="9072880" cy="582041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94503" y="176981"/>
            <a:ext cx="20942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rgbClr val="FF0000"/>
                </a:solidFill>
              </a:rPr>
              <a:t>โปรดแนบไฟล์นี้ด้วย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909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21055"/>
            <a:ext cx="9144000" cy="505119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20878" y="285136"/>
            <a:ext cx="20942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rgbClr val="FF0000"/>
                </a:solidFill>
              </a:rPr>
              <a:t>โปรดแนบไฟล์นี้ด้วย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952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049" y="68012"/>
            <a:ext cx="6329156" cy="6789987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406292" y="230190"/>
            <a:ext cx="20942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rgbClr val="FF0000"/>
                </a:solidFill>
              </a:rPr>
              <a:t>โปรดแนบไฟล์นี้ด้วย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7970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241" y="0"/>
            <a:ext cx="5939518" cy="68580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406292" y="230190"/>
            <a:ext cx="20942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rgbClr val="FF0000"/>
                </a:solidFill>
              </a:rPr>
              <a:t>โปรดแนบไฟล์นี้ด้วย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2581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r="10410"/>
          <a:stretch/>
        </p:blipFill>
        <p:spPr>
          <a:xfrm>
            <a:off x="0" y="1052110"/>
            <a:ext cx="9144000" cy="573093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0" y="0"/>
            <a:ext cx="9144000" cy="921895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3181662" y="104931"/>
            <a:ext cx="27806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/>
              <a:t>สพร. 18 อุดรธานี</a:t>
            </a:r>
            <a:endParaRPr lang="en-US" sz="3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-3419475" y="2466975"/>
            <a:ext cx="32289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solidFill>
                  <a:srgbClr val="FF0000"/>
                </a:solidFill>
              </a:rPr>
              <a:t>หน่วยงานที่รายงานในระบบ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233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5000" decel="45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0.21528 -0.01111 L 1.37796 -0.00903 " pathEditMode="relative" rAng="0" ptsTypes="AA">
                                      <p:cBhvr>
                                        <p:cTn id="6" dur="9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125" y="9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9750"/>
                            </p:stCondLst>
                            <p:childTnLst>
                              <p:par>
                                <p:cTn id="8" presetID="26" presetClass="emph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921895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993099" y="104931"/>
            <a:ext cx="71578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/>
              <a:t>สนพ.น่าน พัทลุง ลำพูน และ สพร.16 นครปฐม</a:t>
            </a:r>
            <a:endParaRPr lang="en-US" sz="36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r="10607"/>
          <a:stretch/>
        </p:blipFill>
        <p:spPr>
          <a:xfrm>
            <a:off x="0" y="1396848"/>
            <a:ext cx="9147341" cy="38646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917961" y="1064302"/>
            <a:ext cx="1100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pc="-60" dirty="0" smtClean="0"/>
              <a:t>รายชื่อผู้ผ่าน</a:t>
            </a:r>
            <a:endParaRPr lang="en-US" spc="-60" dirty="0"/>
          </a:p>
        </p:txBody>
      </p:sp>
      <p:sp>
        <p:nvSpPr>
          <p:cNvPr id="9" name="TextBox 8"/>
          <p:cNvSpPr txBox="1"/>
          <p:nvPr/>
        </p:nvSpPr>
        <p:spPr>
          <a:xfrm>
            <a:off x="8043893" y="1050002"/>
            <a:ext cx="1100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pc="-80" dirty="0" smtClean="0"/>
              <a:t>รายชื่อผู้ไม่ผ่าน</a:t>
            </a:r>
            <a:endParaRPr lang="en-US" spc="-80" dirty="0"/>
          </a:p>
        </p:txBody>
      </p:sp>
    </p:spTree>
    <p:extLst>
      <p:ext uri="{BB962C8B-B14F-4D97-AF65-F5344CB8AC3E}">
        <p14:creationId xmlns:p14="http://schemas.microsoft.com/office/powerpoint/2010/main" val="1922893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921895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993099" y="104931"/>
            <a:ext cx="71578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/>
              <a:t>สพร. 19 เชียงใหม่ สพร. 12 สงขลา สนพ.อุทัยธานี</a:t>
            </a:r>
            <a:endParaRPr lang="en-US" sz="3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818901" y="1026202"/>
            <a:ext cx="1100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pc="-60" dirty="0" smtClean="0"/>
              <a:t>รายชื่อผู้ผ่าน</a:t>
            </a:r>
            <a:endParaRPr lang="en-US" spc="-60" dirty="0"/>
          </a:p>
        </p:txBody>
      </p:sp>
      <p:sp>
        <p:nvSpPr>
          <p:cNvPr id="9" name="TextBox 8"/>
          <p:cNvSpPr txBox="1"/>
          <p:nvPr/>
        </p:nvSpPr>
        <p:spPr>
          <a:xfrm>
            <a:off x="7944833" y="1011902"/>
            <a:ext cx="1100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pc="-80" dirty="0" smtClean="0"/>
              <a:t>รายชื่อผู้ไม่ผ่าน</a:t>
            </a:r>
            <a:endParaRPr lang="en-US" spc="-80" dirty="0"/>
          </a:p>
        </p:txBody>
      </p:sp>
      <p:grpSp>
        <p:nvGrpSpPr>
          <p:cNvPr id="10" name="Group 9"/>
          <p:cNvGrpSpPr/>
          <p:nvPr/>
        </p:nvGrpSpPr>
        <p:grpSpPr>
          <a:xfrm>
            <a:off x="18000" y="1398035"/>
            <a:ext cx="9108000" cy="3451076"/>
            <a:chOff x="18000" y="1398035"/>
            <a:chExt cx="9108000" cy="3451076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000" y="1398035"/>
              <a:ext cx="9108000" cy="3004295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8000" y="4356610"/>
              <a:ext cx="9103140" cy="4925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5667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921895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993099" y="104931"/>
            <a:ext cx="71578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/>
              <a:t>สนพ. กำแพงเพชร สพร. 10 ลำปาง</a:t>
            </a:r>
            <a:endParaRPr lang="en-US" sz="3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818901" y="1026202"/>
            <a:ext cx="1100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pc="-60" dirty="0" smtClean="0"/>
              <a:t>รายชื่อผู้ผ่าน</a:t>
            </a:r>
            <a:endParaRPr lang="en-US" spc="-60" dirty="0"/>
          </a:p>
        </p:txBody>
      </p:sp>
      <p:sp>
        <p:nvSpPr>
          <p:cNvPr id="9" name="TextBox 8"/>
          <p:cNvSpPr txBox="1"/>
          <p:nvPr/>
        </p:nvSpPr>
        <p:spPr>
          <a:xfrm>
            <a:off x="7944833" y="1011902"/>
            <a:ext cx="1100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pc="-80" dirty="0" smtClean="0"/>
              <a:t>รายชื่อผู้ไม่ผ่าน</a:t>
            </a:r>
            <a:endParaRPr lang="en-US" spc="-8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16367"/>
            <a:ext cx="9144000" cy="4531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584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921895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759440" y="59211"/>
            <a:ext cx="7625121" cy="971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300"/>
              </a:lnSpc>
            </a:pPr>
            <a:r>
              <a:rPr lang="th-TH" sz="3600" b="1" dirty="0" smtClean="0"/>
              <a:t>สพร. 18 นครสวรรค์ สนพ.บึงกาฬ สพร.7อุบลราชธานี สนพ.หนองคาย สพร. 9 พิษณุโลก</a:t>
            </a:r>
            <a:endParaRPr lang="en-US" sz="3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818901" y="1087162"/>
            <a:ext cx="1100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pc="-60" dirty="0" smtClean="0"/>
              <a:t>รายชื่อผู้ผ่าน</a:t>
            </a:r>
            <a:endParaRPr lang="en-US" spc="-60" dirty="0"/>
          </a:p>
        </p:txBody>
      </p:sp>
      <p:sp>
        <p:nvSpPr>
          <p:cNvPr id="9" name="TextBox 8"/>
          <p:cNvSpPr txBox="1"/>
          <p:nvPr/>
        </p:nvSpPr>
        <p:spPr>
          <a:xfrm>
            <a:off x="7944833" y="1072862"/>
            <a:ext cx="1100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pc="-80" dirty="0" smtClean="0"/>
              <a:t>รายชื่อผู้ไม่ผ่าน</a:t>
            </a:r>
            <a:endParaRPr lang="en-US" spc="-8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000" y="1499841"/>
            <a:ext cx="9180000" cy="4997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1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921895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759439" y="231240"/>
            <a:ext cx="7625121" cy="515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300"/>
              </a:lnSpc>
            </a:pPr>
            <a:r>
              <a:rPr lang="th-TH" sz="3600" b="1" dirty="0" smtClean="0"/>
              <a:t>สพร. 11 สุราษฎร์ธานี สนพ.เลย สนพ.พะเยา</a:t>
            </a:r>
            <a:endParaRPr lang="en-US" sz="3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818901" y="1087162"/>
            <a:ext cx="1100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pc="-60" dirty="0" smtClean="0"/>
              <a:t>รายชื่อผู้ผ่าน</a:t>
            </a:r>
            <a:endParaRPr lang="en-US" spc="-60" dirty="0"/>
          </a:p>
        </p:txBody>
      </p:sp>
      <p:sp>
        <p:nvSpPr>
          <p:cNvPr id="9" name="TextBox 8"/>
          <p:cNvSpPr txBox="1"/>
          <p:nvPr/>
        </p:nvSpPr>
        <p:spPr>
          <a:xfrm>
            <a:off x="7944833" y="1072862"/>
            <a:ext cx="1100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pc="-80" dirty="0" smtClean="0"/>
              <a:t>รายชื่อผู้ไม่ผ่าน</a:t>
            </a:r>
            <a:endParaRPr lang="en-US" spc="-8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31607"/>
            <a:ext cx="9144000" cy="3803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212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97656125"/>
              </p:ext>
            </p:extLst>
          </p:nvPr>
        </p:nvGraphicFramePr>
        <p:xfrm>
          <a:off x="800100" y="411480"/>
          <a:ext cx="7627619" cy="49987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836419" y="5806440"/>
            <a:ext cx="5554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/>
              <a:t>จำนวนมาตรฐานฯที่ได้รับการรับรองระหว่างปี 60 – 62 เท่ากับ 172 สาขา/ระดับ</a:t>
            </a:r>
            <a:endParaRPr lang="en-US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836419" y="5437108"/>
            <a:ext cx="5554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/>
              <a:t>จำนวนมาตรฐานฯที่ได้รับการรับรองระหว่างปี 49 – 62 เท่ากับ 243 สาขา/ระดับ</a:t>
            </a:r>
            <a:endParaRPr lang="en-US" b="1" dirty="0"/>
          </a:p>
        </p:txBody>
      </p:sp>
      <p:sp>
        <p:nvSpPr>
          <p:cNvPr id="7" name="TextBox 4"/>
          <p:cNvSpPr txBox="1"/>
          <p:nvPr/>
        </p:nvSpPr>
        <p:spPr>
          <a:xfrm>
            <a:off x="1836418" y="6175772"/>
            <a:ext cx="59246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/>
              <a:t>จำนวนมาตรฐานฯที่ผ่านคณะกรรมการส่งเสริมฯแล้ว ปี 63 เท่ากับ 31 สาขา/ระดับ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666056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2000">
        <p14:gallery dir="l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804649" y="525032"/>
            <a:ext cx="6122423" cy="722570"/>
            <a:chOff x="2794000" y="4396492"/>
            <a:chExt cx="6122423" cy="722570"/>
          </a:xfrm>
        </p:grpSpPr>
        <p:sp>
          <p:nvSpPr>
            <p:cNvPr id="4" name="Rectangle 3"/>
            <p:cNvSpPr/>
            <p:nvPr/>
          </p:nvSpPr>
          <p:spPr>
            <a:xfrm>
              <a:off x="3412969" y="4400392"/>
              <a:ext cx="5503454" cy="718670"/>
            </a:xfrm>
            <a:prstGeom prst="rect">
              <a:avLst/>
            </a:prstGeom>
            <a:solidFill>
              <a:srgbClr val="00AF5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Parallelogram 4"/>
            <p:cNvSpPr/>
            <p:nvPr/>
          </p:nvSpPr>
          <p:spPr>
            <a:xfrm>
              <a:off x="2794000" y="4396492"/>
              <a:ext cx="863600" cy="720000"/>
            </a:xfrm>
            <a:prstGeom prst="parallelogram">
              <a:avLst/>
            </a:prstGeom>
            <a:solidFill>
              <a:srgbClr val="00AF5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021976" y="4445076"/>
              <a:ext cx="51466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200" b="1" dirty="0">
                  <a:solidFill>
                    <a:schemeClr val="bg1"/>
                  </a:solidFill>
                </a:rPr>
                <a:t>5</a:t>
              </a:r>
              <a:r>
                <a:rPr lang="th-TH" sz="3200" b="1" dirty="0" smtClean="0">
                  <a:solidFill>
                    <a:schemeClr val="bg1"/>
                  </a:solidFill>
                </a:rPr>
                <a:t>)</a:t>
              </a:r>
              <a:endParaRPr lang="en-US" sz="3200" b="1" dirty="0">
                <a:solidFill>
                  <a:schemeClr val="bg1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3654675" y="4524239"/>
              <a:ext cx="5061355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th-TH" sz="2800" b="1" dirty="0" smtClean="0">
                  <a:solidFill>
                    <a:schemeClr val="bg1"/>
                  </a:solidFill>
                  <a:ea typeface="Calibri" panose="020F0502020204030204" pitchFamily="34" charset="0"/>
                </a:rPr>
                <a:t>ผลการ</a:t>
              </a:r>
              <a:r>
                <a:rPr lang="th-TH" sz="2800" b="1" dirty="0">
                  <a:solidFill>
                    <a:schemeClr val="bg1"/>
                  </a:solidFill>
                  <a:ea typeface="Calibri" panose="020F0502020204030204" pitchFamily="34" charset="0"/>
                </a:rPr>
                <a:t>ขอรับเงินอุดหนุนตาม</a:t>
              </a:r>
              <a:r>
                <a:rPr lang="th-TH" sz="2800" b="1" dirty="0" smtClean="0">
                  <a:solidFill>
                    <a:schemeClr val="bg1"/>
                  </a:solidFill>
                  <a:ea typeface="Calibri" panose="020F0502020204030204" pitchFamily="34" charset="0"/>
                </a:rPr>
                <a:t>ประกาศฯ </a:t>
              </a:r>
              <a:r>
                <a:rPr lang="th-TH" sz="2800" b="1" dirty="0">
                  <a:solidFill>
                    <a:schemeClr val="bg1"/>
                  </a:solidFill>
                  <a:ea typeface="Calibri" panose="020F0502020204030204" pitchFamily="34" charset="0"/>
                </a:rPr>
                <a:t>ข้อ 8</a:t>
              </a:r>
              <a:endParaRPr lang="en-US" sz="28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11703"/>
            <a:ext cx="9144000" cy="2119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815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311"/>
            <a:ext cx="9144000" cy="671537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08120" y="6424978"/>
            <a:ext cx="2476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solidFill>
                  <a:srgbClr val="FF0000"/>
                </a:solidFill>
              </a:rPr>
              <a:t>มีสิทธิ์ 172 สาขา เหลือ 142 สาขา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" name="Flowchart: Terminator 1"/>
          <p:cNvSpPr/>
          <p:nvPr/>
        </p:nvSpPr>
        <p:spPr>
          <a:xfrm>
            <a:off x="-647700" y="2971800"/>
            <a:ext cx="254000" cy="457200"/>
          </a:xfrm>
          <a:prstGeom prst="flowChartTerminator">
            <a:avLst/>
          </a:prstGeom>
          <a:solidFill>
            <a:srgbClr val="FF00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433137" y="3262963"/>
            <a:ext cx="8633861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7248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02638 -0.43982 L 1.10833 -0.44723 " pathEditMode="relative" rAng="0" ptsTypes="AA">
                                      <p:cBhvr>
                                        <p:cTn id="6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097" y="-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500"/>
                            </p:stCondLst>
                            <p:childTnLst>
                              <p:par>
                                <p:cTn id="8" presetID="2" presetClass="entr" presetSubtype="8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26" presetClass="emph" presetSubtype="0" repeatCount="3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1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1702" y="0"/>
            <a:ext cx="51005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64429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9618" y="0"/>
            <a:ext cx="52447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62866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9128" y="105797"/>
            <a:ext cx="5587768" cy="6752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3096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1565422" y="206361"/>
            <a:ext cx="6519045" cy="724470"/>
            <a:chOff x="2397376" y="5265539"/>
            <a:chExt cx="6519045" cy="724470"/>
          </a:xfrm>
        </p:grpSpPr>
        <p:sp>
          <p:nvSpPr>
            <p:cNvPr id="2" name="Rectangle 1"/>
            <p:cNvSpPr/>
            <p:nvPr/>
          </p:nvSpPr>
          <p:spPr>
            <a:xfrm>
              <a:off x="3057524" y="5271339"/>
              <a:ext cx="5858897" cy="718670"/>
            </a:xfrm>
            <a:prstGeom prst="rect">
              <a:avLst/>
            </a:prstGeom>
            <a:solidFill>
              <a:srgbClr val="538234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" name="Parallelogram 2"/>
            <p:cNvSpPr/>
            <p:nvPr/>
          </p:nvSpPr>
          <p:spPr>
            <a:xfrm>
              <a:off x="2397376" y="5265539"/>
              <a:ext cx="863600" cy="720000"/>
            </a:xfrm>
            <a:prstGeom prst="parallelogram">
              <a:avLst/>
            </a:prstGeom>
            <a:solidFill>
              <a:srgbClr val="538234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2625736" y="5348451"/>
              <a:ext cx="51466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200" b="1" dirty="0">
                  <a:solidFill>
                    <a:schemeClr val="bg1"/>
                  </a:solidFill>
                </a:rPr>
                <a:t>6</a:t>
              </a:r>
              <a:r>
                <a:rPr lang="th-TH" sz="3200" b="1" dirty="0" smtClean="0">
                  <a:solidFill>
                    <a:schemeClr val="bg1"/>
                  </a:solidFill>
                </a:rPr>
                <a:t>)</a:t>
              </a:r>
              <a:endParaRPr lang="en-US" sz="3200" b="1" dirty="0">
                <a:solidFill>
                  <a:schemeClr val="bg1"/>
                </a:solidFill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3425190" y="5392420"/>
              <a:ext cx="3425938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h-TH" sz="2800" b="1" dirty="0">
                  <a:solidFill>
                    <a:schemeClr val="bg1"/>
                  </a:solidFill>
                  <a:ea typeface="Calibri" panose="020F0502020204030204" pitchFamily="34" charset="0"/>
                </a:rPr>
                <a:t>รับฟังความคิดเห็น ถาม - ตอบ</a:t>
              </a:r>
              <a:endParaRPr lang="en-US" sz="28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917"/>
          <a:stretch/>
        </p:blipFill>
        <p:spPr>
          <a:xfrm>
            <a:off x="0" y="1065489"/>
            <a:ext cx="9144000" cy="373418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4000" y="4965700"/>
            <a:ext cx="61087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/>
              <a:t>1) ไม่มีงบประมาณให้จะเบิกค่าดำเนินการอย่างไร</a:t>
            </a:r>
            <a:r>
              <a:rPr lang="en-US" sz="2400" b="1" dirty="0" smtClean="0"/>
              <a:t>?</a:t>
            </a:r>
            <a:endParaRPr lang="th-TH" sz="2400" b="1" dirty="0" smtClean="0"/>
          </a:p>
          <a:p>
            <a:r>
              <a:rPr lang="th-TH" sz="2400" b="1" dirty="0" smtClean="0"/>
              <a:t>2) ปีหน้าจะมีตัวชี้วัดไหม ถ้ามีจะมีงบประมาณไหม</a:t>
            </a:r>
            <a:r>
              <a:rPr lang="en-US" sz="2400" b="1" dirty="0" smtClean="0"/>
              <a:t>?</a:t>
            </a:r>
          </a:p>
          <a:p>
            <a:r>
              <a:rPr lang="th-TH" sz="2400" b="1" dirty="0" smtClean="0"/>
              <a:t>3) จะมีโครงการสร้างผู้เชี่ยวชาญด้านมาตรฐานฯ เพิ่มหรือไม่</a:t>
            </a:r>
            <a:r>
              <a:rPr lang="en-US" sz="2400" b="1" dirty="0" smtClean="0"/>
              <a:t>?</a:t>
            </a:r>
          </a:p>
          <a:p>
            <a:r>
              <a:rPr lang="th-TH" sz="2400" b="1" dirty="0" smtClean="0"/>
              <a:t>4) .....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36910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957" y="1435100"/>
            <a:ext cx="4032605" cy="230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61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2906</TotalTime>
  <Words>2306</Words>
  <Application>Microsoft Office PowerPoint</Application>
  <PresentationFormat>On-screen Show (4:3)</PresentationFormat>
  <Paragraphs>233</Paragraphs>
  <Slides>36</Slides>
  <Notes>2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santi puchana</dc:creator>
  <cp:lastModifiedBy>prue</cp:lastModifiedBy>
  <cp:revision>282</cp:revision>
  <cp:lastPrinted>2020-10-28T03:45:44Z</cp:lastPrinted>
  <dcterms:created xsi:type="dcterms:W3CDTF">2020-06-29T08:13:34Z</dcterms:created>
  <dcterms:modified xsi:type="dcterms:W3CDTF">2020-11-02T08:30:33Z</dcterms:modified>
</cp:coreProperties>
</file>