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4"/>
  </p:notesMasterIdLst>
  <p:sldIdLst>
    <p:sldId id="266" r:id="rId2"/>
    <p:sldId id="272" r:id="rId3"/>
    <p:sldId id="273" r:id="rId4"/>
    <p:sldId id="274" r:id="rId5"/>
    <p:sldId id="265" r:id="rId6"/>
    <p:sldId id="261" r:id="rId7"/>
    <p:sldId id="259" r:id="rId8"/>
    <p:sldId id="270" r:id="rId9"/>
    <p:sldId id="271" r:id="rId10"/>
    <p:sldId id="268" r:id="rId11"/>
    <p:sldId id="285" r:id="rId12"/>
    <p:sldId id="291" r:id="rId13"/>
    <p:sldId id="257" r:id="rId14"/>
    <p:sldId id="258" r:id="rId15"/>
    <p:sldId id="264" r:id="rId16"/>
    <p:sldId id="290" r:id="rId17"/>
    <p:sldId id="263" r:id="rId18"/>
    <p:sldId id="262" r:id="rId19"/>
    <p:sldId id="275" r:id="rId20"/>
    <p:sldId id="282" r:id="rId21"/>
    <p:sldId id="288" r:id="rId22"/>
    <p:sldId id="267" r:id="rId23"/>
    <p:sldId id="287" r:id="rId24"/>
    <p:sldId id="284" r:id="rId25"/>
    <p:sldId id="292" r:id="rId26"/>
    <p:sldId id="283" r:id="rId27"/>
    <p:sldId id="281" r:id="rId28"/>
    <p:sldId id="260" r:id="rId29"/>
    <p:sldId id="278" r:id="rId30"/>
    <p:sldId id="279" r:id="rId31"/>
    <p:sldId id="286" r:id="rId32"/>
    <p:sldId id="289" r:id="rId3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80" autoAdjust="0"/>
    <p:restoredTop sz="94660"/>
  </p:normalViewPr>
  <p:slideViewPr>
    <p:cSldViewPr>
      <p:cViewPr>
        <p:scale>
          <a:sx n="70" d="100"/>
          <a:sy n="70" d="100"/>
        </p:scale>
        <p:origin x="-2814" y="-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1B8A2-C1D2-4921-BE19-2A9CF9A31B89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F67A6-1D95-44AA-B41F-F20E426099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553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ชื่อเรื่อง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6" name="ตัวยึดวันที่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5" name="ตัวยึดหมายเลขภาพนิ่ง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ชื่อเรื่อง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7" name="ตัวยึดเนื้อหา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19" name="ตัวยึดท้ายกระดา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th-TH"/>
          </a:p>
        </p:txBody>
      </p:sp>
      <p:sp>
        <p:nvSpPr>
          <p:cNvPr id="16" name="ตัวยึดหมายเลขภาพนิ่ง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ยึดข้อความ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11" name="ตัวยึดท้ายกระดา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6" name="ตัวยึดหมายเลขภาพนิ่ง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ชื่อเรื่อง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4" name="ตัวยึดเนื้อหา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ยึดวันที่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1" name="ตัวยึดหมายเลขภาพนิ่ง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ชื่อเรื่อง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25" name="ตัวยึดข้อความ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8" name="ตัวยึดเนื้อหา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ชื่อเรื่อง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ยึดวันที่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21" name="ตัวยึดท้ายกระดา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24" name="ตัวยึดท้ายกระดา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ชื่อเรื่อง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6" name="ตัวยึดข้อความ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เนื้อหา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29" name="ตัวยึดท้ายกระดา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ตัวยึดรูปภาพ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1" name="ตัวยึดหมายเลขภาพนิ่ง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7" name="ชื่อเรื่อง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6" name="ตัวยึดข้อความ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ตัวยึดข้อความ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วันที่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ACD68C-3DEF-426B-B050-35A40BDFB6E9}" type="datetimeFigureOut">
              <a:rPr lang="th-TH" smtClean="0"/>
              <a:pPr/>
              <a:t>24/06/63</a:t>
            </a:fld>
            <a:endParaRPr lang="th-TH"/>
          </a:p>
        </p:txBody>
      </p:sp>
      <p:sp>
        <p:nvSpPr>
          <p:cNvPr id="28" name="ตัวยึดท้ายกระดา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EBB91B-57D2-4454-A53C-E5DD03272A1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ชื่อเรื่อง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eg"/><Relationship Id="rId7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Relationship Id="rId9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1371600" y="6096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381000" y="2427744"/>
            <a:ext cx="3429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สะดวก และ</a:t>
            </a: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ลดภาระแก่ประชาชน การไม่เรียกสำเนาเอกสารที่ทางราชการออกให้ 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          </a:t>
            </a: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จาก</a:t>
            </a: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ประชาชน </a:t>
            </a: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(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No copy</a:t>
            </a: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LilyUPC" pitchFamily="34" charset="-34"/>
              </a:rPr>
              <a:t>)</a:t>
            </a:r>
            <a:r>
              <a:rPr lang="th-TH" b="1" dirty="0">
                <a:cs typeface="LilyUPC" pitchFamily="34" charset="-34"/>
              </a:rPr>
              <a:t/>
            </a:r>
            <a:br>
              <a:rPr lang="th-TH" b="1" dirty="0">
                <a:cs typeface="LilyUPC" pitchFamily="34" charset="-34"/>
              </a:rPr>
            </a:br>
            <a:endParaRPr lang="th-TH" dirty="0">
              <a:cs typeface="LilyUPC" pitchFamily="34" charset="-34"/>
            </a:endParaRPr>
          </a:p>
        </p:txBody>
      </p:sp>
      <p:pic>
        <p:nvPicPr>
          <p:cNvPr id="1026" name="Picture 2" descr="\\Pk-pc\d\__ฝ่ายพัฒนาระบบบริหารการจัดการภาครัฐ\No Copy\ปี 2562\ประชุม\ครั้งที่ 2 30 ก.ค.62\เอกสารประกอบการประชุม\เอกสาร 9 อินโฟประกาศยกเลิกสำเนาบัตรปชช._out-line-[Converted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0"/>
            <a:ext cx="48006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1371600" y="6096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762000" y="2057400"/>
            <a:ext cx="8382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กรอบการติดตาม</a:t>
            </a:r>
          </a:p>
          <a:p>
            <a:r>
              <a:rPr lang="th-TH" b="1" dirty="0" smtClean="0">
                <a:latin typeface="Arial Black"/>
              </a:rPr>
              <a:t>● ชี้แจงเพื่อ</a:t>
            </a:r>
            <a:r>
              <a:rPr lang="th-TH" b="1" dirty="0" smtClean="0"/>
              <a:t>สร้าง</a:t>
            </a:r>
            <a:r>
              <a:rPr lang="th-TH" b="1" dirty="0"/>
              <a:t>ความรู้ ความเข้าใจตามแนวปฏิบัติการไม่เรียกสำเนา</a:t>
            </a:r>
            <a:r>
              <a:rPr lang="th-TH" b="1" dirty="0" smtClean="0"/>
              <a:t>เอกสาร</a:t>
            </a:r>
          </a:p>
          <a:p>
            <a:r>
              <a:rPr lang="th-TH" b="1" dirty="0"/>
              <a:t> </a:t>
            </a:r>
            <a:r>
              <a:rPr lang="th-TH" b="1" dirty="0" smtClean="0"/>
              <a:t>   ที่</a:t>
            </a:r>
            <a:r>
              <a:rPr lang="th-TH" b="1" dirty="0"/>
              <a:t>ทางราชการออกให้จาก</a:t>
            </a:r>
            <a:r>
              <a:rPr lang="th-TH" b="1" dirty="0" smtClean="0"/>
              <a:t>ประชาชน</a:t>
            </a:r>
          </a:p>
          <a:p>
            <a:r>
              <a:rPr lang="th-TH" b="1" dirty="0">
                <a:latin typeface="Arial Black"/>
              </a:rPr>
              <a:t> </a:t>
            </a:r>
            <a:r>
              <a:rPr lang="th-TH" b="1" dirty="0" smtClean="0">
                <a:latin typeface="Arial Black"/>
              </a:rPr>
              <a:t>   - </a:t>
            </a:r>
            <a:r>
              <a:rPr lang="th-TH" dirty="0" smtClean="0">
                <a:latin typeface="Arial Black"/>
              </a:rPr>
              <a:t>ความเป็นมา</a:t>
            </a:r>
          </a:p>
          <a:p>
            <a:r>
              <a:rPr lang="th-TH" b="1" dirty="0">
                <a:latin typeface="Arial Black"/>
              </a:rPr>
              <a:t> </a:t>
            </a:r>
            <a:r>
              <a:rPr lang="th-TH" b="1" dirty="0" smtClean="0">
                <a:latin typeface="Arial Black"/>
              </a:rPr>
              <a:t>   - </a:t>
            </a:r>
            <a:r>
              <a:rPr lang="th-TH" dirty="0" smtClean="0">
                <a:latin typeface="Arial Black"/>
              </a:rPr>
              <a:t>ความคืบหน้า</a:t>
            </a:r>
            <a:r>
              <a:rPr lang="th-TH" dirty="0" smtClean="0">
                <a:latin typeface="Arial Black"/>
              </a:rPr>
              <a:t>การ</a:t>
            </a:r>
            <a:r>
              <a:rPr lang="th-TH" dirty="0" smtClean="0">
                <a:latin typeface="Arial Black"/>
              </a:rPr>
              <a:t>ดำเนินการของ</a:t>
            </a:r>
            <a:r>
              <a:rPr lang="th-TH" dirty="0" smtClean="0">
                <a:latin typeface="Arial Black"/>
              </a:rPr>
              <a:t>กรม เช่น ยกเลิกสำเนาเอกสารราชการ การเชื่อมโยงข้อมูล</a:t>
            </a:r>
          </a:p>
          <a:p>
            <a:r>
              <a:rPr lang="th-TH" dirty="0">
                <a:latin typeface="Arial Black"/>
              </a:rPr>
              <a:t> </a:t>
            </a:r>
            <a:r>
              <a:rPr lang="th-TH" dirty="0" smtClean="0">
                <a:latin typeface="Arial Black"/>
              </a:rPr>
              <a:t>   </a:t>
            </a:r>
            <a:r>
              <a:rPr lang="th-TH" dirty="0" smtClean="0">
                <a:latin typeface="Arial Black"/>
              </a:rPr>
              <a:t>- คู่มือ </a:t>
            </a:r>
            <a:r>
              <a:rPr lang="en-US" dirty="0" smtClean="0">
                <a:latin typeface="Arial Black"/>
              </a:rPr>
              <a:t>No Copy</a:t>
            </a:r>
          </a:p>
          <a:p>
            <a:r>
              <a:rPr lang="en-US" dirty="0" smtClean="0">
                <a:latin typeface="Arial Black"/>
              </a:rPr>
              <a:t>   - </a:t>
            </a:r>
            <a:r>
              <a:rPr lang="th-TH" dirty="0" smtClean="0">
                <a:latin typeface="Arial Black"/>
              </a:rPr>
              <a:t>การปรับปรุงใบสมัครพัฒนาฝีมือแรงงาน</a:t>
            </a:r>
            <a:endParaRPr lang="th-TH" dirty="0" smtClean="0">
              <a:latin typeface="Arial Black"/>
            </a:endParaRPr>
          </a:p>
          <a:p>
            <a:r>
              <a:rPr lang="th-TH" dirty="0">
                <a:latin typeface="Arial Black"/>
              </a:rPr>
              <a:t> </a:t>
            </a:r>
            <a:r>
              <a:rPr lang="th-TH" dirty="0" smtClean="0">
                <a:latin typeface="Arial Black"/>
              </a:rPr>
              <a:t>   - แผนงาน</a:t>
            </a:r>
            <a:r>
              <a:rPr lang="th-TH" dirty="0" smtClean="0">
                <a:latin typeface="Arial Black"/>
              </a:rPr>
              <a:t>ต่อไป</a:t>
            </a:r>
            <a:endParaRPr lang="th-TH" dirty="0" smtClean="0">
              <a:latin typeface="Arial Black"/>
            </a:endParaRPr>
          </a:p>
          <a:p>
            <a:r>
              <a:rPr lang="th-TH" b="1" dirty="0" smtClean="0">
                <a:latin typeface="Arial Black"/>
              </a:rPr>
              <a:t>● </a:t>
            </a:r>
            <a:r>
              <a:rPr lang="th-TH" dirty="0" smtClean="0"/>
              <a:t>ความ</a:t>
            </a:r>
            <a:r>
              <a:rPr lang="th-TH" dirty="0"/>
              <a:t>พร้อมของอุปกรณ์ เช่น เทคโนโลยีสารสนเทศ เครื่อง </a:t>
            </a:r>
            <a:r>
              <a:rPr lang="en-US" dirty="0"/>
              <a:t>Smart Card </a:t>
            </a:r>
            <a:r>
              <a:rPr lang="en-US" dirty="0" smtClean="0"/>
              <a:t>Reader </a:t>
            </a:r>
            <a:endParaRPr lang="th-TH" b="1" dirty="0" smtClean="0">
              <a:latin typeface="Arial Black"/>
            </a:endParaRPr>
          </a:p>
          <a:p>
            <a:r>
              <a:rPr lang="th-TH" b="1" dirty="0" smtClean="0">
                <a:latin typeface="Arial Black"/>
              </a:rPr>
              <a:t>● </a:t>
            </a:r>
            <a:r>
              <a:rPr lang="th-TH" dirty="0"/>
              <a:t>แก้ไขปัญหาอุปสรรคในการทำงาน </a:t>
            </a:r>
            <a:r>
              <a:rPr lang="th-TH" b="1" dirty="0" smtClean="0"/>
              <a:t/>
            </a:r>
            <a:br>
              <a:rPr lang="th-TH" b="1" dirty="0" smtClean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4038600" y="838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28600" y="2362200"/>
            <a:ext cx="86106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dirty="0" smtClean="0"/>
          </a:p>
          <a:p>
            <a:pPr algn="ctr"/>
            <a:r>
              <a:rPr lang="th-TH" sz="3200" b="1" dirty="0">
                <a:latin typeface="Arial Black"/>
              </a:rPr>
              <a:t> </a:t>
            </a:r>
            <a:r>
              <a:rPr lang="th-TH" sz="3200" b="1" dirty="0" smtClean="0">
                <a:latin typeface="Arial Black"/>
              </a:rPr>
              <a:t>   ชี้แจงเพื่อ</a:t>
            </a:r>
            <a:r>
              <a:rPr lang="th-TH" sz="3200" b="1" dirty="0" smtClean="0"/>
              <a:t>สร้าง</a:t>
            </a:r>
            <a:r>
              <a:rPr lang="th-TH" sz="3200" b="1" dirty="0"/>
              <a:t>ความรู้ ความเข้าใจตามแนวปฏิบัติการไม่</a:t>
            </a:r>
            <a:r>
              <a:rPr lang="th-TH" sz="3200" b="1" dirty="0" smtClean="0"/>
              <a:t>เรียก           สำเนาเอกสาร ที่</a:t>
            </a:r>
            <a:r>
              <a:rPr lang="th-TH" sz="3200" b="1" dirty="0"/>
              <a:t>ทางราชการออกให้จาก</a:t>
            </a:r>
            <a:r>
              <a:rPr lang="th-TH" sz="3200" b="1" dirty="0" smtClean="0"/>
              <a:t>ประชาชน</a:t>
            </a:r>
          </a:p>
          <a:p>
            <a:r>
              <a:rPr lang="th-TH" b="1" dirty="0" smtClean="0"/>
              <a:t/>
            </a:r>
            <a:br>
              <a:rPr lang="th-TH" b="1" dirty="0" smtClean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3886200" y="6858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28600" y="2362200"/>
            <a:ext cx="8610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dirty="0" smtClean="0"/>
          </a:p>
          <a:p>
            <a:pPr algn="ctr"/>
            <a:r>
              <a:rPr lang="th-TH" sz="4800" b="1" dirty="0" smtClean="0">
                <a:solidFill>
                  <a:srgbClr val="FF0000"/>
                </a:solidFill>
              </a:rPr>
              <a:t>ความเป็นมา</a:t>
            </a:r>
            <a:r>
              <a:rPr lang="th-TH" sz="4800" b="1" dirty="0" smtClean="0"/>
              <a:t/>
            </a:r>
            <a:br>
              <a:rPr lang="th-TH" sz="4800" b="1" dirty="0" smtClean="0"/>
            </a:br>
            <a:endParaRPr lang="th-TH" sz="4800" dirty="0"/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6" name="Picture 2" descr="C:\Users\prue\Downloads\001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80"/>
          <a:stretch/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6" name="Group 2"/>
          <p:cNvGrpSpPr/>
          <p:nvPr/>
        </p:nvGrpSpPr>
        <p:grpSpPr>
          <a:xfrm>
            <a:off x="-152400" y="1219200"/>
            <a:ext cx="9296400" cy="5638800"/>
            <a:chOff x="76200" y="1219200"/>
            <a:chExt cx="9067800" cy="5352196"/>
          </a:xfrm>
        </p:grpSpPr>
        <p:pic>
          <p:nvPicPr>
            <p:cNvPr id="7" name="Picture 4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5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422" t="4832" r="2480" b="348"/>
            <a:stretch/>
          </p:blipFill>
          <p:spPr bwMode="auto">
            <a:xfrm>
              <a:off x="76200" y="1219200"/>
              <a:ext cx="9067800" cy="53521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1"/>
            <p:cNvSpPr/>
            <p:nvPr/>
          </p:nvSpPr>
          <p:spPr>
            <a:xfrm>
              <a:off x="8534400" y="1219200"/>
              <a:ext cx="60960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9" name="Group 2"/>
          <p:cNvGrpSpPr/>
          <p:nvPr/>
        </p:nvGrpSpPr>
        <p:grpSpPr>
          <a:xfrm>
            <a:off x="18197" y="1143000"/>
            <a:ext cx="9125803" cy="5715001"/>
            <a:chOff x="18197" y="1143000"/>
            <a:chExt cx="9125803" cy="5715001"/>
          </a:xfrm>
        </p:grpSpPr>
        <p:pic>
          <p:nvPicPr>
            <p:cNvPr id="12" name="Picture 5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6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40"/>
            <a:stretch/>
          </p:blipFill>
          <p:spPr bwMode="auto">
            <a:xfrm>
              <a:off x="18197" y="1219201"/>
              <a:ext cx="9125803" cy="563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1"/>
            <p:cNvSpPr/>
            <p:nvPr/>
          </p:nvSpPr>
          <p:spPr>
            <a:xfrm>
              <a:off x="8229600" y="1143000"/>
              <a:ext cx="914400" cy="76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6" name="Group 2"/>
          <p:cNvGrpSpPr/>
          <p:nvPr/>
        </p:nvGrpSpPr>
        <p:grpSpPr>
          <a:xfrm>
            <a:off x="0" y="1524000"/>
            <a:ext cx="9144000" cy="5334000"/>
            <a:chOff x="0" y="1219200"/>
            <a:chExt cx="9144000" cy="5638800"/>
          </a:xfrm>
        </p:grpSpPr>
        <p:pic>
          <p:nvPicPr>
            <p:cNvPr id="7" name="Picture 6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7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26"/>
            <a:stretch/>
          </p:blipFill>
          <p:spPr bwMode="auto">
            <a:xfrm>
              <a:off x="0" y="1219200"/>
              <a:ext cx="9144000" cy="563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1"/>
            <p:cNvSpPr/>
            <p:nvPr/>
          </p:nvSpPr>
          <p:spPr>
            <a:xfrm>
              <a:off x="8382000" y="1219200"/>
              <a:ext cx="762000" cy="76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/>
          <p:nvPr/>
        </p:nvGrpSpPr>
        <p:grpSpPr>
          <a:xfrm>
            <a:off x="1524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Group 2"/>
          <p:cNvGrpSpPr/>
          <p:nvPr/>
        </p:nvGrpSpPr>
        <p:grpSpPr>
          <a:xfrm>
            <a:off x="0" y="1485900"/>
            <a:ext cx="9144000" cy="5372100"/>
            <a:chOff x="0" y="1219200"/>
            <a:chExt cx="9144000" cy="5676900"/>
          </a:xfrm>
        </p:grpSpPr>
        <p:pic>
          <p:nvPicPr>
            <p:cNvPr id="2055" name="Picture 7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8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35"/>
            <a:stretch/>
          </p:blipFill>
          <p:spPr bwMode="auto">
            <a:xfrm>
              <a:off x="0" y="1219200"/>
              <a:ext cx="9143999" cy="5676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8686800" y="1219200"/>
              <a:ext cx="457200" cy="609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691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6" name="Group 2"/>
          <p:cNvGrpSpPr/>
          <p:nvPr/>
        </p:nvGrpSpPr>
        <p:grpSpPr>
          <a:xfrm>
            <a:off x="0" y="1519880"/>
            <a:ext cx="9144000" cy="5338120"/>
            <a:chOff x="0" y="1371599"/>
            <a:chExt cx="9144000" cy="5486401"/>
          </a:xfrm>
        </p:grpSpPr>
        <p:pic>
          <p:nvPicPr>
            <p:cNvPr id="7" name="Picture 8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09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198"/>
            <a:stretch/>
          </p:blipFill>
          <p:spPr bwMode="auto">
            <a:xfrm>
              <a:off x="0" y="1371599"/>
              <a:ext cx="9144000" cy="5486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1"/>
            <p:cNvSpPr/>
            <p:nvPr/>
          </p:nvSpPr>
          <p:spPr>
            <a:xfrm>
              <a:off x="8305800" y="1375833"/>
              <a:ext cx="838200" cy="838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1271954"/>
            <a:ext cx="9144000" cy="5586046"/>
            <a:chOff x="0" y="1271954"/>
            <a:chExt cx="9144000" cy="5586046"/>
          </a:xfrm>
        </p:grpSpPr>
        <p:pic>
          <p:nvPicPr>
            <p:cNvPr id="7" name="Picture 2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10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67"/>
            <a:stretch/>
          </p:blipFill>
          <p:spPr bwMode="auto">
            <a:xfrm>
              <a:off x="0" y="1271954"/>
              <a:ext cx="9144000" cy="55860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8305800" y="1271954"/>
              <a:ext cx="838200" cy="70924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DSD-70\Downloads\0004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6" name="Oval 5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82459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Group 2"/>
          <p:cNvGrpSpPr/>
          <p:nvPr/>
        </p:nvGrpSpPr>
        <p:grpSpPr>
          <a:xfrm>
            <a:off x="0" y="1447800"/>
            <a:ext cx="9167489" cy="5416216"/>
            <a:chOff x="-979010" y="150857"/>
            <a:chExt cx="9669713" cy="5695950"/>
          </a:xfrm>
        </p:grpSpPr>
        <p:pic>
          <p:nvPicPr>
            <p:cNvPr id="3074" name="Picture 2" descr="C:\Users\prue\Downloads\0004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213"/>
            <a:stretch/>
          </p:blipFill>
          <p:spPr bwMode="auto">
            <a:xfrm>
              <a:off x="-979010" y="150857"/>
              <a:ext cx="9644938" cy="5695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8432533" y="5067764"/>
              <a:ext cx="258170" cy="7429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+mj-cs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pSp>
        <p:nvGrpSpPr>
          <p:cNvPr id="9" name="Group 6"/>
          <p:cNvGrpSpPr/>
          <p:nvPr/>
        </p:nvGrpSpPr>
        <p:grpSpPr>
          <a:xfrm>
            <a:off x="0" y="1447800"/>
            <a:ext cx="9144000" cy="5410200"/>
            <a:chOff x="0" y="1370463"/>
            <a:chExt cx="9144000" cy="4954137"/>
          </a:xfrm>
        </p:grpSpPr>
        <p:pic>
          <p:nvPicPr>
            <p:cNvPr id="10" name="Picture 2" descr="C:\Users\prue\Downloads\0005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11"/>
            <a:stretch/>
          </p:blipFill>
          <p:spPr bwMode="auto">
            <a:xfrm>
              <a:off x="0" y="1370463"/>
              <a:ext cx="9144000" cy="49541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Rectangle 1"/>
            <p:cNvSpPr/>
            <p:nvPr/>
          </p:nvSpPr>
          <p:spPr>
            <a:xfrm>
              <a:off x="8839200" y="5429250"/>
              <a:ext cx="304800" cy="7429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1219200"/>
            <a:ext cx="2895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1219200"/>
            <a:ext cx="2895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06500"/>
            <a:ext cx="3048000" cy="565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10" name="Picture 2" descr="à¸à¸¥à¸à¸²à¸£à¸à¹à¸à¸«à¸²à¸£à¸¹à¸à¸ à¸²à¸à¸ªà¸³à¸«à¸£à¸±à¸ à¸ à¸²à¸à¸à¸²à¸¢à¸à¸£à¸±à¸à¸¡à¸à¸à¸£à¸µà¹à¸à¸´à¸à¸à¸±à¸§à¹à¸à¸£à¸à¸à¸²à¸£ noco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1447800"/>
            <a:ext cx="5220158" cy="347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799" y="3553614"/>
            <a:ext cx="5029201" cy="330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18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7" name="Picture 2" descr="C:\Users\prue\Downloads\เอกสาร 7-2 แนวทางการลดการขอสำเนาเอกสารราชการเพื่อบริการประชาชน_ (1)-images\004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6" b="2106"/>
          <a:stretch/>
        </p:blipFill>
        <p:spPr bwMode="auto">
          <a:xfrm>
            <a:off x="-3412" y="1447800"/>
            <a:ext cx="9147412" cy="5410200"/>
          </a:xfrm>
          <a:prstGeom prst="rect">
            <a:avLst/>
          </a:prstGeom>
          <a:solidFill>
            <a:srgbClr val="FFFF00"/>
          </a:solidFill>
          <a:extLst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6" name="Picture 2" descr="C:\Users\prue\Downloads\เอกสาร 7-1 มาตรการอำนวยความสะดวกและลดภาระแก่ประชาชน-(การไม่เรียกสำเนาเอกสารที่ทางราชการออกให้-จากประชาชน)-images\00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2" b="7496"/>
          <a:stretch/>
        </p:blipFill>
        <p:spPr bwMode="auto">
          <a:xfrm>
            <a:off x="1" y="1524000"/>
            <a:ext cx="91440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3886200" y="6858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228600" y="2362200"/>
            <a:ext cx="86106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b="1" dirty="0" smtClean="0"/>
          </a:p>
          <a:p>
            <a:pPr algn="ctr"/>
            <a:r>
              <a:rPr lang="th-TH" sz="4800" b="1" dirty="0" smtClean="0">
                <a:solidFill>
                  <a:srgbClr val="FF0000"/>
                </a:solidFill>
              </a:rPr>
              <a:t>ผลการดำเนินการของกรม</a:t>
            </a:r>
            <a:br>
              <a:rPr lang="th-TH" sz="4800" b="1" dirty="0" smtClean="0">
                <a:solidFill>
                  <a:srgbClr val="FF0000"/>
                </a:solidFill>
              </a:rPr>
            </a:br>
            <a:endParaRPr lang="th-TH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074652"/>
              </p:ext>
            </p:extLst>
          </p:nvPr>
        </p:nvGraphicFramePr>
        <p:xfrm>
          <a:off x="180975" y="1479957"/>
          <a:ext cx="8839201" cy="5073243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685801"/>
                <a:gridCol w="685800"/>
                <a:gridCol w="1143000"/>
                <a:gridCol w="767082"/>
                <a:gridCol w="756918"/>
                <a:gridCol w="916096"/>
                <a:gridCol w="655528"/>
                <a:gridCol w="609600"/>
                <a:gridCol w="1219200"/>
                <a:gridCol w="1400176"/>
              </a:tblGrid>
              <a:tr h="352425">
                <a:tc gridSpan="10"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12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</a:t>
                      </a:r>
                      <a:r>
                        <a:rPr lang="th-TH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สำรวจการใช้เครื่องอ่านบัตรประจำตัวประชาชนอเนกประสงค์ (</a:t>
                      </a:r>
                      <a:r>
                        <a:rPr lang="en-US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Smart Card Reader) </a:t>
                      </a:r>
                      <a:r>
                        <a:rPr lang="th-TH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ยี่ห้อ </a:t>
                      </a:r>
                      <a:r>
                        <a:rPr lang="en-US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FEITIAN </a:t>
                      </a:r>
                      <a:r>
                        <a:rPr lang="th-TH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รุ่น </a:t>
                      </a:r>
                      <a:r>
                        <a:rPr lang="en-US" sz="12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 301 - C11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858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ได้รับเครื่อง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จำนวนกี่</a:t>
                      </a:r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เครื่อง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และมี</a:t>
                      </a:r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เครื่องที่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ไม่สามารถ</a:t>
                      </a:r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</a:t>
                      </a:r>
                    </a:p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ได้กี่เครื่อง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เครื่องเพียงพอ</a:t>
                      </a:r>
                      <a:endParaRPr lang="th-TH" sz="1000" b="1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ต่อการใช้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ใช้เครื่อง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ในภารกิจ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ใด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ปัญหา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ทางเทคนิค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เจ้าหน้าที่</a:t>
                      </a:r>
                      <a:endParaRPr lang="th-TH" sz="1000" b="1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ที่ได้รับ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อนุญาต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ตรวจสอบ</a:t>
                      </a:r>
                    </a:p>
                    <a:p>
                      <a:pPr algn="ctr" fontAlgn="b"/>
                      <a:r>
                        <a:rPr lang="en-US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สิทธิ์การ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ตรวจสอบ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ไม่เกิน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 วัน</a:t>
                      </a:r>
                    </a:p>
                    <a:p>
                      <a:pPr algn="ctr" fontAlgn="b"/>
                      <a:r>
                        <a:rPr lang="en-US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ปัญหา</a:t>
                      </a:r>
                    </a:p>
                    <a:p>
                      <a:pPr algn="ctr" fontAlgn="b"/>
                      <a:r>
                        <a:rPr lang="th-TH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ยกเลิก</a:t>
                      </a:r>
                      <a:r>
                        <a:rPr lang="en-US" sz="1000" b="1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ข้อเสนอแนะ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73642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สพร.</a:t>
                      </a:r>
                      <a:r>
                        <a:rPr lang="th-TH" sz="1000" u="none" strike="noStrike" baseline="0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 ปทุมธานี</a:t>
                      </a:r>
                      <a:endParaRPr lang="en-US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 / 25 เครื่อง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ไม่สามารถติดตั้ง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Software 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 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จึงไม่สามารถ             ใช้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งานได้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จำเป็นต้องใช้เพื่อยืนยัน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ตัวตนและใช้เพื่อตรวจ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สอบรายชื่อเพื่อออก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เอกสารทางราชการ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ควรเชื่อมโยงฐายข้อมูล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ของมหาดไทยกับ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Datacenter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7875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สพร. 5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นครราชสีมา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เครื่อง</a:t>
                      </a:r>
                      <a:endParaRPr lang="en-US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- </a:t>
                      </a:r>
                      <a:r>
                        <a:rPr lang="en-US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  <a:endParaRPr lang="th-TH" sz="1000" u="none" strike="noStrike" dirty="0" smtClean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 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ความรู้ ความ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สามารถ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55232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สพร. 13กรุงเทพฯ</a:t>
                      </a:r>
                      <a:endParaRPr lang="th-TH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เครื่อง</a:t>
                      </a:r>
                      <a:endParaRPr lang="en-US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ไม่สามารถอ่าน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บัตรประชาชน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แบบใหม่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 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(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2560)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 คน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พิมพ์ชื่อผู้เข้ามาใช้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บริการผิดเนื่องจาก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อ่านลายมือชื่อไม่ออก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ขอให้ทางกรม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ฯ                   พัฒนา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ระบบ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ดึงข้อมูลจากบัตรประชาชน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ในระบบ </a:t>
                      </a:r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Datacenter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55232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สนพ. สระบุรี</a:t>
                      </a:r>
                      <a:endParaRPr lang="th-TH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 / </a:t>
                      </a:r>
                      <a:r>
                        <a:rPr lang="en-US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เครื่อง</a:t>
                      </a:r>
                      <a:endParaRPr lang="en-US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ไม่แน่ใจ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เจ้าหน้าที่ที่รับผิดชอบ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ควรถูกประกาศแต่งตั้ง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ให้ทราบโดยทั่วกัน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52804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สนพ. 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ชุมพร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เครื่อง</a:t>
                      </a:r>
                      <a:endParaRPr lang="en-US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บัตร</a:t>
                      </a:r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ประชาชน บางรุ่นอ่านได้ </a:t>
                      </a:r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บางรุ่นไม่อ่าน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 คน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ควรกำหนดให้เจ้าหน้าที่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ที่เกี่ยวข้องสามารถ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ตรวจสอบสิทธิ์ได้ทุกคน</a:t>
                      </a:r>
                      <a:endParaRPr lang="th-TH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  <a:tr h="55232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สนพ.ชัยนาท</a:t>
                      </a:r>
                      <a:endParaRPr lang="th-TH" sz="1000" u="none" strike="noStrike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เครื่อง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ไม่เพียงพอ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e-testing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อ่านบัตร ปชช.2561</a:t>
                      </a:r>
                    </a:p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ไม่ได้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ไม่ทราบ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 เกี่ยวกับการเบิกจ่าย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ไม่มี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5625" marR="5625" marT="56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304800"/>
            <a:ext cx="4953000" cy="685800"/>
          </a:xfrm>
        </p:spPr>
        <p:txBody>
          <a:bodyPr>
            <a:noAutofit/>
          </a:bodyPr>
          <a:lstStyle/>
          <a:p>
            <a:pPr algn="r"/>
            <a:r>
              <a:rPr lang="th-TH" sz="32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การเชื่อมโยงเอกสารราชการ 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4388102"/>
              </p:ext>
            </p:extLst>
          </p:nvPr>
        </p:nvGraphicFramePr>
        <p:xfrm>
          <a:off x="457200" y="1905000"/>
          <a:ext cx="8382000" cy="4800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2720"/>
                <a:gridCol w="1781435"/>
                <a:gridCol w="1653997"/>
                <a:gridCol w="1521175"/>
                <a:gridCol w="1392673"/>
              </a:tblGrid>
              <a:tr h="11876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เอกสาร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เชื่อมโยงผ่าน </a:t>
                      </a:r>
                      <a:r>
                        <a:rPr lang="en-US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smart card reader /</a:t>
                      </a:r>
                      <a:r>
                        <a:rPr lang="th-TH" sz="1600" b="0" spc="-5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หมายเลขบัตรประชาชน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ตอบรับแล้ว/     อยู่ระหว่างพัฒนาระบบรองรับ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ตอบรับแล้ว/ต้องนำเรื่องเข้า ค.ร.ม.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รอการตอบรับ/อยู่ระหว่างดำเนินการ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70378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บัตรประจำตัวประชาชน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ทะเบียนบ้าน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86164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หนังสือรับรองนิติบุคคล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593814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ใบสำคัญการเปลี่ยนชื่อ-นามสกุล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91622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ใบมรณะบัตร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346995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ทะเบียนสมรส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ทะเบียนภาษีมูลค่าเพิ่ม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วุฒิการศึกษา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  <a:tr h="381000"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th-TH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ทะเบียนผู้พิการ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Wingdings 2"/>
                        </a:rPr>
                        <a:t>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33400" y="12192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350963" fontAlgn="base">
              <a:spcBef>
                <a:spcPct val="0"/>
              </a:spcBef>
              <a:spcAft>
                <a:spcPct val="0"/>
              </a:spcAft>
              <a:tabLst>
                <a:tab pos="2070100" algn="l"/>
              </a:tabLst>
            </a:pP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ปัจจุบัน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กรมพัฒนาฝีมือแรงงาน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โดย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ศูนย์ข้อมูลเทคโนโลยีสารสนเทศและการสื่อสาร </a:t>
            </a:r>
            <a:r>
              <a:rPr lang="th-TH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ได้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เชื่อมโยงเอกสารที่ทางราชการออกให้กับ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Linkage Center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แล้ว ดังนี้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7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8" name="Oval 7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06103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2050" name="Picture 2" descr="C:\Users\DSD-70\Downloads\000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1057030"/>
            <a:ext cx="4099859" cy="5800970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7" name="รูปภาพ 6" descr="C:\Users\prue\Desktop\nocopy\IMG_5796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19200"/>
            <a:ext cx="3581400" cy="541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828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14400" y="1981200"/>
            <a:ext cx="4572000" cy="13849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th-TH" dirty="0"/>
              <a:t>ยกเลิกเอกสารที่ทางราชการออกให้เพื่อใช้ประกอบการพิจารณา </a:t>
            </a:r>
            <a:r>
              <a:rPr lang="th-TH" dirty="0" smtClean="0"/>
              <a:t>ครั้งที่ 1 เมื่อ</a:t>
            </a:r>
            <a:r>
              <a:rPr lang="th-TH" dirty="0"/>
              <a:t>วันที่ 22 พฤศจิกายน </a:t>
            </a:r>
            <a:r>
              <a:rPr lang="th-TH" dirty="0" smtClean="0"/>
              <a:t>2561</a:t>
            </a:r>
            <a:endParaRPr lang="th-TH" dirty="0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3810000" y="4343400"/>
            <a:ext cx="4572000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th-TH" dirty="0"/>
              <a:t>ยกเลิกเอกสารที่ทางราชการออกให้เพื่อใช้ประกอบการพิจารณา </a:t>
            </a:r>
            <a:r>
              <a:rPr lang="th-TH" dirty="0" smtClean="0"/>
              <a:t>ครั้ง</a:t>
            </a:r>
            <a:r>
              <a:rPr lang="th-TH" dirty="0"/>
              <a:t>ที่ </a:t>
            </a:r>
            <a:r>
              <a:rPr lang="th-TH" dirty="0" smtClean="0"/>
              <a:t>2 เมื่อวันที่ 21 มิถุนายน 2562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0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1026" name="Picture 2" descr="à¸à¸¥à¸à¸²à¸£à¸à¹à¸à¸«à¸²à¸£à¸¹à¸à¸ à¸²à¸à¸ªà¸³à¸«à¸£à¸±à¸ à¹à¸à¸à¸à¸­à¸£à¹à¸¡à¸à¸£à¸°à¸à¸²à¸ªà¸±à¸¡à¸à¸±à¸à¸à¹à¸à¸¶à¸à¸­à¸à¸£à¸¡à¸à¸­à¸à¸à¸£à¸¡à¸à¸±à¸à¸à¸²à¸à¸µà¸¡à¸·à¸­à¹à¸£à¸à¸à¸²à¸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838200"/>
            <a:ext cx="4191389" cy="296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694" y="3763702"/>
            <a:ext cx="4381306" cy="309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799"/>
            <a:ext cx="416560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à¸à¸¥à¸à¸²à¸£à¸à¹à¸à¸«à¸²à¸£à¸¹à¸à¸ à¸²à¸à¸ªà¸³à¸«à¸£à¸±à¸ à¹à¸à¸£à¸·à¹à¸­à¸à¸«à¸¡à¸²à¸¢à¸à¸´à¸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1353" r="9137" b="26787"/>
          <a:stretch/>
        </p:blipFill>
        <p:spPr bwMode="auto">
          <a:xfrm>
            <a:off x="3665566" y="1342697"/>
            <a:ext cx="2194256" cy="224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à¸à¸¥à¸à¸²à¸£à¸à¹à¸à¸«à¸²à¸£à¸¹à¸à¸ à¸²à¸à¸ªà¸³à¸«à¸£à¸±à¸ à¹à¸à¸£à¸·à¹à¸­à¸à¸«à¸¡à¸²à¸¢à¸à¸´à¸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164" r="464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8" t="28282" r="52741" b="27092"/>
          <a:stretch/>
        </p:blipFill>
        <p:spPr bwMode="auto">
          <a:xfrm>
            <a:off x="1219200" y="4585648"/>
            <a:ext cx="1853822" cy="195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à¸à¸¥à¸à¸²à¸£à¸à¹à¸à¸«à¸²à¸£à¸¹à¸à¸ à¸²à¸à¸ªà¸³à¸«à¸£à¸±à¸ à¹à¸à¸£à¸·à¹à¸­à¸à¸«à¸¡à¸²à¸¢à¸à¸´à¸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5164" r="464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8" t="28282" r="52741" b="27092"/>
          <a:stretch/>
        </p:blipFill>
        <p:spPr bwMode="auto">
          <a:xfrm>
            <a:off x="4648200" y="4738048"/>
            <a:ext cx="1853822" cy="1958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3886200" y="6858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3352800" y="3124200"/>
            <a:ext cx="358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rgbClr val="FF0000"/>
                </a:solidFill>
              </a:rPr>
              <a:t>พ.ร.บ.ที่เกี่ยวข้อง</a:t>
            </a:r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1027" name="Picture 3" descr="C:\Users\prue\Downloads\00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4" t="4717" r="5021" b="10673"/>
          <a:stretch/>
        </p:blipFill>
        <p:spPr bwMode="auto">
          <a:xfrm>
            <a:off x="6087291" y="1371600"/>
            <a:ext cx="2904309" cy="4021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ue\Downloads\000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7" t="4556" r="6920" b="7191"/>
          <a:stretch/>
        </p:blipFill>
        <p:spPr bwMode="auto">
          <a:xfrm>
            <a:off x="76200" y="1371600"/>
            <a:ext cx="2838994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ue\Downloads\000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9" t="4820" r="7696" b="7767"/>
          <a:stretch/>
        </p:blipFill>
        <p:spPr bwMode="auto">
          <a:xfrm>
            <a:off x="3073577" y="1371600"/>
            <a:ext cx="2870023" cy="407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สี่เหลี่ยมผืนผ้า 5"/>
          <p:cNvSpPr/>
          <p:nvPr/>
        </p:nvSpPr>
        <p:spPr>
          <a:xfrm>
            <a:off x="0" y="563880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มาตรา </a:t>
            </a:r>
            <a:r>
              <a:rPr lang="th-TH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11 วรรค 2 กำหนดว่า ในกรณีที่หน่วยงานมีการเชื่อมโยงข้อมูลดิจิทัลจาก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รัฐที่เกี่ยวข้องแล้ว ให้ถือว่าได้มีการยื่นเอกสารหรือหลักฐานมาแสดงตาม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กฎหมาย</a:t>
            </a:r>
            <a:r>
              <a:rPr lang="en-US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หน่วยงานของรัฐนั้นแล้ว</a:t>
            </a:r>
          </a:p>
        </p:txBody>
      </p:sp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29697" name="Picture 1" descr="C:\Users\DSD-70\Downloads\0001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176" y="1143000"/>
            <a:ext cx="3733801" cy="5508887"/>
          </a:xfrm>
          <a:prstGeom prst="rect">
            <a:avLst/>
          </a:prstGeom>
          <a:noFill/>
        </p:spPr>
      </p:pic>
      <p:pic>
        <p:nvPicPr>
          <p:cNvPr id="29698" name="Picture 2" descr="C:\Users\DSD-70\Downloads\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7342" y="1143000"/>
            <a:ext cx="3569458" cy="55432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33794" name="Picture 2" descr="C:\Users\DSD-70\Downloads\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4054" y="1066800"/>
            <a:ext cx="3696546" cy="5638800"/>
          </a:xfrm>
          <a:prstGeom prst="rect">
            <a:avLst/>
          </a:prstGeom>
          <a:noFill/>
        </p:spPr>
      </p:pic>
      <p:pic>
        <p:nvPicPr>
          <p:cNvPr id="33795" name="Picture 3" descr="C:\Users\DSD-70\Downloads\0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1066800"/>
            <a:ext cx="3759200" cy="563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76200" y="762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1295400" y="152401"/>
            <a:ext cx="7696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ติดตามการดำเนินการมาตรการอำนวยความ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สะดวก และ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ลดภาระแก่ประชาชน การไม่เรียกสำเนาเอกสารที่ทางราชการออกให้ จากประชาชน </a:t>
            </a:r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No copy</a:t>
            </a:r>
            <a:r>
              <a:rPr lang="th-TH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b="1" dirty="0"/>
              <a:t/>
            </a:r>
            <a:br>
              <a:rPr lang="th-TH" b="1" dirty="0"/>
            </a:br>
            <a:endParaRPr lang="th-TH" dirty="0"/>
          </a:p>
        </p:txBody>
      </p:sp>
      <p:pic>
        <p:nvPicPr>
          <p:cNvPr id="34818" name="Picture 2" descr="C:\Users\DSD-70\Downloads\0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1066800"/>
            <a:ext cx="4023659" cy="56931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938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3867150" y="381000"/>
            <a:ext cx="1143000" cy="1143000"/>
            <a:chOff x="152400" y="76200"/>
            <a:chExt cx="1143000" cy="1143000"/>
          </a:xfrm>
        </p:grpSpPr>
        <p:sp>
          <p:nvSpPr>
            <p:cNvPr id="4" name="Oval 3"/>
            <p:cNvSpPr/>
            <p:nvPr/>
          </p:nvSpPr>
          <p:spPr>
            <a:xfrm>
              <a:off x="152400" y="76200"/>
              <a:ext cx="1143000" cy="1143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140094"/>
              <a:ext cx="990600" cy="1002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Box 7"/>
          <p:cNvSpPr txBox="1"/>
          <p:nvPr/>
        </p:nvSpPr>
        <p:spPr>
          <a:xfrm>
            <a:off x="533400" y="1248872"/>
            <a:ext cx="7848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/>
              <a:t>แผนงานต่อไป</a:t>
            </a:r>
          </a:p>
          <a:p>
            <a:endParaRPr lang="th-TH" sz="3600" dirty="0" smtClean="0">
              <a:latin typeface="Arial Black"/>
            </a:endParaRPr>
          </a:p>
          <a:p>
            <a:endParaRPr lang="th-TH" sz="3600" dirty="0" smtClean="0"/>
          </a:p>
          <a:p>
            <a:endParaRPr lang="th-TH" sz="3600" dirty="0" smtClean="0"/>
          </a:p>
          <a:p>
            <a:endParaRPr lang="th-TH" sz="3600" dirty="0"/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342837"/>
              </p:ext>
            </p:extLst>
          </p:nvPr>
        </p:nvGraphicFramePr>
        <p:xfrm>
          <a:off x="257175" y="2057400"/>
          <a:ext cx="8582025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/>
                <a:gridCol w="838200"/>
                <a:gridCol w="838200"/>
                <a:gridCol w="838200"/>
                <a:gridCol w="885825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การดำเนินการ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ส.ค. </a:t>
                      </a:r>
                      <a:r>
                        <a:rPr lang="en-US" dirty="0" smtClean="0"/>
                        <a:t>62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ก.ย.</a:t>
                      </a:r>
                      <a:r>
                        <a:rPr lang="en-US" dirty="0" smtClean="0"/>
                        <a:t> 62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ต.ค.</a:t>
                      </a:r>
                      <a:r>
                        <a:rPr lang="en-US" dirty="0" smtClean="0"/>
                        <a:t>62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พ.ย.</a:t>
                      </a:r>
                      <a:r>
                        <a:rPr lang="en-US" dirty="0" smtClean="0"/>
                        <a:t>62</a:t>
                      </a:r>
                      <a:endParaRPr lang="th-TH" dirty="0" smtClean="0"/>
                    </a:p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ธ.ค. </a:t>
                      </a:r>
                      <a:r>
                        <a:rPr lang="en-US" dirty="0" smtClean="0"/>
                        <a:t>62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dirty="0" smtClean="0"/>
                        <a:t>ม.ค.</a:t>
                      </a:r>
                      <a:r>
                        <a:rPr lang="en-US" dirty="0" smtClean="0"/>
                        <a:t>63</a:t>
                      </a:r>
                    </a:p>
                    <a:p>
                      <a:r>
                        <a:rPr lang="th-TH" dirty="0" smtClean="0"/>
                        <a:t>เป็นต้นไป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หน่วยงานนำร่องยกเลิกการใช้สำเนาบัตรประชาชน ทะเบียนบ้า และหนังสือรับรองนิติบุคคล</a:t>
                      </a:r>
                      <a:r>
                        <a:rPr lang="en-US" dirty="0" smtClean="0"/>
                        <a:t>100%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dirty="0" smtClean="0"/>
                        <a:t>จัดทำคู่มือการไม่เรียกสำเนาเอกสารที่ทางราชการออกให้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Best Practice / </a:t>
                      </a:r>
                      <a:r>
                        <a:rPr lang="th-TH" sz="1800" dirty="0" smtClean="0">
                          <a:latin typeface="Arial Black"/>
                        </a:rPr>
                        <a:t>การขยายผล</a:t>
                      </a:r>
                    </a:p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 smtClean="0"/>
                        <a:t>ทุกหน่วยงานกรมยกเลิกการใช้สำเนาบัตรประชาชน ทะเบียนบ้า และหนังสือรับรองนิติบุคคล</a:t>
                      </a:r>
                      <a:r>
                        <a:rPr lang="en-US" dirty="0" smtClean="0"/>
                        <a:t>100%</a:t>
                      </a:r>
                      <a:endParaRPr lang="th-TH" dirty="0" smtClean="0"/>
                    </a:p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ลูกศรเชื่อมต่อแบบตรง 8"/>
          <p:cNvCxnSpPr/>
          <p:nvPr/>
        </p:nvCxnSpPr>
        <p:spPr>
          <a:xfrm>
            <a:off x="3600450" y="2971800"/>
            <a:ext cx="25146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/>
          <p:cNvCxnSpPr/>
          <p:nvPr/>
        </p:nvCxnSpPr>
        <p:spPr>
          <a:xfrm>
            <a:off x="4438650" y="3505200"/>
            <a:ext cx="16764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6115050" y="4038600"/>
            <a:ext cx="18288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/>
          <p:nvPr/>
        </p:nvCxnSpPr>
        <p:spPr>
          <a:xfrm>
            <a:off x="7943850" y="4724400"/>
            <a:ext cx="8382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784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5854" y="4267200"/>
            <a:ext cx="4343400" cy="838200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/>
              <a:t>Thank you</a:t>
            </a:r>
            <a:endParaRPr lang="en-US" sz="6000" dirty="0"/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473200"/>
            <a:ext cx="2104708" cy="218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17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ทางเดิน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ทางเดิน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ทางเดิน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297</TotalTime>
  <Words>1295</Words>
  <Application>Microsoft Office PowerPoint</Application>
  <PresentationFormat>นำเสนอทางหน้าจอ (4:3)</PresentationFormat>
  <Paragraphs>328</Paragraphs>
  <Slides>32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32</vt:i4>
      </vt:variant>
    </vt:vector>
  </HeadingPairs>
  <TitlesOfParts>
    <vt:vector size="33" baseType="lpstr">
      <vt:lpstr>ทางเดิน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การเชื่อมโยงเอกสารราชการ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DSD-70</dc:creator>
  <cp:lastModifiedBy>amporn</cp:lastModifiedBy>
  <cp:revision>55</cp:revision>
  <dcterms:created xsi:type="dcterms:W3CDTF">2019-07-30T04:29:12Z</dcterms:created>
  <dcterms:modified xsi:type="dcterms:W3CDTF">2020-06-24T06:13:20Z</dcterms:modified>
</cp:coreProperties>
</file>