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charts/chart19.xml" ContentType="application/vnd.openxmlformats-officedocument.drawingml.chart+xml"/>
  <Override PartName="/ppt/charts/chart28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Override PartName="/ppt/charts/chart26.xml" ContentType="application/vnd.openxmlformats-officedocument.drawingml.char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charts/chart15.xml" ContentType="application/vnd.openxmlformats-officedocument.drawingml.chart+xml"/>
  <Override PartName="/ppt/charts/chart24.xml" ContentType="application/vnd.openxmlformats-officedocument.drawingml.char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charts/chart31.xml" ContentType="application/vnd.openxmlformats-officedocument.drawingml.chart+xml"/>
  <Override PartName="/ppt/charts/chart7.xml" ContentType="application/vnd.openxmlformats-officedocument.drawingml.chart+xml"/>
  <Override PartName="/ppt/charts/chart20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charts/chart29.xml" ContentType="application/vnd.openxmlformats-officedocument.drawingml.char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harts/chart18.xml" ContentType="application/vnd.openxmlformats-officedocument.drawingml.chart+xml"/>
  <Override PartName="/ppt/charts/chart27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charts/chart16.xml" ContentType="application/vnd.openxmlformats-officedocument.drawingml.chart+xml"/>
  <Override PartName="/ppt/charts/chart25.xml" ContentType="application/vnd.openxmlformats-officedocument.drawingml.char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ppt/charts/chart23.xml" ContentType="application/vnd.openxmlformats-officedocument.drawingml.chart+xml"/>
  <Override PartName="/ppt/charts/chart32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charts/chart21.xml" ContentType="application/vnd.openxmlformats-officedocument.drawingml.chart+xml"/>
  <Override PartName="/ppt/charts/chart30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78" r:id="rId2"/>
    <p:sldId id="281" r:id="rId3"/>
    <p:sldId id="279" r:id="rId4"/>
    <p:sldId id="256" r:id="rId5"/>
    <p:sldId id="283" r:id="rId6"/>
    <p:sldId id="284" r:id="rId7"/>
    <p:sldId id="285" r:id="rId8"/>
    <p:sldId id="257" r:id="rId9"/>
    <p:sldId id="286" r:id="rId10"/>
    <p:sldId id="287" r:id="rId11"/>
    <p:sldId id="288" r:id="rId12"/>
    <p:sldId id="258" r:id="rId13"/>
    <p:sldId id="289" r:id="rId14"/>
    <p:sldId id="290" r:id="rId15"/>
    <p:sldId id="291" r:id="rId16"/>
    <p:sldId id="259" r:id="rId17"/>
    <p:sldId id="260" r:id="rId18"/>
    <p:sldId id="261" r:id="rId19"/>
    <p:sldId id="262" r:id="rId20"/>
    <p:sldId id="263" r:id="rId21"/>
    <p:sldId id="264" r:id="rId22"/>
    <p:sldId id="265" r:id="rId23"/>
    <p:sldId id="266" r:id="rId24"/>
    <p:sldId id="267" r:id="rId25"/>
    <p:sldId id="268" r:id="rId26"/>
    <p:sldId id="269" r:id="rId27"/>
    <p:sldId id="270" r:id="rId28"/>
    <p:sldId id="271" r:id="rId29"/>
    <p:sldId id="272" r:id="rId30"/>
    <p:sldId id="274" r:id="rId31"/>
    <p:sldId id="275" r:id="rId32"/>
    <p:sldId id="276" r:id="rId33"/>
    <p:sldId id="273" r:id="rId34"/>
    <p:sldId id="277" r:id="rId3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97E7"/>
    <a:srgbClr val="CC99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45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88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20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26.xlsx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27.xlsx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28.xlsx"/></Relationships>
</file>

<file path=ppt/charts/_rels/chart2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29.xlsx"/></Relationships>
</file>

<file path=ppt/charts/_rels/chart3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30.xlsx"/></Relationships>
</file>

<file path=ppt/charts/_rels/chart3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31.xlsx"/></Relationships>
</file>

<file path=ppt/charts/_rels/chart3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Office_Excel3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จำนวนที่รายงาน (หน่วยงาน)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77</c:v>
                </c:pt>
                <c:pt idx="1">
                  <c:v>70</c:v>
                </c:pt>
                <c:pt idx="2">
                  <c:v>74</c:v>
                </c:pt>
                <c:pt idx="3">
                  <c:v>69</c:v>
                </c:pt>
                <c:pt idx="4">
                  <c:v>66</c:v>
                </c:pt>
                <c:pt idx="5">
                  <c:v>74</c:v>
                </c:pt>
                <c:pt idx="6">
                  <c:v>74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จำนวนที่ไม่รายงาน (หน่วยงาน)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2</c:v>
                </c:pt>
                <c:pt idx="1">
                  <c:v>9</c:v>
                </c:pt>
                <c:pt idx="2">
                  <c:v>5</c:v>
                </c:pt>
                <c:pt idx="3">
                  <c:v>10</c:v>
                </c:pt>
                <c:pt idx="4">
                  <c:v>13</c:v>
                </c:pt>
                <c:pt idx="5">
                  <c:v>5</c:v>
                </c:pt>
                <c:pt idx="6">
                  <c:v>5</c:v>
                </c:pt>
              </c:numCache>
            </c:numRef>
          </c:val>
        </c:ser>
        <c:dLbls>
          <c:showVal val="1"/>
        </c:dLbls>
        <c:overlap val="-25"/>
        <c:axId val="102069376"/>
        <c:axId val="102070912"/>
      </c:barChart>
      <c:catAx>
        <c:axId val="102069376"/>
        <c:scaling>
          <c:orientation val="minMax"/>
        </c:scaling>
        <c:axPos val="b"/>
        <c:majorTickMark val="none"/>
        <c:tickLblPos val="nextTo"/>
        <c:crossAx val="102070912"/>
        <c:crosses val="autoZero"/>
        <c:auto val="1"/>
        <c:lblAlgn val="ctr"/>
        <c:lblOffset val="100"/>
      </c:catAx>
      <c:valAx>
        <c:axId val="102070912"/>
        <c:scaling>
          <c:orientation val="minMax"/>
        </c:scaling>
        <c:delete val="1"/>
        <c:axPos val="l"/>
        <c:numFmt formatCode="General" sourceLinked="1"/>
        <c:tickLblPos val="nextTo"/>
        <c:crossAx val="102069376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3564</c:v>
                </c:pt>
                <c:pt idx="1">
                  <c:v>3948</c:v>
                </c:pt>
                <c:pt idx="2">
                  <c:v>4149</c:v>
                </c:pt>
                <c:pt idx="3">
                  <c:v>2988</c:v>
                </c:pt>
                <c:pt idx="4">
                  <c:v>263</c:v>
                </c:pt>
                <c:pt idx="5">
                  <c:v>565</c:v>
                </c:pt>
                <c:pt idx="6">
                  <c:v>634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89</c:v>
                </c:pt>
                <c:pt idx="1">
                  <c:v>120</c:v>
                </c:pt>
                <c:pt idx="2">
                  <c:v>76</c:v>
                </c:pt>
                <c:pt idx="3">
                  <c:v>113</c:v>
                </c:pt>
                <c:pt idx="4">
                  <c:v>1315</c:v>
                </c:pt>
                <c:pt idx="5">
                  <c:v>2104</c:v>
                </c:pt>
                <c:pt idx="6">
                  <c:v>1530</c:v>
                </c:pt>
              </c:numCache>
            </c:numRef>
          </c:val>
        </c:ser>
        <c:dLbls>
          <c:showVal val="1"/>
        </c:dLbls>
        <c:overlap val="-25"/>
        <c:axId val="102401920"/>
        <c:axId val="102403456"/>
      </c:barChart>
      <c:catAx>
        <c:axId val="102401920"/>
        <c:scaling>
          <c:orientation val="minMax"/>
        </c:scaling>
        <c:axPos val="b"/>
        <c:majorTickMark val="none"/>
        <c:tickLblPos val="nextTo"/>
        <c:crossAx val="102403456"/>
        <c:crosses val="autoZero"/>
        <c:auto val="1"/>
        <c:lblAlgn val="ctr"/>
        <c:lblOffset val="100"/>
      </c:catAx>
      <c:valAx>
        <c:axId val="102403456"/>
        <c:scaling>
          <c:orientation val="minMax"/>
        </c:scaling>
        <c:delete val="1"/>
        <c:axPos val="l"/>
        <c:numFmt formatCode="General" sourceLinked="1"/>
        <c:tickLblPos val="nextTo"/>
        <c:crossAx val="102401920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(หลักสูตร)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10623</c:v>
                </c:pt>
                <c:pt idx="1">
                  <c:v>11535</c:v>
                </c:pt>
                <c:pt idx="2">
                  <c:v>12347</c:v>
                </c:pt>
                <c:pt idx="3">
                  <c:v>7862</c:v>
                </c:pt>
                <c:pt idx="4">
                  <c:v>537</c:v>
                </c:pt>
                <c:pt idx="5">
                  <c:v>1546</c:v>
                </c:pt>
                <c:pt idx="6">
                  <c:v>1625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(หลักสูตร)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332</c:v>
                </c:pt>
                <c:pt idx="1">
                  <c:v>560</c:v>
                </c:pt>
                <c:pt idx="2">
                  <c:v>336</c:v>
                </c:pt>
                <c:pt idx="3">
                  <c:v>361</c:v>
                </c:pt>
                <c:pt idx="4">
                  <c:v>3389</c:v>
                </c:pt>
                <c:pt idx="5">
                  <c:v>6275</c:v>
                </c:pt>
                <c:pt idx="6">
                  <c:v>4550</c:v>
                </c:pt>
              </c:numCache>
            </c:numRef>
          </c:val>
        </c:ser>
        <c:dLbls>
          <c:showVal val="1"/>
        </c:dLbls>
        <c:overlap val="-25"/>
        <c:axId val="101467648"/>
        <c:axId val="101469184"/>
      </c:barChart>
      <c:catAx>
        <c:axId val="101467648"/>
        <c:scaling>
          <c:orientation val="minMax"/>
        </c:scaling>
        <c:axPos val="b"/>
        <c:majorTickMark val="none"/>
        <c:tickLblPos val="nextTo"/>
        <c:crossAx val="101469184"/>
        <c:crosses val="autoZero"/>
        <c:auto val="1"/>
        <c:lblAlgn val="ctr"/>
        <c:lblOffset val="100"/>
      </c:catAx>
      <c:valAx>
        <c:axId val="101469184"/>
        <c:scaling>
          <c:orientation val="minMax"/>
        </c:scaling>
        <c:delete val="1"/>
        <c:axPos val="l"/>
        <c:numFmt formatCode="General" sourceLinked="1"/>
        <c:tickLblPos val="nextTo"/>
        <c:crossAx val="101467648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(รุ่น)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18202</c:v>
                </c:pt>
                <c:pt idx="1">
                  <c:v>20917</c:v>
                </c:pt>
                <c:pt idx="2">
                  <c:v>22872</c:v>
                </c:pt>
                <c:pt idx="3">
                  <c:v>13829</c:v>
                </c:pt>
                <c:pt idx="4">
                  <c:v>843</c:v>
                </c:pt>
                <c:pt idx="5">
                  <c:v>2152</c:v>
                </c:pt>
                <c:pt idx="6">
                  <c:v>2530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(รุ่น)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537</c:v>
                </c:pt>
                <c:pt idx="1">
                  <c:v>1072</c:v>
                </c:pt>
                <c:pt idx="2">
                  <c:v>638</c:v>
                </c:pt>
                <c:pt idx="3">
                  <c:v>679</c:v>
                </c:pt>
                <c:pt idx="4">
                  <c:v>5621</c:v>
                </c:pt>
                <c:pt idx="5">
                  <c:v>9588</c:v>
                </c:pt>
                <c:pt idx="6">
                  <c:v>7330</c:v>
                </c:pt>
              </c:numCache>
            </c:numRef>
          </c:val>
        </c:ser>
        <c:dLbls>
          <c:showVal val="1"/>
        </c:dLbls>
        <c:overlap val="-25"/>
        <c:axId val="50180480"/>
        <c:axId val="50182016"/>
      </c:barChart>
      <c:catAx>
        <c:axId val="50180480"/>
        <c:scaling>
          <c:orientation val="minMax"/>
        </c:scaling>
        <c:axPos val="b"/>
        <c:majorTickMark val="none"/>
        <c:tickLblPos val="nextTo"/>
        <c:crossAx val="50182016"/>
        <c:crosses val="autoZero"/>
        <c:auto val="1"/>
        <c:lblAlgn val="ctr"/>
        <c:lblOffset val="100"/>
      </c:catAx>
      <c:valAx>
        <c:axId val="50182016"/>
        <c:scaling>
          <c:orientation val="minMax"/>
        </c:scaling>
        <c:delete val="1"/>
        <c:axPos val="l"/>
        <c:numFmt formatCode="General" sourceLinked="1"/>
        <c:tickLblPos val="nextTo"/>
        <c:crossAx val="50180480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(คน)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467679</c:v>
                </c:pt>
                <c:pt idx="1">
                  <c:v>529469</c:v>
                </c:pt>
                <c:pt idx="2">
                  <c:v>626124</c:v>
                </c:pt>
                <c:pt idx="3">
                  <c:v>411587</c:v>
                </c:pt>
                <c:pt idx="4">
                  <c:v>22955</c:v>
                </c:pt>
                <c:pt idx="5">
                  <c:v>50082</c:v>
                </c:pt>
                <c:pt idx="6">
                  <c:v>57101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(คน)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13109</c:v>
                </c:pt>
                <c:pt idx="1">
                  <c:v>26004</c:v>
                </c:pt>
                <c:pt idx="2">
                  <c:v>50324</c:v>
                </c:pt>
                <c:pt idx="3">
                  <c:v>18922</c:v>
                </c:pt>
                <c:pt idx="4">
                  <c:v>113507</c:v>
                </c:pt>
                <c:pt idx="5">
                  <c:v>218923</c:v>
                </c:pt>
                <c:pt idx="6">
                  <c:v>166058</c:v>
                </c:pt>
              </c:numCache>
            </c:numRef>
          </c:val>
        </c:ser>
        <c:dLbls>
          <c:showVal val="1"/>
        </c:dLbls>
        <c:overlap val="-25"/>
        <c:axId val="50224128"/>
        <c:axId val="50234112"/>
      </c:barChart>
      <c:catAx>
        <c:axId val="50224128"/>
        <c:scaling>
          <c:orientation val="minMax"/>
        </c:scaling>
        <c:axPos val="b"/>
        <c:majorTickMark val="none"/>
        <c:tickLblPos val="nextTo"/>
        <c:crossAx val="50234112"/>
        <c:crosses val="autoZero"/>
        <c:auto val="1"/>
        <c:lblAlgn val="ctr"/>
        <c:lblOffset val="100"/>
      </c:catAx>
      <c:valAx>
        <c:axId val="50234112"/>
        <c:scaling>
          <c:orientation val="minMax"/>
        </c:scaling>
        <c:delete val="1"/>
        <c:axPos val="l"/>
        <c:numFmt formatCode="General" sourceLinked="1"/>
        <c:tickLblPos val="nextTo"/>
        <c:crossAx val="50224128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11</c:v>
                </c:pt>
                <c:pt idx="1">
                  <c:v>9</c:v>
                </c:pt>
                <c:pt idx="2">
                  <c:v>20</c:v>
                </c:pt>
                <c:pt idx="3">
                  <c:v>17</c:v>
                </c:pt>
                <c:pt idx="4">
                  <c:v>7</c:v>
                </c:pt>
                <c:pt idx="5">
                  <c:v>10</c:v>
                </c:pt>
                <c:pt idx="6">
                  <c:v>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2</c:v>
                </c:pt>
                <c:pt idx="4">
                  <c:v>11</c:v>
                </c:pt>
                <c:pt idx="5">
                  <c:v>15</c:v>
                </c:pt>
                <c:pt idx="6">
                  <c:v>5</c:v>
                </c:pt>
              </c:numCache>
            </c:numRef>
          </c:val>
        </c:ser>
        <c:dLbls>
          <c:showVal val="1"/>
        </c:dLbls>
        <c:overlap val="-25"/>
        <c:axId val="50387968"/>
        <c:axId val="50270976"/>
      </c:barChart>
      <c:catAx>
        <c:axId val="50387968"/>
        <c:scaling>
          <c:orientation val="minMax"/>
        </c:scaling>
        <c:axPos val="b"/>
        <c:majorTickMark val="none"/>
        <c:tickLblPos val="nextTo"/>
        <c:crossAx val="50270976"/>
        <c:crosses val="autoZero"/>
        <c:auto val="1"/>
        <c:lblAlgn val="ctr"/>
        <c:lblOffset val="100"/>
      </c:catAx>
      <c:valAx>
        <c:axId val="50270976"/>
        <c:scaling>
          <c:orientation val="minMax"/>
        </c:scaling>
        <c:delete val="1"/>
        <c:axPos val="l"/>
        <c:numFmt formatCode="General" sourceLinked="1"/>
        <c:tickLblPos val="nextTo"/>
        <c:crossAx val="50387968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(หลักสูตร)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22</c:v>
                </c:pt>
                <c:pt idx="1">
                  <c:v>62</c:v>
                </c:pt>
                <c:pt idx="2">
                  <c:v>113</c:v>
                </c:pt>
                <c:pt idx="3">
                  <c:v>36</c:v>
                </c:pt>
                <c:pt idx="4">
                  <c:v>12</c:v>
                </c:pt>
                <c:pt idx="5">
                  <c:v>37</c:v>
                </c:pt>
                <c:pt idx="6">
                  <c:v>13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(หลักสูตร)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3</c:v>
                </c:pt>
                <c:pt idx="4">
                  <c:v>14</c:v>
                </c:pt>
                <c:pt idx="5">
                  <c:v>27</c:v>
                </c:pt>
                <c:pt idx="6">
                  <c:v>38</c:v>
                </c:pt>
              </c:numCache>
            </c:numRef>
          </c:val>
        </c:ser>
        <c:dLbls>
          <c:showVal val="1"/>
        </c:dLbls>
        <c:overlap val="-25"/>
        <c:axId val="54002816"/>
        <c:axId val="54004352"/>
      </c:barChart>
      <c:catAx>
        <c:axId val="54002816"/>
        <c:scaling>
          <c:orientation val="minMax"/>
        </c:scaling>
        <c:axPos val="b"/>
        <c:majorTickMark val="none"/>
        <c:tickLblPos val="nextTo"/>
        <c:crossAx val="54004352"/>
        <c:crosses val="autoZero"/>
        <c:auto val="1"/>
        <c:lblAlgn val="ctr"/>
        <c:lblOffset val="100"/>
      </c:catAx>
      <c:valAx>
        <c:axId val="54004352"/>
        <c:scaling>
          <c:orientation val="minMax"/>
        </c:scaling>
        <c:delete val="1"/>
        <c:axPos val="l"/>
        <c:numFmt formatCode="General" sourceLinked="1"/>
        <c:tickLblPos val="nextTo"/>
        <c:crossAx val="54002816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(รุ่น)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22</c:v>
                </c:pt>
                <c:pt idx="1">
                  <c:v>62</c:v>
                </c:pt>
                <c:pt idx="2">
                  <c:v>113</c:v>
                </c:pt>
                <c:pt idx="3">
                  <c:v>36</c:v>
                </c:pt>
                <c:pt idx="4">
                  <c:v>12</c:v>
                </c:pt>
                <c:pt idx="5">
                  <c:v>37</c:v>
                </c:pt>
                <c:pt idx="6">
                  <c:v>13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(รุ่น)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3</c:v>
                </c:pt>
                <c:pt idx="4">
                  <c:v>14</c:v>
                </c:pt>
                <c:pt idx="5">
                  <c:v>27</c:v>
                </c:pt>
                <c:pt idx="6">
                  <c:v>38</c:v>
                </c:pt>
              </c:numCache>
            </c:numRef>
          </c:val>
        </c:ser>
        <c:dLbls>
          <c:showVal val="1"/>
        </c:dLbls>
        <c:overlap val="-25"/>
        <c:axId val="54055680"/>
        <c:axId val="54057216"/>
      </c:barChart>
      <c:catAx>
        <c:axId val="54055680"/>
        <c:scaling>
          <c:orientation val="minMax"/>
        </c:scaling>
        <c:axPos val="b"/>
        <c:majorTickMark val="none"/>
        <c:tickLblPos val="nextTo"/>
        <c:crossAx val="54057216"/>
        <c:crosses val="autoZero"/>
        <c:auto val="1"/>
        <c:lblAlgn val="ctr"/>
        <c:lblOffset val="100"/>
      </c:catAx>
      <c:valAx>
        <c:axId val="54057216"/>
        <c:scaling>
          <c:orientation val="minMax"/>
        </c:scaling>
        <c:delete val="1"/>
        <c:axPos val="l"/>
        <c:numFmt formatCode="General" sourceLinked="1"/>
        <c:tickLblPos val="nextTo"/>
        <c:crossAx val="54055680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(คน)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86</c:v>
                </c:pt>
                <c:pt idx="1">
                  <c:v>621</c:v>
                </c:pt>
                <c:pt idx="2">
                  <c:v>3756</c:v>
                </c:pt>
                <c:pt idx="3">
                  <c:v>229</c:v>
                </c:pt>
                <c:pt idx="4">
                  <c:v>187</c:v>
                </c:pt>
                <c:pt idx="5">
                  <c:v>291</c:v>
                </c:pt>
                <c:pt idx="6">
                  <c:v>398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(คน)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83</c:v>
                </c:pt>
                <c:pt idx="4">
                  <c:v>521</c:v>
                </c:pt>
                <c:pt idx="5">
                  <c:v>252</c:v>
                </c:pt>
                <c:pt idx="6">
                  <c:v>389</c:v>
                </c:pt>
              </c:numCache>
            </c:numRef>
          </c:val>
        </c:ser>
        <c:dLbls>
          <c:showVal val="1"/>
        </c:dLbls>
        <c:overlap val="-25"/>
        <c:axId val="54181248"/>
        <c:axId val="54183040"/>
      </c:barChart>
      <c:catAx>
        <c:axId val="54181248"/>
        <c:scaling>
          <c:orientation val="minMax"/>
        </c:scaling>
        <c:axPos val="b"/>
        <c:majorTickMark val="none"/>
        <c:tickLblPos val="nextTo"/>
        <c:crossAx val="54183040"/>
        <c:crosses val="autoZero"/>
        <c:auto val="1"/>
        <c:lblAlgn val="ctr"/>
        <c:lblOffset val="100"/>
      </c:catAx>
      <c:valAx>
        <c:axId val="54183040"/>
        <c:scaling>
          <c:orientation val="minMax"/>
        </c:scaling>
        <c:delete val="1"/>
        <c:axPos val="l"/>
        <c:numFmt formatCode="General" sourceLinked="1"/>
        <c:tickLblPos val="nextTo"/>
        <c:crossAx val="54181248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1652</c:v>
                </c:pt>
                <c:pt idx="1">
                  <c:v>1651</c:v>
                </c:pt>
                <c:pt idx="2">
                  <c:v>1561</c:v>
                </c:pt>
                <c:pt idx="3">
                  <c:v>997</c:v>
                </c:pt>
                <c:pt idx="4">
                  <c:v>191</c:v>
                </c:pt>
                <c:pt idx="5">
                  <c:v>400</c:v>
                </c:pt>
                <c:pt idx="6">
                  <c:v>341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80</c:v>
                </c:pt>
                <c:pt idx="1">
                  <c:v>87</c:v>
                </c:pt>
                <c:pt idx="2">
                  <c:v>61</c:v>
                </c:pt>
                <c:pt idx="3">
                  <c:v>47</c:v>
                </c:pt>
                <c:pt idx="4">
                  <c:v>686</c:v>
                </c:pt>
                <c:pt idx="5">
                  <c:v>1203</c:v>
                </c:pt>
                <c:pt idx="6">
                  <c:v>582</c:v>
                </c:pt>
              </c:numCache>
            </c:numRef>
          </c:val>
        </c:ser>
        <c:dLbls>
          <c:showVal val="1"/>
        </c:dLbls>
        <c:overlap val="-25"/>
        <c:axId val="54098176"/>
        <c:axId val="54108160"/>
      </c:barChart>
      <c:catAx>
        <c:axId val="54098176"/>
        <c:scaling>
          <c:orientation val="minMax"/>
        </c:scaling>
        <c:axPos val="b"/>
        <c:numFmt formatCode="General" sourceLinked="1"/>
        <c:majorTickMark val="none"/>
        <c:tickLblPos val="nextTo"/>
        <c:crossAx val="54108160"/>
        <c:crosses val="autoZero"/>
        <c:auto val="1"/>
        <c:lblAlgn val="ctr"/>
        <c:lblOffset val="100"/>
      </c:catAx>
      <c:valAx>
        <c:axId val="54108160"/>
        <c:scaling>
          <c:orientation val="minMax"/>
        </c:scaling>
        <c:delete val="1"/>
        <c:axPos val="l"/>
        <c:numFmt formatCode="General" sourceLinked="1"/>
        <c:tickLblPos val="nextTo"/>
        <c:crossAx val="54098176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(หลักสูตร)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6988</c:v>
                </c:pt>
                <c:pt idx="1">
                  <c:v>6518</c:v>
                </c:pt>
                <c:pt idx="2">
                  <c:v>6665</c:v>
                </c:pt>
                <c:pt idx="3">
                  <c:v>4065</c:v>
                </c:pt>
                <c:pt idx="4">
                  <c:v>397</c:v>
                </c:pt>
                <c:pt idx="5">
                  <c:v>1110</c:v>
                </c:pt>
                <c:pt idx="6">
                  <c:v>935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(หลักสูตร)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444</c:v>
                </c:pt>
                <c:pt idx="1">
                  <c:v>449</c:v>
                </c:pt>
                <c:pt idx="2">
                  <c:v>320</c:v>
                </c:pt>
                <c:pt idx="3">
                  <c:v>262</c:v>
                </c:pt>
                <c:pt idx="4">
                  <c:v>1888</c:v>
                </c:pt>
                <c:pt idx="5">
                  <c:v>4156</c:v>
                </c:pt>
                <c:pt idx="6">
                  <c:v>2008</c:v>
                </c:pt>
              </c:numCache>
            </c:numRef>
          </c:val>
        </c:ser>
        <c:dLbls>
          <c:showVal val="1"/>
        </c:dLbls>
        <c:overlap val="-25"/>
        <c:axId val="54339072"/>
        <c:axId val="54340608"/>
      </c:barChart>
      <c:catAx>
        <c:axId val="54339072"/>
        <c:scaling>
          <c:orientation val="minMax"/>
        </c:scaling>
        <c:axPos val="b"/>
        <c:numFmt formatCode="General" sourceLinked="1"/>
        <c:majorTickMark val="none"/>
        <c:tickLblPos val="nextTo"/>
        <c:crossAx val="54340608"/>
        <c:crosses val="autoZero"/>
        <c:auto val="1"/>
        <c:lblAlgn val="ctr"/>
        <c:lblOffset val="100"/>
      </c:catAx>
      <c:valAx>
        <c:axId val="54340608"/>
        <c:scaling>
          <c:orientation val="minMax"/>
        </c:scaling>
        <c:delete val="1"/>
        <c:axPos val="l"/>
        <c:numFmt formatCode="General" sourceLinked="1"/>
        <c:tickLblPos val="nextTo"/>
        <c:crossAx val="54339072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(รุ่น)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7782</c:v>
                </c:pt>
                <c:pt idx="1">
                  <c:v>7232</c:v>
                </c:pt>
                <c:pt idx="2">
                  <c:v>7437</c:v>
                </c:pt>
                <c:pt idx="3">
                  <c:v>4601</c:v>
                </c:pt>
                <c:pt idx="4">
                  <c:v>421</c:v>
                </c:pt>
                <c:pt idx="5">
                  <c:v>1167</c:v>
                </c:pt>
                <c:pt idx="6">
                  <c:v>1028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(รุ่น)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474</c:v>
                </c:pt>
                <c:pt idx="1">
                  <c:v>562</c:v>
                </c:pt>
                <c:pt idx="2">
                  <c:v>281</c:v>
                </c:pt>
                <c:pt idx="3">
                  <c:v>289</c:v>
                </c:pt>
                <c:pt idx="4">
                  <c:v>3060</c:v>
                </c:pt>
                <c:pt idx="5">
                  <c:v>5380</c:v>
                </c:pt>
                <c:pt idx="6">
                  <c:v>3467</c:v>
                </c:pt>
              </c:numCache>
            </c:numRef>
          </c:val>
        </c:ser>
        <c:dLbls>
          <c:showVal val="1"/>
        </c:dLbls>
        <c:overlap val="-25"/>
        <c:axId val="54289152"/>
        <c:axId val="54290688"/>
      </c:barChart>
      <c:catAx>
        <c:axId val="54289152"/>
        <c:scaling>
          <c:orientation val="minMax"/>
        </c:scaling>
        <c:axPos val="b"/>
        <c:numFmt formatCode="General" sourceLinked="1"/>
        <c:majorTickMark val="none"/>
        <c:tickLblPos val="nextTo"/>
        <c:crossAx val="54290688"/>
        <c:crosses val="autoZero"/>
        <c:auto val="1"/>
        <c:lblAlgn val="ctr"/>
        <c:lblOffset val="100"/>
      </c:catAx>
      <c:valAx>
        <c:axId val="54290688"/>
        <c:scaling>
          <c:orientation val="minMax"/>
        </c:scaling>
        <c:delete val="1"/>
        <c:axPos val="l"/>
        <c:numFmt formatCode="General" sourceLinked="1"/>
        <c:tickLblPos val="nextTo"/>
        <c:crossAx val="54289152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(คน)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42917</c:v>
                </c:pt>
                <c:pt idx="1">
                  <c:v>40611</c:v>
                </c:pt>
                <c:pt idx="2">
                  <c:v>43533</c:v>
                </c:pt>
                <c:pt idx="3">
                  <c:v>33494</c:v>
                </c:pt>
                <c:pt idx="4">
                  <c:v>2162</c:v>
                </c:pt>
                <c:pt idx="5">
                  <c:v>5725</c:v>
                </c:pt>
                <c:pt idx="6">
                  <c:v>5934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(คน)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3123</c:v>
                </c:pt>
                <c:pt idx="1">
                  <c:v>5418</c:v>
                </c:pt>
                <c:pt idx="2">
                  <c:v>4033</c:v>
                </c:pt>
                <c:pt idx="3">
                  <c:v>1103</c:v>
                </c:pt>
                <c:pt idx="4">
                  <c:v>15976</c:v>
                </c:pt>
                <c:pt idx="5">
                  <c:v>27310</c:v>
                </c:pt>
                <c:pt idx="6">
                  <c:v>27729</c:v>
                </c:pt>
              </c:numCache>
            </c:numRef>
          </c:val>
        </c:ser>
        <c:dLbls>
          <c:showVal val="1"/>
        </c:dLbls>
        <c:overlap val="-25"/>
        <c:axId val="54398976"/>
        <c:axId val="54400512"/>
      </c:barChart>
      <c:catAx>
        <c:axId val="54398976"/>
        <c:scaling>
          <c:orientation val="minMax"/>
        </c:scaling>
        <c:axPos val="b"/>
        <c:numFmt formatCode="General" sourceLinked="1"/>
        <c:majorTickMark val="none"/>
        <c:tickLblPos val="nextTo"/>
        <c:crossAx val="54400512"/>
        <c:crosses val="autoZero"/>
        <c:auto val="1"/>
        <c:lblAlgn val="ctr"/>
        <c:lblOffset val="100"/>
      </c:catAx>
      <c:valAx>
        <c:axId val="54400512"/>
        <c:scaling>
          <c:orientation val="minMax"/>
        </c:scaling>
        <c:delete val="1"/>
        <c:axPos val="l"/>
        <c:numFmt formatCode="General" sourceLinked="1"/>
        <c:tickLblPos val="nextTo"/>
        <c:crossAx val="54398976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2</c:v>
                </c:pt>
                <c:pt idx="4">
                  <c:v>0</c:v>
                </c:pt>
                <c:pt idx="5">
                  <c:v>1</c:v>
                </c:pt>
                <c:pt idx="6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Val val="1"/>
        </c:dLbls>
        <c:overlap val="-25"/>
        <c:axId val="54463104"/>
        <c:axId val="54473088"/>
      </c:barChart>
      <c:catAx>
        <c:axId val="54463104"/>
        <c:scaling>
          <c:orientation val="minMax"/>
        </c:scaling>
        <c:axPos val="b"/>
        <c:majorTickMark val="none"/>
        <c:tickLblPos val="nextTo"/>
        <c:crossAx val="54473088"/>
        <c:crosses val="autoZero"/>
        <c:auto val="1"/>
        <c:lblAlgn val="ctr"/>
        <c:lblOffset val="100"/>
      </c:catAx>
      <c:valAx>
        <c:axId val="54473088"/>
        <c:scaling>
          <c:orientation val="minMax"/>
        </c:scaling>
        <c:delete val="1"/>
        <c:axPos val="l"/>
        <c:numFmt formatCode="General" sourceLinked="1"/>
        <c:tickLblPos val="nextTo"/>
        <c:crossAx val="54463104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title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Val val="1"/>
        </c:dLbls>
        <c:overlap val="-25"/>
        <c:axId val="54498816"/>
        <c:axId val="54500352"/>
      </c:barChart>
      <c:catAx>
        <c:axId val="54498816"/>
        <c:scaling>
          <c:orientation val="minMax"/>
        </c:scaling>
        <c:axPos val="b"/>
        <c:majorTickMark val="none"/>
        <c:tickLblPos val="nextTo"/>
        <c:crossAx val="54500352"/>
        <c:crosses val="autoZero"/>
        <c:auto val="1"/>
        <c:lblAlgn val="ctr"/>
        <c:lblOffset val="100"/>
      </c:catAx>
      <c:valAx>
        <c:axId val="54500352"/>
        <c:scaling>
          <c:orientation val="minMax"/>
        </c:scaling>
        <c:delete val="1"/>
        <c:axPos val="l"/>
        <c:numFmt formatCode="General" sourceLinked="1"/>
        <c:tickLblPos val="nextTo"/>
        <c:crossAx val="54498816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1</c:v>
                </c:pt>
                <c:pt idx="6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Val val="1"/>
        </c:dLbls>
        <c:overlap val="-25"/>
        <c:axId val="54563584"/>
        <c:axId val="54565120"/>
      </c:barChart>
      <c:catAx>
        <c:axId val="54563584"/>
        <c:scaling>
          <c:orientation val="minMax"/>
        </c:scaling>
        <c:axPos val="b"/>
        <c:majorTickMark val="none"/>
        <c:tickLblPos val="nextTo"/>
        <c:crossAx val="54565120"/>
        <c:crosses val="autoZero"/>
        <c:auto val="1"/>
        <c:lblAlgn val="ctr"/>
        <c:lblOffset val="100"/>
      </c:catAx>
      <c:valAx>
        <c:axId val="54565120"/>
        <c:scaling>
          <c:orientation val="minMax"/>
        </c:scaling>
        <c:delete val="1"/>
        <c:axPos val="l"/>
        <c:numFmt formatCode="General" sourceLinked="1"/>
        <c:tickLblPos val="nextTo"/>
        <c:crossAx val="54563584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title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2</c:v>
                </c:pt>
              </c:numCache>
            </c:numRef>
          </c:val>
        </c:ser>
        <c:dLbls>
          <c:showVal val="1"/>
        </c:dLbls>
        <c:overlap val="-25"/>
        <c:axId val="54898048"/>
        <c:axId val="54912128"/>
      </c:barChart>
      <c:catAx>
        <c:axId val="54898048"/>
        <c:scaling>
          <c:orientation val="minMax"/>
        </c:scaling>
        <c:axPos val="b"/>
        <c:majorTickMark val="none"/>
        <c:tickLblPos val="nextTo"/>
        <c:crossAx val="54912128"/>
        <c:crosses val="autoZero"/>
        <c:auto val="1"/>
        <c:lblAlgn val="ctr"/>
        <c:lblOffset val="100"/>
      </c:catAx>
      <c:valAx>
        <c:axId val="54912128"/>
        <c:scaling>
          <c:orientation val="minMax"/>
        </c:scaling>
        <c:delete val="1"/>
        <c:axPos val="l"/>
        <c:numFmt formatCode="General" sourceLinked="1"/>
        <c:tickLblPos val="nextTo"/>
        <c:crossAx val="54898048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(แห่ง)</c:v>
                </c:pt>
              </c:strCache>
            </c:strRef>
          </c:tx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(แห่ง)</c:v>
                </c:pt>
              </c:strCache>
            </c:strRef>
          </c:tx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/>
        <c:axId val="54815744"/>
        <c:axId val="54833920"/>
      </c:barChart>
      <c:catAx>
        <c:axId val="54815744"/>
        <c:scaling>
          <c:orientation val="minMax"/>
        </c:scaling>
        <c:axPos val="b"/>
        <c:tickLblPos val="nextTo"/>
        <c:crossAx val="54833920"/>
        <c:crosses val="autoZero"/>
        <c:auto val="1"/>
        <c:lblAlgn val="ctr"/>
        <c:lblOffset val="100"/>
      </c:catAx>
      <c:valAx>
        <c:axId val="54833920"/>
        <c:scaling>
          <c:orientation val="minMax"/>
        </c:scaling>
        <c:axPos val="l"/>
        <c:majorGridlines/>
        <c:numFmt formatCode="General" sourceLinked="1"/>
        <c:tickLblPos val="nextTo"/>
        <c:crossAx val="54815744"/>
        <c:crosses val="autoZero"/>
        <c:crossBetween val="between"/>
      </c:valAx>
    </c:plotArea>
    <c:legend>
      <c:legendPos val="r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</c:v>
                </c:pt>
                <c:pt idx="1">
                  <c:v>47</c:v>
                </c:pt>
                <c:pt idx="2">
                  <c:v>3</c:v>
                </c:pt>
                <c:pt idx="3">
                  <c:v>1</c:v>
                </c:pt>
                <c:pt idx="4">
                  <c:v>1</c:v>
                </c:pt>
                <c:pt idx="5">
                  <c:v>5</c:v>
                </c:pt>
                <c:pt idx="6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3</c:v>
                </c:pt>
                <c:pt idx="4">
                  <c:v>7</c:v>
                </c:pt>
                <c:pt idx="5">
                  <c:v>6</c:v>
                </c:pt>
                <c:pt idx="6">
                  <c:v>1</c:v>
                </c:pt>
              </c:numCache>
            </c:numRef>
          </c:val>
        </c:ser>
        <c:dLbls>
          <c:showVal val="1"/>
        </c:dLbls>
        <c:overlap val="-25"/>
        <c:axId val="54929280"/>
        <c:axId val="54930816"/>
      </c:barChart>
      <c:catAx>
        <c:axId val="54929280"/>
        <c:scaling>
          <c:orientation val="minMax"/>
        </c:scaling>
        <c:axPos val="b"/>
        <c:majorTickMark val="none"/>
        <c:tickLblPos val="nextTo"/>
        <c:crossAx val="54930816"/>
        <c:crosses val="autoZero"/>
        <c:auto val="1"/>
        <c:lblAlgn val="ctr"/>
        <c:lblOffset val="100"/>
      </c:catAx>
      <c:valAx>
        <c:axId val="54930816"/>
        <c:scaling>
          <c:orientation val="minMax"/>
        </c:scaling>
        <c:delete val="1"/>
        <c:axPos val="l"/>
        <c:numFmt formatCode="General" sourceLinked="1"/>
        <c:tickLblPos val="nextTo"/>
        <c:crossAx val="54929280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2</c:v>
                </c:pt>
                <c:pt idx="1">
                  <c:v>6</c:v>
                </c:pt>
                <c:pt idx="2">
                  <c:v>1</c:v>
                </c:pt>
                <c:pt idx="3">
                  <c:v>9</c:v>
                </c:pt>
                <c:pt idx="4">
                  <c:v>7</c:v>
                </c:pt>
                <c:pt idx="5">
                  <c:v>4</c:v>
                </c:pt>
                <c:pt idx="6">
                  <c:v>69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4</c:v>
                </c:pt>
                <c:pt idx="1">
                  <c:v>23</c:v>
                </c:pt>
                <c:pt idx="2">
                  <c:v>0</c:v>
                </c:pt>
                <c:pt idx="3">
                  <c:v>2</c:v>
                </c:pt>
                <c:pt idx="4">
                  <c:v>2</c:v>
                </c:pt>
                <c:pt idx="5">
                  <c:v>6</c:v>
                </c:pt>
                <c:pt idx="6">
                  <c:v>0</c:v>
                </c:pt>
              </c:numCache>
            </c:numRef>
          </c:val>
        </c:ser>
        <c:dLbls>
          <c:showVal val="1"/>
        </c:dLbls>
        <c:overlap val="-25"/>
        <c:axId val="55013760"/>
        <c:axId val="55015296"/>
      </c:barChart>
      <c:catAx>
        <c:axId val="55013760"/>
        <c:scaling>
          <c:orientation val="minMax"/>
        </c:scaling>
        <c:axPos val="b"/>
        <c:majorTickMark val="none"/>
        <c:tickLblPos val="nextTo"/>
        <c:crossAx val="55015296"/>
        <c:crosses val="autoZero"/>
        <c:auto val="1"/>
        <c:lblAlgn val="ctr"/>
        <c:lblOffset val="100"/>
      </c:catAx>
      <c:valAx>
        <c:axId val="55015296"/>
        <c:scaling>
          <c:orientation val="minMax"/>
        </c:scaling>
        <c:delete val="1"/>
        <c:axPos val="l"/>
        <c:numFmt formatCode="General" sourceLinked="1"/>
        <c:tickLblPos val="nextTo"/>
        <c:crossAx val="55013760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(คำขอ)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5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4</c:v>
                </c:pt>
                <c:pt idx="5">
                  <c:v>84</c:v>
                </c:pt>
                <c:pt idx="6">
                  <c:v>90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(คำขอ)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11</c:v>
                </c:pt>
                <c:pt idx="6">
                  <c:v>0</c:v>
                </c:pt>
              </c:numCache>
            </c:numRef>
          </c:val>
        </c:ser>
        <c:dLbls>
          <c:showVal val="1"/>
        </c:dLbls>
        <c:overlap val="-25"/>
        <c:axId val="55045120"/>
        <c:axId val="55071488"/>
      </c:barChart>
      <c:catAx>
        <c:axId val="55045120"/>
        <c:scaling>
          <c:orientation val="minMax"/>
        </c:scaling>
        <c:axPos val="b"/>
        <c:majorTickMark val="none"/>
        <c:tickLblPos val="nextTo"/>
        <c:crossAx val="55071488"/>
        <c:crosses val="autoZero"/>
        <c:auto val="1"/>
        <c:lblAlgn val="ctr"/>
        <c:lblOffset val="100"/>
      </c:catAx>
      <c:valAx>
        <c:axId val="55071488"/>
        <c:scaling>
          <c:orientation val="minMax"/>
        </c:scaling>
        <c:delete val="1"/>
        <c:axPos val="l"/>
        <c:numFmt formatCode="General" sourceLinked="1"/>
        <c:tickLblPos val="nextTo"/>
        <c:crossAx val="55045120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title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(คำขอ)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666</c:v>
                </c:pt>
                <c:pt idx="1">
                  <c:v>699</c:v>
                </c:pt>
                <c:pt idx="2">
                  <c:v>790</c:v>
                </c:pt>
                <c:pt idx="3">
                  <c:v>785</c:v>
                </c:pt>
                <c:pt idx="4">
                  <c:v>930</c:v>
                </c:pt>
                <c:pt idx="5">
                  <c:v>991</c:v>
                </c:pt>
                <c:pt idx="6">
                  <c:v>468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(คำขอ)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14</c:v>
                </c:pt>
                <c:pt idx="1">
                  <c:v>17</c:v>
                </c:pt>
                <c:pt idx="2">
                  <c:v>9</c:v>
                </c:pt>
                <c:pt idx="3">
                  <c:v>12</c:v>
                </c:pt>
                <c:pt idx="4">
                  <c:v>81</c:v>
                </c:pt>
                <c:pt idx="5">
                  <c:v>34</c:v>
                </c:pt>
                <c:pt idx="6">
                  <c:v>10</c:v>
                </c:pt>
              </c:numCache>
            </c:numRef>
          </c:val>
        </c:ser>
        <c:dLbls>
          <c:showVal val="1"/>
        </c:dLbls>
        <c:overlap val="-25"/>
        <c:axId val="55150464"/>
        <c:axId val="55152000"/>
      </c:barChart>
      <c:catAx>
        <c:axId val="55150464"/>
        <c:scaling>
          <c:orientation val="minMax"/>
        </c:scaling>
        <c:axPos val="b"/>
        <c:majorTickMark val="none"/>
        <c:tickLblPos val="nextTo"/>
        <c:crossAx val="55152000"/>
        <c:crosses val="autoZero"/>
        <c:auto val="1"/>
        <c:lblAlgn val="ctr"/>
        <c:lblOffset val="100"/>
      </c:catAx>
      <c:valAx>
        <c:axId val="55152000"/>
        <c:scaling>
          <c:orientation val="minMax"/>
        </c:scaling>
        <c:delete val="1"/>
        <c:axPos val="l"/>
        <c:numFmt formatCode="General" sourceLinked="1"/>
        <c:tickLblPos val="nextTo"/>
        <c:crossAx val="55150464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title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(คำขอ)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115</c:v>
                </c:pt>
                <c:pt idx="1">
                  <c:v>51</c:v>
                </c:pt>
                <c:pt idx="2">
                  <c:v>21</c:v>
                </c:pt>
                <c:pt idx="3">
                  <c:v>12</c:v>
                </c:pt>
                <c:pt idx="4">
                  <c:v>59</c:v>
                </c:pt>
                <c:pt idx="5">
                  <c:v>28</c:v>
                </c:pt>
                <c:pt idx="6">
                  <c:v>10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(คำขอ)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2</c:v>
                </c:pt>
                <c:pt idx="3">
                  <c:v>9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Val val="1"/>
        </c:dLbls>
        <c:overlap val="-25"/>
        <c:axId val="54731904"/>
        <c:axId val="54733440"/>
      </c:barChart>
      <c:catAx>
        <c:axId val="54731904"/>
        <c:scaling>
          <c:orientation val="minMax"/>
        </c:scaling>
        <c:axPos val="b"/>
        <c:majorTickMark val="none"/>
        <c:tickLblPos val="nextTo"/>
        <c:crossAx val="54733440"/>
        <c:crosses val="autoZero"/>
        <c:auto val="1"/>
        <c:lblAlgn val="ctr"/>
        <c:lblOffset val="100"/>
      </c:catAx>
      <c:valAx>
        <c:axId val="54733440"/>
        <c:scaling>
          <c:orientation val="minMax"/>
        </c:scaling>
        <c:delete val="1"/>
        <c:axPos val="l"/>
        <c:numFmt formatCode="General" sourceLinked="1"/>
        <c:tickLblPos val="nextTo"/>
        <c:crossAx val="54731904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(คำขอ)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2</c:v>
                </c:pt>
                <c:pt idx="1">
                  <c:v>13</c:v>
                </c:pt>
                <c:pt idx="2">
                  <c:v>3</c:v>
                </c:pt>
                <c:pt idx="3">
                  <c:v>0</c:v>
                </c:pt>
                <c:pt idx="4">
                  <c:v>0</c:v>
                </c:pt>
                <c:pt idx="5">
                  <c:v>2</c:v>
                </c:pt>
                <c:pt idx="6">
                  <c:v>63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(คำขอ)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48</c:v>
                </c:pt>
                <c:pt idx="6">
                  <c:v>2</c:v>
                </c:pt>
              </c:numCache>
            </c:numRef>
          </c:val>
        </c:ser>
        <c:dLbls>
          <c:showVal val="1"/>
        </c:dLbls>
        <c:overlap val="-25"/>
        <c:axId val="54784384"/>
        <c:axId val="54785920"/>
      </c:barChart>
      <c:catAx>
        <c:axId val="54784384"/>
        <c:scaling>
          <c:orientation val="minMax"/>
        </c:scaling>
        <c:axPos val="b"/>
        <c:majorTickMark val="none"/>
        <c:tickLblPos val="nextTo"/>
        <c:crossAx val="54785920"/>
        <c:crosses val="autoZero"/>
        <c:auto val="1"/>
        <c:lblAlgn val="ctr"/>
        <c:lblOffset val="100"/>
      </c:catAx>
      <c:valAx>
        <c:axId val="54785920"/>
        <c:scaling>
          <c:orientation val="minMax"/>
        </c:scaling>
        <c:delete val="1"/>
        <c:axPos val="l"/>
        <c:numFmt formatCode="General" sourceLinked="1"/>
        <c:tickLblPos val="nextTo"/>
        <c:crossAx val="54784384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title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(คำขอ)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4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4</c:v>
                </c:pt>
                <c:pt idx="5">
                  <c:v>0</c:v>
                </c:pt>
                <c:pt idx="6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(คำขอ)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Val val="1"/>
        </c:dLbls>
        <c:overlap val="-25"/>
        <c:axId val="55303552"/>
        <c:axId val="55305344"/>
      </c:barChart>
      <c:catAx>
        <c:axId val="55303552"/>
        <c:scaling>
          <c:orientation val="minMax"/>
        </c:scaling>
        <c:axPos val="b"/>
        <c:majorTickMark val="none"/>
        <c:tickLblPos val="nextTo"/>
        <c:crossAx val="55305344"/>
        <c:crosses val="autoZero"/>
        <c:auto val="1"/>
        <c:lblAlgn val="ctr"/>
        <c:lblOffset val="100"/>
      </c:catAx>
      <c:valAx>
        <c:axId val="55305344"/>
        <c:scaling>
          <c:orientation val="minMax"/>
        </c:scaling>
        <c:delete val="1"/>
        <c:axPos val="l"/>
        <c:numFmt formatCode="General" sourceLinked="1"/>
        <c:tickLblPos val="nextTo"/>
        <c:crossAx val="55303552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(คำขอ)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(คำขอ)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1</c:v>
                </c:pt>
              </c:numCache>
            </c:numRef>
          </c:val>
        </c:ser>
        <c:dLbls>
          <c:showVal val="1"/>
        </c:dLbls>
        <c:overlap val="-25"/>
        <c:axId val="55372416"/>
        <c:axId val="55447936"/>
      </c:barChart>
      <c:catAx>
        <c:axId val="55372416"/>
        <c:scaling>
          <c:orientation val="minMax"/>
        </c:scaling>
        <c:axPos val="b"/>
        <c:majorTickMark val="none"/>
        <c:tickLblPos val="nextTo"/>
        <c:crossAx val="55447936"/>
        <c:crosses val="autoZero"/>
        <c:auto val="1"/>
        <c:lblAlgn val="ctr"/>
        <c:lblOffset val="100"/>
      </c:catAx>
      <c:valAx>
        <c:axId val="55447936"/>
        <c:scaling>
          <c:orientation val="minMax"/>
        </c:scaling>
        <c:delete val="1"/>
        <c:axPos val="l"/>
        <c:numFmt formatCode="General" sourceLinked="1"/>
        <c:tickLblPos val="nextTo"/>
        <c:crossAx val="55372416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(คำขอ)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</c:v>
                </c:pt>
                <c:pt idx="1">
                  <c:v>1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1</c:v>
                </c:pt>
                <c:pt idx="6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(คำขอ)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Val val="1"/>
        </c:dLbls>
        <c:overlap val="-25"/>
        <c:axId val="55473280"/>
        <c:axId val="55474816"/>
      </c:barChart>
      <c:catAx>
        <c:axId val="55473280"/>
        <c:scaling>
          <c:orientation val="minMax"/>
        </c:scaling>
        <c:axPos val="b"/>
        <c:majorTickMark val="none"/>
        <c:tickLblPos val="nextTo"/>
        <c:crossAx val="55474816"/>
        <c:crosses val="autoZero"/>
        <c:auto val="1"/>
        <c:lblAlgn val="ctr"/>
        <c:lblOffset val="100"/>
      </c:catAx>
      <c:valAx>
        <c:axId val="55474816"/>
        <c:scaling>
          <c:orientation val="minMax"/>
        </c:scaling>
        <c:delete val="1"/>
        <c:axPos val="l"/>
        <c:numFmt formatCode="General" sourceLinked="1"/>
        <c:tickLblPos val="nextTo"/>
        <c:crossAx val="55473280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(คำขอ)</c:v>
                </c:pt>
              </c:strCache>
            </c:strRef>
          </c:tx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(คำขอ)</c:v>
                </c:pt>
              </c:strCache>
            </c:strRef>
          </c:tx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/>
        <c:axId val="55566336"/>
        <c:axId val="55567872"/>
      </c:barChart>
      <c:catAx>
        <c:axId val="55566336"/>
        <c:scaling>
          <c:orientation val="minMax"/>
        </c:scaling>
        <c:axPos val="b"/>
        <c:tickLblPos val="nextTo"/>
        <c:crossAx val="55567872"/>
        <c:crosses val="autoZero"/>
        <c:auto val="1"/>
        <c:lblAlgn val="ctr"/>
        <c:lblOffset val="100"/>
      </c:catAx>
      <c:valAx>
        <c:axId val="55567872"/>
        <c:scaling>
          <c:orientation val="minMax"/>
        </c:scaling>
        <c:axPos val="l"/>
        <c:majorGridlines/>
        <c:numFmt formatCode="General" sourceLinked="1"/>
        <c:tickLblPos val="nextTo"/>
        <c:crossAx val="55566336"/>
        <c:crosses val="autoZero"/>
        <c:crossBetween val="between"/>
      </c:valAx>
    </c:plotArea>
    <c:legend>
      <c:legendPos val="r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(คำขอ)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(คำขอ)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Val val="1"/>
        </c:dLbls>
        <c:overlap val="-25"/>
        <c:axId val="55626752"/>
        <c:axId val="55632640"/>
      </c:barChart>
      <c:catAx>
        <c:axId val="55626752"/>
        <c:scaling>
          <c:orientation val="minMax"/>
        </c:scaling>
        <c:axPos val="b"/>
        <c:majorTickMark val="none"/>
        <c:tickLblPos val="nextTo"/>
        <c:crossAx val="55632640"/>
        <c:crosses val="autoZero"/>
        <c:auto val="1"/>
        <c:lblAlgn val="ctr"/>
        <c:lblOffset val="100"/>
      </c:catAx>
      <c:valAx>
        <c:axId val="55632640"/>
        <c:scaling>
          <c:orientation val="minMax"/>
        </c:scaling>
        <c:delete val="1"/>
        <c:axPos val="l"/>
        <c:numFmt formatCode="General" sourceLinked="1"/>
        <c:tickLblPos val="nextTo"/>
        <c:crossAx val="55626752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(คำขอ)</c:v>
                </c:pt>
              </c:strCache>
            </c:strRef>
          </c:tx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(คำขอ)</c:v>
                </c:pt>
              </c:strCache>
            </c:strRef>
          </c:tx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/>
        <c:axId val="55703424"/>
        <c:axId val="55704960"/>
      </c:barChart>
      <c:catAx>
        <c:axId val="55703424"/>
        <c:scaling>
          <c:orientation val="minMax"/>
        </c:scaling>
        <c:axPos val="b"/>
        <c:tickLblPos val="nextTo"/>
        <c:crossAx val="55704960"/>
        <c:crosses val="autoZero"/>
        <c:auto val="1"/>
        <c:lblAlgn val="ctr"/>
        <c:lblOffset val="100"/>
      </c:catAx>
      <c:valAx>
        <c:axId val="55704960"/>
        <c:scaling>
          <c:orientation val="minMax"/>
        </c:scaling>
        <c:axPos val="l"/>
        <c:majorGridlines/>
        <c:numFmt formatCode="General" sourceLinked="1"/>
        <c:tickLblPos val="nextTo"/>
        <c:crossAx val="55703424"/>
        <c:crosses val="autoZero"/>
        <c:crossBetween val="between"/>
      </c:valAx>
    </c:plotArea>
    <c:legend>
      <c:legendPos val="r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title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2</c:v>
                </c:pt>
                <c:pt idx="4">
                  <c:v>3</c:v>
                </c:pt>
                <c:pt idx="5">
                  <c:v>3</c:v>
                </c:pt>
                <c:pt idx="6">
                  <c:v>10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(แห่ง)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2</c:v>
                </c:pt>
                <c:pt idx="2">
                  <c:v>1</c:v>
                </c:pt>
                <c:pt idx="3">
                  <c:v>1</c:v>
                </c:pt>
                <c:pt idx="4">
                  <c:v>0</c:v>
                </c:pt>
                <c:pt idx="5">
                  <c:v>0</c:v>
                </c:pt>
                <c:pt idx="6">
                  <c:v>1</c:v>
                </c:pt>
              </c:numCache>
            </c:numRef>
          </c:val>
        </c:ser>
        <c:dLbls>
          <c:showVal val="1"/>
        </c:dLbls>
        <c:overlap val="-25"/>
        <c:axId val="55419264"/>
        <c:axId val="55420800"/>
      </c:barChart>
      <c:catAx>
        <c:axId val="55419264"/>
        <c:scaling>
          <c:orientation val="minMax"/>
        </c:scaling>
        <c:axPos val="b"/>
        <c:majorTickMark val="none"/>
        <c:tickLblPos val="nextTo"/>
        <c:crossAx val="55420800"/>
        <c:crosses val="autoZero"/>
        <c:auto val="1"/>
        <c:lblAlgn val="ctr"/>
        <c:lblOffset val="100"/>
      </c:catAx>
      <c:valAx>
        <c:axId val="55420800"/>
        <c:scaling>
          <c:orientation val="minMax"/>
        </c:scaling>
        <c:delete val="1"/>
        <c:axPos val="l"/>
        <c:numFmt formatCode="General" sourceLinked="1"/>
        <c:tickLblPos val="nextTo"/>
        <c:crossAx val="55419264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เสร็จตามระยะเวลา (คำขอ)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</c:v>
                </c:pt>
                <c:pt idx="1">
                  <c:v>17</c:v>
                </c:pt>
                <c:pt idx="2">
                  <c:v>18</c:v>
                </c:pt>
                <c:pt idx="3">
                  <c:v>38</c:v>
                </c:pt>
                <c:pt idx="4">
                  <c:v>12</c:v>
                </c:pt>
                <c:pt idx="5">
                  <c:v>36</c:v>
                </c:pt>
                <c:pt idx="6">
                  <c:v>83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ไม่เสร็จตามระยะเวลา (คำขอ)</c:v>
                </c:pt>
              </c:strCache>
            </c:strRef>
          </c:tx>
          <c:dLbls>
            <c:showVal val="1"/>
          </c:dLbls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7</c:v>
                </c:pt>
                <c:pt idx="1">
                  <c:v>4</c:v>
                </c:pt>
                <c:pt idx="2">
                  <c:v>1</c:v>
                </c:pt>
                <c:pt idx="3">
                  <c:v>2</c:v>
                </c:pt>
                <c:pt idx="4">
                  <c:v>0</c:v>
                </c:pt>
                <c:pt idx="5">
                  <c:v>50</c:v>
                </c:pt>
                <c:pt idx="6">
                  <c:v>15</c:v>
                </c:pt>
              </c:numCache>
            </c:numRef>
          </c:val>
        </c:ser>
        <c:dLbls>
          <c:showVal val="1"/>
        </c:dLbls>
        <c:overlap val="-25"/>
        <c:axId val="55795072"/>
        <c:axId val="55796864"/>
      </c:barChart>
      <c:catAx>
        <c:axId val="55795072"/>
        <c:scaling>
          <c:orientation val="minMax"/>
        </c:scaling>
        <c:axPos val="b"/>
        <c:majorTickMark val="none"/>
        <c:tickLblPos val="nextTo"/>
        <c:crossAx val="55796864"/>
        <c:crosses val="autoZero"/>
        <c:auto val="1"/>
        <c:lblAlgn val="ctr"/>
        <c:lblOffset val="100"/>
      </c:catAx>
      <c:valAx>
        <c:axId val="55796864"/>
        <c:scaling>
          <c:orientation val="minMax"/>
        </c:scaling>
        <c:delete val="1"/>
        <c:axPos val="l"/>
        <c:numFmt formatCode="General" sourceLinked="1"/>
        <c:tickLblPos val="nextTo"/>
        <c:crossAx val="55795072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th-TH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B90BEA-84C4-4360-8C43-D3E3CB14EDC7}" type="datetimeFigureOut">
              <a:rPr lang="th-TH" smtClean="0"/>
              <a:pPr/>
              <a:t>15/05/63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703643-34DC-4577-91C1-C8C25D54B48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1291965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703643-34DC-4577-91C1-C8C25D54B48E}" type="slidenum">
              <a:rPr lang="th-TH" smtClean="0"/>
              <a:pPr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3575385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15/05/63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15/05/63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15/05/63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15/05/63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15/05/63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15/05/63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15/05/63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15/05/63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15/05/63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15/05/63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15/05/63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FD02E-C7F1-442D-B2D0-1135F6E9F012}" type="datetimeFigureOut">
              <a:rPr lang="th-TH" smtClean="0"/>
              <a:pPr/>
              <a:t>15/05/63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94148"/>
            <a:ext cx="8229600" cy="2858988"/>
          </a:xfrm>
        </p:spPr>
        <p:txBody>
          <a:bodyPr>
            <a:normAutofit/>
          </a:bodyPr>
          <a:lstStyle/>
          <a:p>
            <a:r>
              <a:rPr lang="th-TH" b="1" dirty="0" smtClean="0"/>
              <a:t>จำนวนของหน่วยงานที่รายงานผลการดำเนินงาน</a:t>
            </a:r>
            <a:br>
              <a:rPr lang="th-TH" b="1" dirty="0" smtClean="0"/>
            </a:br>
            <a:r>
              <a:rPr lang="th-TH" b="1" dirty="0" smtClean="0"/>
              <a:t>ตามคู่มือสำหรับประชาชน</a:t>
            </a:r>
            <a:br>
              <a:rPr lang="th-TH" b="1" dirty="0" smtClean="0"/>
            </a:br>
            <a:r>
              <a:rPr lang="th-TH" b="1" dirty="0" smtClean="0"/>
              <a:t>ตั้งแต่เดือนตุลาคม 2562 – เมษายน 2563</a:t>
            </a:r>
            <a:endParaRPr lang="th-TH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88640"/>
            <a:ext cx="9144000" cy="1470025"/>
          </a:xfrm>
        </p:spPr>
        <p:txBody>
          <a:bodyPr>
            <a:noAutofit/>
          </a:bodyPr>
          <a:lstStyle/>
          <a:p>
            <a:r>
              <a:rPr lang="th-TH" sz="3200" dirty="0" smtClean="0"/>
              <a:t>จำนวน</a:t>
            </a:r>
            <a:r>
              <a:rPr lang="th-TH" sz="3200" dirty="0" smtClean="0"/>
              <a:t>หน่วยงาน</a:t>
            </a:r>
            <a:r>
              <a:rPr lang="th-TH" sz="3200" dirty="0" smtClean="0"/>
              <a:t>ที่รายงานผลการดำเนินงานตามคู่มือสำหรับประชาชน </a:t>
            </a:r>
            <a:endParaRPr lang="th-TH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xmlns="" val="1594403726"/>
              </p:ext>
            </p:extLst>
          </p:nvPr>
        </p:nvGraphicFramePr>
        <p:xfrm>
          <a:off x="467544" y="1340768"/>
          <a:ext cx="842493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28649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94148"/>
            <a:ext cx="8229600" cy="2858988"/>
          </a:xfrm>
        </p:spPr>
        <p:txBody>
          <a:bodyPr>
            <a:normAutofit/>
          </a:bodyPr>
          <a:lstStyle/>
          <a:p>
            <a:r>
              <a:rPr lang="th-TH" b="1" dirty="0" smtClean="0"/>
              <a:t>ผล</a:t>
            </a:r>
            <a:r>
              <a:rPr lang="th-TH" b="1" dirty="0" smtClean="0"/>
              <a:t>การดำเนินงาน</a:t>
            </a:r>
            <a:br>
              <a:rPr lang="th-TH" b="1" dirty="0" smtClean="0"/>
            </a:br>
            <a:r>
              <a:rPr lang="th-TH" b="1" dirty="0" smtClean="0"/>
              <a:t>ตามคู่มือสำหรับประชาชน</a:t>
            </a:r>
            <a:r>
              <a:rPr lang="th-TH" b="1" smtClean="0"/>
              <a:t/>
            </a:r>
            <a:br>
              <a:rPr lang="th-TH" b="1" smtClean="0"/>
            </a:br>
            <a:r>
              <a:rPr lang="th-TH" b="1" smtClean="0"/>
              <a:t>หน่วยงาน</a:t>
            </a:r>
            <a:r>
              <a:rPr lang="th-TH" b="1" dirty="0" smtClean="0"/>
              <a:t>รายงานผล</a:t>
            </a:r>
            <a:br>
              <a:rPr lang="th-TH" b="1" dirty="0" smtClean="0"/>
            </a:br>
            <a:r>
              <a:rPr lang="th-TH" b="1" dirty="0" smtClean="0"/>
              <a:t>ตั้งแต่เดือนตุลาคม 2562 – เมษายน 2563</a:t>
            </a:r>
            <a:endParaRPr lang="th-TH" b="1" dirty="0"/>
          </a:p>
        </p:txBody>
      </p:sp>
    </p:spTree>
    <p:extLst>
      <p:ext uri="{BB962C8B-B14F-4D97-AF65-F5344CB8AC3E}">
        <p14:creationId xmlns:p14="http://schemas.microsoft.com/office/powerpoint/2010/main" xmlns="" val="8339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0723"/>
            <a:ext cx="9144000" cy="1470025"/>
          </a:xfrm>
        </p:spPr>
        <p:txBody>
          <a:bodyPr>
            <a:noAutofit/>
          </a:bodyPr>
          <a:lstStyle/>
          <a:p>
            <a:r>
              <a:rPr lang="th-TH" sz="3200" dirty="0"/>
              <a:t>1. การให้ความเห็นชอบหลักสูตร</a:t>
            </a:r>
            <a:r>
              <a:rPr lang="th-TH" sz="3200" dirty="0" smtClean="0"/>
              <a:t>รายละเอียดที่</a:t>
            </a:r>
            <a:r>
              <a:rPr lang="th-TH" sz="3200" dirty="0"/>
              <a:t>เกี่ยวข้องและรายการค่าใช้จ่ายที่ใช้ในการฝึกยกระดับฝีมือแรงงานและการฝึก</a:t>
            </a:r>
            <a:r>
              <a:rPr lang="th-TH" sz="3200" dirty="0" smtClean="0"/>
              <a:t>เปลี่ยนสาขา</a:t>
            </a:r>
            <a:r>
              <a:rPr lang="th-TH" sz="3200" dirty="0"/>
              <a:t>อาชีพ </a:t>
            </a:r>
            <a:r>
              <a:rPr lang="th-TH" sz="3200" dirty="0" smtClean="0"/>
              <a:t/>
            </a:r>
            <a:br>
              <a:rPr lang="th-TH" sz="3200" dirty="0" smtClean="0"/>
            </a:br>
            <a:r>
              <a:rPr lang="th-TH" sz="3200" dirty="0" smtClean="0"/>
              <a:t>(</a:t>
            </a:r>
            <a:r>
              <a:rPr lang="th-TH" sz="3200" dirty="0"/>
              <a:t>กรณีเป็นผู้ดำเนินการฝึกอบรม</a:t>
            </a:r>
            <a:r>
              <a:rPr lang="th-TH" sz="3200" dirty="0" smtClean="0"/>
              <a:t>เองหรือ</a:t>
            </a:r>
            <a:r>
              <a:rPr lang="th-TH" sz="3200" dirty="0"/>
              <a:t>จ้างจัดฝึกอบรม) </a:t>
            </a:r>
            <a:r>
              <a:rPr lang="th-TH" sz="3200" dirty="0" smtClean="0"/>
              <a:t>(แห่ง)</a:t>
            </a:r>
            <a:endParaRPr lang="th-TH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xmlns="" val="2997585587"/>
              </p:ext>
            </p:extLst>
          </p:nvPr>
        </p:nvGraphicFramePr>
        <p:xfrm>
          <a:off x="467544" y="1340768"/>
          <a:ext cx="842493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0723"/>
            <a:ext cx="9144000" cy="1470025"/>
          </a:xfrm>
        </p:spPr>
        <p:txBody>
          <a:bodyPr>
            <a:noAutofit/>
          </a:bodyPr>
          <a:lstStyle/>
          <a:p>
            <a:r>
              <a:rPr lang="th-TH" sz="3200" dirty="0"/>
              <a:t>1. การให้ความเห็นชอบหลักสูตร</a:t>
            </a:r>
            <a:r>
              <a:rPr lang="th-TH" sz="3200" dirty="0" smtClean="0"/>
              <a:t>รายละเอียดที่</a:t>
            </a:r>
            <a:r>
              <a:rPr lang="th-TH" sz="3200" dirty="0"/>
              <a:t>เกี่ยวข้องและรายการค่าใช้จ่ายที่ใช้ในการฝึกยกระดับฝีมือแรงงานและการฝึก</a:t>
            </a:r>
            <a:r>
              <a:rPr lang="th-TH" sz="3200" dirty="0" smtClean="0"/>
              <a:t>เปลี่ยนสาขา</a:t>
            </a:r>
            <a:r>
              <a:rPr lang="th-TH" sz="3200" dirty="0"/>
              <a:t>อาชีพ </a:t>
            </a:r>
            <a:r>
              <a:rPr lang="th-TH" sz="3200" dirty="0" smtClean="0"/>
              <a:t/>
            </a:r>
            <a:br>
              <a:rPr lang="th-TH" sz="3200" dirty="0" smtClean="0"/>
            </a:br>
            <a:r>
              <a:rPr lang="th-TH" sz="3200" dirty="0" smtClean="0"/>
              <a:t>(</a:t>
            </a:r>
            <a:r>
              <a:rPr lang="th-TH" sz="3200" dirty="0"/>
              <a:t>กรณีเป็นผู้ดำเนินการฝึกอบรม</a:t>
            </a:r>
            <a:r>
              <a:rPr lang="th-TH" sz="3200" dirty="0" smtClean="0"/>
              <a:t>เองหรือ</a:t>
            </a:r>
            <a:r>
              <a:rPr lang="th-TH" sz="3200" dirty="0"/>
              <a:t>จ้างจัดฝึกอบรม) </a:t>
            </a:r>
            <a:r>
              <a:rPr lang="th-TH" sz="3200" dirty="0" smtClean="0"/>
              <a:t>(หลักสูตร)</a:t>
            </a:r>
            <a:endParaRPr lang="th-TH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xmlns="" val="1290555630"/>
              </p:ext>
            </p:extLst>
          </p:nvPr>
        </p:nvGraphicFramePr>
        <p:xfrm>
          <a:off x="467544" y="1340768"/>
          <a:ext cx="842493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429559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0723"/>
            <a:ext cx="9144000" cy="1470025"/>
          </a:xfrm>
        </p:spPr>
        <p:txBody>
          <a:bodyPr>
            <a:noAutofit/>
          </a:bodyPr>
          <a:lstStyle/>
          <a:p>
            <a:r>
              <a:rPr lang="th-TH" sz="3200" dirty="0"/>
              <a:t>1. การให้ความเห็นชอบหลักสูตร</a:t>
            </a:r>
            <a:r>
              <a:rPr lang="th-TH" sz="3200" dirty="0" smtClean="0"/>
              <a:t>รายละเอียดที่</a:t>
            </a:r>
            <a:r>
              <a:rPr lang="th-TH" sz="3200" dirty="0"/>
              <a:t>เกี่ยวข้องและรายการค่าใช้จ่ายที่ใช้ในการฝึกยกระดับฝีมือแรงงานและการฝึก</a:t>
            </a:r>
            <a:r>
              <a:rPr lang="th-TH" sz="3200" dirty="0" smtClean="0"/>
              <a:t>เปลี่ยนสาขา</a:t>
            </a:r>
            <a:r>
              <a:rPr lang="th-TH" sz="3200" dirty="0"/>
              <a:t>อาชีพ </a:t>
            </a:r>
            <a:r>
              <a:rPr lang="th-TH" sz="3200" dirty="0" smtClean="0"/>
              <a:t/>
            </a:r>
            <a:br>
              <a:rPr lang="th-TH" sz="3200" dirty="0" smtClean="0"/>
            </a:br>
            <a:r>
              <a:rPr lang="th-TH" sz="3200" dirty="0" smtClean="0"/>
              <a:t>(</a:t>
            </a:r>
            <a:r>
              <a:rPr lang="th-TH" sz="3200" dirty="0"/>
              <a:t>กรณีเป็นผู้ดำเนินการฝึกอบรม</a:t>
            </a:r>
            <a:r>
              <a:rPr lang="th-TH" sz="3200" dirty="0" smtClean="0"/>
              <a:t>เองหรือ</a:t>
            </a:r>
            <a:r>
              <a:rPr lang="th-TH" sz="3200" dirty="0"/>
              <a:t>จ้างจัดฝึกอบรม) </a:t>
            </a:r>
            <a:r>
              <a:rPr lang="th-TH" sz="3200" dirty="0" smtClean="0"/>
              <a:t>(รุ่น)</a:t>
            </a:r>
            <a:endParaRPr lang="th-TH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xmlns="" val="1515114015"/>
              </p:ext>
            </p:extLst>
          </p:nvPr>
        </p:nvGraphicFramePr>
        <p:xfrm>
          <a:off x="467544" y="1340768"/>
          <a:ext cx="842493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429559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0723"/>
            <a:ext cx="9144000" cy="1470025"/>
          </a:xfrm>
        </p:spPr>
        <p:txBody>
          <a:bodyPr>
            <a:noAutofit/>
          </a:bodyPr>
          <a:lstStyle/>
          <a:p>
            <a:r>
              <a:rPr lang="th-TH" sz="3200" dirty="0"/>
              <a:t>1. การให้ความเห็นชอบหลักสูตร</a:t>
            </a:r>
            <a:r>
              <a:rPr lang="th-TH" sz="3200" dirty="0" smtClean="0"/>
              <a:t>รายละเอียดที่</a:t>
            </a:r>
            <a:r>
              <a:rPr lang="th-TH" sz="3200" dirty="0"/>
              <a:t>เกี่ยวข้องและรายการค่าใช้จ่ายที่ใช้ในการฝึกยกระดับฝีมือแรงงานและการฝึก</a:t>
            </a:r>
            <a:r>
              <a:rPr lang="th-TH" sz="3200" dirty="0" smtClean="0"/>
              <a:t>เปลี่ยนสาขา</a:t>
            </a:r>
            <a:r>
              <a:rPr lang="th-TH" sz="3200" dirty="0"/>
              <a:t>อาชีพ </a:t>
            </a:r>
            <a:r>
              <a:rPr lang="th-TH" sz="3200" dirty="0" smtClean="0"/>
              <a:t/>
            </a:r>
            <a:br>
              <a:rPr lang="th-TH" sz="3200" dirty="0" smtClean="0"/>
            </a:br>
            <a:r>
              <a:rPr lang="th-TH" sz="3200" dirty="0" smtClean="0"/>
              <a:t>(</a:t>
            </a:r>
            <a:r>
              <a:rPr lang="th-TH" sz="3200" dirty="0"/>
              <a:t>กรณีเป็นผู้ดำเนินการฝึกอบรม</a:t>
            </a:r>
            <a:r>
              <a:rPr lang="th-TH" sz="3200" dirty="0" smtClean="0"/>
              <a:t>เองหรือ</a:t>
            </a:r>
            <a:r>
              <a:rPr lang="th-TH" sz="3200" dirty="0"/>
              <a:t>จ้างจัดฝึกอบรม) </a:t>
            </a:r>
            <a:r>
              <a:rPr lang="th-TH" sz="3200" dirty="0" smtClean="0"/>
              <a:t>(คน)</a:t>
            </a:r>
            <a:endParaRPr lang="th-TH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xmlns="" val="2847979324"/>
              </p:ext>
            </p:extLst>
          </p:nvPr>
        </p:nvGraphicFramePr>
        <p:xfrm>
          <a:off x="467544" y="1340768"/>
          <a:ext cx="842493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429559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2.การ</a:t>
            </a:r>
            <a:r>
              <a:rPr lang="th-TH" dirty="0"/>
              <a:t>ให้ความเห็นชอบรายละเอียดเกี่ยวกับการฝึก</a:t>
            </a:r>
            <a:r>
              <a:rPr lang="th-TH" dirty="0" smtClean="0"/>
              <a:t>เตรียม</a:t>
            </a:r>
            <a:br>
              <a:rPr lang="th-TH" dirty="0" smtClean="0"/>
            </a:br>
            <a:r>
              <a:rPr lang="th-TH" dirty="0" smtClean="0"/>
              <a:t>เข้า</a:t>
            </a:r>
            <a:r>
              <a:rPr lang="th-TH" dirty="0"/>
              <a:t>ทำงาน (กรณีเป็นผู้ดำเนินการฝึกเอง</a:t>
            </a:r>
            <a:r>
              <a:rPr lang="th-TH" dirty="0" smtClean="0"/>
              <a:t>) (แห่ง)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5483837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2.การ</a:t>
            </a:r>
            <a:r>
              <a:rPr lang="th-TH" dirty="0"/>
              <a:t>ให้ความเห็นชอบรายละเอียดเกี่ยวกับการฝึก</a:t>
            </a:r>
            <a:r>
              <a:rPr lang="th-TH" dirty="0" smtClean="0"/>
              <a:t>เตรียม</a:t>
            </a:r>
            <a:br>
              <a:rPr lang="th-TH" dirty="0" smtClean="0"/>
            </a:br>
            <a:r>
              <a:rPr lang="th-TH" dirty="0" smtClean="0"/>
              <a:t>เข้า</a:t>
            </a:r>
            <a:r>
              <a:rPr lang="th-TH" dirty="0"/>
              <a:t>ทำงาน (กรณีเป็นผู้ดำเนินการฝึกเอง</a:t>
            </a:r>
            <a:r>
              <a:rPr lang="th-TH" dirty="0" smtClean="0"/>
              <a:t>) (หลักสูตร)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0717625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25991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2.การ</a:t>
            </a:r>
            <a:r>
              <a:rPr lang="th-TH" dirty="0"/>
              <a:t>ให้ความเห็นชอบรายละเอียดเกี่ยวกับการฝึก</a:t>
            </a:r>
            <a:r>
              <a:rPr lang="th-TH" dirty="0" smtClean="0"/>
              <a:t>เตรียม</a:t>
            </a:r>
            <a:br>
              <a:rPr lang="th-TH" dirty="0" smtClean="0"/>
            </a:br>
            <a:r>
              <a:rPr lang="th-TH" dirty="0" smtClean="0"/>
              <a:t>เข้า</a:t>
            </a:r>
            <a:r>
              <a:rPr lang="th-TH" dirty="0"/>
              <a:t>ทำงาน (กรณีเป็นผู้ดำเนินการฝึกเอง</a:t>
            </a:r>
            <a:r>
              <a:rPr lang="th-TH" dirty="0" smtClean="0"/>
              <a:t>) (รุ่น)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6679029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25991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2.การ</a:t>
            </a:r>
            <a:r>
              <a:rPr lang="th-TH" dirty="0"/>
              <a:t>ให้ความเห็นชอบรายละเอียดเกี่ยวกับการฝึก</a:t>
            </a:r>
            <a:r>
              <a:rPr lang="th-TH" dirty="0" smtClean="0"/>
              <a:t>เตรียม</a:t>
            </a:r>
            <a:br>
              <a:rPr lang="th-TH" dirty="0" smtClean="0"/>
            </a:br>
            <a:r>
              <a:rPr lang="th-TH" dirty="0" smtClean="0"/>
              <a:t>เข้า</a:t>
            </a:r>
            <a:r>
              <a:rPr lang="th-TH" dirty="0"/>
              <a:t>ทำงาน (กรณีเป็นผู้ดำเนินการฝึกเอง</a:t>
            </a:r>
            <a:r>
              <a:rPr lang="th-TH" dirty="0" smtClean="0"/>
              <a:t>) (คน)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5254124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25991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200" dirty="0"/>
              <a:t>3. การให้ความเห็นชอบหลักสูตรรายละเอียด</a:t>
            </a:r>
            <a:br>
              <a:rPr lang="th-TH" sz="3200" dirty="0"/>
            </a:br>
            <a:r>
              <a:rPr lang="th-TH" sz="3200" dirty="0"/>
              <a:t>ที่เกี่ยวข้องและรายการค่าใช้จ่ายที่ใช้ในการฝึกยกระดับฝีมือแรงงานและการฝึกเปลี่ยนสาขาอาชีพ (กรณีส่งลูกจ้างไปรับการฝึกภายนอก</a:t>
            </a:r>
            <a:r>
              <a:rPr lang="th-TH" sz="3200" dirty="0" smtClean="0"/>
              <a:t>) (แห่ง)</a:t>
            </a:r>
            <a:endParaRPr lang="th-TH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45330774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200" dirty="0"/>
              <a:t>3. การให้ความเห็นชอบหลักสูตรรายละเอียด</a:t>
            </a:r>
            <a:br>
              <a:rPr lang="th-TH" sz="3200" dirty="0"/>
            </a:br>
            <a:r>
              <a:rPr lang="th-TH" sz="3200" dirty="0"/>
              <a:t>ที่เกี่ยวข้องและรายการค่าใช้จ่ายที่ใช้ในการฝึกยกระดับฝีมือแรงงานและการฝึกเปลี่ยนสาขาอาชีพ (กรณีส่งลูกจ้างไปรับการฝึกภายนอก</a:t>
            </a:r>
            <a:r>
              <a:rPr lang="th-TH" sz="3200" dirty="0" smtClean="0"/>
              <a:t>) (หลักสูตร)</a:t>
            </a:r>
            <a:endParaRPr lang="th-TH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8699175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00409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200" dirty="0"/>
              <a:t>3. การให้ความเห็นชอบหลักสูตรรายละเอียด</a:t>
            </a:r>
            <a:br>
              <a:rPr lang="th-TH" sz="3200" dirty="0"/>
            </a:br>
            <a:r>
              <a:rPr lang="th-TH" sz="3200" dirty="0"/>
              <a:t>ที่เกี่ยวข้องและรายการค่าใช้จ่ายที่ใช้ในการฝึกยกระดับฝีมือแรงงานและการฝึกเปลี่ยนสาขาอาชีพ (กรณีส่งลูกจ้างไปรับการฝึกภายนอก</a:t>
            </a:r>
            <a:r>
              <a:rPr lang="th-TH" sz="3200" dirty="0" smtClean="0"/>
              <a:t>) (รุ่น)</a:t>
            </a:r>
            <a:endParaRPr lang="th-TH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0712296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00409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200" dirty="0"/>
              <a:t>3. การให้ความเห็นชอบหลักสูตรรายละเอียด</a:t>
            </a:r>
            <a:br>
              <a:rPr lang="th-TH" sz="3200" dirty="0"/>
            </a:br>
            <a:r>
              <a:rPr lang="th-TH" sz="3200" dirty="0"/>
              <a:t>ที่เกี่ยวข้องและรายการค่าใช้จ่ายที่ใช้ในการฝึกยกระดับฝีมือแรงงานและการฝึกเปลี่ยนสาขาอาชีพ (กรณีส่งลูกจ้างไปรับการฝึกภายนอก</a:t>
            </a:r>
            <a:r>
              <a:rPr lang="th-TH" sz="3200" dirty="0" smtClean="0"/>
              <a:t>) (คน)</a:t>
            </a:r>
            <a:endParaRPr lang="th-TH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5281636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00409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/>
              <a:t>4. การขออนุญาตจัดตั้งศูนย์ฝึกอบรมฝีมือ</a:t>
            </a:r>
            <a:r>
              <a:rPr lang="th-TH" dirty="0" smtClean="0"/>
              <a:t>แรงงาน (แห่ง)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759570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2800" dirty="0"/>
              <a:t>5. การขออนุญาตรายการเครื่องมือเครื่องจักรและอุปกรณ์ที่ผู้ดำเนินการฝึกนำเข้ามาในราชอาณาจักรเพื่อใช้ในการฝึกอบรมฝีมือแรงงานในศูนย์ฝีกอบรมฝีมือ</a:t>
            </a:r>
            <a:r>
              <a:rPr lang="th-TH" sz="2800" dirty="0" smtClean="0"/>
              <a:t>แรงงาน (แห่ง)</a:t>
            </a:r>
            <a:endParaRPr lang="th-TH" sz="28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16373907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6. การขอใบอนุญาตการดำเนินการทดสอบฝีมือคนหางานเพื่อไปทำงานในต่างประเทศ (สถานทดสอบฝีมือคนหางาน) (แห่ง)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4057888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7. การต่อใบอนุญาตการดำเนินการทดสอบฝีมือคนหางานเพื่อไปทำงานในต่างประเทศ (สถานทดสอบฝีมือคนหางาน) (แห่ง)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8104902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440160"/>
          </a:xfrm>
        </p:spPr>
        <p:txBody>
          <a:bodyPr>
            <a:noAutofit/>
          </a:bodyPr>
          <a:lstStyle/>
          <a:p>
            <a:r>
              <a:rPr lang="th-TH" sz="3600" dirty="0" smtClean="0"/>
              <a:t>8. การออกใบแทนใบอนุญาตการดำเนินการทดสอบฝีมือคนหางานเพื่อไปทำงานในต่างประเทศ (สถานทดสอบฝีมือคนหางาน)</a:t>
            </a:r>
            <a:br>
              <a:rPr lang="th-TH" sz="3600" dirty="0" smtClean="0"/>
            </a:br>
            <a:r>
              <a:rPr lang="th-TH" sz="3600" dirty="0" smtClean="0"/>
              <a:t>(แห่ง) (ไม่มีผู้รับบริการ)</a:t>
            </a:r>
            <a:endParaRPr lang="th-TH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628372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9. การขอรับรองมาตรฐานฝีมือแรงงาน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th-TH" dirty="0" smtClean="0"/>
              <a:t>ของผู้ประกอบอาชีพ (แห่ง)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4122812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10. การขออนุญาตและการต่อใบอนุญาตดำเนินการทดสอบมาตรฐานฝีมือแรงงานแห่งชาติ (แห่ง)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6024574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11. การขอมีสมุดประจำตัว การบันทึกข้อมูลเพิ่มเติม และกรณีชำรุดสูญหาย (คำขอ)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0530992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12. การขอมีหนังสือรับรองความรู้ความสามารถ (คำขอ)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4060230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13. การขอใบแทนหนังสือรับรองความรู้ความสามารถ           (คำขอ) 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4483672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14. การขอขึ้นทะเบียนเป็นผู้ประเมิน (คำขอ) 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5767719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600" dirty="0" smtClean="0"/>
              <a:t>15. การขอใบแทนหนังสือรับรองการขึ้นทะเบียนผู้ประเมิน</a:t>
            </a:r>
            <a:br>
              <a:rPr lang="th-TH" sz="3600" dirty="0" smtClean="0"/>
            </a:br>
            <a:r>
              <a:rPr lang="th-TH" sz="3600" dirty="0" smtClean="0"/>
              <a:t>หรือบัตรประจำตัวผู้ประเมิน และกรณีชำรุดหรือสูญหาย (คำขอ) </a:t>
            </a:r>
            <a:endParaRPr lang="th-TH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259715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16. การขอรับรองขึ้นทะเบียนเป็นองค์กรอาชีพ (คำขอ)</a:t>
            </a:r>
            <a:br>
              <a:rPr lang="th-TH" dirty="0" smtClean="0"/>
            </a:b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4782794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17. การขอรับรองเป็นศูนย์ประเมินความรู้ความสามารถตามมาตรา 26/4 (2) และกรณีต่ออายุ (คำขอ)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5303588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600" dirty="0" smtClean="0"/>
              <a:t>18. การขอใบแทนหนังสือรับรองเป็นศูนย์ประเมินความรู้ความสามารถตามมาตรา 26/4 (2) (คำขอ) (ไม่มีผู้ใช้บริการ)</a:t>
            </a:r>
            <a:endParaRPr lang="th-TH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1867439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600" dirty="0" smtClean="0"/>
              <a:t>19. การขออนุญาตให้ใช้เครื่องหมายจ้างงาน</a:t>
            </a:r>
            <a:br>
              <a:rPr lang="th-TH" sz="3600" dirty="0" smtClean="0"/>
            </a:br>
            <a:r>
              <a:rPr lang="th-TH" sz="3600" dirty="0" smtClean="0"/>
              <a:t>ผู้ได้รับหนังสือรับรองความรู้ความสามารถ (คำขอ)</a:t>
            </a:r>
            <a:endParaRPr lang="th-TH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5245474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600" dirty="0" smtClean="0"/>
              <a:t>20. การขอเป็นสถานฝึกอบรมคนประจำเรือ</a:t>
            </a:r>
            <a:br>
              <a:rPr lang="th-TH" sz="3600" dirty="0" smtClean="0"/>
            </a:br>
            <a:r>
              <a:rPr lang="th-TH" sz="3600" dirty="0" smtClean="0"/>
              <a:t>ในตำแหน่งคนครัวบนเรือ (คำขอ) (ไม่มีผู้ใช้บริการ)</a:t>
            </a:r>
            <a:endParaRPr lang="th-TH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1562959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600" dirty="0" smtClean="0"/>
              <a:t>21. การให้กู้ยืมเงินกองทุนพัฒนาฝีมือแรงงาน ตามมาตรา 28 (2) แห่งพระราชบัญญัติส่งเสริมการพัฒนาฝีมือแรงงาน พ.ศ. 2545 (แห่ง)</a:t>
            </a:r>
            <a:endParaRPr lang="th-TH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1669338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3200" dirty="0" smtClean="0"/>
              <a:t>22. การให้เงินช่วยเหลือหรืออุดหนุนจากกองทุนพัฒนาฝีมือแรงงานตามพระราชบัญญัติส่งเสริมการพัฒนาฝีมือแรงงาน พ.ศ. 2545  (คำขอ)</a:t>
            </a:r>
            <a:endParaRPr lang="th-TH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830065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570</Words>
  <Application>Microsoft Office PowerPoint</Application>
  <PresentationFormat>นำเสนอทางหน้าจอ (4:3)</PresentationFormat>
  <Paragraphs>41</Paragraphs>
  <Slides>34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34</vt:i4>
      </vt:variant>
    </vt:vector>
  </HeadingPairs>
  <TitlesOfParts>
    <vt:vector size="35" baseType="lpstr">
      <vt:lpstr>Office Theme</vt:lpstr>
      <vt:lpstr>จำนวนของหน่วยงานที่รายงานผลการดำเนินงาน ตามคู่มือสำหรับประชาชน ตั้งแต่เดือนตุลาคม 2562 – เมษายน 2563</vt:lpstr>
      <vt:lpstr>จำนวนหน่วยงานที่รายงานผลการดำเนินงานตามคู่มือสำหรับประชาชน </vt:lpstr>
      <vt:lpstr>ผลการดำเนินงาน ตามคู่มือสำหรับประชาชน หน่วยงานรายงานผล ตั้งแต่เดือนตุลาคม 2562 – เมษายน 2563</vt:lpstr>
      <vt:lpstr>1. การให้ความเห็นชอบหลักสูตรรายละเอียดที่เกี่ยวข้องและรายการค่าใช้จ่ายที่ใช้ในการฝึกยกระดับฝีมือแรงงานและการฝึกเปลี่ยนสาขาอาชีพ  (กรณีเป็นผู้ดำเนินการฝึกอบรมเองหรือจ้างจัดฝึกอบรม) (แห่ง)</vt:lpstr>
      <vt:lpstr>1. การให้ความเห็นชอบหลักสูตรรายละเอียดที่เกี่ยวข้องและรายการค่าใช้จ่ายที่ใช้ในการฝึกยกระดับฝีมือแรงงานและการฝึกเปลี่ยนสาขาอาชีพ  (กรณีเป็นผู้ดำเนินการฝึกอบรมเองหรือจ้างจัดฝึกอบรม) (หลักสูตร)</vt:lpstr>
      <vt:lpstr>1. การให้ความเห็นชอบหลักสูตรรายละเอียดที่เกี่ยวข้องและรายการค่าใช้จ่ายที่ใช้ในการฝึกยกระดับฝีมือแรงงานและการฝึกเปลี่ยนสาขาอาชีพ  (กรณีเป็นผู้ดำเนินการฝึกอบรมเองหรือจ้างจัดฝึกอบรม) (รุ่น)</vt:lpstr>
      <vt:lpstr>1. การให้ความเห็นชอบหลักสูตรรายละเอียดที่เกี่ยวข้องและรายการค่าใช้จ่ายที่ใช้ในการฝึกยกระดับฝีมือแรงงานและการฝึกเปลี่ยนสาขาอาชีพ  (กรณีเป็นผู้ดำเนินการฝึกอบรมเองหรือจ้างจัดฝึกอบรม) (คน)</vt:lpstr>
      <vt:lpstr>2.การให้ความเห็นชอบรายละเอียดเกี่ยวกับการฝึกเตรียม เข้าทำงาน (กรณีเป็นผู้ดำเนินการฝึกเอง) (แห่ง)</vt:lpstr>
      <vt:lpstr>2.การให้ความเห็นชอบรายละเอียดเกี่ยวกับการฝึกเตรียม เข้าทำงาน (กรณีเป็นผู้ดำเนินการฝึกเอง) (หลักสูตร)</vt:lpstr>
      <vt:lpstr>2.การให้ความเห็นชอบรายละเอียดเกี่ยวกับการฝึกเตรียม เข้าทำงาน (กรณีเป็นผู้ดำเนินการฝึกเอง) (รุ่น)</vt:lpstr>
      <vt:lpstr>2.การให้ความเห็นชอบรายละเอียดเกี่ยวกับการฝึกเตรียม เข้าทำงาน (กรณีเป็นผู้ดำเนินการฝึกเอง) (คน)</vt:lpstr>
      <vt:lpstr>3. การให้ความเห็นชอบหลักสูตรรายละเอียด ที่เกี่ยวข้องและรายการค่าใช้จ่ายที่ใช้ในการฝึกยกระดับฝีมือแรงงานและการฝึกเปลี่ยนสาขาอาชีพ (กรณีส่งลูกจ้างไปรับการฝึกภายนอก) (แห่ง)</vt:lpstr>
      <vt:lpstr>3. การให้ความเห็นชอบหลักสูตรรายละเอียด ที่เกี่ยวข้องและรายการค่าใช้จ่ายที่ใช้ในการฝึกยกระดับฝีมือแรงงานและการฝึกเปลี่ยนสาขาอาชีพ (กรณีส่งลูกจ้างไปรับการฝึกภายนอก) (หลักสูตร)</vt:lpstr>
      <vt:lpstr>3. การให้ความเห็นชอบหลักสูตรรายละเอียด ที่เกี่ยวข้องและรายการค่าใช้จ่ายที่ใช้ในการฝึกยกระดับฝีมือแรงงานและการฝึกเปลี่ยนสาขาอาชีพ (กรณีส่งลูกจ้างไปรับการฝึกภายนอก) (รุ่น)</vt:lpstr>
      <vt:lpstr>3. การให้ความเห็นชอบหลักสูตรรายละเอียด ที่เกี่ยวข้องและรายการค่าใช้จ่ายที่ใช้ในการฝึกยกระดับฝีมือแรงงานและการฝึกเปลี่ยนสาขาอาชีพ (กรณีส่งลูกจ้างไปรับการฝึกภายนอก) (คน)</vt:lpstr>
      <vt:lpstr>4. การขออนุญาตจัดตั้งศูนย์ฝึกอบรมฝีมือแรงงาน (แห่ง)</vt:lpstr>
      <vt:lpstr>5. การขออนุญาตรายการเครื่องมือเครื่องจักรและอุปกรณ์ที่ผู้ดำเนินการฝึกนำเข้ามาในราชอาณาจักรเพื่อใช้ในการฝึกอบรมฝีมือแรงงานในศูนย์ฝีกอบรมฝีมือแรงงาน (แห่ง)</vt:lpstr>
      <vt:lpstr>6. การขอใบอนุญาตการดำเนินการทดสอบฝีมือคนหางานเพื่อไปทำงานในต่างประเทศ (สถานทดสอบฝีมือคนหางาน) (แห่ง)</vt:lpstr>
      <vt:lpstr>7. การต่อใบอนุญาตการดำเนินการทดสอบฝีมือคนหางานเพื่อไปทำงานในต่างประเทศ (สถานทดสอบฝีมือคนหางาน) (แห่ง)</vt:lpstr>
      <vt:lpstr>8. การออกใบแทนใบอนุญาตการดำเนินการทดสอบฝีมือคนหางานเพื่อไปทำงานในต่างประเทศ (สถานทดสอบฝีมือคนหางาน) (แห่ง) (ไม่มีผู้รับบริการ)</vt:lpstr>
      <vt:lpstr>9. การขอรับรองมาตรฐานฝีมือแรงงาน ของผู้ประกอบอาชีพ (แห่ง)</vt:lpstr>
      <vt:lpstr>10. การขออนุญาตและการต่อใบอนุญาตดำเนินการทดสอบมาตรฐานฝีมือแรงงานแห่งชาติ (แห่ง)</vt:lpstr>
      <vt:lpstr>11. การขอมีสมุดประจำตัว การบันทึกข้อมูลเพิ่มเติม และกรณีชำรุดสูญหาย (คำขอ)</vt:lpstr>
      <vt:lpstr>12. การขอมีหนังสือรับรองความรู้ความสามารถ (คำขอ)</vt:lpstr>
      <vt:lpstr>13. การขอใบแทนหนังสือรับรองความรู้ความสามารถ           (คำขอ) </vt:lpstr>
      <vt:lpstr>14. การขอขึ้นทะเบียนเป็นผู้ประเมิน (คำขอ) </vt:lpstr>
      <vt:lpstr>15. การขอใบแทนหนังสือรับรองการขึ้นทะเบียนผู้ประเมิน หรือบัตรประจำตัวผู้ประเมิน และกรณีชำรุดหรือสูญหาย (คำขอ) </vt:lpstr>
      <vt:lpstr>16. การขอรับรองขึ้นทะเบียนเป็นองค์กรอาชีพ (คำขอ) </vt:lpstr>
      <vt:lpstr>17. การขอรับรองเป็นศูนย์ประเมินความรู้ความสามารถตามมาตรา 26/4 (2) และกรณีต่ออายุ (คำขอ)</vt:lpstr>
      <vt:lpstr>18. การขอใบแทนหนังสือรับรองเป็นศูนย์ประเมินความรู้ความสามารถตามมาตรา 26/4 (2) (คำขอ) (ไม่มีผู้ใช้บริการ)</vt:lpstr>
      <vt:lpstr>19. การขออนุญาตให้ใช้เครื่องหมายจ้างงาน ผู้ได้รับหนังสือรับรองความรู้ความสามารถ (คำขอ)</vt:lpstr>
      <vt:lpstr>20. การขอเป็นสถานฝึกอบรมคนประจำเรือ ในตำแหน่งคนครัวบนเรือ (คำขอ) (ไม่มีผู้ใช้บริการ)</vt:lpstr>
      <vt:lpstr>21. การให้กู้ยืมเงินกองทุนพัฒนาฝีมือแรงงาน ตามมาตรา 28 (2) แห่งพระราชบัญญัติส่งเสริมการพัฒนาฝีมือแรงงาน พ.ศ. 2545 (แห่ง)</vt:lpstr>
      <vt:lpstr>22. การให้เงินช่วยเหลือหรืออุดหนุนจากกองทุนพัฒนาฝีมือแรงงานตามพระราชบัญญัติส่งเสริมการพัฒนาฝีมือแรงงาน พ.ศ. 2545  (คำขอ)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DSD-70</cp:lastModifiedBy>
  <cp:revision>95</cp:revision>
  <dcterms:created xsi:type="dcterms:W3CDTF">2019-09-24T08:16:21Z</dcterms:created>
  <dcterms:modified xsi:type="dcterms:W3CDTF">2020-05-15T09:39:10Z</dcterms:modified>
</cp:coreProperties>
</file>