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81" r:id="rId3"/>
    <p:sldId id="27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4" r:id="rId22"/>
    <p:sldId id="275" r:id="rId23"/>
    <p:sldId id="276" r:id="rId24"/>
    <p:sldId id="273" r:id="rId25"/>
    <p:sldId id="277" r:id="rId2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97E7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จำนวนหน่วยงานที่รายงาน (%)</c:v>
                </c:pt>
              </c:strCache>
            </c:strRef>
          </c:tx>
          <c:invertIfNegative val="0"/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97.47</c:v>
                </c:pt>
                <c:pt idx="1">
                  <c:v>88.61</c:v>
                </c:pt>
                <c:pt idx="2">
                  <c:v>93.67</c:v>
                </c:pt>
                <c:pt idx="3">
                  <c:v>87.34</c:v>
                </c:pt>
                <c:pt idx="4">
                  <c:v>83.54</c:v>
                </c:pt>
                <c:pt idx="5">
                  <c:v>93.67</c:v>
                </c:pt>
                <c:pt idx="6">
                  <c:v>93.67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จำนวนหน่วยงานที่ไม่รายงาน (%)</c:v>
                </c:pt>
              </c:strCache>
            </c:strRef>
          </c:tx>
          <c:invertIfNegative val="0"/>
          <c:cat>
            <c:strRef>
              <c:f>Sheet1!$A$2:$A$8</c:f>
              <c:strCache>
                <c:ptCount val="7"/>
                <c:pt idx="0">
                  <c:v>ตค 62</c:v>
                </c:pt>
                <c:pt idx="1">
                  <c:v>พย 62</c:v>
                </c:pt>
                <c:pt idx="2">
                  <c:v>ธค 62</c:v>
                </c:pt>
                <c:pt idx="3">
                  <c:v>มค 63</c:v>
                </c:pt>
                <c:pt idx="4">
                  <c:v>กพ 63</c:v>
                </c:pt>
                <c:pt idx="5">
                  <c:v>มีค 63</c:v>
                </c:pt>
                <c:pt idx="6">
                  <c:v>เมย 63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2.5299999999999998</c:v>
                </c:pt>
                <c:pt idx="1">
                  <c:v>11.39</c:v>
                </c:pt>
                <c:pt idx="2">
                  <c:v>6.33</c:v>
                </c:pt>
                <c:pt idx="3">
                  <c:v>12.66</c:v>
                </c:pt>
                <c:pt idx="4">
                  <c:v>16.46</c:v>
                </c:pt>
                <c:pt idx="5">
                  <c:v>6.33</c:v>
                </c:pt>
                <c:pt idx="6">
                  <c:v>6.33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95883648"/>
        <c:axId val="95885184"/>
      </c:barChart>
      <c:catAx>
        <c:axId val="95883648"/>
        <c:scaling>
          <c:orientation val="minMax"/>
        </c:scaling>
        <c:delete val="0"/>
        <c:axPos val="b"/>
        <c:majorTickMark val="none"/>
        <c:minorTickMark val="none"/>
        <c:tickLblPos val="nextTo"/>
        <c:crossAx val="95885184"/>
        <c:crosses val="autoZero"/>
        <c:auto val="1"/>
        <c:lblAlgn val="ctr"/>
        <c:lblOffset val="100"/>
        <c:noMultiLvlLbl val="0"/>
      </c:catAx>
      <c:valAx>
        <c:axId val="958851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588364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แห่ง</c:v>
                </c:pt>
                <c:pt idx="1">
                  <c:v>หลักสูตร</c:v>
                </c:pt>
                <c:pt idx="2">
                  <c:v>รุ่น</c:v>
                </c:pt>
                <c:pt idx="3">
                  <c:v>คน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75.08</c:v>
                </c:pt>
                <c:pt idx="1">
                  <c:v>74.459999999999994</c:v>
                </c:pt>
                <c:pt idx="2">
                  <c:v>76.16</c:v>
                </c:pt>
                <c:pt idx="3">
                  <c:v>78.11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แห่ง</c:v>
                </c:pt>
                <c:pt idx="1">
                  <c:v>หลักสูตร</c:v>
                </c:pt>
                <c:pt idx="2">
                  <c:v>รุ่น</c:v>
                </c:pt>
                <c:pt idx="3">
                  <c:v>คน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24.92</c:v>
                </c:pt>
                <c:pt idx="1">
                  <c:v>25.54</c:v>
                </c:pt>
                <c:pt idx="2">
                  <c:v>23.84</c:v>
                </c:pt>
                <c:pt idx="3">
                  <c:v>21.89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1245312"/>
        <c:axId val="21251200"/>
      </c:barChart>
      <c:catAx>
        <c:axId val="21245312"/>
        <c:scaling>
          <c:orientation val="minMax"/>
        </c:scaling>
        <c:delete val="0"/>
        <c:axPos val="b"/>
        <c:majorTickMark val="none"/>
        <c:minorTickMark val="none"/>
        <c:tickLblPos val="nextTo"/>
        <c:crossAx val="21251200"/>
        <c:crosses val="autoZero"/>
        <c:auto val="1"/>
        <c:lblAlgn val="ctr"/>
        <c:lblOffset val="100"/>
        <c:noMultiLvlLbl val="0"/>
      </c:catAx>
      <c:valAx>
        <c:axId val="212512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1245312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แห่ง</c:v>
                </c:pt>
                <c:pt idx="1">
                  <c:v>หลักสูตร</c:v>
                </c:pt>
                <c:pt idx="2">
                  <c:v>รุ่น</c:v>
                </c:pt>
                <c:pt idx="3">
                  <c:v>คน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70.8</c:v>
                </c:pt>
                <c:pt idx="1">
                  <c:v>78.25</c:v>
                </c:pt>
                <c:pt idx="2">
                  <c:v>78.25</c:v>
                </c:pt>
                <c:pt idx="3">
                  <c:v>81.73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แห่ง</c:v>
                </c:pt>
                <c:pt idx="1">
                  <c:v>หลักสูตร</c:v>
                </c:pt>
                <c:pt idx="2">
                  <c:v>รุ่น</c:v>
                </c:pt>
                <c:pt idx="3">
                  <c:v>คน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29.2</c:v>
                </c:pt>
                <c:pt idx="1">
                  <c:v>21.75</c:v>
                </c:pt>
                <c:pt idx="2">
                  <c:v>21.75</c:v>
                </c:pt>
                <c:pt idx="3">
                  <c:v>18.27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1285888"/>
        <c:axId val="21291776"/>
      </c:barChart>
      <c:catAx>
        <c:axId val="21285888"/>
        <c:scaling>
          <c:orientation val="minMax"/>
        </c:scaling>
        <c:delete val="0"/>
        <c:axPos val="b"/>
        <c:majorTickMark val="none"/>
        <c:minorTickMark val="none"/>
        <c:tickLblPos val="nextTo"/>
        <c:crossAx val="21291776"/>
        <c:crosses val="autoZero"/>
        <c:auto val="1"/>
        <c:lblAlgn val="ctr"/>
        <c:lblOffset val="100"/>
        <c:noMultiLvlLbl val="0"/>
      </c:catAx>
      <c:valAx>
        <c:axId val="212917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128588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แห่ง</c:v>
                </c:pt>
                <c:pt idx="1">
                  <c:v>หลักสูตร</c:v>
                </c:pt>
                <c:pt idx="2">
                  <c:v>รุ่น</c:v>
                </c:pt>
                <c:pt idx="3">
                  <c:v>คน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71.209999999999994</c:v>
                </c:pt>
                <c:pt idx="1">
                  <c:v>73.69</c:v>
                </c:pt>
                <c:pt idx="2">
                  <c:v>68.709999999999994</c:v>
                </c:pt>
                <c:pt idx="3">
                  <c:v>67.31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จำนวนที่ให้บีริการไม่เสร็จตามระยะเวลา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แห่ง</c:v>
                </c:pt>
                <c:pt idx="1">
                  <c:v>หลักสูตร</c:v>
                </c:pt>
                <c:pt idx="2">
                  <c:v>รุ่น</c:v>
                </c:pt>
                <c:pt idx="3">
                  <c:v>คน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28.79</c:v>
                </c:pt>
                <c:pt idx="1">
                  <c:v>26.31</c:v>
                </c:pt>
                <c:pt idx="2">
                  <c:v>31.29</c:v>
                </c:pt>
                <c:pt idx="3">
                  <c:v>32.69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2501248"/>
        <c:axId val="22502784"/>
      </c:barChart>
      <c:catAx>
        <c:axId val="22501248"/>
        <c:scaling>
          <c:orientation val="minMax"/>
        </c:scaling>
        <c:delete val="0"/>
        <c:axPos val="b"/>
        <c:majorTickMark val="none"/>
        <c:minorTickMark val="none"/>
        <c:tickLblPos val="nextTo"/>
        <c:crossAx val="22502784"/>
        <c:crosses val="autoZero"/>
        <c:auto val="1"/>
        <c:lblAlgn val="ctr"/>
        <c:lblOffset val="100"/>
        <c:noMultiLvlLbl val="0"/>
      </c:catAx>
      <c:valAx>
        <c:axId val="225027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250124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2562688"/>
        <c:axId val="22574592"/>
      </c:barChart>
      <c:catAx>
        <c:axId val="22562688"/>
        <c:scaling>
          <c:orientation val="minMax"/>
        </c:scaling>
        <c:delete val="0"/>
        <c:axPos val="b"/>
        <c:majorTickMark val="none"/>
        <c:minorTickMark val="none"/>
        <c:tickLblPos val="nextTo"/>
        <c:crossAx val="22574592"/>
        <c:crosses val="autoZero"/>
        <c:auto val="1"/>
        <c:lblAlgn val="ctr"/>
        <c:lblOffset val="100"/>
        <c:noMultiLvlLbl val="0"/>
      </c:catAx>
      <c:valAx>
        <c:axId val="225745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256268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2796160"/>
        <c:axId val="22797696"/>
      </c:barChart>
      <c:catAx>
        <c:axId val="22796160"/>
        <c:scaling>
          <c:orientation val="minMax"/>
        </c:scaling>
        <c:delete val="0"/>
        <c:axPos val="b"/>
        <c:majorTickMark val="none"/>
        <c:minorTickMark val="none"/>
        <c:tickLblPos val="nextTo"/>
        <c:crossAx val="22797696"/>
        <c:crosses val="autoZero"/>
        <c:auto val="1"/>
        <c:lblAlgn val="ctr"/>
        <c:lblOffset val="100"/>
        <c:noMultiLvlLbl val="0"/>
      </c:catAx>
      <c:valAx>
        <c:axId val="227976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279616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17675520"/>
        <c:axId val="109142400"/>
      </c:barChart>
      <c:catAx>
        <c:axId val="117675520"/>
        <c:scaling>
          <c:orientation val="minMax"/>
        </c:scaling>
        <c:delete val="0"/>
        <c:axPos val="b"/>
        <c:majorTickMark val="none"/>
        <c:minorTickMark val="none"/>
        <c:tickLblPos val="nextTo"/>
        <c:crossAx val="109142400"/>
        <c:crosses val="autoZero"/>
        <c:auto val="1"/>
        <c:lblAlgn val="ctr"/>
        <c:lblOffset val="100"/>
        <c:noMultiLvlLbl val="0"/>
      </c:catAx>
      <c:valAx>
        <c:axId val="1091424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1767552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09176320"/>
        <c:axId val="109177856"/>
      </c:barChart>
      <c:catAx>
        <c:axId val="109176320"/>
        <c:scaling>
          <c:orientation val="minMax"/>
        </c:scaling>
        <c:delete val="0"/>
        <c:axPos val="b"/>
        <c:majorTickMark val="none"/>
        <c:minorTickMark val="none"/>
        <c:tickLblPos val="nextTo"/>
        <c:crossAx val="109177856"/>
        <c:crosses val="autoZero"/>
        <c:auto val="1"/>
        <c:lblAlgn val="ctr"/>
        <c:lblOffset val="100"/>
        <c:noMultiLvlLbl val="0"/>
      </c:catAx>
      <c:valAx>
        <c:axId val="1091778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917632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400832"/>
        <c:axId val="23402368"/>
      </c:barChart>
      <c:catAx>
        <c:axId val="23400832"/>
        <c:scaling>
          <c:orientation val="minMax"/>
        </c:scaling>
        <c:delete val="0"/>
        <c:axPos val="b"/>
        <c:majorTickMark val="out"/>
        <c:minorTickMark val="none"/>
        <c:tickLblPos val="nextTo"/>
        <c:crossAx val="23402368"/>
        <c:crosses val="autoZero"/>
        <c:auto val="1"/>
        <c:lblAlgn val="ctr"/>
        <c:lblOffset val="100"/>
        <c:noMultiLvlLbl val="0"/>
      </c:catAx>
      <c:valAx>
        <c:axId val="234023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4008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77.33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22.67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411712"/>
        <c:axId val="23454464"/>
      </c:barChart>
      <c:catAx>
        <c:axId val="23411712"/>
        <c:scaling>
          <c:orientation val="minMax"/>
        </c:scaling>
        <c:delete val="0"/>
        <c:axPos val="b"/>
        <c:majorTickMark val="none"/>
        <c:minorTickMark val="none"/>
        <c:tickLblPos val="nextTo"/>
        <c:crossAx val="23454464"/>
        <c:crosses val="autoZero"/>
        <c:auto val="1"/>
        <c:lblAlgn val="ctr"/>
        <c:lblOffset val="100"/>
        <c:noMultiLvlLbl val="0"/>
      </c:catAx>
      <c:valAx>
        <c:axId val="234544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3411712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72.59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27.41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349120"/>
        <c:axId val="23350656"/>
      </c:barChart>
      <c:catAx>
        <c:axId val="23349120"/>
        <c:scaling>
          <c:orientation val="minMax"/>
        </c:scaling>
        <c:delete val="0"/>
        <c:axPos val="b"/>
        <c:majorTickMark val="none"/>
        <c:minorTickMark val="none"/>
        <c:tickLblPos val="nextTo"/>
        <c:crossAx val="23350656"/>
        <c:crosses val="autoZero"/>
        <c:auto val="1"/>
        <c:lblAlgn val="ctr"/>
        <c:lblOffset val="100"/>
        <c:noMultiLvlLbl val="0"/>
      </c:catAx>
      <c:valAx>
        <c:axId val="233506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334912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94.33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5.67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380736"/>
        <c:axId val="23382272"/>
      </c:barChart>
      <c:catAx>
        <c:axId val="23380736"/>
        <c:scaling>
          <c:orientation val="minMax"/>
        </c:scaling>
        <c:delete val="0"/>
        <c:axPos val="b"/>
        <c:majorTickMark val="none"/>
        <c:minorTickMark val="none"/>
        <c:tickLblPos val="nextTo"/>
        <c:crossAx val="23382272"/>
        <c:crosses val="autoZero"/>
        <c:auto val="1"/>
        <c:lblAlgn val="ctr"/>
        <c:lblOffset val="100"/>
        <c:noMultiLvlLbl val="0"/>
      </c:catAx>
      <c:valAx>
        <c:axId val="233822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338073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96.79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3.21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514496"/>
        <c:axId val="23516288"/>
      </c:barChart>
      <c:catAx>
        <c:axId val="23514496"/>
        <c:scaling>
          <c:orientation val="minMax"/>
        </c:scaling>
        <c:delete val="0"/>
        <c:axPos val="b"/>
        <c:majorTickMark val="none"/>
        <c:minorTickMark val="none"/>
        <c:tickLblPos val="nextTo"/>
        <c:crossAx val="23516288"/>
        <c:crosses val="autoZero"/>
        <c:auto val="1"/>
        <c:lblAlgn val="ctr"/>
        <c:lblOffset val="100"/>
        <c:noMultiLvlLbl val="0"/>
      </c:catAx>
      <c:valAx>
        <c:axId val="235162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351449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96.42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3.58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6745088"/>
        <c:axId val="26750976"/>
      </c:barChart>
      <c:catAx>
        <c:axId val="26745088"/>
        <c:scaling>
          <c:orientation val="minMax"/>
        </c:scaling>
        <c:delete val="0"/>
        <c:axPos val="b"/>
        <c:majorTickMark val="none"/>
        <c:minorTickMark val="none"/>
        <c:tickLblPos val="nextTo"/>
        <c:crossAx val="26750976"/>
        <c:crosses val="autoZero"/>
        <c:auto val="1"/>
        <c:lblAlgn val="ctr"/>
        <c:lblOffset val="100"/>
        <c:noMultiLvlLbl val="0"/>
      </c:catAx>
      <c:valAx>
        <c:axId val="267509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674508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62.41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37.590000000000003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6887296"/>
        <c:axId val="26888832"/>
      </c:barChart>
      <c:catAx>
        <c:axId val="26887296"/>
        <c:scaling>
          <c:orientation val="minMax"/>
        </c:scaling>
        <c:delete val="0"/>
        <c:axPos val="b"/>
        <c:majorTickMark val="none"/>
        <c:minorTickMark val="none"/>
        <c:tickLblPos val="nextTo"/>
        <c:crossAx val="26888832"/>
        <c:crosses val="autoZero"/>
        <c:auto val="1"/>
        <c:lblAlgn val="ctr"/>
        <c:lblOffset val="100"/>
        <c:noMultiLvlLbl val="0"/>
      </c:catAx>
      <c:valAx>
        <c:axId val="268888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688729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6910720"/>
        <c:axId val="26912256"/>
      </c:barChart>
      <c:catAx>
        <c:axId val="26910720"/>
        <c:scaling>
          <c:orientation val="minMax"/>
        </c:scaling>
        <c:delete val="0"/>
        <c:axPos val="b"/>
        <c:majorTickMark val="none"/>
        <c:minorTickMark val="none"/>
        <c:tickLblPos val="nextTo"/>
        <c:crossAx val="26912256"/>
        <c:crosses val="autoZero"/>
        <c:auto val="1"/>
        <c:lblAlgn val="ctr"/>
        <c:lblOffset val="100"/>
        <c:noMultiLvlLbl val="0"/>
      </c:catAx>
      <c:valAx>
        <c:axId val="269122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691072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7204608"/>
        <c:axId val="27222784"/>
      </c:barChart>
      <c:catAx>
        <c:axId val="27204608"/>
        <c:scaling>
          <c:orientation val="minMax"/>
        </c:scaling>
        <c:delete val="0"/>
        <c:axPos val="b"/>
        <c:majorTickMark val="none"/>
        <c:minorTickMark val="none"/>
        <c:tickLblPos val="nextTo"/>
        <c:crossAx val="27222784"/>
        <c:crosses val="autoZero"/>
        <c:auto val="1"/>
        <c:lblAlgn val="ctr"/>
        <c:lblOffset val="100"/>
        <c:noMultiLvlLbl val="0"/>
      </c:catAx>
      <c:valAx>
        <c:axId val="272227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720460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7019136"/>
        <c:axId val="27020672"/>
      </c:barChart>
      <c:catAx>
        <c:axId val="27019136"/>
        <c:scaling>
          <c:orientation val="minMax"/>
        </c:scaling>
        <c:delete val="0"/>
        <c:axPos val="b"/>
        <c:majorTickMark val="none"/>
        <c:minorTickMark val="none"/>
        <c:tickLblPos val="nextTo"/>
        <c:crossAx val="27020672"/>
        <c:crosses val="autoZero"/>
        <c:auto val="1"/>
        <c:lblAlgn val="ctr"/>
        <c:lblOffset val="100"/>
        <c:noMultiLvlLbl val="0"/>
      </c:catAx>
      <c:valAx>
        <c:axId val="270206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701913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054848"/>
        <c:axId val="27056384"/>
      </c:barChart>
      <c:catAx>
        <c:axId val="27054848"/>
        <c:scaling>
          <c:orientation val="minMax"/>
        </c:scaling>
        <c:delete val="0"/>
        <c:axPos val="b"/>
        <c:majorTickMark val="out"/>
        <c:minorTickMark val="none"/>
        <c:tickLblPos val="nextTo"/>
        <c:crossAx val="27056384"/>
        <c:crosses val="autoZero"/>
        <c:auto val="1"/>
        <c:lblAlgn val="ctr"/>
        <c:lblOffset val="100"/>
        <c:noMultiLvlLbl val="0"/>
      </c:catAx>
      <c:valAx>
        <c:axId val="270563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0548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6951040"/>
        <c:axId val="26961024"/>
      </c:barChart>
      <c:catAx>
        <c:axId val="26951040"/>
        <c:scaling>
          <c:orientation val="minMax"/>
        </c:scaling>
        <c:delete val="0"/>
        <c:axPos val="b"/>
        <c:majorTickMark val="none"/>
        <c:minorTickMark val="none"/>
        <c:tickLblPos val="nextTo"/>
        <c:crossAx val="26961024"/>
        <c:crosses val="autoZero"/>
        <c:auto val="1"/>
        <c:lblAlgn val="ctr"/>
        <c:lblOffset val="100"/>
        <c:noMultiLvlLbl val="0"/>
      </c:catAx>
      <c:valAx>
        <c:axId val="269610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695104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คำขอ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076864"/>
        <c:axId val="27078656"/>
      </c:barChart>
      <c:catAx>
        <c:axId val="27076864"/>
        <c:scaling>
          <c:orientation val="minMax"/>
        </c:scaling>
        <c:delete val="0"/>
        <c:axPos val="b"/>
        <c:majorTickMark val="out"/>
        <c:minorTickMark val="none"/>
        <c:tickLblPos val="nextTo"/>
        <c:crossAx val="27078656"/>
        <c:crosses val="autoZero"/>
        <c:auto val="1"/>
        <c:lblAlgn val="ctr"/>
        <c:lblOffset val="100"/>
        <c:noMultiLvlLbl val="0"/>
      </c:catAx>
      <c:valAx>
        <c:axId val="270786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0768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78.260000000000005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21.74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7120768"/>
        <c:axId val="27122304"/>
      </c:barChart>
      <c:catAx>
        <c:axId val="27120768"/>
        <c:scaling>
          <c:orientation val="minMax"/>
        </c:scaling>
        <c:delete val="0"/>
        <c:axPos val="b"/>
        <c:majorTickMark val="none"/>
        <c:minorTickMark val="none"/>
        <c:tickLblPos val="nextTo"/>
        <c:crossAx val="27122304"/>
        <c:crosses val="autoZero"/>
        <c:auto val="1"/>
        <c:lblAlgn val="ctr"/>
        <c:lblOffset val="100"/>
        <c:noMultiLvlLbl val="0"/>
      </c:catAx>
      <c:valAx>
        <c:axId val="271223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712076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จำนวนที่ให้บริการเสร็จตามระยะเวลา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72.180000000000007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จำนวนที่ให้บริการไม่เสร็จตามระยะเวลา (%)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แห่ง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27.82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7189248"/>
        <c:axId val="27190784"/>
      </c:barChart>
      <c:catAx>
        <c:axId val="27189248"/>
        <c:scaling>
          <c:orientation val="minMax"/>
        </c:scaling>
        <c:delete val="0"/>
        <c:axPos val="b"/>
        <c:majorTickMark val="none"/>
        <c:minorTickMark val="none"/>
        <c:tickLblPos val="nextTo"/>
        <c:crossAx val="27190784"/>
        <c:crosses val="autoZero"/>
        <c:auto val="1"/>
        <c:lblAlgn val="ctr"/>
        <c:lblOffset val="100"/>
        <c:noMultiLvlLbl val="0"/>
      </c:catAx>
      <c:valAx>
        <c:axId val="271907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718924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FD02E-C7F1-442D-B2D0-1135F6E9F012}" type="datetimeFigureOut">
              <a:rPr lang="th-TH" smtClean="0"/>
              <a:pPr/>
              <a:t>14/05/63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06307-2E59-4F17-BCCE-DDA140A6B02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94148"/>
            <a:ext cx="8229600" cy="2858988"/>
          </a:xfrm>
        </p:spPr>
        <p:txBody>
          <a:bodyPr>
            <a:normAutofit/>
          </a:bodyPr>
          <a:lstStyle/>
          <a:p>
            <a:r>
              <a:rPr lang="th-TH" b="1" dirty="0" smtClean="0"/>
              <a:t>ร้อยละของหน่วยงานที่รายงานผลการดำเนินงาน</a:t>
            </a:r>
            <a:br>
              <a:rPr lang="th-TH" b="1" dirty="0" smtClean="0"/>
            </a:br>
            <a:r>
              <a:rPr lang="th-TH" b="1" dirty="0" smtClean="0"/>
              <a:t>ตามคู่มือสำหรับประชาชน</a:t>
            </a:r>
            <a:br>
              <a:rPr lang="th-TH" b="1" dirty="0" smtClean="0"/>
            </a:br>
            <a:r>
              <a:rPr lang="th-TH" b="1" dirty="0" smtClean="0"/>
              <a:t>ตั้งแต่เดือนตุลาคม 2562 – เมษายน 2563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9144000" cy="1470025"/>
          </a:xfrm>
        </p:spPr>
        <p:txBody>
          <a:bodyPr>
            <a:noAutofit/>
          </a:bodyPr>
          <a:lstStyle/>
          <a:p>
            <a:r>
              <a:rPr lang="th-TH" sz="3200" dirty="0" smtClean="0"/>
              <a:t>ร้อยละของหน่วยงานที่รายงานผลการดำเนินงานตามคู่มือสำหรับประชาชน </a:t>
            </a:r>
            <a:endParaRPr lang="th-TH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289032846"/>
              </p:ext>
            </p:extLst>
          </p:nvPr>
        </p:nvGraphicFramePr>
        <p:xfrm>
          <a:off x="467544" y="1340768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8649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94148"/>
            <a:ext cx="8229600" cy="2858988"/>
          </a:xfrm>
        </p:spPr>
        <p:txBody>
          <a:bodyPr>
            <a:normAutofit/>
          </a:bodyPr>
          <a:lstStyle/>
          <a:p>
            <a:r>
              <a:rPr lang="th-TH" b="1" dirty="0" smtClean="0"/>
              <a:t>ร้อยละของผลการดำเนินงาน</a:t>
            </a:r>
            <a:br>
              <a:rPr lang="th-TH" b="1" dirty="0" smtClean="0"/>
            </a:br>
            <a:r>
              <a:rPr lang="th-TH" b="1" dirty="0" smtClean="0"/>
              <a:t>ตามคู่มือสำหรับประชาชน</a:t>
            </a:r>
            <a:br>
              <a:rPr lang="th-TH" b="1" dirty="0" smtClean="0"/>
            </a:br>
            <a:r>
              <a:rPr lang="th-TH" b="1" dirty="0" smtClean="0"/>
              <a:t>ที่หน่วยงานรายงานผล</a:t>
            </a:r>
            <a:br>
              <a:rPr lang="th-TH" b="1" dirty="0" smtClean="0"/>
            </a:br>
            <a:r>
              <a:rPr lang="th-TH" b="1" dirty="0" smtClean="0"/>
              <a:t>ตั้งแต่เดือนตุลาคม 2562 – เมษายน 2563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8339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0723"/>
            <a:ext cx="9144000" cy="1470025"/>
          </a:xfrm>
        </p:spPr>
        <p:txBody>
          <a:bodyPr>
            <a:noAutofit/>
          </a:bodyPr>
          <a:lstStyle/>
          <a:p>
            <a:r>
              <a:rPr lang="th-TH" sz="3200" dirty="0"/>
              <a:t>1. การให้ความเห็นชอบหลักสูตร</a:t>
            </a:r>
            <a:r>
              <a:rPr lang="th-TH" sz="3200" dirty="0" smtClean="0"/>
              <a:t>รายละเอียดที่</a:t>
            </a:r>
            <a:r>
              <a:rPr lang="th-TH" sz="3200" dirty="0"/>
              <a:t>เกี่ยวข้องและรายการค่าใช้จ่ายที่ใช้ในการฝึกยกระดับฝีมือแรงงานและการฝึก</a:t>
            </a:r>
            <a:r>
              <a:rPr lang="th-TH" sz="3200" dirty="0" smtClean="0"/>
              <a:t>เปลี่ยนสาขา</a:t>
            </a:r>
            <a:r>
              <a:rPr lang="th-TH" sz="3200" dirty="0"/>
              <a:t>อาชีพ 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3200" dirty="0" smtClean="0"/>
              <a:t>(</a:t>
            </a:r>
            <a:r>
              <a:rPr lang="th-TH" sz="3200" dirty="0"/>
              <a:t>กรณีเป็นผู้ดำเนินการฝึกอบรม</a:t>
            </a:r>
            <a:r>
              <a:rPr lang="th-TH" sz="3200" dirty="0" smtClean="0"/>
              <a:t>เองหรือ</a:t>
            </a:r>
            <a:r>
              <a:rPr lang="th-TH" sz="3200" dirty="0"/>
              <a:t>จ้างจัดฝึกอบรม)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488777724"/>
              </p:ext>
            </p:extLst>
          </p:nvPr>
        </p:nvGraphicFramePr>
        <p:xfrm>
          <a:off x="467544" y="1340768"/>
          <a:ext cx="842493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2.การ</a:t>
            </a:r>
            <a:r>
              <a:rPr lang="th-TH" dirty="0"/>
              <a:t>ให้ความเห็นชอบรายละเอียดเกี่ยวกับการฝึก</a:t>
            </a:r>
            <a:r>
              <a:rPr lang="th-TH" dirty="0" smtClean="0"/>
              <a:t>เตรียม</a:t>
            </a:r>
            <a:br>
              <a:rPr lang="th-TH" dirty="0" smtClean="0"/>
            </a:br>
            <a:r>
              <a:rPr lang="th-TH" dirty="0" smtClean="0"/>
              <a:t>เข้า</a:t>
            </a:r>
            <a:r>
              <a:rPr lang="th-TH" dirty="0"/>
              <a:t>ทำงาน (กรณีเป็นผู้ดำเนินการฝึกเอง)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037601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200" dirty="0"/>
              <a:t>3. การให้ความเห็นชอบหลักสูตรรายละเอียด</a:t>
            </a:r>
            <a:br>
              <a:rPr lang="th-TH" sz="3200" dirty="0"/>
            </a:br>
            <a:r>
              <a:rPr lang="th-TH" sz="3200" dirty="0"/>
              <a:t>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196468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4. การขออนุญาตจัดตั้งศูนย์ฝึกอบรมฝีมือแรงงาน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60725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2800" dirty="0"/>
              <a:t>5. การขออนุญาตรายการเครื่องมือเครื่องจักรและอุปกรณ์ที่ผู้ดำเนินการฝึกนำเข้ามาในราชอาณาจักรเพื่อใช้ในการฝึกอบรมฝีมือแรงงานในศูนย์ฝีกอบรมฝีมือแรงงาน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406801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6. การขอใบอนุญาตการดำเนินการทดสอบฝีมือคนหางานเพื่อไปทำงานในต่างประเทศ (สถานทดสอบฝีมือคนหางาน)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625254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7. การต่อใบอนุญาตการดำเนินการทดสอบฝีมือคนหางานเพื่อไปทำงานในต่างประเทศ (สถานทดสอบฝีมือคนหางาน)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769619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440160"/>
          </a:xfrm>
        </p:spPr>
        <p:txBody>
          <a:bodyPr>
            <a:noAutofit/>
          </a:bodyPr>
          <a:lstStyle/>
          <a:p>
            <a:r>
              <a:rPr lang="th-TH" sz="3600" dirty="0" smtClean="0"/>
              <a:t>8. การออกใบแทนใบอนุญาตการดำเนินการทดสอบฝีมือคนหางานเพื่อไปทำงานในต่างประเทศ (สถานทดสอบฝีมือคนหางาน)</a:t>
            </a:r>
            <a:br>
              <a:rPr lang="th-TH" sz="3600" dirty="0" smtClean="0"/>
            </a:br>
            <a:r>
              <a:rPr lang="th-TH" sz="3600" dirty="0" smtClean="0"/>
              <a:t> (ไม่มีผู้รับบริการ)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455590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9. การขอรับรองมาตรฐานฝีมือแรงงาน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th-TH" dirty="0" smtClean="0"/>
              <a:t>ของผู้ประกอบอาชีพ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19205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10. การขออนุญาตและการต่อใบอนุญาตดำเนินการทดสอบมาตรฐานฝีมือแรงงานแห่งชาติ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020933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11. การขอมีสมุดประจำตัว การบันทึกข้อมูลเพิ่มเติม และกรณีชำรุดสูญหาย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742813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12. การขอมีหนังสือรับรองความรู้ความสามารถ 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983413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13. การขอใบแทนหนังสือรับรองความรู้ความสามารถ 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5293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14. การขอขึ้นทะเบียนเป็นผู้ประเมิน 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794739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15. การขอใบแทนหนังสือรับรองการขึ้นทะเบียนผู้ประเมิน</a:t>
            </a:r>
            <a:br>
              <a:rPr lang="th-TH" sz="3600" dirty="0" smtClean="0"/>
            </a:br>
            <a:r>
              <a:rPr lang="th-TH" sz="3600" dirty="0" smtClean="0"/>
              <a:t>หรือบัตรประจำตัวผู้ประเมิน และกรณีชำรุดหรือสูญหาย 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241602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16. การขอรับรองขึ้นทะเบียนเป็นองค์กรอาชีพ </a:t>
            </a:r>
            <a:br>
              <a:rPr lang="th-TH" dirty="0" smtClean="0"/>
            </a:b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712535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dirty="0" smtClean="0"/>
              <a:t>17. การขอรับรองเป็นศูนย์ประเมินความรู้ความสามารถตามมาตรา 26/4 (2) และกรณีต่ออายุ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40758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18. การขอใบแทนหนังสือรับรองเป็นศูนย์ประเมินความรู้ความสามารถตามมาตรา 26/4 (2) (ไม่มีผู้ใช้บริการ)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025842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19. การขออนุญาตให้ใช้เครื่องหมายจ้างงาน</a:t>
            </a:r>
            <a:br>
              <a:rPr lang="th-TH" sz="3600" dirty="0" smtClean="0"/>
            </a:br>
            <a:r>
              <a:rPr lang="th-TH" sz="3600" dirty="0" smtClean="0"/>
              <a:t>ผู้ได้รับหนังสือรับรองความรู้ความสามารถ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096577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20. การขอเป็นสถานฝึกอบรมคนประจำเรือ</a:t>
            </a:r>
            <a:br>
              <a:rPr lang="th-TH" sz="3600" dirty="0" smtClean="0"/>
            </a:br>
            <a:r>
              <a:rPr lang="th-TH" sz="3600" dirty="0" smtClean="0"/>
              <a:t>ในตำแหน่งคนครัวบนเรือ (ไม่มีผู้ใช้บริการ)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dirty="0" smtClean="0"/>
              <a:t>21. การให้กู้ยืมเงินกองทุนพัฒนาฝีมือแรงงาน ตามมาตรา 28 (2) แห่งพระราชบัญญัติส่งเสริมการพัฒนาฝีมือแรงงาน พ.ศ. 2545 </a:t>
            </a:r>
            <a:endParaRPr lang="th-TH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06083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200" dirty="0" smtClean="0"/>
              <a:t>22. การให้เงินช่วยเหลือหรืออุดหนุนจากกองทุนพัฒนาฝีมือแรงงานตามพระราชบัญญัติส่งเสริมการพัฒนาฝีมือแรงงาน พ.ศ. 2545 </a:t>
            </a:r>
            <a:endParaRPr lang="th-TH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17323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390</Words>
  <Application>Microsoft Office PowerPoint</Application>
  <PresentationFormat>นำเสนอทางหน้าจอ (4:3)</PresentationFormat>
  <Paragraphs>31</Paragraphs>
  <Slides>25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25</vt:i4>
      </vt:variant>
    </vt:vector>
  </HeadingPairs>
  <TitlesOfParts>
    <vt:vector size="26" baseType="lpstr">
      <vt:lpstr>Office Theme</vt:lpstr>
      <vt:lpstr>ร้อยละของหน่วยงานที่รายงานผลการดำเนินงาน ตามคู่มือสำหรับประชาชน ตั้งแต่เดือนตุลาคม 2562 – เมษายน 2563</vt:lpstr>
      <vt:lpstr>ร้อยละของหน่วยงานที่รายงานผลการดำเนินงานตามคู่มือสำหรับประชาชน </vt:lpstr>
      <vt:lpstr>ร้อยละของผลการดำเนินงาน ตามคู่มือสำหรับประชาชน ที่หน่วยงานรายงานผล ตั้งแต่เดือนตุลาคม 2562 – เมษายน 2563</vt:lpstr>
      <vt:lpstr>1. การให้ความเห็นชอบหลักสูตรรายละเอียดที่เกี่ยวข้องและรายการค่าใช้จ่ายที่ใช้ในการฝึกยกระดับฝีมือแรงงานและการฝึกเปลี่ยนสาขาอาชีพ  (กรณีเป็นผู้ดำเนินการฝึกอบรมเองหรือจ้างจัดฝึกอบรม) </vt:lpstr>
      <vt:lpstr>2.การให้ความเห็นชอบรายละเอียดเกี่ยวกับการฝึกเตรียม เข้าทำงาน (กรณีเป็นผู้ดำเนินการฝึกเอง)</vt:lpstr>
      <vt:lpstr>3. การให้ความเห็นชอบหลักสูตรรายละเอียด ที่เกี่ยวข้องและรายการค่าใช้จ่ายที่ใช้ในการฝึกยกระดับฝีมือแรงงานและการฝึกเปลี่ยนสาขาอาชีพ (กรณีส่งลูกจ้างไปรับการฝึกภายนอก)</vt:lpstr>
      <vt:lpstr>4. การขออนุญาตจัดตั้งศูนย์ฝึกอบรมฝีมือแรงงาน</vt:lpstr>
      <vt:lpstr>5. การขออนุญาตรายการเครื่องมือเครื่องจักรและอุปกรณ์ที่ผู้ดำเนินการฝึกนำเข้ามาในราชอาณาจักรเพื่อใช้ในการฝึกอบรมฝีมือแรงงานในศูนย์ฝีกอบรมฝีมือแรงงาน</vt:lpstr>
      <vt:lpstr>6. การขอใบอนุญาตการดำเนินการทดสอบฝีมือคนหางานเพื่อไปทำงานในต่างประเทศ (สถานทดสอบฝีมือคนหางาน)</vt:lpstr>
      <vt:lpstr>7. การต่อใบอนุญาตการดำเนินการทดสอบฝีมือคนหางานเพื่อไปทำงานในต่างประเทศ (สถานทดสอบฝีมือคนหางาน)</vt:lpstr>
      <vt:lpstr>8. การออกใบแทนใบอนุญาตการดำเนินการทดสอบฝีมือคนหางานเพื่อไปทำงานในต่างประเทศ (สถานทดสอบฝีมือคนหางาน)  (ไม่มีผู้รับบริการ)</vt:lpstr>
      <vt:lpstr>9. การขอรับรองมาตรฐานฝีมือแรงงาน ของผู้ประกอบอาชีพ</vt:lpstr>
      <vt:lpstr>10. การขออนุญาตและการต่อใบอนุญาตดำเนินการทดสอบมาตรฐานฝีมือแรงงานแห่งชาติ</vt:lpstr>
      <vt:lpstr>11. การขอมีสมุดประจำตัว การบันทึกข้อมูลเพิ่มเติม และกรณีชำรุดสูญหาย</vt:lpstr>
      <vt:lpstr>12. การขอมีหนังสือรับรองความรู้ความสามารถ </vt:lpstr>
      <vt:lpstr>13. การขอใบแทนหนังสือรับรองความรู้ความสามารถ </vt:lpstr>
      <vt:lpstr>14. การขอขึ้นทะเบียนเป็นผู้ประเมิน </vt:lpstr>
      <vt:lpstr>15. การขอใบแทนหนังสือรับรองการขึ้นทะเบียนผู้ประเมิน หรือบัตรประจำตัวผู้ประเมิน และกรณีชำรุดหรือสูญหาย </vt:lpstr>
      <vt:lpstr>16. การขอรับรองขึ้นทะเบียนเป็นองค์กรอาชีพ  </vt:lpstr>
      <vt:lpstr>17. การขอรับรองเป็นศูนย์ประเมินความรู้ความสามารถตามมาตรา 26/4 (2) และกรณีต่ออายุ</vt:lpstr>
      <vt:lpstr>18. การขอใบแทนหนังสือรับรองเป็นศูนย์ประเมินความรู้ความสามารถตามมาตรา 26/4 (2) (ไม่มีผู้ใช้บริการ)</vt:lpstr>
      <vt:lpstr>19. การขออนุญาตให้ใช้เครื่องหมายจ้างงาน ผู้ได้รับหนังสือรับรองความรู้ความสามารถ</vt:lpstr>
      <vt:lpstr>20. การขอเป็นสถานฝึกอบรมคนประจำเรือ ในตำแหน่งคนครัวบนเรือ (ไม่มีผู้ใช้บริการ)</vt:lpstr>
      <vt:lpstr>21. การให้กู้ยืมเงินกองทุนพัฒนาฝีมือแรงงาน ตามมาตรา 28 (2) แห่งพระราชบัญญัติส่งเสริมการพัฒนาฝีมือแรงงาน พ.ศ. 2545 </vt:lpstr>
      <vt:lpstr>22. การให้เงินช่วยเหลือหรืออุดหนุนจากกองทุนพัฒนาฝีมือแรงงานตามพระราชบัญญัติส่งเสริมการพัฒนาฝีมือแรงงาน พ.ศ. 2545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pk</cp:lastModifiedBy>
  <cp:revision>63</cp:revision>
  <dcterms:created xsi:type="dcterms:W3CDTF">2019-09-24T08:16:21Z</dcterms:created>
  <dcterms:modified xsi:type="dcterms:W3CDTF">2020-05-14T08:38:15Z</dcterms:modified>
</cp:coreProperties>
</file>