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</p:sldIdLst>
  <p:sldSz cx="9144000" cy="6858000" type="screen4x3"/>
  <p:notesSz cx="6808788" cy="9929813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00CC99"/>
    <a:srgbClr val="00CCFF"/>
    <a:srgbClr val="33CC33"/>
    <a:srgbClr val="00FF99"/>
    <a:srgbClr val="99FF33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546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F7203-8838-48CB-A75C-5E0323D52878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BD03-1C0D-4C98-A0F9-1D5E5805FC7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93481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F7203-8838-48CB-A75C-5E0323D52878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BD03-1C0D-4C98-A0F9-1D5E5805FC7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8854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F7203-8838-48CB-A75C-5E0323D52878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BD03-1C0D-4C98-A0F9-1D5E5805FC7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84328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F7203-8838-48CB-A75C-5E0323D52878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BD03-1C0D-4C98-A0F9-1D5E5805FC7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53226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F7203-8838-48CB-A75C-5E0323D52878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BD03-1C0D-4C98-A0F9-1D5E5805FC7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91716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F7203-8838-48CB-A75C-5E0323D52878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BD03-1C0D-4C98-A0F9-1D5E5805FC7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9136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F7203-8838-48CB-A75C-5E0323D52878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BD03-1C0D-4C98-A0F9-1D5E5805FC7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34293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F7203-8838-48CB-A75C-5E0323D52878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BD03-1C0D-4C98-A0F9-1D5E5805FC7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27201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F7203-8838-48CB-A75C-5E0323D52878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BD03-1C0D-4C98-A0F9-1D5E5805FC7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22984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F7203-8838-48CB-A75C-5E0323D52878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BD03-1C0D-4C98-A0F9-1D5E5805FC7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80294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F7203-8838-48CB-A75C-5E0323D52878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0BD03-1C0D-4C98-A0F9-1D5E5805FC7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91725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FF7203-8838-48CB-A75C-5E0323D52878}" type="datetimeFigureOut">
              <a:rPr lang="th-TH" smtClean="0"/>
              <a:t>10/03/63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0BD03-1C0D-4C98-A0F9-1D5E5805FC7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0903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39552" y="0"/>
            <a:ext cx="8136904" cy="1268760"/>
          </a:xfr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2800" b="1" dirty="0" smtClean="0">
                <a:solidFill>
                  <a:schemeClr val="tx1"/>
                </a:solidFill>
              </a:rPr>
              <a:t>การย</a:t>
            </a:r>
            <a:r>
              <a:rPr lang="th-TH" sz="2800" b="1" dirty="0">
                <a:solidFill>
                  <a:schemeClr val="tx1"/>
                </a:solidFill>
              </a:rPr>
              <a:t>กระดับการบริการภาครัฐ ระยะที่ </a:t>
            </a:r>
            <a:r>
              <a:rPr lang="th-TH" sz="2800" b="1" dirty="0" smtClean="0">
                <a:solidFill>
                  <a:schemeClr val="tx1"/>
                </a:solidFill>
              </a:rPr>
              <a:t>2 </a:t>
            </a:r>
            <a:br>
              <a:rPr lang="th-TH" sz="2800" b="1" dirty="0" smtClean="0">
                <a:solidFill>
                  <a:schemeClr val="tx1"/>
                </a:solidFill>
              </a:rPr>
            </a:br>
            <a:r>
              <a:rPr lang="th-TH" sz="2800" b="1" dirty="0" smtClean="0"/>
              <a:t>คู่มือสำหรับประชาชนที่ดำเนินการปรับลดระยะเวลา</a:t>
            </a:r>
            <a:br>
              <a:rPr lang="th-TH" sz="2800" b="1" dirty="0" smtClean="0"/>
            </a:br>
            <a:r>
              <a:rPr lang="th-TH" sz="2800" b="1" dirty="0" smtClean="0"/>
              <a:t>และรูปแบบการให้บริการ ประจำปี 2561</a:t>
            </a:r>
            <a:endParaRPr lang="th-TH" sz="2800" b="1" dirty="0"/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7322760"/>
              </p:ext>
            </p:extLst>
          </p:nvPr>
        </p:nvGraphicFramePr>
        <p:xfrm>
          <a:off x="539552" y="1412776"/>
          <a:ext cx="8208912" cy="5187696"/>
        </p:xfrm>
        <a:graphic>
          <a:graphicData uri="http://schemas.openxmlformats.org/drawingml/2006/table">
            <a:tbl>
              <a:tblPr firstRow="1" firstCol="1" bandRow="1"/>
              <a:tblGrid>
                <a:gridCol w="489737"/>
                <a:gridCol w="1454805"/>
                <a:gridCol w="2042046"/>
                <a:gridCol w="2120160"/>
                <a:gridCol w="627683"/>
                <a:gridCol w="754401"/>
                <a:gridCol w="720080"/>
              </a:tblGrid>
              <a:tr h="714626"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ลำดับ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คู่มือ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ระยะเวลาการให้บริการ 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(ปัจจุบัน)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ระยะเวลาการให้บริการ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(ปรับใหม่)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ทำ </a:t>
                      </a:r>
                      <a:r>
                        <a:rPr lang="en-US" sz="1600" b="1" dirty="0">
                          <a:effectLst/>
                          <a:latin typeface="TH SarabunPSK"/>
                          <a:ea typeface="Calibri"/>
                          <a:cs typeface="Cordia New"/>
                        </a:rPr>
                        <a:t>flow chart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หน่วยงานเจ้าของคู่มือ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ผลการดำเนินงาน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9528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4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</a:t>
                      </a:r>
                      <a:endParaRPr lang="en-US" sz="1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การขอมีหนังสือรับรองความรู้ความสามารถ</a:t>
                      </a:r>
                      <a:endParaRPr lang="en-US" sz="1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8 </a:t>
                      </a:r>
                      <a:r>
                        <a:rPr lang="th-TH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วันทำการ</a:t>
                      </a:r>
                      <a:endParaRPr lang="en-US" sz="1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</a:t>
                      </a:r>
                      <a:r>
                        <a:rPr lang="th-TH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การตรวจเอกสาร </a:t>
                      </a:r>
                      <a:r>
                        <a:rPr lang="en-US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 </a:t>
                      </a:r>
                      <a:r>
                        <a:rPr lang="th-TH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ชั่วโมง</a:t>
                      </a:r>
                      <a:endParaRPr lang="en-US" sz="1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การพิจารณา </a:t>
                      </a:r>
                      <a:r>
                        <a:rPr lang="en-US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5 </a:t>
                      </a:r>
                      <a:r>
                        <a:rPr lang="th-TH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</a:t>
                      </a:r>
                      <a:endParaRPr lang="en-US" sz="1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การลงนาม/คณะกรรมการมีมติ </a:t>
                      </a:r>
                      <a:r>
                        <a:rPr lang="en-US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 </a:t>
                      </a:r>
                      <a:r>
                        <a:rPr lang="th-TH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</a:t>
                      </a:r>
                      <a:endParaRPr lang="en-US" sz="1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FF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6 </a:t>
                      </a:r>
                      <a:r>
                        <a:rPr lang="th-TH" sz="1400" dirty="0">
                          <a:solidFill>
                            <a:srgbClr val="FF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วันทำการ</a:t>
                      </a:r>
                      <a:endParaRPr lang="en-US" sz="1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FF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</a:t>
                      </a:r>
                      <a:r>
                        <a:rPr lang="th-TH" sz="1400" dirty="0">
                          <a:solidFill>
                            <a:srgbClr val="FF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การตรวจเอกสาร </a:t>
                      </a:r>
                      <a:r>
                        <a:rPr lang="en-US" sz="1400" dirty="0">
                          <a:solidFill>
                            <a:srgbClr val="FF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 </a:t>
                      </a:r>
                      <a:r>
                        <a:rPr lang="th-TH" sz="1400" dirty="0">
                          <a:solidFill>
                            <a:srgbClr val="FF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ชั่วโมง</a:t>
                      </a:r>
                      <a:endParaRPr lang="en-US" sz="1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rgbClr val="FF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การพิจารณา </a:t>
                      </a:r>
                      <a:r>
                        <a:rPr lang="en-US" sz="1400" dirty="0">
                          <a:solidFill>
                            <a:srgbClr val="FF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 </a:t>
                      </a:r>
                      <a:r>
                        <a:rPr lang="th-TH" sz="1400" dirty="0">
                          <a:solidFill>
                            <a:srgbClr val="FF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</a:t>
                      </a:r>
                      <a:endParaRPr lang="en-US" sz="1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400" dirty="0">
                          <a:solidFill>
                            <a:srgbClr val="FF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การลงนาม/คณะกรรมการมีมติ </a:t>
                      </a:r>
                      <a:r>
                        <a:rPr lang="en-US" sz="1400" dirty="0">
                          <a:solidFill>
                            <a:srgbClr val="FF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 </a:t>
                      </a:r>
                      <a:r>
                        <a:rPr lang="th-TH" sz="1400" dirty="0">
                          <a:solidFill>
                            <a:srgbClr val="FF0000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</a:t>
                      </a:r>
                      <a:endParaRPr lang="en-US" sz="1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400" dirty="0" err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รร</a:t>
                      </a:r>
                      <a:r>
                        <a:rPr lang="th-TH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</a:t>
                      </a:r>
                      <a:endParaRPr lang="en-US" sz="1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ลดระยะเวลาได้ </a:t>
                      </a:r>
                      <a:r>
                        <a:rPr lang="en-US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 </a:t>
                      </a:r>
                      <a:r>
                        <a:rPr lang="th-TH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</a:t>
                      </a:r>
                      <a:endParaRPr lang="en-US" sz="1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9528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400" b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</a:t>
                      </a:r>
                      <a:endParaRPr lang="en-US" sz="14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การขอใบแทนหนังสือรับรองความรู้ความสามารถ</a:t>
                      </a:r>
                      <a:endParaRPr lang="en-US" sz="14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 </a:t>
                      </a:r>
                      <a:r>
                        <a:rPr lang="th-TH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วันทำการ</a:t>
                      </a:r>
                      <a:endParaRPr lang="en-US" sz="14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</a:t>
                      </a:r>
                      <a:r>
                        <a:rPr lang="th-TH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การตรวจเอกสาร </a:t>
                      </a:r>
                      <a:r>
                        <a:rPr lang="en-US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 </a:t>
                      </a:r>
                      <a:r>
                        <a:rPr lang="th-TH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ชั่วโมง</a:t>
                      </a:r>
                      <a:endParaRPr lang="en-US" sz="14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การพิจารณา </a:t>
                      </a:r>
                      <a:r>
                        <a:rPr lang="en-US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 </a:t>
                      </a:r>
                      <a:r>
                        <a:rPr lang="th-TH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ชั่วโมง</a:t>
                      </a:r>
                      <a:endParaRPr lang="en-US" sz="14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การลงนาม/คณะกรรมการมีมติ </a:t>
                      </a:r>
                      <a:r>
                        <a:rPr lang="en-US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 </a:t>
                      </a:r>
                      <a:r>
                        <a:rPr lang="th-TH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</a:t>
                      </a:r>
                      <a:endParaRPr lang="en-US" sz="14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√</a:t>
                      </a:r>
                      <a:endParaRPr lang="en-US" sz="1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400" dirty="0" err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รร</a:t>
                      </a:r>
                      <a:r>
                        <a:rPr lang="th-TH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</a:t>
                      </a:r>
                      <a:endParaRPr lang="en-US" sz="1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9528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400" b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</a:t>
                      </a:r>
                      <a:endParaRPr lang="en-US" sz="14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การขอขึ้นทะเบียนเป็นผู้ประเมิน</a:t>
                      </a:r>
                      <a:endParaRPr lang="en-US" sz="14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 </a:t>
                      </a:r>
                      <a:r>
                        <a:rPr lang="th-TH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วันทำการ</a:t>
                      </a:r>
                      <a:endParaRPr lang="en-US" sz="14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</a:t>
                      </a:r>
                      <a:r>
                        <a:rPr lang="th-TH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การตรวจเอกสาร </a:t>
                      </a:r>
                      <a:r>
                        <a:rPr lang="en-US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 </a:t>
                      </a:r>
                      <a:r>
                        <a:rPr lang="th-TH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ชั่วโมง</a:t>
                      </a:r>
                      <a:endParaRPr lang="en-US" sz="14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การพิจารณา </a:t>
                      </a:r>
                      <a:r>
                        <a:rPr lang="en-US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 </a:t>
                      </a:r>
                      <a:r>
                        <a:rPr lang="th-TH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ชั่วโมง</a:t>
                      </a:r>
                      <a:endParaRPr lang="en-US" sz="14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การลงนาม/คณะกรรมการมีมติ </a:t>
                      </a:r>
                      <a:r>
                        <a:rPr lang="en-US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 </a:t>
                      </a:r>
                      <a:r>
                        <a:rPr lang="th-TH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</a:t>
                      </a:r>
                      <a:endParaRPr lang="en-US" sz="14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√</a:t>
                      </a:r>
                      <a:endParaRPr lang="en-US" sz="14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รร.</a:t>
                      </a:r>
                      <a:endParaRPr lang="en-US" sz="14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9528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600" b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</a:t>
                      </a:r>
                      <a:endParaRPr lang="en-US" sz="16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ขอใบแทนหนังสือรับรองการขึ้นทะเบียนผู้ประเมินหรือบัตรประจำตัวผู้ประเมินและกรณีชำรุดหรือสูญหาย</a:t>
                      </a:r>
                      <a:endParaRPr lang="en-US" sz="16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 </a:t>
                      </a: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วันทำการ</a:t>
                      </a:r>
                      <a:endParaRPr lang="en-US" sz="16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</a:t>
                      </a: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การตรวจเอกสาร </a:t>
                      </a:r>
                      <a:r>
                        <a:rPr lang="en-US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 </a:t>
                      </a: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ชั่วโมง</a:t>
                      </a:r>
                      <a:endParaRPr lang="en-US" sz="16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การพิจารณา </a:t>
                      </a:r>
                      <a:r>
                        <a:rPr lang="en-US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 </a:t>
                      </a: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ชั่วโมง</a:t>
                      </a:r>
                      <a:endParaRPr lang="en-US" sz="16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การลงนาม/คณะกรรมการมีมติ </a:t>
                      </a:r>
                      <a:r>
                        <a:rPr lang="en-US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 </a:t>
                      </a: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</a:t>
                      </a:r>
                      <a:endParaRPr lang="en-US" sz="16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√</a:t>
                      </a:r>
                      <a:endParaRPr lang="en-US" sz="16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รร.</a:t>
                      </a:r>
                      <a:endParaRPr lang="en-US" sz="16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19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547664"/>
          </a:xfr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3200" b="1" dirty="0">
                <a:solidFill>
                  <a:schemeClr val="tx1"/>
                </a:solidFill>
              </a:rPr>
              <a:t>การยกระดับการบริการภาครัฐ ระยะที่ 2 </a:t>
            </a:r>
            <a:r>
              <a:rPr lang="th-TH" sz="3200" b="1" dirty="0" smtClean="0">
                <a:solidFill>
                  <a:schemeClr val="tx1"/>
                </a:solidFill>
              </a:rPr>
              <a:t/>
            </a:r>
            <a:br>
              <a:rPr lang="th-TH" sz="3200" b="1" dirty="0" smtClean="0">
                <a:solidFill>
                  <a:schemeClr val="tx1"/>
                </a:solidFill>
              </a:rPr>
            </a:br>
            <a:r>
              <a:rPr lang="th-TH" sz="3200" b="1" dirty="0" smtClean="0"/>
              <a:t>คู่มือสำหรับประชาชนที่ดำเนินการปรับลดระยะเวลา</a:t>
            </a:r>
            <a:br>
              <a:rPr lang="th-TH" sz="3200" b="1" dirty="0" smtClean="0"/>
            </a:br>
            <a:r>
              <a:rPr lang="th-TH" sz="3200" b="1" dirty="0" smtClean="0"/>
              <a:t>และรูปแบบการให้บริการ ประจำปี 2561 (ต่อ)</a:t>
            </a:r>
            <a:endParaRPr lang="th-TH" sz="3200" b="1" dirty="0"/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9758917"/>
              </p:ext>
            </p:extLst>
          </p:nvPr>
        </p:nvGraphicFramePr>
        <p:xfrm>
          <a:off x="251521" y="2060848"/>
          <a:ext cx="8712967" cy="3157178"/>
        </p:xfrm>
        <a:graphic>
          <a:graphicData uri="http://schemas.openxmlformats.org/drawingml/2006/table">
            <a:tbl>
              <a:tblPr firstRow="1" firstCol="1" bandRow="1"/>
              <a:tblGrid>
                <a:gridCol w="525965"/>
                <a:gridCol w="1562425"/>
                <a:gridCol w="2348501"/>
                <a:gridCol w="1755796"/>
                <a:gridCol w="864096"/>
                <a:gridCol w="864096"/>
                <a:gridCol w="792088"/>
              </a:tblGrid>
              <a:tr h="943186"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8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ลำดับ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8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คู่มือ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8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ระยะเวลาการให้บริการ 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8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(ปัจจุบัน)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8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ระยะเวลาการให้บริการ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8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(ปรับใหม่)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8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ทำ </a:t>
                      </a:r>
                      <a:r>
                        <a:rPr lang="en-US" sz="1800" b="1" dirty="0">
                          <a:effectLst/>
                          <a:latin typeface="TH SarabunPSK"/>
                          <a:ea typeface="Calibri"/>
                          <a:cs typeface="Cordia New"/>
                        </a:rPr>
                        <a:t>flow chart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8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หน่วยงานเจ้าของคู่มือ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8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ผลการดำเนินงาน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10765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5</a:t>
                      </a:r>
                      <a:endParaRPr lang="en-US" sz="16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การขอรับรองการขึ้นทะเบียนเป็นองค์กรอาชีพ</a:t>
                      </a:r>
                      <a:endParaRPr lang="en-US" sz="16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45 </a:t>
                      </a:r>
                      <a:r>
                        <a:rPr lang="th-TH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วันทำการ</a:t>
                      </a:r>
                      <a:endParaRPr lang="en-US" sz="16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</a:t>
                      </a:r>
                      <a:r>
                        <a:rPr lang="th-TH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การตรวจเอกสาร </a:t>
                      </a:r>
                      <a:r>
                        <a:rPr lang="en-US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 </a:t>
                      </a:r>
                      <a:r>
                        <a:rPr lang="th-TH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</a:t>
                      </a:r>
                      <a:endParaRPr lang="en-US" sz="16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การพิจารณา </a:t>
                      </a:r>
                      <a:r>
                        <a:rPr lang="en-US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43 </a:t>
                      </a:r>
                      <a:r>
                        <a:rPr lang="th-TH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</a:t>
                      </a:r>
                      <a:endParaRPr lang="en-US" sz="16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การลงนาม/คณะกรรมการมีมติ </a:t>
                      </a:r>
                      <a:r>
                        <a:rPr lang="en-US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 </a:t>
                      </a:r>
                      <a:r>
                        <a:rPr lang="th-TH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</a:t>
                      </a:r>
                      <a:endParaRPr lang="en-US" sz="16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√</a:t>
                      </a:r>
                      <a:endParaRPr lang="en-US" sz="16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dirty="0" err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รร</a:t>
                      </a:r>
                      <a:r>
                        <a:rPr lang="th-TH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</a:t>
                      </a:r>
                      <a:endParaRPr lang="en-US" sz="16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10765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600" b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6</a:t>
                      </a:r>
                      <a:endParaRPr lang="en-US" sz="16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การขอรับรองเป็นศูนย์ประเมินความรู้ความสามารถตามมาตรา </a:t>
                      </a:r>
                      <a:r>
                        <a:rPr lang="en-US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26/4 (2)</a:t>
                      </a: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9 </a:t>
                      </a: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วันทำการ</a:t>
                      </a:r>
                      <a:endParaRPr lang="en-US" sz="16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</a:t>
                      </a: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การตรวจเอกสาร </a:t>
                      </a:r>
                      <a:r>
                        <a:rPr lang="en-US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 </a:t>
                      </a: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ชั่วโมง</a:t>
                      </a:r>
                      <a:endParaRPr lang="en-US" sz="16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การพิจารณา </a:t>
                      </a:r>
                      <a:r>
                        <a:rPr lang="en-US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7 </a:t>
                      </a: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</a:t>
                      </a:r>
                      <a:endParaRPr lang="en-US" sz="16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การลงนาม/คณะกรรมการมีมติ </a:t>
                      </a:r>
                      <a:r>
                        <a:rPr lang="en-US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 </a:t>
                      </a: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</a:t>
                      </a:r>
                      <a:endParaRPr lang="en-US" sz="16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√</a:t>
                      </a:r>
                      <a:endParaRPr lang="en-US" sz="16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รร.</a:t>
                      </a:r>
                      <a:endParaRPr lang="en-US" sz="16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6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1679" marR="61679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172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36904" cy="1368152"/>
          </a:xfr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2800" b="1" dirty="0">
                <a:solidFill>
                  <a:schemeClr val="tx1"/>
                </a:solidFill>
              </a:rPr>
              <a:t>การยกระดับการบริการภาครัฐ ระยะที่ 2 </a:t>
            </a:r>
            <a:r>
              <a:rPr lang="th-TH" sz="2800" b="1" dirty="0" smtClean="0">
                <a:solidFill>
                  <a:schemeClr val="tx1"/>
                </a:solidFill>
              </a:rPr>
              <a:t/>
            </a:r>
            <a:br>
              <a:rPr lang="th-TH" sz="2800" b="1" dirty="0" smtClean="0">
                <a:solidFill>
                  <a:schemeClr val="tx1"/>
                </a:solidFill>
              </a:rPr>
            </a:br>
            <a:r>
              <a:rPr lang="th-TH" sz="2800" b="1" dirty="0" smtClean="0"/>
              <a:t>คู่มือสำหรับประชาชนที่สามารถลดระยะเวลาได้ตามเกณฑ์ของตัวชี้วัด</a:t>
            </a:r>
            <a:br>
              <a:rPr lang="th-TH" sz="2800" b="1" dirty="0" smtClean="0"/>
            </a:br>
            <a:r>
              <a:rPr lang="th-TH" sz="2800" b="1" dirty="0" smtClean="0"/>
              <a:t>ประจำปีงบประมาณ พ.ศ. </a:t>
            </a:r>
            <a:r>
              <a:rPr lang="en-US" sz="2800" b="1" dirty="0" smtClean="0"/>
              <a:t>2562</a:t>
            </a:r>
            <a:endParaRPr lang="th-TH" sz="2800" b="1" dirty="0"/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3288611"/>
              </p:ext>
            </p:extLst>
          </p:nvPr>
        </p:nvGraphicFramePr>
        <p:xfrm>
          <a:off x="33502" y="1828401"/>
          <a:ext cx="9075002" cy="3247391"/>
        </p:xfrm>
        <a:graphic>
          <a:graphicData uri="http://schemas.openxmlformats.org/drawingml/2006/table">
            <a:tbl>
              <a:tblPr firstRow="1" firstCol="1" bandRow="1"/>
              <a:tblGrid>
                <a:gridCol w="504056"/>
                <a:gridCol w="1296144"/>
                <a:gridCol w="2522274"/>
                <a:gridCol w="2448272"/>
                <a:gridCol w="792088"/>
                <a:gridCol w="864096"/>
                <a:gridCol w="648072"/>
              </a:tblGrid>
              <a:tr h="714626"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ลำดับ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คู่มือ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ระยะเวลาการให้บริการ 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(ปัจจุบัน)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ระยะเวลาการให้บริการ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(ปรับใหม่)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228975" algn="l"/>
                        </a:tabLst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H SarabunPSK"/>
                        </a:rPr>
                        <a:t>หน่วยงาน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228975" algn="l"/>
                        </a:tabLst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H SarabunPSK"/>
                        </a:rPr>
                        <a:t>เจ้าของคู่มือ</a:t>
                      </a: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Cordia New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b="1" dirty="0">
                          <a:effectLst/>
                          <a:latin typeface="Calibri"/>
                          <a:ea typeface="Calibri"/>
                          <a:cs typeface="TH SarabunPSK"/>
                        </a:rPr>
                        <a:t>ผลการดำเนินงาน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b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คิดเป็นร้อยละ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9528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4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การขออนุญาตจัดตั้งศูนย์ฝึกอบรมฝีมือแรงงาน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20 </a:t>
                      </a:r>
                      <a:r>
                        <a:rPr lang="th-TH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วันทำการ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</a:t>
                      </a:r>
                      <a:r>
                        <a:rPr lang="th-TH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การตรวจเอกสาร </a:t>
                      </a:r>
                      <a:r>
                        <a:rPr lang="en-US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 </a:t>
                      </a:r>
                      <a:r>
                        <a:rPr lang="th-TH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ชั่วโมง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การพิจารณา </a:t>
                      </a:r>
                      <a:r>
                        <a:rPr lang="en-US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19 </a:t>
                      </a:r>
                      <a:r>
                        <a:rPr lang="th-TH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การลงนาม/คณะกรรมการมี</a:t>
                      </a:r>
                      <a:r>
                        <a:rPr lang="th-TH" sz="1600" b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มติ</a:t>
                      </a:r>
                      <a:r>
                        <a:rPr lang="en-US" sz="1600" b="1" baseline="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</a:t>
                      </a:r>
                      <a:r>
                        <a:rPr lang="en-US" sz="1600" b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5</a:t>
                      </a:r>
                      <a:r>
                        <a:rPr lang="th-TH" sz="1600" b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ชั่วโมง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14 </a:t>
                      </a:r>
                      <a:r>
                        <a:rPr lang="th-TH" sz="16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วันทำการ</a:t>
                      </a:r>
                      <a:endParaRPr lang="en-US" sz="16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</a:t>
                      </a:r>
                      <a:r>
                        <a:rPr lang="th-TH" sz="16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การตรวจเอกสาร </a:t>
                      </a:r>
                      <a:r>
                        <a:rPr lang="en-US" sz="16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 </a:t>
                      </a:r>
                      <a:r>
                        <a:rPr lang="th-TH" sz="16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ชั่วโมง</a:t>
                      </a:r>
                      <a:endParaRPr lang="en-US" sz="16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การพิจารณา </a:t>
                      </a:r>
                      <a:r>
                        <a:rPr lang="en-US" sz="16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13</a:t>
                      </a:r>
                      <a:r>
                        <a:rPr lang="en-US" sz="16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</a:t>
                      </a:r>
                      <a:r>
                        <a:rPr lang="th-TH" sz="16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</a:t>
                      </a:r>
                      <a:endParaRPr lang="en-US" sz="16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16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การลงนาม/คณะกรรมการมี</a:t>
                      </a:r>
                      <a:r>
                        <a:rPr lang="th-TH" sz="16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มติ</a:t>
                      </a:r>
                      <a:r>
                        <a:rPr lang="th-TH" sz="16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</a:t>
                      </a:r>
                      <a:r>
                        <a:rPr lang="en-US" sz="16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5 </a:t>
                      </a:r>
                      <a:r>
                        <a:rPr lang="th-TH" sz="16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ชั่วโมง</a:t>
                      </a:r>
                      <a:endParaRPr lang="en-US" sz="16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r>
                        <a:rPr lang="th-TH" sz="2000" b="1" dirty="0" err="1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สพ</a:t>
                      </a:r>
                      <a:r>
                        <a:rPr lang="th-TH" sz="2000" b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</a:t>
                      </a:r>
                      <a:endParaRPr lang="en-US" sz="20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ลดระยะเวลาได้ </a:t>
                      </a:r>
                      <a:r>
                        <a:rPr lang="en-US" sz="2000" b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6 </a:t>
                      </a: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</a:t>
                      </a:r>
                      <a:endParaRPr lang="en-US" sz="20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2000" b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30</a:t>
                      </a:r>
                      <a:endParaRPr lang="en-US" sz="20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A7A6"/>
                    </a:solidFill>
                  </a:tcPr>
                </a:tc>
              </a:tr>
              <a:tr h="9528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1400" b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การขออนุญาตให้ใช้เครื่องหมาย</a:t>
                      </a:r>
                      <a:br>
                        <a:rPr lang="th-TH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th-TH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จ้างงานผู้ได้รับหนังสือรับรองความรู้ความสามารถ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22 </a:t>
                      </a:r>
                      <a:r>
                        <a:rPr lang="th-TH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วันทำการ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</a:t>
                      </a:r>
                      <a:r>
                        <a:rPr lang="th-TH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การตรวจเอกสาร </a:t>
                      </a:r>
                      <a:r>
                        <a:rPr lang="en-US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 </a:t>
                      </a:r>
                      <a:r>
                        <a:rPr lang="th-TH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ชั่วโมง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การพิจารณา </a:t>
                      </a:r>
                      <a:r>
                        <a:rPr lang="en-US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20 </a:t>
                      </a:r>
                      <a:r>
                        <a:rPr lang="th-TH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การลงนาม/คณะกรรมการมีมติ </a:t>
                      </a:r>
                      <a:r>
                        <a:rPr lang="en-US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</a:t>
                      </a:r>
                      <a:r>
                        <a:rPr lang="th-TH" sz="16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วัน</a:t>
                      </a:r>
                      <a:endParaRPr lang="en-US" sz="16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15 </a:t>
                      </a:r>
                      <a:r>
                        <a:rPr kumimoji="0" lang="th-TH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วันทำการ</a:t>
                      </a:r>
                      <a:endParaRPr kumimoji="0" lang="en-US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</a:t>
                      </a:r>
                      <a:r>
                        <a:rPr kumimoji="0" lang="th-TH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การตรวจเอกสาร </a:t>
                      </a: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 </a:t>
                      </a:r>
                      <a:r>
                        <a:rPr kumimoji="0" lang="th-TH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ชั่วโมง</a:t>
                      </a:r>
                      <a:endParaRPr kumimoji="0" lang="en-US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การพิจารณา </a:t>
                      </a: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13 </a:t>
                      </a:r>
                      <a:r>
                        <a:rPr kumimoji="0" lang="th-TH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 </a:t>
                      </a: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 </a:t>
                      </a:r>
                      <a:r>
                        <a:rPr kumimoji="0" lang="th-TH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ชั่วโมง</a:t>
                      </a:r>
                      <a:endParaRPr kumimoji="0" lang="en-US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 การลงนาม/คณะกรรมการมีมติ </a:t>
                      </a: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</a:t>
                      </a:r>
                      <a:r>
                        <a:rPr kumimoji="0" lang="th-TH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วัน</a:t>
                      </a:r>
                      <a:endParaRPr kumimoji="0" lang="en-US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endParaRPr lang="en-US" sz="14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228975" algn="l"/>
                        </a:tabLst>
                        <a:defRPr/>
                      </a:pPr>
                      <a:r>
                        <a:rPr kumimoji="0" lang="th-TH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รร</a:t>
                      </a:r>
                      <a:r>
                        <a:rPr kumimoji="0" lang="th-TH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228975" algn="l"/>
                        </a:tabLst>
                        <a:defRPr/>
                      </a:pPr>
                      <a:r>
                        <a:rPr kumimoji="0" lang="th-TH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ลดระยะเวลาได้ 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6.5 </a:t>
                      </a:r>
                      <a:r>
                        <a:rPr kumimoji="0" lang="th-TH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วัน</a:t>
                      </a:r>
                      <a:endParaRPr kumimoji="0" lang="en-US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endParaRPr lang="en-US" sz="20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28975" algn="l"/>
                        </a:tabLst>
                      </a:pP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r>
                        <a:rPr lang="en-US" sz="2000" b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30.23</a:t>
                      </a:r>
                      <a:endParaRPr lang="en-US" sz="2000" b="1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58258" marR="58258" marT="0" marB="0">
                    <a:lnL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7B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067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464</Words>
  <Application>Microsoft Office PowerPoint</Application>
  <PresentationFormat>นำเสนอทางหน้าจอ (4:3)</PresentationFormat>
  <Paragraphs>120</Paragraphs>
  <Slides>3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</vt:i4>
      </vt:variant>
    </vt:vector>
  </HeadingPairs>
  <TitlesOfParts>
    <vt:vector size="4" baseType="lpstr">
      <vt:lpstr>ชุดรูปแบบของ Office</vt:lpstr>
      <vt:lpstr>การยกระดับการบริการภาครัฐ ระยะที่ 2  คู่มือสำหรับประชาชนที่ดำเนินการปรับลดระยะเวลา และรูปแบบการให้บริการ ประจำปี 2561</vt:lpstr>
      <vt:lpstr>การยกระดับการบริการภาครัฐ ระยะที่ 2  คู่มือสำหรับประชาชนที่ดำเนินการปรับลดระยะเวลา และรูปแบบการให้บริการ ประจำปี 2561 (ต่อ)</vt:lpstr>
      <vt:lpstr>การยกระดับการบริการภาครัฐ ระยะที่ 2  คู่มือสำหรับประชาชนที่สามารถลดระยะเวลาได้ตามเกณฑ์ของตัวชี้วัด ประจำปีงบประมาณ พ.ศ. 2562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คู่มือสำหรับประชาชนที่ต้องปรับลดระยะเวลาการให้บริการร้อยละ 30 – 50 ประจำปี 2562</dc:title>
  <dc:creator>superpoon</dc:creator>
  <cp:lastModifiedBy>pk</cp:lastModifiedBy>
  <cp:revision>15</cp:revision>
  <cp:lastPrinted>2020-03-10T02:54:05Z</cp:lastPrinted>
  <dcterms:created xsi:type="dcterms:W3CDTF">2018-12-13T08:31:24Z</dcterms:created>
  <dcterms:modified xsi:type="dcterms:W3CDTF">2020-03-10T02:55:21Z</dcterms:modified>
</cp:coreProperties>
</file>