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  <p:sldMasterId id="2147483659" r:id="rId2"/>
    <p:sldMasterId id="2147483664" r:id="rId3"/>
  </p:sldMasterIdLst>
  <p:notesMasterIdLst>
    <p:notesMasterId r:id="rId19"/>
  </p:notesMasterIdLst>
  <p:handoutMasterIdLst>
    <p:handoutMasterId r:id="rId20"/>
  </p:handoutMasterIdLst>
  <p:sldIdLst>
    <p:sldId id="263" r:id="rId4"/>
    <p:sldId id="268" r:id="rId5"/>
    <p:sldId id="275" r:id="rId6"/>
    <p:sldId id="276" r:id="rId7"/>
    <p:sldId id="277" r:id="rId8"/>
    <p:sldId id="278" r:id="rId9"/>
    <p:sldId id="259" r:id="rId10"/>
    <p:sldId id="279" r:id="rId11"/>
    <p:sldId id="258" r:id="rId12"/>
    <p:sldId id="280" r:id="rId13"/>
    <p:sldId id="281" r:id="rId14"/>
    <p:sldId id="260" r:id="rId15"/>
    <p:sldId id="262" r:id="rId16"/>
    <p:sldId id="282" r:id="rId17"/>
    <p:sldId id="283" r:id="rId18"/>
  </p:sldIdLst>
  <p:sldSz cx="9144000" cy="5143500" type="screen16x9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847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D2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8" autoAdjust="0"/>
    <p:restoredTop sz="94660"/>
  </p:normalViewPr>
  <p:slideViewPr>
    <p:cSldViewPr showGuides="1">
      <p:cViewPr>
        <p:scale>
          <a:sx n="100" d="100"/>
          <a:sy n="100" d="100"/>
        </p:scale>
        <p:origin x="-344" y="116"/>
      </p:cViewPr>
      <p:guideLst>
        <p:guide orient="horz" pos="184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3" d="100"/>
          <a:sy n="83" d="100"/>
        </p:scale>
        <p:origin x="-3192" y="-72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E1E857-FA80-42FD-B162-41B2A2E1E1C0}" type="datetimeFigureOut">
              <a:rPr lang="ko-KR" altLang="en-US" smtClean="0"/>
              <a:t>2019-12-23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5F6BE-D3C4-49DD-B713-542D433C8B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50082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03F161-EA16-4540-AD6C-54BDB9687A6A}" type="datetimeFigureOut">
              <a:rPr lang="ko-KR" altLang="en-US" smtClean="0"/>
              <a:t>2019-12-23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305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AAE9C2-5881-4A10-94B1-2302DB879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359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AE9C2-5881-4A10-94B1-2302DB8795F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3962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" y="3003550"/>
            <a:ext cx="9144001" cy="21399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55576" y="2157550"/>
            <a:ext cx="1692000" cy="169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solidFill>
              <a:schemeClr val="accent1"/>
            </a:solidFill>
          </a:ln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0" y="51471"/>
            <a:ext cx="9144000" cy="648071"/>
          </a:xfrm>
          <a:prstGeom prst="rect">
            <a:avLst/>
          </a:prstGeom>
        </p:spPr>
        <p:txBody>
          <a:bodyPr anchor="ctr"/>
          <a:lstStyle>
            <a:lvl1pPr algn="ctr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xmlns="" id="{AAFCF31D-C6CE-4C4C-AE5A-2A4429FEF2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-1" y="699566"/>
            <a:ext cx="9143999" cy="216000"/>
          </a:xfrm>
          <a:prstGeom prst="rect">
            <a:avLst/>
          </a:prstGeom>
        </p:spPr>
        <p:txBody>
          <a:bodyPr lIns="108000" anchor="ctr"/>
          <a:lstStyle>
            <a:lvl1pPr marL="0" indent="0" algn="ctr">
              <a:buNone/>
              <a:defRPr sz="12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This text con be replaced with your own text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1251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" y="0"/>
            <a:ext cx="9108504" cy="864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4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0" y="25735"/>
            <a:ext cx="9144000" cy="776530"/>
          </a:xfrm>
          <a:prstGeom prst="rect">
            <a:avLst/>
          </a:prstGeom>
        </p:spPr>
        <p:txBody>
          <a:bodyPr anchor="ctr"/>
          <a:lstStyle>
            <a:lvl1pPr algn="l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pic>
        <p:nvPicPr>
          <p:cNvPr id="11" name="Picture 2" descr="D:\KBM-정애\014-Fullppt\PNG이미지\paper-bulb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681" y="105782"/>
            <a:ext cx="477240" cy="71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691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0"/>
            <a:ext cx="1619671" cy="5143500"/>
          </a:xfrm>
          <a:prstGeom prst="rect">
            <a:avLst/>
          </a:prstGeom>
          <a:gradFill>
            <a:gsLst>
              <a:gs pos="42000">
                <a:srgbClr val="F6F6F6">
                  <a:lumMod val="97000"/>
                </a:srgbClr>
              </a:gs>
              <a:gs pos="0">
                <a:schemeClr val="bg1">
                  <a:lumMod val="92000"/>
                </a:schemeClr>
              </a:gs>
              <a:gs pos="100000">
                <a:schemeClr val="bg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1584000" y="25735"/>
            <a:ext cx="7560000" cy="776530"/>
          </a:xfrm>
          <a:prstGeom prst="rect">
            <a:avLst/>
          </a:prstGeom>
        </p:spPr>
        <p:txBody>
          <a:bodyPr anchor="ctr"/>
          <a:lstStyle>
            <a:lvl1pPr algn="l"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  <p:pic>
        <p:nvPicPr>
          <p:cNvPr id="8" name="Picture 2" descr="D:\KBM-정애\014-Fullppt\PNG이미지\paper-bulb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20" y="3332174"/>
            <a:ext cx="1087451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Arrow Connector 8"/>
          <p:cNvCxnSpPr/>
          <p:nvPr userDrawn="1"/>
        </p:nvCxnSpPr>
        <p:spPr>
          <a:xfrm>
            <a:off x="711746" y="4952174"/>
            <a:ext cx="8432254" cy="0"/>
          </a:xfrm>
          <a:prstGeom prst="straightConnector1">
            <a:avLst/>
          </a:prstGeom>
          <a:ln w="12700">
            <a:solidFill>
              <a:schemeClr val="accent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141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776326" y="1262118"/>
            <a:ext cx="1584176" cy="1980000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solidFill>
              <a:schemeClr val="accent1"/>
            </a:solidFill>
          </a:ln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1" y="0"/>
            <a:ext cx="9108504" cy="82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4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735"/>
            <a:ext cx="9144000" cy="776530"/>
          </a:xfrm>
          <a:prstGeom prst="rect">
            <a:avLst/>
          </a:prstGeom>
        </p:spPr>
        <p:txBody>
          <a:bodyPr anchor="ctr"/>
          <a:lstStyle>
            <a:lvl1pPr algn="l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2179884" y="1352118"/>
            <a:ext cx="144016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solidFill>
              <a:schemeClr val="accent2"/>
            </a:solidFill>
          </a:ln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723433" y="1437715"/>
            <a:ext cx="1296144" cy="1619999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solidFill>
              <a:schemeClr val="accent3"/>
            </a:solidFill>
          </a:ln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516784" y="1352118"/>
            <a:ext cx="144016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solidFill>
              <a:schemeClr val="accent2"/>
            </a:solidFill>
          </a:ln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7113226" y="1442119"/>
            <a:ext cx="1296144" cy="1619999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solidFill>
              <a:schemeClr val="accent3"/>
            </a:solidFill>
          </a:ln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pic>
        <p:nvPicPr>
          <p:cNvPr id="12" name="Picture 2" descr="D:\KBM-정애\014-Fullppt\PNG이미지\paper-bulb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681" y="105782"/>
            <a:ext cx="477240" cy="71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6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80000" y="179550"/>
            <a:ext cx="8784000" cy="4784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8441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720000" y="442505"/>
            <a:ext cx="7704000" cy="42813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275856" y="0"/>
            <a:ext cx="2592288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2302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0" y="1635646"/>
            <a:ext cx="4217146" cy="2310733"/>
          </a:xfrm>
          <a:prstGeom prst="rect">
            <a:avLst/>
          </a:prstGeom>
        </p:spPr>
      </p:pic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357764" y="1731146"/>
            <a:ext cx="2952328" cy="19057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1" y="0"/>
            <a:ext cx="9108504" cy="864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4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0" y="25735"/>
            <a:ext cx="9144000" cy="776530"/>
          </a:xfrm>
          <a:prstGeom prst="rect">
            <a:avLst/>
          </a:prstGeom>
        </p:spPr>
        <p:txBody>
          <a:bodyPr anchor="ctr"/>
          <a:lstStyle>
            <a:lvl1pPr algn="l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pic>
        <p:nvPicPr>
          <p:cNvPr id="8" name="Picture 2" descr="D:\KBM-정애\014-Fullppt\PNG이미지\paper-bulb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681" y="105782"/>
            <a:ext cx="477240" cy="71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724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555776" y="1263998"/>
            <a:ext cx="2772000" cy="345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33752" y="1263998"/>
            <a:ext cx="1835776" cy="17281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733752" y="2991806"/>
            <a:ext cx="1835776" cy="172819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" y="0"/>
            <a:ext cx="9108504" cy="864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4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0" y="25735"/>
            <a:ext cx="9144000" cy="776530"/>
          </a:xfrm>
          <a:prstGeom prst="rect">
            <a:avLst/>
          </a:prstGeom>
        </p:spPr>
        <p:txBody>
          <a:bodyPr anchor="ctr"/>
          <a:lstStyle>
            <a:lvl1pPr algn="l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pic>
        <p:nvPicPr>
          <p:cNvPr id="13" name="Picture 2" descr="D:\KBM-정애\014-Fullppt\PNG이미지\paper-bulb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681" y="105782"/>
            <a:ext cx="477240" cy="71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815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2411760" y="3939902"/>
            <a:ext cx="2160240" cy="12035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4572000" y="0"/>
            <a:ext cx="2160240" cy="120359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411760" y="0"/>
            <a:ext cx="2160000" cy="39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4572240" y="1183500"/>
            <a:ext cx="2160000" cy="39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2871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1" y="0"/>
            <a:ext cx="9108504" cy="864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4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0" y="25735"/>
            <a:ext cx="9144000" cy="776530"/>
          </a:xfrm>
          <a:prstGeom prst="rect">
            <a:avLst/>
          </a:prstGeom>
        </p:spPr>
        <p:txBody>
          <a:bodyPr anchor="ctr"/>
          <a:lstStyle>
            <a:lvl1pPr algn="l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pic>
        <p:nvPicPr>
          <p:cNvPr id="1026" name="Picture 2" descr="D:\Fullppt\005-PNG이미지\모니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11484"/>
            <a:ext cx="339430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75616" y="1443924"/>
            <a:ext cx="3104295" cy="21359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pic>
        <p:nvPicPr>
          <p:cNvPr id="7" name="Picture 2" descr="D:\KBM-정애\014-Fullppt\PNG이미지\paper-bulb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681" y="105782"/>
            <a:ext cx="477240" cy="71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780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 userDrawn="1"/>
        </p:nvSpPr>
        <p:spPr>
          <a:xfrm>
            <a:off x="0" y="2890433"/>
            <a:ext cx="9144000" cy="22530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920696" y="1552933"/>
            <a:ext cx="1298551" cy="2242953"/>
            <a:chOff x="2627784" y="1825002"/>
            <a:chExt cx="1198166" cy="2069560"/>
          </a:xfrm>
        </p:grpSpPr>
        <p:sp>
          <p:nvSpPr>
            <p:cNvPr id="9" name="Rounded Rectangle 8"/>
            <p:cNvSpPr/>
            <p:nvPr/>
          </p:nvSpPr>
          <p:spPr>
            <a:xfrm>
              <a:off x="2627784" y="1825002"/>
              <a:ext cx="1198166" cy="206956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155241" y="1922844"/>
              <a:ext cx="143251" cy="27666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3168829" y="3704452"/>
              <a:ext cx="116076" cy="127684"/>
              <a:chOff x="2453209" y="5151638"/>
              <a:chExt cx="191820" cy="211002"/>
            </a:xfrm>
          </p:grpSpPr>
          <p:sp>
            <p:nvSpPr>
              <p:cNvPr id="13" name="Oval 12"/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Rounded Rectangle 13"/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7" name="Picture Placeholder 2"/>
          <p:cNvSpPr>
            <a:spLocks noGrp="1"/>
          </p:cNvSpPr>
          <p:nvPr userDrawn="1">
            <p:ph type="pic" idx="1" hasCustomPrompt="1"/>
          </p:nvPr>
        </p:nvSpPr>
        <p:spPr>
          <a:xfrm>
            <a:off x="994588" y="1742834"/>
            <a:ext cx="1143174" cy="18025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2910527" y="2088604"/>
            <a:ext cx="1298551" cy="2242953"/>
            <a:chOff x="2627784" y="1825002"/>
            <a:chExt cx="1198166" cy="2069560"/>
          </a:xfrm>
        </p:grpSpPr>
        <p:sp>
          <p:nvSpPr>
            <p:cNvPr id="17" name="Rounded Rectangle 16"/>
            <p:cNvSpPr/>
            <p:nvPr/>
          </p:nvSpPr>
          <p:spPr>
            <a:xfrm>
              <a:off x="2627784" y="1825002"/>
              <a:ext cx="1198166" cy="206956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155241" y="1922844"/>
              <a:ext cx="143251" cy="27666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3168829" y="3704452"/>
              <a:ext cx="116076" cy="127684"/>
              <a:chOff x="2453209" y="5151638"/>
              <a:chExt cx="191820" cy="211002"/>
            </a:xfrm>
          </p:grpSpPr>
          <p:sp>
            <p:nvSpPr>
              <p:cNvPr id="20" name="Oval 19"/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Rounded Rectangle 20"/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2984419" y="2291784"/>
            <a:ext cx="1143174" cy="18025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grpSp>
        <p:nvGrpSpPr>
          <p:cNvPr id="23" name="Group 22"/>
          <p:cNvGrpSpPr/>
          <p:nvPr userDrawn="1"/>
        </p:nvGrpSpPr>
        <p:grpSpPr>
          <a:xfrm>
            <a:off x="4900358" y="1383368"/>
            <a:ext cx="1298551" cy="2242953"/>
            <a:chOff x="2627784" y="1825002"/>
            <a:chExt cx="1198166" cy="2069560"/>
          </a:xfrm>
        </p:grpSpPr>
        <p:sp>
          <p:nvSpPr>
            <p:cNvPr id="24" name="Rounded Rectangle 23"/>
            <p:cNvSpPr/>
            <p:nvPr/>
          </p:nvSpPr>
          <p:spPr>
            <a:xfrm>
              <a:off x="2627784" y="1825002"/>
              <a:ext cx="1198166" cy="206956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155241" y="1922844"/>
              <a:ext cx="143251" cy="27666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3168829" y="3704452"/>
              <a:ext cx="116076" cy="127684"/>
              <a:chOff x="2453209" y="5151638"/>
              <a:chExt cx="191820" cy="211002"/>
            </a:xfrm>
          </p:grpSpPr>
          <p:sp>
            <p:nvSpPr>
              <p:cNvPr id="27" name="Oval 26"/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Rounded Rectangle 27"/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9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4974250" y="1586548"/>
            <a:ext cx="1143174" cy="18025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grpSp>
        <p:nvGrpSpPr>
          <p:cNvPr id="30" name="Group 29"/>
          <p:cNvGrpSpPr/>
          <p:nvPr userDrawn="1"/>
        </p:nvGrpSpPr>
        <p:grpSpPr>
          <a:xfrm>
            <a:off x="6890188" y="2345021"/>
            <a:ext cx="1298551" cy="2242953"/>
            <a:chOff x="2627784" y="1825002"/>
            <a:chExt cx="1198166" cy="2069560"/>
          </a:xfrm>
        </p:grpSpPr>
        <p:sp>
          <p:nvSpPr>
            <p:cNvPr id="31" name="Rounded Rectangle 30"/>
            <p:cNvSpPr/>
            <p:nvPr/>
          </p:nvSpPr>
          <p:spPr>
            <a:xfrm>
              <a:off x="2627784" y="1825002"/>
              <a:ext cx="1198166" cy="206956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3155241" y="1922844"/>
              <a:ext cx="143251" cy="27666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3168829" y="3704452"/>
              <a:ext cx="116076" cy="127684"/>
              <a:chOff x="2453209" y="5151638"/>
              <a:chExt cx="191820" cy="211002"/>
            </a:xfrm>
          </p:grpSpPr>
          <p:sp>
            <p:nvSpPr>
              <p:cNvPr id="34" name="Oval 33"/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" name="Rounded Rectangle 34"/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3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6964080" y="2548201"/>
            <a:ext cx="1143174" cy="18025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7" name="Rectangle 36"/>
          <p:cNvSpPr/>
          <p:nvPr userDrawn="1"/>
        </p:nvSpPr>
        <p:spPr>
          <a:xfrm>
            <a:off x="1" y="0"/>
            <a:ext cx="9108504" cy="864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4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itle 1"/>
          <p:cNvSpPr>
            <a:spLocks noGrp="1"/>
          </p:cNvSpPr>
          <p:nvPr>
            <p:ph type="title" hasCustomPrompt="1"/>
          </p:nvPr>
        </p:nvSpPr>
        <p:spPr>
          <a:xfrm>
            <a:off x="0" y="25735"/>
            <a:ext cx="9144000" cy="776530"/>
          </a:xfrm>
          <a:prstGeom prst="rect">
            <a:avLst/>
          </a:prstGeom>
        </p:spPr>
        <p:txBody>
          <a:bodyPr anchor="ctr"/>
          <a:lstStyle>
            <a:lvl1pPr algn="l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pic>
        <p:nvPicPr>
          <p:cNvPr id="41" name="Picture 2" descr="D:\KBM-정애\014-Fullppt\PNG이미지\paper-bulb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681" y="105782"/>
            <a:ext cx="477240" cy="71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119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2" name="Rounded Rectangle 11"/>
          <p:cNvSpPr/>
          <p:nvPr userDrawn="1"/>
        </p:nvSpPr>
        <p:spPr>
          <a:xfrm>
            <a:off x="354008" y="1131589"/>
            <a:ext cx="2849840" cy="364917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lt"/>
            </a:endParaRPr>
          </a:p>
        </p:txBody>
      </p:sp>
      <p:sp>
        <p:nvSpPr>
          <p:cNvPr id="15" name="Rounded Rectangle 14"/>
          <p:cNvSpPr/>
          <p:nvPr userDrawn="1"/>
        </p:nvSpPr>
        <p:spPr>
          <a:xfrm>
            <a:off x="531932" y="1347500"/>
            <a:ext cx="108520" cy="3240473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" name="Half Frame 15"/>
          <p:cNvSpPr/>
          <p:nvPr userDrawn="1"/>
        </p:nvSpPr>
        <p:spPr>
          <a:xfrm rot="5400000">
            <a:off x="2592642" y="1238201"/>
            <a:ext cx="502331" cy="502331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02926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KBM-정애\014-Fullppt\PNG이미지\paper-bul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981" y="543613"/>
            <a:ext cx="174011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9">
            <a:extLst>
              <a:ext uri="{FF2B5EF4-FFF2-40B4-BE49-F238E27FC236}">
                <a16:creationId xmlns="" xmlns:a16="http://schemas.microsoft.com/office/drawing/2014/main" id="{AC64DFBE-D021-44BF-84ED-0689DA9792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0" y="3969062"/>
            <a:ext cx="9143999" cy="432000"/>
          </a:xfrm>
          <a:prstGeom prst="rect">
            <a:avLst/>
          </a:prstGeom>
        </p:spPr>
        <p:txBody>
          <a:bodyPr lIns="108000" anchor="ctr"/>
          <a:lstStyle>
            <a:lvl1pPr marL="0" indent="0" algn="ctr">
              <a:buNone/>
              <a:defRPr sz="1200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INSTERT THE TITLE</a:t>
            </a:r>
          </a:p>
          <a:p>
            <a:pPr lvl="0"/>
            <a:r>
              <a:rPr lang="en-US" altLang="ko-KR" dirty="0"/>
              <a:t>OF YOUR PRESENTATION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="" xmlns:a16="http://schemas.microsoft.com/office/drawing/2014/main" id="{68088BE3-25C4-4317-8E12-7D1A9D090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417417"/>
            <a:ext cx="9143998" cy="540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FREE PPT TEMPLATES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88050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48627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2699792" y="1851670"/>
            <a:ext cx="6444208" cy="1440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1619671" cy="5143500"/>
          </a:xfrm>
          <a:prstGeom prst="rect">
            <a:avLst/>
          </a:prstGeom>
          <a:gradFill>
            <a:gsLst>
              <a:gs pos="42000">
                <a:srgbClr val="F6F6F6">
                  <a:lumMod val="97000"/>
                </a:srgbClr>
              </a:gs>
              <a:gs pos="0">
                <a:schemeClr val="bg1">
                  <a:lumMod val="92000"/>
                </a:schemeClr>
              </a:gs>
              <a:gs pos="100000">
                <a:schemeClr val="bg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9" name="Straight Arrow Connector 8"/>
          <p:cNvCxnSpPr>
            <a:stCxn id="7" idx="2"/>
          </p:cNvCxnSpPr>
          <p:nvPr userDrawn="1"/>
        </p:nvCxnSpPr>
        <p:spPr>
          <a:xfrm>
            <a:off x="711746" y="4952174"/>
            <a:ext cx="8432254" cy="0"/>
          </a:xfrm>
          <a:prstGeom prst="straightConnector1">
            <a:avLst/>
          </a:prstGeom>
          <a:ln w="12700">
            <a:solidFill>
              <a:schemeClr val="accent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3131840" y="2233427"/>
            <a:ext cx="5472608" cy="399981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3600" b="1" baseline="0">
                <a:solidFill>
                  <a:schemeClr val="bg1"/>
                </a:solidFill>
                <a:effectLst/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SECTION BREAK</a:t>
            </a:r>
            <a:endParaRPr lang="ko-KR" altLang="en-US" dirty="0"/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131840" y="2683835"/>
            <a:ext cx="5472608" cy="197606"/>
          </a:xfrm>
          <a:prstGeom prst="rect">
            <a:avLst/>
          </a:prstGeom>
        </p:spPr>
        <p:txBody>
          <a:bodyPr lIns="108000" anchor="ctr"/>
          <a:lstStyle>
            <a:lvl1pPr marL="0" indent="0" algn="l">
              <a:buNone/>
              <a:defRPr sz="1200" baseline="0">
                <a:solidFill>
                  <a:schemeClr val="bg1"/>
                </a:solidFill>
                <a:effectLst/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Add text</a:t>
            </a:r>
            <a:endParaRPr lang="ko-KR" altLang="en-US" dirty="0"/>
          </a:p>
        </p:txBody>
      </p:sp>
      <p:pic>
        <p:nvPicPr>
          <p:cNvPr id="7" name="Picture 2" descr="D:\KBM-정애\014-Fullppt\PNG이미지\paper-bulb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20" y="3332174"/>
            <a:ext cx="1087451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Arrow Connector 12"/>
          <p:cNvCxnSpPr/>
          <p:nvPr userDrawn="1"/>
        </p:nvCxnSpPr>
        <p:spPr>
          <a:xfrm>
            <a:off x="0" y="195486"/>
            <a:ext cx="9143999" cy="0"/>
          </a:xfrm>
          <a:prstGeom prst="straightConnector1">
            <a:avLst/>
          </a:prstGeom>
          <a:ln w="12700">
            <a:solidFill>
              <a:schemeClr val="accent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6728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1358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0137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1" r:id="rId3"/>
    <p:sldLayoutId id="2147483670" r:id="rId4"/>
    <p:sldLayoutId id="2147483674" r:id="rId5"/>
    <p:sldLayoutId id="2147483673" r:id="rId6"/>
    <p:sldLayoutId id="2147483672" r:id="rId7"/>
    <p:sldLayoutId id="2147483675" r:id="rId8"/>
    <p:sldLayoutId id="2147483677" r:id="rId9"/>
    <p:sldLayoutId id="2147483676" r:id="rId10"/>
    <p:sldLayoutId id="2147483682" r:id="rId11"/>
    <p:sldLayoutId id="2147483683" r:id="rId12"/>
    <p:sldLayoutId id="2147483687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786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0" y="4155926"/>
            <a:ext cx="9143999" cy="43200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altLang="ko-KR" dirty="0" smtClean="0"/>
              <a:t> </a:t>
            </a:r>
            <a:r>
              <a:rPr lang="en-US" altLang="ko-KR" sz="1600" dirty="0" smtClean="0"/>
              <a:t>at Department </a:t>
            </a:r>
            <a:r>
              <a:rPr lang="en-US" altLang="ko-KR" sz="1600" dirty="0"/>
              <a:t>of Skill </a:t>
            </a:r>
            <a:r>
              <a:rPr lang="en-US" altLang="ko-KR" sz="1600" dirty="0" smtClean="0"/>
              <a:t>Development, </a:t>
            </a:r>
            <a:r>
              <a:rPr lang="en-US" altLang="ko-KR" sz="1600" dirty="0"/>
              <a:t>Ministry of </a:t>
            </a:r>
            <a:r>
              <a:rPr lang="en-US" altLang="ko-KR" sz="1600" dirty="0" err="1" smtClean="0"/>
              <a:t>Labour</a:t>
            </a:r>
            <a:endParaRPr lang="en-US" altLang="ko-KR" sz="1600" dirty="0" smtClean="0"/>
          </a:p>
          <a:p>
            <a:pPr>
              <a:spcBef>
                <a:spcPts val="0"/>
              </a:spcBef>
              <a:defRPr/>
            </a:pPr>
            <a:endParaRPr lang="en-US" altLang="ko-KR" dirty="0" smtClean="0"/>
          </a:p>
          <a:p>
            <a:pPr>
              <a:spcBef>
                <a:spcPts val="0"/>
              </a:spcBef>
              <a:defRPr/>
            </a:pPr>
            <a:r>
              <a:rPr lang="en-US" altLang="ko-KR" dirty="0" smtClean="0"/>
              <a:t>24 December </a:t>
            </a:r>
            <a:r>
              <a:rPr lang="en-US" altLang="ko-KR" dirty="0"/>
              <a:t>2019</a:t>
            </a:r>
          </a:p>
          <a:p>
            <a:pPr>
              <a:spcBef>
                <a:spcPts val="0"/>
              </a:spcBef>
              <a:defRPr/>
            </a:pPr>
            <a:endParaRPr lang="en-US" altLang="ko-KR" b="1" dirty="0">
              <a:cs typeface="Arial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3147814"/>
            <a:ext cx="9143998" cy="540000"/>
          </a:xfrm>
          <a:prstGeom prst="rect">
            <a:avLst/>
          </a:prstGeom>
        </p:spPr>
        <p:txBody>
          <a:bodyPr/>
          <a:lstStyle/>
          <a:p>
            <a:r>
              <a:rPr lang="en-US" altLang="ko-KR" sz="1800" dirty="0" smtClean="0">
                <a:ea typeface="맑은 고딕" pitchFamily="50" charset="-127"/>
              </a:rPr>
              <a:t>This presentation is solely prepared by </a:t>
            </a:r>
            <a:r>
              <a:rPr lang="en-US" altLang="ko-KR" sz="1800" dirty="0" smtClean="0">
                <a:solidFill>
                  <a:srgbClr val="0070C0"/>
                </a:solidFill>
                <a:ea typeface="맑은 고딕" pitchFamily="50" charset="-127"/>
              </a:rPr>
              <a:t>TRIS Corporation Limited </a:t>
            </a:r>
            <a:r>
              <a:rPr lang="en-US" altLang="ko-KR" sz="1800" dirty="0" smtClean="0">
                <a:solidFill>
                  <a:schemeClr val="accent6"/>
                </a:solidFill>
                <a:ea typeface="맑은 고딕" pitchFamily="50" charset="-127"/>
              </a:rPr>
              <a:t/>
            </a:r>
            <a:br>
              <a:rPr lang="en-US" altLang="ko-KR" sz="1800" dirty="0" smtClean="0">
                <a:solidFill>
                  <a:schemeClr val="accent6"/>
                </a:solidFill>
                <a:ea typeface="맑은 고딕" pitchFamily="50" charset="-127"/>
              </a:rPr>
            </a:br>
            <a:r>
              <a:rPr lang="en-US" altLang="ko-KR" sz="1800" dirty="0" smtClean="0">
                <a:ea typeface="맑은 고딕" pitchFamily="50" charset="-127"/>
              </a:rPr>
              <a:t>for the use of </a:t>
            </a:r>
            <a:r>
              <a:rPr lang="en-US" altLang="ko-KR" sz="1800" dirty="0" smtClean="0">
                <a:solidFill>
                  <a:srgbClr val="FFC000"/>
                </a:solidFill>
                <a:ea typeface="맑은 고딕" pitchFamily="50" charset="-127"/>
              </a:rPr>
              <a:t>Focus Group</a:t>
            </a:r>
            <a:r>
              <a:rPr lang="th-TH" altLang="ko-KR" sz="1800" dirty="0" smtClean="0">
                <a:solidFill>
                  <a:srgbClr val="FFC000"/>
                </a:solidFill>
                <a:ea typeface="맑은 고딕" pitchFamily="50" charset="-127"/>
              </a:rPr>
              <a:t> </a:t>
            </a:r>
            <a:r>
              <a:rPr lang="en-US" altLang="ko-KR" sz="1800" dirty="0" smtClean="0">
                <a:solidFill>
                  <a:srgbClr val="FFC000"/>
                </a:solidFill>
                <a:ea typeface="맑은 고딕" pitchFamily="50" charset="-127"/>
              </a:rPr>
              <a:t>Discussion</a:t>
            </a:r>
            <a:endParaRPr lang="ko-KR" altLang="en-US" sz="1800" dirty="0">
              <a:solidFill>
                <a:srgbClr val="FFC000"/>
              </a:solidFill>
            </a:endParaRPr>
          </a:p>
        </p:txBody>
      </p:sp>
      <p:pic>
        <p:nvPicPr>
          <p:cNvPr id="7" name="Picture 6" descr="C:\220362\180362\Picture\TRISCORP_ใส_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119" y="4227934"/>
            <a:ext cx="937353" cy="47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Tanutpol Yanopas\Desktop\กรมพัฒนาฝีมือแรงงาน\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64" y="3723878"/>
            <a:ext cx="1183384" cy="119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00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4139952" y="627534"/>
            <a:ext cx="4572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th-TH" sz="4400" b="1" dirty="0">
                <a:solidFill>
                  <a:srgbClr val="FFC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กรมพัฒนาฝีมือแรงงาน</a:t>
            </a:r>
            <a:r>
              <a:rPr lang="en-US" sz="4400" b="1" dirty="0" smtClean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: </a:t>
            </a:r>
            <a:r>
              <a:rPr lang="th-TH" sz="4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/>
            </a:r>
            <a:br>
              <a:rPr lang="th-TH" sz="4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</a:br>
            <a:r>
              <a:rPr lang="th-TH" sz="3200" b="1" u="sng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การ</a:t>
            </a:r>
            <a:r>
              <a:rPr lang="th-TH" sz="3200" b="1" u="sng" dirty="0" smtClean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เตรียมพร้อมทางธุรกิจ</a:t>
            </a:r>
            <a:endParaRPr lang="th-TH" sz="3200" b="1" u="sng" dirty="0">
              <a:solidFill>
                <a:schemeClr val="bg1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algn="r"/>
            <a:r>
              <a:rPr lang="th-TH" sz="32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เพื่อเผชิญความท้าทาย</a:t>
            </a:r>
            <a:br>
              <a:rPr lang="th-TH" sz="32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</a:br>
            <a:r>
              <a:rPr lang="th-TH" sz="32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ในยุค</a:t>
            </a:r>
            <a:r>
              <a:rPr lang="en-US" sz="32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Thailand 4.0</a:t>
            </a:r>
            <a:endParaRPr lang="en-US" sz="3200" dirty="0">
              <a:solidFill>
                <a:schemeClr val="bg1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156648"/>
            <a:ext cx="1505838" cy="1176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103" y="3156648"/>
            <a:ext cx="1431002" cy="11261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105" y="3207079"/>
            <a:ext cx="1368152" cy="10756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523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55526"/>
            <a:ext cx="4104456" cy="4031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692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627784" y="267494"/>
            <a:ext cx="4176464" cy="4248472"/>
            <a:chOff x="2627784" y="123478"/>
            <a:chExt cx="4176464" cy="4552404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123478"/>
              <a:ext cx="4038600" cy="4552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5868144" y="123478"/>
              <a:ext cx="936104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62383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35696" y="1869722"/>
            <a:ext cx="71287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How</a:t>
            </a:r>
            <a:r>
              <a:rPr lang="en-US" sz="4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do we design our </a:t>
            </a:r>
            <a:r>
              <a:rPr lang="en-US" sz="4800" u="sng" dirty="0" smtClean="0">
                <a:solidFill>
                  <a:schemeClr val="accent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future jobs</a:t>
            </a:r>
            <a:r>
              <a:rPr lang="en-US" sz="4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th-TH" sz="4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3568" y="971180"/>
            <a:ext cx="71287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We are </a:t>
            </a:r>
            <a:r>
              <a:rPr lang="en-US" sz="6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forced </a:t>
            </a:r>
            <a:r>
              <a:rPr lang="en-US" sz="6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to </a:t>
            </a:r>
            <a:r>
              <a:rPr lang="en-US" sz="6000" b="1" dirty="0" smtClean="0">
                <a:solidFill>
                  <a:srgbClr val="FFC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change</a:t>
            </a:r>
            <a:r>
              <a:rPr lang="en-US" sz="6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endParaRPr lang="th-TH" sz="4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219822"/>
            <a:ext cx="2797417" cy="12925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513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75656" y="1347614"/>
            <a:ext cx="6768752" cy="2376264"/>
          </a:xfrm>
          <a:prstGeom prst="rect">
            <a:avLst/>
          </a:prstGeom>
          <a:solidFill>
            <a:srgbClr val="0DD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rgbClr val="FFC000"/>
                </a:solidFill>
                <a:latin typeface="+mj-lt"/>
              </a:rPr>
              <a:t>Value Chain</a:t>
            </a:r>
          </a:p>
          <a:p>
            <a:pPr algn="ctr"/>
            <a:endParaRPr lang="en-US" dirty="0" smtClean="0">
              <a:latin typeface="+mj-lt"/>
            </a:endParaRPr>
          </a:p>
          <a:p>
            <a:pPr algn="thaiDist"/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      A value chain is a set of activities that a firm operating </a:t>
            </a:r>
            <a:br>
              <a:rPr lang="en-US" dirty="0" smtClean="0">
                <a:latin typeface="+mj-lt"/>
              </a:rPr>
            </a:br>
            <a:r>
              <a:rPr lang="en-US" dirty="0" smtClean="0">
                <a:latin typeface="+mj-lt"/>
              </a:rPr>
              <a:t>in a specific industry performs in order to a valuable product for </a:t>
            </a:r>
            <a:br>
              <a:rPr lang="en-US" dirty="0" smtClean="0">
                <a:latin typeface="+mj-lt"/>
              </a:rPr>
            </a:br>
            <a:r>
              <a:rPr lang="en-US" dirty="0" smtClean="0">
                <a:latin typeface="+mj-lt"/>
              </a:rPr>
              <a:t>the market. (Michael Porter, Competitive Advantage: Creating </a:t>
            </a:r>
            <a:br>
              <a:rPr lang="en-US" dirty="0" smtClean="0">
                <a:latin typeface="+mj-lt"/>
              </a:rPr>
            </a:br>
            <a:r>
              <a:rPr lang="en-US" dirty="0" smtClean="0">
                <a:latin typeface="+mj-lt"/>
              </a:rPr>
              <a:t>and Sustaining Superior Performance; 1985)</a:t>
            </a:r>
            <a:endParaRPr lang="th-TH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9742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2827246" y="11708"/>
            <a:ext cx="3472946" cy="776530"/>
          </a:xfrm>
          <a:prstGeom prst="rect">
            <a:avLst/>
          </a:prstGeom>
        </p:spPr>
        <p:txBody>
          <a:bodyPr/>
          <a:lstStyle/>
          <a:p>
            <a:r>
              <a:rPr lang="en-US" altLang="ko-KR" sz="3200" dirty="0" smtClean="0">
                <a:solidFill>
                  <a:srgbClr val="FFC000"/>
                </a:solidFill>
              </a:rPr>
              <a:t>DSD</a:t>
            </a:r>
            <a:r>
              <a:rPr lang="en-US" altLang="ko-KR" sz="2800" dirty="0" smtClean="0">
                <a:solidFill>
                  <a:schemeClr val="accent1"/>
                </a:solidFill>
              </a:rPr>
              <a:t> </a:t>
            </a:r>
            <a:r>
              <a:rPr lang="en-US" altLang="ko-KR" sz="2800" dirty="0" smtClean="0">
                <a:solidFill>
                  <a:srgbClr val="0070C0"/>
                </a:solidFill>
              </a:rPr>
              <a:t>Value Chain</a:t>
            </a:r>
            <a:endParaRPr lang="ko-KR" altLang="en-US" sz="2800" dirty="0">
              <a:solidFill>
                <a:srgbClr val="0070C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51520" y="928266"/>
            <a:ext cx="720080" cy="158417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en-US" sz="1600" b="1" dirty="0" smtClean="0"/>
              <a:t>Support </a:t>
            </a:r>
            <a:br>
              <a:rPr lang="en-US" sz="1600" b="1" dirty="0" smtClean="0"/>
            </a:br>
            <a:r>
              <a:rPr lang="en-US" sz="1600" b="1" dirty="0" smtClean="0"/>
              <a:t>Process</a:t>
            </a:r>
            <a:endParaRPr lang="th-TH" sz="16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251520" y="2630934"/>
            <a:ext cx="720080" cy="2113756"/>
          </a:xfrm>
          <a:prstGeom prst="round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en-US" sz="1600" b="1" dirty="0" smtClean="0"/>
              <a:t>Primary </a:t>
            </a:r>
            <a:br>
              <a:rPr lang="en-US" sz="1600" b="1" dirty="0" smtClean="0"/>
            </a:br>
            <a:r>
              <a:rPr lang="en-US" sz="1600" b="1" dirty="0" smtClean="0"/>
              <a:t>Process</a:t>
            </a:r>
            <a:endParaRPr lang="th-TH" sz="1600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473398"/>
              </p:ext>
            </p:extLst>
          </p:nvPr>
        </p:nvGraphicFramePr>
        <p:xfrm>
          <a:off x="1162224" y="1078106"/>
          <a:ext cx="6002064" cy="134962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002064"/>
              </a:tblGrid>
              <a:tr h="510044">
                <a:tc>
                  <a:txBody>
                    <a:bodyPr/>
                    <a:lstStyle/>
                    <a:p>
                      <a:r>
                        <a:rPr lang="en-US" sz="1200" b="0" dirty="0" smtClean="0"/>
                        <a:t>Firm Infrastructure: </a:t>
                      </a:r>
                      <a:r>
                        <a:rPr lang="en-US" sz="1000" b="0" dirty="0" smtClean="0"/>
                        <a:t>(1)</a:t>
                      </a:r>
                      <a:r>
                        <a:rPr lang="th-TH" sz="1000" b="0" dirty="0" smtClean="0"/>
                        <a:t> </a:t>
                      </a:r>
                      <a:r>
                        <a:rPr lang="th-TH" sz="1200" b="0" dirty="0" smtClean="0"/>
                        <a:t>การกำกับดูแลกิจการที่ดี </a:t>
                      </a:r>
                      <a:r>
                        <a:rPr lang="en-US" sz="1000" b="0" dirty="0" smtClean="0"/>
                        <a:t>(2)</a:t>
                      </a:r>
                      <a:r>
                        <a:rPr lang="th-TH" sz="1000" b="0" dirty="0" smtClean="0"/>
                        <a:t> </a:t>
                      </a:r>
                      <a:r>
                        <a:rPr lang="th-TH" sz="1200" b="0" dirty="0" smtClean="0"/>
                        <a:t>การวางแผนเชิงกลยุทธ์</a:t>
                      </a:r>
                      <a:r>
                        <a:rPr lang="th-TH" sz="1200" b="0" baseline="0" dirty="0" smtClean="0"/>
                        <a:t> </a:t>
                      </a:r>
                      <a:r>
                        <a:rPr lang="th-TH" sz="1000" b="0" baseline="0" dirty="0" smtClean="0"/>
                        <a:t>(</a:t>
                      </a:r>
                      <a:r>
                        <a:rPr lang="en-US" sz="1000" b="0" baseline="0" dirty="0" smtClean="0"/>
                        <a:t>3</a:t>
                      </a:r>
                      <a:r>
                        <a:rPr lang="th-TH" sz="1000" b="0" baseline="0" dirty="0" smtClean="0"/>
                        <a:t>) </a:t>
                      </a:r>
                      <a:r>
                        <a:rPr lang="th-TH" sz="1200" b="0" baseline="0" dirty="0" smtClean="0"/>
                        <a:t>การสื่อสารองค์กร </a:t>
                      </a:r>
                      <a:r>
                        <a:rPr lang="en-US" sz="1000" b="0" dirty="0" smtClean="0"/>
                        <a:t>(4)</a:t>
                      </a:r>
                      <a:r>
                        <a:rPr lang="th-TH" sz="1000" b="0" dirty="0" smtClean="0"/>
                        <a:t> </a:t>
                      </a:r>
                      <a:r>
                        <a:rPr lang="th-TH" sz="1200" b="0" baseline="0" dirty="0" smtClean="0"/>
                        <a:t>การพัฒนาธุรกิจใหม่ </a:t>
                      </a:r>
                      <a:r>
                        <a:rPr lang="en-US" sz="1200" b="0" baseline="0" dirty="0" smtClean="0"/>
                        <a:t/>
                      </a:r>
                      <a:br>
                        <a:rPr lang="en-US" sz="1200" b="0" baseline="0" dirty="0" smtClean="0"/>
                      </a:br>
                      <a:r>
                        <a:rPr lang="en-US" sz="1000" b="0" dirty="0" smtClean="0"/>
                        <a:t>(5)</a:t>
                      </a:r>
                      <a:r>
                        <a:rPr lang="th-TH" sz="1000" b="0" dirty="0" smtClean="0"/>
                        <a:t> </a:t>
                      </a:r>
                      <a:r>
                        <a:rPr lang="th-TH" sz="1200" b="0" baseline="0" dirty="0" smtClean="0"/>
                        <a:t>การบริหารความร่วมมือระหว่าง ภาครัฐ</a:t>
                      </a:r>
                      <a:r>
                        <a:rPr lang="en-US" sz="1200" b="0" baseline="0" dirty="0" smtClean="0"/>
                        <a:t>/</a:t>
                      </a:r>
                      <a:r>
                        <a:rPr lang="th-TH" sz="1200" b="0" baseline="0" dirty="0" smtClean="0"/>
                        <a:t>ภาคเอกชน</a:t>
                      </a:r>
                      <a:r>
                        <a:rPr lang="en-US" sz="1200" b="0" baseline="0" dirty="0" smtClean="0"/>
                        <a:t>/</a:t>
                      </a:r>
                      <a:r>
                        <a:rPr lang="th-TH" sz="1200" b="0" baseline="0" dirty="0" smtClean="0"/>
                        <a:t>ภาคประชาชน</a:t>
                      </a:r>
                      <a:r>
                        <a:rPr lang="en-US" sz="1200" b="0" baseline="0" dirty="0" smtClean="0"/>
                        <a:t> </a:t>
                      </a:r>
                      <a:r>
                        <a:rPr lang="en-US" sz="1000" b="0" dirty="0" smtClean="0"/>
                        <a:t>(6)</a:t>
                      </a:r>
                      <a:r>
                        <a:rPr lang="th-TH" sz="1000" b="0" dirty="0" smtClean="0"/>
                        <a:t> </a:t>
                      </a:r>
                      <a:r>
                        <a:rPr lang="th-TH" sz="1200" b="0" dirty="0" smtClean="0"/>
                        <a:t>การบริหารจัดการองค์ความรู้ </a:t>
                      </a:r>
                      <a:r>
                        <a:rPr lang="en-US" sz="1000" b="0" dirty="0" smtClean="0"/>
                        <a:t>(7) </a:t>
                      </a:r>
                      <a:r>
                        <a:rPr lang="th-TH" sz="1200" b="0" dirty="0" smtClean="0"/>
                        <a:t>การพัฒนาสุขภาพองค์กร</a:t>
                      </a:r>
                      <a:endParaRPr lang="th-TH" sz="1200" b="0" dirty="0"/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en-US" sz="1200" b="0" dirty="0" smtClean="0"/>
                        <a:t>Human Resource Management:</a:t>
                      </a:r>
                      <a:r>
                        <a:rPr lang="en-US" sz="1200" b="0" baseline="0" dirty="0" smtClean="0"/>
                        <a:t> </a:t>
                      </a:r>
                      <a:r>
                        <a:rPr lang="th-TH" sz="1200" b="0" baseline="0" dirty="0" smtClean="0"/>
                        <a:t>การบริหารจัดการทรัพยากรบุคคล </a:t>
                      </a:r>
                      <a:endParaRPr lang="th-TH" sz="1200" b="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</a:tr>
              <a:tr h="277232">
                <a:tc>
                  <a:txBody>
                    <a:bodyPr/>
                    <a:lstStyle/>
                    <a:p>
                      <a:r>
                        <a:rPr lang="en-US" sz="1200" b="0" dirty="0" smtClean="0"/>
                        <a:t>Technology Development:</a:t>
                      </a:r>
                      <a:r>
                        <a:rPr lang="en-US" sz="1200" b="0" baseline="0" dirty="0" smtClean="0"/>
                        <a:t> </a:t>
                      </a:r>
                      <a:r>
                        <a:rPr lang="th-TH" sz="1200" b="0" baseline="0" dirty="0" smtClean="0"/>
                        <a:t>การพัฒนาและจัดการเทคโนโลยี </a:t>
                      </a:r>
                      <a:endParaRPr lang="th-TH" sz="1200" b="0" dirty="0"/>
                    </a:p>
                  </a:txBody>
                  <a:tcPr/>
                </a:tc>
              </a:tr>
              <a:tr h="226824">
                <a:tc>
                  <a:txBody>
                    <a:bodyPr/>
                    <a:lstStyle/>
                    <a:p>
                      <a:r>
                        <a:rPr lang="en-US" sz="1200" b="0" dirty="0" smtClean="0"/>
                        <a:t>Procurement:</a:t>
                      </a:r>
                      <a:r>
                        <a:rPr lang="en-US" sz="1200" b="0" baseline="0" dirty="0" smtClean="0"/>
                        <a:t> </a:t>
                      </a:r>
                      <a:r>
                        <a:rPr lang="th-TH" sz="1200" b="0" baseline="0" dirty="0" smtClean="0"/>
                        <a:t>การจัดซื้อจัดจ้าง</a:t>
                      </a:r>
                      <a:endParaRPr lang="th-TH" sz="1200" b="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043608" y="2656458"/>
            <a:ext cx="630000" cy="20882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00" dirty="0" smtClean="0"/>
              <a:t>การวิเคราะห์อุปสงค์ อุปทาน และความผันผวนของตลาด</a:t>
            </a:r>
            <a:br>
              <a:rPr lang="th-TH" sz="1100" dirty="0" smtClean="0"/>
            </a:br>
            <a:r>
              <a:rPr lang="th-TH" sz="1100" dirty="0" smtClean="0"/>
              <a:t>แรงงาน</a:t>
            </a:r>
            <a:endParaRPr lang="th-TH" sz="1100" dirty="0"/>
          </a:p>
        </p:txBody>
      </p:sp>
      <p:sp>
        <p:nvSpPr>
          <p:cNvPr id="9" name="Rectangle 8"/>
          <p:cNvSpPr/>
          <p:nvPr/>
        </p:nvSpPr>
        <p:spPr>
          <a:xfrm>
            <a:off x="1750010" y="2656458"/>
            <a:ext cx="630000" cy="20882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00" dirty="0" smtClean="0"/>
              <a:t>การวางแผนกำลังแรงงานระดับ</a:t>
            </a:r>
            <a:br>
              <a:rPr lang="th-TH" sz="1100" dirty="0" smtClean="0"/>
            </a:br>
            <a:r>
              <a:rPr lang="th-TH" sz="1100" dirty="0" smtClean="0"/>
              <a:t>มหภาค และปรับโครงสร้างประชากรแรงงาน</a:t>
            </a:r>
            <a:endParaRPr lang="th-TH" sz="1100" dirty="0"/>
          </a:p>
        </p:txBody>
      </p:sp>
      <p:sp>
        <p:nvSpPr>
          <p:cNvPr id="10" name="Rectangle 9"/>
          <p:cNvSpPr/>
          <p:nvPr/>
        </p:nvSpPr>
        <p:spPr>
          <a:xfrm>
            <a:off x="3145720" y="2656458"/>
            <a:ext cx="630000" cy="20882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การวางหลักสูตรพัฒนาฝีมือแรงงาน และการรับรองหลักสูตร รองรับมาตรฐานฝีมือแรงงานทั้งในภาคการผลิตและ</a:t>
            </a:r>
            <a:r>
              <a:rPr lang="en-US" sz="1000" dirty="0" smtClean="0"/>
              <a:t> </a:t>
            </a:r>
            <a:r>
              <a:rPr lang="th-TH" sz="1000" dirty="0" smtClean="0"/>
              <a:t>ภาคการค้าและบริการ</a:t>
            </a:r>
            <a:r>
              <a:rPr lang="en-US" sz="1000" dirty="0" smtClean="0"/>
              <a:t/>
            </a:r>
            <a:br>
              <a:rPr lang="en-US" sz="1000" dirty="0" smtClean="0"/>
            </a:br>
            <a:endParaRPr lang="th-TH" sz="1000" dirty="0"/>
          </a:p>
        </p:txBody>
      </p:sp>
      <p:sp>
        <p:nvSpPr>
          <p:cNvPr id="11" name="Rectangle 10"/>
          <p:cNvSpPr/>
          <p:nvPr/>
        </p:nvSpPr>
        <p:spPr>
          <a:xfrm>
            <a:off x="4558322" y="2656458"/>
            <a:ext cx="630000" cy="20882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00" dirty="0" smtClean="0"/>
              <a:t>การให้คำปรึกษาแนะนำแก่ธุรกิจและสถานประกอบ</a:t>
            </a:r>
            <a:br>
              <a:rPr lang="th-TH" sz="1100" dirty="0" smtClean="0"/>
            </a:br>
            <a:r>
              <a:rPr lang="th-TH" sz="1100" dirty="0" smtClean="0"/>
              <a:t>การ</a:t>
            </a:r>
            <a:endParaRPr lang="th-TH" sz="1100" dirty="0"/>
          </a:p>
        </p:txBody>
      </p:sp>
      <p:sp>
        <p:nvSpPr>
          <p:cNvPr id="12" name="Rectangle 11"/>
          <p:cNvSpPr/>
          <p:nvPr/>
        </p:nvSpPr>
        <p:spPr>
          <a:xfrm>
            <a:off x="5232772" y="2656458"/>
            <a:ext cx="630000" cy="20882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การฝึกฝีมือแรงงานทั้งภาคทฤษฎีและภาคปฏิบัติใน</a:t>
            </a:r>
            <a:r>
              <a:rPr lang="th-TH" sz="1000" dirty="0"/>
              <a:t>หลากหลายสื่อและเทคโนโลยี</a:t>
            </a:r>
          </a:p>
          <a:p>
            <a:pPr algn="ctr"/>
            <a:r>
              <a:rPr lang="th-TH" sz="1000" dirty="0" smtClean="0"/>
              <a:t>การเรียนรู้ ตลอดจนทัศนคติต่อวิชาชีพที่ดี</a:t>
            </a:r>
            <a:endParaRPr lang="th-TH" sz="1000" dirty="0"/>
          </a:p>
        </p:txBody>
      </p:sp>
      <p:sp>
        <p:nvSpPr>
          <p:cNvPr id="16" name="Rectangle 15"/>
          <p:cNvSpPr/>
          <p:nvPr/>
        </p:nvSpPr>
        <p:spPr>
          <a:xfrm>
            <a:off x="5911616" y="2656458"/>
            <a:ext cx="630000" cy="20882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00" dirty="0" smtClean="0"/>
              <a:t>การประเมินและทดสอบฝีมือแรงงานและการรับรองหน่วยทดสอบ</a:t>
            </a:r>
            <a:endParaRPr lang="th-TH" sz="1100" dirty="0"/>
          </a:p>
        </p:txBody>
      </p:sp>
      <p:sp>
        <p:nvSpPr>
          <p:cNvPr id="17" name="Rectangle 16"/>
          <p:cNvSpPr/>
          <p:nvPr/>
        </p:nvSpPr>
        <p:spPr>
          <a:xfrm>
            <a:off x="6595979" y="2656458"/>
            <a:ext cx="630000" cy="20882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50" dirty="0" smtClean="0"/>
              <a:t>การเตรียมความพร้อมสำหรับแรงงานในการก้าวสู่ตลาด</a:t>
            </a:r>
            <a:br>
              <a:rPr lang="th-TH" sz="1150" dirty="0" smtClean="0"/>
            </a:br>
            <a:r>
              <a:rPr lang="th-TH" sz="1150" dirty="0" smtClean="0"/>
              <a:t>แรงงาน และการติดตามประเมินผล</a:t>
            </a:r>
            <a:endParaRPr lang="th-TH" sz="1150" dirty="0"/>
          </a:p>
        </p:txBody>
      </p:sp>
      <p:sp>
        <p:nvSpPr>
          <p:cNvPr id="20" name="Rectangle 19"/>
          <p:cNvSpPr/>
          <p:nvPr/>
        </p:nvSpPr>
        <p:spPr>
          <a:xfrm>
            <a:off x="7308304" y="928266"/>
            <a:ext cx="1224136" cy="3816424"/>
          </a:xfrm>
          <a:custGeom>
            <a:avLst/>
            <a:gdLst>
              <a:gd name="connsiteX0" fmla="*/ 0 w 1440160"/>
              <a:gd name="connsiteY0" fmla="*/ 0 h 3757116"/>
              <a:gd name="connsiteX1" fmla="*/ 1440160 w 1440160"/>
              <a:gd name="connsiteY1" fmla="*/ 0 h 3757116"/>
              <a:gd name="connsiteX2" fmla="*/ 1440160 w 1440160"/>
              <a:gd name="connsiteY2" fmla="*/ 3757116 h 3757116"/>
              <a:gd name="connsiteX3" fmla="*/ 0 w 1440160"/>
              <a:gd name="connsiteY3" fmla="*/ 3757116 h 3757116"/>
              <a:gd name="connsiteX4" fmla="*/ 0 w 1440160"/>
              <a:gd name="connsiteY4" fmla="*/ 0 h 3757116"/>
              <a:gd name="connsiteX0" fmla="*/ 0 w 1440160"/>
              <a:gd name="connsiteY0" fmla="*/ 0 h 3757116"/>
              <a:gd name="connsiteX1" fmla="*/ 1332210 w 1440160"/>
              <a:gd name="connsiteY1" fmla="*/ 209550 h 3757116"/>
              <a:gd name="connsiteX2" fmla="*/ 1440160 w 1440160"/>
              <a:gd name="connsiteY2" fmla="*/ 3757116 h 3757116"/>
              <a:gd name="connsiteX3" fmla="*/ 0 w 1440160"/>
              <a:gd name="connsiteY3" fmla="*/ 3757116 h 3757116"/>
              <a:gd name="connsiteX4" fmla="*/ 0 w 1440160"/>
              <a:gd name="connsiteY4" fmla="*/ 0 h 3757116"/>
              <a:gd name="connsiteX0" fmla="*/ 0 w 1332210"/>
              <a:gd name="connsiteY0" fmla="*/ 0 h 3757116"/>
              <a:gd name="connsiteX1" fmla="*/ 1332210 w 1332210"/>
              <a:gd name="connsiteY1" fmla="*/ 209550 h 3757116"/>
              <a:gd name="connsiteX2" fmla="*/ 1306810 w 1332210"/>
              <a:gd name="connsiteY2" fmla="*/ 3592016 h 3757116"/>
              <a:gd name="connsiteX3" fmla="*/ 0 w 1332210"/>
              <a:gd name="connsiteY3" fmla="*/ 3757116 h 3757116"/>
              <a:gd name="connsiteX4" fmla="*/ 0 w 1332210"/>
              <a:gd name="connsiteY4" fmla="*/ 0 h 3757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2210" h="3757116">
                <a:moveTo>
                  <a:pt x="0" y="0"/>
                </a:moveTo>
                <a:lnTo>
                  <a:pt x="1332210" y="209550"/>
                </a:lnTo>
                <a:lnTo>
                  <a:pt x="1306810" y="3592016"/>
                </a:lnTo>
                <a:lnTo>
                  <a:pt x="0" y="3757116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/>
              <a:t>การพัฒนาฝีมือแรงงานไทยคุณภาพสูง </a:t>
            </a:r>
            <a:br>
              <a:rPr lang="th-TH" sz="1200" dirty="0" smtClean="0"/>
            </a:br>
            <a:r>
              <a:rPr lang="th-TH" sz="1200" dirty="0" smtClean="0"/>
              <a:t>ให้สอดคล้องกับความต้องการของตลาดแรงงาน โดยบูรณาการแผนการผลิตของสถานศึกษา หลักสูตรพัฒนาฝีมือแรงงาน และมาตรฐานคุณวุฒิวิชาชีพ ให้มีความสามารถในการปรับสมดุลได้ทันกับการเปลี่ยนแปลงของแหล่งจ้างงาน ประชาสัมพันธ์ชื่อเสียงและมาตรฐานฝีมือแรงงานไทย เพื่อสร้างมูลค่าเพิ่มให้กับผลิตภัณฑ์ของไทยในตลาดโลก</a:t>
            </a:r>
            <a:endParaRPr lang="th-TH" sz="1200" dirty="0"/>
          </a:p>
        </p:txBody>
      </p:sp>
      <p:sp>
        <p:nvSpPr>
          <p:cNvPr id="19" name="Rectangle 18"/>
          <p:cNvSpPr/>
          <p:nvPr/>
        </p:nvSpPr>
        <p:spPr>
          <a:xfrm>
            <a:off x="3857292" y="2653538"/>
            <a:ext cx="630000" cy="20882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00" dirty="0" smtClean="0"/>
              <a:t>การส่งเสริมพัฒนาฝีมือแรงงานและกองทุน</a:t>
            </a:r>
            <a:endParaRPr lang="th-TH" sz="1100" dirty="0"/>
          </a:p>
        </p:txBody>
      </p:sp>
      <p:sp>
        <p:nvSpPr>
          <p:cNvPr id="22" name="Rectangle 21"/>
          <p:cNvSpPr/>
          <p:nvPr/>
        </p:nvSpPr>
        <p:spPr>
          <a:xfrm>
            <a:off x="2446848" y="2659641"/>
            <a:ext cx="630000" cy="20882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00" dirty="0" smtClean="0"/>
              <a:t>การกำหนดคุณลักษณะฝีมือแรงงาน สมรรถนะ และทัศนคติต่องานในวิชาชีพต่างๆ</a:t>
            </a:r>
            <a:endParaRPr lang="th-TH" sz="1100" dirty="0"/>
          </a:p>
        </p:txBody>
      </p:sp>
    </p:spTree>
    <p:extLst>
      <p:ext uri="{BB962C8B-B14F-4D97-AF65-F5344CB8AC3E}">
        <p14:creationId xmlns:p14="http://schemas.microsoft.com/office/powerpoint/2010/main" val="100556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87624" y="1203598"/>
            <a:ext cx="6984776" cy="3240360"/>
          </a:xfrm>
          <a:prstGeom prst="rect">
            <a:avLst/>
          </a:prstGeom>
          <a:solidFill>
            <a:srgbClr val="0DD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rgbClr val="FFC000"/>
                </a:solidFill>
                <a:latin typeface="+mj-lt"/>
              </a:rPr>
              <a:t>Business Model</a:t>
            </a:r>
          </a:p>
          <a:p>
            <a:pPr algn="ctr"/>
            <a:endParaRPr lang="en-US" dirty="0" smtClean="0">
              <a:latin typeface="+mj-lt"/>
            </a:endParaRPr>
          </a:p>
          <a:p>
            <a:pPr algn="thaiDist"/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      Business model is used for a broad range of informal and </a:t>
            </a:r>
            <a:br>
              <a:rPr lang="en-US" dirty="0" smtClean="0">
                <a:latin typeface="+mj-lt"/>
              </a:rPr>
            </a:br>
            <a:r>
              <a:rPr lang="en-US" dirty="0" smtClean="0">
                <a:latin typeface="+mj-lt"/>
              </a:rPr>
              <a:t>formal description to represent core aspects of a business, </a:t>
            </a:r>
            <a:br>
              <a:rPr lang="en-US" dirty="0" smtClean="0">
                <a:latin typeface="+mj-lt"/>
              </a:rPr>
            </a:br>
            <a:r>
              <a:rPr lang="en-US" dirty="0" smtClean="0">
                <a:latin typeface="+mj-lt"/>
              </a:rPr>
              <a:t>including purpose, business process, target customers, offering, strategies, infrastructure, organizational structure, sourcing, </a:t>
            </a:r>
            <a:br>
              <a:rPr lang="en-US" dirty="0" smtClean="0">
                <a:latin typeface="+mj-lt"/>
              </a:rPr>
            </a:br>
            <a:r>
              <a:rPr lang="en-US" dirty="0" smtClean="0">
                <a:latin typeface="+mj-lt"/>
              </a:rPr>
              <a:t>trading practices, and operational processes and policies </a:t>
            </a:r>
            <a:br>
              <a:rPr lang="en-US" dirty="0" smtClean="0">
                <a:latin typeface="+mj-lt"/>
              </a:rPr>
            </a:br>
            <a:r>
              <a:rPr lang="en-US" dirty="0" smtClean="0">
                <a:latin typeface="+mj-lt"/>
              </a:rPr>
              <a:t>including culture.</a:t>
            </a:r>
            <a:endParaRPr lang="th-TH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148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1835696" y="25735"/>
            <a:ext cx="5328084" cy="601799"/>
          </a:xfrm>
          <a:prstGeom prst="rect">
            <a:avLst/>
          </a:prstGeom>
        </p:spPr>
        <p:txBody>
          <a:bodyPr/>
          <a:lstStyle/>
          <a:p>
            <a:r>
              <a:rPr lang="en-US" altLang="ko-KR" sz="3200" dirty="0" smtClean="0">
                <a:solidFill>
                  <a:srgbClr val="FFC000"/>
                </a:solidFill>
              </a:rPr>
              <a:t>DSD</a:t>
            </a:r>
            <a:r>
              <a:rPr lang="en-US" altLang="ko-KR" dirty="0" smtClean="0">
                <a:solidFill>
                  <a:schemeClr val="accent1"/>
                </a:solidFill>
              </a:rPr>
              <a:t> </a:t>
            </a:r>
            <a:r>
              <a:rPr lang="en-US" altLang="ko-KR" sz="2800" dirty="0" smtClean="0">
                <a:solidFill>
                  <a:schemeClr val="accent1"/>
                </a:solidFill>
              </a:rPr>
              <a:t>Business Model Canvas</a:t>
            </a:r>
            <a:endParaRPr lang="ko-KR" altLang="en-US" sz="2800" dirty="0">
              <a:solidFill>
                <a:schemeClr val="accent1"/>
              </a:solidFill>
            </a:endParaRPr>
          </a:p>
        </p:txBody>
      </p:sp>
      <p:sp>
        <p:nvSpPr>
          <p:cNvPr id="45" name="Snip Diagonal Corner Rectangle 44"/>
          <p:cNvSpPr/>
          <p:nvPr/>
        </p:nvSpPr>
        <p:spPr>
          <a:xfrm>
            <a:off x="216496" y="991900"/>
            <a:ext cx="1429744" cy="1187143"/>
          </a:xfrm>
          <a:prstGeom prst="snip2Diag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000" dirty="0" smtClean="0"/>
              <a:t>- </a:t>
            </a:r>
            <a:r>
              <a:rPr lang="th-TH" sz="1000" dirty="0" smtClean="0"/>
              <a:t>กระทรวงแรงงาน</a:t>
            </a:r>
            <a:br>
              <a:rPr lang="th-TH" sz="1000" dirty="0" smtClean="0"/>
            </a:br>
            <a:r>
              <a:rPr lang="en-US" sz="1000" dirty="0" smtClean="0"/>
              <a:t>-</a:t>
            </a:r>
            <a:r>
              <a:rPr lang="th-TH" sz="1000" dirty="0" smtClean="0"/>
              <a:t> กระทรวงศึกษาธิการ</a:t>
            </a:r>
            <a:br>
              <a:rPr lang="th-TH" sz="1000" dirty="0" smtClean="0"/>
            </a:br>
            <a:r>
              <a:rPr lang="en-US" sz="1000" dirty="0" smtClean="0"/>
              <a:t>- </a:t>
            </a:r>
            <a:r>
              <a:rPr lang="th-TH" sz="1000" dirty="0" smtClean="0"/>
              <a:t>กระทรวงเกษตรและสหกรณ์</a:t>
            </a:r>
            <a:br>
              <a:rPr lang="th-TH" sz="1000" dirty="0" smtClean="0"/>
            </a:br>
            <a:r>
              <a:rPr lang="en-US" sz="1000" dirty="0" smtClean="0"/>
              <a:t>-</a:t>
            </a:r>
            <a:r>
              <a:rPr lang="th-TH" sz="1000" dirty="0"/>
              <a:t> </a:t>
            </a:r>
            <a:r>
              <a:rPr lang="th-TH" sz="1000" dirty="0" smtClean="0"/>
              <a:t>กระทรวงอุตสาหกรรม</a:t>
            </a:r>
            <a:br>
              <a:rPr lang="th-TH" sz="1000" dirty="0" smtClean="0"/>
            </a:br>
            <a:r>
              <a:rPr lang="en-US" sz="1000" dirty="0" smtClean="0"/>
              <a:t>-</a:t>
            </a:r>
            <a:r>
              <a:rPr lang="th-TH" sz="1000" dirty="0" smtClean="0"/>
              <a:t> กระทรวงพาณิชย์</a:t>
            </a:r>
          </a:p>
          <a:p>
            <a:r>
              <a:rPr lang="en-US" sz="1000" dirty="0" smtClean="0"/>
              <a:t>- </a:t>
            </a:r>
            <a:r>
              <a:rPr lang="th-TH" sz="1000" dirty="0" smtClean="0"/>
              <a:t>กระทรวงอุดมศึกษา </a:t>
            </a:r>
            <a:br>
              <a:rPr lang="th-TH" sz="1000" dirty="0" smtClean="0"/>
            </a:br>
            <a:r>
              <a:rPr lang="th-TH" sz="1000" dirty="0" smtClean="0"/>
              <a:t> </a:t>
            </a:r>
            <a:r>
              <a:rPr lang="th-TH" sz="1000" dirty="0" smtClean="0"/>
              <a:t>วิทยาศาสตร์ </a:t>
            </a:r>
            <a:r>
              <a:rPr lang="th-TH" sz="1000" dirty="0" smtClean="0"/>
              <a:t>วิจัย</a:t>
            </a:r>
            <a:r>
              <a:rPr lang="th-TH" sz="1000" dirty="0" smtClean="0"/>
              <a:t>และ</a:t>
            </a:r>
            <a:br>
              <a:rPr lang="th-TH" sz="1000" dirty="0" smtClean="0"/>
            </a:br>
            <a:r>
              <a:rPr lang="th-TH" sz="1000" dirty="0" smtClean="0"/>
              <a:t> นวัตกรรม</a:t>
            </a:r>
            <a:endParaRPr lang="th-TH" sz="1000" dirty="0"/>
          </a:p>
        </p:txBody>
      </p:sp>
      <p:sp>
        <p:nvSpPr>
          <p:cNvPr id="46" name="Snip Diagonal Corner Rectangle 45"/>
          <p:cNvSpPr/>
          <p:nvPr/>
        </p:nvSpPr>
        <p:spPr>
          <a:xfrm>
            <a:off x="251520" y="2283718"/>
            <a:ext cx="1296144" cy="360040"/>
          </a:xfrm>
          <a:prstGeom prst="snip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กระทรวงท่องเที่ยวและกีฬา</a:t>
            </a:r>
            <a:endParaRPr lang="th-TH" sz="1000" dirty="0"/>
          </a:p>
        </p:txBody>
      </p:sp>
      <p:sp>
        <p:nvSpPr>
          <p:cNvPr id="47" name="Snip Diagonal Corner Rectangle 46"/>
          <p:cNvSpPr/>
          <p:nvPr/>
        </p:nvSpPr>
        <p:spPr>
          <a:xfrm>
            <a:off x="1835696" y="972851"/>
            <a:ext cx="1368152" cy="468000"/>
          </a:xfrm>
          <a:prstGeom prst="snip2Diag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000" dirty="0" smtClean="0"/>
              <a:t>- </a:t>
            </a:r>
            <a:r>
              <a:rPr lang="th-TH" sz="1000" dirty="0" smtClean="0"/>
              <a:t>มาตรฐานฝีมือแรงงาน</a:t>
            </a:r>
            <a:r>
              <a:rPr lang="th-TH" sz="1000" dirty="0"/>
              <a:t/>
            </a:r>
            <a:br>
              <a:rPr lang="th-TH" sz="1000" dirty="0"/>
            </a:br>
            <a:r>
              <a:rPr lang="en-US" sz="1000" dirty="0"/>
              <a:t>-</a:t>
            </a:r>
            <a:r>
              <a:rPr lang="th-TH" sz="1000" dirty="0"/>
              <a:t> </a:t>
            </a:r>
            <a:r>
              <a:rPr lang="th-TH" sz="1000" dirty="0" smtClean="0"/>
              <a:t>พัฒนาฝีมือแรงงาน</a:t>
            </a:r>
            <a:r>
              <a:rPr lang="th-TH" sz="1000" dirty="0"/>
              <a:t/>
            </a:r>
            <a:br>
              <a:rPr lang="th-TH" sz="1000" dirty="0"/>
            </a:br>
            <a:r>
              <a:rPr lang="en-US" sz="1000" dirty="0"/>
              <a:t>-</a:t>
            </a:r>
            <a:r>
              <a:rPr lang="th-TH" sz="1000" dirty="0"/>
              <a:t> </a:t>
            </a:r>
            <a:r>
              <a:rPr lang="th-TH" sz="1000" dirty="0" smtClean="0"/>
              <a:t>ทดสอบฝีมือแรงงาน</a:t>
            </a:r>
            <a:endParaRPr lang="th-TH" sz="1000" dirty="0"/>
          </a:p>
        </p:txBody>
      </p:sp>
      <p:sp>
        <p:nvSpPr>
          <p:cNvPr id="48" name="Snip Diagonal Corner Rectangle 47"/>
          <p:cNvSpPr/>
          <p:nvPr/>
        </p:nvSpPr>
        <p:spPr>
          <a:xfrm>
            <a:off x="1835696" y="1489607"/>
            <a:ext cx="1368152" cy="443336"/>
          </a:xfrm>
          <a:prstGeom prst="snip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000" dirty="0"/>
              <a:t>- </a:t>
            </a:r>
            <a:r>
              <a:rPr lang="th-TH" sz="1000" dirty="0" smtClean="0"/>
              <a:t>การรับรองหลักสูตรและการฝึกในสถานประกอบการ</a:t>
            </a:r>
            <a:br>
              <a:rPr lang="th-TH" sz="1000" dirty="0" smtClean="0"/>
            </a:br>
            <a:r>
              <a:rPr lang="en-US" sz="1000" dirty="0" smtClean="0"/>
              <a:t>- </a:t>
            </a:r>
            <a:r>
              <a:rPr lang="th-TH" sz="1000" dirty="0" smtClean="0"/>
              <a:t>การรับรองศูนย์ทดสอบ</a:t>
            </a:r>
            <a:endParaRPr lang="th-TH" sz="1000" dirty="0"/>
          </a:p>
        </p:txBody>
      </p:sp>
      <p:sp>
        <p:nvSpPr>
          <p:cNvPr id="49" name="Snip Diagonal Corner Rectangle 48"/>
          <p:cNvSpPr/>
          <p:nvPr/>
        </p:nvSpPr>
        <p:spPr>
          <a:xfrm>
            <a:off x="1817856" y="2643758"/>
            <a:ext cx="1458000" cy="489334"/>
          </a:xfrm>
          <a:prstGeom prst="snip2Diag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000" dirty="0" smtClean="0"/>
              <a:t>- </a:t>
            </a:r>
            <a:r>
              <a:rPr lang="th-TH" sz="1000" dirty="0" smtClean="0"/>
              <a:t>สถานที่</a:t>
            </a:r>
            <a:br>
              <a:rPr lang="th-TH" sz="1000" dirty="0" smtClean="0"/>
            </a:br>
            <a:r>
              <a:rPr lang="en-US" sz="1000" dirty="0" smtClean="0"/>
              <a:t>-</a:t>
            </a:r>
            <a:r>
              <a:rPr lang="th-TH" sz="1000" dirty="0" smtClean="0"/>
              <a:t> ครูฝึก</a:t>
            </a:r>
            <a:br>
              <a:rPr lang="th-TH" sz="1000" dirty="0" smtClean="0"/>
            </a:br>
            <a:r>
              <a:rPr lang="en-US" sz="1000" dirty="0" smtClean="0"/>
              <a:t>- </a:t>
            </a:r>
            <a:r>
              <a:rPr lang="th-TH" sz="1000" dirty="0" smtClean="0"/>
              <a:t>วัสดุอุปกรณ์ เครื่องมือ เครื่องจักร </a:t>
            </a:r>
            <a:endParaRPr lang="th-TH" sz="1000" dirty="0"/>
          </a:p>
        </p:txBody>
      </p:sp>
      <p:sp>
        <p:nvSpPr>
          <p:cNvPr id="50" name="Snip Diagonal Corner Rectangle 49"/>
          <p:cNvSpPr/>
          <p:nvPr/>
        </p:nvSpPr>
        <p:spPr>
          <a:xfrm>
            <a:off x="1835696" y="3188072"/>
            <a:ext cx="1368152" cy="305060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สถาน</a:t>
            </a:r>
            <a:r>
              <a:rPr lang="th-TH" sz="1000" dirty="0"/>
              <a:t>ประกอบการและนายจ้าง</a:t>
            </a:r>
          </a:p>
        </p:txBody>
      </p:sp>
      <p:sp>
        <p:nvSpPr>
          <p:cNvPr id="52" name="Title 2"/>
          <p:cNvSpPr txBox="1">
            <a:spLocks/>
          </p:cNvSpPr>
          <p:nvPr/>
        </p:nvSpPr>
        <p:spPr>
          <a:xfrm>
            <a:off x="248246" y="609909"/>
            <a:ext cx="1368152" cy="362942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r>
              <a:rPr lang="en-US" altLang="ko-KR" sz="900" b="0" dirty="0" smtClean="0">
                <a:solidFill>
                  <a:schemeClr val="bg2">
                    <a:lumMod val="25000"/>
                  </a:schemeClr>
                </a:solidFill>
              </a:rPr>
              <a:t>Key</a:t>
            </a:r>
            <a:r>
              <a:rPr lang="en-US" altLang="ko-KR" sz="1000" b="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ko-KR" sz="900" b="0" dirty="0" smtClean="0">
                <a:solidFill>
                  <a:schemeClr val="bg2">
                    <a:lumMod val="25000"/>
                  </a:schemeClr>
                </a:solidFill>
              </a:rPr>
              <a:t>Partners</a:t>
            </a:r>
            <a:endParaRPr lang="ko-KR" altLang="en-US" sz="1000" b="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3" name="Title 2"/>
          <p:cNvSpPr txBox="1">
            <a:spLocks/>
          </p:cNvSpPr>
          <p:nvPr/>
        </p:nvSpPr>
        <p:spPr>
          <a:xfrm>
            <a:off x="1688406" y="612811"/>
            <a:ext cx="1368152" cy="362942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r>
              <a:rPr lang="en-US" altLang="ko-KR" sz="900" b="0" dirty="0" smtClean="0">
                <a:solidFill>
                  <a:schemeClr val="bg2">
                    <a:lumMod val="25000"/>
                  </a:schemeClr>
                </a:solidFill>
              </a:rPr>
              <a:t>Key Activities</a:t>
            </a:r>
            <a:endParaRPr lang="ko-KR" altLang="en-US" sz="900" b="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5" name="Title 2"/>
          <p:cNvSpPr txBox="1">
            <a:spLocks/>
          </p:cNvSpPr>
          <p:nvPr/>
        </p:nvSpPr>
        <p:spPr>
          <a:xfrm>
            <a:off x="1688406" y="2355726"/>
            <a:ext cx="1152128" cy="362942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r>
              <a:rPr lang="en-US" altLang="ko-KR" sz="900" b="0" dirty="0" smtClean="0">
                <a:solidFill>
                  <a:schemeClr val="bg2">
                    <a:lumMod val="25000"/>
                  </a:schemeClr>
                </a:solidFill>
              </a:rPr>
              <a:t>Key Resources</a:t>
            </a:r>
            <a:endParaRPr lang="ko-KR" altLang="en-US" sz="900" b="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6" name="Title 2"/>
          <p:cNvSpPr txBox="1">
            <a:spLocks/>
          </p:cNvSpPr>
          <p:nvPr/>
        </p:nvSpPr>
        <p:spPr>
          <a:xfrm>
            <a:off x="3491880" y="612811"/>
            <a:ext cx="1368152" cy="362942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r>
              <a:rPr lang="en-US" altLang="ko-KR" sz="900" b="0" dirty="0" smtClean="0">
                <a:solidFill>
                  <a:schemeClr val="bg2">
                    <a:lumMod val="25000"/>
                  </a:schemeClr>
                </a:solidFill>
              </a:rPr>
              <a:t>Value Proposition</a:t>
            </a:r>
            <a:endParaRPr lang="ko-KR" altLang="en-US" sz="800" b="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7" name="Snip Diagonal Corner Rectangle 76"/>
          <p:cNvSpPr/>
          <p:nvPr/>
        </p:nvSpPr>
        <p:spPr>
          <a:xfrm>
            <a:off x="3588370" y="987574"/>
            <a:ext cx="1271662" cy="444747"/>
          </a:xfrm>
          <a:prstGeom prst="snip2Diag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การพัฒนาเศรษฐกิจและสังคม</a:t>
            </a:r>
            <a:endParaRPr lang="th-TH" sz="1000" dirty="0"/>
          </a:p>
        </p:txBody>
      </p:sp>
      <p:sp>
        <p:nvSpPr>
          <p:cNvPr id="78" name="Snip Diagonal Corner Rectangle 77"/>
          <p:cNvSpPr/>
          <p:nvPr/>
        </p:nvSpPr>
        <p:spPr>
          <a:xfrm>
            <a:off x="3663774" y="1635646"/>
            <a:ext cx="1196258" cy="360040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การพัฒนาทุนมนุษย์</a:t>
            </a:r>
            <a:endParaRPr lang="th-TH" sz="1000" dirty="0"/>
          </a:p>
        </p:txBody>
      </p:sp>
      <p:sp>
        <p:nvSpPr>
          <p:cNvPr id="79" name="Snip Diagonal Corner Rectangle 78"/>
          <p:cNvSpPr/>
          <p:nvPr/>
        </p:nvSpPr>
        <p:spPr>
          <a:xfrm>
            <a:off x="3663774" y="2139702"/>
            <a:ext cx="1196258" cy="360040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ผลิตภาพมวลรวม </a:t>
            </a:r>
            <a:endParaRPr lang="th-TH" sz="1000" dirty="0"/>
          </a:p>
        </p:txBody>
      </p:sp>
      <p:sp>
        <p:nvSpPr>
          <p:cNvPr id="80" name="Title 2"/>
          <p:cNvSpPr txBox="1">
            <a:spLocks/>
          </p:cNvSpPr>
          <p:nvPr/>
        </p:nvSpPr>
        <p:spPr>
          <a:xfrm>
            <a:off x="5004048" y="612811"/>
            <a:ext cx="1772642" cy="362942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r>
              <a:rPr lang="en-US" altLang="ko-KR" sz="900" b="0" dirty="0" smtClean="0">
                <a:solidFill>
                  <a:schemeClr val="bg2">
                    <a:lumMod val="25000"/>
                  </a:schemeClr>
                </a:solidFill>
              </a:rPr>
              <a:t>Customer Relationship</a:t>
            </a:r>
            <a:endParaRPr lang="ko-KR" altLang="en-US" sz="800" b="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1" name="Snip Diagonal Corner Rectangle 80"/>
          <p:cNvSpPr/>
          <p:nvPr/>
        </p:nvSpPr>
        <p:spPr>
          <a:xfrm>
            <a:off x="5220072" y="987574"/>
            <a:ext cx="1155402" cy="393089"/>
          </a:xfrm>
          <a:prstGeom prst="snip2Diag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หุ้นส่วนธุรกิจ</a:t>
            </a:r>
            <a:endParaRPr lang="th-TH" sz="1000" dirty="0"/>
          </a:p>
        </p:txBody>
      </p:sp>
      <p:sp>
        <p:nvSpPr>
          <p:cNvPr id="82" name="Snip Diagonal Corner Rectangle 81"/>
          <p:cNvSpPr/>
          <p:nvPr/>
        </p:nvSpPr>
        <p:spPr>
          <a:xfrm>
            <a:off x="5220072" y="1491630"/>
            <a:ext cx="1169181" cy="360040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ผู้ให้บริการและผู้รับบริการ</a:t>
            </a:r>
            <a:endParaRPr lang="th-TH" sz="1000" dirty="0"/>
          </a:p>
        </p:txBody>
      </p:sp>
      <p:sp>
        <p:nvSpPr>
          <p:cNvPr id="83" name="Title 2"/>
          <p:cNvSpPr txBox="1">
            <a:spLocks/>
          </p:cNvSpPr>
          <p:nvPr/>
        </p:nvSpPr>
        <p:spPr>
          <a:xfrm>
            <a:off x="5000774" y="2427734"/>
            <a:ext cx="1772642" cy="216024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r>
              <a:rPr lang="en-US" altLang="ko-KR" sz="900" b="0" dirty="0" smtClean="0">
                <a:solidFill>
                  <a:schemeClr val="bg2">
                    <a:lumMod val="25000"/>
                  </a:schemeClr>
                </a:solidFill>
              </a:rPr>
              <a:t>Channels</a:t>
            </a:r>
            <a:endParaRPr lang="ko-KR" altLang="en-US" sz="800" b="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4" name="Snip Diagonal Corner Rectangle 83"/>
          <p:cNvSpPr/>
          <p:nvPr/>
        </p:nvSpPr>
        <p:spPr>
          <a:xfrm>
            <a:off x="5148064" y="2643758"/>
            <a:ext cx="1368152" cy="292224"/>
          </a:xfrm>
          <a:prstGeom prst="snip2Diag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หลักสูตรพัฒนาฝีมือแรงงาน</a:t>
            </a:r>
            <a:endParaRPr lang="th-TH" sz="1000" dirty="0"/>
          </a:p>
        </p:txBody>
      </p:sp>
      <p:sp>
        <p:nvSpPr>
          <p:cNvPr id="85" name="Snip Diagonal Corner Rectangle 84"/>
          <p:cNvSpPr/>
          <p:nvPr/>
        </p:nvSpPr>
        <p:spPr>
          <a:xfrm>
            <a:off x="5148064" y="3003798"/>
            <a:ext cx="1368152" cy="339165"/>
          </a:xfrm>
          <a:prstGeom prst="snip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งานบริการของสถาบันและสำนักงานพัฒนาฝีมือแรงงาน</a:t>
            </a:r>
            <a:endParaRPr lang="th-TH" sz="1000" dirty="0"/>
          </a:p>
        </p:txBody>
      </p:sp>
      <p:sp>
        <p:nvSpPr>
          <p:cNvPr id="86" name="Title 2"/>
          <p:cNvSpPr txBox="1">
            <a:spLocks/>
          </p:cNvSpPr>
          <p:nvPr/>
        </p:nvSpPr>
        <p:spPr>
          <a:xfrm>
            <a:off x="6831806" y="616135"/>
            <a:ext cx="1772642" cy="362942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r>
              <a:rPr lang="en-US" altLang="ko-KR" sz="900" b="0" dirty="0" smtClean="0">
                <a:solidFill>
                  <a:schemeClr val="bg2">
                    <a:lumMod val="25000"/>
                  </a:schemeClr>
                </a:solidFill>
              </a:rPr>
              <a:t>Customer Segment</a:t>
            </a:r>
            <a:endParaRPr lang="ko-KR" altLang="en-US" sz="800" b="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7" name="Snip Diagonal Corner Rectangle 86"/>
          <p:cNvSpPr/>
          <p:nvPr/>
        </p:nvSpPr>
        <p:spPr>
          <a:xfrm>
            <a:off x="6932290" y="1044860"/>
            <a:ext cx="1456134" cy="584448"/>
          </a:xfrm>
          <a:prstGeom prst="snip2Diag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ผู้เข้ารับการพัฒนาฝีมือแรงงาน</a:t>
            </a:r>
            <a:endParaRPr lang="th-TH" sz="1000" dirty="0"/>
          </a:p>
        </p:txBody>
      </p:sp>
      <p:sp>
        <p:nvSpPr>
          <p:cNvPr id="88" name="Snip Diagonal Corner Rectangle 87"/>
          <p:cNvSpPr/>
          <p:nvPr/>
        </p:nvSpPr>
        <p:spPr>
          <a:xfrm>
            <a:off x="6948264" y="1779662"/>
            <a:ext cx="1440160" cy="360040"/>
          </a:xfrm>
          <a:prstGeom prst="snip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ผู้เข้ารับการทดสอบฝีมือแรงงาน</a:t>
            </a:r>
            <a:endParaRPr lang="th-TH" sz="1000" dirty="0"/>
          </a:p>
        </p:txBody>
      </p:sp>
      <p:sp>
        <p:nvSpPr>
          <p:cNvPr id="89" name="Snip Diagonal Corner Rectangle 88"/>
          <p:cNvSpPr/>
          <p:nvPr/>
        </p:nvSpPr>
        <p:spPr>
          <a:xfrm>
            <a:off x="6948264" y="2283718"/>
            <a:ext cx="1440160" cy="360040"/>
          </a:xfrm>
          <a:prstGeom prst="snip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สถานประกอบการและนายจ้าง</a:t>
            </a:r>
            <a:endParaRPr lang="th-TH" sz="1000" dirty="0"/>
          </a:p>
        </p:txBody>
      </p:sp>
      <p:sp>
        <p:nvSpPr>
          <p:cNvPr id="90" name="Title 2"/>
          <p:cNvSpPr txBox="1">
            <a:spLocks/>
          </p:cNvSpPr>
          <p:nvPr/>
        </p:nvSpPr>
        <p:spPr>
          <a:xfrm>
            <a:off x="179512" y="4009008"/>
            <a:ext cx="1368152" cy="362942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r>
              <a:rPr lang="en-US" altLang="ko-KR" sz="900" b="0" dirty="0" smtClean="0">
                <a:solidFill>
                  <a:schemeClr val="bg2">
                    <a:lumMod val="25000"/>
                  </a:schemeClr>
                </a:solidFill>
              </a:rPr>
              <a:t>Cost Structure</a:t>
            </a:r>
            <a:endParaRPr lang="ko-KR" altLang="en-US" sz="800" b="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1" name="Title 2"/>
          <p:cNvSpPr txBox="1">
            <a:spLocks/>
          </p:cNvSpPr>
          <p:nvPr/>
        </p:nvSpPr>
        <p:spPr>
          <a:xfrm>
            <a:off x="4510497" y="4062253"/>
            <a:ext cx="1858429" cy="362942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r>
              <a:rPr lang="en-US" altLang="ko-KR" sz="900" b="0" dirty="0" smtClean="0">
                <a:solidFill>
                  <a:schemeClr val="bg2">
                    <a:lumMod val="25000"/>
                  </a:schemeClr>
                </a:solidFill>
              </a:rPr>
              <a:t>Revenue Streams</a:t>
            </a:r>
            <a:endParaRPr lang="ko-KR" altLang="en-US" sz="800" b="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2" name="Snip Diagonal Corner Rectangle 101"/>
          <p:cNvSpPr/>
          <p:nvPr/>
        </p:nvSpPr>
        <p:spPr>
          <a:xfrm>
            <a:off x="536278" y="4308169"/>
            <a:ext cx="2592288" cy="567837"/>
          </a:xfrm>
          <a:prstGeom prst="snip2Diag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000" dirty="0" smtClean="0"/>
              <a:t>- </a:t>
            </a:r>
            <a:r>
              <a:rPr lang="th-TH" sz="1000" dirty="0" smtClean="0"/>
              <a:t>งบประมาณดำเนินการ</a:t>
            </a:r>
            <a:br>
              <a:rPr lang="th-TH" sz="1000" dirty="0" smtClean="0"/>
            </a:br>
            <a:r>
              <a:rPr lang="en-US" sz="1000" dirty="0" smtClean="0"/>
              <a:t>- </a:t>
            </a:r>
            <a:r>
              <a:rPr lang="th-TH" sz="1000" dirty="0" smtClean="0"/>
              <a:t>ค่าใช้จ่ายบุคลากร</a:t>
            </a:r>
            <a:br>
              <a:rPr lang="th-TH" sz="1000" dirty="0" smtClean="0"/>
            </a:br>
            <a:r>
              <a:rPr lang="en-US" sz="1000" dirty="0" smtClean="0"/>
              <a:t>- </a:t>
            </a:r>
            <a:r>
              <a:rPr lang="th-TH" sz="1000" dirty="0" smtClean="0"/>
              <a:t>ค่าบริหารจัดการสำนักงาน อาคารและพื้นที่</a:t>
            </a:r>
            <a:endParaRPr lang="th-TH" sz="1000" dirty="0"/>
          </a:p>
        </p:txBody>
      </p:sp>
      <p:sp>
        <p:nvSpPr>
          <p:cNvPr id="103" name="Snip Diagonal Corner Rectangle 102"/>
          <p:cNvSpPr/>
          <p:nvPr/>
        </p:nvSpPr>
        <p:spPr>
          <a:xfrm>
            <a:off x="4788024" y="4433093"/>
            <a:ext cx="1059110" cy="298897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ค่าธรรมเนียม</a:t>
            </a:r>
            <a:endParaRPr lang="th-TH" sz="10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76238" y="684819"/>
            <a:ext cx="0" cy="42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72964" y="4083918"/>
            <a:ext cx="835620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176238" y="688144"/>
            <a:ext cx="835620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176238" y="4948014"/>
            <a:ext cx="835620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8525644" y="684819"/>
            <a:ext cx="0" cy="42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496718" y="4084014"/>
            <a:ext cx="0" cy="86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6876256" y="684819"/>
            <a:ext cx="0" cy="339909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5004048" y="2427733"/>
            <a:ext cx="1872000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Snip Diagonal Corner Rectangle 50"/>
          <p:cNvSpPr/>
          <p:nvPr/>
        </p:nvSpPr>
        <p:spPr>
          <a:xfrm>
            <a:off x="277900" y="2787774"/>
            <a:ext cx="1296144" cy="360040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นายจ้าง ลูกจ้าง และสถานประกอบการ</a:t>
            </a:r>
            <a:endParaRPr lang="th-TH" sz="1000" dirty="0"/>
          </a:p>
        </p:txBody>
      </p:sp>
      <p:sp>
        <p:nvSpPr>
          <p:cNvPr id="54" name="Snip Diagonal Corner Rectangle 53"/>
          <p:cNvSpPr/>
          <p:nvPr/>
        </p:nvSpPr>
        <p:spPr>
          <a:xfrm>
            <a:off x="1836738" y="2008585"/>
            <a:ext cx="1511126" cy="340916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การให้คำปรึกษาแนะนำแก่นายจ้าง ลูกจ้าง และสถานประกอบการ</a:t>
            </a:r>
            <a:endParaRPr lang="th-TH" sz="1000" dirty="0"/>
          </a:p>
        </p:txBody>
      </p:sp>
      <p:cxnSp>
        <p:nvCxnSpPr>
          <p:cNvPr id="55" name="Straight Connector 54"/>
          <p:cNvCxnSpPr/>
          <p:nvPr/>
        </p:nvCxnSpPr>
        <p:spPr>
          <a:xfrm>
            <a:off x="1727880" y="2427733"/>
            <a:ext cx="176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1717080" y="684818"/>
            <a:ext cx="0" cy="339909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Snip Diagonal Corner Rectangle 56"/>
          <p:cNvSpPr/>
          <p:nvPr/>
        </p:nvSpPr>
        <p:spPr>
          <a:xfrm>
            <a:off x="1835696" y="3558987"/>
            <a:ext cx="1368152" cy="452923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000" dirty="0" smtClean="0"/>
              <a:t>- </a:t>
            </a:r>
            <a:r>
              <a:rPr lang="th-TH" sz="1000" dirty="0" smtClean="0"/>
              <a:t>งบประมาณประจำปี</a:t>
            </a:r>
            <a:br>
              <a:rPr lang="th-TH" sz="1000" dirty="0" smtClean="0"/>
            </a:br>
            <a:r>
              <a:rPr lang="en-US" sz="1000" dirty="0" smtClean="0"/>
              <a:t>- </a:t>
            </a:r>
            <a:r>
              <a:rPr lang="th-TH" sz="1000" dirty="0" smtClean="0"/>
              <a:t>งบประมาณจังหวัด</a:t>
            </a:r>
            <a:br>
              <a:rPr lang="th-TH" sz="1000" dirty="0" smtClean="0"/>
            </a:br>
            <a:r>
              <a:rPr lang="en-US" sz="1000" dirty="0" smtClean="0"/>
              <a:t>- </a:t>
            </a:r>
            <a:r>
              <a:rPr lang="th-TH" sz="1000" dirty="0" smtClean="0"/>
              <a:t>เงินอุดหนุน</a:t>
            </a:r>
            <a:r>
              <a:rPr lang="en-US" sz="1000" dirty="0" smtClean="0"/>
              <a:t> / </a:t>
            </a:r>
            <a:r>
              <a:rPr lang="th-TH" sz="1000" dirty="0" smtClean="0"/>
              <a:t>เงินบริจาค</a:t>
            </a:r>
            <a:endParaRPr lang="th-TH" sz="1000" dirty="0"/>
          </a:p>
        </p:txBody>
      </p:sp>
      <p:cxnSp>
        <p:nvCxnSpPr>
          <p:cNvPr id="58" name="Straight Connector 57"/>
          <p:cNvCxnSpPr/>
          <p:nvPr/>
        </p:nvCxnSpPr>
        <p:spPr>
          <a:xfrm>
            <a:off x="3491880" y="684819"/>
            <a:ext cx="0" cy="339909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004048" y="684819"/>
            <a:ext cx="0" cy="339909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0" name="Snip Diagonal Corner Rectangle 59"/>
          <p:cNvSpPr/>
          <p:nvPr/>
        </p:nvSpPr>
        <p:spPr>
          <a:xfrm>
            <a:off x="5220072" y="1923678"/>
            <a:ext cx="1169181" cy="360040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ครูและลูกศิษย์</a:t>
            </a:r>
            <a:endParaRPr lang="th-TH" sz="1000" dirty="0"/>
          </a:p>
        </p:txBody>
      </p:sp>
      <p:sp>
        <p:nvSpPr>
          <p:cNvPr id="61" name="Snip Diagonal Corner Rectangle 60"/>
          <p:cNvSpPr/>
          <p:nvPr/>
        </p:nvSpPr>
        <p:spPr>
          <a:xfrm>
            <a:off x="5148064" y="3429783"/>
            <a:ext cx="1368152" cy="190337"/>
          </a:xfrm>
          <a:prstGeom prst="snip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งานตรวจเยี่ยมแนะนำ</a:t>
            </a:r>
            <a:endParaRPr lang="th-TH" sz="1000" dirty="0"/>
          </a:p>
        </p:txBody>
      </p:sp>
      <p:sp>
        <p:nvSpPr>
          <p:cNvPr id="62" name="Snip Diagonal Corner Rectangle 61"/>
          <p:cNvSpPr/>
          <p:nvPr/>
        </p:nvSpPr>
        <p:spPr>
          <a:xfrm>
            <a:off x="3661296" y="2643758"/>
            <a:ext cx="1196258" cy="360040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การสร้างอาชีพและรายได้</a:t>
            </a:r>
            <a:endParaRPr lang="th-TH" sz="1000" dirty="0"/>
          </a:p>
        </p:txBody>
      </p:sp>
      <p:sp>
        <p:nvSpPr>
          <p:cNvPr id="63" name="Snip Diagonal Corner Rectangle 62"/>
          <p:cNvSpPr/>
          <p:nvPr/>
        </p:nvSpPr>
        <p:spPr>
          <a:xfrm>
            <a:off x="6948264" y="2747516"/>
            <a:ext cx="1440160" cy="360040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เครือข่ายพัฒนาฝีมือแรงงาน</a:t>
            </a:r>
            <a:endParaRPr lang="th-TH" sz="1000" dirty="0"/>
          </a:p>
        </p:txBody>
      </p:sp>
      <p:sp>
        <p:nvSpPr>
          <p:cNvPr id="64" name="Snip Diagonal Corner Rectangle 63"/>
          <p:cNvSpPr/>
          <p:nvPr/>
        </p:nvSpPr>
        <p:spPr>
          <a:xfrm>
            <a:off x="5148064" y="3692128"/>
            <a:ext cx="1368152" cy="339165"/>
          </a:xfrm>
          <a:prstGeom prst="snip2Diag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 smtClean="0"/>
              <a:t>การมีส่วนร่วมของภาครัฐ </a:t>
            </a:r>
            <a:br>
              <a:rPr lang="th-TH" sz="1000" dirty="0" smtClean="0"/>
            </a:br>
            <a:r>
              <a:rPr lang="th-TH" sz="1000" dirty="0" smtClean="0"/>
              <a:t>และภาคเอกชน</a:t>
            </a:r>
            <a:endParaRPr lang="th-TH" sz="1000" dirty="0"/>
          </a:p>
        </p:txBody>
      </p:sp>
    </p:spTree>
    <p:extLst>
      <p:ext uri="{BB962C8B-B14F-4D97-AF65-F5344CB8AC3E}">
        <p14:creationId xmlns:p14="http://schemas.microsoft.com/office/powerpoint/2010/main" val="186542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03648" y="1419622"/>
            <a:ext cx="6768752" cy="2736304"/>
          </a:xfrm>
          <a:prstGeom prst="rect">
            <a:avLst/>
          </a:prstGeom>
          <a:solidFill>
            <a:srgbClr val="0DD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rgbClr val="FFC000"/>
                </a:solidFill>
                <a:latin typeface="+mj-lt"/>
              </a:rPr>
              <a:t>Strategy Map</a:t>
            </a:r>
          </a:p>
          <a:p>
            <a:pPr algn="ctr"/>
            <a:endParaRPr lang="en-US" dirty="0" smtClean="0">
              <a:latin typeface="+mj-lt"/>
            </a:endParaRPr>
          </a:p>
          <a:p>
            <a:pPr algn="thaiDist"/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      A strategy map is a diagram that is used to document the </a:t>
            </a:r>
            <a:br>
              <a:rPr lang="en-US" dirty="0" smtClean="0">
                <a:latin typeface="+mj-lt"/>
              </a:rPr>
            </a:br>
            <a:r>
              <a:rPr lang="en-US" dirty="0" smtClean="0">
                <a:latin typeface="+mj-lt"/>
              </a:rPr>
              <a:t>primary strategies goals being purchased by an organization or management team. (Robert S. Kaplan and David P. Norton, </a:t>
            </a:r>
            <a:br>
              <a:rPr lang="en-US" dirty="0" smtClean="0">
                <a:latin typeface="+mj-lt"/>
              </a:rPr>
            </a:br>
            <a:r>
              <a:rPr lang="en-US" dirty="0" smtClean="0">
                <a:latin typeface="+mj-lt"/>
              </a:rPr>
              <a:t>articles the late 1990s)</a:t>
            </a:r>
            <a:endParaRPr lang="th-TH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6474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14524"/>
            <a:ext cx="6555917" cy="374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823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ko-KR" sz="3200" dirty="0" smtClean="0">
                <a:solidFill>
                  <a:srgbClr val="FFC000"/>
                </a:solidFill>
              </a:rPr>
              <a:t>DSD</a:t>
            </a:r>
            <a:r>
              <a:rPr lang="en-US" altLang="ko-KR" dirty="0" smtClean="0">
                <a:solidFill>
                  <a:schemeClr val="accent1"/>
                </a:solidFill>
              </a:rPr>
              <a:t> </a:t>
            </a:r>
            <a:r>
              <a:rPr lang="en-US" altLang="ko-KR" sz="2800" dirty="0" smtClean="0">
                <a:solidFill>
                  <a:schemeClr val="accent1"/>
                </a:solidFill>
              </a:rPr>
              <a:t>Organization Chart (as is)</a:t>
            </a:r>
            <a:endParaRPr lang="ko-KR" altLang="en-US" sz="2800" dirty="0">
              <a:solidFill>
                <a:schemeClr val="accent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80842" y="987574"/>
            <a:ext cx="2160240" cy="64807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สถาบันพัฒนาฝีมือแรงงาน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827584" y="2211710"/>
            <a:ext cx="2160240" cy="64807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ฝ่ายบริหารทั่วไป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485530" y="2203202"/>
            <a:ext cx="2160240" cy="64807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กลุ่มงานแผนงาน</a:t>
            </a:r>
            <a:b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และประเมินผล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372200" y="2211710"/>
            <a:ext cx="2160240" cy="64807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กลุ่มงานพัฒนาฝีมือแรงงาน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123728" y="3435846"/>
            <a:ext cx="2160240" cy="64807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spc="-20" dirty="0">
                <a:latin typeface="TH SarabunPSK" pitchFamily="34" charset="-34"/>
                <a:cs typeface="TH SarabunPSK" pitchFamily="34" charset="-34"/>
              </a:rPr>
              <a:t>กลุ่มงานมาตรฐานฝีมือแรงงาน</a:t>
            </a:r>
          </a:p>
        </p:txBody>
      </p:sp>
      <p:sp>
        <p:nvSpPr>
          <p:cNvPr id="57" name="Rectangle 56"/>
          <p:cNvSpPr/>
          <p:nvPr/>
        </p:nvSpPr>
        <p:spPr>
          <a:xfrm>
            <a:off x="5148064" y="3435846"/>
            <a:ext cx="2160240" cy="64807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กลุ่มงานประเมิน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และรับรองความรู้ความสามารถ</a:t>
            </a:r>
          </a:p>
        </p:txBody>
      </p:sp>
      <p:cxnSp>
        <p:nvCxnSpPr>
          <p:cNvPr id="6" name="Elbow Connector 5"/>
          <p:cNvCxnSpPr>
            <a:stCxn id="4" idx="2"/>
            <a:endCxn id="51" idx="0"/>
          </p:cNvCxnSpPr>
          <p:nvPr/>
        </p:nvCxnSpPr>
        <p:spPr>
          <a:xfrm rot="5400000">
            <a:off x="2946301" y="597049"/>
            <a:ext cx="576064" cy="2653258"/>
          </a:xfrm>
          <a:prstGeom prst="bentConnector3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Elbow Connector 57"/>
          <p:cNvCxnSpPr>
            <a:stCxn id="4" idx="2"/>
            <a:endCxn id="54" idx="0"/>
          </p:cNvCxnSpPr>
          <p:nvPr/>
        </p:nvCxnSpPr>
        <p:spPr>
          <a:xfrm rot="16200000" flipH="1">
            <a:off x="4279528" y="1917080"/>
            <a:ext cx="567556" cy="468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Elbow Connector 58"/>
          <p:cNvCxnSpPr>
            <a:stCxn id="4" idx="2"/>
            <a:endCxn id="55" idx="0"/>
          </p:cNvCxnSpPr>
          <p:nvPr/>
        </p:nvCxnSpPr>
        <p:spPr>
          <a:xfrm rot="16200000" flipH="1">
            <a:off x="5718609" y="477999"/>
            <a:ext cx="576064" cy="289135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Elbow Connector 60"/>
          <p:cNvCxnSpPr>
            <a:stCxn id="4" idx="2"/>
            <a:endCxn id="56" idx="0"/>
          </p:cNvCxnSpPr>
          <p:nvPr/>
        </p:nvCxnSpPr>
        <p:spPr>
          <a:xfrm rot="5400000">
            <a:off x="2982305" y="1857189"/>
            <a:ext cx="1800200" cy="1357114"/>
          </a:xfrm>
          <a:prstGeom prst="bentConnector3">
            <a:avLst>
              <a:gd name="adj1" fmla="val 1613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Elbow Connector 66"/>
          <p:cNvCxnSpPr>
            <a:stCxn id="4" idx="2"/>
            <a:endCxn id="57" idx="0"/>
          </p:cNvCxnSpPr>
          <p:nvPr/>
        </p:nvCxnSpPr>
        <p:spPr>
          <a:xfrm rot="16200000" flipH="1">
            <a:off x="4494473" y="1702135"/>
            <a:ext cx="1800200" cy="1667222"/>
          </a:xfrm>
          <a:prstGeom prst="bentConnector3">
            <a:avLst>
              <a:gd name="adj1" fmla="val 1649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3347864" y="4227934"/>
            <a:ext cx="2808312" cy="720080"/>
          </a:xfrm>
          <a:prstGeom prst="ellipse">
            <a:avLst/>
          </a:prstGeom>
          <a:solidFill>
            <a:srgbClr val="0DD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3347864" y="4398580"/>
            <a:ext cx="2880320" cy="359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What is to be ?</a:t>
            </a:r>
            <a:endParaRPr lang="th-TH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72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ko-KR" sz="3200" dirty="0" smtClean="0">
                <a:solidFill>
                  <a:srgbClr val="FFC000"/>
                </a:solidFill>
              </a:rPr>
              <a:t>DSD</a:t>
            </a:r>
            <a:r>
              <a:rPr lang="en-US" altLang="ko-KR" dirty="0" smtClean="0">
                <a:solidFill>
                  <a:schemeClr val="accent1"/>
                </a:solidFill>
              </a:rPr>
              <a:t> </a:t>
            </a:r>
            <a:r>
              <a:rPr lang="en-US" altLang="ko-KR" sz="2800" dirty="0" smtClean="0">
                <a:solidFill>
                  <a:schemeClr val="accent1"/>
                </a:solidFill>
              </a:rPr>
              <a:t>Organization Chart (as is)</a:t>
            </a:r>
            <a:endParaRPr lang="ko-KR" altLang="en-US" sz="2800" dirty="0">
              <a:solidFill>
                <a:schemeClr val="accent1"/>
              </a:solidFill>
            </a:endParaRPr>
          </a:p>
        </p:txBody>
      </p:sp>
      <p:pic>
        <p:nvPicPr>
          <p:cNvPr id="43" name="Picture 42" descr="C:\220362\180362\Picture\TRISCORP_ใส_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4783575"/>
            <a:ext cx="611560" cy="308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80842" y="987574"/>
            <a:ext cx="2160240" cy="648072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สำนักงานพัฒนาฝีมือแรงงาน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95536" y="2213621"/>
            <a:ext cx="1721842" cy="64807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งานบริหารทั่วไป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355976" y="2215531"/>
            <a:ext cx="1721842" cy="64807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ฝ่ายแผนงานและประเมินผล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411760" y="2211710"/>
            <a:ext cx="1721842" cy="64807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ฝ่ายพัฒนาฝีมือแรงงาน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6372200" y="2202954"/>
            <a:ext cx="2016224" cy="66064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spc="-20" dirty="0" smtClean="0">
                <a:latin typeface="TH SarabunPSK" pitchFamily="34" charset="-34"/>
                <a:cs typeface="TH SarabunPSK" pitchFamily="34" charset="-34"/>
              </a:rPr>
              <a:t>ฝ่ายมาตรฐาน</a:t>
            </a:r>
            <a:r>
              <a:rPr lang="th-TH" sz="1600" b="1" spc="-20" dirty="0">
                <a:latin typeface="TH SarabunPSK" pitchFamily="34" charset="-34"/>
                <a:cs typeface="TH SarabunPSK" pitchFamily="34" charset="-34"/>
              </a:rPr>
              <a:t>ฝีมือแรงงาน</a:t>
            </a:r>
            <a:r>
              <a:rPr lang="th-TH" sz="1600" b="1" spc="-20" dirty="0" smtClean="0">
                <a:latin typeface="TH SarabunPSK" pitchFamily="34" charset="-34"/>
                <a:cs typeface="TH SarabunPSK" pitchFamily="34" charset="-34"/>
              </a:rPr>
              <a:t>ประเมินและ</a:t>
            </a:r>
            <a:r>
              <a:rPr lang="th-TH" sz="1600" b="1" spc="-20" dirty="0">
                <a:latin typeface="TH SarabunPSK" pitchFamily="34" charset="-34"/>
                <a:cs typeface="TH SarabunPSK" pitchFamily="34" charset="-34"/>
              </a:rPr>
              <a:t>รับรองความรู้</a:t>
            </a:r>
            <a:r>
              <a:rPr lang="th-TH" sz="1600" b="1" spc="-20" dirty="0" smtClean="0">
                <a:latin typeface="TH SarabunPSK" pitchFamily="34" charset="-34"/>
                <a:cs typeface="TH SarabunPSK" pitchFamily="34" charset="-34"/>
              </a:rPr>
              <a:t>ความสามารถ</a:t>
            </a:r>
            <a:endParaRPr lang="th-TH" sz="1600" b="1" spc="-20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" name="Elbow Connector 5"/>
          <p:cNvCxnSpPr>
            <a:stCxn id="4" idx="2"/>
            <a:endCxn id="51" idx="0"/>
          </p:cNvCxnSpPr>
          <p:nvPr/>
        </p:nvCxnSpPr>
        <p:spPr>
          <a:xfrm rot="5400000">
            <a:off x="2619723" y="272381"/>
            <a:ext cx="577975" cy="3304505"/>
          </a:xfrm>
          <a:prstGeom prst="bentConnector3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Elbow Connector 57"/>
          <p:cNvCxnSpPr>
            <a:stCxn id="4" idx="2"/>
            <a:endCxn id="54" idx="0"/>
          </p:cNvCxnSpPr>
          <p:nvPr/>
        </p:nvCxnSpPr>
        <p:spPr>
          <a:xfrm rot="16200000" flipH="1">
            <a:off x="4598987" y="1597620"/>
            <a:ext cx="579885" cy="655935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Elbow Connector 58"/>
          <p:cNvCxnSpPr>
            <a:stCxn id="4" idx="2"/>
            <a:endCxn id="55" idx="0"/>
          </p:cNvCxnSpPr>
          <p:nvPr/>
        </p:nvCxnSpPr>
        <p:spPr>
          <a:xfrm rot="5400000">
            <a:off x="3628790" y="1279538"/>
            <a:ext cx="576064" cy="128828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Elbow Connector 60"/>
          <p:cNvCxnSpPr>
            <a:stCxn id="4" idx="2"/>
            <a:endCxn id="56" idx="0"/>
          </p:cNvCxnSpPr>
          <p:nvPr/>
        </p:nvCxnSpPr>
        <p:spPr>
          <a:xfrm rot="16200000" flipH="1">
            <a:off x="5686983" y="509625"/>
            <a:ext cx="567308" cy="281935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3347864" y="3723878"/>
            <a:ext cx="2808312" cy="72008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Rectangle 13"/>
          <p:cNvSpPr/>
          <p:nvPr/>
        </p:nvSpPr>
        <p:spPr>
          <a:xfrm>
            <a:off x="3347864" y="3894524"/>
            <a:ext cx="2880320" cy="359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What is to be ?</a:t>
            </a:r>
            <a:endParaRPr lang="th-TH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43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31590"/>
            <a:ext cx="4005684" cy="3452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925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987574"/>
            <a:ext cx="4705524" cy="3405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534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COLOR-A0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DD2D9"/>
      </a:accent1>
      <a:accent2>
        <a:srgbClr val="0DD2D9"/>
      </a:accent2>
      <a:accent3>
        <a:srgbClr val="0DD2D9"/>
      </a:accent3>
      <a:accent4>
        <a:srgbClr val="0DD2D9"/>
      </a:accent4>
      <a:accent5>
        <a:srgbClr val="0DD2D9"/>
      </a:accent5>
      <a:accent6>
        <a:srgbClr val="0DD2D9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COLOR-A0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DD2D9"/>
      </a:accent1>
      <a:accent2>
        <a:srgbClr val="0DD2D9"/>
      </a:accent2>
      <a:accent3>
        <a:srgbClr val="0DD2D9"/>
      </a:accent3>
      <a:accent4>
        <a:srgbClr val="0DD2D9"/>
      </a:accent4>
      <a:accent5>
        <a:srgbClr val="0DD2D9"/>
      </a:accent5>
      <a:accent6>
        <a:srgbClr val="0DD2D9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DD2D9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Section Break Slide Master">
  <a:themeElements>
    <a:clrScheme name="ALLPPT-COLOR-A0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DD2D9"/>
      </a:accent1>
      <a:accent2>
        <a:srgbClr val="0DD2D9"/>
      </a:accent2>
      <a:accent3>
        <a:srgbClr val="0DD2D9"/>
      </a:accent3>
      <a:accent4>
        <a:srgbClr val="0DD2D9"/>
      </a:accent4>
      <a:accent5>
        <a:srgbClr val="0DD2D9"/>
      </a:accent5>
      <a:accent6>
        <a:srgbClr val="0DD2D9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DD2D9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3479</TotalTime>
  <Words>482</Words>
  <Application>Microsoft Office PowerPoint</Application>
  <PresentationFormat>On-screen Show (16:9)</PresentationFormat>
  <Paragraphs>89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Cover and End Slide Master</vt:lpstr>
      <vt:lpstr>Contents Slide Master</vt:lpstr>
      <vt:lpstr>Section Break Slide Master</vt:lpstr>
      <vt:lpstr>This presentation is solely prepared by TRIS Corporation Limited  for the use of Focus Group Discussion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DSD Value Chain</vt:lpstr>
      <vt:lpstr>PowerPoint Presentation</vt:lpstr>
      <vt:lpstr>DSD Business Model Canvas</vt:lpstr>
      <vt:lpstr>PowerPoint Presentation</vt:lpstr>
      <vt:lpstr>PowerPoint Presentation</vt:lpstr>
      <vt:lpstr>DSD Organization Chart (as is)</vt:lpstr>
      <vt:lpstr>DSD Organization Chart (as is)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googleslidesppt.com;allppt.com</dc:creator>
  <cp:lastModifiedBy>Tanutpol Yanopas</cp:lastModifiedBy>
  <cp:revision>203</cp:revision>
  <cp:lastPrinted>2019-12-23T08:05:29Z</cp:lastPrinted>
  <dcterms:created xsi:type="dcterms:W3CDTF">2016-11-07T07:00:36Z</dcterms:created>
  <dcterms:modified xsi:type="dcterms:W3CDTF">2019-12-23T09:40:23Z</dcterms:modified>
</cp:coreProperties>
</file>