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</p:sldMasterIdLst>
  <p:notesMasterIdLst>
    <p:notesMasterId r:id="rId26"/>
  </p:notesMasterIdLst>
  <p:handoutMasterIdLst>
    <p:handoutMasterId r:id="rId27"/>
  </p:handoutMasterIdLst>
  <p:sldIdLst>
    <p:sldId id="501" r:id="rId2"/>
    <p:sldId id="496" r:id="rId3"/>
    <p:sldId id="499" r:id="rId4"/>
    <p:sldId id="506" r:id="rId5"/>
    <p:sldId id="513" r:id="rId6"/>
    <p:sldId id="514" r:id="rId7"/>
    <p:sldId id="515" r:id="rId8"/>
    <p:sldId id="519" r:id="rId9"/>
    <p:sldId id="520" r:id="rId10"/>
    <p:sldId id="507" r:id="rId11"/>
    <p:sldId id="399" r:id="rId12"/>
    <p:sldId id="400" r:id="rId13"/>
    <p:sldId id="517" r:id="rId14"/>
    <p:sldId id="509" r:id="rId15"/>
    <p:sldId id="456" r:id="rId16"/>
    <p:sldId id="500" r:id="rId17"/>
    <p:sldId id="511" r:id="rId18"/>
    <p:sldId id="467" r:id="rId19"/>
    <p:sldId id="508" r:id="rId20"/>
    <p:sldId id="466" r:id="rId21"/>
    <p:sldId id="518" r:id="rId22"/>
    <p:sldId id="521" r:id="rId23"/>
    <p:sldId id="516" r:id="rId24"/>
    <p:sldId id="474" r:id="rId25"/>
  </p:sldIdLst>
  <p:sldSz cx="9144000" cy="6858000" type="screen4x3"/>
  <p:notesSz cx="6807200" cy="9939338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CC"/>
    <a:srgbClr val="FDFDA1"/>
    <a:srgbClr val="FF5050"/>
    <a:srgbClr val="FF3300"/>
    <a:srgbClr val="CC3300"/>
    <a:srgbClr val="FFFFFF"/>
    <a:srgbClr val="FF6600"/>
    <a:srgbClr val="FF99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-874" y="-8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-367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377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4245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F6B1CF60-E3EA-45F0-B02B-0354F44E900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45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2625" y="4719638"/>
            <a:ext cx="544195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245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450" y="944245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93" tIns="45546" rIns="91093" bIns="4554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F39429D8-60BC-4E1A-A8D1-9A9B13FEC0C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altLang="en-US" smtClean="0">
              <a:latin typeface="Arial" charset="0"/>
              <a:cs typeface="Cordia New" pitchFamily="34" charset="-34"/>
            </a:endParaRPr>
          </a:p>
        </p:txBody>
      </p:sp>
      <p:sp>
        <p:nvSpPr>
          <p:cNvPr id="3994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D2C5AE-1B70-4E77-BE1D-40B5F4120637}" type="slidenum">
              <a:rPr lang="de-DE" altLang="en-US">
                <a:latin typeface="Arial" charset="0"/>
              </a:rPr>
              <a:pPr/>
              <a:t>18</a:t>
            </a:fld>
            <a:endParaRPr lang="de-DE" alt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9E08E7-7205-41E6-B9E9-5BD984B6B565}" type="slidenum">
              <a:rPr lang="en-US" altLang="en-US">
                <a:latin typeface="Arial" charset="0"/>
              </a:rPr>
              <a:pPr/>
              <a:t>20</a:t>
            </a:fld>
            <a:endParaRPr lang="th-TH" altLang="en-US">
              <a:latin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th-TH" altLang="en-US" smtClean="0">
                <a:latin typeface="Arial" charset="0"/>
              </a:rPr>
              <a:t>ทำไมโรงงานต้องจัดการฝึกอบรมเอง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9F18E338-A611-40A2-B9D7-F95D4792FB33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D8E29ED9-F4A4-4CB5-B5EC-1BB82472C5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A1B67B83-9481-4D69-A1E8-620DA2EFBBB7}" type="datetime1">
              <a:rPr lang="en-US"/>
              <a:pPr>
                <a:defRPr/>
              </a:pPr>
              <a:t>12/23/2019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96B9B21-F909-41A2-8706-A5F41CA6EAA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495DA928-8969-45A3-8559-3A259A26C8EB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465D042D-C4F5-4C6E-9F18-2935A50871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CAA4ABF2-183B-4AB0-821F-A3D3E6C14D11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03F45A66-E45D-4D84-9F6C-EB647A1D7B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28259A1E-DD84-427E-8126-3A2749180883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3F1C278A-D253-4D4B-8B60-E6F5366943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A9CFDD84-B81C-4E32-B91E-F9F22D05E73D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FF9EFDE2-F1DC-4B3D-B01A-E0936F7302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BDC4E4F1-5B54-4261-A3B1-153951148A99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A113D97-6D06-494D-A548-1CE6015F42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BAF6C26A-57F6-4697-B7A2-CF14CFDEC67B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6318BE57-A41C-4BF4-98A9-278CC9D2E1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20B4DAA7-04F9-416F-93B9-D06B8A2D2A44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10652955-1CC5-4B6A-89F0-7782E6C39F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FA4A836D-53E5-4B6C-BD1F-6D1059CCA70F}" type="datetime1">
              <a:rPr lang="en-US"/>
              <a:pPr>
                <a:defRPr/>
              </a:pPr>
              <a:t>12/23/2019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18175" y="6537325"/>
            <a:ext cx="3968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8C917F25-3CBA-43E7-B094-63804D3A4DD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4"/>
          <p:cNvSpPr txBox="1">
            <a:spLocks noChangeArrowheads="1"/>
          </p:cNvSpPr>
          <p:nvPr userDrawn="1"/>
        </p:nvSpPr>
        <p:spPr bwMode="auto">
          <a:xfrm>
            <a:off x="317500" y="6657975"/>
            <a:ext cx="10001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en-US" sz="600" smtClean="0"/>
              <a:t>WH – 02.06.2013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516438" y="6492875"/>
            <a:ext cx="496887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latin typeface="Arial" pitchFamily="34" charset="0"/>
              </a:defRPr>
            </a:lvl1pPr>
          </a:lstStyle>
          <a:p>
            <a:pPr>
              <a:defRPr/>
            </a:pPr>
            <a:fld id="{9CF32035-2D0B-4950-9ED4-C12BEA9D7A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Box 6"/>
          <p:cNvSpPr txBox="1">
            <a:spLocks noChangeArrowheads="1"/>
          </p:cNvSpPr>
          <p:nvPr userDrawn="1"/>
        </p:nvSpPr>
        <p:spPr bwMode="auto">
          <a:xfrm>
            <a:off x="7789863" y="6542088"/>
            <a:ext cx="13541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r>
              <a:rPr lang="th-TH" altLang="en-US" sz="1600" smtClean="0">
                <a:solidFill>
                  <a:srgbClr val="0000CC"/>
                </a:solidFill>
                <a:latin typeface="Angsana New" panose="02020603050405020304" pitchFamily="18" charset="-34"/>
              </a:rPr>
              <a:t>สมหวัง บุญรักษ์เจริญ</a:t>
            </a:r>
            <a:endParaRPr lang="en-US" altLang="en-US" sz="1600" smtClean="0">
              <a:solidFill>
                <a:srgbClr val="0000CC"/>
              </a:solidFill>
              <a:latin typeface="Angsana New" panose="02020603050405020304" pitchFamily="18" charset="-34"/>
            </a:endParaRPr>
          </a:p>
        </p:txBody>
      </p:sp>
      <p:sp>
        <p:nvSpPr>
          <p:cNvPr id="1027" name="TextBox 8"/>
          <p:cNvSpPr txBox="1">
            <a:spLocks noChangeArrowheads="1"/>
          </p:cNvSpPr>
          <p:nvPr userDrawn="1"/>
        </p:nvSpPr>
        <p:spPr bwMode="auto">
          <a:xfrm>
            <a:off x="2470150" y="50800"/>
            <a:ext cx="5002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en-US" altLang="en-US" sz="1600" b="1" dirty="0" smtClean="0">
                <a:solidFill>
                  <a:srgbClr val="0000CC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Focus Group Discussion</a:t>
            </a:r>
            <a:endParaRPr lang="th-TH" altLang="en-US" sz="1600" b="1" dirty="0" smtClean="0">
              <a:solidFill>
                <a:srgbClr val="0000CC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eaLnBrk="1" hangingPunct="1">
              <a:defRPr/>
            </a:pPr>
            <a:r>
              <a:rPr lang="th-TH" altLang="en-US" sz="1600" b="1" dirty="0" smtClean="0">
                <a:solidFill>
                  <a:srgbClr val="0000CC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บทบาท ภาระกิจ และโครงสร้างของกรมพัฒนาฝีมือแรงงาน</a:t>
            </a:r>
            <a:endParaRPr lang="en-US" altLang="en-US" sz="1600" b="1" dirty="0" smtClean="0">
              <a:solidFill>
                <a:srgbClr val="0000CC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/>
          <p:cNvSpPr txBox="1">
            <a:spLocks noChangeArrowheads="1"/>
          </p:cNvSpPr>
          <p:nvPr/>
        </p:nvSpPr>
        <p:spPr bwMode="auto">
          <a:xfrm>
            <a:off x="1042988" y="787400"/>
            <a:ext cx="720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3200" b="1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</a:t>
            </a:r>
            <a:r>
              <a:rPr lang="th-TH" altLang="en-US" sz="3200" b="1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ทิศทางการพัฒนาฝีมือแรงงานในอนาคต</a:t>
            </a:r>
            <a:r>
              <a:rPr lang="en-US" altLang="en-US" sz="3200" b="1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”</a:t>
            </a:r>
            <a:r>
              <a:rPr lang="th-TH" altLang="en-US" sz="3200" b="1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en-US" altLang="en-US" sz="3200" b="1">
              <a:solidFill>
                <a:srgbClr val="0000CC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2079625" y="5916613"/>
            <a:ext cx="51323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th-TH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วันอังคารที่ </a:t>
            </a:r>
            <a:r>
              <a:rPr lang="en-US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24</a:t>
            </a:r>
            <a:r>
              <a:rPr lang="th-TH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ธันวาคม 256</a:t>
            </a:r>
            <a:r>
              <a:rPr lang="en-US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endParaRPr lang="th-TH" altLang="en-US" sz="1800">
              <a:solidFill>
                <a:srgbClr val="0000CC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/>
            <a:r>
              <a:rPr lang="th-TH" altLang="en-US" sz="1800">
                <a:solidFill>
                  <a:srgbClr val="0000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ณ ห้องประชุมปกรณ์ อังศุสิงห์ กรมพัฒนาฝีมือแรงงาน</a:t>
            </a:r>
            <a:endParaRPr lang="en-US" altLang="en-US" sz="1800">
              <a:solidFill>
                <a:srgbClr val="0000CC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5364" name="Picture 2" descr="Image result for thailand 4.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" y="1690688"/>
            <a:ext cx="4965700" cy="372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3200" y="1281113"/>
            <a:ext cx="3556000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8" descr="ผลการค้นหารูปภาพสำหรับ hr 4.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3200" y="3495675"/>
            <a:ext cx="3556000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19"/>
          <p:cNvGrpSpPr>
            <a:grpSpLocks/>
          </p:cNvGrpSpPr>
          <p:nvPr/>
        </p:nvGrpSpPr>
        <p:grpSpPr bwMode="auto">
          <a:xfrm>
            <a:off x="1681163" y="1677988"/>
            <a:ext cx="5832475" cy="4527550"/>
            <a:chOff x="1763197" y="1844824"/>
            <a:chExt cx="5832214" cy="4527047"/>
          </a:xfrm>
        </p:grpSpPr>
        <p:sp>
          <p:nvSpPr>
            <p:cNvPr id="16388" name="Rectangle 3"/>
            <p:cNvSpPr>
              <a:spLocks noChangeArrowheads="1"/>
            </p:cNvSpPr>
            <p:nvPr/>
          </p:nvSpPr>
          <p:spPr bwMode="auto">
            <a:xfrm>
              <a:off x="2195736" y="5515368"/>
              <a:ext cx="4953000" cy="413240"/>
            </a:xfrm>
            <a:prstGeom prst="rect">
              <a:avLst/>
            </a:prstGeom>
            <a:solidFill>
              <a:srgbClr val="66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89" name="Rectangle 4"/>
            <p:cNvSpPr>
              <a:spLocks noChangeArrowheads="1"/>
            </p:cNvSpPr>
            <p:nvPr/>
          </p:nvSpPr>
          <p:spPr bwMode="auto">
            <a:xfrm>
              <a:off x="2602832" y="5102128"/>
              <a:ext cx="4138808" cy="41324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0" name="Rectangle 5"/>
            <p:cNvSpPr>
              <a:spLocks noChangeArrowheads="1"/>
            </p:cNvSpPr>
            <p:nvPr/>
          </p:nvSpPr>
          <p:spPr bwMode="auto">
            <a:xfrm>
              <a:off x="3009928" y="4688888"/>
              <a:ext cx="3324616" cy="413240"/>
            </a:xfrm>
            <a:prstGeom prst="rect">
              <a:avLst/>
            </a:prstGeom>
            <a:solidFill>
              <a:srgbClr val="00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1" name="Rectangle 6"/>
            <p:cNvSpPr>
              <a:spLocks noChangeArrowheads="1"/>
            </p:cNvSpPr>
            <p:nvPr/>
          </p:nvSpPr>
          <p:spPr bwMode="auto">
            <a:xfrm rot="-5400000">
              <a:off x="2494157" y="3585089"/>
              <a:ext cx="1823118" cy="384479"/>
            </a:xfrm>
            <a:prstGeom prst="rect">
              <a:avLst/>
            </a:prstGeom>
            <a:solidFill>
              <a:srgbClr val="0099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2" name="Rectangle 7"/>
            <p:cNvSpPr>
              <a:spLocks noChangeArrowheads="1"/>
            </p:cNvSpPr>
            <p:nvPr/>
          </p:nvSpPr>
          <p:spPr bwMode="auto">
            <a:xfrm rot="-5400000">
              <a:off x="3783294" y="3585089"/>
              <a:ext cx="1823118" cy="384479"/>
            </a:xfrm>
            <a:prstGeom prst="rect">
              <a:avLst/>
            </a:prstGeom>
            <a:solidFill>
              <a:srgbClr val="CC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3" name="Rectangle 8"/>
            <p:cNvSpPr>
              <a:spLocks noChangeArrowheads="1"/>
            </p:cNvSpPr>
            <p:nvPr/>
          </p:nvSpPr>
          <p:spPr bwMode="auto">
            <a:xfrm rot="-5400000">
              <a:off x="5004581" y="3585089"/>
              <a:ext cx="1823118" cy="384479"/>
            </a:xfrm>
            <a:prstGeom prst="rect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4" name="AutoShape 9"/>
            <p:cNvSpPr>
              <a:spLocks noChangeArrowheads="1"/>
            </p:cNvSpPr>
            <p:nvPr/>
          </p:nvSpPr>
          <p:spPr bwMode="auto">
            <a:xfrm>
              <a:off x="1763197" y="1844824"/>
              <a:ext cx="5832214" cy="1020945"/>
            </a:xfrm>
            <a:prstGeom prst="triangle">
              <a:avLst>
                <a:gd name="adj" fmla="val 50236"/>
              </a:avLst>
            </a:prstGeom>
            <a:solidFill>
              <a:srgbClr val="FF5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395" name="Text Box 10"/>
            <p:cNvSpPr txBox="1">
              <a:spLocks noChangeArrowheads="1"/>
            </p:cNvSpPr>
            <p:nvPr/>
          </p:nvSpPr>
          <p:spPr bwMode="auto">
            <a:xfrm>
              <a:off x="2942079" y="5491060"/>
              <a:ext cx="3424977" cy="492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Performance Management System</a:t>
              </a:r>
            </a:p>
          </p:txBody>
        </p:sp>
        <p:sp>
          <p:nvSpPr>
            <p:cNvPr id="16396" name="Text Box 11"/>
            <p:cNvSpPr txBox="1">
              <a:spLocks noChangeArrowheads="1"/>
            </p:cNvSpPr>
            <p:nvPr/>
          </p:nvSpPr>
          <p:spPr bwMode="auto">
            <a:xfrm>
              <a:off x="3231852" y="5053512"/>
              <a:ext cx="2846844" cy="492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Compensations and Benefits</a:t>
              </a:r>
            </a:p>
          </p:txBody>
        </p:sp>
        <p:sp>
          <p:nvSpPr>
            <p:cNvPr id="16397" name="Text Box 12"/>
            <p:cNvSpPr txBox="1">
              <a:spLocks noChangeArrowheads="1"/>
            </p:cNvSpPr>
            <p:nvPr/>
          </p:nvSpPr>
          <p:spPr bwMode="auto">
            <a:xfrm>
              <a:off x="3299701" y="4615963"/>
              <a:ext cx="2713973" cy="492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Training and Development</a:t>
              </a:r>
            </a:p>
          </p:txBody>
        </p:sp>
        <p:sp>
          <p:nvSpPr>
            <p:cNvPr id="16398" name="Text Box 13"/>
            <p:cNvSpPr txBox="1">
              <a:spLocks noChangeArrowheads="1"/>
            </p:cNvSpPr>
            <p:nvPr/>
          </p:nvSpPr>
          <p:spPr bwMode="auto">
            <a:xfrm rot="-5400000">
              <a:off x="2943503" y="3561761"/>
              <a:ext cx="893328" cy="49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Recruit</a:t>
              </a:r>
            </a:p>
          </p:txBody>
        </p:sp>
        <p:sp>
          <p:nvSpPr>
            <p:cNvPr id="16399" name="Text Box 14"/>
            <p:cNvSpPr txBox="1">
              <a:spLocks noChangeArrowheads="1"/>
            </p:cNvSpPr>
            <p:nvPr/>
          </p:nvSpPr>
          <p:spPr bwMode="auto">
            <a:xfrm rot="-5400000">
              <a:off x="4275180" y="3538972"/>
              <a:ext cx="808249" cy="49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Retain</a:t>
              </a:r>
            </a:p>
          </p:txBody>
        </p:sp>
        <p:sp>
          <p:nvSpPr>
            <p:cNvPr id="16400" name="Text Box 15"/>
            <p:cNvSpPr txBox="1">
              <a:spLocks noChangeArrowheads="1"/>
            </p:cNvSpPr>
            <p:nvPr/>
          </p:nvSpPr>
          <p:spPr bwMode="auto">
            <a:xfrm rot="-5400000">
              <a:off x="5511871" y="3484278"/>
              <a:ext cx="771787" cy="491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Retire</a:t>
              </a:r>
            </a:p>
          </p:txBody>
        </p:sp>
        <p:sp>
          <p:nvSpPr>
            <p:cNvPr id="16401" name="Text Box 16"/>
            <p:cNvSpPr txBox="1">
              <a:spLocks noChangeArrowheads="1"/>
            </p:cNvSpPr>
            <p:nvPr/>
          </p:nvSpPr>
          <p:spPr bwMode="auto">
            <a:xfrm>
              <a:off x="3013109" y="2282372"/>
              <a:ext cx="3573254" cy="5847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3200" b="1">
                  <a:latin typeface="Angsana New" pitchFamily="18" charset="-34"/>
                </a:rPr>
                <a:t>Industrial Key Qualifications</a:t>
              </a:r>
            </a:p>
          </p:txBody>
        </p:sp>
        <p:sp>
          <p:nvSpPr>
            <p:cNvPr id="16402" name="Rectangle 3"/>
            <p:cNvSpPr>
              <a:spLocks noChangeArrowheads="1"/>
            </p:cNvSpPr>
            <p:nvPr/>
          </p:nvSpPr>
          <p:spPr bwMode="auto">
            <a:xfrm>
              <a:off x="1763197" y="5922976"/>
              <a:ext cx="5832214" cy="413240"/>
            </a:xfrm>
            <a:prstGeom prst="rect">
              <a:avLst/>
            </a:prstGeom>
            <a:solidFill>
              <a:srgbClr val="66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16403" name="Text Box 10"/>
            <p:cNvSpPr txBox="1">
              <a:spLocks noChangeArrowheads="1"/>
            </p:cNvSpPr>
            <p:nvPr/>
          </p:nvSpPr>
          <p:spPr bwMode="auto">
            <a:xfrm>
              <a:off x="4023656" y="5879428"/>
              <a:ext cx="1340432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Career Path</a:t>
              </a:r>
            </a:p>
          </p:txBody>
        </p:sp>
      </p:grpSp>
      <p:sp>
        <p:nvSpPr>
          <p:cNvPr id="16387" name="TextBox 33"/>
          <p:cNvSpPr txBox="1">
            <a:spLocks noChangeArrowheads="1"/>
          </p:cNvSpPr>
          <p:nvPr/>
        </p:nvSpPr>
        <p:spPr bwMode="auto">
          <a:xfrm>
            <a:off x="395288" y="1052513"/>
            <a:ext cx="3243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/>
              <a:t>HR Main Functions</a:t>
            </a:r>
            <a:endParaRPr lang="th-TH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lum bright="68000" contrast="-30000"/>
          </a:blip>
          <a:srcRect/>
          <a:stretch>
            <a:fillRect/>
          </a:stretch>
        </p:blipFill>
        <p:spPr bwMode="auto">
          <a:xfrm>
            <a:off x="1438275" y="1096963"/>
            <a:ext cx="6157913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411" name="Group 1"/>
          <p:cNvGrpSpPr>
            <a:grpSpLocks/>
          </p:cNvGrpSpPr>
          <p:nvPr/>
        </p:nvGrpSpPr>
        <p:grpSpPr bwMode="auto">
          <a:xfrm>
            <a:off x="2373313" y="1731963"/>
            <a:ext cx="4298950" cy="4000500"/>
            <a:chOff x="2534236" y="1319725"/>
            <a:chExt cx="4297600" cy="4000500"/>
          </a:xfrm>
        </p:grpSpPr>
        <p:sp>
          <p:nvSpPr>
            <p:cNvPr id="3" name="Oval 2"/>
            <p:cNvSpPr/>
            <p:nvPr/>
          </p:nvSpPr>
          <p:spPr>
            <a:xfrm>
              <a:off x="2534236" y="1327662"/>
              <a:ext cx="2693141" cy="2693988"/>
            </a:xfrm>
            <a:prstGeom prst="ellipse">
              <a:avLst/>
            </a:prstGeom>
            <a:noFill/>
            <a:ln>
              <a:solidFill>
                <a:srgbClr val="CC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" name="Oval 3"/>
            <p:cNvSpPr/>
            <p:nvPr/>
          </p:nvSpPr>
          <p:spPr>
            <a:xfrm>
              <a:off x="4138694" y="1319725"/>
              <a:ext cx="2693142" cy="2693987"/>
            </a:xfrm>
            <a:prstGeom prst="ellipse">
              <a:avLst/>
            </a:prstGeom>
            <a:noFill/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3364237" y="2626237"/>
              <a:ext cx="2694729" cy="2693988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419" name="TextBox 5"/>
            <p:cNvSpPr txBox="1">
              <a:spLocks noChangeArrowheads="1"/>
            </p:cNvSpPr>
            <p:nvPr/>
          </p:nvSpPr>
          <p:spPr bwMode="auto">
            <a:xfrm>
              <a:off x="4239860" y="2666718"/>
              <a:ext cx="883297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en-US" altLang="en-US" b="1"/>
                <a:t>Work</a:t>
              </a:r>
            </a:p>
            <a:p>
              <a:pPr algn="ctr" eaLnBrk="1" hangingPunct="1"/>
              <a:r>
                <a:rPr lang="en-US" altLang="en-US" b="1"/>
                <a:t>Force</a:t>
              </a:r>
            </a:p>
            <a:p>
              <a:pPr algn="ctr" eaLnBrk="1" hangingPunct="1"/>
              <a:r>
                <a:rPr lang="en-US" altLang="en-US" b="1"/>
                <a:t>4.0</a:t>
              </a:r>
            </a:p>
          </p:txBody>
        </p:sp>
        <p:sp>
          <p:nvSpPr>
            <p:cNvPr id="17420" name="TextBox 6"/>
            <p:cNvSpPr txBox="1">
              <a:spLocks noChangeArrowheads="1"/>
            </p:cNvSpPr>
            <p:nvPr/>
          </p:nvSpPr>
          <p:spPr bwMode="auto">
            <a:xfrm>
              <a:off x="2662716" y="2053184"/>
              <a:ext cx="1439818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4000"/>
                <a:t>Good</a:t>
              </a:r>
            </a:p>
          </p:txBody>
        </p:sp>
        <p:sp>
          <p:nvSpPr>
            <p:cNvPr id="17421" name="TextBox 7"/>
            <p:cNvSpPr txBox="1">
              <a:spLocks noChangeArrowheads="1"/>
            </p:cNvSpPr>
            <p:nvPr/>
          </p:nvSpPr>
          <p:spPr bwMode="auto">
            <a:xfrm>
              <a:off x="5224323" y="2061933"/>
              <a:ext cx="155363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4000"/>
                <a:t>Smart</a:t>
              </a:r>
            </a:p>
          </p:txBody>
        </p:sp>
        <p:sp>
          <p:nvSpPr>
            <p:cNvPr id="17422" name="TextBox 8"/>
            <p:cNvSpPr txBox="1">
              <a:spLocks noChangeArrowheads="1"/>
            </p:cNvSpPr>
            <p:nvPr/>
          </p:nvSpPr>
          <p:spPr bwMode="auto">
            <a:xfrm>
              <a:off x="3938458" y="4128037"/>
              <a:ext cx="166744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4000"/>
                <a:t>Happy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2286000" y="1257300"/>
            <a:ext cx="4479925" cy="447992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7413" name="TextBox 11"/>
          <p:cNvSpPr txBox="1">
            <a:spLocks noChangeArrowheads="1"/>
          </p:cNvSpPr>
          <p:nvPr/>
        </p:nvSpPr>
        <p:spPr bwMode="auto">
          <a:xfrm>
            <a:off x="3806825" y="1325563"/>
            <a:ext cx="1511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/>
              <a:t>Adaptability</a:t>
            </a:r>
          </a:p>
        </p:txBody>
      </p:sp>
      <p:sp>
        <p:nvSpPr>
          <p:cNvPr id="17414" name="TextBox 11"/>
          <p:cNvSpPr txBox="1">
            <a:spLocks noChangeArrowheads="1"/>
          </p:cNvSpPr>
          <p:nvPr/>
        </p:nvSpPr>
        <p:spPr bwMode="auto">
          <a:xfrm rot="3363302">
            <a:off x="2128838" y="4357688"/>
            <a:ext cx="1511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/>
              <a:t>Adaptability</a:t>
            </a:r>
          </a:p>
        </p:txBody>
      </p:sp>
      <p:sp>
        <p:nvSpPr>
          <p:cNvPr id="17415" name="TextBox 11"/>
          <p:cNvSpPr txBox="1">
            <a:spLocks noChangeArrowheads="1"/>
          </p:cNvSpPr>
          <p:nvPr/>
        </p:nvSpPr>
        <p:spPr bwMode="auto">
          <a:xfrm rot="-3485328">
            <a:off x="5449888" y="4344988"/>
            <a:ext cx="1511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/>
              <a:t>Adaptability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4"/>
          <p:cNvGrpSpPr>
            <a:grpSpLocks/>
          </p:cNvGrpSpPr>
          <p:nvPr/>
        </p:nvGrpSpPr>
        <p:grpSpPr bwMode="auto">
          <a:xfrm>
            <a:off x="1143000" y="692150"/>
            <a:ext cx="6567488" cy="6165850"/>
            <a:chOff x="1421347" y="707973"/>
            <a:chExt cx="6567574" cy="6165216"/>
          </a:xfrm>
        </p:grpSpPr>
        <p:pic>
          <p:nvPicPr>
            <p:cNvPr id="18435" name="Picture 2" descr="Image result for challeng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53243" y="800035"/>
              <a:ext cx="6535678" cy="6073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Rectangle 2"/>
            <p:cNvSpPr/>
            <p:nvPr/>
          </p:nvSpPr>
          <p:spPr>
            <a:xfrm>
              <a:off x="1421347" y="6414449"/>
              <a:ext cx="6535824" cy="4428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437" name="TextBox 1"/>
            <p:cNvSpPr txBox="1">
              <a:spLocks noChangeArrowheads="1"/>
            </p:cNvSpPr>
            <p:nvPr/>
          </p:nvSpPr>
          <p:spPr bwMode="auto">
            <a:xfrm>
              <a:off x="2183529" y="707973"/>
              <a:ext cx="452777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3200">
                  <a:solidFill>
                    <a:srgbClr val="0000CC"/>
                  </a:solidFill>
                </a:rPr>
                <a:t>Challenges of TVET???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538" y="619125"/>
            <a:ext cx="7880350" cy="591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à¸à¸¥à¸à¸²à¸£à¸à¹à¸à¸«à¸²à¸£à¸¹à¸à¸ à¸²à¸à¸ªà¸³à¸«à¸£à¸±à¸ minimum wage comparison in ASI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7413"/>
            <a:ext cx="9145588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9613"/>
            <a:ext cx="9144000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ผลการค้นหารูปภาพสำหรับ generati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6138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571500" y="1371600"/>
            <a:ext cx="2301875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4Ds Industry:</a:t>
            </a:r>
          </a:p>
          <a:p>
            <a:pPr>
              <a:lnSpc>
                <a:spcPts val="75"/>
              </a:lnSpc>
            </a:pPr>
            <a:r>
              <a:rPr lang="en-US"/>
              <a:t>	</a:t>
            </a:r>
            <a:endParaRPr lang="en-US" sz="1400"/>
          </a:p>
          <a:p>
            <a:r>
              <a:rPr lang="en-US"/>
              <a:t>     1. Dirty</a:t>
            </a:r>
          </a:p>
          <a:p>
            <a:r>
              <a:rPr lang="en-US"/>
              <a:t>     2. Dangerous</a:t>
            </a:r>
          </a:p>
          <a:p>
            <a:r>
              <a:rPr lang="en-US"/>
              <a:t>     3. Difficult</a:t>
            </a:r>
          </a:p>
          <a:p>
            <a:r>
              <a:rPr lang="en-US"/>
              <a:t>     4. Dignity</a:t>
            </a:r>
            <a:endParaRPr lang="th-TH"/>
          </a:p>
        </p:txBody>
      </p:sp>
      <p:pic>
        <p:nvPicPr>
          <p:cNvPr id="23555" name="Picture 5" descr="https://encrypted-tbn3.gstatic.com/images?q=tbn:ANd9GcStjzsAWudjSjIHtoVpA4MaVAtemIcnf9AY82ln1m1BQBLhlh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52813" y="1531938"/>
            <a:ext cx="4248150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own Arrow 3"/>
          <p:cNvSpPr/>
          <p:nvPr/>
        </p:nvSpPr>
        <p:spPr>
          <a:xfrm>
            <a:off x="1179513" y="3338513"/>
            <a:ext cx="1166812" cy="3079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473075" y="3789363"/>
            <a:ext cx="25781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0000CC"/>
                </a:solidFill>
              </a:rPr>
              <a:t>Digital Industry</a:t>
            </a:r>
          </a:p>
          <a:p>
            <a:endParaRPr lang="en-US" sz="2800">
              <a:solidFill>
                <a:srgbClr val="0000CC"/>
              </a:solidFill>
            </a:endParaRPr>
          </a:p>
        </p:txBody>
      </p:sp>
      <p:pic>
        <p:nvPicPr>
          <p:cNvPr id="23558" name="Picture 2" descr="à¸à¸¥à¸à¸²à¸£à¸à¹à¸à¸«à¸²à¸£à¸¹à¸à¸ à¸²à¸à¸ªà¸³à¸«à¸£à¸±à¸ digital indust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25" y="4387850"/>
            <a:ext cx="5665788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1039813" y="879475"/>
            <a:ext cx="7129462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altLang="en-US" sz="3600"/>
              <a:t>เรื่องที่เกี่ยวกับการเดินทาง ขนส่ง</a:t>
            </a:r>
          </a:p>
          <a:p>
            <a:r>
              <a:rPr lang="th-TH" altLang="en-US" sz="3600"/>
              <a:t>              ความรู้ทักษะอะไรของคนเมื่อ 100 ปีก่อน </a:t>
            </a:r>
          </a:p>
          <a:p>
            <a:r>
              <a:rPr lang="th-TH" altLang="en-US" sz="3600"/>
              <a:t>                               ที่คนปัจจุบันไม่จำเป็นต้องมี </a:t>
            </a:r>
            <a:r>
              <a:rPr lang="en-US" altLang="en-US" sz="3600"/>
              <a:t>????</a:t>
            </a:r>
          </a:p>
        </p:txBody>
      </p:sp>
      <p:pic>
        <p:nvPicPr>
          <p:cNvPr id="80898" name="Picture 2" descr="Image result for ็horse ri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0663" y="2654300"/>
            <a:ext cx="6069012" cy="325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863" y="1106488"/>
            <a:ext cx="6972300" cy="547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Box 10"/>
          <p:cNvSpPr txBox="1">
            <a:spLocks noChangeArrowheads="1"/>
          </p:cNvSpPr>
          <p:nvPr/>
        </p:nvSpPr>
        <p:spPr bwMode="auto">
          <a:xfrm>
            <a:off x="993775" y="663575"/>
            <a:ext cx="6954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>
                <a:solidFill>
                  <a:srgbClr val="0000CC"/>
                </a:solidFill>
              </a:rPr>
              <a:t>Use cases show the effect of Industrial 4.0 on the workforce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0" y="6324600"/>
            <a:ext cx="129063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Source: BCG.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4100" y="1155700"/>
            <a:ext cx="6786563" cy="536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Box 3"/>
          <p:cNvSpPr txBox="1">
            <a:spLocks noChangeArrowheads="1"/>
          </p:cNvSpPr>
          <p:nvPr/>
        </p:nvSpPr>
        <p:spPr bwMode="auto">
          <a:xfrm>
            <a:off x="971550" y="720725"/>
            <a:ext cx="69548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>
                <a:solidFill>
                  <a:srgbClr val="0000CC"/>
                </a:solidFill>
              </a:rPr>
              <a:t>Use cases show the effect of Industrial 4.0 on the workforce</a:t>
            </a:r>
          </a:p>
        </p:txBody>
      </p:sp>
      <p:sp>
        <p:nvSpPr>
          <p:cNvPr id="5" name="TextBox 3"/>
          <p:cNvSpPr txBox="1"/>
          <p:nvPr/>
        </p:nvSpPr>
        <p:spPr>
          <a:xfrm>
            <a:off x="6635750" y="6256338"/>
            <a:ext cx="1290638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Source: BCG.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3"/>
          <p:cNvGrpSpPr>
            <a:grpSpLocks/>
          </p:cNvGrpSpPr>
          <p:nvPr/>
        </p:nvGrpSpPr>
        <p:grpSpPr bwMode="auto">
          <a:xfrm>
            <a:off x="709613" y="608013"/>
            <a:ext cx="7532687" cy="6005512"/>
            <a:chOff x="464578" y="607994"/>
            <a:chExt cx="7532781" cy="6006095"/>
          </a:xfrm>
        </p:grpSpPr>
        <p:grpSp>
          <p:nvGrpSpPr>
            <p:cNvPr id="27651" name="Group 38"/>
            <p:cNvGrpSpPr>
              <a:grpSpLocks/>
            </p:cNvGrpSpPr>
            <p:nvPr/>
          </p:nvGrpSpPr>
          <p:grpSpPr bwMode="auto">
            <a:xfrm>
              <a:off x="1036437" y="1324144"/>
              <a:ext cx="6960922" cy="4695597"/>
              <a:chOff x="559552" y="779645"/>
              <a:chExt cx="8254095" cy="5787716"/>
            </a:xfrm>
          </p:grpSpPr>
          <p:cxnSp>
            <p:nvCxnSpPr>
              <p:cNvPr id="3" name="Elbow Connector 2"/>
              <p:cNvCxnSpPr/>
              <p:nvPr/>
            </p:nvCxnSpPr>
            <p:spPr>
              <a:xfrm rot="5400000" flipH="1" flipV="1">
                <a:off x="559513" y="3739936"/>
                <a:ext cx="2156522" cy="2157280"/>
              </a:xfrm>
              <a:prstGeom prst="bentConnector3">
                <a:avLst>
                  <a:gd name="adj1" fmla="val 41772"/>
                </a:avLst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Elbow Connector 6"/>
              <p:cNvCxnSpPr/>
              <p:nvPr/>
            </p:nvCxnSpPr>
            <p:spPr>
              <a:xfrm rot="5400000" flipH="1" flipV="1">
                <a:off x="4764891" y="1583414"/>
                <a:ext cx="2156522" cy="2157280"/>
              </a:xfrm>
              <a:prstGeom prst="bentConnector3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flipH="1">
                <a:off x="2716414" y="3740315"/>
                <a:ext cx="2046215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flipH="1">
                <a:off x="6921792" y="1583793"/>
                <a:ext cx="1882443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935623" y="4967301"/>
                <a:ext cx="1434422" cy="87278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th-TH" sz="4000" dirty="0">
                    <a:latin typeface="+mn-lt"/>
                  </a:rPr>
                  <a:t>วัตถุดิบ</a:t>
                </a:r>
                <a:endParaRPr lang="en-US" sz="4000" dirty="0">
                  <a:latin typeface="+mn-lt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047724" y="3712918"/>
                <a:ext cx="1409949" cy="87278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th-TH" sz="4000" dirty="0">
                    <a:latin typeface="+mn-lt"/>
                  </a:rPr>
                  <a:t>แปรรูป</a:t>
                </a:r>
                <a:endParaRPr lang="en-US" sz="4000" dirty="0">
                  <a:latin typeface="+mn-lt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022407" y="2552466"/>
                <a:ext cx="1716788" cy="87278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th-TH" sz="4000" dirty="0">
                    <a:latin typeface="+mn-lt"/>
                  </a:rPr>
                  <a:t>ออกแบบ</a:t>
                </a:r>
                <a:endParaRPr lang="en-US" sz="4000" dirty="0">
                  <a:latin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946263" y="1583793"/>
                <a:ext cx="1867384" cy="87278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th-TH" sz="4000" dirty="0">
                    <a:latin typeface="+mn-lt"/>
                  </a:rPr>
                  <a:t>นวัตกรรม</a:t>
                </a:r>
                <a:endParaRPr lang="en-US" sz="4000" dirty="0">
                  <a:latin typeface="+mn-lt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7350989" y="2290239"/>
                <a:ext cx="845216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OBM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361246" y="3155196"/>
                <a:ext cx="867807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ODM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3313148" y="4391968"/>
                <a:ext cx="830158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OEM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382990" y="3059308"/>
                <a:ext cx="777450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R&amp;D</a:t>
                </a: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5415838" y="3873385"/>
                <a:ext cx="800038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D&amp;D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2801124" y="5067104"/>
                <a:ext cx="2049981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Manufacturing</a:t>
                </a:r>
              </a:p>
            </p:txBody>
          </p:sp>
          <p:cxnSp>
            <p:nvCxnSpPr>
              <p:cNvPr id="30" name="Straight Arrow Connector 29"/>
              <p:cNvCxnSpPr/>
              <p:nvPr/>
            </p:nvCxnSpPr>
            <p:spPr>
              <a:xfrm flipV="1">
                <a:off x="5796091" y="3546580"/>
                <a:ext cx="0" cy="36790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Arrow Connector 30"/>
              <p:cNvCxnSpPr/>
              <p:nvPr/>
            </p:nvCxnSpPr>
            <p:spPr>
              <a:xfrm flipV="1">
                <a:off x="3704696" y="4757912"/>
                <a:ext cx="0" cy="36985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/>
              <p:cNvSpPr txBox="1"/>
              <p:nvPr/>
            </p:nvSpPr>
            <p:spPr>
              <a:xfrm>
                <a:off x="1105043" y="4180621"/>
                <a:ext cx="1065463" cy="94910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400" dirty="0">
                    <a:latin typeface="+mn-lt"/>
                  </a:rPr>
                  <a:t>1.0</a:t>
                </a: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3196437" y="2926238"/>
                <a:ext cx="1063581" cy="94910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400" dirty="0">
                    <a:latin typeface="+mn-lt"/>
                  </a:rPr>
                  <a:t>2.0</a:t>
                </a: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342422" y="1855804"/>
                <a:ext cx="1065463" cy="94714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400" dirty="0">
                    <a:latin typeface="+mn-lt"/>
                  </a:rPr>
                  <a:t>3.0</a:t>
                </a: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7330282" y="779500"/>
                <a:ext cx="1065463" cy="94910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400" dirty="0">
                    <a:latin typeface="+mn-lt"/>
                  </a:rPr>
                  <a:t>4.0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820986" y="4313691"/>
                <a:ext cx="3555934" cy="94910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400" dirty="0">
                    <a:solidFill>
                      <a:srgbClr val="0070C0"/>
                    </a:solidFill>
                    <a:latin typeface="+mn-lt"/>
                  </a:rPr>
                  <a:t>Business 4.0</a:t>
                </a: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871620" y="6074916"/>
                <a:ext cx="1579369" cy="493143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dirty="0">
                    <a:latin typeface="+mn-lt"/>
                  </a:rPr>
                  <a:t>Production</a:t>
                </a:r>
              </a:p>
            </p:txBody>
          </p:sp>
          <p:cxnSp>
            <p:nvCxnSpPr>
              <p:cNvPr id="40" name="Straight Arrow Connector 39"/>
              <p:cNvCxnSpPr/>
              <p:nvPr/>
            </p:nvCxnSpPr>
            <p:spPr>
              <a:xfrm flipV="1">
                <a:off x="1641539" y="5752025"/>
                <a:ext cx="0" cy="36985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>
                <a:off x="559135" y="5826388"/>
                <a:ext cx="0" cy="399211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Arrow Connector 51"/>
              <p:cNvCxnSpPr/>
              <p:nvPr/>
            </p:nvCxnSpPr>
            <p:spPr>
              <a:xfrm flipV="1">
                <a:off x="7772657" y="2724675"/>
                <a:ext cx="0" cy="36985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Straight Connector 44"/>
            <p:cNvCxnSpPr/>
            <p:nvPr/>
          </p:nvCxnSpPr>
          <p:spPr>
            <a:xfrm>
              <a:off x="1036085" y="5529722"/>
              <a:ext cx="0" cy="1084367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7989422" y="1967026"/>
              <a:ext cx="0" cy="426443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ight Triangle 48"/>
            <p:cNvSpPr/>
            <p:nvPr/>
          </p:nvSpPr>
          <p:spPr>
            <a:xfrm rot="10800000" flipV="1">
              <a:off x="1026560" y="4966104"/>
              <a:ext cx="6958099" cy="1647985"/>
            </a:xfrm>
            <a:prstGeom prst="rt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dirty="0"/>
                <a:t>Automation, Robots, Digital</a:t>
              </a:r>
            </a:p>
          </p:txBody>
        </p:sp>
        <p:pic>
          <p:nvPicPr>
            <p:cNvPr id="27655" name="Picture 2" descr="ผลการค้นหารูปภาพสำหรับ people icon fre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09429" y="3355249"/>
              <a:ext cx="914150" cy="868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6" name="Picture 2" descr="ผลการค้นหารูปภาพสำหรับ people icon fre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2365" y="2334442"/>
              <a:ext cx="914150" cy="868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7" name="Picture 2" descr="ผลการค้นหารูปภาพสำหรับ people icon fre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021429" y="1453752"/>
              <a:ext cx="914150" cy="868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8" name="Picture 2" descr="ผลการค้นหารูปภาพสำหรับ people icon fre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1911" y="607994"/>
              <a:ext cx="914150" cy="868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9" name="TextBox 1"/>
            <p:cNvSpPr txBox="1">
              <a:spLocks noChangeArrowheads="1"/>
            </p:cNvSpPr>
            <p:nvPr/>
          </p:nvSpPr>
          <p:spPr bwMode="auto">
            <a:xfrm>
              <a:off x="464578" y="3525422"/>
              <a:ext cx="122822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Unskilled</a:t>
              </a:r>
            </a:p>
          </p:txBody>
        </p:sp>
        <p:sp>
          <p:nvSpPr>
            <p:cNvPr id="27660" name="TextBox 128"/>
            <p:cNvSpPr txBox="1">
              <a:spLocks noChangeArrowheads="1"/>
            </p:cNvSpPr>
            <p:nvPr/>
          </p:nvSpPr>
          <p:spPr bwMode="auto">
            <a:xfrm>
              <a:off x="2481634" y="2502155"/>
              <a:ext cx="94288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Skilled</a:t>
              </a:r>
            </a:p>
          </p:txBody>
        </p:sp>
        <p:sp>
          <p:nvSpPr>
            <p:cNvPr id="27661" name="TextBox 129"/>
            <p:cNvSpPr txBox="1">
              <a:spLocks noChangeArrowheads="1"/>
            </p:cNvSpPr>
            <p:nvPr/>
          </p:nvSpPr>
          <p:spPr bwMode="auto">
            <a:xfrm>
              <a:off x="3789991" y="1478836"/>
              <a:ext cx="154241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High Skilled</a:t>
              </a:r>
            </a:p>
          </p:txBody>
        </p:sp>
        <p:sp>
          <p:nvSpPr>
            <p:cNvPr id="27662" name="TextBox 130"/>
            <p:cNvSpPr txBox="1">
              <a:spLocks noChangeArrowheads="1"/>
            </p:cNvSpPr>
            <p:nvPr/>
          </p:nvSpPr>
          <p:spPr bwMode="auto">
            <a:xfrm>
              <a:off x="5170993" y="755357"/>
              <a:ext cx="16962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/>
                <a:t>Smart Skilled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37"/>
          <p:cNvGrpSpPr>
            <a:grpSpLocks/>
          </p:cNvGrpSpPr>
          <p:nvPr/>
        </p:nvGrpSpPr>
        <p:grpSpPr bwMode="auto">
          <a:xfrm>
            <a:off x="730250" y="820738"/>
            <a:ext cx="7842250" cy="6057900"/>
            <a:chOff x="644525" y="568325"/>
            <a:chExt cx="7842250" cy="6057900"/>
          </a:xfrm>
        </p:grpSpPr>
        <p:grpSp>
          <p:nvGrpSpPr>
            <p:cNvPr id="28677" name="Group 73"/>
            <p:cNvGrpSpPr>
              <a:grpSpLocks/>
            </p:cNvGrpSpPr>
            <p:nvPr/>
          </p:nvGrpSpPr>
          <p:grpSpPr bwMode="auto">
            <a:xfrm>
              <a:off x="644525" y="568325"/>
              <a:ext cx="7842250" cy="6057900"/>
              <a:chOff x="899592" y="323428"/>
              <a:chExt cx="7841649" cy="6057531"/>
            </a:xfrm>
          </p:grpSpPr>
          <p:grpSp>
            <p:nvGrpSpPr>
              <p:cNvPr id="28680" name="Group 31"/>
              <p:cNvGrpSpPr>
                <a:grpSpLocks/>
              </p:cNvGrpSpPr>
              <p:nvPr/>
            </p:nvGrpSpPr>
            <p:grpSpPr bwMode="auto">
              <a:xfrm>
                <a:off x="1907704" y="1628800"/>
                <a:ext cx="5184576" cy="3744416"/>
                <a:chOff x="2627784" y="1772816"/>
                <a:chExt cx="3960440" cy="2880320"/>
              </a:xfrm>
            </p:grpSpPr>
            <p:grpSp>
              <p:nvGrpSpPr>
                <p:cNvPr id="28698" name="Group 20"/>
                <p:cNvGrpSpPr>
                  <a:grpSpLocks/>
                </p:cNvGrpSpPr>
                <p:nvPr/>
              </p:nvGrpSpPr>
              <p:grpSpPr bwMode="auto">
                <a:xfrm>
                  <a:off x="2627784" y="1772816"/>
                  <a:ext cx="3960440" cy="2880320"/>
                  <a:chOff x="2627784" y="1772816"/>
                  <a:chExt cx="3960440" cy="2880320"/>
                </a:xfrm>
              </p:grpSpPr>
              <p:sp>
                <p:nvSpPr>
                  <p:cNvPr id="101" name="Bevel 100"/>
                  <p:cNvSpPr/>
                  <p:nvPr/>
                </p:nvSpPr>
                <p:spPr>
                  <a:xfrm>
                    <a:off x="2627688" y="1772411"/>
                    <a:ext cx="3960289" cy="2880526"/>
                  </a:xfrm>
                  <a:prstGeom prst="bevel">
                    <a:avLst/>
                  </a:prstGeom>
                  <a:gradFill rotWithShape="1">
                    <a:gsLst>
                      <a:gs pos="0">
                        <a:srgbClr val="4BACC6">
                          <a:tint val="50000"/>
                          <a:satMod val="300000"/>
                        </a:srgbClr>
                      </a:gs>
                      <a:gs pos="35000">
                        <a:srgbClr val="4BACC6">
                          <a:tint val="37000"/>
                          <a:satMod val="300000"/>
                        </a:srgbClr>
                      </a:gs>
                      <a:gs pos="100000">
                        <a:srgbClr val="4BACC6">
                          <a:tint val="15000"/>
                          <a:satMod val="350000"/>
                        </a:srgbClr>
                      </a:gs>
                    </a:gsLst>
                    <a:lin ang="16200000" scaled="1"/>
                  </a:gradFill>
                  <a:ln w="9525" cap="flat" cmpd="sng" algn="ctr">
                    <a:solidFill>
                      <a:schemeClr val="accent1">
                        <a:lumMod val="25000"/>
                      </a:schemeClr>
                    </a:solidFill>
                    <a:prstDash val="solid"/>
                  </a:ln>
                  <a:effectLst>
                    <a:outerShdw blurRad="40000" dist="20000" dir="5400000" rotWithShape="0">
                      <a:srgbClr val="000000">
                        <a:alpha val="38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800" kern="0" dirty="0">
                      <a:solidFill>
                        <a:sysClr val="windowText" lastClr="000000"/>
                      </a:solidFill>
                      <a:latin typeface="Calibri"/>
                      <a:cs typeface="+mn-cs"/>
                    </a:endParaRPr>
                  </a:p>
                </p:txBody>
              </p:sp>
              <p:cxnSp>
                <p:nvCxnSpPr>
                  <p:cNvPr id="28708" name="Straight Connector 10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2627784" y="1772816"/>
                    <a:ext cx="792088" cy="792088"/>
                  </a:xfrm>
                  <a:prstGeom prst="line">
                    <a:avLst/>
                  </a:prstGeom>
                  <a:noFill/>
                  <a:ln w="9525" algn="ctr">
                    <a:solidFill>
                      <a:srgbClr val="4A7EBB"/>
                    </a:solidFill>
                    <a:round/>
                    <a:headEnd/>
                    <a:tailEnd/>
                  </a:ln>
                </p:spPr>
              </p:cxnSp>
              <p:sp>
                <p:nvSpPr>
                  <p:cNvPr id="103" name="Rectangle 102"/>
                  <p:cNvSpPr/>
                  <p:nvPr/>
                </p:nvSpPr>
                <p:spPr>
                  <a:xfrm>
                    <a:off x="3419503" y="2564891"/>
                    <a:ext cx="2376658" cy="1295566"/>
                  </a:xfrm>
                  <a:prstGeom prst="rect">
                    <a:avLst/>
                  </a:prstGeom>
                  <a:gradFill rotWithShape="1">
                    <a:gsLst>
                      <a:gs pos="0">
                        <a:srgbClr val="4BACC6">
                          <a:tint val="50000"/>
                          <a:satMod val="300000"/>
                        </a:srgbClr>
                      </a:gs>
                      <a:gs pos="35000">
                        <a:srgbClr val="4BACC6">
                          <a:tint val="37000"/>
                          <a:satMod val="300000"/>
                        </a:srgbClr>
                      </a:gs>
                      <a:gs pos="100000">
                        <a:srgbClr val="4BACC6">
                          <a:tint val="15000"/>
                          <a:satMod val="350000"/>
                        </a:srgbClr>
                      </a:gs>
                    </a:gsLst>
                    <a:lin ang="16200000" scaled="1"/>
                  </a:gradFill>
                  <a:ln w="9525" cap="flat" cmpd="sng" algn="ctr">
                    <a:solidFill>
                      <a:srgbClr val="4BACC6">
                        <a:shade val="95000"/>
                        <a:satMod val="105000"/>
                      </a:srgbClr>
                    </a:solidFill>
                    <a:prstDash val="solid"/>
                  </a:ln>
                  <a:effectLst>
                    <a:outerShdw blurRad="40000" dist="20000" dir="5400000" rotWithShape="0">
                      <a:srgbClr val="000000">
                        <a:alpha val="38000"/>
                      </a:srgbClr>
                    </a:outerShdw>
                  </a:effectLst>
                </p:spPr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sz="2400" b="1" kern="0" dirty="0">
                        <a:solidFill>
                          <a:sysClr val="windowText" lastClr="000000"/>
                        </a:solidFill>
                        <a:latin typeface="Calibri"/>
                        <a:cs typeface="+mn-cs"/>
                      </a:rPr>
                      <a:t>Workforce</a:t>
                    </a:r>
                  </a:p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r>
                      <a:rPr lang="en-US" sz="2400" b="1" kern="0" dirty="0">
                        <a:solidFill>
                          <a:sysClr val="windowText" lastClr="000000"/>
                        </a:solidFill>
                        <a:latin typeface="Calibri"/>
                        <a:cs typeface="+mn-cs"/>
                      </a:rPr>
                      <a:t>4.0</a:t>
                    </a:r>
                  </a:p>
                </p:txBody>
              </p:sp>
              <p:cxnSp>
                <p:nvCxnSpPr>
                  <p:cNvPr id="28710" name="Straight Connector 10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5796136" y="3861048"/>
                    <a:ext cx="792088" cy="792088"/>
                  </a:xfrm>
                  <a:prstGeom prst="line">
                    <a:avLst/>
                  </a:prstGeom>
                  <a:noFill/>
                  <a:ln w="9525" algn="ctr">
                    <a:solidFill>
                      <a:srgbClr val="4A7EBB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8711" name="Straight Connector 104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2627784" y="3861048"/>
                    <a:ext cx="792088" cy="792088"/>
                  </a:xfrm>
                  <a:prstGeom prst="line">
                    <a:avLst/>
                  </a:prstGeom>
                  <a:noFill/>
                  <a:ln w="9525" algn="ctr">
                    <a:solidFill>
                      <a:srgbClr val="4A7EBB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8712" name="Straight Connector 105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5796136" y="1772816"/>
                    <a:ext cx="792088" cy="792088"/>
                  </a:xfrm>
                  <a:prstGeom prst="line">
                    <a:avLst/>
                  </a:prstGeom>
                  <a:noFill/>
                  <a:ln w="9525" algn="ctr">
                    <a:solidFill>
                      <a:srgbClr val="4A7EBB"/>
                    </a:solidFill>
                    <a:round/>
                    <a:headEnd/>
                    <a:tailEnd/>
                  </a:ln>
                </p:spPr>
              </p:cxnSp>
            </p:grpSp>
            <p:sp>
              <p:nvSpPr>
                <p:cNvPr id="93" name="TextBox 92"/>
                <p:cNvSpPr txBox="1"/>
                <p:nvPr/>
              </p:nvSpPr>
              <p:spPr>
                <a:xfrm>
                  <a:off x="4017305" y="2204673"/>
                  <a:ext cx="1141038" cy="307712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kern="0" dirty="0">
                      <a:solidFill>
                        <a:sysClr val="windowText" lastClr="000000"/>
                      </a:solidFill>
                      <a:latin typeface="Arial" pitchFamily="34" charset="0"/>
                    </a:rPr>
                    <a:t>Competency</a:t>
                  </a:r>
                </a:p>
              </p:txBody>
            </p:sp>
            <p:sp>
              <p:nvSpPr>
                <p:cNvPr id="94" name="TextBox 93"/>
                <p:cNvSpPr txBox="1"/>
                <p:nvPr/>
              </p:nvSpPr>
              <p:spPr>
                <a:xfrm rot="16200000">
                  <a:off x="5497434" y="3076984"/>
                  <a:ext cx="995179" cy="30557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kern="0" dirty="0">
                      <a:solidFill>
                        <a:sysClr val="windowText" lastClr="000000"/>
                      </a:solidFill>
                      <a:latin typeface="Arial" pitchFamily="34" charset="0"/>
                    </a:rPr>
                    <a:t>Characters</a:t>
                  </a:r>
                </a:p>
              </p:txBody>
            </p:sp>
            <p:sp>
              <p:nvSpPr>
                <p:cNvPr id="95" name="TextBox 19"/>
                <p:cNvSpPr txBox="1"/>
                <p:nvPr/>
              </p:nvSpPr>
              <p:spPr>
                <a:xfrm>
                  <a:off x="3733561" y="3932500"/>
                  <a:ext cx="1778856" cy="307712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kern="0" dirty="0">
                      <a:solidFill>
                        <a:sysClr val="windowText" lastClr="000000"/>
                      </a:solidFill>
                      <a:latin typeface="Arial" pitchFamily="34" charset="0"/>
                    </a:rPr>
                    <a:t>Continuous Learning</a:t>
                  </a:r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 rot="16200000">
                  <a:off x="2420408" y="3107426"/>
                  <a:ext cx="1547108" cy="281319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800" kern="0" dirty="0">
                      <a:solidFill>
                        <a:sysClr val="windowText" lastClr="000000"/>
                      </a:solidFill>
                      <a:latin typeface="Arial" pitchFamily="34" charset="0"/>
                    </a:rPr>
                    <a:t>Change  adaptation</a:t>
                  </a:r>
                </a:p>
              </p:txBody>
            </p:sp>
            <p:cxnSp>
              <p:nvCxnSpPr>
                <p:cNvPr id="97" name="Straight Connector 96"/>
                <p:cNvCxnSpPr>
                  <a:stCxn id="101" idx="6"/>
                  <a:endCxn id="101" idx="7"/>
                </p:cNvCxnSpPr>
                <p:nvPr/>
              </p:nvCxnSpPr>
              <p:spPr>
                <a:xfrm>
                  <a:off x="4607832" y="1772411"/>
                  <a:ext cx="0" cy="360218"/>
                </a:xfrm>
                <a:prstGeom prst="line">
                  <a:avLst/>
                </a:prstGeom>
                <a:noFill/>
                <a:ln w="9525" cap="flat" cmpd="sng" algn="ctr">
                  <a:solidFill>
                    <a:schemeClr val="accent1">
                      <a:lumMod val="25000"/>
                    </a:schemeClr>
                  </a:solidFill>
                  <a:prstDash val="solid"/>
                </a:ln>
                <a:effectLst/>
              </p:spPr>
            </p:cxnSp>
            <p:cxnSp>
              <p:nvCxnSpPr>
                <p:cNvPr id="98" name="Straight Connector 97"/>
                <p:cNvCxnSpPr/>
                <p:nvPr/>
              </p:nvCxnSpPr>
              <p:spPr>
                <a:xfrm>
                  <a:off x="4607832" y="4292719"/>
                  <a:ext cx="0" cy="360218"/>
                </a:xfrm>
                <a:prstGeom prst="line">
                  <a:avLst/>
                </a:prstGeom>
                <a:noFill/>
                <a:ln w="9525" cap="flat" cmpd="sng" algn="ctr">
                  <a:solidFill>
                    <a:schemeClr val="accent1">
                      <a:lumMod val="25000"/>
                    </a:schemeClr>
                  </a:solidFill>
                  <a:prstDash val="solid"/>
                </a:ln>
                <a:effectLst/>
              </p:spPr>
            </p:cxnSp>
            <p:cxnSp>
              <p:nvCxnSpPr>
                <p:cNvPr id="99" name="Straight Connector 98"/>
                <p:cNvCxnSpPr>
                  <a:stCxn id="101" idx="4"/>
                </p:cNvCxnSpPr>
                <p:nvPr/>
              </p:nvCxnSpPr>
              <p:spPr>
                <a:xfrm>
                  <a:off x="2627688" y="3213284"/>
                  <a:ext cx="36013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chemeClr val="accent1">
                      <a:lumMod val="25000"/>
                    </a:schemeClr>
                  </a:solidFill>
                  <a:prstDash val="solid"/>
                </a:ln>
                <a:effectLst/>
              </p:spPr>
            </p:cxnSp>
            <p:cxnSp>
              <p:nvCxnSpPr>
                <p:cNvPr id="100" name="Straight Connector 99"/>
                <p:cNvCxnSpPr/>
                <p:nvPr/>
              </p:nvCxnSpPr>
              <p:spPr>
                <a:xfrm>
                  <a:off x="6227840" y="3213284"/>
                  <a:ext cx="360137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chemeClr val="accent1">
                      <a:lumMod val="25000"/>
                    </a:schemeClr>
                  </a:solidFill>
                  <a:prstDash val="solid"/>
                </a:ln>
                <a:effectLst/>
              </p:spPr>
            </p:cxnSp>
          </p:grpSp>
          <p:sp>
            <p:nvSpPr>
              <p:cNvPr id="76" name="TextBox 75"/>
              <p:cNvSpPr txBox="1"/>
              <p:nvPr/>
            </p:nvSpPr>
            <p:spPr>
              <a:xfrm>
                <a:off x="2734601" y="1660022"/>
                <a:ext cx="1261966" cy="40002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Hard Skills</a:t>
                </a: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4931533" y="1701294"/>
                <a:ext cx="1176248" cy="40002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Soft Skills</a:t>
                </a: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2302834" y="4941184"/>
                <a:ext cx="2223918" cy="40002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Life Long learning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510878" y="4941184"/>
                <a:ext cx="2306460" cy="584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Learn how to learn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ysClr val="windowText" lastClr="000000"/>
                  </a:solidFill>
                  <a:latin typeface="Arial" pitchFamily="34" charset="0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 rot="16200000">
                <a:off x="1553583" y="4030018"/>
                <a:ext cx="1171504" cy="40001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Flexibility</a:t>
                </a: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 rot="16200000">
                <a:off x="1501993" y="2589449"/>
                <a:ext cx="1274684" cy="40001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Applicable</a:t>
                </a: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 rot="16200000">
                <a:off x="6248253" y="4102245"/>
                <a:ext cx="1223888" cy="40001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Mind Sets</a:t>
                </a: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 rot="16200000">
                <a:off x="6307782" y="2544208"/>
                <a:ext cx="1104833" cy="40001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Behavior</a:t>
                </a: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7163387" y="2482296"/>
                <a:ext cx="1577854" cy="83179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Discipline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Accountability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……….</a:t>
                </a: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7185610" y="3788729"/>
                <a:ext cx="1317524" cy="83021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Positive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Open mind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………….</a:t>
                </a: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2042504" y="552014"/>
                <a:ext cx="2431864" cy="107784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Professional/ Technical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ICT , </a:t>
                </a:r>
                <a:r>
                  <a:rPr lang="en-US" sz="1600" kern="0" dirty="0" err="1">
                    <a:solidFill>
                      <a:sysClr val="windowText" lastClr="000000"/>
                    </a:solidFill>
                    <a:latin typeface="Arial" pitchFamily="34" charset="0"/>
                  </a:rPr>
                  <a:t>IoT</a:t>
                </a:r>
                <a:endParaRPr lang="en-US" sz="1600" kern="0" dirty="0">
                  <a:solidFill>
                    <a:sysClr val="windowText" lastClr="000000"/>
                  </a:solidFill>
                  <a:latin typeface="Arial" pitchFamily="34" charset="0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Digital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……….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785494" y="323428"/>
                <a:ext cx="2614413" cy="132389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Communication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Collaboration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Critical Thinking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Creativity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Complex problem solving</a:t>
                </a:r>
              </a:p>
            </p:txBody>
          </p:sp>
          <p:cxnSp>
            <p:nvCxnSpPr>
              <p:cNvPr id="88" name="Straight Connector 87"/>
              <p:cNvCxnSpPr>
                <a:stCxn id="101" idx="6"/>
              </p:cNvCxnSpPr>
              <p:nvPr/>
            </p:nvCxnSpPr>
            <p:spPr>
              <a:xfrm flipV="1">
                <a:off x="4499766" y="404385"/>
                <a:ext cx="0" cy="1223888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89" name="Straight Connector 88"/>
              <p:cNvCxnSpPr>
                <a:stCxn id="101" idx="0"/>
              </p:cNvCxnSpPr>
              <p:nvPr/>
            </p:nvCxnSpPr>
            <p:spPr>
              <a:xfrm>
                <a:off x="7091955" y="3501409"/>
                <a:ext cx="158420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90" name="Straight Connector 89"/>
              <p:cNvCxnSpPr>
                <a:stCxn id="101" idx="2"/>
              </p:cNvCxnSpPr>
              <p:nvPr/>
            </p:nvCxnSpPr>
            <p:spPr>
              <a:xfrm>
                <a:off x="4499766" y="5372957"/>
                <a:ext cx="0" cy="1008002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91" name="Straight Connector 90"/>
              <p:cNvCxnSpPr>
                <a:stCxn id="101" idx="4"/>
              </p:cNvCxnSpPr>
              <p:nvPr/>
            </p:nvCxnSpPr>
            <p:spPr>
              <a:xfrm flipH="1">
                <a:off x="899592" y="3501409"/>
                <a:ext cx="1007986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sp>
            <p:nvSpPr>
              <p:cNvPr id="36" name="TextBox 35"/>
              <p:cNvSpPr txBox="1"/>
              <p:nvPr/>
            </p:nvSpPr>
            <p:spPr>
              <a:xfrm>
                <a:off x="2575864" y="4914198"/>
                <a:ext cx="1636588" cy="107784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Arial" pitchFamily="34" charset="0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ysClr val="windowText" lastClr="000000"/>
                  </a:solidFill>
                  <a:latin typeface="Arial" pitchFamily="34" charset="0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Education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itchFamily="34" charset="0"/>
                  <a:buChar char="•"/>
                  <a:defRPr/>
                </a:pPr>
                <a:r>
                  <a:rPr lang="en-US" sz="16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 Non education</a:t>
                </a:r>
              </a:p>
            </p:txBody>
          </p:sp>
        </p:grpSp>
        <p:sp>
          <p:nvSpPr>
            <p:cNvPr id="3" name="Curved Left Arrow 2"/>
            <p:cNvSpPr/>
            <p:nvPr/>
          </p:nvSpPr>
          <p:spPr>
            <a:xfrm rot="10800000">
              <a:off x="644525" y="1230312"/>
              <a:ext cx="785813" cy="1803400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" name="Curved Right Arrow 5"/>
            <p:cNvSpPr/>
            <p:nvPr/>
          </p:nvSpPr>
          <p:spPr>
            <a:xfrm>
              <a:off x="681038" y="4298950"/>
              <a:ext cx="711200" cy="1936750"/>
            </a:xfrm>
            <a:prstGeom prst="curved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8675" name="TextBox 38"/>
          <p:cNvSpPr txBox="1">
            <a:spLocks noChangeArrowheads="1"/>
          </p:cNvSpPr>
          <p:nvPr/>
        </p:nvSpPr>
        <p:spPr bwMode="auto">
          <a:xfrm>
            <a:off x="4362450" y="5870575"/>
            <a:ext cx="10318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altLang="en-US" sz="1600"/>
              <a:t> Learn</a:t>
            </a:r>
          </a:p>
          <a:p>
            <a:pPr>
              <a:buFont typeface="Arial" charset="0"/>
              <a:buChar char="•"/>
            </a:pPr>
            <a:r>
              <a:rPr lang="en-US" altLang="en-US" sz="1600"/>
              <a:t> Unlearn</a:t>
            </a:r>
          </a:p>
          <a:p>
            <a:pPr>
              <a:buFont typeface="Arial" charset="0"/>
              <a:buChar char="•"/>
            </a:pPr>
            <a:r>
              <a:rPr lang="en-US" altLang="en-US" sz="1600"/>
              <a:t> Relearn</a:t>
            </a:r>
          </a:p>
        </p:txBody>
      </p:sp>
      <p:sp>
        <p:nvSpPr>
          <p:cNvPr id="28676" name="TextBox 40"/>
          <p:cNvSpPr txBox="1">
            <a:spLocks noChangeArrowheads="1"/>
          </p:cNvSpPr>
          <p:nvPr/>
        </p:nvSpPr>
        <p:spPr bwMode="auto">
          <a:xfrm>
            <a:off x="5618163" y="5853113"/>
            <a:ext cx="7016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Arial" charset="0"/>
              <a:buChar char="•"/>
            </a:pPr>
            <a:r>
              <a:rPr lang="en-US" altLang="en-US" sz="1600"/>
              <a:t> PBL</a:t>
            </a:r>
          </a:p>
          <a:p>
            <a:pPr>
              <a:buFont typeface="Arial" charset="0"/>
              <a:buChar char="•"/>
            </a:pPr>
            <a:r>
              <a:rPr lang="en-US" altLang="en-US" sz="1600"/>
              <a:t> WIL</a:t>
            </a:r>
          </a:p>
          <a:p>
            <a:pPr>
              <a:buFont typeface="Arial" charset="0"/>
              <a:buChar char="•"/>
            </a:pPr>
            <a:r>
              <a:rPr lang="en-US" altLang="en-US" sz="1600"/>
              <a:t> AL</a:t>
            </a:r>
          </a:p>
          <a:p>
            <a:pPr>
              <a:buFont typeface="Arial" charset="0"/>
              <a:buChar char="•"/>
            </a:pPr>
            <a:r>
              <a:rPr lang="en-US" altLang="en-US" sz="1600"/>
              <a:t> …..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.slidesharecdn.com/technologyforthe21stcenturyteachers-140321211157-phpapp01/95/technology-for-the-21st-century-teachers-4-638.jpg?cb=14304711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438" y="696913"/>
            <a:ext cx="7916862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projects.upei.ca/ed626-2015/files/2015/07/21st-Century-Skills-4-Cs-graph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8" y="1277938"/>
            <a:ext cx="9093200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10"/>
          <p:cNvGrpSpPr>
            <a:grpSpLocks/>
          </p:cNvGrpSpPr>
          <p:nvPr/>
        </p:nvGrpSpPr>
        <p:grpSpPr bwMode="auto">
          <a:xfrm>
            <a:off x="130175" y="1281113"/>
            <a:ext cx="9158288" cy="3841750"/>
            <a:chOff x="198478" y="872041"/>
            <a:chExt cx="9158276" cy="3841635"/>
          </a:xfrm>
        </p:grpSpPr>
        <p:pic>
          <p:nvPicPr>
            <p:cNvPr id="31751" name="Picture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8478" y="872041"/>
              <a:ext cx="8901995" cy="3841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752" name="TextBox 1"/>
            <p:cNvSpPr txBox="1">
              <a:spLocks noChangeArrowheads="1"/>
            </p:cNvSpPr>
            <p:nvPr/>
          </p:nvSpPr>
          <p:spPr bwMode="auto">
            <a:xfrm>
              <a:off x="198478" y="982638"/>
              <a:ext cx="9158276" cy="144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4400">
                  <a:solidFill>
                    <a:srgbClr val="FF0000"/>
                  </a:solidFill>
                </a:rPr>
                <a:t>This single skill could save your job </a:t>
              </a:r>
            </a:p>
            <a:p>
              <a:r>
                <a:rPr lang="en-US" sz="4400">
                  <a:solidFill>
                    <a:srgbClr val="FF0000"/>
                  </a:solidFill>
                </a:rPr>
                <a:t>and your company </a:t>
              </a: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69850" y="5122863"/>
            <a:ext cx="9088438" cy="1127125"/>
            <a:chOff x="69586" y="5123109"/>
            <a:chExt cx="9088067" cy="1126509"/>
          </a:xfrm>
        </p:grpSpPr>
        <p:sp>
          <p:nvSpPr>
            <p:cNvPr id="31748" name="TextBox 3"/>
            <p:cNvSpPr txBox="1">
              <a:spLocks noChangeArrowheads="1"/>
            </p:cNvSpPr>
            <p:nvPr/>
          </p:nvSpPr>
          <p:spPr bwMode="auto">
            <a:xfrm>
              <a:off x="69587" y="5123109"/>
              <a:ext cx="489954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800" b="1"/>
                <a:t>Learnability: the secret to getting ahead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236688" y="5123109"/>
              <a:ext cx="3920965" cy="3696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</a:rPr>
                <a:t>Images REUTERS/Kim Kyung-</a:t>
              </a:r>
              <a:r>
                <a:rPr lang="en-US" sz="1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</a:rPr>
                <a:t>Hoon</a:t>
              </a:r>
              <a:endParaRPr 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9586" y="5603858"/>
              <a:ext cx="5430616" cy="6457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</a:rPr>
                <a:t>WEF Article; Mara Swan, Executive Vice President, </a:t>
              </a:r>
            </a:p>
            <a:p>
              <a:pPr>
                <a:defRPr/>
              </a:pPr>
              <a:r>
                <a:rPr 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</a:rPr>
                <a:t>Global Strategy and Talent, </a:t>
              </a:r>
              <a:r>
                <a:rPr lang="en-US" sz="1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itchFamily="34" charset="0"/>
                </a:rPr>
                <a:t>ManpowerGroup</a:t>
              </a:r>
              <a:endParaRPr 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516688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fld id="{4B393426-59FB-4B54-888F-22A6FB453EB5}" type="slidenum">
              <a:rPr lang="en-US" altLang="en-US"/>
              <a:pPr eaLnBrk="1" hangingPunct="1"/>
              <a:t>18</a:t>
            </a:fld>
            <a:endParaRPr lang="en-US" altLang="en-US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58888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419600" y="1258888"/>
            <a:ext cx="4513263" cy="762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400" b="1" dirty="0">
                <a:latin typeface="+mn-lt"/>
                <a:ea typeface="Arial Unicode MS" pitchFamily="34" charset="-128"/>
                <a:cs typeface="Arial Unicode MS" pitchFamily="34" charset="-128"/>
              </a:rPr>
              <a:t>Information</a:t>
            </a:r>
            <a:r>
              <a:rPr lang="en-GB" sz="1400" dirty="0">
                <a:latin typeface="+mn-lt"/>
                <a:ea typeface="Arial Unicode MS" pitchFamily="34" charset="-128"/>
                <a:cs typeface="Arial Unicode MS" pitchFamily="34" charset="-128"/>
              </a:rPr>
              <a:t>: Trainees work out the needed information for planning and execution of the task independently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172200" y="1976438"/>
            <a:ext cx="2792413" cy="711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400" b="1" dirty="0">
                <a:latin typeface="+mn-lt"/>
              </a:rPr>
              <a:t>Planning</a:t>
            </a:r>
            <a:r>
              <a:rPr lang="en-GB" sz="1400" dirty="0">
                <a:latin typeface="+mn-lt"/>
              </a:rPr>
              <a:t>: Trainees work out the complete action plan for the task independently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6510338" y="3621088"/>
            <a:ext cx="2487612" cy="1600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400" b="1" dirty="0">
                <a:latin typeface="+mn-lt"/>
                <a:ea typeface="Arial Unicode MS" pitchFamily="34" charset="-128"/>
                <a:cs typeface="Arial Unicode MS" pitchFamily="34" charset="-128"/>
              </a:rPr>
              <a:t>Deciding</a:t>
            </a:r>
            <a:r>
              <a:rPr lang="en-GB" sz="1400" dirty="0">
                <a:latin typeface="+mn-lt"/>
                <a:ea typeface="Arial Unicode MS" pitchFamily="34" charset="-128"/>
                <a:cs typeface="Arial Unicode MS" pitchFamily="34" charset="-128"/>
              </a:rPr>
              <a:t>: Trainees decide about the realisation of the plan with the trainer . The trainer can asses if the students gathered the needed competences.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000375" y="5678488"/>
            <a:ext cx="3571875" cy="838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400" b="1" dirty="0">
                <a:latin typeface="+mn-lt"/>
              </a:rPr>
              <a:t>Realisation</a:t>
            </a:r>
            <a:r>
              <a:rPr lang="en-GB" sz="1400" dirty="0">
                <a:latin typeface="+mn-lt"/>
              </a:rPr>
              <a:t>: The students carry out the project task. This can be done individual or in team work, according to the approved plan.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4230688"/>
            <a:ext cx="2057400" cy="685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152400" y="4687888"/>
            <a:ext cx="2895600" cy="1066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300" b="1" dirty="0">
                <a:latin typeface="+mn-lt"/>
              </a:rPr>
              <a:t>Quality control</a:t>
            </a:r>
            <a:r>
              <a:rPr lang="en-GB" sz="1300" dirty="0">
                <a:latin typeface="+mn-lt"/>
              </a:rPr>
              <a:t>: The trainees control and evaluate their own work result. They use the tools which they developed during the planning phase.</a:t>
            </a:r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152400" y="2706688"/>
            <a:ext cx="2274888" cy="5334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US" altLang="en-US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211138" y="1616075"/>
            <a:ext cx="3036887" cy="11668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300" b="1" dirty="0">
                <a:latin typeface="+mn-lt"/>
              </a:rPr>
              <a:t>Evaluation</a:t>
            </a:r>
            <a:r>
              <a:rPr lang="en-GB" sz="1300" dirty="0">
                <a:latin typeface="+mn-lt"/>
              </a:rPr>
              <a:t>: The trainees and the trainer evaluate the process and the result of their work. As a consequence of this, meeting new tasks and targets will be determined and the cycle is closed</a:t>
            </a: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0" y="1196975"/>
            <a:ext cx="3429000" cy="4159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>
              <a:defRPr/>
            </a:pPr>
            <a:r>
              <a:rPr lang="en-GB" sz="1800" b="1" dirty="0">
                <a:latin typeface="+mn-lt"/>
              </a:rPr>
              <a:t>Target of the action process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334000" y="5145088"/>
            <a:ext cx="16764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en-GB" sz="1200" b="1" dirty="0">
                <a:latin typeface="+mn-lt"/>
              </a:rPr>
              <a:t>Tools and material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43700" y="2973388"/>
            <a:ext cx="1008063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32783" name="TextBox 16"/>
          <p:cNvSpPr txBox="1">
            <a:spLocks noChangeArrowheads="1"/>
          </p:cNvSpPr>
          <p:nvPr/>
        </p:nvSpPr>
        <p:spPr bwMode="auto">
          <a:xfrm>
            <a:off x="166688" y="738188"/>
            <a:ext cx="4171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400"/>
              <a:t>Project Based Training (PBT)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8575" y="1744663"/>
            <a:ext cx="6535738" cy="628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2Qs : Quantity and Quality</a:t>
            </a:r>
          </a:p>
        </p:txBody>
      </p:sp>
      <p:sp>
        <p:nvSpPr>
          <p:cNvPr id="9" name="Rectangle 8"/>
          <p:cNvSpPr/>
          <p:nvPr/>
        </p:nvSpPr>
        <p:spPr>
          <a:xfrm>
            <a:off x="1298575" y="1117600"/>
            <a:ext cx="6535738" cy="62706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Today and Tomorrow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84550" y="3019425"/>
            <a:ext cx="2363788" cy="6000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Process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39738" y="3019425"/>
            <a:ext cx="2362200" cy="6000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Input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72225" y="3019425"/>
            <a:ext cx="2362200" cy="6000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Output</a:t>
            </a:r>
          </a:p>
        </p:txBody>
      </p:sp>
      <p:sp>
        <p:nvSpPr>
          <p:cNvPr id="10" name="Down Arrow 9"/>
          <p:cNvSpPr/>
          <p:nvPr/>
        </p:nvSpPr>
        <p:spPr>
          <a:xfrm>
            <a:off x="1871663" y="2552700"/>
            <a:ext cx="5389562" cy="287338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3800" name="TextBox 13"/>
          <p:cNvSpPr txBox="1">
            <a:spLocks noChangeArrowheads="1"/>
          </p:cNvSpPr>
          <p:nvPr/>
        </p:nvSpPr>
        <p:spPr bwMode="auto">
          <a:xfrm>
            <a:off x="682625" y="3741738"/>
            <a:ext cx="144303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Policy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Budget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Facility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Student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Teacher</a:t>
            </a:r>
          </a:p>
          <a:p>
            <a:pPr marL="342900" indent="-342900">
              <a:buFont typeface="Arial" charset="0"/>
              <a:buChar char="•"/>
            </a:pPr>
            <a:r>
              <a:rPr lang="en-US" altLang="en-US" sz="2800"/>
              <a:t>Parent</a:t>
            </a:r>
          </a:p>
        </p:txBody>
      </p:sp>
      <p:grpSp>
        <p:nvGrpSpPr>
          <p:cNvPr id="33801" name="Group 73"/>
          <p:cNvGrpSpPr>
            <a:grpSpLocks/>
          </p:cNvGrpSpPr>
          <p:nvPr/>
        </p:nvGrpSpPr>
        <p:grpSpPr bwMode="auto">
          <a:xfrm>
            <a:off x="6500813" y="3865563"/>
            <a:ext cx="2105025" cy="1652587"/>
            <a:chOff x="1870410" y="1591878"/>
            <a:chExt cx="5258713" cy="4126368"/>
          </a:xfrm>
        </p:grpSpPr>
        <p:grpSp>
          <p:nvGrpSpPr>
            <p:cNvPr id="33821" name="Group 31"/>
            <p:cNvGrpSpPr>
              <a:grpSpLocks/>
            </p:cNvGrpSpPr>
            <p:nvPr/>
          </p:nvGrpSpPr>
          <p:grpSpPr bwMode="auto">
            <a:xfrm>
              <a:off x="1907579" y="1628274"/>
              <a:ext cx="5184702" cy="3744943"/>
              <a:chOff x="2627688" y="1772411"/>
              <a:chExt cx="3960536" cy="2880725"/>
            </a:xfrm>
          </p:grpSpPr>
          <p:grpSp>
            <p:nvGrpSpPr>
              <p:cNvPr id="33830" name="Group 20"/>
              <p:cNvGrpSpPr>
                <a:grpSpLocks/>
              </p:cNvGrpSpPr>
              <p:nvPr/>
            </p:nvGrpSpPr>
            <p:grpSpPr bwMode="auto">
              <a:xfrm>
                <a:off x="2627784" y="1772816"/>
                <a:ext cx="3960440" cy="2880320"/>
                <a:chOff x="2627784" y="1772816"/>
                <a:chExt cx="3960440" cy="2880320"/>
              </a:xfrm>
            </p:grpSpPr>
            <p:sp>
              <p:nvSpPr>
                <p:cNvPr id="47" name="Bevel 46"/>
                <p:cNvSpPr/>
                <p:nvPr/>
              </p:nvSpPr>
              <p:spPr>
                <a:xfrm>
                  <a:off x="2626561" y="1771856"/>
                  <a:ext cx="3962541" cy="2881417"/>
                </a:xfrm>
                <a:prstGeom prst="bevel">
                  <a:avLst/>
                </a:prstGeom>
                <a:gradFill rotWithShape="1">
                  <a:gsLst>
                    <a:gs pos="0">
                      <a:srgbClr val="4BACC6">
                        <a:tint val="50000"/>
                        <a:satMod val="300000"/>
                      </a:srgbClr>
                    </a:gs>
                    <a:gs pos="35000">
                      <a:srgbClr val="4BACC6">
                        <a:tint val="37000"/>
                        <a:satMod val="300000"/>
                      </a:srgbClr>
                    </a:gs>
                    <a:gs pos="100000">
                      <a:srgbClr val="4BACC6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ln w="9525" cap="flat" cmpd="sng" algn="ctr">
                  <a:solidFill>
                    <a:schemeClr val="accent1">
                      <a:lumMod val="25000"/>
                    </a:scheme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p:spPr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800" kern="0" dirty="0">
                    <a:solidFill>
                      <a:sysClr val="windowText" lastClr="000000"/>
                    </a:solidFill>
                    <a:latin typeface="Calibri"/>
                    <a:cs typeface="+mn-cs"/>
                  </a:endParaRPr>
                </a:p>
              </p:txBody>
            </p:sp>
            <p:cxnSp>
              <p:nvCxnSpPr>
                <p:cNvPr id="33840" name="Straight Connector 101"/>
                <p:cNvCxnSpPr>
                  <a:cxnSpLocks noChangeShapeType="1"/>
                </p:cNvCxnSpPr>
                <p:nvPr/>
              </p:nvCxnSpPr>
              <p:spPr bwMode="auto">
                <a:xfrm>
                  <a:off x="2627784" y="1772816"/>
                  <a:ext cx="792088" cy="792088"/>
                </a:xfrm>
                <a:prstGeom prst="line">
                  <a:avLst/>
                </a:prstGeom>
                <a:noFill/>
                <a:ln w="9525" algn="ctr">
                  <a:solidFill>
                    <a:srgbClr val="4A7EBB"/>
                  </a:solidFill>
                  <a:round/>
                  <a:headEnd/>
                  <a:tailEnd/>
                </a:ln>
              </p:spPr>
            </p:cxnSp>
            <p:sp>
              <p:nvSpPr>
                <p:cNvPr id="49" name="Rectangle 48"/>
                <p:cNvSpPr/>
                <p:nvPr/>
              </p:nvSpPr>
              <p:spPr>
                <a:xfrm>
                  <a:off x="3417252" y="2564626"/>
                  <a:ext cx="2378130" cy="1295876"/>
                </a:xfrm>
                <a:prstGeom prst="rect">
                  <a:avLst/>
                </a:prstGeom>
                <a:gradFill rotWithShape="1">
                  <a:gsLst>
                    <a:gs pos="0">
                      <a:srgbClr val="4BACC6">
                        <a:tint val="50000"/>
                        <a:satMod val="300000"/>
                      </a:srgbClr>
                    </a:gs>
                    <a:gs pos="35000">
                      <a:srgbClr val="4BACC6">
                        <a:tint val="37000"/>
                        <a:satMod val="300000"/>
                      </a:srgbClr>
                    </a:gs>
                    <a:gs pos="100000">
                      <a:srgbClr val="4BACC6">
                        <a:tint val="15000"/>
                        <a:satMod val="350000"/>
                      </a:srgbClr>
                    </a:gs>
                  </a:gsLst>
                  <a:lin ang="16200000" scaled="1"/>
                </a:gradFill>
                <a:ln w="9525" cap="flat" cmpd="sng" algn="ctr">
                  <a:solidFill>
                    <a:srgbClr val="4BACC6">
                      <a:shade val="95000"/>
                      <a:satMod val="105000"/>
                    </a:srgbClr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p:spPr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800" b="1" kern="0" dirty="0">
                      <a:solidFill>
                        <a:sysClr val="windowText" lastClr="000000"/>
                      </a:solidFill>
                      <a:latin typeface="Calibri"/>
                      <a:cs typeface="+mn-cs"/>
                    </a:rPr>
                    <a:t>Workforce</a:t>
                  </a:r>
                </a:p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800" b="1" kern="0" dirty="0">
                      <a:solidFill>
                        <a:sysClr val="windowText" lastClr="000000"/>
                      </a:solidFill>
                      <a:latin typeface="Calibri"/>
                      <a:cs typeface="+mn-cs"/>
                    </a:rPr>
                    <a:t>4.0</a:t>
                  </a:r>
                </a:p>
              </p:txBody>
            </p:sp>
            <p:cxnSp>
              <p:nvCxnSpPr>
                <p:cNvPr id="33842" name="Straight Connector 103"/>
                <p:cNvCxnSpPr>
                  <a:cxnSpLocks noChangeShapeType="1"/>
                </p:cNvCxnSpPr>
                <p:nvPr/>
              </p:nvCxnSpPr>
              <p:spPr bwMode="auto">
                <a:xfrm>
                  <a:off x="5796136" y="3861048"/>
                  <a:ext cx="792088" cy="792088"/>
                </a:xfrm>
                <a:prstGeom prst="line">
                  <a:avLst/>
                </a:prstGeom>
                <a:noFill/>
                <a:ln w="9525" algn="ctr">
                  <a:solidFill>
                    <a:srgbClr val="4A7EBB"/>
                  </a:solidFill>
                  <a:round/>
                  <a:headEnd/>
                  <a:tailEnd/>
                </a:ln>
              </p:spPr>
            </p:cxnSp>
            <p:cxnSp>
              <p:nvCxnSpPr>
                <p:cNvPr id="33843" name="Straight Connector 104"/>
                <p:cNvCxnSpPr>
                  <a:cxnSpLocks noChangeShapeType="1"/>
                </p:cNvCxnSpPr>
                <p:nvPr/>
              </p:nvCxnSpPr>
              <p:spPr bwMode="auto">
                <a:xfrm flipH="1">
                  <a:off x="2627784" y="3861048"/>
                  <a:ext cx="792088" cy="792088"/>
                </a:xfrm>
                <a:prstGeom prst="line">
                  <a:avLst/>
                </a:prstGeom>
                <a:noFill/>
                <a:ln w="9525" algn="ctr">
                  <a:solidFill>
                    <a:srgbClr val="4A7EBB"/>
                  </a:solidFill>
                  <a:round/>
                  <a:headEnd/>
                  <a:tailEnd/>
                </a:ln>
              </p:spPr>
            </p:cxnSp>
            <p:cxnSp>
              <p:nvCxnSpPr>
                <p:cNvPr id="33844" name="Straight Connector 105"/>
                <p:cNvCxnSpPr>
                  <a:cxnSpLocks noChangeShapeType="1"/>
                </p:cNvCxnSpPr>
                <p:nvPr/>
              </p:nvCxnSpPr>
              <p:spPr bwMode="auto">
                <a:xfrm flipH="1">
                  <a:off x="5796136" y="1772816"/>
                  <a:ext cx="792088" cy="792088"/>
                </a:xfrm>
                <a:prstGeom prst="line">
                  <a:avLst/>
                </a:prstGeom>
                <a:noFill/>
                <a:ln w="9525" algn="ctr">
                  <a:solidFill>
                    <a:srgbClr val="4A7EBB"/>
                  </a:solidFill>
                  <a:round/>
                  <a:headEnd/>
                  <a:tailEnd/>
                </a:ln>
              </p:spPr>
            </p:cxnSp>
          </p:grpSp>
          <p:sp>
            <p:nvSpPr>
              <p:cNvPr id="39" name="TextBox 38"/>
              <p:cNvSpPr txBox="1"/>
              <p:nvPr/>
            </p:nvSpPr>
            <p:spPr>
              <a:xfrm>
                <a:off x="4017086" y="2204831"/>
                <a:ext cx="1457172" cy="41468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Competency</a:t>
                </a: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 rot="16200000">
                <a:off x="5333667" y="3023332"/>
                <a:ext cx="1323317" cy="4120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Characters</a:t>
                </a:r>
              </a:p>
            </p:txBody>
          </p:sp>
          <p:sp>
            <p:nvSpPr>
              <p:cNvPr id="41" name="TextBox 19"/>
              <p:cNvSpPr txBox="1"/>
              <p:nvPr/>
            </p:nvSpPr>
            <p:spPr>
              <a:xfrm>
                <a:off x="3535400" y="3933681"/>
                <a:ext cx="2172128" cy="41163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Continuous Learning</a:t>
                </a: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 rot="16200000">
                <a:off x="2147223" y="3041627"/>
                <a:ext cx="2091694" cy="41200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800" kern="0" dirty="0">
                    <a:solidFill>
                      <a:sysClr val="windowText" lastClr="000000"/>
                    </a:solidFill>
                    <a:latin typeface="Arial" pitchFamily="34" charset="0"/>
                  </a:rPr>
                  <a:t>Change  adaptation</a:t>
                </a:r>
              </a:p>
            </p:txBody>
          </p:sp>
          <p:cxnSp>
            <p:nvCxnSpPr>
              <p:cNvPr id="43" name="Straight Connector 42"/>
              <p:cNvCxnSpPr>
                <a:stCxn id="47" idx="6"/>
                <a:endCxn id="47" idx="7"/>
              </p:cNvCxnSpPr>
              <p:nvPr/>
            </p:nvCxnSpPr>
            <p:spPr>
              <a:xfrm>
                <a:off x="4607831" y="1771856"/>
                <a:ext cx="0" cy="359796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4607831" y="4293477"/>
                <a:ext cx="0" cy="359796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45" name="Straight Connector 44"/>
              <p:cNvCxnSpPr>
                <a:stCxn id="47" idx="4"/>
              </p:cNvCxnSpPr>
              <p:nvPr/>
            </p:nvCxnSpPr>
            <p:spPr>
              <a:xfrm>
                <a:off x="2626560" y="3214089"/>
                <a:ext cx="360507" cy="0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  <p:cxnSp>
            <p:nvCxnSpPr>
              <p:cNvPr id="46" name="Straight Connector 45"/>
              <p:cNvCxnSpPr/>
              <p:nvPr/>
            </p:nvCxnSpPr>
            <p:spPr>
              <a:xfrm>
                <a:off x="6228596" y="3214089"/>
                <a:ext cx="360506" cy="0"/>
              </a:xfrm>
              <a:prstGeom prst="line">
                <a:avLst/>
              </a:prstGeom>
              <a:noFill/>
              <a:ln w="9525" cap="flat" cmpd="sng" algn="ctr">
                <a:solidFill>
                  <a:schemeClr val="accent1">
                    <a:lumMod val="25000"/>
                  </a:schemeClr>
                </a:solidFill>
                <a:prstDash val="solid"/>
              </a:ln>
              <a:effectLst/>
            </p:spPr>
          </p:cxnSp>
        </p:grpSp>
        <p:sp>
          <p:nvSpPr>
            <p:cNvPr id="21" name="TextBox 20"/>
            <p:cNvSpPr txBox="1"/>
            <p:nvPr/>
          </p:nvSpPr>
          <p:spPr>
            <a:xfrm>
              <a:off x="2600126" y="1591878"/>
              <a:ext cx="1685484" cy="5390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Hard Skills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896350" y="1599806"/>
              <a:ext cx="1590306" cy="5390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Soft Skills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67847" y="4873947"/>
              <a:ext cx="2514347" cy="5351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Life Long learning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372858" y="4873947"/>
              <a:ext cx="2601596" cy="8442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Learn how to learn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 rot="16200000">
              <a:off x="1384973" y="3960143"/>
              <a:ext cx="1510229" cy="5393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Flexibility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1315607" y="2519284"/>
              <a:ext cx="1648962" cy="5393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Applicable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 rot="16200000">
              <a:off x="6056765" y="4031492"/>
              <a:ext cx="1605361" cy="5393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Mind Sets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 rot="16200000">
              <a:off x="6120187" y="2473700"/>
              <a:ext cx="1478515" cy="5393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800" kern="0" dirty="0">
                  <a:solidFill>
                    <a:sysClr val="windowText" lastClr="000000"/>
                  </a:solidFill>
                  <a:latin typeface="Arial" pitchFamily="34" charset="0"/>
                </a:rPr>
                <a:t>Behavior</a:t>
              </a:r>
            </a:p>
          </p:txBody>
        </p:sp>
      </p:grpSp>
      <p:grpSp>
        <p:nvGrpSpPr>
          <p:cNvPr id="33802" name="Group 33"/>
          <p:cNvGrpSpPr>
            <a:grpSpLocks/>
          </p:cNvGrpSpPr>
          <p:nvPr/>
        </p:nvGrpSpPr>
        <p:grpSpPr bwMode="auto">
          <a:xfrm>
            <a:off x="3146425" y="3759200"/>
            <a:ext cx="2781300" cy="2184400"/>
            <a:chOff x="1981200" y="1600200"/>
            <a:chExt cx="5562600" cy="4368243"/>
          </a:xfrm>
        </p:grpSpPr>
        <p:sp>
          <p:nvSpPr>
            <p:cNvPr id="33803" name="Rectangle 2"/>
            <p:cNvSpPr>
              <a:spLocks noChangeArrowheads="1"/>
            </p:cNvSpPr>
            <p:nvPr/>
          </p:nvSpPr>
          <p:spPr bwMode="auto">
            <a:xfrm>
              <a:off x="1981200" y="5435600"/>
              <a:ext cx="5562600" cy="431800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altLang="en-US" sz="1400"/>
            </a:p>
          </p:txBody>
        </p:sp>
        <p:sp>
          <p:nvSpPr>
            <p:cNvPr id="33804" name="Rectangle 3"/>
            <p:cNvSpPr>
              <a:spLocks noChangeArrowheads="1"/>
            </p:cNvSpPr>
            <p:nvPr/>
          </p:nvSpPr>
          <p:spPr bwMode="auto">
            <a:xfrm>
              <a:off x="2438400" y="5003800"/>
              <a:ext cx="4648200" cy="43180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altLang="en-US" sz="1400"/>
            </a:p>
          </p:txBody>
        </p:sp>
        <p:sp>
          <p:nvSpPr>
            <p:cNvPr id="33805" name="Rectangle 4"/>
            <p:cNvSpPr>
              <a:spLocks noChangeArrowheads="1"/>
            </p:cNvSpPr>
            <p:nvPr/>
          </p:nvSpPr>
          <p:spPr bwMode="auto">
            <a:xfrm>
              <a:off x="2895600" y="4572000"/>
              <a:ext cx="3733800" cy="431800"/>
            </a:xfrm>
            <a:prstGeom prst="rect">
              <a:avLst/>
            </a:prstGeom>
            <a:solidFill>
              <a:srgbClr val="00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altLang="en-US" sz="1400"/>
            </a:p>
          </p:txBody>
        </p:sp>
        <p:sp>
          <p:nvSpPr>
            <p:cNvPr id="33806" name="AutoShape 8"/>
            <p:cNvSpPr>
              <a:spLocks noChangeArrowheads="1"/>
            </p:cNvSpPr>
            <p:nvPr/>
          </p:nvSpPr>
          <p:spPr bwMode="auto">
            <a:xfrm>
              <a:off x="2514600" y="1600200"/>
              <a:ext cx="4495800" cy="1066800"/>
            </a:xfrm>
            <a:prstGeom prst="triangle">
              <a:avLst>
                <a:gd name="adj" fmla="val 50000"/>
              </a:avLst>
            </a:prstGeom>
            <a:solidFill>
              <a:srgbClr val="FF5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altLang="en-US" sz="1400"/>
            </a:p>
          </p:txBody>
        </p:sp>
        <p:sp>
          <p:nvSpPr>
            <p:cNvPr id="33807" name="Text Box 9"/>
            <p:cNvSpPr txBox="1">
              <a:spLocks noChangeArrowheads="1"/>
            </p:cNvSpPr>
            <p:nvPr/>
          </p:nvSpPr>
          <p:spPr bwMode="auto">
            <a:xfrm>
              <a:off x="2715727" y="5352789"/>
              <a:ext cx="4380758" cy="615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1400" b="1">
                  <a:latin typeface="Angsana New" pitchFamily="18" charset="-34"/>
                </a:rPr>
                <a:t>Basic Sci., Math., Lang., Computer etc.,</a:t>
              </a:r>
            </a:p>
          </p:txBody>
        </p:sp>
        <p:sp>
          <p:nvSpPr>
            <p:cNvPr id="33808" name="Text Box 10"/>
            <p:cNvSpPr txBox="1">
              <a:spLocks noChangeArrowheads="1"/>
            </p:cNvSpPr>
            <p:nvPr/>
          </p:nvSpPr>
          <p:spPr bwMode="auto">
            <a:xfrm>
              <a:off x="3442041" y="4907552"/>
              <a:ext cx="2735809" cy="615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1400" b="1">
                  <a:latin typeface="Angsana New" pitchFamily="18" charset="-34"/>
                </a:rPr>
                <a:t>Basic engineering skills</a:t>
              </a:r>
            </a:p>
          </p:txBody>
        </p:sp>
        <p:sp>
          <p:nvSpPr>
            <p:cNvPr id="33809" name="Text Box 11"/>
            <p:cNvSpPr txBox="1">
              <a:spLocks noChangeArrowheads="1"/>
            </p:cNvSpPr>
            <p:nvPr/>
          </p:nvSpPr>
          <p:spPr bwMode="auto">
            <a:xfrm>
              <a:off x="3625533" y="4498832"/>
              <a:ext cx="2344613" cy="615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1400" b="1">
                  <a:latin typeface="Angsana New" pitchFamily="18" charset="-34"/>
                </a:rPr>
                <a:t>Industrial behavior</a:t>
              </a:r>
            </a:p>
          </p:txBody>
        </p:sp>
        <p:grpSp>
          <p:nvGrpSpPr>
            <p:cNvPr id="33810" name="Group 20"/>
            <p:cNvGrpSpPr>
              <a:grpSpLocks/>
            </p:cNvGrpSpPr>
            <p:nvPr/>
          </p:nvGrpSpPr>
          <p:grpSpPr bwMode="auto">
            <a:xfrm>
              <a:off x="2984650" y="2667000"/>
              <a:ext cx="615654" cy="1905000"/>
              <a:chOff x="2984650" y="2667000"/>
              <a:chExt cx="615654" cy="1905000"/>
            </a:xfrm>
          </p:grpSpPr>
          <p:sp>
            <p:nvSpPr>
              <p:cNvPr id="33819" name="Rectangle 5"/>
              <p:cNvSpPr>
                <a:spLocks noChangeArrowheads="1"/>
              </p:cNvSpPr>
              <p:nvPr/>
            </p:nvSpPr>
            <p:spPr bwMode="auto">
              <a:xfrm rot="-5400000">
                <a:off x="2387600" y="3403600"/>
                <a:ext cx="1905000" cy="431800"/>
              </a:xfrm>
              <a:prstGeom prst="rect">
                <a:avLst/>
              </a:prstGeom>
              <a:solidFill>
                <a:srgbClr val="00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altLang="en-US" sz="1400"/>
              </a:p>
            </p:txBody>
          </p:sp>
          <p:sp>
            <p:nvSpPr>
              <p:cNvPr id="33820" name="Text Box 12"/>
              <p:cNvSpPr txBox="1">
                <a:spLocks noChangeArrowheads="1"/>
              </p:cNvSpPr>
              <p:nvPr/>
            </p:nvSpPr>
            <p:spPr bwMode="auto">
              <a:xfrm rot="-5400000">
                <a:off x="2520986" y="3371999"/>
                <a:ext cx="1542981" cy="615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en-US" sz="1400" b="1">
                    <a:latin typeface="Angsana New" pitchFamily="18" charset="-34"/>
                  </a:rPr>
                  <a:t>Technology</a:t>
                </a:r>
              </a:p>
            </p:txBody>
          </p:sp>
        </p:grpSp>
        <p:grpSp>
          <p:nvGrpSpPr>
            <p:cNvPr id="33811" name="Group 19"/>
            <p:cNvGrpSpPr>
              <a:grpSpLocks/>
            </p:cNvGrpSpPr>
            <p:nvPr/>
          </p:nvGrpSpPr>
          <p:grpSpPr bwMode="auto">
            <a:xfrm>
              <a:off x="3937147" y="2667000"/>
              <a:ext cx="615655" cy="1905000"/>
              <a:chOff x="4051448" y="2667000"/>
              <a:chExt cx="615655" cy="1905000"/>
            </a:xfrm>
          </p:grpSpPr>
          <p:sp>
            <p:nvSpPr>
              <p:cNvPr id="33817" name="Rectangle 6"/>
              <p:cNvSpPr>
                <a:spLocks noChangeArrowheads="1"/>
              </p:cNvSpPr>
              <p:nvPr/>
            </p:nvSpPr>
            <p:spPr bwMode="auto">
              <a:xfrm rot="-5400000">
                <a:off x="3454401" y="3403600"/>
                <a:ext cx="1905000" cy="431800"/>
              </a:xfrm>
              <a:prstGeom prst="rect">
                <a:avLst/>
              </a:prstGeom>
              <a:solidFill>
                <a:srgbClr val="CCFF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altLang="en-US" sz="1400"/>
              </a:p>
            </p:txBody>
          </p:sp>
          <p:sp>
            <p:nvSpPr>
              <p:cNvPr id="33818" name="Text Box 13"/>
              <p:cNvSpPr txBox="1">
                <a:spLocks noChangeArrowheads="1"/>
              </p:cNvSpPr>
              <p:nvPr/>
            </p:nvSpPr>
            <p:spPr bwMode="auto">
              <a:xfrm rot="-5400000">
                <a:off x="3869960" y="3339455"/>
                <a:ext cx="978631" cy="6156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en-US" sz="1400" b="1">
                    <a:latin typeface="Angsana New" pitchFamily="18" charset="-34"/>
                  </a:rPr>
                  <a:t>Social</a:t>
                </a:r>
              </a:p>
            </p:txBody>
          </p:sp>
        </p:grpSp>
        <p:grpSp>
          <p:nvGrpSpPr>
            <p:cNvPr id="33812" name="Group 18"/>
            <p:cNvGrpSpPr>
              <a:grpSpLocks/>
            </p:cNvGrpSpPr>
            <p:nvPr/>
          </p:nvGrpSpPr>
          <p:grpSpPr bwMode="auto">
            <a:xfrm>
              <a:off x="4907819" y="2667000"/>
              <a:ext cx="615654" cy="1905000"/>
              <a:chOff x="4965848" y="2667000"/>
              <a:chExt cx="615654" cy="1905000"/>
            </a:xfrm>
          </p:grpSpPr>
          <p:sp>
            <p:nvSpPr>
              <p:cNvPr id="33815" name="Rectangle 7"/>
              <p:cNvSpPr>
                <a:spLocks noChangeArrowheads="1"/>
              </p:cNvSpPr>
              <p:nvPr/>
            </p:nvSpPr>
            <p:spPr bwMode="auto">
              <a:xfrm rot="-5400000">
                <a:off x="4368801" y="3403600"/>
                <a:ext cx="1905000" cy="431800"/>
              </a:xfrm>
              <a:prstGeom prst="rect">
                <a:avLst/>
              </a:prstGeom>
              <a:solidFill>
                <a:srgbClr val="FF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altLang="en-US" sz="1400"/>
              </a:p>
            </p:txBody>
          </p:sp>
          <p:sp>
            <p:nvSpPr>
              <p:cNvPr id="33816" name="Text Box 14"/>
              <p:cNvSpPr txBox="1">
                <a:spLocks noChangeArrowheads="1"/>
              </p:cNvSpPr>
              <p:nvPr/>
            </p:nvSpPr>
            <p:spPr bwMode="auto">
              <a:xfrm rot="-5400000">
                <a:off x="4414004" y="3298181"/>
                <a:ext cx="1719342" cy="615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en-US" sz="1400" b="1">
                    <a:latin typeface="Angsana New" pitchFamily="18" charset="-34"/>
                  </a:rPr>
                  <a:t>Organization</a:t>
                </a:r>
              </a:p>
            </p:txBody>
          </p:sp>
        </p:grpSp>
        <p:sp>
          <p:nvSpPr>
            <p:cNvPr id="33813" name="Text Box 15"/>
            <p:cNvSpPr txBox="1">
              <a:spLocks noChangeArrowheads="1"/>
            </p:cNvSpPr>
            <p:nvPr/>
          </p:nvSpPr>
          <p:spPr bwMode="auto">
            <a:xfrm>
              <a:off x="3085497" y="2079000"/>
              <a:ext cx="3348256" cy="615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en-US" sz="1400" b="1">
                  <a:latin typeface="Angsana New" pitchFamily="18" charset="-34"/>
                </a:rPr>
                <a:t>Industrial Key Qualifications</a:t>
              </a:r>
            </a:p>
          </p:txBody>
        </p:sp>
        <p:grpSp>
          <p:nvGrpSpPr>
            <p:cNvPr id="15" name="Group 17"/>
            <p:cNvGrpSpPr/>
            <p:nvPr/>
          </p:nvGrpSpPr>
          <p:grpSpPr>
            <a:xfrm>
              <a:off x="5852111" y="2667000"/>
              <a:ext cx="615655" cy="1905000"/>
              <a:chOff x="5880247" y="2667000"/>
              <a:chExt cx="615655" cy="1905000"/>
            </a:xfrm>
            <a:solidFill>
              <a:srgbClr val="92D050"/>
            </a:solidFill>
          </p:grpSpPr>
          <p:sp>
            <p:nvSpPr>
              <p:cNvPr id="66" name="Rectangle 7"/>
              <p:cNvSpPr>
                <a:spLocks noChangeArrowheads="1"/>
              </p:cNvSpPr>
              <p:nvPr/>
            </p:nvSpPr>
            <p:spPr bwMode="auto">
              <a:xfrm rot="16200000">
                <a:off x="5283201" y="3403600"/>
                <a:ext cx="1905000" cy="431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en-US" sz="1400">
                  <a:latin typeface="Arial" pitchFamily="34" charset="0"/>
                </a:endParaRPr>
              </a:p>
            </p:txBody>
          </p:sp>
          <p:sp>
            <p:nvSpPr>
              <p:cNvPr id="67" name="Text Box 14"/>
              <p:cNvSpPr txBox="1">
                <a:spLocks noChangeArrowheads="1"/>
              </p:cNvSpPr>
              <p:nvPr/>
            </p:nvSpPr>
            <p:spPr bwMode="auto">
              <a:xfrm rot="16200000">
                <a:off x="5535226" y="3298178"/>
                <a:ext cx="1305698" cy="6156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1400" b="1" dirty="0">
                    <a:latin typeface="Angsana New" pitchFamily="18" charset="-34"/>
                  </a:rPr>
                  <a:t>Learning</a:t>
                </a: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Line 17"/>
          <p:cNvSpPr>
            <a:spLocks noChangeShapeType="1"/>
          </p:cNvSpPr>
          <p:nvPr/>
        </p:nvSpPr>
        <p:spPr bwMode="auto">
          <a:xfrm flipV="1">
            <a:off x="6172200" y="5068888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19" name="Line 18"/>
          <p:cNvSpPr>
            <a:spLocks noChangeShapeType="1"/>
          </p:cNvSpPr>
          <p:nvPr/>
        </p:nvSpPr>
        <p:spPr bwMode="auto">
          <a:xfrm>
            <a:off x="6172200" y="5065713"/>
            <a:ext cx="4191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Line 19"/>
          <p:cNvSpPr>
            <a:spLocks noChangeShapeType="1"/>
          </p:cNvSpPr>
          <p:nvPr/>
        </p:nvSpPr>
        <p:spPr bwMode="auto">
          <a:xfrm flipV="1">
            <a:off x="6591300" y="4189413"/>
            <a:ext cx="0" cy="8763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1" name="Line 20"/>
          <p:cNvSpPr>
            <a:spLocks noChangeShapeType="1"/>
          </p:cNvSpPr>
          <p:nvPr/>
        </p:nvSpPr>
        <p:spPr bwMode="auto">
          <a:xfrm>
            <a:off x="6586538" y="4189413"/>
            <a:ext cx="68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2" name="Line 21"/>
          <p:cNvSpPr>
            <a:spLocks noChangeShapeType="1"/>
          </p:cNvSpPr>
          <p:nvPr/>
        </p:nvSpPr>
        <p:spPr bwMode="auto">
          <a:xfrm flipV="1">
            <a:off x="7277100" y="2246313"/>
            <a:ext cx="0" cy="19431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Line 22"/>
          <p:cNvSpPr>
            <a:spLocks noChangeShapeType="1"/>
          </p:cNvSpPr>
          <p:nvPr/>
        </p:nvSpPr>
        <p:spPr bwMode="auto">
          <a:xfrm>
            <a:off x="7286625" y="2246313"/>
            <a:ext cx="609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Line 23"/>
          <p:cNvSpPr>
            <a:spLocks noChangeShapeType="1"/>
          </p:cNvSpPr>
          <p:nvPr/>
        </p:nvSpPr>
        <p:spPr bwMode="auto">
          <a:xfrm>
            <a:off x="6172200" y="5522913"/>
            <a:ext cx="25527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76" name="Text Box 24"/>
          <p:cNvSpPr txBox="1">
            <a:spLocks noChangeArrowheads="1"/>
          </p:cNvSpPr>
          <p:nvPr/>
        </p:nvSpPr>
        <p:spPr bwMode="auto">
          <a:xfrm>
            <a:off x="6332538" y="5065713"/>
            <a:ext cx="189706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600" b="1">
                <a:latin typeface="Angsana New" pitchFamily="18" charset="-34"/>
              </a:rPr>
              <a:t>General education</a:t>
            </a:r>
          </a:p>
        </p:txBody>
      </p:sp>
      <p:sp>
        <p:nvSpPr>
          <p:cNvPr id="74777" name="Text Box 25"/>
          <p:cNvSpPr txBox="1">
            <a:spLocks noChangeArrowheads="1"/>
          </p:cNvSpPr>
          <p:nvPr/>
        </p:nvSpPr>
        <p:spPr bwMode="auto">
          <a:xfrm>
            <a:off x="6743700" y="4303713"/>
            <a:ext cx="21367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600" b="1">
                <a:latin typeface="Angsana New" pitchFamily="18" charset="-34"/>
              </a:rPr>
              <a:t>Eng., Tech., Voc. Ed.</a:t>
            </a:r>
          </a:p>
        </p:txBody>
      </p:sp>
      <p:sp>
        <p:nvSpPr>
          <p:cNvPr id="74778" name="Text Box 26"/>
          <p:cNvSpPr txBox="1">
            <a:spLocks noChangeArrowheads="1"/>
          </p:cNvSpPr>
          <p:nvPr/>
        </p:nvSpPr>
        <p:spPr bwMode="auto">
          <a:xfrm>
            <a:off x="7259638" y="2994025"/>
            <a:ext cx="185737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600" b="1">
                <a:latin typeface="Angsana New" pitchFamily="18" charset="-34"/>
              </a:rPr>
              <a:t>Further Training</a:t>
            </a:r>
          </a:p>
          <a:p>
            <a:pPr eaLnBrk="1" hangingPunct="1"/>
            <a:r>
              <a:rPr lang="en-US" altLang="en-US" sz="2400" b="1">
                <a:solidFill>
                  <a:srgbClr val="0070C0"/>
                </a:solidFill>
                <a:latin typeface="Angsana New" pitchFamily="18" charset="-34"/>
              </a:rPr>
              <a:t>DSD, TGI, … Role</a:t>
            </a:r>
          </a:p>
        </p:txBody>
      </p:sp>
      <p:sp>
        <p:nvSpPr>
          <p:cNvPr id="34828" name="Line 27"/>
          <p:cNvSpPr>
            <a:spLocks noChangeShapeType="1"/>
          </p:cNvSpPr>
          <p:nvPr/>
        </p:nvSpPr>
        <p:spPr bwMode="auto">
          <a:xfrm flipV="1">
            <a:off x="7886700" y="1217613"/>
            <a:ext cx="0" cy="10287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0" name="Text Box 28"/>
          <p:cNvSpPr txBox="1">
            <a:spLocks noChangeArrowheads="1"/>
          </p:cNvSpPr>
          <p:nvPr/>
        </p:nvSpPr>
        <p:spPr bwMode="auto">
          <a:xfrm>
            <a:off x="7864475" y="1674813"/>
            <a:ext cx="1155700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n-US" sz="2600" b="1">
                <a:latin typeface="Angsana New" pitchFamily="18" charset="-34"/>
              </a:rPr>
              <a:t>OJT</a:t>
            </a:r>
          </a:p>
          <a:p>
            <a:pPr eaLnBrk="1" hangingPunct="1"/>
            <a:r>
              <a:rPr lang="en-US" altLang="en-US" sz="2600" b="1">
                <a:solidFill>
                  <a:srgbClr val="0070C0"/>
                </a:solidFill>
                <a:latin typeface="Angsana New" pitchFamily="18" charset="-34"/>
              </a:rPr>
              <a:t>Company </a:t>
            </a:r>
          </a:p>
          <a:p>
            <a:pPr eaLnBrk="1" hangingPunct="1"/>
            <a:r>
              <a:rPr lang="en-US" altLang="en-US" sz="2600" b="1">
                <a:solidFill>
                  <a:srgbClr val="0070C0"/>
                </a:solidFill>
                <a:latin typeface="Angsana New" pitchFamily="18" charset="-34"/>
              </a:rPr>
              <a:t>Role</a:t>
            </a:r>
          </a:p>
        </p:txBody>
      </p:sp>
      <p:sp>
        <p:nvSpPr>
          <p:cNvPr id="74781" name="Line 29"/>
          <p:cNvSpPr>
            <a:spLocks noChangeShapeType="1"/>
          </p:cNvSpPr>
          <p:nvPr/>
        </p:nvSpPr>
        <p:spPr bwMode="auto">
          <a:xfrm>
            <a:off x="5791200" y="5294313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2" name="Line 30"/>
          <p:cNvSpPr>
            <a:spLocks noChangeShapeType="1"/>
          </p:cNvSpPr>
          <p:nvPr/>
        </p:nvSpPr>
        <p:spPr bwMode="auto">
          <a:xfrm>
            <a:off x="5372100" y="4608513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3" name="Line 31"/>
          <p:cNvSpPr>
            <a:spLocks noChangeShapeType="1"/>
          </p:cNvSpPr>
          <p:nvPr/>
        </p:nvSpPr>
        <p:spPr bwMode="auto">
          <a:xfrm>
            <a:off x="4708525" y="3236913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33" name="Line 32"/>
          <p:cNvSpPr>
            <a:spLocks noChangeShapeType="1"/>
          </p:cNvSpPr>
          <p:nvPr/>
        </p:nvSpPr>
        <p:spPr bwMode="auto">
          <a:xfrm>
            <a:off x="7886700" y="1217613"/>
            <a:ext cx="914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785" name="Line 33"/>
          <p:cNvSpPr>
            <a:spLocks noChangeShapeType="1"/>
          </p:cNvSpPr>
          <p:nvPr/>
        </p:nvSpPr>
        <p:spPr bwMode="auto">
          <a:xfrm>
            <a:off x="5257800" y="1903413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4835" name="Group 33"/>
          <p:cNvGrpSpPr>
            <a:grpSpLocks/>
          </p:cNvGrpSpPr>
          <p:nvPr/>
        </p:nvGrpSpPr>
        <p:grpSpPr bwMode="auto">
          <a:xfrm>
            <a:off x="228600" y="1246188"/>
            <a:ext cx="5562600" cy="4298950"/>
            <a:chOff x="1981200" y="1600200"/>
            <a:chExt cx="5562600" cy="4298950"/>
          </a:xfrm>
        </p:grpSpPr>
        <p:sp>
          <p:nvSpPr>
            <p:cNvPr id="34836" name="Rectangle 2"/>
            <p:cNvSpPr>
              <a:spLocks noChangeArrowheads="1"/>
            </p:cNvSpPr>
            <p:nvPr/>
          </p:nvSpPr>
          <p:spPr bwMode="auto">
            <a:xfrm>
              <a:off x="1981200" y="5435600"/>
              <a:ext cx="5562600" cy="431800"/>
            </a:xfrm>
            <a:prstGeom prst="rect">
              <a:avLst/>
            </a:prstGeom>
            <a:solidFill>
              <a:srgbClr val="99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34837" name="Rectangle 3"/>
            <p:cNvSpPr>
              <a:spLocks noChangeArrowheads="1"/>
            </p:cNvSpPr>
            <p:nvPr/>
          </p:nvSpPr>
          <p:spPr bwMode="auto">
            <a:xfrm>
              <a:off x="2438400" y="5003800"/>
              <a:ext cx="4648200" cy="431800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34838" name="Rectangle 4"/>
            <p:cNvSpPr>
              <a:spLocks noChangeArrowheads="1"/>
            </p:cNvSpPr>
            <p:nvPr/>
          </p:nvSpPr>
          <p:spPr bwMode="auto">
            <a:xfrm>
              <a:off x="2895600" y="4572000"/>
              <a:ext cx="3733800" cy="431800"/>
            </a:xfrm>
            <a:prstGeom prst="rect">
              <a:avLst/>
            </a:prstGeom>
            <a:solidFill>
              <a:srgbClr val="00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34839" name="AutoShape 8"/>
            <p:cNvSpPr>
              <a:spLocks noChangeArrowheads="1"/>
            </p:cNvSpPr>
            <p:nvPr/>
          </p:nvSpPr>
          <p:spPr bwMode="auto">
            <a:xfrm>
              <a:off x="2514600" y="1600200"/>
              <a:ext cx="4495800" cy="1066800"/>
            </a:xfrm>
            <a:prstGeom prst="triangle">
              <a:avLst>
                <a:gd name="adj" fmla="val 50000"/>
              </a:avLst>
            </a:prstGeom>
            <a:solidFill>
              <a:srgbClr val="FF5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US" altLang="en-US"/>
            </a:p>
          </p:txBody>
        </p:sp>
        <p:sp>
          <p:nvSpPr>
            <p:cNvPr id="34840" name="Text Box 9"/>
            <p:cNvSpPr txBox="1">
              <a:spLocks noChangeArrowheads="1"/>
            </p:cNvSpPr>
            <p:nvPr/>
          </p:nvSpPr>
          <p:spPr bwMode="auto">
            <a:xfrm>
              <a:off x="2819400" y="5410200"/>
              <a:ext cx="3878263" cy="488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Basic Sci., Math., Lang., Computer etc.,</a:t>
              </a:r>
            </a:p>
          </p:txBody>
        </p:sp>
        <p:sp>
          <p:nvSpPr>
            <p:cNvPr id="34841" name="Text Box 10"/>
            <p:cNvSpPr txBox="1">
              <a:spLocks noChangeArrowheads="1"/>
            </p:cNvSpPr>
            <p:nvPr/>
          </p:nvSpPr>
          <p:spPr bwMode="auto">
            <a:xfrm>
              <a:off x="3657600" y="4953000"/>
              <a:ext cx="2347913" cy="488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Basic engineering skills</a:t>
              </a:r>
            </a:p>
          </p:txBody>
        </p:sp>
        <p:sp>
          <p:nvSpPr>
            <p:cNvPr id="34842" name="Text Box 11"/>
            <p:cNvSpPr txBox="1">
              <a:spLocks noChangeArrowheads="1"/>
            </p:cNvSpPr>
            <p:nvPr/>
          </p:nvSpPr>
          <p:spPr bwMode="auto">
            <a:xfrm>
              <a:off x="3733800" y="4495800"/>
              <a:ext cx="1992313" cy="488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Industrial behavior</a:t>
              </a:r>
            </a:p>
          </p:txBody>
        </p:sp>
        <p:grpSp>
          <p:nvGrpSpPr>
            <p:cNvPr id="34843" name="Group 20"/>
            <p:cNvGrpSpPr>
              <a:grpSpLocks/>
            </p:cNvGrpSpPr>
            <p:nvPr/>
          </p:nvGrpSpPr>
          <p:grpSpPr bwMode="auto">
            <a:xfrm>
              <a:off x="3048000" y="2667000"/>
              <a:ext cx="508000" cy="1905000"/>
              <a:chOff x="3048000" y="2667000"/>
              <a:chExt cx="508000" cy="1905000"/>
            </a:xfrm>
          </p:grpSpPr>
          <p:sp>
            <p:nvSpPr>
              <p:cNvPr id="34852" name="Rectangle 5"/>
              <p:cNvSpPr>
                <a:spLocks noChangeArrowheads="1"/>
              </p:cNvSpPr>
              <p:nvPr/>
            </p:nvSpPr>
            <p:spPr bwMode="auto">
              <a:xfrm rot="-5400000">
                <a:off x="2387600" y="3403600"/>
                <a:ext cx="1905000" cy="431800"/>
              </a:xfrm>
              <a:prstGeom prst="rect">
                <a:avLst/>
              </a:prstGeom>
              <a:solidFill>
                <a:srgbClr val="00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US" altLang="en-US"/>
              </a:p>
            </p:txBody>
          </p:sp>
          <p:sp>
            <p:nvSpPr>
              <p:cNvPr id="34853" name="Text Box 12"/>
              <p:cNvSpPr txBox="1">
                <a:spLocks noChangeArrowheads="1"/>
              </p:cNvSpPr>
              <p:nvPr/>
            </p:nvSpPr>
            <p:spPr bwMode="auto">
              <a:xfrm rot="-5400000">
                <a:off x="2660650" y="3435350"/>
                <a:ext cx="1263650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en-US" sz="2600" b="1">
                    <a:latin typeface="Angsana New" pitchFamily="18" charset="-34"/>
                  </a:rPr>
                  <a:t>Technology</a:t>
                </a:r>
              </a:p>
            </p:txBody>
          </p:sp>
        </p:grpSp>
        <p:grpSp>
          <p:nvGrpSpPr>
            <p:cNvPr id="34844" name="Group 19"/>
            <p:cNvGrpSpPr>
              <a:grpSpLocks/>
            </p:cNvGrpSpPr>
            <p:nvPr/>
          </p:nvGrpSpPr>
          <p:grpSpPr bwMode="auto">
            <a:xfrm>
              <a:off x="4000500" y="2667000"/>
              <a:ext cx="508000" cy="1905000"/>
              <a:chOff x="4114801" y="2667000"/>
              <a:chExt cx="508000" cy="1905000"/>
            </a:xfrm>
          </p:grpSpPr>
          <p:sp>
            <p:nvSpPr>
              <p:cNvPr id="34850" name="Rectangle 6"/>
              <p:cNvSpPr>
                <a:spLocks noChangeArrowheads="1"/>
              </p:cNvSpPr>
              <p:nvPr/>
            </p:nvSpPr>
            <p:spPr bwMode="auto">
              <a:xfrm rot="-5400000">
                <a:off x="3454401" y="3403600"/>
                <a:ext cx="1905000" cy="431800"/>
              </a:xfrm>
              <a:prstGeom prst="rect">
                <a:avLst/>
              </a:prstGeom>
              <a:solidFill>
                <a:srgbClr val="CCFF33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US" altLang="en-US"/>
              </a:p>
            </p:txBody>
          </p:sp>
          <p:sp>
            <p:nvSpPr>
              <p:cNvPr id="34851" name="Text Box 13"/>
              <p:cNvSpPr txBox="1">
                <a:spLocks noChangeArrowheads="1"/>
              </p:cNvSpPr>
              <p:nvPr/>
            </p:nvSpPr>
            <p:spPr bwMode="auto">
              <a:xfrm rot="-5400000">
                <a:off x="3988594" y="3402807"/>
                <a:ext cx="741363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en-US" sz="2600" b="1">
                    <a:latin typeface="Angsana New" pitchFamily="18" charset="-34"/>
                  </a:rPr>
                  <a:t>Social</a:t>
                </a:r>
              </a:p>
            </p:txBody>
          </p:sp>
        </p:grpSp>
        <p:grpSp>
          <p:nvGrpSpPr>
            <p:cNvPr id="34845" name="Group 18"/>
            <p:cNvGrpSpPr>
              <a:grpSpLocks/>
            </p:cNvGrpSpPr>
            <p:nvPr/>
          </p:nvGrpSpPr>
          <p:grpSpPr bwMode="auto">
            <a:xfrm>
              <a:off x="4971172" y="2667000"/>
              <a:ext cx="508000" cy="1905000"/>
              <a:chOff x="5029201" y="2667000"/>
              <a:chExt cx="508000" cy="1905000"/>
            </a:xfrm>
          </p:grpSpPr>
          <p:sp>
            <p:nvSpPr>
              <p:cNvPr id="34848" name="Rectangle 7"/>
              <p:cNvSpPr>
                <a:spLocks noChangeArrowheads="1"/>
              </p:cNvSpPr>
              <p:nvPr/>
            </p:nvSpPr>
            <p:spPr bwMode="auto">
              <a:xfrm rot="-5400000">
                <a:off x="4368801" y="3403600"/>
                <a:ext cx="1905000" cy="431800"/>
              </a:xfrm>
              <a:prstGeom prst="rect">
                <a:avLst/>
              </a:prstGeom>
              <a:solidFill>
                <a:srgbClr val="FF99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US" altLang="en-US"/>
              </a:p>
            </p:txBody>
          </p:sp>
          <p:sp>
            <p:nvSpPr>
              <p:cNvPr id="34849" name="Text Box 14"/>
              <p:cNvSpPr txBox="1">
                <a:spLocks noChangeArrowheads="1"/>
              </p:cNvSpPr>
              <p:nvPr/>
            </p:nvSpPr>
            <p:spPr bwMode="auto">
              <a:xfrm rot="-5400000">
                <a:off x="4563269" y="3361532"/>
                <a:ext cx="1420813" cy="4889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en-US" sz="2600" b="1">
                    <a:latin typeface="Angsana New" pitchFamily="18" charset="-34"/>
                  </a:rPr>
                  <a:t>Organization</a:t>
                </a:r>
              </a:p>
            </p:txBody>
          </p:sp>
        </p:grpSp>
        <p:sp>
          <p:nvSpPr>
            <p:cNvPr id="34846" name="Text Box 15"/>
            <p:cNvSpPr txBox="1">
              <a:spLocks noChangeArrowheads="1"/>
            </p:cNvSpPr>
            <p:nvPr/>
          </p:nvSpPr>
          <p:spPr bwMode="auto">
            <a:xfrm>
              <a:off x="3276600" y="2133600"/>
              <a:ext cx="2906713" cy="488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en-US" sz="2600" b="1">
                  <a:latin typeface="Angsana New" pitchFamily="18" charset="-34"/>
                </a:rPr>
                <a:t>Industrial Key Qualifications</a:t>
              </a:r>
            </a:p>
          </p:txBody>
        </p:sp>
        <p:grpSp>
          <p:nvGrpSpPr>
            <p:cNvPr id="6" name="Group 17"/>
            <p:cNvGrpSpPr/>
            <p:nvPr/>
          </p:nvGrpSpPr>
          <p:grpSpPr>
            <a:xfrm>
              <a:off x="5913717" y="2667000"/>
              <a:ext cx="509748" cy="1905000"/>
              <a:chOff x="5941853" y="2667000"/>
              <a:chExt cx="509748" cy="1905000"/>
            </a:xfrm>
            <a:solidFill>
              <a:srgbClr val="92D050"/>
            </a:solidFill>
          </p:grpSpPr>
          <p:sp>
            <p:nvSpPr>
              <p:cNvPr id="47" name="Rectangle 7"/>
              <p:cNvSpPr>
                <a:spLocks noChangeArrowheads="1"/>
              </p:cNvSpPr>
              <p:nvPr/>
            </p:nvSpPr>
            <p:spPr bwMode="auto">
              <a:xfrm rot="16200000">
                <a:off x="5283201" y="3403600"/>
                <a:ext cx="1905000" cy="431800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>
                  <a:defRPr/>
                </a:pPr>
                <a:endParaRPr lang="en-US"/>
              </a:p>
            </p:txBody>
          </p:sp>
          <p:sp>
            <p:nvSpPr>
              <p:cNvPr id="48" name="Text Box 14"/>
              <p:cNvSpPr txBox="1">
                <a:spLocks noChangeArrowheads="1"/>
              </p:cNvSpPr>
              <p:nvPr/>
            </p:nvSpPr>
            <p:spPr bwMode="auto">
              <a:xfrm rot="16200000">
                <a:off x="5661328" y="3359786"/>
                <a:ext cx="1053494" cy="4924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>
                  <a:defRPr/>
                </a:pPr>
                <a:r>
                  <a:rPr lang="en-US" sz="2600" b="1" dirty="0">
                    <a:latin typeface="Angsana New" pitchFamily="18" charset="-34"/>
                  </a:rPr>
                  <a:t>Learning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76" grpId="0" autoUpdateAnimBg="0"/>
      <p:bldP spid="74777" grpId="0" autoUpdateAnimBg="0"/>
      <p:bldP spid="74778" grpId="0" autoUpdateAnimBg="0"/>
      <p:bldP spid="74780" grpId="0" autoUpdateAnimBg="0"/>
      <p:bldP spid="74781" grpId="0" animBg="1"/>
      <p:bldP spid="74782" grpId="0" animBg="1"/>
      <p:bldP spid="74783" grpId="0" animBg="1"/>
      <p:bldP spid="747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/>
            </a:extLst>
          </p:cNvPr>
          <p:cNvSpPr/>
          <p:nvPr/>
        </p:nvSpPr>
        <p:spPr bwMode="auto">
          <a:xfrm>
            <a:off x="497027" y="1759007"/>
            <a:ext cx="327669" cy="440573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anchor="ctr"/>
          <a:lstStyle/>
          <a:p>
            <a:pPr algn="ctr">
              <a:defRPr/>
            </a:pPr>
            <a:r>
              <a:rPr lang="en-US" sz="1400" dirty="0">
                <a:latin typeface="Arial" pitchFamily="34" charset="0"/>
              </a:rPr>
              <a:t>Smart HR</a:t>
            </a:r>
          </a:p>
        </p:txBody>
      </p:sp>
      <p:graphicFrame>
        <p:nvGraphicFramePr>
          <p:cNvPr id="7" name="Table 8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60338" y="1770063"/>
          <a:ext cx="327670" cy="4388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670">
                  <a:extLst>
                    <a:ext uri="{9D8B030D-6E8A-4147-A177-3AD203B41FA5}"/>
                  </a:extLst>
                </a:gridCol>
              </a:tblGrid>
              <a:tr h="877705">
                <a:tc>
                  <a:txBody>
                    <a:bodyPr/>
                    <a:lstStyle/>
                    <a:p>
                      <a:r>
                        <a:rPr lang="en-US" sz="1200" b="1" dirty="0"/>
                        <a:t>2024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7705">
                <a:tc>
                  <a:txBody>
                    <a:bodyPr/>
                    <a:lstStyle/>
                    <a:p>
                      <a:r>
                        <a:rPr lang="en-US" sz="1200" b="1" dirty="0"/>
                        <a:t>2023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7705">
                <a:tc>
                  <a:txBody>
                    <a:bodyPr/>
                    <a:lstStyle/>
                    <a:p>
                      <a:r>
                        <a:rPr lang="en-US" sz="1200" b="1" dirty="0"/>
                        <a:t>2022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7705">
                <a:tc>
                  <a:txBody>
                    <a:bodyPr/>
                    <a:lstStyle/>
                    <a:p>
                      <a:r>
                        <a:rPr lang="en-US" sz="1200" b="1" dirty="0"/>
                        <a:t>2021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7705">
                <a:tc>
                  <a:txBody>
                    <a:bodyPr/>
                    <a:lstStyle/>
                    <a:p>
                      <a:r>
                        <a:rPr lang="en-US" sz="1200" b="1" dirty="0"/>
                        <a:t>2020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35857" name="TextBox 4"/>
          <p:cNvSpPr txBox="1">
            <a:spLocks noChangeArrowheads="1"/>
          </p:cNvSpPr>
          <p:nvPr/>
        </p:nvSpPr>
        <p:spPr bwMode="auto">
          <a:xfrm>
            <a:off x="49213" y="6427788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>
                <a:latin typeface="Angsana New" pitchFamily="18" charset="-34"/>
              </a:rPr>
              <a:t>TGI 5 Years Development Roadmap </a:t>
            </a:r>
            <a:r>
              <a:rPr lang="en-US" sz="3200">
                <a:latin typeface="Angsana New" pitchFamily="18" charset="-34"/>
              </a:rPr>
              <a:t>2020-2024</a:t>
            </a:r>
            <a:endParaRPr lang="en-US" sz="3200" b="1">
              <a:latin typeface="Angsana New" pitchFamily="18" charset="-34"/>
            </a:endParaRPr>
          </a:p>
        </p:txBody>
      </p:sp>
      <p:sp>
        <p:nvSpPr>
          <p:cNvPr id="24" name="Rectangle 23">
            <a:extLst>
              <a:ext uri="{FF2B5EF4-FFF2-40B4-BE49-F238E27FC236}"/>
            </a:extLst>
          </p:cNvPr>
          <p:cNvSpPr/>
          <p:nvPr/>
        </p:nvSpPr>
        <p:spPr bwMode="auto">
          <a:xfrm>
            <a:off x="2465226" y="1755795"/>
            <a:ext cx="294868" cy="440894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anchor="ctr"/>
          <a:lstStyle/>
          <a:p>
            <a:pPr algn="ctr">
              <a:defRPr/>
            </a:pPr>
            <a:r>
              <a:rPr lang="en-US" sz="1400" dirty="0">
                <a:latin typeface="Arial" pitchFamily="34" charset="0"/>
              </a:rPr>
              <a:t>Smart Process</a:t>
            </a:r>
          </a:p>
        </p:txBody>
      </p:sp>
      <p:sp>
        <p:nvSpPr>
          <p:cNvPr id="25" name="Rectangle 24">
            <a:extLst>
              <a:ext uri="{FF2B5EF4-FFF2-40B4-BE49-F238E27FC236}"/>
            </a:extLst>
          </p:cNvPr>
          <p:cNvSpPr/>
          <p:nvPr/>
        </p:nvSpPr>
        <p:spPr bwMode="auto">
          <a:xfrm>
            <a:off x="6335180" y="1755796"/>
            <a:ext cx="288692" cy="441734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anchor="ctr"/>
          <a:lstStyle/>
          <a:p>
            <a:pPr algn="ctr">
              <a:defRPr/>
            </a:pPr>
            <a:r>
              <a:rPr lang="en-US" sz="1400" dirty="0">
                <a:latin typeface="Arial" pitchFamily="34" charset="0"/>
              </a:rPr>
              <a:t>Smart  Service</a:t>
            </a:r>
          </a:p>
        </p:txBody>
      </p:sp>
      <p:sp>
        <p:nvSpPr>
          <p:cNvPr id="26" name="Rectangle 25">
            <a:extLst>
              <a:ext uri="{FF2B5EF4-FFF2-40B4-BE49-F238E27FC236}"/>
            </a:extLst>
          </p:cNvPr>
          <p:cNvSpPr/>
          <p:nvPr/>
        </p:nvSpPr>
        <p:spPr bwMode="auto">
          <a:xfrm>
            <a:off x="8394221" y="1762202"/>
            <a:ext cx="282235" cy="440894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vert270" anchor="ctr"/>
          <a:lstStyle/>
          <a:p>
            <a:pPr algn="ctr">
              <a:defRPr/>
            </a:pPr>
            <a:r>
              <a:rPr lang="en-US" sz="1400" dirty="0">
                <a:latin typeface="Arial" pitchFamily="34" charset="0"/>
              </a:rPr>
              <a:t>Smart  Support</a:t>
            </a:r>
          </a:p>
        </p:txBody>
      </p:sp>
      <p:graphicFrame>
        <p:nvGraphicFramePr>
          <p:cNvPr id="2" name="Table 2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850900" y="1765300"/>
          <a:ext cx="1539319" cy="440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9319">
                  <a:extLst>
                    <a:ext uri="{9D8B030D-6E8A-4147-A177-3AD203B41FA5}"/>
                  </a:extLst>
                </a:gridCol>
              </a:tblGrid>
              <a:tr h="881146">
                <a:tc>
                  <a:txBody>
                    <a:bodyPr/>
                    <a:lstStyle/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Learning Organization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81146">
                <a:tc>
                  <a:txBody>
                    <a:bodyPr/>
                    <a:lstStyle/>
                    <a:p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81146">
                <a:tc>
                  <a:txBody>
                    <a:bodyPr/>
                    <a:lstStyle/>
                    <a:p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81146">
                <a:tc>
                  <a:txBody>
                    <a:bodyPr/>
                    <a:lstStyle/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Staff KPI Evaluation Online</a:t>
                      </a:r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81146">
                <a:tc>
                  <a:txBody>
                    <a:bodyPr/>
                    <a:lstStyle/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Time Sheet Online 2020</a:t>
                      </a:r>
                    </a:p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OT Approve Online</a:t>
                      </a:r>
                    </a:p>
                    <a:p>
                      <a:pPr algn="l">
                        <a:buFont typeface="Arial" pitchFamily="34" charset="0"/>
                        <a:buChar char="•"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Training (IDP)</a:t>
                      </a:r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13" name="Table 2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738438" y="1765300"/>
          <a:ext cx="1640095" cy="4405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0095">
                  <a:extLst>
                    <a:ext uri="{9D8B030D-6E8A-4147-A177-3AD203B41FA5}"/>
                  </a:extLst>
                </a:gridCol>
              </a:tblGrid>
              <a:tr h="677830">
                <a:tc>
                  <a:txBody>
                    <a:bodyPr/>
                    <a:lstStyle/>
                    <a:p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6778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Full system TGI 4.0</a:t>
                      </a:r>
                    </a:p>
                    <a:p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730022">
                <a:tc>
                  <a:txBody>
                    <a:bodyPr/>
                    <a:lstStyle/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- TGI One Stop Service</a:t>
                      </a:r>
                    </a:p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- TGI Smart Training Process</a:t>
                      </a:r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006813">
                <a:tc>
                  <a:txBody>
                    <a:bodyPr/>
                    <a:lstStyle/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Lean Process</a:t>
                      </a:r>
                    </a:p>
                    <a:p>
                      <a:r>
                        <a:rPr lang="th-TH" sz="1200" b="1" dirty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พัฒนาระบบ </a:t>
                      </a:r>
                      <a:r>
                        <a:rPr lang="en-US" sz="1200" b="1" dirty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E- Leaning</a:t>
                      </a:r>
                    </a:p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Cost Controlling</a:t>
                      </a:r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1313235">
                <a:tc>
                  <a:txBody>
                    <a:bodyPr/>
                    <a:lstStyle/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Machine Monitoring (PI Division)</a:t>
                      </a:r>
                    </a:p>
                    <a:p>
                      <a:r>
                        <a:rPr lang="en-US" sz="800" b="1" dirty="0"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Learning Factory Process</a:t>
                      </a:r>
                      <a:endParaRPr lang="th-TH" sz="800" b="1" dirty="0"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17" name="Table 2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6673850" y="1766888"/>
          <a:ext cx="1719769" cy="4448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9769">
                  <a:extLst>
                    <a:ext uri="{9D8B030D-6E8A-4147-A177-3AD203B41FA5}"/>
                  </a:extLst>
                </a:gridCol>
              </a:tblGrid>
              <a:tr h="927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E- Receipt  </a:t>
                      </a:r>
                    </a:p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Big Data &amp; Machine Learning System </a:t>
                      </a:r>
                    </a:p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Implement AI System for management</a:t>
                      </a:r>
                    </a:p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Smart Building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ngsana New" panose="02020603050405020304" pitchFamily="18" charset="-34"/>
                        </a:rPr>
                        <a:t>Anytime Anywhere working</a:t>
                      </a: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602059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Implement All System &amp; Online Application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Cordia New" pitchFamily="34" charset="-34"/>
                        </a:rPr>
                        <a:t> </a:t>
                      </a:r>
                      <a:endParaRPr lang="en-US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itchFamily="34" charset="0"/>
                        <a:buNone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Integrate System &amp; Database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Energy Saving</a:t>
                      </a: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1121388">
                <a:tc>
                  <a:txBody>
                    <a:bodyPr/>
                    <a:lstStyle/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Marketing Automation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พัฒนา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และปรับปรุงระบบ เพื่อรองรับการใช้งานบน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Cloud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Computing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Credit Online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E-Finance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Automatic Entrance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Smart Inventory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Smart Fixed Asset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897110">
                <a:tc>
                  <a:txBody>
                    <a:bodyPr/>
                    <a:lstStyle/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TGI Business Monitoring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พัฒนาระบบฐานข้อมูล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Intelligent Data Base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 Booking &amp; Maintenance Approve Online  </a:t>
                      </a:r>
                    </a:p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-  Online Booking</a:t>
                      </a:r>
                      <a:r>
                        <a:rPr lang="th-TH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ngsana New" panose="02020603050405020304" pitchFamily="18" charset="-34"/>
                        </a:rPr>
                        <a:t>&amp; E-Payment</a:t>
                      </a: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844166">
                <a:tc>
                  <a:txBody>
                    <a:bodyPr/>
                    <a:lstStyle/>
                    <a:p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CRM</a:t>
                      </a:r>
                    </a:p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ขยายสัญญาณ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Access Point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ทั่วสถาบันฯ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พัฒนาระบบ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Single Sign 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Registration Module</a:t>
                      </a:r>
                      <a:endParaRPr lang="th-TH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ngsana New" panose="02020603050405020304" pitchFamily="18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MICE Certificate</a:t>
                      </a: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18" name="Table 2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4452938" y="1755775"/>
          <a:ext cx="1858441" cy="4426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441">
                  <a:extLst>
                    <a:ext uri="{9D8B030D-6E8A-4147-A177-3AD203B41FA5}"/>
                  </a:extLst>
                </a:gridCol>
              </a:tblGrid>
              <a:tr h="883381">
                <a:tc>
                  <a:txBody>
                    <a:bodyPr/>
                    <a:lstStyle/>
                    <a:p>
                      <a:pPr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Intelligent Manufacturing with 5G Technology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Robot  Calibration Laboratory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Smart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Maintenance</a:t>
                      </a:r>
                      <a:r>
                        <a:rPr lang="th-TH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 Asset Management Technology</a:t>
                      </a:r>
                    </a:p>
                    <a:p>
                      <a:pPr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Intelligent Automation &amp; Robot</a:t>
                      </a:r>
                    </a:p>
                    <a:p>
                      <a:r>
                        <a:rPr lang="en-US" sz="7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Smart Molding / Stamping with AI</a:t>
                      </a: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770951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Intelligent Manufacturing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Intelligent Factory Automation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Digital Twin</a:t>
                      </a:r>
                    </a:p>
                    <a:p>
                      <a:pPr marL="0" indent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Smart Maintenance Application Data Center</a:t>
                      </a:r>
                    </a:p>
                    <a:p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Smart Stamping Die</a:t>
                      </a:r>
                      <a:endParaRPr lang="th-TH" sz="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</a:endParaRP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546090">
                <a:tc>
                  <a:txBody>
                    <a:bodyPr/>
                    <a:lstStyle/>
                    <a:p>
                      <a:r>
                        <a:rPr lang="en-US" sz="7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AI  Machine Learning and Deep Learning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Automated Vision  Inspection Testbed</a:t>
                      </a:r>
                    </a:p>
                    <a:p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Smart </a:t>
                      </a:r>
                      <a:r>
                        <a:rPr lang="en-US" sz="700" b="1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Moulding</a:t>
                      </a:r>
                      <a:endParaRPr lang="en-US" sz="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1220673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Factory Application Data Center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Robot Application  Data Center</a:t>
                      </a:r>
                    </a:p>
                    <a:p>
                      <a:pPr lvl="0" fontAlgn="b"/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Failure Analysis Data Center</a:t>
                      </a:r>
                    </a:p>
                    <a:p>
                      <a:pPr marL="0" lvl="0" indent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Factory Automation  Application Data Center</a:t>
                      </a:r>
                    </a:p>
                    <a:p>
                      <a:pPr marL="0" lvl="0" indent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ISO 17025 Certified Vibration  Testing Laboratory</a:t>
                      </a:r>
                      <a:endParaRPr lang="en-US" sz="7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Storage &amp; Information Exchange/Monitoring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ISO/IEC17020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(ขยายขอบข่ายการรับรอง)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  <a:tr h="995811">
                <a:tc>
                  <a:txBody>
                    <a:bodyPr/>
                    <a:lstStyle/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Factory    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Automated Inspection Testbed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Design &amp;   Simulation  Center</a:t>
                      </a:r>
                    </a:p>
                    <a:p>
                      <a:pPr lvl="0"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 ROS for Industrial  Robot</a:t>
                      </a:r>
                    </a:p>
                    <a:p>
                      <a:pPr fontAlgn="b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Smart Maintenance </a:t>
                      </a:r>
                    </a:p>
                    <a:p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 Flexible Manufacturing </a:t>
                      </a:r>
                    </a:p>
                    <a:p>
                      <a:r>
                        <a:rPr lang="en-US" sz="7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(Integration of sensor / actuator, M2M)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- ISO/IEC17020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(รับรองเครื่องจักร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BOI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)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36000" marR="36000"/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19" name="Table 8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8701088" y="1762125"/>
          <a:ext cx="327670" cy="4395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670">
                  <a:extLst>
                    <a:ext uri="{9D8B030D-6E8A-4147-A177-3AD203B41FA5}"/>
                  </a:extLst>
                </a:gridCol>
              </a:tblGrid>
              <a:tr h="879147">
                <a:tc>
                  <a:txBody>
                    <a:bodyPr/>
                    <a:lstStyle/>
                    <a:p>
                      <a:r>
                        <a:rPr lang="en-US" sz="1200" b="1" dirty="0"/>
                        <a:t>2024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9147">
                <a:tc>
                  <a:txBody>
                    <a:bodyPr/>
                    <a:lstStyle/>
                    <a:p>
                      <a:r>
                        <a:rPr lang="en-US" sz="1200" b="1" dirty="0"/>
                        <a:t>2023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9147">
                <a:tc>
                  <a:txBody>
                    <a:bodyPr/>
                    <a:lstStyle/>
                    <a:p>
                      <a:r>
                        <a:rPr lang="en-US" sz="1200" b="1" dirty="0"/>
                        <a:t>2022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9147">
                <a:tc>
                  <a:txBody>
                    <a:bodyPr/>
                    <a:lstStyle/>
                    <a:p>
                      <a:r>
                        <a:rPr lang="en-US" sz="1200" b="1" dirty="0"/>
                        <a:t>2021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  <a:tr h="879147">
                <a:tc>
                  <a:txBody>
                    <a:bodyPr/>
                    <a:lstStyle/>
                    <a:p>
                      <a:r>
                        <a:rPr lang="en-US" sz="1200" b="1" dirty="0"/>
                        <a:t>2020</a:t>
                      </a:r>
                      <a:endParaRPr lang="th-TH" sz="1200" b="1" dirty="0"/>
                    </a:p>
                  </a:txBody>
                  <a:tcPr/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5" name="Isosceles Triangle 14">
            <a:extLst>
              <a:ext uri="{FF2B5EF4-FFF2-40B4-BE49-F238E27FC236}"/>
            </a:extLst>
          </p:cNvPr>
          <p:cNvSpPr/>
          <p:nvPr/>
        </p:nvSpPr>
        <p:spPr bwMode="auto">
          <a:xfrm>
            <a:off x="49213" y="611188"/>
            <a:ext cx="9094787" cy="1174750"/>
          </a:xfrm>
          <a:prstGeom prst="triangle">
            <a:avLst>
              <a:gd name="adj" fmla="val 50223"/>
            </a:avLst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/>
            </a:extLst>
          </p:cNvPr>
          <p:cNvSpPr/>
          <p:nvPr/>
        </p:nvSpPr>
        <p:spPr bwMode="auto">
          <a:xfrm>
            <a:off x="160338" y="6170613"/>
            <a:ext cx="8869362" cy="43815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th-TH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Technology Trends &amp; Customer Needs</a:t>
            </a:r>
          </a:p>
        </p:txBody>
      </p:sp>
      <p:sp>
        <p:nvSpPr>
          <p:cNvPr id="35933" name="TextBox 10"/>
          <p:cNvSpPr txBox="1">
            <a:spLocks noChangeArrowheads="1"/>
          </p:cNvSpPr>
          <p:nvPr/>
        </p:nvSpPr>
        <p:spPr bwMode="auto">
          <a:xfrm>
            <a:off x="2124075" y="852488"/>
            <a:ext cx="48244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2400"/>
              <a:t>เป็นองค์กรอัจฉริยะ </a:t>
            </a:r>
          </a:p>
          <a:p>
            <a:pPr algn="ctr"/>
            <a:r>
              <a:rPr lang="th-TH" sz="2400"/>
              <a:t>เพื่อปฏิรูปอุตสาหกรรมการผลิตสู่อุตสาหกรรมอนาคต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6" descr="ผลการค้นหารูปภาพสำหรับ กรมพัฒนาฝีมือแรงงา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7" name="AutoShape 4" descr="ผลการค้นหารูปภาพสำหรับ กรมพัฒนาฝีมือแรงงา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8" name="AutoShape 6" descr="ผลการค้นหารูปภาพสำหรับ กรมพัฒนาฝีมือแรงงา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6869" name="AutoShape 10" descr="ผลการค้นหารูปภาพสำหรับ สภาอุตสาหกรรมแห่งประเทศไทย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8588" y="4745038"/>
            <a:ext cx="32194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Box 9"/>
          <p:cNvSpPr txBox="1">
            <a:spLocks noChangeArrowheads="1"/>
          </p:cNvSpPr>
          <p:nvPr/>
        </p:nvSpPr>
        <p:spPr bwMode="auto">
          <a:xfrm>
            <a:off x="8504238" y="6475413"/>
            <a:ext cx="6762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600">
                <a:latin typeface="TH SarabunPSK" pitchFamily="34" charset="-34"/>
                <a:cs typeface="TH SarabunPSK" pitchFamily="34" charset="-34"/>
              </a:rPr>
              <a:t>22/31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2900" y="2735263"/>
            <a:ext cx="8801100" cy="1939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Organization Structure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Organization Design and Development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Quality of Services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Services Technological Facilities Development</a:t>
            </a:r>
            <a:endParaRPr lang="th-TH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th-TH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  <a:ea typeface="Tahoma" pitchFamily="34" charset="0"/>
                <a:cs typeface="Tahoma" pitchFamily="34" charset="0"/>
              </a:rPr>
              <a:t> Human Resource Development (fit to the needs of industry)</a:t>
            </a:r>
          </a:p>
        </p:txBody>
      </p:sp>
      <p:sp>
        <p:nvSpPr>
          <p:cNvPr id="36873" name="TextBox 3"/>
          <p:cNvSpPr txBox="1">
            <a:spLocks noChangeArrowheads="1"/>
          </p:cNvSpPr>
          <p:nvPr/>
        </p:nvSpPr>
        <p:spPr bwMode="auto">
          <a:xfrm>
            <a:off x="315913" y="1287463"/>
            <a:ext cx="4597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600"/>
              <a:t>Challenge Questions </a:t>
            </a:r>
          </a:p>
          <a:p>
            <a:pPr algn="ctr"/>
            <a:r>
              <a:rPr lang="en-US" sz="3600"/>
              <a:t>For Sustainability</a:t>
            </a:r>
          </a:p>
        </p:txBody>
      </p:sp>
      <p:pic>
        <p:nvPicPr>
          <p:cNvPr id="36874" name="Picture 2" descr="ผลการค้นหารูปภาพสำหรับ sustainab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0950" y="966788"/>
            <a:ext cx="393382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571500" y="1257300"/>
          <a:ext cx="1389063" cy="2987675"/>
        </p:xfrm>
        <a:graphic>
          <a:graphicData uri="http://schemas.openxmlformats.org/presentationml/2006/ole">
            <p:oleObj spid="_x0000_s1026" name="Clip" r:id="rId3" imgW="1857375" imgH="3995738" progId="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7772400" y="3276600"/>
          <a:ext cx="998538" cy="3033713"/>
        </p:xfrm>
        <a:graphic>
          <a:graphicData uri="http://schemas.openxmlformats.org/presentationml/2006/ole">
            <p:oleObj spid="_x0000_s1027" name="Clip" r:id="rId4" imgW="1296063" imgH="3934305" progId="">
              <p:embed/>
            </p:oleObj>
          </a:graphicData>
        </a:graphic>
      </p:graphicFrame>
      <p:sp>
        <p:nvSpPr>
          <p:cNvPr id="1028" name="WordArt 4"/>
          <p:cNvSpPr>
            <a:spLocks noChangeArrowheads="1" noChangeShapeType="1" noTextEdit="1"/>
          </p:cNvSpPr>
          <p:nvPr/>
        </p:nvSpPr>
        <p:spPr bwMode="auto">
          <a:xfrm>
            <a:off x="2362200" y="2286000"/>
            <a:ext cx="5181600" cy="22860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5CBF"/>
                    </a:gs>
                    <a:gs pos="25000">
                      <a:srgbClr val="0087E6"/>
                    </a:gs>
                    <a:gs pos="75000">
                      <a:srgbClr val="21D6E0"/>
                    </a:gs>
                    <a:gs pos="100000">
                      <a:srgbClr val="03D4A8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Browallia New"/>
                <a:cs typeface="Browallia New"/>
              </a:rPr>
              <a:t>Q &amp; 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6" descr="http://www.englishnetbook.com/wp-content/uploads/2011/07/thank-yo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125" y="696913"/>
            <a:ext cx="8153400" cy="553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</Template>
  <TotalTime>9414</TotalTime>
  <Words>901</Words>
  <Application>Microsoft Office PowerPoint</Application>
  <PresentationFormat>On-screen Show (4:3)</PresentationFormat>
  <Paragraphs>256</Paragraphs>
  <Slides>24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Angsana New</vt:lpstr>
      <vt:lpstr>Calibri</vt:lpstr>
      <vt:lpstr>Cordia New</vt:lpstr>
      <vt:lpstr>Arial Unicode MS</vt:lpstr>
      <vt:lpstr>Times New Roman</vt:lpstr>
      <vt:lpstr>TH SarabunPSK</vt:lpstr>
      <vt:lpstr>Tahoma</vt:lpstr>
      <vt:lpstr>master</vt:lpstr>
      <vt:lpstr>Clip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tgi</dc:creator>
  <cp:lastModifiedBy>somwang.b</cp:lastModifiedBy>
  <cp:revision>881</cp:revision>
  <dcterms:created xsi:type="dcterms:W3CDTF">2005-03-04T04:24:33Z</dcterms:created>
  <dcterms:modified xsi:type="dcterms:W3CDTF">2019-12-23T08:38:44Z</dcterms:modified>
</cp:coreProperties>
</file>