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154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4CD85-9BAF-4DAC-81FE-6767C9B47A0A}" type="datetimeFigureOut">
              <a:rPr lang="th-TH" smtClean="0"/>
              <a:t>13/11/62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62E1B-E97C-4897-B5FF-8390E5D583B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4CD85-9BAF-4DAC-81FE-6767C9B47A0A}" type="datetimeFigureOut">
              <a:rPr lang="th-TH" smtClean="0"/>
              <a:t>13/11/62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62E1B-E97C-4897-B5FF-8390E5D583B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4CD85-9BAF-4DAC-81FE-6767C9B47A0A}" type="datetimeFigureOut">
              <a:rPr lang="th-TH" smtClean="0"/>
              <a:t>13/11/62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62E1B-E97C-4897-B5FF-8390E5D583B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4CD85-9BAF-4DAC-81FE-6767C9B47A0A}" type="datetimeFigureOut">
              <a:rPr lang="th-TH" smtClean="0"/>
              <a:t>13/11/62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62E1B-E97C-4897-B5FF-8390E5D583B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4CD85-9BAF-4DAC-81FE-6767C9B47A0A}" type="datetimeFigureOut">
              <a:rPr lang="th-TH" smtClean="0"/>
              <a:t>13/11/62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62E1B-E97C-4897-B5FF-8390E5D583B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4CD85-9BAF-4DAC-81FE-6767C9B47A0A}" type="datetimeFigureOut">
              <a:rPr lang="th-TH" smtClean="0"/>
              <a:t>13/11/62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62E1B-E97C-4897-B5FF-8390E5D583B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4CD85-9BAF-4DAC-81FE-6767C9B47A0A}" type="datetimeFigureOut">
              <a:rPr lang="th-TH" smtClean="0"/>
              <a:t>13/11/62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62E1B-E97C-4897-B5FF-8390E5D583B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4CD85-9BAF-4DAC-81FE-6767C9B47A0A}" type="datetimeFigureOut">
              <a:rPr lang="th-TH" smtClean="0"/>
              <a:t>13/11/62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62E1B-E97C-4897-B5FF-8390E5D583B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4CD85-9BAF-4DAC-81FE-6767C9B47A0A}" type="datetimeFigureOut">
              <a:rPr lang="th-TH" smtClean="0"/>
              <a:t>13/11/62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62E1B-E97C-4897-B5FF-8390E5D583B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4CD85-9BAF-4DAC-81FE-6767C9B47A0A}" type="datetimeFigureOut">
              <a:rPr lang="th-TH" smtClean="0"/>
              <a:t>13/11/62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62E1B-E97C-4897-B5FF-8390E5D583B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4CD85-9BAF-4DAC-81FE-6767C9B47A0A}" type="datetimeFigureOut">
              <a:rPr lang="th-TH" smtClean="0"/>
              <a:t>13/11/62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62E1B-E97C-4897-B5FF-8390E5D583B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CC">
            <a:alpha val="7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A4CD85-9BAF-4DAC-81FE-6767C9B47A0A}" type="datetimeFigureOut">
              <a:rPr lang="th-TH" smtClean="0"/>
              <a:t>13/11/62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362E1B-E97C-4897-B5FF-8390E5D583BA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th-TH" b="1" dirty="0" smtClean="0"/>
              <a:t>ตัวอย่างคู่มือสำหรับประชาชน</a:t>
            </a:r>
            <a:endParaRPr lang="th-TH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chemeClr val="tx1"/>
                </a:solidFill>
              </a:rPr>
              <a:t>Infographic</a:t>
            </a:r>
            <a:endParaRPr lang="th-TH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53" name="Text Box 33"/>
          <p:cNvSpPr txBox="1">
            <a:spLocks noChangeArrowheads="1"/>
          </p:cNvSpPr>
          <p:nvPr/>
        </p:nvSpPr>
        <p:spPr bwMode="auto">
          <a:xfrm>
            <a:off x="141008" y="116823"/>
            <a:ext cx="8855075" cy="642937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6DDE8"/>
              </a:gs>
            </a:gsLst>
            <a:lin ang="5400000" scaled="1"/>
          </a:gradFill>
          <a:ln w="12700">
            <a:solidFill>
              <a:srgbClr val="92CDDC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1400" b="1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Angsana New" pitchFamily="18" charset="-34"/>
                <a:cs typeface="Cordia New" pitchFamily="34" charset="-34"/>
              </a:rPr>
              <a:t>1. </a:t>
            </a:r>
            <a:r>
              <a:rPr kumimoji="0" lang="th-TH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Angsana New" pitchFamily="18" charset="-34"/>
                <a:cs typeface="Tahoma" pitchFamily="34" charset="0"/>
              </a:rPr>
              <a:t>การให้ความเห็นชอบหลักสูตร รายละเอียดที่เกี่ยวข้องและรายการค่าใช้จ่ายที่ใช้ในการฝึกยกระดับฝีมือแรงงานและการฝึกเปลี่ยนสาขาอาชีพ </a:t>
            </a:r>
            <a:r>
              <a:rPr kumimoji="0" lang="th-TH" sz="1400" b="1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Angsana New" pitchFamily="18" charset="-34"/>
                <a:cs typeface="Cordia New" pitchFamily="34" charset="-34"/>
              </a:rPr>
              <a:t>(</a:t>
            </a:r>
            <a:r>
              <a:rPr kumimoji="0" lang="th-TH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Angsana New" pitchFamily="18" charset="-34"/>
                <a:cs typeface="Tahoma" pitchFamily="34" charset="0"/>
              </a:rPr>
              <a:t>กรณีเป็นผู้ดำเนินการฝึกอบรมเองหรือจ้างจัดฝึกอบรม</a:t>
            </a:r>
            <a:r>
              <a:rPr kumimoji="0" lang="th-TH" sz="1400" b="1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Angsana New" pitchFamily="18" charset="-34"/>
                <a:cs typeface="Cordia New" pitchFamily="34" charset="-34"/>
              </a:rPr>
              <a:t>)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rdia New" pitchFamily="34" charset="-34"/>
              <a:ea typeface="Angsana New" pitchFamily="18" charset="-34"/>
              <a:cs typeface="Cordia New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5154" name="Text Box 34"/>
          <p:cNvSpPr txBox="1">
            <a:spLocks noChangeArrowheads="1"/>
          </p:cNvSpPr>
          <p:nvPr/>
        </p:nvSpPr>
        <p:spPr bwMode="auto">
          <a:xfrm>
            <a:off x="3267076" y="916363"/>
            <a:ext cx="1692275" cy="388937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6DDE8"/>
              </a:gs>
            </a:gsLst>
            <a:lin ang="5400000" scaled="1"/>
          </a:gradFill>
          <a:ln w="12700">
            <a:solidFill>
              <a:srgbClr val="92CDDC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gsana New" pitchFamily="18" charset="-34"/>
                <a:ea typeface="Angsana New" pitchFamily="18" charset="-34"/>
                <a:cs typeface="Angsana New" pitchFamily="18" charset="-34"/>
              </a:rPr>
              <a:t>กระบวนการ ขั้นตอน</a:t>
            </a: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ngsana New" pitchFamily="18" charset="-34"/>
            </a:endParaRPr>
          </a:p>
        </p:txBody>
      </p:sp>
      <p:pic>
        <p:nvPicPr>
          <p:cNvPr id="25" name="Picture 24" descr="material-icon-2155438_960_720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1319519"/>
            <a:ext cx="1202266" cy="812800"/>
          </a:xfrm>
          <a:prstGeom prst="rect">
            <a:avLst/>
          </a:prstGeom>
        </p:spPr>
      </p:pic>
      <p:sp>
        <p:nvSpPr>
          <p:cNvPr id="5155" name="AutoShape 35"/>
          <p:cNvSpPr>
            <a:spLocks noChangeArrowheads="1"/>
          </p:cNvSpPr>
          <p:nvPr/>
        </p:nvSpPr>
        <p:spPr bwMode="auto">
          <a:xfrm>
            <a:off x="2303371" y="1711886"/>
            <a:ext cx="498475" cy="338138"/>
          </a:xfrm>
          <a:prstGeom prst="notchedRightArrow">
            <a:avLst>
              <a:gd name="adj1" fmla="val 50000"/>
              <a:gd name="adj2" fmla="val 36854"/>
            </a:avLst>
          </a:prstGeom>
          <a:gradFill rotWithShape="0">
            <a:gsLst>
              <a:gs pos="0">
                <a:srgbClr val="FFFFFF"/>
              </a:gs>
              <a:gs pos="100000">
                <a:srgbClr val="B6DDE8"/>
              </a:gs>
            </a:gsLst>
            <a:lin ang="5400000" scaled="1"/>
          </a:gradFill>
          <a:ln w="12700">
            <a:solidFill>
              <a:srgbClr val="92CDDC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27" name="Picture 26" descr="glass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742600" y="1476110"/>
            <a:ext cx="685384" cy="638526"/>
          </a:xfrm>
          <a:prstGeom prst="rect">
            <a:avLst/>
          </a:prstGeom>
        </p:spPr>
      </p:pic>
      <p:sp>
        <p:nvSpPr>
          <p:cNvPr id="5156" name="AutoShape 36"/>
          <p:cNvSpPr>
            <a:spLocks noChangeArrowheads="1"/>
          </p:cNvSpPr>
          <p:nvPr/>
        </p:nvSpPr>
        <p:spPr bwMode="auto">
          <a:xfrm>
            <a:off x="5438775" y="1792568"/>
            <a:ext cx="498475" cy="338138"/>
          </a:xfrm>
          <a:prstGeom prst="notchedRightArrow">
            <a:avLst>
              <a:gd name="adj1" fmla="val 50000"/>
              <a:gd name="adj2" fmla="val 36854"/>
            </a:avLst>
          </a:prstGeom>
          <a:gradFill rotWithShape="0">
            <a:gsLst>
              <a:gs pos="0">
                <a:srgbClr val="FFFFFF"/>
              </a:gs>
              <a:gs pos="100000">
                <a:srgbClr val="B6DDE8"/>
              </a:gs>
            </a:gsLst>
            <a:lin ang="5400000" scaled="1"/>
          </a:gradFill>
          <a:ln w="12700">
            <a:solidFill>
              <a:srgbClr val="92CDDC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29" name="Picture 28" descr="images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495380" y="1458762"/>
            <a:ext cx="651934" cy="651934"/>
          </a:xfrm>
          <a:prstGeom prst="rect">
            <a:avLst/>
          </a:prstGeom>
        </p:spPr>
      </p:pic>
      <p:sp>
        <p:nvSpPr>
          <p:cNvPr id="5157" name="Text Box 37"/>
          <p:cNvSpPr txBox="1">
            <a:spLocks noChangeArrowheads="1"/>
          </p:cNvSpPr>
          <p:nvPr/>
        </p:nvSpPr>
        <p:spPr bwMode="auto">
          <a:xfrm>
            <a:off x="323528" y="2223956"/>
            <a:ext cx="1304925" cy="47625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6DDE8"/>
              </a:gs>
            </a:gsLst>
            <a:lin ang="5400000" scaled="1"/>
          </a:gradFill>
          <a:ln w="12700">
            <a:solidFill>
              <a:srgbClr val="92CDDC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gsana New" pitchFamily="18" charset="-34"/>
                <a:ea typeface="Angsana New" pitchFamily="18" charset="-34"/>
                <a:cs typeface="Angsana New" pitchFamily="18" charset="-34"/>
              </a:rPr>
              <a:t>ตรวจสอบเอกสาร</a:t>
            </a: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ngsana New" pitchFamily="18" charset="-34"/>
            </a:endParaRPr>
          </a:p>
        </p:txBody>
      </p:sp>
      <p:pic>
        <p:nvPicPr>
          <p:cNvPr id="31" name="Picture 30" descr="Clock-icon.pn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187062" y="2340206"/>
            <a:ext cx="692150" cy="719666"/>
          </a:xfrm>
          <a:prstGeom prst="rect">
            <a:avLst/>
          </a:prstGeom>
        </p:spPr>
      </p:pic>
      <p:sp>
        <p:nvSpPr>
          <p:cNvPr id="5158" name="Text Box 38"/>
          <p:cNvSpPr txBox="1">
            <a:spLocks noChangeArrowheads="1"/>
          </p:cNvSpPr>
          <p:nvPr/>
        </p:nvSpPr>
        <p:spPr bwMode="auto">
          <a:xfrm>
            <a:off x="3389314" y="2239498"/>
            <a:ext cx="1335087" cy="44767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6DDE8"/>
              </a:gs>
            </a:gsLst>
            <a:lin ang="5400000" scaled="1"/>
          </a:gradFill>
          <a:ln w="12700">
            <a:solidFill>
              <a:srgbClr val="92CDDC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gsana New" pitchFamily="18" charset="-34"/>
                <a:ea typeface="Angsana New" pitchFamily="18" charset="-34"/>
                <a:cs typeface="Angsana New" pitchFamily="18" charset="-34"/>
              </a:rPr>
              <a:t>พิจารณา</a:t>
            </a:r>
            <a:endParaRPr kumimoji="0" lang="en-U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ngsana New" pitchFamily="18" charset="-34"/>
              <a:ea typeface="Angsana New" pitchFamily="18" charset="-34"/>
              <a:cs typeface="Angsana New" pitchFamily="18" charset="-34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ngsana New" pitchFamily="18" charset="-34"/>
            </a:endParaRPr>
          </a:p>
        </p:txBody>
      </p:sp>
      <p:pic>
        <p:nvPicPr>
          <p:cNvPr id="33" name="Picture 32" descr="Clock-icon.pn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364088" y="2331532"/>
            <a:ext cx="692150" cy="718117"/>
          </a:xfrm>
          <a:prstGeom prst="rect">
            <a:avLst/>
          </a:prstGeom>
        </p:spPr>
      </p:pic>
      <p:sp>
        <p:nvSpPr>
          <p:cNvPr id="5159" name="Text Box 39"/>
          <p:cNvSpPr txBox="1">
            <a:spLocks noChangeArrowheads="1"/>
          </p:cNvSpPr>
          <p:nvPr/>
        </p:nvSpPr>
        <p:spPr bwMode="auto">
          <a:xfrm>
            <a:off x="6378948" y="2212604"/>
            <a:ext cx="1006475" cy="4079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6DDE8"/>
              </a:gs>
            </a:gsLst>
            <a:lin ang="5400000" scaled="1"/>
          </a:gradFill>
          <a:ln w="12700">
            <a:solidFill>
              <a:srgbClr val="92CDDC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1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ngsana New" pitchFamily="18" charset="-34"/>
                <a:ea typeface="Angsana New" pitchFamily="18" charset="-34"/>
                <a:cs typeface="Angsana New" pitchFamily="18" charset="-34"/>
              </a:rPr>
              <a:t>ลงนาม</a:t>
            </a:r>
            <a:endParaRPr kumimoji="0" lang="th-TH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5160" name="Text Box 40"/>
          <p:cNvSpPr txBox="1">
            <a:spLocks noChangeArrowheads="1"/>
          </p:cNvSpPr>
          <p:nvPr/>
        </p:nvSpPr>
        <p:spPr bwMode="auto">
          <a:xfrm>
            <a:off x="323528" y="2823013"/>
            <a:ext cx="1304925" cy="373063"/>
          </a:xfrm>
          <a:prstGeom prst="rect">
            <a:avLst/>
          </a:prstGeom>
          <a:solidFill>
            <a:srgbClr val="FFFFFF"/>
          </a:solidFill>
          <a:ln w="12700">
            <a:solidFill>
              <a:srgbClr val="4F81BD"/>
            </a:solidFill>
            <a:prstDash val="dash"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ngsana New" pitchFamily="18" charset="-34"/>
                <a:ea typeface="Angsana New" pitchFamily="18" charset="-34"/>
                <a:cs typeface="Angsana New" pitchFamily="18" charset="-34"/>
              </a:rPr>
              <a:t>1 ชั่วโมง  </a:t>
            </a:r>
            <a:endParaRPr kumimoji="0" lang="th-TH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5161" name="Text Box 41"/>
          <p:cNvSpPr txBox="1">
            <a:spLocks noChangeArrowheads="1"/>
          </p:cNvSpPr>
          <p:nvPr/>
        </p:nvSpPr>
        <p:spPr bwMode="auto">
          <a:xfrm>
            <a:off x="3411198" y="2818240"/>
            <a:ext cx="1335087" cy="396875"/>
          </a:xfrm>
          <a:prstGeom prst="rect">
            <a:avLst/>
          </a:prstGeom>
          <a:solidFill>
            <a:srgbClr val="FFFFFF"/>
          </a:solidFill>
          <a:ln w="12700">
            <a:solidFill>
              <a:srgbClr val="4F81BD"/>
            </a:solidFill>
            <a:prstDash val="dash"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ngsana New" pitchFamily="18" charset="-34"/>
                <a:ea typeface="Angsana New" pitchFamily="18" charset="-34"/>
                <a:cs typeface="Angsana New" pitchFamily="18" charset="-34"/>
              </a:rPr>
              <a:t>12 ชั่วโมง</a:t>
            </a:r>
            <a:endParaRPr kumimoji="0" lang="th-TH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5162" name="Text Box 42"/>
          <p:cNvSpPr txBox="1">
            <a:spLocks noChangeArrowheads="1"/>
          </p:cNvSpPr>
          <p:nvPr/>
        </p:nvSpPr>
        <p:spPr bwMode="auto">
          <a:xfrm>
            <a:off x="6401173" y="2760551"/>
            <a:ext cx="984250" cy="396875"/>
          </a:xfrm>
          <a:prstGeom prst="rect">
            <a:avLst/>
          </a:prstGeom>
          <a:solidFill>
            <a:srgbClr val="FFFFFF"/>
          </a:solidFill>
          <a:ln w="12700">
            <a:solidFill>
              <a:srgbClr val="4F81BD"/>
            </a:solidFill>
            <a:prstDash val="dash"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gsana New" pitchFamily="18" charset="-34"/>
                <a:ea typeface="Angsana New" pitchFamily="18" charset="-34"/>
                <a:cs typeface="Angsana New" pitchFamily="18" charset="-34"/>
              </a:rPr>
              <a:t>5 ชั่วโมง</a:t>
            </a: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5163" name="Text Box 43"/>
          <p:cNvSpPr txBox="1">
            <a:spLocks noChangeArrowheads="1"/>
          </p:cNvSpPr>
          <p:nvPr/>
        </p:nvSpPr>
        <p:spPr bwMode="auto">
          <a:xfrm>
            <a:off x="211179" y="3358736"/>
            <a:ext cx="1674812" cy="439738"/>
          </a:xfrm>
          <a:prstGeom prst="rect">
            <a:avLst/>
          </a:prstGeom>
          <a:gradFill rotWithShape="0">
            <a:gsLst>
              <a:gs pos="0">
                <a:srgbClr val="95B3D7"/>
              </a:gs>
              <a:gs pos="50000">
                <a:srgbClr val="DBE5F1"/>
              </a:gs>
              <a:gs pos="100000">
                <a:srgbClr val="95B3D7"/>
              </a:gs>
            </a:gsLst>
            <a:lin ang="18900000" scaled="1"/>
          </a:gradFill>
          <a:ln w="12700">
            <a:solidFill>
              <a:srgbClr val="95B3D7"/>
            </a:solidFill>
            <a:miter lim="800000"/>
            <a:headEnd/>
            <a:tailEnd/>
          </a:ln>
          <a:effectLst>
            <a:outerShdw dist="28398" dir="3806097" algn="ctr" rotWithShape="0">
              <a:srgbClr val="243F60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gsana New" pitchFamily="18" charset="-34"/>
                <a:ea typeface="Angsana New" pitchFamily="18" charset="-34"/>
                <a:cs typeface="Angsana New" pitchFamily="18" charset="-34"/>
              </a:rPr>
              <a:t>เอกสารหลักฐานที่ต้องใช้</a:t>
            </a: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051720" y="3345289"/>
            <a:ext cx="7092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dirty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สามารถดาวน์โหลดคู่มือ/แบบฟอร์ม</a:t>
            </a:r>
            <a:r>
              <a:rPr lang="th-TH" sz="1400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ได้ที่</a:t>
            </a:r>
            <a:r>
              <a:rPr lang="en-US" sz="1400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http://www.dsd.go.th/bangkok/Region/Doc_ShowDetail</a:t>
            </a:r>
            <a:r>
              <a:rPr lang="en-US" sz="1400" dirty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s/10426</a:t>
            </a:r>
            <a:endParaRPr lang="th-TH" sz="1400" dirty="0">
              <a:solidFill>
                <a:srgbClr val="FFC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164" name="Text Box 44"/>
          <p:cNvSpPr txBox="1">
            <a:spLocks noChangeArrowheads="1"/>
          </p:cNvSpPr>
          <p:nvPr/>
        </p:nvSpPr>
        <p:spPr bwMode="auto">
          <a:xfrm>
            <a:off x="224308" y="3936629"/>
            <a:ext cx="1674813" cy="439738"/>
          </a:xfrm>
          <a:prstGeom prst="rect">
            <a:avLst/>
          </a:prstGeom>
          <a:gradFill rotWithShape="0">
            <a:gsLst>
              <a:gs pos="0">
                <a:srgbClr val="95B3D7"/>
              </a:gs>
              <a:gs pos="50000">
                <a:srgbClr val="DBE5F1"/>
              </a:gs>
              <a:gs pos="100000">
                <a:srgbClr val="95B3D7"/>
              </a:gs>
            </a:gsLst>
            <a:lin ang="18900000" scaled="1"/>
          </a:gradFill>
          <a:ln w="12700">
            <a:solidFill>
              <a:srgbClr val="95B3D7"/>
            </a:solidFill>
            <a:miter lim="800000"/>
            <a:headEnd/>
            <a:tailEnd/>
          </a:ln>
          <a:effectLst>
            <a:outerShdw dist="28398" dir="3806097" algn="ctr" rotWithShape="0">
              <a:srgbClr val="243F60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ngsana New" pitchFamily="18" charset="-34"/>
                <a:ea typeface="Angsana New" pitchFamily="18" charset="-34"/>
                <a:cs typeface="Angsana New" pitchFamily="18" charset="-34"/>
              </a:rPr>
              <a:t>ค่าธรรมเนียม</a:t>
            </a:r>
            <a:endParaRPr kumimoji="0" lang="th-TH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061266" y="3970368"/>
            <a:ext cx="48245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dirty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ไม่เสียค่าธรรมเนียม</a:t>
            </a:r>
          </a:p>
        </p:txBody>
      </p:sp>
      <p:sp>
        <p:nvSpPr>
          <p:cNvPr id="5165" name="Text Box 45"/>
          <p:cNvSpPr txBox="1">
            <a:spLocks noChangeArrowheads="1"/>
          </p:cNvSpPr>
          <p:nvPr/>
        </p:nvSpPr>
        <p:spPr bwMode="auto">
          <a:xfrm>
            <a:off x="251520" y="4574198"/>
            <a:ext cx="1674812" cy="439738"/>
          </a:xfrm>
          <a:prstGeom prst="rect">
            <a:avLst/>
          </a:prstGeom>
          <a:gradFill rotWithShape="0">
            <a:gsLst>
              <a:gs pos="0">
                <a:srgbClr val="95B3D7"/>
              </a:gs>
              <a:gs pos="50000">
                <a:srgbClr val="DBE5F1"/>
              </a:gs>
              <a:gs pos="100000">
                <a:srgbClr val="95B3D7"/>
              </a:gs>
            </a:gsLst>
            <a:lin ang="18900000" scaled="1"/>
          </a:gradFill>
          <a:ln w="12700">
            <a:solidFill>
              <a:srgbClr val="95B3D7"/>
            </a:solidFill>
            <a:miter lim="800000"/>
            <a:headEnd/>
            <a:tailEnd/>
          </a:ln>
          <a:effectLst>
            <a:outerShdw dist="28398" dir="3806097" algn="ctr" rotWithShape="0">
              <a:srgbClr val="243F60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ngsana New" pitchFamily="18" charset="-34"/>
                <a:ea typeface="Angsana New" pitchFamily="18" charset="-34"/>
                <a:cs typeface="Angsana New" pitchFamily="18" charset="-34"/>
              </a:rPr>
              <a:t>ช่องทางการให้บริการ</a:t>
            </a:r>
            <a:endParaRPr kumimoji="0" lang="th-TH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057365" y="4282265"/>
            <a:ext cx="699250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 </a:t>
            </a:r>
            <a:r>
              <a:rPr lang="th-TH" sz="1400" dirty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ณ จุดรับคำขอกรมพัฒนาฝีมือแรงงาน (สถาบัน/สำนักงานพัฒนาฝีมือแรงงานทุกจังหวัด)</a:t>
            </a:r>
            <a:endParaRPr lang="en-US" sz="1400" dirty="0">
              <a:solidFill>
                <a:srgbClr val="FFC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sz="1400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</a:t>
            </a:r>
            <a:r>
              <a:rPr lang="th-TH" sz="1400" dirty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 สมัครและเข้าใช้งานผ่านระบบอิเล็กทรอนิกส์ </a:t>
            </a:r>
            <a:r>
              <a:rPr lang="en-US" sz="1400" dirty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(e-Service) </a:t>
            </a:r>
            <a:r>
              <a:rPr lang="th-TH" sz="1400" dirty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ได้ทางเว็บไซต์ </a:t>
            </a:r>
            <a:endParaRPr lang="en-US" sz="1400" dirty="0" smtClean="0">
              <a:solidFill>
                <a:srgbClr val="FFC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US" sz="1400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http</a:t>
            </a:r>
            <a:r>
              <a:rPr lang="en-US" sz="1400" dirty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://e-service.dsd.go.th</a:t>
            </a:r>
          </a:p>
          <a:p>
            <a:r>
              <a:rPr lang="th-TH" sz="1400" b="1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เปิด</a:t>
            </a:r>
            <a:r>
              <a:rPr lang="th-TH" sz="1400" b="1" dirty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ให้บริการวันจันทร์ – วันศุกร์ (ยกเว้นวันหยุดที่ทางราชการกำหนด) </a:t>
            </a:r>
            <a:endParaRPr lang="th-TH" sz="1400" b="1" dirty="0" smtClean="0">
              <a:solidFill>
                <a:srgbClr val="FFC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sz="1400" b="1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ตั้งแต่</a:t>
            </a:r>
            <a:r>
              <a:rPr lang="th-TH" sz="1400" b="1" dirty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เวลา 08.30 – 16.30 น. (มีพักเที่ยง)</a:t>
            </a:r>
            <a:endParaRPr lang="th-TH" sz="1400" dirty="0">
              <a:solidFill>
                <a:srgbClr val="FFC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166" name="Text Box 46"/>
          <p:cNvSpPr txBox="1">
            <a:spLocks noChangeArrowheads="1"/>
          </p:cNvSpPr>
          <p:nvPr/>
        </p:nvSpPr>
        <p:spPr bwMode="auto">
          <a:xfrm>
            <a:off x="184285" y="5823484"/>
            <a:ext cx="1743075" cy="439737"/>
          </a:xfrm>
          <a:prstGeom prst="rect">
            <a:avLst/>
          </a:prstGeom>
          <a:gradFill rotWithShape="0">
            <a:gsLst>
              <a:gs pos="0">
                <a:srgbClr val="95B3D7"/>
              </a:gs>
              <a:gs pos="50000">
                <a:srgbClr val="DBE5F1"/>
              </a:gs>
              <a:gs pos="100000">
                <a:srgbClr val="95B3D7"/>
              </a:gs>
            </a:gsLst>
            <a:lin ang="18900000" scaled="1"/>
          </a:gradFill>
          <a:ln w="12700">
            <a:solidFill>
              <a:srgbClr val="95B3D7"/>
            </a:solidFill>
            <a:miter lim="800000"/>
            <a:headEnd/>
            <a:tailEnd/>
          </a:ln>
          <a:effectLst>
            <a:outerShdw dist="28398" dir="3806097" algn="ctr" rotWithShape="0">
              <a:srgbClr val="243F60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gsana New" pitchFamily="18" charset="-34"/>
                <a:ea typeface="Angsana New" pitchFamily="18" charset="-34"/>
                <a:cs typeface="Angsana New" pitchFamily="18" charset="-34"/>
              </a:rPr>
              <a:t>ช่องทางการติดต่อ/ร้องเรียน</a:t>
            </a: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2051720" y="5450869"/>
            <a:ext cx="73083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 </a:t>
            </a:r>
            <a:r>
              <a:rPr lang="th-TH" sz="1400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กระทรวง</a:t>
            </a:r>
            <a:r>
              <a:rPr lang="th-TH" sz="1400" dirty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แรงงาน ถนนมิตรไมตรี ดินแดง กรุงเทพฯ 10400 สายด่วน 1506 </a:t>
            </a:r>
            <a:endParaRPr lang="th-TH" sz="1400" dirty="0" smtClean="0">
              <a:solidFill>
                <a:srgbClr val="FFC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sz="1400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เว็บไซต์ </a:t>
            </a:r>
            <a:r>
              <a:rPr lang="en-US" sz="1400" dirty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www.mol.go.th</a:t>
            </a:r>
          </a:p>
          <a:p>
            <a:r>
              <a:rPr lang="th-TH" sz="1400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</a:t>
            </a:r>
            <a:r>
              <a:rPr lang="th-TH" sz="1400" dirty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 กรมพัฒนาฝีมือแรงงาน ถนนมิตรไมตรี ดินแดง กรุงเทพฯ 10400 โทร. 0 2245 1707 </a:t>
            </a:r>
            <a:endParaRPr lang="th-TH" sz="1400" dirty="0" smtClean="0">
              <a:solidFill>
                <a:srgbClr val="FFC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sz="1400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เว็บไซต์ </a:t>
            </a:r>
            <a:r>
              <a:rPr lang="en-US" sz="1400" u="sng" dirty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www.dsd.go.th</a:t>
            </a:r>
            <a:r>
              <a:rPr lang="en-US" sz="1400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dirty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                                        </a:t>
            </a:r>
            <a:endParaRPr lang="th-TH" sz="1400" dirty="0" smtClean="0">
              <a:solidFill>
                <a:srgbClr val="FFC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sz="1400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3.</a:t>
            </a:r>
            <a:r>
              <a:rPr lang="th-TH" sz="1400" dirty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ศูนย์บริการประชาชน สำนักงานปลัดส้านักนายกรัฐมนตรี สายด่วน</a:t>
            </a:r>
            <a:r>
              <a:rPr lang="en-US" sz="1400" dirty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1111</a:t>
            </a:r>
          </a:p>
          <a:p>
            <a:r>
              <a:rPr lang="th-TH" sz="1400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4.</a:t>
            </a:r>
            <a:r>
              <a:rPr lang="th-TH" sz="1400" dirty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ศูนย์รับเรื่องร้องเรียนการทุจริตในภาครัฐส้านักงาน ป</a:t>
            </a:r>
            <a:r>
              <a:rPr lang="en-US" sz="1400" dirty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r>
              <a:rPr lang="th-TH" sz="1400" dirty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</a:t>
            </a:r>
            <a:r>
              <a:rPr lang="en-US" sz="1400" dirty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r>
              <a:rPr lang="th-TH" sz="1400" dirty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ท</a:t>
            </a:r>
            <a:r>
              <a:rPr lang="en-US" sz="1400" dirty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r>
              <a:rPr lang="th-TH" sz="1400" dirty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สายด่วน</a:t>
            </a:r>
            <a:r>
              <a:rPr lang="en-US" sz="1400" dirty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1206</a:t>
            </a:r>
            <a:endParaRPr lang="th-TH" sz="1400" dirty="0">
              <a:solidFill>
                <a:srgbClr val="FFC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65</TotalTime>
  <Words>213</Words>
  <Application>Microsoft Office PowerPoint</Application>
  <PresentationFormat>On-screen Show (4:3)</PresentationFormat>
  <Paragraphs>27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ตัวอย่างคู่มือสำหรับประชาชน</vt:lpstr>
      <vt:lpstr>Slide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pk</dc:creator>
  <cp:lastModifiedBy>pk</cp:lastModifiedBy>
  <cp:revision>14</cp:revision>
  <dcterms:created xsi:type="dcterms:W3CDTF">2019-11-13T08:13:21Z</dcterms:created>
  <dcterms:modified xsi:type="dcterms:W3CDTF">2019-11-13T09:18:57Z</dcterms:modified>
</cp:coreProperties>
</file>