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theme/theme4.xml" ContentType="application/vnd.openxmlformats-officedocument.them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  <p:sldMasterId id="2147483756" r:id="rId2"/>
  </p:sldMasterIdLst>
  <p:notesMasterIdLst>
    <p:notesMasterId r:id="rId4"/>
  </p:notesMasterIdLst>
  <p:handoutMasterIdLst>
    <p:handoutMasterId r:id="rId5"/>
  </p:handoutMasterIdLst>
  <p:sldIdLst>
    <p:sldId id="1038" r:id="rId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9D9D9"/>
    <a:srgbClr val="0033CC"/>
    <a:srgbClr val="0000FF"/>
    <a:srgbClr val="FF5050"/>
    <a:srgbClr val="FFB3B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5" autoAdjust="0"/>
    <p:restoredTop sz="94660"/>
  </p:normalViewPr>
  <p:slideViewPr>
    <p:cSldViewPr snapToGrid="0">
      <p:cViewPr>
        <p:scale>
          <a:sx n="93" d="100"/>
          <a:sy n="93" d="100"/>
        </p:scale>
        <p:origin x="-533" y="2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3254" y="53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275" cy="498366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274"/>
            <a:ext cx="2946275" cy="498366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862" y="9428274"/>
            <a:ext cx="2946275" cy="498366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C28B6B5C-4584-4C85-928B-D4113E35F0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11108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8055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2"/>
            <a:ext cx="2945659" cy="498055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BADAC3A2-AF80-437E-BDDE-ECE29F6F0C44}" type="datetimeFigureOut">
              <a:rPr lang="th-TH" smtClean="0"/>
              <a:pPr/>
              <a:t>11/11/62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8586"/>
            <a:ext cx="2945659" cy="498054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6"/>
            <a:ext cx="2945659" cy="498054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56EBA916-484B-4688-A401-F6315B69AF1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3768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31"/>
          <p:cNvSpPr>
            <a:spLocks noChangeShapeType="1"/>
          </p:cNvSpPr>
          <p:nvPr userDrawn="1"/>
        </p:nvSpPr>
        <p:spPr bwMode="auto">
          <a:xfrm>
            <a:off x="0" y="4475361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4467" y="3286539"/>
            <a:ext cx="9144000" cy="10154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srgbClr val="2E2E9C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t>พัฒนาระบบราชการ เพื่อชีวิตที่ดีขึ้นของประชาชน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2E2E9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E2E9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GOOD  GOVERNANCE  FOR  BETTER  LIFE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srgbClr val="2E2E9C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414" y="2092967"/>
            <a:ext cx="1302570" cy="10955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7302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A4C4E-CB83-4BB7-93EE-8AF7DE8DCF75}" type="datetime1">
              <a:rPr lang="th-TH" smtClean="0"/>
              <a:pPr/>
              <a:t>11/11/62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438469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CEFC-CA58-47EF-9B25-F68FBD944BB0}" type="datetime1">
              <a:rPr lang="th-TH" smtClean="0"/>
              <a:pPr/>
              <a:t>11/11/62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544825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28A2-9732-43E0-8F70-97C6A2EA909B}" type="datetime1">
              <a:rPr lang="th-TH" smtClean="0"/>
              <a:pPr/>
              <a:t>11/11/62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12091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0C0E28-FCA0-476C-B8C9-8A356D51402A}" type="datetime1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11/11/62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43E41A19-07C4-49F5-AA7C-956350604F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86600" y="655109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1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0964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D8C28-4A14-467A-BA64-F91F8AD91F97}" type="datetime1">
              <a:rPr lang="th-TH" smtClean="0"/>
              <a:pPr/>
              <a:t>11/11/62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55109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C7D103AA-8845-4AAA-8DCD-945F174AEA28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4467" y="43949"/>
            <a:ext cx="9139533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91373" tIns="45688" rIns="91373" bIns="45688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8" name="Line 31"/>
          <p:cNvSpPr>
            <a:spLocks noChangeShapeType="1"/>
          </p:cNvSpPr>
          <p:nvPr userDrawn="1"/>
        </p:nvSpPr>
        <p:spPr bwMode="auto">
          <a:xfrm>
            <a:off x="0" y="680521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9" name="Line 31"/>
          <p:cNvSpPr>
            <a:spLocks noChangeShapeType="1"/>
          </p:cNvSpPr>
          <p:nvPr userDrawn="1"/>
        </p:nvSpPr>
        <p:spPr bwMode="auto">
          <a:xfrm>
            <a:off x="0" y="19813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</p:spPr>
        <p:txBody>
          <a:bodyPr lIns="91373" tIns="45688" rIns="91373" bIns="45688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82550" y="191022"/>
            <a:ext cx="7842250" cy="381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194" y="80928"/>
            <a:ext cx="606256" cy="5098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33079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8">
            <a:extLst>
              <a:ext uri="{FF2B5EF4-FFF2-40B4-BE49-F238E27FC236}">
                <a16:creationId xmlns:a16="http://schemas.microsoft.com/office/drawing/2014/main" xmlns="" id="{6E808749-9735-48F2-B1F2-6699598E5B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25" y="55563"/>
            <a:ext cx="86026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ตัวชี้วัดกระทรวงแรงงาน </a:t>
            </a:r>
            <a:r>
              <a: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:</a:t>
            </a: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 กรมพัฒนาฝีมือแรงงาน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ประจำปีงบประมาณ พ.ศ. 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256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3</a:t>
            </a:r>
            <a:endParaRPr kumimoji="0" lang="th-TH" altLang="en-US" sz="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100" y="6274805"/>
            <a:ext cx="10801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เงื่อนไข</a:t>
            </a:r>
          </a:p>
        </p:txBody>
      </p:sp>
      <p:graphicFrame>
        <p:nvGraphicFramePr>
          <p:cNvPr id="5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10151291"/>
              </p:ext>
            </p:extLst>
          </p:nvPr>
        </p:nvGraphicFramePr>
        <p:xfrm>
          <a:off x="165981" y="6502516"/>
          <a:ext cx="4852108" cy="290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21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90412"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  <a:defRPr/>
                      </a:pP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6" name="TextBox 24">
            <a:extLst>
              <a:ext uri="{FF2B5EF4-FFF2-40B4-BE49-F238E27FC236}">
                <a16:creationId xmlns:a16="http://schemas.microsoft.com/office/drawing/2014/main" xmlns="" id="{41324AE0-84BB-461A-AAA9-2350627CD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9681" y="6269154"/>
            <a:ext cx="34528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0" rIns="91423" bIns="45710">
            <a:spAutoFit/>
          </a:bodyPr>
          <a:lstStyle>
            <a:lvl1pPr defTabSz="9128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28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28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ประโยชน์ที่คาดว่าประชาชนจะได้รับ</a:t>
            </a:r>
          </a:p>
        </p:txBody>
      </p:sp>
      <p:graphicFrame>
        <p:nvGraphicFramePr>
          <p:cNvPr id="7" name="ตาราง 9">
            <a:extLst>
              <a:ext uri="{FF2B5EF4-FFF2-40B4-BE49-F238E27FC236}">
                <a16:creationId xmlns:a16="http://schemas.microsoft.com/office/drawing/2014/main" xmlns="" id="{683FE036-614B-452B-ABFB-81091500EE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10612030"/>
              </p:ext>
            </p:extLst>
          </p:nvPr>
        </p:nvGraphicFramePr>
        <p:xfrm>
          <a:off x="5127948" y="6484764"/>
          <a:ext cx="3728973" cy="365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89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ดระยะเวลาและค่าใช้จ่ายของสถานประกอบกิจการในการเดินทางเข้ามารับหนังสือรับรองที่สถาบัน/สำนักงานพัฒนาฝีมือแรงงาน</a:t>
                      </a:r>
                    </a:p>
                  </a:txBody>
                  <a:tcPr marL="91428" marR="91428" marT="45413" marB="45413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18983" y="694058"/>
            <a:ext cx="8726925" cy="441847"/>
            <a:chOff x="100012" y="761587"/>
            <a:chExt cx="8726925" cy="461913"/>
          </a:xfrm>
        </p:grpSpPr>
        <p:sp>
          <p:nvSpPr>
            <p:cNvPr id="9" name="Rounded Rectangle 3">
              <a:extLst>
                <a:ext uri="{FF2B5EF4-FFF2-40B4-BE49-F238E27FC236}">
                  <a16:creationId xmlns:a16="http://schemas.microsoft.com/office/drawing/2014/main" xmlns="" id="{BA83C31C-D2F9-4036-A96A-2A2CB3979C83}"/>
                </a:ext>
              </a:extLst>
            </p:cNvPr>
            <p:cNvSpPr/>
            <p:nvPr/>
          </p:nvSpPr>
          <p:spPr bwMode="gray">
            <a:xfrm>
              <a:off x="100012" y="776987"/>
              <a:ext cx="8548105" cy="446513"/>
            </a:xfrm>
            <a:prstGeom prst="roundRect">
              <a:avLst>
                <a:gd name="adj" fmla="val 32325"/>
              </a:avLst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72000" tIns="72000" rIns="72000" bIns="72000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0" name="Rectangle 31">
              <a:extLst>
                <a:ext uri="{FF2B5EF4-FFF2-40B4-BE49-F238E27FC236}">
                  <a16:creationId xmlns:a16="http://schemas.microsoft.com/office/drawing/2014/main" xmlns="" id="{0C6E72E9-6C0A-4E13-9AB6-EAB27207D5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247" y="761587"/>
              <a:ext cx="8687690" cy="255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622300" indent="-6223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228600" indent="-228600">
                <a:buNone/>
              </a:pPr>
              <a:r>
                <a:rPr lang="en-US" sz="11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</a:t>
              </a:r>
              <a:r>
                <a:rPr lang="en-US" sz="11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 </a:t>
              </a:r>
              <a:r>
                <a:rPr lang="th-TH" sz="11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ความสำเร็จของการพัฒนาระบบ </a:t>
              </a:r>
              <a:r>
                <a:rPr lang="en-US" sz="11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</a:t>
              </a:r>
              <a:r>
                <a:rPr lang="th-TH" sz="11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1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-</a:t>
              </a:r>
              <a:r>
                <a:rPr lang="th-TH" sz="11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sz="11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Service</a:t>
              </a:r>
              <a:endPara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11" name="กลุ่ม 4"/>
          <p:cNvGrpSpPr/>
          <p:nvPr/>
        </p:nvGrpSpPr>
        <p:grpSpPr>
          <a:xfrm>
            <a:off x="8080785" y="672948"/>
            <a:ext cx="1170791" cy="656974"/>
            <a:chOff x="7094187" y="1707729"/>
            <a:chExt cx="1164188" cy="759291"/>
          </a:xfrm>
        </p:grpSpPr>
        <p:pic>
          <p:nvPicPr>
            <p:cNvPr id="12" name="Picture 1" descr="C:\Users\dathpan\Downloads\056aac9a306aef891367aae43a86394b.jpg"/>
            <p:cNvPicPr>
              <a:picLocks noChangeAspect="1" noChangeArrowheads="1"/>
            </p:cNvPicPr>
            <p:nvPr/>
          </p:nvPicPr>
          <p:blipFill>
            <a:blip r:embed="rId2" cstate="print"/>
            <a:srcRect l="16319" t="8192" r="17099" b="14839"/>
            <a:stretch>
              <a:fillRect/>
            </a:stretch>
          </p:blipFill>
          <p:spPr bwMode="auto">
            <a:xfrm>
              <a:off x="7286861" y="1707729"/>
              <a:ext cx="742574" cy="75929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TextBox 2"/>
            <p:cNvSpPr txBox="1">
              <a:spLocks noChangeArrowheads="1"/>
            </p:cNvSpPr>
            <p:nvPr/>
          </p:nvSpPr>
          <p:spPr bwMode="auto">
            <a:xfrm rot="21120000">
              <a:off x="7094187" y="1848542"/>
              <a:ext cx="1164188" cy="497993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uFillTx/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/>
              <a:r>
                <a:rPr lang="th-TH" altLang="th-TH" sz="1100" dirty="0">
                  <a:uFillTx/>
                  <a:latin typeface="Tahoma" panose="020B0604030504040204" pitchFamily="34" charset="0"/>
                  <a:cs typeface="Tahoma" panose="020B0604030504040204" pitchFamily="34" charset="0"/>
                </a:rPr>
                <a:t>ตัวชี้วัด</a:t>
              </a:r>
            </a:p>
            <a:p>
              <a:pPr algn="ctr" eaLnBrk="1" hangingPunct="1"/>
              <a:r>
                <a:rPr lang="th-TH" altLang="th-TH" sz="1100" dirty="0">
                  <a:latin typeface="Tahoma" panose="020B0604030504040204" pitchFamily="34" charset="0"/>
                  <a:cs typeface="Tahoma" panose="020B0604030504040204" pitchFamily="34" charset="0"/>
                </a:rPr>
                <a:t>ใหม่</a:t>
              </a:r>
              <a:endParaRPr lang="th-TH" altLang="th-TH" sz="1100" dirty="0">
                <a:uFillTx/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aphicFrame>
        <p:nvGraphicFramePr>
          <p:cNvPr id="14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4082294"/>
              </p:ext>
            </p:extLst>
          </p:nvPr>
        </p:nvGraphicFramePr>
        <p:xfrm>
          <a:off x="141381" y="1265730"/>
          <a:ext cx="8898640" cy="161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86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540797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ระบบการยื่นรับรองหลักสูตรและค่าใช้จ่ายในการฝึกอบรมตามพระราชบัญญัติส่งเสริมการพัฒนาฝีมือแรงงาน พ.ศ.2545 ทางอิเล็กทรอนิกส์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 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คือ ระบบบริการของกรมพัฒนาฝีมือแรงงานที่อำนวยความสะดวกให้สถานประกอบกิจการสามารถยื่นรายละเอียดหลักสูตรรวมถึงเอกสารค่าใช้จ่ายที่ใช้ในการฝึกอบรมเพื่อให้นายทะเบียนรับรองผ่านทางอินเตอร์เน็ต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หนังสือรับรองในรูปแบบอิเล็กทรอนิกส์ หมายถึง หนังสือรับรองที่ออกโดยนายทะเบียนกรมพัฒนาฝีมือแรงงานในการรับรองหลักสูตรและค่าใช้จ่ายในการฝึกอบรมซึ่งอยู่ในรูปแบบไฟล์ดิจิทัลในรูปแบบ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PDF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A-3 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มีคุณสมบัติข้อเสนอแนะตามมาตรฐานด้านเทคโนโลยีสารสนเทศและการสื่อสารที่จำเป็นต่อธุรกรรมทางอิเล็กทรอนิกส์ ว่าด้วยการจัดทำหนังสือรับรองในรูปแบบอิเล็กทรอนิกส์ ของ สานักงานพัฒนาธุรกรรมทางอิเล็กทรอนิกส์ (องค์การมหาชน) กระทรวงดิจิทัลเพื่อเศรษฐกิจและสังคม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ับปรุงระบบการยื่นรับรองหลักสูตรและค่าใช้จ่ายในการฝึกอบรมตามพระราชบัญญัติส่งเสริมการพัฒนาฝีมือแรงงาน พ.ศ.2545 ทางอิเล็กทรอนิกส์ (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 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เพื่อออกหนังสือรับรองในรูปแบบอิเล็กทรอนิกส์ เป็นการดำเนินการตามมติคณะรัฐมนตรี วันที่ 2 เมษายน 2562 เรื่อง การออกเอกสารหลักฐานของทางราชการผ่านระบบดิจิทัล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ดความสำเร็จจากการดำเนินการตามขั้นตอนปรับปรุงระบบการยื่นรับรองหลักสูตรและค่าใช้จ่ายในการฝึกอบรมตามพระราชบัญญัติส่งเสริมการพัฒนาฝีมือแรงงาน พ.ศ.2545 ทางอิเล็กทรอนิกส์ (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</a:t>
                      </a:r>
                      <a:r>
                        <a:rPr lang="th-TH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เพื่อออกหนังสือรับรองในรูปแบบอิเล็กทรอนิกส์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000" b="0" kern="1200" dirty="0">
                        <a:solidFill>
                          <a:schemeClr val="tx1"/>
                        </a:solidFill>
                        <a:effectLst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>
            <a:spLocks/>
          </p:cNvSpPr>
          <p:nvPr/>
        </p:nvSpPr>
        <p:spPr>
          <a:xfrm>
            <a:off x="89100" y="1059095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8700717"/>
              </p:ext>
            </p:extLst>
          </p:nvPr>
        </p:nvGraphicFramePr>
        <p:xfrm>
          <a:off x="128170" y="3884422"/>
          <a:ext cx="8836639" cy="2423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9573">
                  <a:extLst>
                    <a:ext uri="{9D8B030D-6E8A-4147-A177-3AD203B41FA5}">
                      <a16:colId xmlns:a16="http://schemas.microsoft.com/office/drawing/2014/main" xmlns="" val="1661457189"/>
                    </a:ext>
                  </a:extLst>
                </a:gridCol>
                <a:gridCol w="2988565">
                  <a:extLst>
                    <a:ext uri="{9D8B030D-6E8A-4147-A177-3AD203B41FA5}">
                      <a16:colId xmlns:a16="http://schemas.microsoft.com/office/drawing/2014/main" xmlns="" val="2395773697"/>
                    </a:ext>
                  </a:extLst>
                </a:gridCol>
                <a:gridCol w="3118501">
                  <a:extLst>
                    <a:ext uri="{9D8B030D-6E8A-4147-A177-3AD203B41FA5}">
                      <a16:colId xmlns:a16="http://schemas.microsoft.com/office/drawing/2014/main" xmlns="" val="2019525282"/>
                    </a:ext>
                  </a:extLst>
                </a:gridCol>
              </a:tblGrid>
              <a:tr h="305938"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เป้าหมายขั้นต่ำ</a:t>
                      </a:r>
                    </a:p>
                    <a:p>
                      <a:pPr algn="ctr"/>
                      <a:r>
                        <a:rPr lang="th-TH" sz="900" b="1" dirty="0" smtClean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1" dirty="0" smtClean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900" b="1" dirty="0" smtClean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9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</a:p>
                    <a:p>
                      <a:pPr algn="ctr"/>
                      <a:r>
                        <a:rPr lang="th-TH" sz="900" b="1" dirty="0" smtClean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900" b="1" dirty="0" smtClean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9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</a:p>
                    <a:p>
                      <a:pPr algn="ctr"/>
                      <a:r>
                        <a:rPr lang="th-TH" sz="900" b="1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900" b="1" smtClean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r>
                        <a:rPr lang="th-TH" sz="9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33969053"/>
                  </a:ext>
                </a:extLst>
              </a:tr>
              <a:tr h="6589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1.ศึกษาและวิเคราะห์ระบบบริการที่ใช้อยู่ในปัจจุบัน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System Analysis)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กับมาตรฐาน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เทคโนโลยีสารสนเทศและการสื่อสารที่จำเป็นต่อธุรกรรมทางอิเล็กทรอนิกส์ว่าด้วยการจัดทำหนังสือรับรองในรูปแบบอิเล็กทรอนิกส์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1.ศึกษาและวิเคราะห์ระบบบริการที่ใช้อยู่ในปัจจุบัน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System Analysis)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กับมาตรฐาน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เทคโนโลยีสารสนเทศและการสื่อสารที่จำเป็นต่อธุรกรรมทางอิเล็กทรอนิกส์ว่าด้วยการจัดทำหนังสือรับรองในรูปแบบอิเล็กทรอนิกส์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1.ศึกษาและวิเคราะห์ระบบบริการที่ใช้อยู่ในปัจจุบัน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System Analysis)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กับมาตรฐาน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เทคโนโลยีสารสนเทศและการสื่อสารที่จำเป็นต่อธุรกรรมทางอิเล็กทรอนิกส์ว่าด้วยการจัดทำหนังสือรับรองในรูปแบบอิเล็กทรอนิกส์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4745697"/>
                  </a:ext>
                </a:extLst>
              </a:tr>
              <a:tr h="5412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9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ดำเนินการปรับปรุงระบบให้แล้วเสร็จและเป็นไปตาม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เทคโนโลยีสารสนเทศและการสื่อสารที่จำเป็นต่อธุรกรรมทางอิเล็กทรอนิกส์ว่าด้วยการจัดทำหนังสือรับรองในรูปแบบอิเล็กทรอนิกส์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900" b="0" kern="12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ดำเนินการปรับปรุงระบบให้แล้วเสร็จและเป็นไปตาม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</a:t>
                      </a:r>
                      <a:r>
                        <a:rPr lang="th-TH" sz="900" b="0" kern="120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านเทคโนโลยีสารสนเทศและการสื่อสารที่จำเป็นต่อธุรกรรมทางอิเล็กทรอนิกส์ว่าด้วยการจัดทำหนังสือรับรองในรูปแบบอิเล็กทรอนิกส์ 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59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เปิดให้บริการระบบการยื่นรับรองหลักสูตรและค่าใช้จ่ายในการฝึกอบรมตามพระราชบัญญัติส่งเสริมการพัฒนาฝีมือแรงงาน พ.ศ.2545 ทางอิเล็กทรอนิกส์ (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e-Service)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เพื่อออกหนังสือรับรองในรูปแบบอิเล็กทรอนิกส์ ภายใน 30 กันยายน 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7" name="TextBox 23">
            <a:extLst>
              <a:ext uri="{FF2B5EF4-FFF2-40B4-BE49-F238E27FC236}">
                <a16:creationId xmlns:a16="http://schemas.microsoft.com/office/drawing/2014/main" xmlns="" id="{45494A2C-DC60-4A91-A4D5-DC7DE4CA8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51" y="3668703"/>
            <a:ext cx="142627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Tahoma" panose="020B0604030504040204" pitchFamily="34" charset="0"/>
              </a:rPr>
              <a:t>เกณฑ์การประเมิน</a:t>
            </a:r>
            <a:endParaRPr kumimoji="0" lang="en-US" altLang="en-US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18" name="Table 51">
            <a:extLst>
              <a:ext uri="{FF2B5EF4-FFF2-40B4-BE49-F238E27FC236}">
                <a16:creationId xmlns:a16="http://schemas.microsoft.com/office/drawing/2014/main" xmlns="" id="{84AEE763-3B63-48D1-B850-E79A435F6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69745300"/>
              </p:ext>
            </p:extLst>
          </p:nvPr>
        </p:nvGraphicFramePr>
        <p:xfrm>
          <a:off x="128864" y="2822884"/>
          <a:ext cx="8732304" cy="913363"/>
        </p:xfrm>
        <a:graphic>
          <a:graphicData uri="http://schemas.openxmlformats.org/drawingml/2006/table">
            <a:tbl>
              <a:tblPr firstRow="1"/>
              <a:tblGrid>
                <a:gridCol w="15316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6830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73234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3327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(2563-25</a:t>
                      </a:r>
                      <a:r>
                        <a:rPr kumimoji="0" lang="en-US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  <a:r>
                        <a:rPr kumimoji="0" lang="th-TH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kumimoji="0" lang="th-TH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5947573"/>
                  </a:ext>
                </a:extLst>
              </a:tr>
              <a:tr h="205833">
                <a:tc>
                  <a:txBody>
                    <a:bodyPr/>
                    <a:lstStyle/>
                    <a:p>
                      <a:pPr lvl="0" algn="ctr"/>
                      <a:r>
                        <a:rPr lang="th-TH" sz="8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8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8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1786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ปรุงระบบการยื่นรับรองหลักสูตรและค่าใช้จ่ายในการฝึกอบรมตามพระราชบัญญัติส่งเสริมการพัฒนาฝีมือแรงงาน พ.ศ.2545 ทางอิเล็กทรอนิกส์ (</a:t>
                      </a:r>
                      <a:r>
                        <a:rPr lang="en-US" sz="10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</a:t>
                      </a:r>
                      <a:r>
                        <a:rPr lang="th-TH" sz="10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เพื่อออกหนังสือรับรองในรูปแบบอิเล็กทรอนิกส์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เชื่อมโยงฐานข้อมูลหนังสือรับรองอิเล็กทรอนิกส์ของกรมพัฒนาฝีมือแรงงานกับกรมสรรพากร </a:t>
                      </a:r>
                      <a:endParaRPr kumimoji="0" 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73922629"/>
      </p:ext>
    </p:extLst>
  </p:cSld>
  <p:clrMapOvr>
    <a:masterClrMapping/>
  </p:clrMapOvr>
</p:sld>
</file>

<file path=ppt/theme/theme1.xml><?xml version="1.0" encoding="utf-8"?>
<a:theme xmlns:a="http://schemas.openxmlformats.org/drawingml/2006/main" name="8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15793</TotalTime>
  <Words>595</Words>
  <Application>Microsoft Office PowerPoint</Application>
  <PresentationFormat>On-screen Show (4:3)</PresentationFormat>
  <Paragraphs>34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8_Custom Design</vt:lpstr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krittapon.opdc@outlook.com</dc:creator>
  <cp:lastModifiedBy>pk</cp:lastModifiedBy>
  <cp:revision>697</cp:revision>
  <cp:lastPrinted>2019-10-28T09:23:22Z</cp:lastPrinted>
  <dcterms:created xsi:type="dcterms:W3CDTF">2018-09-05T03:45:59Z</dcterms:created>
  <dcterms:modified xsi:type="dcterms:W3CDTF">2019-11-11T06:41:30Z</dcterms:modified>
</cp:coreProperties>
</file>