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08" r:id="rId2"/>
    <p:sldId id="309" r:id="rId3"/>
    <p:sldId id="306" r:id="rId4"/>
    <p:sldId id="298" r:id="rId5"/>
    <p:sldId id="304" r:id="rId6"/>
    <p:sldId id="305" r:id="rId7"/>
    <p:sldId id="302" r:id="rId8"/>
    <p:sldId id="307" r:id="rId9"/>
    <p:sldId id="303" r:id="rId10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89" autoAdjust="0"/>
  </p:normalViewPr>
  <p:slideViewPr>
    <p:cSldViewPr>
      <p:cViewPr>
        <p:scale>
          <a:sx n="100" d="100"/>
          <a:sy n="100" d="100"/>
        </p:scale>
        <p:origin x="-294" y="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B90F7-D6D8-41C3-AB14-2738A0A24A59}" type="datetimeFigureOut">
              <a:rPr lang="en-US" smtClean="0"/>
              <a:t>04-Mar-19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40AE54-53FE-4C2C-886B-5FDD5EE9C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9788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479930-1DF8-43E4-A31C-45EA34B247FF}" type="datetimeFigureOut">
              <a:rPr lang="th-TH" smtClean="0"/>
              <a:pPr/>
              <a:t>04/03/62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49164E-449D-4E81-9738-F19DCC47AB4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326992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658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658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D74E6-1B84-4610-88E0-83D27FC276B1}" type="datetime1">
              <a:rPr lang="th-TH" smtClean="0"/>
              <a:t>04/03/62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AC687-8CD4-49A5-A4C0-0133F853741C}" type="datetime1">
              <a:rPr lang="th-TH" smtClean="0"/>
              <a:t>04/03/62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419AD-1669-46AD-9328-AB103F5A8759}" type="datetime1">
              <a:rPr lang="th-TH" smtClean="0"/>
              <a:t>04/03/62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E8BE1-6098-4B4C-83D4-B5D5548A7ACC}" type="datetime1">
              <a:rPr lang="th-TH" smtClean="0"/>
              <a:t>04/03/62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5938-D637-482D-9A17-E11DB1B0857B}" type="datetime1">
              <a:rPr lang="th-TH" smtClean="0"/>
              <a:t>04/03/62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2C33-F0D0-4FB8-8214-BCEA9C3F9B07}" type="datetime1">
              <a:rPr lang="th-TH" smtClean="0"/>
              <a:t>04/03/62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FF897-2AE3-4712-902B-99F2F02CE074}" type="datetime1">
              <a:rPr lang="th-TH" smtClean="0"/>
              <a:t>04/03/62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8D00-A2E3-4037-8027-FB709FA5B026}" type="datetime1">
              <a:rPr lang="th-TH" smtClean="0"/>
              <a:t>04/03/62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9CE9-BBB3-4B99-B6FA-57A908FE9F11}" type="datetime1">
              <a:rPr lang="th-TH" smtClean="0"/>
              <a:t>04/03/62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3A52-8C61-46C6-91B3-48D4DC25E25A}" type="datetime1">
              <a:rPr lang="th-TH" smtClean="0"/>
              <a:t>04/03/62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2D6A-6A95-42DF-A4E3-6C49C6DDF275}" type="datetime1">
              <a:rPr lang="th-TH" smtClean="0"/>
              <a:t>04/03/62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48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5A568-AF59-4DC4-B187-F0A11E73668A}" type="datetime1">
              <a:rPr lang="th-TH" smtClean="0"/>
              <a:t>04/03/62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h-TH" smtClean="0"/>
              <a:t>48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5828" y="277421"/>
            <a:ext cx="923905" cy="92390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45341" y="17526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171419"/>
              </p:ext>
            </p:extLst>
          </p:nvPr>
        </p:nvGraphicFramePr>
        <p:xfrm>
          <a:off x="248216" y="2041526"/>
          <a:ext cx="8498249" cy="4206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82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206873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ความสำเร็จของการบรรลุเป้าหมายตามแผนปฏิบัติงาน ประจำปีงบประมาณ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ภายใต้ยุทธศาสตร์กรมพัฒนาฝีมือแรงงาน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และการเบิกจ่ายเงินงบประมาณภาพรวม ประจำปีงบประมาณ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2562  เป็นการประเมินประสิทธิภาพในการดำเนินงานตามกลยุทธ์ หลักภารกิจพื้นฐาน งานประจำตามหน้าที่ปกติ ที่ได้รับมอบหมายในทุกผลผลิต โครงการและกิจกรรม</a:t>
                      </a:r>
                      <a:endParaRPr lang="en-US" sz="900" b="0" u="sng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พิจารณาจากการดำเนินงานที่บรรลุเป้าหมายในแต่ละกิจกรรม 1) แผนงาน/โครงการภายใต้ยุทธศาสตร์กรมพัฒนาฝีมือแรงงาน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และ/หรือ การปฏิบัติงานตามภารกิจปกติ          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โดยค่าเป้าหมายในแต่ละกิจกรรมต้องไม่น้อยกว่าค่าเป้าหมายที่กำหนดไว้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รวมทั้งการเบิกจ่ายเงินงบประมาณตามที่ได้รับจัดสรร (พิจารณาจากระบบ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ของกรมบัญชีกลาง) รอบที่ 1 ผลการดำเนินการระหว่างวันที่ 1 ตุลาคม 256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ผลการดำเนินการระหว่างวันที่ 1 เมษายน - 30 กันยายน 256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1) หากหน่วยไม่มีแผนงาน/โครงการภายใต้ยุทธศาสตร์กรมพัฒนาฝีมือแรงงาน ขอให้จัดทำแผนปฏิบัติงานตามภารกิจปกติ 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การเบิกจ่ายงบประมาณ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รอบที่ 1 งบลงทุน และงบรายจ่ายอื่น ในลักษณะค่าจ้างที่ปรึกษา ที่ไม่สามารถเบิกจ่ายได้ภายใน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1 - 2  ให้ชี้แจงเหตุผล และกระบวนการดำเนินงาน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ที่ดำเนินการแล้วไม่สามารถเบิกจ่ายได้ ส่งกองบริหารการคลัง เพื่อประกอบการพิจารณาหลักเกณฑ์ผ่าน/ไม่ผ่าน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รอบที่ 2 ค่าจ้างเหมาบริการ ที่ไม่สามารถเบิกจ่ายได้ภายในวันที่ 30 กันยายน 2562 เนื่องจากต้องดำเนินการตามสัญญา ให้ชี้แจงเหตุผล และส่งข้อมูล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ให้กองบริการการคลัง เพื่อประกอบการพิจารณาหลักเกณฑ์ผ่าน/ไม่ผ่าน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 หลักฐาน  </a:t>
                      </a:r>
                      <a:r>
                        <a:rPr lang="en-US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แบบฟอร์มแผน</a:t>
                      </a:r>
                      <a:r>
                        <a:rPr lang="th-TH" sz="900" b="0" spc="-5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ปฎิบัติ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  รอบที่ 2 เอกสารที่แสดงว่าได้ดำเนินการตามแผนปฏิบัติการเสร็จเรียบร้อยแล้ว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  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spc="-2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ศรีวรรณ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ประเสริฐทอง / นางสาวนภารัตน์  ภาโนมัย  </a:t>
                      </a:r>
                      <a:r>
                        <a:rPr lang="th-TH" sz="900" b="0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</a:t>
                      </a:r>
                      <a:r>
                        <a:rPr lang="en-US" sz="900" b="0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2247 0303 </a:t>
                      </a:r>
                      <a:r>
                        <a:rPr lang="th-TH" sz="900" b="0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กอง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บริหารการคลัง           ผู้รับผิดชอบ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นางสาวยุวดี เก้า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เอี้ยน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นางสาวสุกัญญา  สุวรรณรัตน์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6166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364206"/>
              </p:ext>
            </p:extLst>
          </p:nvPr>
        </p:nvGraphicFramePr>
        <p:xfrm>
          <a:off x="1046687" y="4800600"/>
          <a:ext cx="7315200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71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7446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2084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ร้อยละของการบรรลุเป้าหมาย             ตามแผนการปฏิบัติงาน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=</a:t>
                      </a: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จำนวนแผนงาน/โครงการ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ที่ดำเนินการแล้วเสร็จ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spc="-4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spc="-4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1158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spc="-4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0" spc="-4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-4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lang="th-TH" sz="900" b="0" spc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จำนวนแผนงาน/โครงการ ตามแผนปฏิบัติงาน ประจำปีงบประมาณ</a:t>
                      </a:r>
                      <a:r>
                        <a:rPr lang="th-TH" sz="900" b="0" spc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พ.ศ. 2562</a:t>
                      </a:r>
                      <a:endParaRPr lang="th-TH" sz="900" b="0" spc="-4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6087" y="277421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1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Function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Rounded Rectangle 3"/>
          <p:cNvSpPr/>
          <p:nvPr/>
        </p:nvSpPr>
        <p:spPr bwMode="gray">
          <a:xfrm>
            <a:off x="56087" y="990600"/>
            <a:ext cx="8305800" cy="65279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 </a:t>
            </a:r>
            <a:r>
              <a:rPr lang="en-US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</a:t>
            </a: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งาน ประจำปีงบประมาณ พ.ศ.2562 </a:t>
            </a:r>
          </a:p>
          <a:p>
            <a:pPr fontAlgn="base">
              <a:spcAft>
                <a:spcPts val="600"/>
              </a:spcAft>
            </a:pP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ภายใต้ยุทธศาสตร์กรมพัฒนาฝีมือแรงงาน  และการเบิกจ่ายเงินงบประมาณภาพรวม ประจำปีงบประมาณ พ.ศ.2562</a:t>
            </a:r>
          </a:p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 rot="5400000">
            <a:off x="-1325563" y="3094038"/>
            <a:ext cx="2895600" cy="365125"/>
          </a:xfrm>
        </p:spPr>
        <p:txBody>
          <a:bodyPr/>
          <a:lstStyle/>
          <a:p>
            <a:r>
              <a:rPr lang="th-TH" dirty="0" smtClean="0"/>
              <a:t>48</a:t>
            </a:r>
            <a:r>
              <a:rPr lang="en-US" dirty="0" smtClean="0"/>
              <a:t>-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1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915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9401" y="66677"/>
            <a:ext cx="923905" cy="923906"/>
          </a:xfrm>
          <a:prstGeom prst="rect">
            <a:avLst/>
          </a:prstGeom>
          <a:noFill/>
        </p:spPr>
      </p:pic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199726"/>
              </p:ext>
            </p:extLst>
          </p:nvPr>
        </p:nvGraphicFramePr>
        <p:xfrm>
          <a:off x="264751" y="1905000"/>
          <a:ext cx="8498249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82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สูตรการคำนวณ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06316" y="4038600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</a:t>
            </a:r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ตามรอบ</a:t>
            </a:r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</a:t>
            </a:r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1054672" y="4407932"/>
            <a:ext cx="7681116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287096"/>
              </p:ext>
            </p:extLst>
          </p:nvPr>
        </p:nvGraphicFramePr>
        <p:xfrm>
          <a:off x="106316" y="4876800"/>
          <a:ext cx="8825592" cy="1447800"/>
        </p:xfrm>
        <a:graphic>
          <a:graphicData uri="http://schemas.openxmlformats.org/drawingml/2006/table">
            <a:tbl>
              <a:tblPr firstRow="1"/>
              <a:tblGrid>
                <a:gridCol w="8940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801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0012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1815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8897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3908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0231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3264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0012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80153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0912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8015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60050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6131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864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แผนปฏิบัติงาน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จ่ายเงิน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งบประมาณภาพรวม                    </a:t>
                      </a:r>
                      <a:r>
                        <a:rPr lang="th-TH" sz="800" b="0" kern="1200" dirty="0" err="1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1 - 2  ไม่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น้อยกว่า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ร้อยละ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54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.00                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ดำเนินแผนงาน/โครงการ ตามแผนปฏิบัติงาน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ไม่น้อยกว่า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ร้อยละ 100</a:t>
                      </a:r>
                      <a:endParaRPr lang="en-US" sz="800" b="0" kern="1200" baseline="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</a:t>
                      </a:r>
                      <a:r>
                        <a:rPr lang="th-TH" sz="800" b="0" kern="1200" dirty="0" err="1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1 - 4 ไม่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กว่า          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.00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891756"/>
              </p:ext>
            </p:extLst>
          </p:nvPr>
        </p:nvGraphicFramePr>
        <p:xfrm>
          <a:off x="1117633" y="2433662"/>
          <a:ext cx="6661716" cy="59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5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2746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276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9954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1 - 2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369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วงเงินงบประมาณ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ที่หน่วยงาน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ได้รับจัดสรรในปีงบประมาณ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2562  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en-US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610902"/>
              </p:ext>
            </p:extLst>
          </p:nvPr>
        </p:nvGraphicFramePr>
        <p:xfrm>
          <a:off x="1185099" y="3276600"/>
          <a:ext cx="6888085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91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6318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580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9186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1 - 4 (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วงเงินงบประมาณ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ที่หน่วยงาน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ได้รับจัดสรรในปีงบประมาณ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2562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82664" y="2250207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1 มี.ค. (6 เดือน)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27625" y="3046713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2 ก.ย. (12 เดือน)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6087" y="277421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1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Function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Rounded Rectangle 3"/>
          <p:cNvSpPr/>
          <p:nvPr/>
        </p:nvSpPr>
        <p:spPr bwMode="gray">
          <a:xfrm>
            <a:off x="56087" y="990600"/>
            <a:ext cx="8305800" cy="65279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 </a:t>
            </a:r>
            <a:r>
              <a:rPr lang="en-US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</a:t>
            </a: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งาน ประจำปีงบประมาณ พ.ศ.2562 </a:t>
            </a:r>
          </a:p>
          <a:p>
            <a:pPr fontAlgn="base">
              <a:spcAft>
                <a:spcPts val="600"/>
              </a:spcAft>
            </a:pP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ภายใต้ยุทธศาสตร์กรมพัฒนาฝีมือแรงงาน  และการเบิกจ่ายเงินงบประมาณภาพรวม ประจำปีงบประมาณ พ.ศ.2562</a:t>
            </a:r>
          </a:p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5400000">
            <a:off x="-1341484" y="2946846"/>
            <a:ext cx="2895600" cy="365125"/>
          </a:xfrm>
        </p:spPr>
        <p:txBody>
          <a:bodyPr/>
          <a:lstStyle/>
          <a:p>
            <a:r>
              <a:rPr lang="th-TH" dirty="0" smtClean="0"/>
              <a:t>48</a:t>
            </a:r>
            <a:r>
              <a:rPr lang="en-US" dirty="0" smtClean="0"/>
              <a:t>-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2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5994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9004" y="142877"/>
            <a:ext cx="1000106" cy="1000107"/>
          </a:xfrm>
          <a:prstGeom prst="rect">
            <a:avLst/>
          </a:prstGeom>
          <a:noFill/>
        </p:spPr>
      </p:pic>
      <p:sp>
        <p:nvSpPr>
          <p:cNvPr id="11" name="Rounded Rectangle 3"/>
          <p:cNvSpPr/>
          <p:nvPr/>
        </p:nvSpPr>
        <p:spPr bwMode="gray">
          <a:xfrm>
            <a:off x="295171" y="785794"/>
            <a:ext cx="6653093" cy="6258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2.1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ความสำเร็จของการมีส่วนร่วมในการดำเนินการตามมาตรการลด และคัดแยกขยะมูลฝอย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45287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9512" y="4754415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00100" y="487342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348117"/>
              </p:ext>
            </p:extLst>
          </p:nvPr>
        </p:nvGraphicFramePr>
        <p:xfrm>
          <a:off x="0" y="5285976"/>
          <a:ext cx="9006844" cy="106644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6937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</a:t>
                      </a:r>
                      <a:r>
                        <a:rPr lang="th-TH" sz="800" b="1" baseline="0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11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การดำเนินกิจกรรมตามข้อ 2 .1-2.5 ครบถ้วน</a:t>
                      </a: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คะแนนรวมตามการประเมินอธิบดี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kern="1200" baseline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</a:t>
                      </a:r>
                      <a:r>
                        <a:rPr lang="th-TH" sz="800" b="0" kern="1200" baseline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ตำกว่า 8 คะแนน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881670"/>
              </p:ext>
            </p:extLst>
          </p:nvPr>
        </p:nvGraphicFramePr>
        <p:xfrm>
          <a:off x="142844" y="1785926"/>
          <a:ext cx="8677628" cy="2786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86082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ความสำเร็จของการดำเนินการตามมาตรการลด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และคัดแยกขยะมูลฝอย คือ การสร้างคุณภาพสิ่งแวดล้อมที่ดี ลดมลพิษและลดผลกระทบต่อสุขภาพของประชาชนและระบบนิเวศ โดยเป็นตัวชี้วัดที่ประเมินผู้บริหารองค์การ ประจำปีงบประมาณ พ.ศ. 2562</a:t>
                      </a:r>
                      <a:endParaRPr lang="en-US" sz="10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พิจารณาจากการดำเนินงานที่บรรลุเป้าหมาย ดังนี้                                                                                                                                                                  2.1 ดำเนินการสร้างความรู้ความเข้าใจให้กับบุคลากรเกี่ยวกับนโยบายการลด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คัดแยกขยะมูลฝอยในหน่วยงานภาครัฐ                                                                                2.2 ดำเนิน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กิจกรรมเสริมสร้างความรู้ความเข้าใจให้กับบุคลากรเพื่อปรับเปลี่ยนพฤติกรรมในการลด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คัดแยกขยะมูลฝอยในหน่วยงาน ได้แก่ การสร้างความรู้ความเข้าใจเกี่ยวกับแผนปฏิบัติการลด คัดแยกขยะมูลฝอยของกรมพัฒนาฝีมือแรงงาน และการสร้างความรู้ความเข้าใจในการปฏิบัติตามแผน                                                                           2.3 ดำเนินกิจกรรม ดังนี้ 1) ประชาสัมพันธ์ให้บุคลากรและประชาชนที่มาใช้บริการทราบและมีส่วนร่วมในการลดคัดแยกขยะมูลฝอยในหน่วยงาน 2) ส่งเสริมการใช้แก้งส่วนตัว เพื่อลดการใช้แก้วน้ำแบบใช้ได้ครั้งเดียวทิ้ง 3.) ส่งเสริมสนับสนุนการใช้ตะกร้า ถุงผ้าปิ่นโต ภาชนะหรือบรรจุภัณฑ์ที่เป็นมิตรกับสิ่งแวดล้อม เพื่อลดการใช้ถุงพลาสติกหูหิ้ว                      2.4 ดำเนินการคัดแยกขยะในหน่วยงาน เพื่อนำไปใช้ประโยชน์ตามความเหมาะสมของหน่วยงาน                                                                                                         2.5. ดำเนินการสำรวจ ประเมินและจัดเก็บข้อมูลปริมาณขยะมูลฝอย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โฟม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บรรจุอาหาร ถุงพลาสติกหูหิ้ว และแก้วพลาสติกแบบใช้ครั้งเดียวของหน่วยงาน โดยดำเนินการและจัดส่งรายงานตามแบบที่กำหนดเป็นรายสัปดาห์                                                                                                                                                                         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</a:t>
                      </a: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การรายงาน / ภาพประกอบ / การเก็บข้อมูลของเจ้าภาพตัวชี้วัด รอบที่ 2 ใช้ผลคะแนนการประเมินผู้บริหารองค์การ</a:t>
                      </a: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สำนักงานเลขานุการกรม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นางสาวสุปราณี  เหลืองรุ่งทรัพย์ 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:0 2245 1707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 918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427" y="0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2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Agenda 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5400000">
            <a:off x="-1401763" y="3114527"/>
            <a:ext cx="2895600" cy="365125"/>
          </a:xfrm>
        </p:spPr>
        <p:txBody>
          <a:bodyPr/>
          <a:lstStyle/>
          <a:p>
            <a:r>
              <a:rPr lang="en-US" dirty="0"/>
              <a:t>4</a:t>
            </a:r>
            <a:r>
              <a:rPr lang="en-US" dirty="0" smtClean="0"/>
              <a:t>9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14030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304800" y="685800"/>
            <a:ext cx="7324725" cy="6858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2.2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ความสำเร็จของการเสริมสร้างวัฒนธรรมองค์กรเพื่อสร้างทัศนคติและจิตสำนึก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ด้านการป้องกันและต่อต้านการทุจริตประพฤติมิชอบ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222128"/>
              </p:ext>
            </p:extLst>
          </p:nvPr>
        </p:nvGraphicFramePr>
        <p:xfrm>
          <a:off x="152401" y="1676400"/>
          <a:ext cx="8610600" cy="269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25146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เสริมสร้างวัฒนธรรมองค์กรเพื่อสร้างทัศนคติและจิตสำนึกด้านการป้องกันและต่อต้านการทุจริตประพฤติมิชอบ โดยมีการประกาศเจตจำนงสุจริตของผู้อำนวยการหน่วยงานที่จะปฏิบัติหน้าที่และบริหารหน่วยงานอย่างซื่อสัตย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สุจริต โปร่งใสและเป็นไปตามหลัก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ธรรมาภิ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บาล และคณะกรรมการป้องกันและปราบปรามการทุจริตของหน่วยงานกำหนดการขับเคลื่อนนโยบายที่เกี่ยวข้องกับการป้องกันและปราบปรามการทุจริตของหน่วยงาน รวมทั้งมีการกำหนดช่องทางการรับฟังความคิดเห็น ข้อเสนอแนะของหน่วยงานผ่านทางเว็บไซต์ของหน่วยงาน เช่น กล่องข้อความ , เว็บบอร์ด เป็นต้น และมีการจัดกิจกรรมที่แสดงถึงการเสริมสร้างวัฒนธรรมองค์กรให้เจ้าหน้าที่ของหน่วยงานมีทัศนคติและค่านิยมในการปฏิบัติอย่างซื่อสัตย์ สุจริต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รายงานสรุปผลการดำเนินการพร้อมเอกสารหลักฐานประกอบการดำเนินการ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3.1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ประกาศเจตจำนงสุจริตฯ ของผู้ดำรงตำแหน่งผู้อำนวยการหน่วยงานผ่านทางเว็บไซต์หน่วยงาน                                                                                                                              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3.2 รายงานการประชุมคณะกรรมการป้องกันและปราบปรามการทุจริตประจำหน่วยงานเพื่อขับเคลื่อนนโยบายการป้องกันและปราบปรามการทุจริตคอร์รัปชั่น รวมทั้ง       การเสริมสร้างคุณธรรมและจริยธรรม โดยจะต้องระบุถึงกิจกรรมที่แสดงถึงการเสริมสร้างวัฒนธรรมองค์กรเพื่อให้เจ้าหน้าที่ของหน่วยงานมีทัศนคติและค่านิยมในการปฏิบัติงาน     อย่างซื่อสัตย์สุจริตที่จะดำเนินการ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3.3 เอกสารระบุลิงค์เว็บไซต์ของช่องทางการรับฟังความคิดเห็น ข้อเสนอแนะของหน่วยงาน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3.4 แบบรายงานผลการขับเคลื่อนนโยบายป้องกันการรับสินบนและมาตรการป้องกันผลประโยชน์ทับซ้อน ทุก 3 เดือนใน 1 ปีงบประมาณ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3.5 เอกสาร/หลักฐานที่ระบุการจัดกิจกรรมตามที่คณะกรรมการป้องกันและปราบปรามการทุจริตประจำหน่วยงานกำหนด เช่น รายงานผลการจัดอบรม/สัมมนา ,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ภาพถ่ายกิจกรรม เป็นต้น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3.6 แบบรายงานสรุปผลการดำเนินการพร้อมเอกสารหลักฐาน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กรณีที่มีการย้ายหน่วยงานระหว่างปีงบประมาณในระดับผู้อำนวยการให้ดำเนินการประกาศเจตจำนงสุจริตฯ ของหน่วยงานที่ไปดำรงตำแหน่งใหม่ด้วย เช่น รอบการประเมินที่ 1          (1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ตค.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60- 31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62) ดำรงตำแหน่งผู้อำนวยการหน่วยงาน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ได้ดำเนินการประกาศเจตจำนงสุจริตฯ เรียบร้อยแล้ว ต่อมารอบการประเมินที่ 2 (1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62) ได้มีคำสั่งย้าย  ไปปฏิบัติหน้าที่ ณ หน่วยงาน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จะต้องดำเนินการประกาศเจตจำนงสุจริตฯ ในฐานะผู้อำนวยการของหน่วยงาน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 รวมทั้งกรณีการย้ายในรอบการประเมินนั้น ๆ ด้วย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กองบริหารทรัพยากรบุคคล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นายสง่า แสนเดช , นายพรรษา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กุลว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0 2245 3579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1334847"/>
              </p:ext>
            </p:extLst>
          </p:nvPr>
        </p:nvGraphicFramePr>
        <p:xfrm>
          <a:off x="60956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เอกสารหลักฐาน ตามข้อ 3.1 – 3.6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เอกสารหลักฐาน ตามข้อ 3.1 – 3.6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427" y="39469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2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Agenda 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5400000">
            <a:off x="-1363663" y="2484438"/>
            <a:ext cx="2895600" cy="365125"/>
          </a:xfrm>
        </p:spPr>
        <p:txBody>
          <a:bodyPr/>
          <a:lstStyle/>
          <a:p>
            <a:r>
              <a:rPr lang="en-US" dirty="0" smtClean="0"/>
              <a:t>50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34930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49" y="76203"/>
            <a:ext cx="884285" cy="88428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ตัวชี้วัด องค์ประกอบที่ 4 </a:t>
            </a:r>
            <a:r>
              <a:rPr lang="en-US" sz="1200" b="1" dirty="0" err="1" smtClean="0">
                <a:latin typeface="Tahoma" pitchFamily="34" charset="0"/>
                <a:cs typeface="Tahoma" pitchFamily="34" charset="0"/>
              </a:rPr>
              <a:t>lnnovation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 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(ส่วนกลางทุกหน่วยงาน)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5729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084037"/>
              </p:ext>
            </p:extLst>
          </p:nvPr>
        </p:nvGraphicFramePr>
        <p:xfrm>
          <a:off x="142844" y="1643050"/>
          <a:ext cx="8677628" cy="3233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3375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ความสำเร็จของการขับเคลื่อนการปฏิบัติงานของกรมพัฒนาฝีมือแรงงานสู่ระบบราชการ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4.0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คือ การดำเนินงานโดยยึดหลัก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ธรรมาภิ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บาลเพื่อประโยชน์สุขของประชาชน เพื่อรองรับต่อยุทธศาสตร์ประเทศไทย 4.0 โดยระบบราชการต้องปรับเปลี่ยนแนวคิดและวิธีการทำงานใหม่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เพื่อพลิกโฉม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(Transform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ให้สามารถเป็นที่เชื่อถือไว้วางใจ และเป็นที่พึ่งของประชาชนได้อย่างแท้จริง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(Credible and Trusted Government)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พิจารณาจากจัดทำแผนและผลการดำเนินการตามแผนขับเคลื่อนการปฏิบัติงานของกรมพัฒนาฝีมือแรงงาน สู่ระบบราชการ 4.0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การรายงานผล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ดำเนินการระหว่างวันที่ 1 ตุลาคม 2561 - 31 มีนาคม 2562 และรอบที่ 2 ดำเนินการระหว่างวันที่ 1 เมษายน - 30 กันยายน 2562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ทุกหน่วยงานต้องมีส่วนร่วมในการจัดทำแผนขับเคลื่อนการปฏิบัติงานของกรมพัฒนาฝีมือแรงงาน สู่ระบบราชการ 4.0 ประจำปีงบประมาณ พ.ศ. 2562                 (รายหมวด 1 – 6) ซึ่งสัมพันธ์กับแผน 3 ปี การดำเนินการขับเคลื่อนการปฏิบัติงานของกรมพัฒนาฝีมือแรงงาน สู่ระบบราชการ 4.0 ซึ่ถ้าไม่มีกิจกรรม/โครงการ จะถือว่าหน่วยงานนั้น    ไม่ผ่านตัวชี้วัด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แบบฟอร์ม รอบที่ 2 การรายงานผล / ภาพประกอบ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นักวิชาการพัฒนาฝีมือแรงงานชำนาญการ และนางสาวนภารัตน์ ภาโนมัย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                    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0 2245 1707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 613 </a:t>
                      </a:r>
                    </a:p>
                    <a:p>
                      <a:pPr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9353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990600" y="49924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206213"/>
              </p:ext>
            </p:extLst>
          </p:nvPr>
        </p:nvGraphicFramePr>
        <p:xfrm>
          <a:off x="0" y="5343128"/>
          <a:ext cx="9006844" cy="1210072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913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09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จัดทำแผนการขับเคลื่อนการปฏิบัติงานของกรมพัฒนาฝีมือแรงงาน สู่ระบบราชการ 4.0 ประจำปีงบประมาณ พ.ศ. 2562</a:t>
                      </a:r>
                      <a:endParaRPr lang="en-US" sz="800" b="0" kern="1200" baseline="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ดำเนินการได้ตามแผนการขับเคลื่อน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การปฏิบัติงานของกรมพัฒนาฝีมือแรงงาน สู่ระบบราชการ 4.0 ไม่น้อยกว่าร้อยละ 90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630606"/>
              </p:ext>
            </p:extLst>
          </p:nvPr>
        </p:nvGraphicFramePr>
        <p:xfrm>
          <a:off x="1219200" y="3276600"/>
          <a:ext cx="7467599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763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ร้อยละของการดำเนินกิจกรรม/โครงการ ตามแผนการ       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ขับเคลื่อนการปฏิบัติงานของกรมพัฒนาฝีมือแรงงาน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สู่ระบบราชการ 4.0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จำนวนกิจกรรม/โครงการที่สามารถดำเนินการได้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 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</a:t>
                      </a:r>
                      <a:endParaRPr lang="th-TH" sz="900" b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จำนวนกิจกรรม/โครงการ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ของแต่ละหน่วยงาน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ตามแผนการขับเคลื่อน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การปฏิบัติงานของกรมพัฒนาฝีมือแรงงาน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สู่ระบบราชการ 4.0</a:t>
                      </a:r>
                      <a:endParaRPr lang="th-TH" sz="900" b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295171" y="657220"/>
            <a:ext cx="7782029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4.1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ความสำเร็จของการขับเคลื่อนการปฏิบัติงานของกรมพัฒนาฝีมือแรงงาน สู่ระบบราชการ 4.0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5400000">
            <a:off x="-1345797" y="2408238"/>
            <a:ext cx="2895600" cy="365125"/>
          </a:xfrm>
        </p:spPr>
        <p:txBody>
          <a:bodyPr/>
          <a:lstStyle/>
          <a:p>
            <a:r>
              <a:rPr lang="en-US" dirty="0" smtClean="0"/>
              <a:t>51</a:t>
            </a:r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49" y="76203"/>
            <a:ext cx="884285" cy="88428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ตัวชี้วัด องค์ประกอบที่ 4 </a:t>
            </a:r>
            <a:r>
              <a:rPr lang="en-US" sz="1200" b="1" dirty="0" err="1" smtClean="0">
                <a:latin typeface="Tahoma" pitchFamily="34" charset="0"/>
                <a:cs typeface="Tahoma" pitchFamily="34" charset="0"/>
              </a:rPr>
              <a:t>lnnovation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 Base </a:t>
            </a:r>
            <a:r>
              <a:rPr lang="th-TH" sz="1000" b="1" smtClean="0">
                <a:latin typeface="Tahoma" pitchFamily="34" charset="0"/>
                <a:cs typeface="Tahoma" pitchFamily="34" charset="0"/>
              </a:rPr>
              <a:t>(กลุ่มพัฒนาระบบบริหาร)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5729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177752"/>
              </p:ext>
            </p:extLst>
          </p:nvPr>
        </p:nvGraphicFramePr>
        <p:xfrm>
          <a:off x="142844" y="1643050"/>
          <a:ext cx="8677628" cy="3233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3375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ความสำเร็จของการมีส่วนร่วมในการประกวดรางวัลเลิศรัฐ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Public Sector Excellence Awards : PSEA)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ประจำปีงบประมาณ พ.ศ. 2562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คือ การที่ภาครัฐต้องมีการปรับตัวให้ทันต่อ  การเปลี่ยนแปลงดังกล่าว ทั้งการปรับเปลี่ยนแนวคิดและวิธีการทำงานใหม่ การนำนวัตกรรมเข้ามาช่วยพัฒนางานบริการภาครัฐ หรือการทำงานโดยยึดหลัก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ธรรมาภิ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บาลของการบริหารกิจการบ้านเมืองที่ดี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เพื่อให้ภาครัฐสามารถพลิกโฉมการทำงานให้มีประสิทธิภาพมากยิ่งขึ้น จนสามารถเป็นที่เชื่อถือและไว้วางใจรวมทั้งเป็นที่พึ่งของประชาชน ซึ่งกล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ยุทธ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ให้หน่วยงานภาครัฐเกิดการพัฒนาองค์กรและการบริการภาครัฐแก่ประชาชน คือการมอบรางวัลให้แก่หน่วยงานภาครัฐที่มุ่งมั่นพัฒนาการปฏิบัติราชการมาอย่างต่อเนื่อง ซึ่งรางวัลจะเป็นกลไกสำคัญอย่างหนึ่งที่จะช่วยขับเคลื่อน และผลักดันให้เกิดการพัฒนาระบบราชการและการบริหารงานภาครัฐให้ดียิ่งขึ้น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พิจารณาจากการที่หน่วยงานได้มีส่วนร่วมในการประกวดรางวัลเลิศรัฐ สาขาใด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สาขาหนึ่ง โดยแบ่งเป็น 3 สาขา ประกอบด้วย 1) สาขาบริการภาครัฐ 2) สาขาคุณภาพการบริหารจัดการภาครัฐ และ 3) สาขาการบริหารราชการแบบมีส่วนร่วม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ข้อมูลการประกวด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นางศรีวรรณ ประเสริฐทอง นักวิชาการพัฒนาฝีมือแรงงานชำนาญการ และนางสาวนภารัตน์ ภาโนมัย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นักวิชาการพัฒนาฝีมือแรงงาน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0 2245 1707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 613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935379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990600" y="49924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34083"/>
              </p:ext>
            </p:extLst>
          </p:nvPr>
        </p:nvGraphicFramePr>
        <p:xfrm>
          <a:off x="0" y="5343128"/>
          <a:ext cx="9006844" cy="1210072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913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09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การมีส่วนร่วมในการประกวดรางวัล       เลิศรัฐ</a:t>
                      </a:r>
                      <a:endParaRPr lang="th-TH" sz="800" b="0" kern="1200" baseline="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457199" y="657220"/>
            <a:ext cx="7696201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4.2 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ความสำเร็จของการมีส่วนร่วมในการประกวดรางวัลเลิศรัฐ ประจำปีงบประมาณ พ.ศ. 2562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5400000">
            <a:off x="-1401763" y="2636837"/>
            <a:ext cx="2895600" cy="365125"/>
          </a:xfrm>
        </p:spPr>
        <p:txBody>
          <a:bodyPr/>
          <a:lstStyle/>
          <a:p>
            <a:r>
              <a:rPr lang="en-US" dirty="0" smtClean="0"/>
              <a:t>52</a:t>
            </a:r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9004" y="142877"/>
            <a:ext cx="1000106" cy="100010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(สำนักพัฒนามาตรฐานและทดสอบฝีมือแรงงาน)</a:t>
            </a:r>
            <a:endParaRPr lang="th-TH" sz="10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31456"/>
            <a:ext cx="6653093" cy="6258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5.1 : 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ยกระดับ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ระบบ</a:t>
            </a:r>
            <a:r>
              <a:rPr lang="en-US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e-testing 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ให้ครอบคลุมมาตรฐานฝีมือแรงงานทุกสาขา</a:t>
            </a:r>
            <a:endParaRPr lang="th-TH" sz="1200" kern="0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8144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790799"/>
              </p:ext>
            </p:extLst>
          </p:nvPr>
        </p:nvGraphicFramePr>
        <p:xfrm>
          <a:off x="142844" y="1714488"/>
          <a:ext cx="8677628" cy="2247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2479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ความสำเร็จของ</a:t>
                      </a:r>
                      <a:r>
                        <a:rPr kumimoji="0" lang="th-TH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การยกระดับระบบ</a:t>
                      </a:r>
                      <a:r>
                        <a:rPr kumimoji="0" 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e-testing </a:t>
                      </a:r>
                      <a:r>
                        <a:rPr kumimoji="0" lang="th-TH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ให้ครอบคลุมมาตรฐานฝีมือแรงงานทุกสาขา</a:t>
                      </a:r>
                      <a:r>
                        <a:rPr kumimoji="0" 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เป็นการพัฒนาสาขาอาชีพที่แรงงานสามารถทดสอบมาตรฐานฝีมือแรงงานแห่งชาติผ่านระบบ </a:t>
                      </a:r>
                      <a:r>
                        <a:rPr kumimoji="0" 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e-testing </a:t>
                      </a:r>
                      <a:r>
                        <a:rPr kumimoji="0" lang="th-TH" sz="1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จารณาจากการดำเนินงานที่บรรลุเป้าหมายโดยการจัดทำแผนการ</a:t>
                      </a: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ยกระดับระบบ</a:t>
                      </a:r>
                      <a:r>
                        <a:rPr kumimoji="0" lang="en-US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e-testing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 แรงงานสามารถทดสอบมาตรฐานฝีมือแรงงานแห่งชาติผ่านระบบ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e-testing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 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จำนวน 35 สาขา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การรายงานผล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นางสาววันวิสาข์  เนาวรังษี และนางสาวณัฐธยาน์  จันทร์หอม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endParaRPr lang="th-TH" sz="9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87551" y="4267200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0134" y="4583652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27169"/>
              </p:ext>
            </p:extLst>
          </p:nvPr>
        </p:nvGraphicFramePr>
        <p:xfrm>
          <a:off x="0" y="5029200"/>
          <a:ext cx="9009112" cy="1495412"/>
        </p:xfrm>
        <a:graphic>
          <a:graphicData uri="http://schemas.openxmlformats.org/drawingml/2006/table">
            <a:tbl>
              <a:tblPr firstRow="1"/>
              <a:tblGrid>
                <a:gridCol w="11610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3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9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88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49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23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905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64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98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984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985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985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6428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5770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</a:t>
                      </a:r>
                      <a:r>
                        <a:rPr lang="th-TH" sz="800" b="1" baseline="0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377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แผนการยกระดับระบบ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e-testing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แรงงานสามารถทดสอบมาตรฐานฝีมือแรงงานแห่งชาติผ่านระบบ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e-testing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 จำนวน 35 สาขา</a:t>
                      </a:r>
                      <a:endParaRPr lang="th-TH" sz="8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5400000">
            <a:off x="-1401763" y="2484437"/>
            <a:ext cx="2895600" cy="365125"/>
          </a:xfrm>
        </p:spPr>
        <p:txBody>
          <a:bodyPr/>
          <a:lstStyle/>
          <a:p>
            <a:r>
              <a:rPr lang="en-US" dirty="0" smtClean="0"/>
              <a:t>53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4810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9004" y="142877"/>
            <a:ext cx="1000106" cy="100010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(กลุ่มพัฒนาระบบบริหาร)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31456"/>
            <a:ext cx="6653093" cy="6258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5.2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ความสำเร็จของการดำเนินการจัดทำข้อเสนอการเปลี่ยนแปลงในระยะ 3 ปี </a:t>
            </a:r>
            <a:b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(ปีงบประมาณ 2562-2564) ของกรมพัฒนาฝีมือแรงงาน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8144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729250"/>
              </p:ext>
            </p:extLst>
          </p:nvPr>
        </p:nvGraphicFramePr>
        <p:xfrm>
          <a:off x="142844" y="1714488"/>
          <a:ext cx="8677628" cy="3143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1432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ความสำเร็จของ</a:t>
                      </a: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การดำเนินการจัดทำข้อเสนอการเปลี่ยนแปลงในระยะ 3 ปี (ปีงบประมาณ 2562 - 2564) ของกรมพัฒนาฝีมือแรงงาน คือ การกำกับ ติดตาม การดำเนินการของหน่วยงาน</a:t>
                      </a:r>
                      <a:b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ภายในกรมพัฒนาฝีมือแรงงาน และการดำเนินการให้เป็นไปตามแผนการจัดทำข้อเสนอการเปลี่ยนแปลงในระยะ 3 ปี (ปีงบประมาณ 2562 - 2564) ของกรมพัฒนาฝีมือแรงงาน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จารณาจากการดำเนินงานที่บรรลุเป้าหมายโดยการจัดทำแผนการ</a:t>
                      </a: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ดำเนินการจัดทำข้อเสนอการเปลี่ยนแปลงในระยะ 3 ปี (ปีงบประมาณ 2562 - 2564) ของกรมพัฒนาฝีมือแรงงาน และ</a:t>
                      </a:r>
                      <a:b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กรมมีผลสัมฤทธิ์ตามแผน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</a:t>
                      </a: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ดำเนินการจัดทำข้อเสนอการเปลี่ยนแปลงในระยะ 3 ปี (ปีงบประมาณ 2562 - 2564)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การรายงานผล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</a:t>
                      </a:r>
                    </a:p>
                    <a:p>
                      <a:pPr marL="176213" marR="0" indent="-1762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นางสาววันวิสาข์  เนาวรังษี และนางสาวณัฐธยาน์  จันทร์หอม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897291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00100" y="50163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419565"/>
              </p:ext>
            </p:extLst>
          </p:nvPr>
        </p:nvGraphicFramePr>
        <p:xfrm>
          <a:off x="0" y="5429264"/>
          <a:ext cx="9006844" cy="106644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6937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</a:t>
                      </a:r>
                      <a:r>
                        <a:rPr lang="th-TH" sz="800" b="1" baseline="0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11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แผนการ</a:t>
                      </a:r>
                      <a:r>
                        <a:rPr kumimoji="0" lang="th-TH" sz="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ดำเนินการจัดทำข้อเสนอการเปลี่ยนแปลงในระยะ 3 ปี (ปีงบประมาณ 2562 - 2564) ของกรมพัฒนาฝีมือแรงงาน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ผลสัมฤทธิ์ตามแผน</a:t>
                      </a: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</a:t>
                      </a:r>
                      <a:r>
                        <a:rPr kumimoji="0" lang="th-TH" sz="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ดำเนินการจัดทำข้อเสนอการเปลี่ยนแปลงในระยะ 3 ปี (ปีงบประมาณ 2562 - 2564) ของกรมพัฒนาฝีมือแรงงาน</a:t>
                      </a:r>
                      <a:endParaRPr lang="th-TH" sz="8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5400000">
            <a:off x="-1401763" y="2271514"/>
            <a:ext cx="2895600" cy="365125"/>
          </a:xfrm>
        </p:spPr>
        <p:txBody>
          <a:bodyPr/>
          <a:lstStyle/>
          <a:p>
            <a:r>
              <a:rPr lang="en-US" dirty="0" smtClean="0"/>
              <a:t>54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946492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9004" y="142877"/>
            <a:ext cx="1000106" cy="100010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(ศูนย์ข้อมูลเทคโนโลยีสารสนเทศและการสื่อสาร)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171" y="731456"/>
            <a:ext cx="6653093" cy="62584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5.3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เชื่อมโยงฐานข้อมูลหลักของกรมไปยังฐานข้อมูลกลางของกระทรวงและการเชื่อมโยงข้อมูลจากหน่วยงานภายนอก                  </a:t>
            </a:r>
            <a:endParaRPr lang="th-TH" sz="12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8144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040957"/>
              </p:ext>
            </p:extLst>
          </p:nvPr>
        </p:nvGraphicFramePr>
        <p:xfrm>
          <a:off x="142844" y="1714488"/>
          <a:ext cx="8677628" cy="3143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7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</a:t>
                      </a: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ดำเนินการเชื่อมโยงข้อมูลหลักของกรมไปยังฐานข้อมูลกลางของกระทรวงและการเชื่อมโยงข้อมูลจากหน่วยงานภายนอก คือ การมีระบบฐานข้อมูลขนาดใหญ่ที่เกิดจากการเชื่อมโยงชุดข้อมูลจากหน่วยงานต่างๆ ทั้งหน่วยงานภายในและภายนอก สำหรับบริการจัดการและใช้ข้อมูลให้เกิดประโยชน์สูงสุดต่อการพัฒนาฝีมือแรงงาน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พิ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จารณาจากการดำเนินงานที่บรรลุเป้าหมายโดยการจัดทำแผนการ</a:t>
                      </a: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เชื่อมโยงข้อมูลหลักของกรมไปยังฐานข้อมูลกลางของกระทรวงและการเชื่อมโยงข้อมูลจากหน่วย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ภายนอก และกรมมีระบบฐานข้อมูลที่เกิดจาการเชื่อมโยงชุดข้อมูลจากหน่วยงานภายในและภายนอก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การรายงานผล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นางสาววันวิสาข์  เนาวรังษี และนางสาวณัฐธยาน์  จันทร์หอม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9512" y="4897291"/>
            <a:ext cx="43924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00100" y="50163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581966"/>
              </p:ext>
            </p:extLst>
          </p:nvPr>
        </p:nvGraphicFramePr>
        <p:xfrm>
          <a:off x="0" y="5429264"/>
          <a:ext cx="9006844" cy="106644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6937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</a:t>
                      </a:r>
                      <a:r>
                        <a:rPr lang="th-TH" sz="800" b="1" baseline="0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11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แผนการ</a:t>
                      </a:r>
                      <a:r>
                        <a:rPr kumimoji="0" lang="th-TH" sz="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เชื่อมโยงข้อมูลหลักของกรมไปยังฐานข้อมูลกลางของกระทรวงและการเชื่อมโยงข้อมูลจากหน่วยงานภายนอก </a:t>
                      </a:r>
                      <a:endParaRPr lang="en-US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มีระบบฐานข้อมูลที่เกิดจาการเชื่อมโยงชุดข้อมูลจากหน่วยงานภายในและภายนอก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5400000">
            <a:off x="-1401763" y="2618102"/>
            <a:ext cx="2895600" cy="365125"/>
          </a:xfrm>
        </p:spPr>
        <p:txBody>
          <a:bodyPr/>
          <a:lstStyle/>
          <a:p>
            <a:r>
              <a:rPr lang="en-US" dirty="0" smtClean="0"/>
              <a:t>55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26460828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2719</TotalTime>
  <Words>3048</Words>
  <Application>Microsoft Office PowerPoint</Application>
  <PresentationFormat>On-screen Show (4:3)</PresentationFormat>
  <Paragraphs>302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ชุดรูปแบบของ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prue</cp:lastModifiedBy>
  <cp:revision>370</cp:revision>
  <cp:lastPrinted>2018-01-22T02:41:51Z</cp:lastPrinted>
  <dcterms:created xsi:type="dcterms:W3CDTF">2017-10-26T14:32:22Z</dcterms:created>
  <dcterms:modified xsi:type="dcterms:W3CDTF">2019-03-04T04:37:32Z</dcterms:modified>
</cp:coreProperties>
</file>