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96" r:id="rId2"/>
    <p:sldId id="297" r:id="rId3"/>
    <p:sldId id="260" r:id="rId4"/>
    <p:sldId id="261" r:id="rId5"/>
    <p:sldId id="262" r:id="rId6"/>
    <p:sldId id="263" r:id="rId7"/>
    <p:sldId id="300" r:id="rId8"/>
    <p:sldId id="301" r:id="rId9"/>
    <p:sldId id="302" r:id="rId10"/>
    <p:sldId id="303" r:id="rId11"/>
    <p:sldId id="304" r:id="rId12"/>
    <p:sldId id="305" r:id="rId13"/>
    <p:sldId id="306" r:id="rId14"/>
    <p:sldId id="307" r:id="rId15"/>
    <p:sldId id="275" r:id="rId16"/>
    <p:sldId id="308" r:id="rId17"/>
    <p:sldId id="309" r:id="rId18"/>
    <p:sldId id="276" r:id="rId19"/>
    <p:sldId id="277" r:id="rId20"/>
    <p:sldId id="274" r:id="rId21"/>
    <p:sldId id="278" r:id="rId22"/>
    <p:sldId id="279" r:id="rId23"/>
    <p:sldId id="291" r:id="rId24"/>
    <p:sldId id="280" r:id="rId25"/>
    <p:sldId id="298" r:id="rId26"/>
    <p:sldId id="299" r:id="rId27"/>
    <p:sldId id="292" r:id="rId28"/>
    <p:sldId id="293" r:id="rId29"/>
    <p:sldId id="294" r:id="rId30"/>
    <p:sldId id="288" r:id="rId31"/>
    <p:sldId id="295"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594" y="1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23E4514-3CCD-4EF3-A133-15B3FC334160}" type="datetimeFigureOut">
              <a:rPr lang="en-US" smtClean="0"/>
              <a:t>04-Mar-19</a:t>
            </a:fld>
            <a:endParaRPr lang="en-US"/>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E15DE0B1-6BDE-4AEE-BF64-2C4772F9C5D3}" type="slidenum">
              <a:rPr lang="en-US" smtClean="0"/>
              <a:t>‹#›</a:t>
            </a:fld>
            <a:endParaRPr lang="en-US"/>
          </a:p>
        </p:txBody>
      </p:sp>
    </p:spTree>
    <p:extLst>
      <p:ext uri="{BB962C8B-B14F-4D97-AF65-F5344CB8AC3E}">
        <p14:creationId xmlns:p14="http://schemas.microsoft.com/office/powerpoint/2010/main" val="3052189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135" cy="496253"/>
          </a:xfrm>
          <a:prstGeom prst="rect">
            <a:avLst/>
          </a:prstGeom>
        </p:spPr>
        <p:txBody>
          <a:bodyPr vert="horz" lIns="91322" tIns="45660" rIns="91322" bIns="45660" rtlCol="0"/>
          <a:lstStyle>
            <a:lvl1pPr algn="l">
              <a:defRPr sz="1200"/>
            </a:lvl1pPr>
          </a:lstStyle>
          <a:p>
            <a:endParaRPr lang="en-US"/>
          </a:p>
        </p:txBody>
      </p:sp>
      <p:sp>
        <p:nvSpPr>
          <p:cNvPr id="3" name="Date Placeholder 2"/>
          <p:cNvSpPr>
            <a:spLocks noGrp="1"/>
          </p:cNvSpPr>
          <p:nvPr>
            <p:ph type="dt" idx="1"/>
          </p:nvPr>
        </p:nvSpPr>
        <p:spPr>
          <a:xfrm>
            <a:off x="3849955" y="0"/>
            <a:ext cx="2946135" cy="496253"/>
          </a:xfrm>
          <a:prstGeom prst="rect">
            <a:avLst/>
          </a:prstGeom>
        </p:spPr>
        <p:txBody>
          <a:bodyPr vert="horz" lIns="91322" tIns="45660" rIns="91322" bIns="45660" rtlCol="0"/>
          <a:lstStyle>
            <a:lvl1pPr algn="r">
              <a:defRPr sz="1200"/>
            </a:lvl1pPr>
          </a:lstStyle>
          <a:p>
            <a:fld id="{090F79CA-43CE-45E8-9A62-F6B013D0DAA8}" type="datetimeFigureOut">
              <a:rPr lang="en-US" smtClean="0"/>
              <a:pPr/>
              <a:t>04-Mar-19</a:t>
            </a:fld>
            <a:endParaRPr lang="en-US"/>
          </a:p>
        </p:txBody>
      </p:sp>
      <p:sp>
        <p:nvSpPr>
          <p:cNvPr id="4" name="Slide Image Placeholder 3"/>
          <p:cNvSpPr>
            <a:spLocks noGrp="1" noRot="1" noChangeAspect="1"/>
          </p:cNvSpPr>
          <p:nvPr>
            <p:ph type="sldImg" idx="2"/>
          </p:nvPr>
        </p:nvSpPr>
        <p:spPr>
          <a:xfrm>
            <a:off x="919163" y="746125"/>
            <a:ext cx="4960937" cy="3719513"/>
          </a:xfrm>
          <a:prstGeom prst="rect">
            <a:avLst/>
          </a:prstGeom>
          <a:noFill/>
          <a:ln w="12700">
            <a:solidFill>
              <a:prstClr val="black"/>
            </a:solidFill>
          </a:ln>
        </p:spPr>
        <p:txBody>
          <a:bodyPr vert="horz" lIns="91322" tIns="45660" rIns="91322" bIns="45660" rtlCol="0" anchor="ctr"/>
          <a:lstStyle/>
          <a:p>
            <a:endParaRPr lang="en-US"/>
          </a:p>
        </p:txBody>
      </p:sp>
      <p:sp>
        <p:nvSpPr>
          <p:cNvPr id="5" name="Notes Placeholder 4"/>
          <p:cNvSpPr>
            <a:spLocks noGrp="1"/>
          </p:cNvSpPr>
          <p:nvPr>
            <p:ph type="body" sz="quarter" idx="3"/>
          </p:nvPr>
        </p:nvSpPr>
        <p:spPr>
          <a:xfrm>
            <a:off x="680244" y="4715193"/>
            <a:ext cx="5437188" cy="4466273"/>
          </a:xfrm>
          <a:prstGeom prst="rect">
            <a:avLst/>
          </a:prstGeom>
        </p:spPr>
        <p:txBody>
          <a:bodyPr vert="horz" lIns="91322" tIns="45660" rIns="91322" bIns="4566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801"/>
            <a:ext cx="2946135" cy="496252"/>
          </a:xfrm>
          <a:prstGeom prst="rect">
            <a:avLst/>
          </a:prstGeom>
        </p:spPr>
        <p:txBody>
          <a:bodyPr vert="horz" lIns="91322" tIns="45660" rIns="91322" bIns="45660" rtlCol="0" anchor="b"/>
          <a:lstStyle>
            <a:lvl1pPr algn="l">
              <a:defRPr sz="1200"/>
            </a:lvl1pPr>
          </a:lstStyle>
          <a:p>
            <a:endParaRPr lang="en-US"/>
          </a:p>
        </p:txBody>
      </p:sp>
      <p:sp>
        <p:nvSpPr>
          <p:cNvPr id="7" name="Slide Number Placeholder 6"/>
          <p:cNvSpPr>
            <a:spLocks noGrp="1"/>
          </p:cNvSpPr>
          <p:nvPr>
            <p:ph type="sldNum" sz="quarter" idx="5"/>
          </p:nvPr>
        </p:nvSpPr>
        <p:spPr>
          <a:xfrm>
            <a:off x="3849955" y="9428801"/>
            <a:ext cx="2946135" cy="496252"/>
          </a:xfrm>
          <a:prstGeom prst="rect">
            <a:avLst/>
          </a:prstGeom>
        </p:spPr>
        <p:txBody>
          <a:bodyPr vert="horz" lIns="91322" tIns="45660" rIns="91322" bIns="45660" rtlCol="0" anchor="b"/>
          <a:lstStyle>
            <a:lvl1pPr algn="r">
              <a:defRPr sz="1200"/>
            </a:lvl1pPr>
          </a:lstStyle>
          <a:p>
            <a:fld id="{61CAFA8B-DEF8-4CA2-888B-EB050F911CC7}" type="slidenum">
              <a:rPr lang="en-US" smtClean="0"/>
              <a:pPr/>
              <a:t>‹#›</a:t>
            </a:fld>
            <a:endParaRPr lang="en-US"/>
          </a:p>
        </p:txBody>
      </p:sp>
    </p:spTree>
    <p:extLst>
      <p:ext uri="{BB962C8B-B14F-4D97-AF65-F5344CB8AC3E}">
        <p14:creationId xmlns:p14="http://schemas.microsoft.com/office/powerpoint/2010/main" val="1519615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61CAFA8B-DEF8-4CA2-888B-EB050F911CC7}" type="slidenum">
              <a:rPr lang="en-US" smtClean="0"/>
              <a:t>1</a:t>
            </a:fld>
            <a:endParaRPr lang="en-US"/>
          </a:p>
        </p:txBody>
      </p:sp>
    </p:spTree>
    <p:extLst>
      <p:ext uri="{BB962C8B-B14F-4D97-AF65-F5344CB8AC3E}">
        <p14:creationId xmlns:p14="http://schemas.microsoft.com/office/powerpoint/2010/main" val="3614658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61CAFA8B-DEF8-4CA2-888B-EB050F911CC7}" type="slidenum">
              <a:rPr lang="en-US" smtClean="0"/>
              <a:t>2</a:t>
            </a:fld>
            <a:endParaRPr lang="en-US"/>
          </a:p>
        </p:txBody>
      </p:sp>
    </p:spTree>
    <p:extLst>
      <p:ext uri="{BB962C8B-B14F-4D97-AF65-F5344CB8AC3E}">
        <p14:creationId xmlns:p14="http://schemas.microsoft.com/office/powerpoint/2010/main" val="3614658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BA856317-C64D-4C36-A668-CD62982F90B5}" type="slidenum">
              <a:rPr lang="th-TH" smtClean="0"/>
              <a:pPr/>
              <a:t>20</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24</a:t>
            </a:fld>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25</a:t>
            </a:fld>
            <a:endParaRPr lang="th-TH"/>
          </a:p>
        </p:txBody>
      </p:sp>
    </p:spTree>
    <p:extLst>
      <p:ext uri="{BB962C8B-B14F-4D97-AF65-F5344CB8AC3E}">
        <p14:creationId xmlns:p14="http://schemas.microsoft.com/office/powerpoint/2010/main" val="1198153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26</a:t>
            </a:fld>
            <a:endParaRPr lang="th-TH"/>
          </a:p>
        </p:txBody>
      </p:sp>
    </p:spTree>
    <p:extLst>
      <p:ext uri="{BB962C8B-B14F-4D97-AF65-F5344CB8AC3E}">
        <p14:creationId xmlns:p14="http://schemas.microsoft.com/office/powerpoint/2010/main" val="307976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0937" cy="3719513"/>
          </a:xfr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8B78286B-B4EA-4531-BA06-11448942290A}" type="slidenum">
              <a:rPr lang="th-TH" smtClean="0"/>
              <a:pPr/>
              <a:t>30</a:t>
            </a:fld>
            <a:endParaRPr lang="th-TH"/>
          </a:p>
        </p:txBody>
      </p:sp>
    </p:spTree>
    <p:extLst>
      <p:ext uri="{BB962C8B-B14F-4D97-AF65-F5344CB8AC3E}">
        <p14:creationId xmlns:p14="http://schemas.microsoft.com/office/powerpoint/2010/main" val="3441827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233656-FA61-4D3F-B323-54AE1013D172}" type="datetime1">
              <a:rPr lang="en-US" smtClean="0"/>
              <a:t>04-Mar-19</a:t>
            </a:fld>
            <a:endParaRPr lang="en-US"/>
          </a:p>
        </p:txBody>
      </p:sp>
      <p:sp>
        <p:nvSpPr>
          <p:cNvPr id="5" name="Footer Placeholder 4"/>
          <p:cNvSpPr>
            <a:spLocks noGrp="1"/>
          </p:cNvSpPr>
          <p:nvPr>
            <p:ph type="ftr" sz="quarter" idx="11"/>
          </p:nvPr>
        </p:nvSpPr>
        <p:spPr/>
        <p:txBody>
          <a:bodyPr/>
          <a:lstStyle/>
          <a:p>
            <a:r>
              <a:rPr lang="en-US" smtClean="0"/>
              <a:t>16</a:t>
            </a:r>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725120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DA54F-0CC6-4CCB-BAD3-5CF9DCE7C8CB}" type="datetime1">
              <a:rPr lang="en-US" smtClean="0"/>
              <a:t>04-Mar-19</a:t>
            </a:fld>
            <a:endParaRPr lang="en-US"/>
          </a:p>
        </p:txBody>
      </p:sp>
      <p:sp>
        <p:nvSpPr>
          <p:cNvPr id="5" name="Footer Placeholder 4"/>
          <p:cNvSpPr>
            <a:spLocks noGrp="1"/>
          </p:cNvSpPr>
          <p:nvPr>
            <p:ph type="ftr" sz="quarter" idx="11"/>
          </p:nvPr>
        </p:nvSpPr>
        <p:spPr/>
        <p:txBody>
          <a:bodyPr/>
          <a:lstStyle/>
          <a:p>
            <a:r>
              <a:rPr lang="en-US" smtClean="0"/>
              <a:t>16</a:t>
            </a:r>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942399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5E8216-B0A1-4AB3-B272-9C095D6992DE}" type="datetime1">
              <a:rPr lang="en-US" smtClean="0"/>
              <a:t>04-Mar-19</a:t>
            </a:fld>
            <a:endParaRPr lang="en-US"/>
          </a:p>
        </p:txBody>
      </p:sp>
      <p:sp>
        <p:nvSpPr>
          <p:cNvPr id="5" name="Footer Placeholder 4"/>
          <p:cNvSpPr>
            <a:spLocks noGrp="1"/>
          </p:cNvSpPr>
          <p:nvPr>
            <p:ph type="ftr" sz="quarter" idx="11"/>
          </p:nvPr>
        </p:nvSpPr>
        <p:spPr/>
        <p:txBody>
          <a:bodyPr/>
          <a:lstStyle/>
          <a:p>
            <a:r>
              <a:rPr lang="en-US" smtClean="0"/>
              <a:t>16</a:t>
            </a:r>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620524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1573F1-391F-443D-B98E-7F0A9EC1F870}" type="datetime1">
              <a:rPr lang="en-US" smtClean="0"/>
              <a:t>04-Mar-19</a:t>
            </a:fld>
            <a:endParaRPr lang="en-US"/>
          </a:p>
        </p:txBody>
      </p:sp>
      <p:sp>
        <p:nvSpPr>
          <p:cNvPr id="6" name="Footer Placeholder 5"/>
          <p:cNvSpPr>
            <a:spLocks noGrp="1"/>
          </p:cNvSpPr>
          <p:nvPr>
            <p:ph type="ftr" sz="quarter" idx="11"/>
          </p:nvPr>
        </p:nvSpPr>
        <p:spPr/>
        <p:txBody>
          <a:bodyPr/>
          <a:lstStyle/>
          <a:p>
            <a:r>
              <a:rPr lang="en-US" smtClean="0"/>
              <a:t>16</a:t>
            </a:r>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618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CBA3601-DB8D-43B5-965C-26E39F3C0D51}" type="datetime1">
              <a:rPr lang="en-US" smtClean="0"/>
              <a:t>04-Mar-19</a:t>
            </a:fld>
            <a:endParaRPr lang="en-US"/>
          </a:p>
        </p:txBody>
      </p:sp>
      <p:sp>
        <p:nvSpPr>
          <p:cNvPr id="8" name="Footer Placeholder 7"/>
          <p:cNvSpPr>
            <a:spLocks noGrp="1"/>
          </p:cNvSpPr>
          <p:nvPr>
            <p:ph type="ftr" sz="quarter" idx="11"/>
          </p:nvPr>
        </p:nvSpPr>
        <p:spPr/>
        <p:txBody>
          <a:bodyPr/>
          <a:lstStyle/>
          <a:p>
            <a:r>
              <a:rPr lang="en-US" smtClean="0"/>
              <a:t>16</a:t>
            </a:r>
            <a:endParaRPr lang="en-US"/>
          </a:p>
        </p:txBody>
      </p:sp>
      <p:sp>
        <p:nvSpPr>
          <p:cNvPr id="9" name="Slide Number Placeholder 8"/>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761532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E31EEB-A163-490F-9506-1F07E4107768}" type="datetime1">
              <a:rPr lang="en-US" smtClean="0"/>
              <a:t>04-Mar-19</a:t>
            </a:fld>
            <a:endParaRPr lang="en-US"/>
          </a:p>
        </p:txBody>
      </p:sp>
      <p:sp>
        <p:nvSpPr>
          <p:cNvPr id="4" name="Footer Placeholder 3"/>
          <p:cNvSpPr>
            <a:spLocks noGrp="1"/>
          </p:cNvSpPr>
          <p:nvPr>
            <p:ph type="ftr" sz="quarter" idx="11"/>
          </p:nvPr>
        </p:nvSpPr>
        <p:spPr/>
        <p:txBody>
          <a:bodyPr/>
          <a:lstStyle/>
          <a:p>
            <a:r>
              <a:rPr lang="en-US" smtClean="0"/>
              <a:t>16</a:t>
            </a:r>
            <a:endParaRPr lang="en-US"/>
          </a:p>
        </p:txBody>
      </p:sp>
      <p:sp>
        <p:nvSpPr>
          <p:cNvPr id="5" name="Slide Number Placeholder 4"/>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2059221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368EA4-0814-454E-BE72-7C306D1E6BE4}" type="datetime1">
              <a:rPr lang="en-US" smtClean="0"/>
              <a:t>04-Mar-19</a:t>
            </a:fld>
            <a:endParaRPr lang="en-US"/>
          </a:p>
        </p:txBody>
      </p:sp>
      <p:sp>
        <p:nvSpPr>
          <p:cNvPr id="3" name="Footer Placeholder 2"/>
          <p:cNvSpPr>
            <a:spLocks noGrp="1"/>
          </p:cNvSpPr>
          <p:nvPr>
            <p:ph type="ftr" sz="quarter" idx="11"/>
          </p:nvPr>
        </p:nvSpPr>
        <p:spPr/>
        <p:txBody>
          <a:bodyPr/>
          <a:lstStyle/>
          <a:p>
            <a:r>
              <a:rPr lang="en-US" smtClean="0"/>
              <a:t>16</a:t>
            </a:r>
            <a:endParaRPr lang="en-US"/>
          </a:p>
        </p:txBody>
      </p:sp>
      <p:sp>
        <p:nvSpPr>
          <p:cNvPr id="4" name="Slide Number Placeholder 3"/>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833201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C9D808-DC8D-44FA-AF4E-5F32F243C597}" type="datetime1">
              <a:rPr lang="en-US" smtClean="0"/>
              <a:t>04-Mar-19</a:t>
            </a:fld>
            <a:endParaRPr lang="en-US"/>
          </a:p>
        </p:txBody>
      </p:sp>
      <p:sp>
        <p:nvSpPr>
          <p:cNvPr id="6" name="Footer Placeholder 5"/>
          <p:cNvSpPr>
            <a:spLocks noGrp="1"/>
          </p:cNvSpPr>
          <p:nvPr>
            <p:ph type="ftr" sz="quarter" idx="11"/>
          </p:nvPr>
        </p:nvSpPr>
        <p:spPr/>
        <p:txBody>
          <a:bodyPr/>
          <a:lstStyle/>
          <a:p>
            <a:r>
              <a:rPr lang="en-US" smtClean="0"/>
              <a:t>16</a:t>
            </a:r>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767400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9406F7-18B8-4E4A-9EFC-DB9C2EE5522A}" type="datetime1">
              <a:rPr lang="en-US" smtClean="0"/>
              <a:t>04-Mar-19</a:t>
            </a:fld>
            <a:endParaRPr lang="en-US"/>
          </a:p>
        </p:txBody>
      </p:sp>
      <p:sp>
        <p:nvSpPr>
          <p:cNvPr id="6" name="Footer Placeholder 5"/>
          <p:cNvSpPr>
            <a:spLocks noGrp="1"/>
          </p:cNvSpPr>
          <p:nvPr>
            <p:ph type="ftr" sz="quarter" idx="11"/>
          </p:nvPr>
        </p:nvSpPr>
        <p:spPr/>
        <p:txBody>
          <a:bodyPr/>
          <a:lstStyle/>
          <a:p>
            <a:r>
              <a:rPr lang="en-US" smtClean="0"/>
              <a:t>16</a:t>
            </a:r>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822618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CB4A98-5870-4EF4-A75A-F00FDB8E7F40}" type="datetime1">
              <a:rPr lang="en-US" smtClean="0"/>
              <a:t>04-Mar-19</a:t>
            </a:fld>
            <a:endParaRPr lang="en-US"/>
          </a:p>
        </p:txBody>
      </p:sp>
      <p:sp>
        <p:nvSpPr>
          <p:cNvPr id="5" name="Footer Placeholder 4"/>
          <p:cNvSpPr>
            <a:spLocks noGrp="1"/>
          </p:cNvSpPr>
          <p:nvPr>
            <p:ph type="ftr" sz="quarter" idx="11"/>
          </p:nvPr>
        </p:nvSpPr>
        <p:spPr/>
        <p:txBody>
          <a:bodyPr/>
          <a:lstStyle/>
          <a:p>
            <a:r>
              <a:rPr lang="en-US" smtClean="0"/>
              <a:t>16</a:t>
            </a:r>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80393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34B3E-57E0-4748-8B42-42D2247A319A}" type="datetime1">
              <a:rPr lang="en-US" smtClean="0"/>
              <a:t>04-Mar-19</a:t>
            </a:fld>
            <a:endParaRPr lang="en-US"/>
          </a:p>
        </p:txBody>
      </p:sp>
      <p:sp>
        <p:nvSpPr>
          <p:cNvPr id="5" name="Footer Placeholder 4"/>
          <p:cNvSpPr>
            <a:spLocks noGrp="1"/>
          </p:cNvSpPr>
          <p:nvPr>
            <p:ph type="ftr" sz="quarter" idx="11"/>
          </p:nvPr>
        </p:nvSpPr>
        <p:spPr/>
        <p:txBody>
          <a:bodyPr/>
          <a:lstStyle/>
          <a:p>
            <a:r>
              <a:rPr lang="en-US" smtClean="0"/>
              <a:t>16</a:t>
            </a:r>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2055264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CD5AF0-586A-4F63-8AA0-5FE0E148FF37}" type="datetime1">
              <a:rPr lang="en-US" smtClean="0"/>
              <a:t>04-Mar-19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16</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29AC3A-019D-478C-9E79-7C066E7F6FE6}" type="slidenum">
              <a:rPr lang="en-US" smtClean="0"/>
              <a:pPr/>
              <a:t>‹#›</a:t>
            </a:fld>
            <a:endParaRPr lang="en-US"/>
          </a:p>
        </p:txBody>
      </p:sp>
    </p:spTree>
    <p:extLst>
      <p:ext uri="{BB962C8B-B14F-4D97-AF65-F5344CB8AC3E}">
        <p14:creationId xmlns:p14="http://schemas.microsoft.com/office/powerpoint/2010/main" val="4021755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datacenter.dsd.go.th/"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dev.dsd.go.th/q"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dev.dsd.go.th/q"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3" cstate="print"/>
          <a:srcRect/>
          <a:stretch>
            <a:fillRect/>
          </a:stretch>
        </p:blipFill>
        <p:spPr bwMode="auto">
          <a:xfrm>
            <a:off x="8165828" y="277421"/>
            <a:ext cx="923905" cy="923906"/>
          </a:xfrm>
          <a:prstGeom prst="rect">
            <a:avLst/>
          </a:prstGeom>
          <a:noFill/>
        </p:spPr>
      </p:pic>
      <p:sp>
        <p:nvSpPr>
          <p:cNvPr id="6" name="TextBox 5"/>
          <p:cNvSpPr txBox="1"/>
          <p:nvPr/>
        </p:nvSpPr>
        <p:spPr>
          <a:xfrm>
            <a:off x="57357" y="367237"/>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02003" y="1066800"/>
            <a:ext cx="8086829" cy="627473"/>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r>
              <a:rPr lang="th-TH" sz="1400" kern="0" dirty="0" smtClean="0">
                <a:solidFill>
                  <a:schemeClr val="tx1"/>
                </a:solidFill>
                <a:latin typeface="Tahoma" pitchFamily="34" charset="0"/>
                <a:ea typeface="Tahoma" pitchFamily="34" charset="0"/>
                <a:cs typeface="Tahoma" pitchFamily="34" charset="0"/>
              </a:rPr>
              <a:t>ตัวชี้วัด 1.1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ความสำเร็จของการบรรลุเป้าหมายตามแผนปฏิบัติงาน ประจำปี</a:t>
            </a:r>
            <a:r>
              <a:rPr lang="th-TH" sz="1400" kern="0" dirty="0" smtClean="0">
                <a:solidFill>
                  <a:schemeClr val="tx1"/>
                </a:solidFill>
                <a:latin typeface="Tahoma" pitchFamily="34" charset="0"/>
                <a:ea typeface="Tahoma" pitchFamily="34" charset="0"/>
                <a:cs typeface="Tahoma" pitchFamily="34" charset="0"/>
              </a:rPr>
              <a:t>งบประมาณ พ.ศ. 2562</a:t>
            </a:r>
            <a:endParaRPr lang="th-TH" sz="1400" kern="0" dirty="0">
              <a:solidFill>
                <a:schemeClr val="tx1"/>
              </a:solidFill>
              <a:latin typeface="Tahoma" pitchFamily="34" charset="0"/>
              <a:ea typeface="Tahoma" pitchFamily="34" charset="0"/>
              <a:cs typeface="Tahoma" pitchFamily="34" charset="0"/>
            </a:endParaRPr>
          </a:p>
          <a:p>
            <a:pPr fontAlgn="base"/>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ตามโครงการที่กำหนด </a:t>
            </a:r>
            <a:r>
              <a:rPr lang="th-TH" sz="1400" kern="0" dirty="0">
                <a:solidFill>
                  <a:schemeClr val="tx1"/>
                </a:solidFill>
                <a:latin typeface="Tahoma" pitchFamily="34" charset="0"/>
                <a:ea typeface="Tahoma" pitchFamily="34" charset="0"/>
                <a:cs typeface="Tahoma" pitchFamily="34" charset="0"/>
              </a:rPr>
              <a:t>และการเบิกจ่ายเงินงบประมาณ</a:t>
            </a:r>
            <a:r>
              <a:rPr lang="th-TH" sz="1400" kern="0" dirty="0" smtClean="0">
                <a:solidFill>
                  <a:schemeClr val="tx1"/>
                </a:solidFill>
                <a:latin typeface="Tahoma" pitchFamily="34" charset="0"/>
                <a:ea typeface="Tahoma" pitchFamily="34" charset="0"/>
                <a:cs typeface="Tahoma" pitchFamily="34" charset="0"/>
              </a:rPr>
              <a:t>ภาพรวม ประจำปีงบประมาณ พ.ศ.2562</a:t>
            </a:r>
            <a:endParaRPr lang="th-TH" sz="1400" kern="0" dirty="0">
              <a:solidFill>
                <a:schemeClr val="tx1"/>
              </a:solidFill>
              <a:latin typeface="Tahoma" pitchFamily="34" charset="0"/>
              <a:ea typeface="Tahoma" pitchFamily="34" charset="0"/>
              <a:cs typeface="Tahoma" pitchFamily="34" charset="0"/>
            </a:endParaRPr>
          </a:p>
        </p:txBody>
      </p:sp>
      <p:sp>
        <p:nvSpPr>
          <p:cNvPr id="12" name="TextBox 11"/>
          <p:cNvSpPr txBox="1"/>
          <p:nvPr/>
        </p:nvSpPr>
        <p:spPr>
          <a:xfrm>
            <a:off x="245341" y="1752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210824240"/>
              </p:ext>
            </p:extLst>
          </p:nvPr>
        </p:nvGraphicFramePr>
        <p:xfrm>
          <a:off x="248216" y="2041526"/>
          <a:ext cx="8498249" cy="4206873"/>
        </p:xfrm>
        <a:graphic>
          <a:graphicData uri="http://schemas.openxmlformats.org/drawingml/2006/table">
            <a:tbl>
              <a:tblPr firstRow="1" bandRow="1">
                <a:tableStyleId>{5C22544A-7EE6-4342-B048-85BDC9FD1C3A}</a:tableStyleId>
              </a:tblPr>
              <a:tblGrid>
                <a:gridCol w="8498249">
                  <a:extLst>
                    <a:ext uri="{9D8B030D-6E8A-4147-A177-3AD203B41FA5}">
                      <a16:colId xmlns:a16="http://schemas.microsoft.com/office/drawing/2014/main" xmlns="" val="20000"/>
                    </a:ext>
                  </a:extLst>
                </a:gridCol>
              </a:tblGrid>
              <a:tr h="4206873">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ความสำเร็จของการบรรลุเป้าหมายตามแผนปฏิบัติงาน ประจำปีงบประมาณ</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พ.ศ.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โครงการที่กำหนด</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และการเบิกจ่ายเงิน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งบประมาณภาพรวม ประจำปีงบประมาณ</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พ.ศ. 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เป็นการประเมินประสิทธิภาพในการดำเนินงาน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ตามหลัก</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ภารกิจพื้นฐาน งานประจำตามหน้าที่ปกติ ที่ได้รับมอบหมายในทุกผลผลิต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 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กิจกรรม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การฝึกอบรม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(เป้าหมาย 93,942 คน) ทดสอบ</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มาตรฐานฝีมือแรงงาน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 30,700 คน) การส่งเสริมการพัฒนาฝีมือแรงงานภายใต้ พ.ร.บ.ส่งเสริมการพัฒนาฝีมือแรงงาน พ.ศ. 2545 (เป้าหมาย 3,700,000 คน)</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เป้าหมายในแต่ละกิจกรรมตามข้อ 1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ที่บันทึกข้อมูลผลการพัฒนาฝีมือแรงงานลงในระบบรายงานผลการพัฒนาฝีมือแรงงาน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4"/>
                        </a:rPr>
                        <a:t>http://datacenter.dsd.go.th</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โดยค่าเป้าหมายในแต่ละกิจกรรมต้องไม่น้อยกว่าค่าเป้าหมายที่แต่ละหน่วยงานได้รับการจัดสรร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รวมทั้งการเบิกจ่ายเงินงบประมาณตามที่ได้รับจัดสรร (พิจารณาจากระบบ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GFMIS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ของกรมบัญชีกลาง) รอบที่ 1 ผลการดำเนินการระหว่างวันที่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หากหน่วยมีการเปลี่ยนแปลงจำนวนเป้าหมายที่จะมีผลต่อการประเมินตัวชี้วัด หน่วยงานจะต้องมีหนังสือชี้แจงเหตุผลมาที่กองแผนงานและสารสนเทศ เพื่อที่กองแผนงานและสารสนเทศจะได้พิจารณา และแจ้งศูนย์เทคโนโลยีสารสนเทศปรับจำนวนเป้าหมายในระบบ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KPI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ต่อไป</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4"/>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รอบที่ 1 งบลงทุน และงบรายจ่ายอื่น ในลักษณะค่าจ้างที่ปรึกษา ที่ไม่สามารถเบิกจ่ายได้ภายในไตรมาสที่ 1 - 2  ให้ชี้แจงเหตุผล และกระบวนการดำเนินงานที่ดำเนินการแล้ว</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ไม่สามารถเบิกจ่ายได้ ส่งกองบริหารการคลัง เพื่อประกอบการพิจารณาหลักเกณฑ์ผ่าน/ไม่ผ่าน</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รอบที่ 2 ค่าจ้างเหมาบริการ ที่ไม่สามารถเบิกจ่ายได้ภายในวันที่ 30 กันยายน 2562 เนื่องจากต้องดำเนินการตามสัญญา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ให้ชี้แจงเหตุผล และส่งข้อมูลให้กองบริการการคลัง เพื่อประกอบการพิจารณาหลักเกณฑ์ผ่าน/ไม่ผ่าน</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th-TH" sz="900" b="0" spc="-5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เจ้าภาพ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กองแผนงานและสารสนเทศ ผู้รับผิดชอบ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สุวรรณประเสริฐ/นาย</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สรายุธ</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ศศิ</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สุวรรณ/นางสาวอารีย์ ชู</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ผึ้ง/นางสาว</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พงศิ</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ยา  อ่ำ</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นาคิล</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 0 </a:t>
                      </a:r>
                      <a:r>
                        <a:rPr lang="en-US" sz="900" b="0" spc="-3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7065 </a:t>
                      </a:r>
                    </a:p>
                    <a:p>
                      <a:pPr marL="228600" indent="-228600">
                        <a:buNone/>
                        <a:defRPr/>
                      </a:pP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กอง</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บริหารการคลัง           ผู้รับผิดชอบ</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นางสาวยุวดี เก้าเอี้ยน/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นางสาวสุกัญญา  สุวรรณรัตน์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2245 6166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823519097"/>
              </p:ext>
            </p:extLst>
          </p:nvPr>
        </p:nvGraphicFramePr>
        <p:xfrm>
          <a:off x="1066800" y="4953000"/>
          <a:ext cx="7315200" cy="868680"/>
        </p:xfrm>
        <a:graphic>
          <a:graphicData uri="http://schemas.openxmlformats.org/drawingml/2006/table">
            <a:tbl>
              <a:tblPr firstRow="1" bandRow="1">
                <a:tableStyleId>{5C22544A-7EE6-4342-B048-85BDC9FD1C3A}</a:tableStyleId>
              </a:tblPr>
              <a:tblGrid>
                <a:gridCol w="2037149">
                  <a:extLst>
                    <a:ext uri="{9D8B030D-6E8A-4147-A177-3AD203B41FA5}">
                      <a16:colId xmlns:a16="http://schemas.microsoft.com/office/drawing/2014/main" xmlns="" val="20000"/>
                    </a:ext>
                  </a:extLst>
                </a:gridCol>
                <a:gridCol w="4744651">
                  <a:extLst>
                    <a:ext uri="{9D8B030D-6E8A-4147-A177-3AD203B41FA5}">
                      <a16:colId xmlns:a16="http://schemas.microsoft.com/office/drawing/2014/main" xmlns="" val="20001"/>
                    </a:ext>
                  </a:extLst>
                </a:gridCol>
                <a:gridCol w="533400">
                  <a:extLst>
                    <a:ext uri="{9D8B030D-6E8A-4147-A177-3AD203B41FA5}">
                      <a16:colId xmlns:a16="http://schemas.microsoft.com/office/drawing/2014/main" xmlns="" val="20002"/>
                    </a:ext>
                  </a:extLst>
                </a:gridCol>
              </a:tblGrid>
              <a:tr h="320842">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spc="0" baseline="0" dirty="0">
                          <a:solidFill>
                            <a:schemeClr val="tx1"/>
                          </a:solidFill>
                          <a:latin typeface="Tahoma" pitchFamily="34" charset="0"/>
                          <a:ea typeface="Tahoma" pitchFamily="34" charset="0"/>
                          <a:cs typeface="Tahoma" pitchFamily="34" charset="0"/>
                        </a:rPr>
                        <a:t>ร้อยละของการบรรลุเป้าหมาย             ตามแผนการปฏิบัติงาน       </a:t>
                      </a:r>
                      <a:r>
                        <a:rPr lang="en-US" sz="900" b="0" spc="0" baseline="0" dirty="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   </a:t>
                      </a:r>
                      <a:r>
                        <a:rPr lang="en-US" sz="900" b="0" spc="0" baseline="0" dirty="0">
                          <a:solidFill>
                            <a:schemeClr val="tx1"/>
                          </a:solidFill>
                          <a:latin typeface="Tahoma" pitchFamily="34" charset="0"/>
                          <a:ea typeface="Tahoma" pitchFamily="34" charset="0"/>
                          <a:cs typeface="Tahoma" pitchFamily="34" charset="0"/>
                        </a:rPr>
                        <a:t>   =</a:t>
                      </a:r>
                      <a:endParaRPr lang="th-TH" sz="900" b="0" spc="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spc="0" baseline="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spc="0" dirty="0">
                          <a:solidFill>
                            <a:schemeClr val="tx1"/>
                          </a:solidFill>
                          <a:latin typeface="Tahoma" pitchFamily="34" charset="0"/>
                          <a:ea typeface="Tahoma" pitchFamily="34" charset="0"/>
                          <a:cs typeface="Tahoma" pitchFamily="34" charset="0"/>
                        </a:rPr>
                        <a:t>จำนวนผู้เข้ารับ</a:t>
                      </a:r>
                      <a:r>
                        <a:rPr lang="th-TH" sz="900" b="0" spc="0" dirty="0" smtClean="0">
                          <a:solidFill>
                            <a:schemeClr val="tx1"/>
                          </a:solidFill>
                          <a:latin typeface="Tahoma" pitchFamily="34" charset="0"/>
                          <a:ea typeface="Tahoma" pitchFamily="34" charset="0"/>
                          <a:cs typeface="Tahoma" pitchFamily="34" charset="0"/>
                        </a:rPr>
                        <a:t>การพัฒนาฝีมือแรงงาน</a:t>
                      </a:r>
                      <a:r>
                        <a:rPr lang="th-TH" sz="900" b="0" spc="0" baseline="0" dirty="0" smtClean="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(ฝึกอบรม </a:t>
                      </a:r>
                      <a:r>
                        <a:rPr lang="th-TH" sz="900" b="0" spc="0" baseline="0" dirty="0" smtClean="0">
                          <a:solidFill>
                            <a:schemeClr val="tx1"/>
                          </a:solidFill>
                          <a:latin typeface="Tahoma" pitchFamily="34" charset="0"/>
                          <a:ea typeface="Tahoma" pitchFamily="34" charset="0"/>
                          <a:cs typeface="Tahoma" pitchFamily="34" charset="0"/>
                        </a:rPr>
                        <a:t>ทดสอบ</a:t>
                      </a:r>
                      <a:r>
                        <a:rPr lang="th-TH" sz="900" b="0" spc="0" baseline="0" dirty="0">
                          <a:solidFill>
                            <a:schemeClr val="tx1"/>
                          </a:solidFill>
                          <a:latin typeface="Tahoma" pitchFamily="34" charset="0"/>
                          <a:ea typeface="Tahoma" pitchFamily="34" charset="0"/>
                          <a:cs typeface="Tahoma" pitchFamily="34" charset="0"/>
                        </a:rPr>
                        <a:t>มาตรฐานฝีมือ</a:t>
                      </a:r>
                      <a:r>
                        <a:rPr lang="th-TH" sz="900" b="0" spc="0" baseline="0" dirty="0" smtClean="0">
                          <a:solidFill>
                            <a:schemeClr val="tx1"/>
                          </a:solidFill>
                          <a:latin typeface="Tahoma" pitchFamily="34" charset="0"/>
                          <a:ea typeface="Tahoma" pitchFamily="34" charset="0"/>
                          <a:cs typeface="Tahoma" pitchFamily="34" charset="0"/>
                        </a:rPr>
                        <a:t>แรงงาน ส่งเสริมการพัฒนาฝีมือแรงงาน ภายใต้ พ.ร.บ. พ.ศ.2545 )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dirty="0">
                          <a:solidFill>
                            <a:schemeClr val="tx1"/>
                          </a:solidFill>
                          <a:latin typeface="Tahoma" pitchFamily="34" charset="0"/>
                          <a:ea typeface="Tahoma" pitchFamily="34" charset="0"/>
                          <a:cs typeface="Tahoma" pitchFamily="34" charset="0"/>
                        </a:rPr>
                        <a:t>ที่ดำเนินการแล้วเสร็จ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spc="-40" dirty="0">
                          <a:solidFill>
                            <a:schemeClr val="tx1"/>
                          </a:solidFill>
                          <a:latin typeface="Tahoma" pitchFamily="34" charset="0"/>
                          <a:ea typeface="Tahoma" pitchFamily="34" charset="0"/>
                          <a:cs typeface="Tahoma" pitchFamily="34" charset="0"/>
                        </a:rPr>
                        <a:t>X</a:t>
                      </a:r>
                      <a:r>
                        <a:rPr lang="en-US" sz="900" b="0" spc="-40" baseline="0" dirty="0">
                          <a:solidFill>
                            <a:schemeClr val="tx1"/>
                          </a:solidFill>
                          <a:latin typeface="Tahoma" pitchFamily="34" charset="0"/>
                          <a:ea typeface="Tahoma" pitchFamily="34" charset="0"/>
                          <a:cs typeface="Tahoma" pitchFamily="34" charset="0"/>
                        </a:rPr>
                        <a:t> 100</a:t>
                      </a:r>
                      <a:endParaRPr lang="th-TH" sz="900" b="0" spc="-4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441158">
                <a:tc vMerge="1">
                  <a:txBody>
                    <a:bodyPr/>
                    <a:lstStyle/>
                    <a:p>
                      <a:endParaRPr lang="th-TH" dirty="0"/>
                    </a:p>
                  </a:txBody>
                  <a:tcPr>
                    <a:noFill/>
                  </a:tcPr>
                </a:tc>
                <a:tc>
                  <a:txBody>
                    <a:bodyPr/>
                    <a:lstStyle/>
                    <a:p>
                      <a:r>
                        <a:rPr lang="th-TH" sz="900" b="0" spc="-40" dirty="0">
                          <a:latin typeface="Tahoma" pitchFamily="34" charset="0"/>
                          <a:ea typeface="Tahoma" pitchFamily="34" charset="0"/>
                          <a:cs typeface="Tahoma" pitchFamily="34" charset="0"/>
                        </a:rPr>
                        <a:t>       </a:t>
                      </a:r>
                      <a:r>
                        <a:rPr lang="th-TH" sz="900" b="0" spc="-40" baseline="0" dirty="0">
                          <a:latin typeface="Tahoma" pitchFamily="34" charset="0"/>
                          <a:ea typeface="Tahoma" pitchFamily="34" charset="0"/>
                          <a:cs typeface="Tahoma" pitchFamily="34" charset="0"/>
                        </a:rPr>
                        <a:t> </a:t>
                      </a:r>
                      <a:r>
                        <a:rPr lang="th-TH" sz="900" b="0" spc="-40" baseline="0" dirty="0" smtClean="0">
                          <a:latin typeface="Tahoma" pitchFamily="34" charset="0"/>
                          <a:ea typeface="Tahoma" pitchFamily="34" charset="0"/>
                          <a:cs typeface="Tahoma" pitchFamily="34" charset="0"/>
                        </a:rPr>
                        <a:t>          </a:t>
                      </a:r>
                      <a:r>
                        <a:rPr lang="th-TH" sz="900" b="0" spc="0" dirty="0" smtClean="0">
                          <a:latin typeface="Tahoma" pitchFamily="34" charset="0"/>
                          <a:ea typeface="Tahoma" pitchFamily="34" charset="0"/>
                          <a:cs typeface="Tahoma" pitchFamily="34" charset="0"/>
                        </a:rPr>
                        <a:t>เป้าหมาย</a:t>
                      </a:r>
                      <a:r>
                        <a:rPr lang="th-TH" sz="900" b="0" spc="0" dirty="0">
                          <a:latin typeface="Tahoma" pitchFamily="34" charset="0"/>
                          <a:ea typeface="Tahoma" pitchFamily="34" charset="0"/>
                          <a:cs typeface="Tahoma" pitchFamily="34" charset="0"/>
                        </a:rPr>
                        <a:t>การดำเนินการที่ได้รับในทุกโครงการ</a:t>
                      </a:r>
                      <a:r>
                        <a:rPr lang="th-TH" sz="900" b="0" spc="0" baseline="0" dirty="0">
                          <a:latin typeface="Tahoma" pitchFamily="34" charset="0"/>
                          <a:ea typeface="Tahoma" pitchFamily="34" charset="0"/>
                          <a:cs typeface="Tahoma" pitchFamily="34" charset="0"/>
                        </a:rPr>
                        <a:t> ฝึกอบรม </a:t>
                      </a:r>
                      <a:r>
                        <a:rPr lang="th-TH" sz="900" b="0" spc="0" baseline="0" dirty="0" smtClean="0">
                          <a:latin typeface="Tahoma" pitchFamily="34" charset="0"/>
                          <a:ea typeface="Tahoma" pitchFamily="34" charset="0"/>
                          <a:cs typeface="Tahoma" pitchFamily="34" charset="0"/>
                        </a:rPr>
                        <a:t>ทดสอบมาตรฐานฝีมือแรงงาน </a:t>
                      </a:r>
                    </a:p>
                    <a:p>
                      <a:r>
                        <a:rPr lang="th-TH" sz="900" b="0" spc="0" baseline="0" dirty="0" smtClean="0">
                          <a:latin typeface="Tahoma" pitchFamily="34" charset="0"/>
                          <a:ea typeface="Tahoma" pitchFamily="34" charset="0"/>
                          <a:cs typeface="Tahoma" pitchFamily="34" charset="0"/>
                        </a:rPr>
                        <a:t>               ส่งเสริมการพัฒนาฝีมือแรงงาน ภายใต้ พ.ร.บ. พ.ศ. 2545 </a:t>
                      </a:r>
                      <a:endParaRPr lang="th-TH" sz="900" b="0" spc="0" dirty="0">
                        <a:latin typeface="Tahoma" pitchFamily="34" charset="0"/>
                        <a:ea typeface="Tahoma" pitchFamily="34" charset="0"/>
                        <a:cs typeface="Tahoma" pitchFamily="34" charset="0"/>
                      </a:endParaRPr>
                    </a:p>
                    <a:p>
                      <a:r>
                        <a:rPr lang="th-TH" sz="900" b="0" spc="-40" dirty="0">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2" name="Footer Placeholder 1"/>
          <p:cNvSpPr>
            <a:spLocks noGrp="1"/>
          </p:cNvSpPr>
          <p:nvPr>
            <p:ph type="ftr" sz="quarter" idx="11"/>
          </p:nvPr>
        </p:nvSpPr>
        <p:spPr>
          <a:xfrm rot="5400000">
            <a:off x="-1341437" y="3398837"/>
            <a:ext cx="2895600" cy="365125"/>
          </a:xfrm>
        </p:spPr>
        <p:txBody>
          <a:bodyPr/>
          <a:lstStyle/>
          <a:p>
            <a:r>
              <a:rPr lang="en-US" dirty="0" smtClean="0"/>
              <a:t>16-1</a:t>
            </a:r>
            <a:endParaRPr lang="en-US" dirty="0"/>
          </a:p>
        </p:txBody>
      </p:sp>
    </p:spTree>
    <p:extLst>
      <p:ext uri="{BB962C8B-B14F-4D97-AF65-F5344CB8AC3E}">
        <p14:creationId xmlns:p14="http://schemas.microsoft.com/office/powerpoint/2010/main" val="41748836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3" cstate="print"/>
          <a:srcRect/>
          <a:stretch>
            <a:fillRect/>
          </a:stretch>
        </p:blipFill>
        <p:spPr bwMode="auto">
          <a:xfrm>
            <a:off x="8179401" y="66677"/>
            <a:ext cx="923905" cy="923906"/>
          </a:xfrm>
          <a:prstGeom prst="rect">
            <a:avLst/>
          </a:prstGeom>
          <a:noFill/>
        </p:spPr>
      </p:pic>
      <p:sp>
        <p:nvSpPr>
          <p:cNvPr id="6" name="TextBox 5"/>
          <p:cNvSpPr txBox="1"/>
          <p:nvPr/>
        </p:nvSpPr>
        <p:spPr>
          <a:xfrm>
            <a:off x="77561" y="205464"/>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02003" y="990583"/>
            <a:ext cx="8086829" cy="627473"/>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r>
              <a:rPr lang="th-TH" sz="1400" kern="0" dirty="0" smtClean="0">
                <a:solidFill>
                  <a:schemeClr val="tx1"/>
                </a:solidFill>
                <a:latin typeface="Tahoma" pitchFamily="34" charset="0"/>
                <a:ea typeface="Tahoma" pitchFamily="34" charset="0"/>
                <a:cs typeface="Tahoma" pitchFamily="34" charset="0"/>
              </a:rPr>
              <a:t>ตัวชี้วัด 1.1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ความสำเร็จของการบรรลุเป้าหมายตามแผนปฏิบัติงาน ประจำปี</a:t>
            </a:r>
            <a:r>
              <a:rPr lang="th-TH" sz="1400" kern="0" dirty="0" smtClean="0">
                <a:solidFill>
                  <a:schemeClr val="tx1"/>
                </a:solidFill>
                <a:latin typeface="Tahoma" pitchFamily="34" charset="0"/>
                <a:ea typeface="Tahoma" pitchFamily="34" charset="0"/>
                <a:cs typeface="Tahoma" pitchFamily="34" charset="0"/>
              </a:rPr>
              <a:t>งบประมาณ พ.ศ. 2562</a:t>
            </a:r>
            <a:endParaRPr lang="th-TH" sz="1400" kern="0" dirty="0">
              <a:solidFill>
                <a:schemeClr val="tx1"/>
              </a:solidFill>
              <a:latin typeface="Tahoma" pitchFamily="34" charset="0"/>
              <a:ea typeface="Tahoma" pitchFamily="34" charset="0"/>
              <a:cs typeface="Tahoma" pitchFamily="34" charset="0"/>
            </a:endParaRPr>
          </a:p>
          <a:p>
            <a:pPr fontAlgn="base"/>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ตามโครงการที่กำหนด </a:t>
            </a:r>
            <a:r>
              <a:rPr lang="th-TH" sz="1400" kern="0" dirty="0">
                <a:solidFill>
                  <a:schemeClr val="tx1"/>
                </a:solidFill>
                <a:latin typeface="Tahoma" pitchFamily="34" charset="0"/>
                <a:ea typeface="Tahoma" pitchFamily="34" charset="0"/>
                <a:cs typeface="Tahoma" pitchFamily="34" charset="0"/>
              </a:rPr>
              <a:t>และการเบิกจ่ายเงินงบประมาณ</a:t>
            </a:r>
            <a:r>
              <a:rPr lang="th-TH" sz="1400" kern="0" dirty="0" smtClean="0">
                <a:solidFill>
                  <a:schemeClr val="tx1"/>
                </a:solidFill>
                <a:latin typeface="Tahoma" pitchFamily="34" charset="0"/>
                <a:ea typeface="Tahoma" pitchFamily="34" charset="0"/>
                <a:cs typeface="Tahoma" pitchFamily="34" charset="0"/>
              </a:rPr>
              <a:t>ภาพรวม ประจำปีงบประมาณ พ.ศ.2562</a:t>
            </a:r>
            <a:endParaRPr lang="th-TH" sz="1400" kern="0" dirty="0">
              <a:solidFill>
                <a:schemeClr val="tx1"/>
              </a:solidFill>
              <a:latin typeface="Tahoma" pitchFamily="34" charset="0"/>
              <a:ea typeface="Tahoma" pitchFamily="34" charset="0"/>
              <a:cs typeface="Tahoma" pitchFamily="34" charset="0"/>
            </a:endParaRPr>
          </a:p>
        </p:txBody>
      </p:sp>
      <p:graphicFrame>
        <p:nvGraphicFramePr>
          <p:cNvPr id="13" name="ตาราง 9"/>
          <p:cNvGraphicFramePr>
            <a:graphicFrameLocks noGrp="1"/>
          </p:cNvGraphicFramePr>
          <p:nvPr>
            <p:extLst>
              <p:ext uri="{D42A27DB-BD31-4B8C-83A1-F6EECF244321}">
                <p14:modId xmlns:p14="http://schemas.microsoft.com/office/powerpoint/2010/main" val="1785499882"/>
              </p:ext>
            </p:extLst>
          </p:nvPr>
        </p:nvGraphicFramePr>
        <p:xfrm>
          <a:off x="264751" y="1905000"/>
          <a:ext cx="8498249" cy="2057400"/>
        </p:xfrm>
        <a:graphic>
          <a:graphicData uri="http://schemas.openxmlformats.org/drawingml/2006/table">
            <a:tbl>
              <a:tblPr firstRow="1" bandRow="1">
                <a:tableStyleId>{5C22544A-7EE6-4342-B048-85BDC9FD1C3A}</a:tableStyleId>
              </a:tblPr>
              <a:tblGrid>
                <a:gridCol w="8498249">
                  <a:extLst>
                    <a:ext uri="{9D8B030D-6E8A-4147-A177-3AD203B41FA5}">
                      <a16:colId xmlns:a16="http://schemas.microsoft.com/office/drawing/2014/main" xmlns="" val="20000"/>
                    </a:ext>
                  </a:extLst>
                </a:gridCol>
              </a:tblGrid>
              <a:tr h="2057400">
                <a:tc>
                  <a:txBody>
                    <a:bodyPr/>
                    <a:lstStyle/>
                    <a:p>
                      <a:pPr marL="0" indent="0">
                        <a:buNone/>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สูตรการคำนวณ</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06316" y="4038600"/>
            <a:ext cx="8308032" cy="369332"/>
          </a:xfrm>
          <a:prstGeom prst="rect">
            <a:avLst/>
          </a:prstGeom>
          <a:noFill/>
        </p:spPr>
        <p:txBody>
          <a:bodyPr wrap="square" rtlCol="0">
            <a:spAutoFit/>
          </a:bodyPr>
          <a:lstStyle/>
          <a:p>
            <a:endParaRPr lang="th-TH" sz="900" b="1" dirty="0" smtClean="0">
              <a:latin typeface="Tahoma" pitchFamily="34" charset="0"/>
              <a:ea typeface="Tahoma" pitchFamily="34" charset="0"/>
              <a:cs typeface="Tahoma" pitchFamily="34" charset="0"/>
            </a:endParaRPr>
          </a:p>
          <a:p>
            <a:r>
              <a:rPr lang="th-TH" sz="900" b="1" dirty="0" smtClean="0">
                <a:latin typeface="Tahoma" pitchFamily="34" charset="0"/>
                <a:ea typeface="Tahoma" pitchFamily="34" charset="0"/>
                <a:cs typeface="Tahoma" pitchFamily="34" charset="0"/>
              </a:rPr>
              <a:t>เป้าหมาย</a:t>
            </a:r>
            <a:r>
              <a:rPr lang="th-TH" sz="900" b="1" dirty="0">
                <a:latin typeface="Tahoma" pitchFamily="34" charset="0"/>
                <a:ea typeface="Tahoma" pitchFamily="34" charset="0"/>
                <a:cs typeface="Tahoma" pitchFamily="34" charset="0"/>
              </a:rPr>
              <a:t>ตามรอบ</a:t>
            </a:r>
            <a:r>
              <a:rPr lang="th-TH" sz="900" b="1" dirty="0" smtClean="0">
                <a:latin typeface="Tahoma" pitchFamily="34" charset="0"/>
                <a:ea typeface="Tahoma" pitchFamily="34" charset="0"/>
                <a:cs typeface="Tahoma" pitchFamily="34" charset="0"/>
              </a:rPr>
              <a:t>ประเมิน</a:t>
            </a:r>
            <a:endParaRPr lang="th-TH" sz="900" b="1" dirty="0">
              <a:latin typeface="Tahoma" pitchFamily="34" charset="0"/>
              <a:ea typeface="Tahoma" pitchFamily="34" charset="0"/>
              <a:cs typeface="Tahoma" pitchFamily="34" charset="0"/>
            </a:endParaRPr>
          </a:p>
        </p:txBody>
      </p:sp>
      <p:grpSp>
        <p:nvGrpSpPr>
          <p:cNvPr id="2" name="Group 4"/>
          <p:cNvGrpSpPr/>
          <p:nvPr/>
        </p:nvGrpSpPr>
        <p:grpSpPr>
          <a:xfrm>
            <a:off x="1054672" y="4407932"/>
            <a:ext cx="7681116"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104511417"/>
              </p:ext>
            </p:extLst>
          </p:nvPr>
        </p:nvGraphicFramePr>
        <p:xfrm>
          <a:off x="106316" y="4876800"/>
          <a:ext cx="8825592" cy="1447800"/>
        </p:xfrm>
        <a:graphic>
          <a:graphicData uri="http://schemas.openxmlformats.org/drawingml/2006/table">
            <a:tbl>
              <a:tblPr firstRow="1"/>
              <a:tblGrid>
                <a:gridCol w="894080">
                  <a:extLst>
                    <a:ext uri="{9D8B030D-6E8A-4147-A177-3AD203B41FA5}">
                      <a16:colId xmlns:a16="http://schemas.microsoft.com/office/drawing/2014/main" xmlns="" val="20000"/>
                    </a:ext>
                  </a:extLst>
                </a:gridCol>
                <a:gridCol w="480153">
                  <a:extLst>
                    <a:ext uri="{9D8B030D-6E8A-4147-A177-3AD203B41FA5}">
                      <a16:colId xmlns:a16="http://schemas.microsoft.com/office/drawing/2014/main" xmlns="" val="20001"/>
                    </a:ext>
                  </a:extLst>
                </a:gridCol>
                <a:gridCol w="400128">
                  <a:extLst>
                    <a:ext uri="{9D8B030D-6E8A-4147-A177-3AD203B41FA5}">
                      <a16:colId xmlns:a16="http://schemas.microsoft.com/office/drawing/2014/main" xmlns="" val="20002"/>
                    </a:ext>
                  </a:extLst>
                </a:gridCol>
                <a:gridCol w="418159">
                  <a:extLst>
                    <a:ext uri="{9D8B030D-6E8A-4147-A177-3AD203B41FA5}">
                      <a16:colId xmlns:a16="http://schemas.microsoft.com/office/drawing/2014/main" xmlns="" val="20003"/>
                    </a:ext>
                  </a:extLst>
                </a:gridCol>
                <a:gridCol w="488973">
                  <a:extLst>
                    <a:ext uri="{9D8B030D-6E8A-4147-A177-3AD203B41FA5}">
                      <a16:colId xmlns:a16="http://schemas.microsoft.com/office/drawing/2014/main" xmlns="" val="20004"/>
                    </a:ext>
                  </a:extLst>
                </a:gridCol>
                <a:gridCol w="439081">
                  <a:extLst>
                    <a:ext uri="{9D8B030D-6E8A-4147-A177-3AD203B41FA5}">
                      <a16:colId xmlns:a16="http://schemas.microsoft.com/office/drawing/2014/main" xmlns="" val="20005"/>
                    </a:ext>
                  </a:extLst>
                </a:gridCol>
                <a:gridCol w="1802310">
                  <a:extLst>
                    <a:ext uri="{9D8B030D-6E8A-4147-A177-3AD203B41FA5}">
                      <a16:colId xmlns:a16="http://schemas.microsoft.com/office/drawing/2014/main" xmlns="" val="20006"/>
                    </a:ext>
                  </a:extLst>
                </a:gridCol>
                <a:gridCol w="532641">
                  <a:extLst>
                    <a:ext uri="{9D8B030D-6E8A-4147-A177-3AD203B41FA5}">
                      <a16:colId xmlns:a16="http://schemas.microsoft.com/office/drawing/2014/main" xmlns="" val="20007"/>
                    </a:ext>
                  </a:extLst>
                </a:gridCol>
                <a:gridCol w="400128">
                  <a:extLst>
                    <a:ext uri="{9D8B030D-6E8A-4147-A177-3AD203B41FA5}">
                      <a16:colId xmlns:a16="http://schemas.microsoft.com/office/drawing/2014/main" xmlns="" val="20008"/>
                    </a:ext>
                  </a:extLst>
                </a:gridCol>
                <a:gridCol w="480153">
                  <a:extLst>
                    <a:ext uri="{9D8B030D-6E8A-4147-A177-3AD203B41FA5}">
                      <a16:colId xmlns:a16="http://schemas.microsoft.com/office/drawing/2014/main" xmlns="" val="20009"/>
                    </a:ext>
                  </a:extLst>
                </a:gridCol>
                <a:gridCol w="409126">
                  <a:extLst>
                    <a:ext uri="{9D8B030D-6E8A-4147-A177-3AD203B41FA5}">
                      <a16:colId xmlns:a16="http://schemas.microsoft.com/office/drawing/2014/main" xmlns="" val="20010"/>
                    </a:ext>
                  </a:extLst>
                </a:gridCol>
                <a:gridCol w="480153">
                  <a:extLst>
                    <a:ext uri="{9D8B030D-6E8A-4147-A177-3AD203B41FA5}">
                      <a16:colId xmlns:a16="http://schemas.microsoft.com/office/drawing/2014/main" xmlns="" val="20011"/>
                    </a:ext>
                  </a:extLst>
                </a:gridCol>
                <a:gridCol w="1600507">
                  <a:extLst>
                    <a:ext uri="{9D8B030D-6E8A-4147-A177-3AD203B41FA5}">
                      <a16:colId xmlns:a16="http://schemas.microsoft.com/office/drawing/2014/main" xmlns="" val="20012"/>
                    </a:ext>
                  </a:extLst>
                </a:gridCol>
              </a:tblGrid>
              <a:tr h="26131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1864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th-TH" sz="800" dirty="0" smtClean="0">
                        <a:solidFill>
                          <a:schemeClr val="tx1"/>
                        </a:solidFill>
                        <a:latin typeface="Tahoma" pitchFamily="34" charset="0"/>
                        <a:ea typeface="Tahoma" pitchFamily="34" charset="0"/>
                        <a:cs typeface="Tahoma" pitchFamily="34" charset="0"/>
                      </a:endParaRPr>
                    </a:p>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a:t>
                      </a:r>
                      <a:r>
                        <a:rPr lang="th-TH" sz="800" b="0" kern="1200" dirty="0" smtClean="0">
                          <a:solidFill>
                            <a:schemeClr val="tx1"/>
                          </a:solidFill>
                          <a:effectLst/>
                          <a:latin typeface="Tahoma" pitchFamily="34" charset="0"/>
                          <a:ea typeface="Tahoma" pitchFamily="34" charset="0"/>
                          <a:cs typeface="Tahoma" pitchFamily="34" charset="0"/>
                        </a:rPr>
                        <a:t>ฝีมือ</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แรงงาน</a:t>
                      </a:r>
                      <a:r>
                        <a:rPr lang="th-TH" sz="800" b="0" kern="1200" baseline="0" dirty="0" smtClean="0">
                          <a:solidFill>
                            <a:schemeClr val="tx1"/>
                          </a:solidFill>
                          <a:effectLst/>
                          <a:latin typeface="Tahoma" pitchFamily="34" charset="0"/>
                          <a:ea typeface="Tahoma" pitchFamily="34" charset="0"/>
                          <a:cs typeface="Tahoma" pitchFamily="34" charset="0"/>
                        </a:rPr>
                        <a:t> ตาม</a:t>
                      </a:r>
                      <a:r>
                        <a:rPr lang="th-TH" sz="800" b="0" kern="1200" dirty="0" smtClean="0">
                          <a:solidFill>
                            <a:schemeClr val="tx1"/>
                          </a:solidFill>
                          <a:effectLst/>
                          <a:latin typeface="Tahoma" pitchFamily="34" charset="0"/>
                          <a:ea typeface="Tahoma" pitchFamily="34" charset="0"/>
                          <a:cs typeface="Tahoma" pitchFamily="34" charset="0"/>
                        </a:rPr>
                        <a:t>โครงการที่กำหนด</a:t>
                      </a:r>
                      <a:r>
                        <a:rPr lang="th-TH" sz="800" b="0" kern="1200" baseline="0" dirty="0" smtClean="0">
                          <a:solidFill>
                            <a:schemeClr val="tx1"/>
                          </a:solidFill>
                          <a:effectLst/>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และดำเนินการ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endParaRPr lang="th-TH" sz="800" b="0" kern="1200" baseline="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r>
                        <a:rPr lang="th-TH" sz="800" b="0" kern="1200" dirty="0" smtClean="0">
                          <a:solidFill>
                            <a:schemeClr val="tx1"/>
                          </a:solidFill>
                          <a:effectLst/>
                          <a:latin typeface="Tahoma" pitchFamily="34" charset="0"/>
                          <a:ea typeface="Tahoma" pitchFamily="34" charset="0"/>
                          <a:cs typeface="Tahoma" pitchFamily="34" charset="0"/>
                        </a:rPr>
                        <a:t>ร้อย</a:t>
                      </a:r>
                      <a:r>
                        <a:rPr lang="th-TH" sz="800" b="0" kern="1200" dirty="0">
                          <a:solidFill>
                            <a:schemeClr val="tx1"/>
                          </a:solidFill>
                          <a:effectLst/>
                          <a:latin typeface="Tahoma" pitchFamily="34" charset="0"/>
                          <a:ea typeface="Tahoma" pitchFamily="34" charset="0"/>
                          <a:cs typeface="Tahoma" pitchFamily="34" charset="0"/>
                        </a:rPr>
                        <a:t>ละ</a:t>
                      </a:r>
                      <a:r>
                        <a:rPr lang="th-TH" sz="800" b="0" kern="1200" baseline="0" dirty="0">
                          <a:solidFill>
                            <a:schemeClr val="tx1"/>
                          </a:solidFill>
                          <a:effectLst/>
                          <a:latin typeface="Tahoma" pitchFamily="34" charset="0"/>
                          <a:ea typeface="Tahoma" pitchFamily="34" charset="0"/>
                          <a:cs typeface="Tahoma" pitchFamily="34" charset="0"/>
                        </a:rPr>
                        <a:t> </a:t>
                      </a:r>
                      <a:r>
                        <a:rPr lang="th-TH" sz="800" b="0" kern="1200" baseline="0" dirty="0" smtClean="0">
                          <a:solidFill>
                            <a:schemeClr val="tx1"/>
                          </a:solidFill>
                          <a:effectLst/>
                          <a:latin typeface="Tahoma" pitchFamily="34" charset="0"/>
                          <a:ea typeface="Tahoma" pitchFamily="34" charset="0"/>
                          <a:cs typeface="Tahoma" pitchFamily="34" charset="0"/>
                        </a:rPr>
                        <a:t>45</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เบิก</a:t>
                      </a:r>
                      <a:r>
                        <a:rPr lang="th-TH" sz="800" b="0" kern="1200" dirty="0">
                          <a:solidFill>
                            <a:schemeClr val="tx1"/>
                          </a:solidFill>
                          <a:effectLst/>
                          <a:latin typeface="Tahoma" pitchFamily="34" charset="0"/>
                          <a:ea typeface="Tahoma" pitchFamily="34" charset="0"/>
                          <a:cs typeface="Tahoma" pitchFamily="34" charset="0"/>
                        </a:rPr>
                        <a:t>จ่ายเงิน</a:t>
                      </a:r>
                      <a:r>
                        <a:rPr lang="th-TH" sz="800" b="0" kern="1200" dirty="0" smtClean="0">
                          <a:solidFill>
                            <a:schemeClr val="tx1"/>
                          </a:solidFill>
                          <a:effectLst/>
                          <a:latin typeface="Tahoma" pitchFamily="34" charset="0"/>
                          <a:ea typeface="Tahoma" pitchFamily="34" charset="0"/>
                          <a:cs typeface="Tahoma" pitchFamily="34" charset="0"/>
                        </a:rPr>
                        <a:t>งบประมาณภาพรวม                    </a:t>
                      </a:r>
                      <a:r>
                        <a:rPr lang="th-TH" sz="800" b="0" kern="1200" dirty="0" err="1" smtClean="0">
                          <a:solidFill>
                            <a:schemeClr val="tx1"/>
                          </a:solidFill>
                          <a:effectLst/>
                          <a:latin typeface="Tahoma" pitchFamily="34" charset="0"/>
                          <a:ea typeface="Tahoma" pitchFamily="34" charset="0"/>
                          <a:cs typeface="Tahoma" pitchFamily="34" charset="0"/>
                        </a:rPr>
                        <a:t>ไตรมาส</a:t>
                      </a:r>
                      <a:r>
                        <a:rPr lang="th-TH" sz="800" b="0" kern="1200" dirty="0" smtClean="0">
                          <a:solidFill>
                            <a:schemeClr val="tx1"/>
                          </a:solidFill>
                          <a:effectLst/>
                          <a:latin typeface="Tahoma" pitchFamily="34" charset="0"/>
                          <a:ea typeface="Tahoma" pitchFamily="34" charset="0"/>
                          <a:cs typeface="Tahoma" pitchFamily="34" charset="0"/>
                        </a:rPr>
                        <a:t> 1 - 2  ไม่</a:t>
                      </a:r>
                      <a:r>
                        <a:rPr lang="th-TH" sz="800" b="0" kern="1200" dirty="0">
                          <a:solidFill>
                            <a:schemeClr val="tx1"/>
                          </a:solidFill>
                          <a:effectLst/>
                          <a:latin typeface="Tahoma" pitchFamily="34" charset="0"/>
                          <a:ea typeface="Tahoma" pitchFamily="34" charset="0"/>
                          <a:cs typeface="Tahoma" pitchFamily="34" charset="0"/>
                        </a:rPr>
                        <a:t>น้อยกว่า </a:t>
                      </a:r>
                      <a:r>
                        <a:rPr lang="th-TH" sz="800" b="0" kern="1200" dirty="0" smtClean="0">
                          <a:solidFill>
                            <a:schemeClr val="tx1"/>
                          </a:solidFill>
                          <a:effectLst/>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ร้อยละ</a:t>
                      </a:r>
                      <a:r>
                        <a:rPr lang="en-US" sz="800" b="0" kern="1200" dirty="0" smtClean="0">
                          <a:solidFill>
                            <a:schemeClr val="tx1"/>
                          </a:solidFill>
                          <a:effectLst/>
                          <a:latin typeface="Tahoma" pitchFamily="34" charset="0"/>
                          <a:ea typeface="Tahoma" pitchFamily="34" charset="0"/>
                          <a:cs typeface="Tahoma" pitchFamily="34" charset="0"/>
                        </a:rPr>
                        <a:t> </a:t>
                      </a:r>
                      <a:r>
                        <a:rPr lang="th-TH" sz="800" b="0" kern="1200" dirty="0" smtClean="0">
                          <a:solidFill>
                            <a:schemeClr val="tx1"/>
                          </a:solidFill>
                          <a:effectLst/>
                          <a:latin typeface="Tahoma" pitchFamily="34" charset="0"/>
                          <a:ea typeface="Tahoma" pitchFamily="34" charset="0"/>
                          <a:cs typeface="Tahoma" pitchFamily="34" charset="0"/>
                        </a:rPr>
                        <a:t>54</a:t>
                      </a:r>
                      <a:r>
                        <a:rPr lang="en-US" sz="800" b="0" kern="1200" dirty="0" smtClean="0">
                          <a:solidFill>
                            <a:schemeClr val="tx1"/>
                          </a:solidFill>
                          <a:effectLst/>
                          <a:latin typeface="Tahoma" pitchFamily="34" charset="0"/>
                          <a:ea typeface="Tahoma" pitchFamily="34" charset="0"/>
                          <a:cs typeface="Tahoma" pitchFamily="34" charset="0"/>
                        </a:rPr>
                        <a:t>.00                 </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a:t>
                      </a:r>
                      <a:r>
                        <a:rPr lang="th-TH" sz="800" b="0" kern="1200" dirty="0" smtClean="0">
                          <a:solidFill>
                            <a:schemeClr val="tx1"/>
                          </a:solidFill>
                          <a:effectLst/>
                          <a:latin typeface="Tahoma" pitchFamily="34" charset="0"/>
                          <a:ea typeface="Tahoma" pitchFamily="34" charset="0"/>
                          <a:cs typeface="Tahoma" pitchFamily="34" charset="0"/>
                        </a:rPr>
                        <a:t>แรงงานตามโครงการที่กำหนด และดำเ</a:t>
                      </a:r>
                      <a:r>
                        <a:rPr lang="th-TH" sz="800" b="0" kern="1200" baseline="0" dirty="0" smtClean="0">
                          <a:solidFill>
                            <a:schemeClr val="tx1"/>
                          </a:solidFill>
                          <a:effectLst/>
                          <a:latin typeface="Tahoma" pitchFamily="34" charset="0"/>
                          <a:ea typeface="Tahoma" pitchFamily="34" charset="0"/>
                          <a:cs typeface="Tahoma" pitchFamily="34" charset="0"/>
                        </a:rPr>
                        <a:t>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endParaRPr lang="th-TH" sz="800" b="0" kern="1200" baseline="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r>
                        <a:rPr lang="th-TH" sz="800" b="0" kern="1200" dirty="0" smtClean="0">
                          <a:solidFill>
                            <a:schemeClr val="tx1"/>
                          </a:solidFill>
                          <a:effectLst/>
                          <a:latin typeface="Tahoma" pitchFamily="34" charset="0"/>
                          <a:ea typeface="Tahoma" pitchFamily="34" charset="0"/>
                          <a:cs typeface="Tahoma" pitchFamily="34" charset="0"/>
                        </a:rPr>
                        <a:t>ร้อย</a:t>
                      </a:r>
                      <a:r>
                        <a:rPr lang="th-TH" sz="800" b="0" kern="1200" dirty="0">
                          <a:solidFill>
                            <a:schemeClr val="tx1"/>
                          </a:solidFill>
                          <a:effectLst/>
                          <a:latin typeface="Tahoma" pitchFamily="34" charset="0"/>
                          <a:ea typeface="Tahoma" pitchFamily="34" charset="0"/>
                          <a:cs typeface="Tahoma" pitchFamily="34" charset="0"/>
                        </a:rPr>
                        <a:t>ละ</a:t>
                      </a:r>
                      <a:r>
                        <a:rPr lang="th-TH" sz="800" b="0" kern="1200" baseline="0" dirty="0">
                          <a:solidFill>
                            <a:schemeClr val="tx1"/>
                          </a:solidFill>
                          <a:effectLst/>
                          <a:latin typeface="Tahoma" pitchFamily="34" charset="0"/>
                          <a:ea typeface="Tahoma" pitchFamily="34" charset="0"/>
                          <a:cs typeface="Tahoma" pitchFamily="34" charset="0"/>
                        </a:rPr>
                        <a:t> </a:t>
                      </a:r>
                      <a:r>
                        <a:rPr lang="en-US" sz="800" b="0" kern="1200" baseline="0" dirty="0" smtClean="0">
                          <a:solidFill>
                            <a:schemeClr val="tx1"/>
                          </a:solidFill>
                          <a:effectLst/>
                          <a:latin typeface="Tahoma" pitchFamily="34" charset="0"/>
                          <a:ea typeface="Tahoma" pitchFamily="34" charset="0"/>
                          <a:cs typeface="Tahoma" pitchFamily="34" charset="0"/>
                        </a:rPr>
                        <a:t>100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เบิกจ่ายเงินงบประมาณภาพรวม </a:t>
                      </a:r>
                      <a:r>
                        <a:rPr lang="th-TH" sz="800" b="0" kern="1200" dirty="0" smtClean="0">
                          <a:solidFill>
                            <a:schemeClr val="tx1"/>
                          </a:solidFill>
                          <a:effectLst/>
                          <a:latin typeface="Tahoma" pitchFamily="34" charset="0"/>
                          <a:ea typeface="Tahoma" pitchFamily="34" charset="0"/>
                          <a:cs typeface="Tahoma" pitchFamily="34" charset="0"/>
                        </a:rPr>
                        <a:t>               </a:t>
                      </a:r>
                      <a:r>
                        <a:rPr lang="th-TH" sz="800" b="0" kern="1200" dirty="0" err="1" smtClean="0">
                          <a:solidFill>
                            <a:schemeClr val="tx1"/>
                          </a:solidFill>
                          <a:effectLst/>
                          <a:latin typeface="Tahoma" pitchFamily="34" charset="0"/>
                          <a:ea typeface="Tahoma" pitchFamily="34" charset="0"/>
                          <a:cs typeface="Tahoma" pitchFamily="34" charset="0"/>
                        </a:rPr>
                        <a:t>ไตรมาส</a:t>
                      </a:r>
                      <a:r>
                        <a:rPr lang="th-TH" sz="800" b="0" kern="1200" dirty="0" smtClean="0">
                          <a:solidFill>
                            <a:schemeClr val="tx1"/>
                          </a:solidFill>
                          <a:effectLst/>
                          <a:latin typeface="Tahoma" pitchFamily="34" charset="0"/>
                          <a:ea typeface="Tahoma" pitchFamily="34" charset="0"/>
                          <a:cs typeface="Tahoma" pitchFamily="34" charset="0"/>
                        </a:rPr>
                        <a:t> 1- 4 ไม่</a:t>
                      </a:r>
                      <a:r>
                        <a:rPr lang="th-TH" sz="800" b="0" kern="1200" dirty="0">
                          <a:solidFill>
                            <a:schemeClr val="tx1"/>
                          </a:solidFill>
                          <a:effectLst/>
                          <a:latin typeface="Tahoma" pitchFamily="34" charset="0"/>
                          <a:ea typeface="Tahoma" pitchFamily="34" charset="0"/>
                          <a:cs typeface="Tahoma" pitchFamily="34" charset="0"/>
                        </a:rPr>
                        <a:t>น้อย</a:t>
                      </a:r>
                      <a:r>
                        <a:rPr lang="th-TH" sz="800" b="0" kern="1200" dirty="0" smtClean="0">
                          <a:solidFill>
                            <a:schemeClr val="tx1"/>
                          </a:solidFill>
                          <a:effectLst/>
                          <a:latin typeface="Tahoma" pitchFamily="34" charset="0"/>
                          <a:ea typeface="Tahoma" pitchFamily="34" charset="0"/>
                          <a:cs typeface="Tahoma" pitchFamily="34" charset="0"/>
                        </a:rPr>
                        <a:t>กว่า                   </a:t>
                      </a:r>
                      <a:r>
                        <a:rPr lang="th-TH" sz="800" b="0" kern="1200" dirty="0">
                          <a:solidFill>
                            <a:schemeClr val="tx1"/>
                          </a:solidFill>
                          <a:effectLst/>
                          <a:latin typeface="Tahoma" pitchFamily="34" charset="0"/>
                          <a:ea typeface="Tahoma" pitchFamily="34" charset="0"/>
                          <a:cs typeface="Tahoma" pitchFamily="34" charset="0"/>
                        </a:rPr>
                        <a:t>ร้อย</a:t>
                      </a:r>
                      <a:r>
                        <a:rPr lang="th-TH" sz="800" b="0" kern="1200" dirty="0" smtClean="0">
                          <a:solidFill>
                            <a:schemeClr val="tx1"/>
                          </a:solidFill>
                          <a:effectLst/>
                          <a:latin typeface="Tahoma" pitchFamily="34" charset="0"/>
                          <a:ea typeface="Tahoma" pitchFamily="34" charset="0"/>
                          <a:cs typeface="Tahoma" pitchFamily="34" charset="0"/>
                        </a:rPr>
                        <a:t>ละ </a:t>
                      </a:r>
                      <a:r>
                        <a:rPr lang="th-TH" sz="800" b="0" kern="1200" baseline="0" dirty="0" smtClean="0">
                          <a:solidFill>
                            <a:schemeClr val="tx1"/>
                          </a:solidFill>
                          <a:effectLst/>
                          <a:latin typeface="Tahoma" pitchFamily="34" charset="0"/>
                          <a:ea typeface="Tahoma" pitchFamily="34" charset="0"/>
                          <a:cs typeface="Tahoma" pitchFamily="34" charset="0"/>
                        </a:rPr>
                        <a:t> 100</a:t>
                      </a:r>
                      <a:r>
                        <a:rPr lang="th-TH" sz="800" b="0" kern="1200" dirty="0" smtClean="0">
                          <a:solidFill>
                            <a:schemeClr val="tx1"/>
                          </a:solidFill>
                          <a:effectLst/>
                          <a:latin typeface="Tahoma" pitchFamily="34" charset="0"/>
                          <a:ea typeface="Tahoma" pitchFamily="34" charset="0"/>
                          <a:cs typeface="Tahoma" pitchFamily="34" charset="0"/>
                        </a:rPr>
                        <a:t>.00 </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313442472"/>
              </p:ext>
            </p:extLst>
          </p:nvPr>
        </p:nvGraphicFramePr>
        <p:xfrm>
          <a:off x="1117633" y="2433662"/>
          <a:ext cx="6661716" cy="594360"/>
        </p:xfrm>
        <a:graphic>
          <a:graphicData uri="http://schemas.openxmlformats.org/drawingml/2006/table">
            <a:tbl>
              <a:tblPr firstRow="1" bandRow="1">
                <a:tableStyleId>{5C22544A-7EE6-4342-B048-85BDC9FD1C3A}</a:tableStyleId>
              </a:tblPr>
              <a:tblGrid>
                <a:gridCol w="2006567">
                  <a:extLst>
                    <a:ext uri="{9D8B030D-6E8A-4147-A177-3AD203B41FA5}">
                      <a16:colId xmlns:a16="http://schemas.microsoft.com/office/drawing/2014/main" xmlns="" val="20000"/>
                    </a:ext>
                  </a:extLst>
                </a:gridCol>
                <a:gridCol w="4127464">
                  <a:extLst>
                    <a:ext uri="{9D8B030D-6E8A-4147-A177-3AD203B41FA5}">
                      <a16:colId xmlns:a16="http://schemas.microsoft.com/office/drawing/2014/main" xmlns="" val="20001"/>
                    </a:ext>
                  </a:extLst>
                </a:gridCol>
                <a:gridCol w="527685">
                  <a:extLst>
                    <a:ext uri="{9D8B030D-6E8A-4147-A177-3AD203B41FA5}">
                      <a16:colId xmlns:a16="http://schemas.microsoft.com/office/drawing/2014/main" xmlns="" val="20002"/>
                    </a:ext>
                  </a:extLst>
                </a:gridCol>
              </a:tblGrid>
              <a:tr h="199541">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a:t>
                      </a:r>
                      <a:r>
                        <a:rPr lang="th-TH" sz="900" b="0" dirty="0" err="1" smtClean="0">
                          <a:solidFill>
                            <a:schemeClr val="tx1"/>
                          </a:solidFill>
                          <a:latin typeface="Tahoma" pitchFamily="34" charset="0"/>
                          <a:ea typeface="Tahoma" pitchFamily="34" charset="0"/>
                          <a:cs typeface="Tahoma" pitchFamily="34" charset="0"/>
                        </a:rPr>
                        <a:t>ไตรมาส</a:t>
                      </a:r>
                      <a:r>
                        <a:rPr lang="th-TH" sz="900" b="0" dirty="0" smtClean="0">
                          <a:solidFill>
                            <a:schemeClr val="tx1"/>
                          </a:solidFill>
                          <a:latin typeface="Tahoma" pitchFamily="34" charset="0"/>
                          <a:ea typeface="Tahoma" pitchFamily="34" charset="0"/>
                          <a:cs typeface="Tahoma" pitchFamily="34" charset="0"/>
                        </a:rPr>
                        <a:t>ที่</a:t>
                      </a:r>
                      <a:r>
                        <a:rPr lang="th-TH" sz="900" b="0" baseline="0" dirty="0" smtClean="0">
                          <a:solidFill>
                            <a:schemeClr val="tx1"/>
                          </a:solidFill>
                          <a:latin typeface="Tahoma" pitchFamily="34" charset="0"/>
                          <a:ea typeface="Tahoma" pitchFamily="34" charset="0"/>
                          <a:cs typeface="Tahoma" pitchFamily="34" charset="0"/>
                        </a:rPr>
                        <a:t> 1 - 2 </a:t>
                      </a:r>
                      <a:r>
                        <a:rPr lang="th-TH" sz="900" b="0" dirty="0" smtClean="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23699">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วงเงินงบประมาณ</a:t>
                      </a:r>
                      <a:r>
                        <a:rPr lang="th-TH" sz="900" b="0" dirty="0">
                          <a:latin typeface="Tahoma" pitchFamily="34" charset="0"/>
                          <a:ea typeface="Tahoma" pitchFamily="34" charset="0"/>
                          <a:cs typeface="Tahoma" pitchFamily="34" charset="0"/>
                        </a:rPr>
                        <a:t>ที่หน่วยงาน</a:t>
                      </a:r>
                      <a:r>
                        <a:rPr lang="th-TH" sz="900" b="0" dirty="0" smtClean="0">
                          <a:latin typeface="Tahoma" pitchFamily="34" charset="0"/>
                          <a:ea typeface="Tahoma" pitchFamily="34" charset="0"/>
                          <a:cs typeface="Tahoma" pitchFamily="34" charset="0"/>
                        </a:rPr>
                        <a:t>ได้รับจัดสรรในปีงบประมาณ</a:t>
                      </a:r>
                      <a:r>
                        <a:rPr lang="th-TH" sz="900" b="0" baseline="0" dirty="0" smtClean="0">
                          <a:latin typeface="Tahoma" pitchFamily="34" charset="0"/>
                          <a:ea typeface="Tahoma" pitchFamily="34" charset="0"/>
                          <a:cs typeface="Tahoma" pitchFamily="34" charset="0"/>
                        </a:rPr>
                        <a:t> 2562  </a:t>
                      </a:r>
                      <a:endParaRPr lang="en-US" sz="900" b="0" baseline="0" dirty="0" smtClean="0">
                        <a:latin typeface="Tahoma" pitchFamily="34" charset="0"/>
                        <a:ea typeface="Tahoma" pitchFamily="34" charset="0"/>
                        <a:cs typeface="Tahoma" pitchFamily="34" charset="0"/>
                      </a:endParaRPr>
                    </a:p>
                    <a:p>
                      <a:r>
                        <a:rPr lang="en-US" sz="900" b="0" baseline="0" dirty="0" smtClean="0">
                          <a:latin typeface="Tahoma" pitchFamily="34" charset="0"/>
                          <a:ea typeface="Tahoma" pitchFamily="34" charset="0"/>
                          <a:cs typeface="Tahoma" pitchFamily="34" charset="0"/>
                        </a:rPr>
                        <a:t>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25" name="Table 29"/>
          <p:cNvGraphicFramePr>
            <a:graphicFrameLocks noGrp="1"/>
          </p:cNvGraphicFramePr>
          <p:nvPr>
            <p:extLst>
              <p:ext uri="{D42A27DB-BD31-4B8C-83A1-F6EECF244321}">
                <p14:modId xmlns:p14="http://schemas.microsoft.com/office/powerpoint/2010/main" val="3373203033"/>
              </p:ext>
            </p:extLst>
          </p:nvPr>
        </p:nvGraphicFramePr>
        <p:xfrm>
          <a:off x="1185099" y="3276600"/>
          <a:ext cx="6888085" cy="548640"/>
        </p:xfrm>
        <a:graphic>
          <a:graphicData uri="http://schemas.openxmlformats.org/drawingml/2006/table">
            <a:tbl>
              <a:tblPr firstRow="1" bandRow="1">
                <a:tableStyleId>{5C22544A-7EE6-4342-B048-85BDC9FD1C3A}</a:tableStyleId>
              </a:tblPr>
              <a:tblGrid>
                <a:gridCol w="1939101">
                  <a:extLst>
                    <a:ext uri="{9D8B030D-6E8A-4147-A177-3AD203B41FA5}">
                      <a16:colId xmlns:a16="http://schemas.microsoft.com/office/drawing/2014/main" xmlns="" val="20000"/>
                    </a:ext>
                  </a:extLst>
                </a:gridCol>
                <a:gridCol w="4263183">
                  <a:extLst>
                    <a:ext uri="{9D8B030D-6E8A-4147-A177-3AD203B41FA5}">
                      <a16:colId xmlns:a16="http://schemas.microsoft.com/office/drawing/2014/main" xmlns="" val="20001"/>
                    </a:ext>
                  </a:extLst>
                </a:gridCol>
                <a:gridCol w="685801">
                  <a:extLst>
                    <a:ext uri="{9D8B030D-6E8A-4147-A177-3AD203B41FA5}">
                      <a16:colId xmlns:a16="http://schemas.microsoft.com/office/drawing/2014/main" xmlns="" val="20002"/>
                    </a:ext>
                  </a:extLst>
                </a:gridCol>
              </a:tblGrid>
              <a:tr h="191862">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a:t>
                      </a:r>
                      <a:r>
                        <a:rPr lang="th-TH" sz="900" b="0" dirty="0" err="1" smtClean="0">
                          <a:solidFill>
                            <a:schemeClr val="tx1"/>
                          </a:solidFill>
                          <a:latin typeface="Tahoma" pitchFamily="34" charset="0"/>
                          <a:ea typeface="Tahoma" pitchFamily="34" charset="0"/>
                          <a:cs typeface="Tahoma" pitchFamily="34" charset="0"/>
                        </a:rPr>
                        <a:t>ไตรมาส</a:t>
                      </a:r>
                      <a:r>
                        <a:rPr lang="th-TH" sz="900" b="0" dirty="0" smtClean="0">
                          <a:solidFill>
                            <a:schemeClr val="tx1"/>
                          </a:solidFill>
                          <a:latin typeface="Tahoma" pitchFamily="34" charset="0"/>
                          <a:ea typeface="Tahoma" pitchFamily="34" charset="0"/>
                          <a:cs typeface="Tahoma" pitchFamily="34" charset="0"/>
                        </a:rPr>
                        <a:t> 1 - 4 (</a:t>
                      </a:r>
                      <a:r>
                        <a:rPr lang="th-TH" sz="900" b="0" dirty="0">
                          <a:solidFill>
                            <a:schemeClr val="tx1"/>
                          </a:solidFill>
                          <a:latin typeface="Tahoma" pitchFamily="34" charset="0"/>
                          <a:ea typeface="Tahoma" pitchFamily="34" charset="0"/>
                          <a:cs typeface="Tahoma" pitchFamily="34" charset="0"/>
                        </a:rPr>
                        <a:t>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20040">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วงเงินงบประมาณ</a:t>
                      </a:r>
                      <a:r>
                        <a:rPr lang="th-TH" sz="900" b="0" dirty="0">
                          <a:latin typeface="Tahoma" pitchFamily="34" charset="0"/>
                          <a:ea typeface="Tahoma" pitchFamily="34" charset="0"/>
                          <a:cs typeface="Tahoma" pitchFamily="34" charset="0"/>
                        </a:rPr>
                        <a:t>ที่หน่วยงาน</a:t>
                      </a:r>
                      <a:r>
                        <a:rPr lang="th-TH" sz="900" b="0" dirty="0" smtClean="0">
                          <a:latin typeface="Tahoma" pitchFamily="34" charset="0"/>
                          <a:ea typeface="Tahoma" pitchFamily="34" charset="0"/>
                          <a:cs typeface="Tahoma" pitchFamily="34" charset="0"/>
                        </a:rPr>
                        <a:t>ได้รับจัดสรรในปีงบประมาณ</a:t>
                      </a:r>
                      <a:r>
                        <a:rPr lang="th-TH" sz="900" b="0" baseline="0" dirty="0" smtClean="0">
                          <a:latin typeface="Tahoma" pitchFamily="34" charset="0"/>
                          <a:ea typeface="Tahoma" pitchFamily="34" charset="0"/>
                          <a:cs typeface="Tahoma" pitchFamily="34" charset="0"/>
                        </a:rPr>
                        <a:t> 2562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28" name="TextBox 27"/>
          <p:cNvSpPr txBox="1"/>
          <p:nvPr/>
        </p:nvSpPr>
        <p:spPr>
          <a:xfrm>
            <a:off x="382664" y="2250207"/>
            <a:ext cx="1454094" cy="2308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รอบที่ 1 มี.ค. (6 เดือน)</a:t>
            </a:r>
          </a:p>
        </p:txBody>
      </p:sp>
      <p:sp>
        <p:nvSpPr>
          <p:cNvPr id="29" name="TextBox 28"/>
          <p:cNvSpPr txBox="1"/>
          <p:nvPr/>
        </p:nvSpPr>
        <p:spPr>
          <a:xfrm>
            <a:off x="327625" y="3046713"/>
            <a:ext cx="1454094" cy="2308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รอบที่ 2 ก.ย. (12 เดือน)</a:t>
            </a:r>
          </a:p>
        </p:txBody>
      </p:sp>
      <p:sp>
        <p:nvSpPr>
          <p:cNvPr id="3" name="Footer Placeholder 2"/>
          <p:cNvSpPr>
            <a:spLocks noGrp="1"/>
          </p:cNvSpPr>
          <p:nvPr>
            <p:ph type="ftr" sz="quarter" idx="11"/>
          </p:nvPr>
        </p:nvSpPr>
        <p:spPr>
          <a:xfrm rot="5400000">
            <a:off x="-1302738" y="3322638"/>
            <a:ext cx="2895600" cy="365125"/>
          </a:xfrm>
        </p:spPr>
        <p:txBody>
          <a:bodyPr/>
          <a:lstStyle/>
          <a:p>
            <a:r>
              <a:rPr lang="en-US" dirty="0" smtClean="0"/>
              <a:t>16 - 2</a:t>
            </a:r>
            <a:endParaRPr lang="en-US" dirty="0"/>
          </a:p>
        </p:txBody>
      </p:sp>
    </p:spTree>
    <p:extLst>
      <p:ext uri="{BB962C8B-B14F-4D97-AF65-F5344CB8AC3E}">
        <p14:creationId xmlns:p14="http://schemas.microsoft.com/office/powerpoint/2010/main" val="26295564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7937" y="58738"/>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1 </a:t>
            </a:r>
            <a:r>
              <a:rPr lang="en-US" sz="1200" b="1" dirty="0">
                <a:latin typeface="Tahoma" pitchFamily="34" charset="0"/>
                <a:cs typeface="Tahoma" pitchFamily="34" charset="0"/>
              </a:rPr>
              <a:t>Function Base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80193" y="704851"/>
            <a:ext cx="7833520" cy="750093"/>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300" kern="0" dirty="0" smtClean="0">
                <a:solidFill>
                  <a:schemeClr val="tx1"/>
                </a:solidFill>
                <a:latin typeface="Tahoma" pitchFamily="34" charset="0"/>
                <a:ea typeface="Tahoma" pitchFamily="34" charset="0"/>
                <a:cs typeface="Tahoma" pitchFamily="34" charset="0"/>
              </a:rPr>
              <a:t>ตัวชี้วัด</a:t>
            </a:r>
            <a:r>
              <a:rPr lang="en-US" sz="1300" kern="0" dirty="0" smtClean="0">
                <a:solidFill>
                  <a:schemeClr val="tx1"/>
                </a:solidFill>
                <a:latin typeface="Tahoma" pitchFamily="34" charset="0"/>
                <a:ea typeface="Tahoma" pitchFamily="34" charset="0"/>
                <a:cs typeface="Tahoma" pitchFamily="34" charset="0"/>
              </a:rPr>
              <a:t> 1.2</a:t>
            </a:r>
            <a:r>
              <a:rPr lang="th-TH" sz="1300" kern="0" dirty="0" smtClean="0">
                <a:solidFill>
                  <a:schemeClr val="tx1"/>
                </a:solidFill>
                <a:latin typeface="Tahoma" pitchFamily="34" charset="0"/>
                <a:ea typeface="Tahoma" pitchFamily="34" charset="0"/>
                <a:cs typeface="Tahoma" pitchFamily="34" charset="0"/>
              </a:rPr>
              <a:t> </a:t>
            </a:r>
            <a:r>
              <a:rPr lang="en-US" sz="1300" kern="0" dirty="0" smtClean="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ความสำเร็จของการบรรลุผลสัมฤทธิ์ในโครงการควบคุมและกำกับดูแลการประกอบอาชีพที่อาจเป็น  </a:t>
            </a:r>
          </a:p>
          <a:p>
            <a:pPr>
              <a:spcBef>
                <a:spcPts val="0"/>
              </a:spcBef>
              <a:spcAft>
                <a:spcPts val="600"/>
              </a:spcAft>
              <a:defRPr/>
            </a:pPr>
            <a:r>
              <a:rPr lang="th-TH" sz="1300" kern="0" dirty="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           </a:t>
            </a:r>
            <a:r>
              <a:rPr lang="en-US" sz="1300" kern="0" dirty="0" smtClean="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อันตรายต่อสาธารณะหรือต้องใช้ผู้มีความรู้ความสามารถสู่ </a:t>
            </a:r>
            <a:r>
              <a:rPr lang="en-US" sz="1300" kern="0" dirty="0" smtClean="0">
                <a:solidFill>
                  <a:schemeClr val="tx1"/>
                </a:solidFill>
                <a:latin typeface="Tahoma" pitchFamily="34" charset="0"/>
                <a:ea typeface="Tahoma" pitchFamily="34" charset="0"/>
                <a:cs typeface="Tahoma" pitchFamily="34" charset="0"/>
              </a:rPr>
              <a:t>Safety at Work</a:t>
            </a:r>
            <a:endParaRPr lang="th-TH" sz="13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6368" y="1402793"/>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783783049"/>
              </p:ext>
            </p:extLst>
          </p:nvPr>
        </p:nvGraphicFramePr>
        <p:xfrm>
          <a:off x="152401" y="1676400"/>
          <a:ext cx="8610600" cy="2590800"/>
        </p:xfrm>
        <a:graphic>
          <a:graphicData uri="http://schemas.openxmlformats.org/drawingml/2006/table">
            <a:tbl>
              <a:tblPr firstRow="1" bandRow="1">
                <a:tableStyleId>{5C22544A-7EE6-4342-B048-85BDC9FD1C3A}</a:tableStyleId>
              </a:tblPr>
              <a:tblGrid>
                <a:gridCol w="8610600">
                  <a:extLst>
                    <a:ext uri="{9D8B030D-6E8A-4147-A177-3AD203B41FA5}">
                      <a16:colId xmlns="" xmlns:a16="http://schemas.microsoft.com/office/drawing/2014/main" val="20000"/>
                    </a:ext>
                  </a:extLst>
                </a:gridCol>
              </a:tblGrid>
              <a:tr h="259080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ผู้ปฏิบัติงานสาขาอาชีพช่างไฟฟ้าภายในอาคารได้รับการประเมินและรับรองความรู้ความสามารถ ระหว่างวันที่ 1 ตุลาคม 2561 – 30 กันยายน 2562 เทียบกับเป้าหมายการดำเนินงาน ประจำปีงบประมาณ พ.ศ.2562 จำนวนเป้าหมาย 6,000 คน และบันทึกข้อมูลผลการประเมินและรับรองความรู้ความสามารถลงในระบบสารสนเทศ           กรมพัฒนาฝีมือแรงงาน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http://www.e-license.dsd.go.th</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กรณีหน่วยงานเปลี่ยนแปลงเป้าหมายกิจกรรมที่กำหนดไว้ ต้องได้รับความเห็นชอบจากกรมพัฒนาฝีมือแรงงาน (สำนักงานรับรองความรู้ความสามารถ)</a:t>
                      </a: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สำนักงานรับรองความรู้ความสามารถ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นายสมบูรณ์  รักษ์วงษ์, นายปฏิภาณ  สวนสวัสดิ์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1703</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อื่นๆ (ถ้ามี)</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2056" name="TextBox 14"/>
          <p:cNvSpPr txBox="1">
            <a:spLocks noChangeArrowheads="1"/>
          </p:cNvSpPr>
          <p:nvPr/>
        </p:nvSpPr>
        <p:spPr bwMode="auto">
          <a:xfrm>
            <a:off x="34925" y="4402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57275" y="44577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3481648482"/>
              </p:ext>
            </p:extLst>
          </p:nvPr>
        </p:nvGraphicFramePr>
        <p:xfrm>
          <a:off x="0" y="48768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ร้อยละของผู้ปฏิบัติงาน </a:t>
                      </a:r>
                      <a:r>
                        <a:rPr lang="th-TH" sz="800" b="0" kern="1200" baseline="0" dirty="0" smtClean="0">
                          <a:solidFill>
                            <a:schemeClr val="tx1"/>
                          </a:solidFill>
                          <a:effectLst/>
                          <a:latin typeface="Tahoma" pitchFamily="34" charset="0"/>
                          <a:ea typeface="Tahoma" pitchFamily="34" charset="0"/>
                          <a:cs typeface="Tahoma" pitchFamily="34" charset="0"/>
                        </a:rPr>
                        <a:t>ได้รับการประเมินและรับรองความรู้ความสามารถ        (สาขาช่างไฟฟ้าภายในอาคาร)            ร้อยละ 50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ร้อยละของผู้ปฏิบัติงาน ได้รับการประเมิน   และรับรองความรู้ความสามารถ      (สาขาช่างไฟฟ้าภายในอาคาร)              ร้อยละ 100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2407610800"/>
              </p:ext>
            </p:extLst>
          </p:nvPr>
        </p:nvGraphicFramePr>
        <p:xfrm>
          <a:off x="1295400" y="2895600"/>
          <a:ext cx="6735840" cy="1554480"/>
        </p:xfrm>
        <a:graphic>
          <a:graphicData uri="http://schemas.openxmlformats.org/drawingml/2006/table">
            <a:tbl>
              <a:tblPr firstRow="1" bandRow="1">
                <a:tableStyleId>{5C22544A-7EE6-4342-B048-85BDC9FD1C3A}</a:tableStyleId>
              </a:tblPr>
              <a:tblGrid>
                <a:gridCol w="2133600">
                  <a:extLst>
                    <a:ext uri="{9D8B030D-6E8A-4147-A177-3AD203B41FA5}">
                      <a16:colId xmlns="" xmlns:a16="http://schemas.microsoft.com/office/drawing/2014/main" val="20000"/>
                    </a:ext>
                  </a:extLst>
                </a:gridCol>
                <a:gridCol w="3867192">
                  <a:extLst>
                    <a:ext uri="{9D8B030D-6E8A-4147-A177-3AD203B41FA5}">
                      <a16:colId xmlns="" xmlns:a16="http://schemas.microsoft.com/office/drawing/2014/main" val="20001"/>
                    </a:ext>
                  </a:extLst>
                </a:gridCol>
                <a:gridCol w="735048">
                  <a:extLst>
                    <a:ext uri="{9D8B030D-6E8A-4147-A177-3AD203B41FA5}">
                      <a16:colId xmlns="" xmlns:a16="http://schemas.microsoft.com/office/drawing/2014/main" val="20002"/>
                    </a:ext>
                  </a:extLst>
                </a:gridCol>
              </a:tblGrid>
              <a:tr h="2376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                                              =                                        </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จำนวนผู้ปฏิบัติงานสาขาอาชีพช่างไฟฟ้าภายในอาคาร</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ที่ได้รับการประเมินและรับรองความรู้ความสามารถ</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ระหว่างวันที่ 1 ตุลาคม 2561 – 30 กันยายน 2562 (คน)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70840">
                <a:tc vMerge="1">
                  <a:txBody>
                    <a:bodyPr/>
                    <a:lstStyle/>
                    <a:p>
                      <a:endParaRPr lang="th-TH" dirty="0"/>
                    </a:p>
                  </a:txBody>
                  <a:tcPr>
                    <a:noFill/>
                  </a:tcPr>
                </a:tc>
                <a:tc>
                  <a:txBody>
                    <a:bodyPr/>
                    <a:lstStyle/>
                    <a:p>
                      <a:pPr algn="ctr"/>
                      <a:r>
                        <a:rPr lang="th-TH" sz="900" b="0" dirty="0" smtClean="0">
                          <a:latin typeface="Tahoma" pitchFamily="34" charset="0"/>
                          <a:ea typeface="Tahoma" pitchFamily="34" charset="0"/>
                          <a:cs typeface="Tahoma" pitchFamily="34" charset="0"/>
                        </a:rPr>
                        <a:t>    </a:t>
                      </a:r>
                      <a:r>
                        <a:rPr lang="th-TH" sz="900" b="0" baseline="0" dirty="0" smtClean="0">
                          <a:latin typeface="Tahoma" pitchFamily="34" charset="0"/>
                          <a:ea typeface="Tahoma" pitchFamily="34" charset="0"/>
                          <a:cs typeface="Tahoma" pitchFamily="34" charset="0"/>
                        </a:rPr>
                        <a:t> </a:t>
                      </a:r>
                      <a:endParaRPr lang="en-US" sz="900" b="0" baseline="0" dirty="0" smtClean="0">
                        <a:latin typeface="Tahoma" pitchFamily="34" charset="0"/>
                        <a:ea typeface="Tahoma" pitchFamily="34" charset="0"/>
                        <a:cs typeface="Tahoma" pitchFamily="34" charset="0"/>
                      </a:endParaRPr>
                    </a:p>
                    <a:p>
                      <a:pPr algn="ctr"/>
                      <a:r>
                        <a:rPr lang="th-TH" sz="900" b="0" baseline="0" dirty="0" smtClean="0">
                          <a:latin typeface="Tahoma" pitchFamily="34" charset="0"/>
                          <a:ea typeface="Tahoma" pitchFamily="34" charset="0"/>
                          <a:cs typeface="Tahoma" pitchFamily="34" charset="0"/>
                        </a:rPr>
                        <a:t>เป้าหมายการดำเนินการประเมินและรับรองความรู้ความสามารถ</a:t>
                      </a:r>
                    </a:p>
                    <a:p>
                      <a:pPr algn="ctr"/>
                      <a:r>
                        <a:rPr lang="th-TH" sz="900" b="0" baseline="0" dirty="0" smtClean="0">
                          <a:latin typeface="Tahoma" pitchFamily="34" charset="0"/>
                          <a:ea typeface="Tahoma" pitchFamily="34" charset="0"/>
                          <a:cs typeface="Tahoma" pitchFamily="34" charset="0"/>
                        </a:rPr>
                        <a:t> ประจำปีงบประมาณ พ.ศ.2562 (คน)</a:t>
                      </a:r>
                      <a:endParaRPr lang="en-US" sz="900" b="0" baseline="0" dirty="0" smtClean="0">
                        <a:latin typeface="Tahoma" pitchFamily="34" charset="0"/>
                        <a:ea typeface="Tahoma" pitchFamily="34" charset="0"/>
                        <a:cs typeface="Tahoma" pitchFamily="34" charset="0"/>
                      </a:endParaRPr>
                    </a:p>
                    <a:p>
                      <a:pPr algn="ctr"/>
                      <a:endParaRPr lang="en-US" sz="900" b="0" baseline="0" dirty="0" smtClean="0">
                        <a:latin typeface="Tahoma" pitchFamily="34" charset="0"/>
                        <a:ea typeface="Tahoma" pitchFamily="34" charset="0"/>
                        <a:cs typeface="Tahoma" pitchFamily="34" charset="0"/>
                      </a:endParaRPr>
                    </a:p>
                    <a:p>
                      <a:pPr algn="ctr"/>
                      <a:r>
                        <a:rPr lang="th-TH" sz="900" b="0" dirty="0" smtClean="0">
                          <a:latin typeface="Tahoma" pitchFamily="34" charset="0"/>
                          <a:ea typeface="Tahoma" pitchFamily="34" charset="0"/>
                          <a:cs typeface="Tahoma" pitchFamily="34" charset="0"/>
                        </a:rPr>
                        <a:t>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sp>
        <p:nvSpPr>
          <p:cNvPr id="3" name="Footer Placeholder 2"/>
          <p:cNvSpPr>
            <a:spLocks noGrp="1"/>
          </p:cNvSpPr>
          <p:nvPr>
            <p:ph type="ftr" sz="quarter" idx="11"/>
          </p:nvPr>
        </p:nvSpPr>
        <p:spPr>
          <a:xfrm rot="5400000">
            <a:off x="-1325563" y="3000374"/>
            <a:ext cx="2895600" cy="365125"/>
          </a:xfrm>
        </p:spPr>
        <p:txBody>
          <a:bodyPr/>
          <a:lstStyle/>
          <a:p>
            <a:r>
              <a:rPr lang="en-US" dirty="0" smtClean="0"/>
              <a:t>17</a:t>
            </a:r>
            <a:endParaRPr lang="en-US" dirty="0"/>
          </a:p>
        </p:txBody>
      </p:sp>
    </p:spTree>
    <p:extLst>
      <p:ext uri="{BB962C8B-B14F-4D97-AF65-F5344CB8AC3E}">
        <p14:creationId xmlns:p14="http://schemas.microsoft.com/office/powerpoint/2010/main" val="1374864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26413" y="85725"/>
            <a:ext cx="911225" cy="9112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 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3077" name="TextBox 11"/>
          <p:cNvSpPr txBox="1">
            <a:spLocks noChangeArrowheads="1"/>
          </p:cNvSpPr>
          <p:nvPr/>
        </p:nvSpPr>
        <p:spPr bwMode="auto">
          <a:xfrm>
            <a:off x="110809" y="14906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233776842"/>
              </p:ext>
            </p:extLst>
          </p:nvPr>
        </p:nvGraphicFramePr>
        <p:xfrm>
          <a:off x="142875" y="1736801"/>
          <a:ext cx="8677628" cy="3063799"/>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3063799">
                <a:tc>
                  <a:txBody>
                    <a:bodyPr/>
                    <a:lstStyle/>
                    <a:p>
                      <a:pPr marL="228600" marR="0" lvl="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การประเมินศักยภาพภายหลังการฝึกอบรม หมายถึง ศักยภาพแรงงานที่จะทำให้บุคคลทำงานได้ดีในแต่ละด้านที่สามารถวัดผลสัมฤทธิ์ได้ภายหลังจากการฝึกอบร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โดยแบ่งเป็น 5 ด้าน</a:t>
                      </a:r>
                    </a:p>
                    <a:p>
                      <a:pPr marL="228600" marR="0" lvl="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การประเมิน ได้แก่ (1) ความรู้ (2) การปฏิบัติงาน (3) ทัศนคติ (4) การแก้ปัญหา (5) ความปลอดภัย ขึ้นอยู่กับวัตถุประสงค์ของการฝึกอบรมในการประเมินพนักงานว่ามีศักยภาพเพิ่มขึ้นหรือไม่นั้น จะพิจารณาจากการวัดประเมินผลสัมฤทธิ์การฝึกอบรมฝีมือแรงงานที่ผ่านการฝึกอบรมว่ามีอย่างน้อยหนึ่งด้านการประเมินที่เพิ่มขึ้นจะถือว่าเป็นแรงงานที่มีศักยภาพแรงงานเพิ่มขึ้นภายหลังจากการฝึกอบรม</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จากจำนวนพนักงานที่ได้รับการฝึกอบรมฝีมือแรงงานจากสถานประกอบกิจการ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ที่นายทะเบียนให้ความเห็นชอบหลักสูตร รายละเอียดที่เกี่ยวข้อง และค่าใช้จ่ายในการฝึก</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อบรมฝีมือแรงงาน ประจำปีงบประมาณ พ.ศ. 2562 ระหว่างวันที่ 1 ตุลาคม 2561 – 30 กันยายน 2562 เทียบกับเป้าหมายการดำเนินการตามกิจกรรมส่งเสริมและสนับสนุนให้</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สถานประกอบกิจการดำเนินการฝึกอบรมตามพระราชบัญญัติส่งเสริมการพัฒนาฝีมือแรงงาน พ.ศ. 2545 ประจำปีงบประมาณ พ.ศ. 2562 จำนวน 3.7 ล้านคน โดยพนักงานที่ผ่านการพัฒนาฝีมือแรงงานมีศักยภาพในการทำงานเพิ่มขึ้นไม่น้อยกว่าร้อยละ 60 ในปีงบประมาณ พ.ศ. 2562 ระหว่างวันที่ 1 ตุลาคม 2561 – 30 กันยายน 2562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บันทึกข้อมูลผลการประเมินศักยภาพลงในระบบรายงานผลการพัฒนาฝีมือแรงงาน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228600" indent="-228600">
                        <a:buAutoNum type="arabicPeriod" startAt="2"/>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ประเมินรอบที่ 1 ใช้ฐานคำนวณจากเป้าหมาย 6 เดือน (55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และประเมินรอบที่ 2 ใช้ฐานคำนวณจากเป้าหมาย 12 เดือน (60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กรณี</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หน่วยงานเปลี่ยนแปลงเป้าหมายกิจกรรมที่กำหนดไว้ตามแผนพัฒนาฝีมือแรงงานประจำปีงบประมาณ พ.ศ.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2562 ต้องได้รับความเห็นชอบจากกรมฯ (กองแผนงานและสารสนเทศ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ในกรณีจำนวน</a:t>
                      </a:r>
                      <a:r>
                        <a:rPr lang="th-TH" sz="900" b="0" dirty="0" smtClean="0">
                          <a:solidFill>
                            <a:schemeClr val="tx1"/>
                          </a:solidFill>
                          <a:latin typeface="Tahoma" pitchFamily="34" charset="0"/>
                          <a:ea typeface="Tahoma" pitchFamily="34" charset="0"/>
                          <a:cs typeface="Tahoma" pitchFamily="34" charset="0"/>
                        </a:rPr>
                        <a:t>พนักงานที่ได้รับการฝึกอบรมฝีมือแรงงานจากสถานประกอบกิจการที่นายทะเบียนให้ความเห็นชอบหลักสูตรฯ ตาม พ.ร.บ.ส่งเสริมฯ พ.ศ. 2545 มีศักยภาพในการทำงานเพิ่มขึ้น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เกินกว่าเป้าหมายที่ได้รับ (100</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จะไม่นำส่วนที่เกินจากเป้าหมายมาคิดคำนวณในการวัดค่าเป้าหมาย</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 ,นางสาวจันทกานต์ ช่วยรอด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0 2246 1937</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228600" indent="-228600">
                        <a:buNone/>
                        <a:defRPr/>
                      </a:pP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3080" name="TextBox 14"/>
          <p:cNvSpPr txBox="1">
            <a:spLocks noChangeArrowheads="1"/>
          </p:cNvSpPr>
          <p:nvPr/>
        </p:nvSpPr>
        <p:spPr bwMode="auto">
          <a:xfrm>
            <a:off x="132074" y="4857750"/>
            <a:ext cx="4392612" cy="247650"/>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57275" y="49911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3"/>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8"/>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3"/>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3"/>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454415750"/>
              </p:ext>
            </p:extLst>
          </p:nvPr>
        </p:nvGraphicFramePr>
        <p:xfrm>
          <a:off x="0" y="5434171"/>
          <a:ext cx="9006844" cy="1195229"/>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22017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97505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solidFill>
                            <a:schemeClr val="tx1"/>
                          </a:solidFill>
                          <a:latin typeface="Tahoma" pitchFamily="34" charset="0"/>
                          <a:ea typeface="Tahoma" pitchFamily="34" charset="0"/>
                          <a:cs typeface="Tahoma" pitchFamily="34" charset="0"/>
                        </a:rPr>
                        <a:t>จำนวนพนักงานที่ได้รับการฝึกอบรม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ฝีมือแรงงานจากสถานประกอบกิจการ ที่นายทะเบียนให้ความเห็นชอบ</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หลักสูตร ตาม พ.ร.บ.ส่งเสริมฯ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พ.ศ. 2545 มีศักยภาพในการทำงานเพิ่มขึ้นไม่น้อยกว่าร้อยละ</a:t>
                      </a:r>
                      <a:r>
                        <a:rPr lang="th-TH" sz="800" b="0" baseline="0" dirty="0">
                          <a:solidFill>
                            <a:schemeClr val="tx1"/>
                          </a:solidFill>
                          <a:latin typeface="Tahoma" pitchFamily="34" charset="0"/>
                          <a:ea typeface="Tahoma" pitchFamily="34" charset="0"/>
                          <a:cs typeface="Tahoma" pitchFamily="34" charset="0"/>
                        </a:rPr>
                        <a:t> 55</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solidFill>
                            <a:schemeClr val="tx1"/>
                          </a:solidFill>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ที่นายทะเบียนให้ความเห็นชอบหลักสูตร ตาม พ.ร.บ.ส่งเสริมฯ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พ.ศ. 2545 มีศักยภาพในการทำงานเพิ่มขึ้นไม่น้อยกว่าร้อยละ</a:t>
                      </a:r>
                      <a:r>
                        <a:rPr lang="th-TH" sz="800" b="0" baseline="0" dirty="0">
                          <a:solidFill>
                            <a:schemeClr val="tx1"/>
                          </a:solidFill>
                          <a:latin typeface="Tahoma" pitchFamily="34" charset="0"/>
                          <a:ea typeface="Tahoma" pitchFamily="34" charset="0"/>
                          <a:cs typeface="Tahoma" pitchFamily="34" charset="0"/>
                        </a:rPr>
                        <a:t> 60</a:t>
                      </a:r>
                      <a:endParaRPr lang="th-TH"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605187236"/>
              </p:ext>
            </p:extLst>
          </p:nvPr>
        </p:nvGraphicFramePr>
        <p:xfrm>
          <a:off x="1043608" y="3789040"/>
          <a:ext cx="7705724" cy="1143000"/>
        </p:xfrm>
        <a:graphic>
          <a:graphicData uri="http://schemas.openxmlformats.org/drawingml/2006/table">
            <a:tbl>
              <a:tblPr firstRow="1" bandRow="1">
                <a:tableStyleId>{5C22544A-7EE6-4342-B048-85BDC9FD1C3A}</a:tableStyleId>
              </a:tblPr>
              <a:tblGrid>
                <a:gridCol w="2023726">
                  <a:extLst>
                    <a:ext uri="{9D8B030D-6E8A-4147-A177-3AD203B41FA5}">
                      <a16:colId xmlns:a16="http://schemas.microsoft.com/office/drawing/2014/main" xmlns="" val="20000"/>
                    </a:ext>
                  </a:extLst>
                </a:gridCol>
                <a:gridCol w="5137150">
                  <a:extLst>
                    <a:ext uri="{9D8B030D-6E8A-4147-A177-3AD203B41FA5}">
                      <a16:colId xmlns:a16="http://schemas.microsoft.com/office/drawing/2014/main" xmlns="" val="20001"/>
                    </a:ext>
                  </a:extLst>
                </a:gridCol>
                <a:gridCol w="544848">
                  <a:extLst>
                    <a:ext uri="{9D8B030D-6E8A-4147-A177-3AD203B41FA5}">
                      <a16:colId xmlns:a16="http://schemas.microsoft.com/office/drawing/2014/main" xmlns=""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a:t>
                      </a:r>
                      <a:br>
                        <a:rPr lang="th-TH" sz="900" b="0" dirty="0">
                          <a:solidFill>
                            <a:schemeClr val="tx1"/>
                          </a:solidFill>
                          <a:latin typeface="Tahoma" pitchFamily="34" charset="0"/>
                          <a:ea typeface="Tahoma" pitchFamily="34" charset="0"/>
                          <a:cs typeface="Tahoma" pitchFamily="34" charset="0"/>
                        </a:rPr>
                      </a:br>
                      <a:r>
                        <a:rPr lang="th-TH" sz="900" b="0" dirty="0">
                          <a:solidFill>
                            <a:schemeClr val="tx1"/>
                          </a:solidFill>
                          <a:latin typeface="Tahoma" pitchFamily="34" charset="0"/>
                          <a:ea typeface="Tahoma" pitchFamily="34" charset="0"/>
                          <a:cs typeface="Tahoma" pitchFamily="34" charset="0"/>
                        </a:rPr>
                        <a:t>ที่นายทะเบียนให้ความเห็นชอบหลักสูตรฯ ตาม พ.ร.บ.ส่งเสริมฯ พ.ศ. 2545 มีศักยภาพในการทำงานเพิ่มขึ้น</a:t>
                      </a:r>
                      <a:r>
                        <a:rPr lang="th-TH" sz="900" b="0" baseline="0" dirty="0">
                          <a:solidFill>
                            <a:schemeClr val="tx1"/>
                          </a:solidFill>
                          <a:latin typeface="Tahoma" pitchFamily="34" charset="0"/>
                          <a:ea typeface="Tahoma" pitchFamily="34" charset="0"/>
                          <a:cs typeface="Tahoma" pitchFamily="34" charset="0"/>
                        </a:rPr>
                        <a:t>ประจำปีงบประมาณ พ.ศ. 2562 </a:t>
                      </a:r>
                      <a:r>
                        <a:rPr lang="th-TH" sz="900" b="0" dirty="0">
                          <a:solidFill>
                            <a:schemeClr val="tx1"/>
                          </a:solidFill>
                          <a:latin typeface="Tahoma" pitchFamily="34" charset="0"/>
                          <a:ea typeface="Tahoma" pitchFamily="34" charset="0"/>
                          <a:cs typeface="Tahoma" pitchFamily="34" charset="0"/>
                        </a:rPr>
                        <a:t>ระหว่างวันที่ 1 ตุลาคม 2561 – 30</a:t>
                      </a:r>
                      <a:r>
                        <a:rPr lang="th-TH" sz="900" b="0" baseline="0" dirty="0">
                          <a:solidFill>
                            <a:schemeClr val="tx1"/>
                          </a:solidFill>
                          <a:latin typeface="Tahoma" pitchFamily="34" charset="0"/>
                          <a:ea typeface="Tahoma" pitchFamily="34" charset="0"/>
                          <a:cs typeface="Tahoma" pitchFamily="34" charset="0"/>
                        </a:rPr>
                        <a:t> กันยายน 2562 (คน)</a:t>
                      </a:r>
                      <a:r>
                        <a:rPr lang="th-TH" sz="900" b="0" dirty="0">
                          <a:solidFill>
                            <a:schemeClr val="tx1"/>
                          </a:solidFill>
                          <a:latin typeface="Tahoma" pitchFamily="34" charset="0"/>
                          <a:ea typeface="Tahoma" pitchFamily="34" charset="0"/>
                          <a:cs typeface="Tahoma" pitchFamily="34" charset="0"/>
                        </a:rPr>
                        <a:t>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   เป้าหมายการดำเนินการตามกิจกรรมส่งเสริมและสนับสนุนให้สถานประกอบกิจการดำเนินการฝึกอบรมฝีมือแรงงาน</a:t>
                      </a:r>
                      <a:r>
                        <a:rPr lang="th-TH" sz="900" b="0" dirty="0">
                          <a:solidFill>
                            <a:schemeClr val="tx1"/>
                          </a:solidFill>
                          <a:latin typeface="Tahoma" pitchFamily="34" charset="0"/>
                          <a:ea typeface="Tahoma" pitchFamily="34" charset="0"/>
                          <a:cs typeface="Tahoma" pitchFamily="34" charset="0"/>
                        </a:rPr>
                        <a:t> ตาม พ.ร.บ.ส่งเสริมฯ พ.ศ. 2545 ประจำปีงบประมาณ พ.ศ. 2562</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(คน)</a:t>
                      </a:r>
                      <a:r>
                        <a:rPr lang="th-TH" sz="900" b="0" baseline="0" dirty="0">
                          <a:solidFill>
                            <a:schemeClr val="tx1"/>
                          </a:solidFill>
                          <a:latin typeface="Tahoma" pitchFamily="34" charset="0"/>
                          <a:ea typeface="Tahoma" pitchFamily="34" charset="0"/>
                          <a:cs typeface="Tahoma" pitchFamily="34"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174" name="TextBox 25"/>
          <p:cNvSpPr txBox="1">
            <a:spLocks noChangeArrowheads="1"/>
          </p:cNvSpPr>
          <p:nvPr/>
        </p:nvSpPr>
        <p:spPr bwMode="auto">
          <a:xfrm>
            <a:off x="381000" y="1219795"/>
            <a:ext cx="8534400" cy="369332"/>
          </a:xfrm>
          <a:prstGeom prst="rect">
            <a:avLst/>
          </a:prstGeom>
          <a:noFill/>
          <a:ln w="9525">
            <a:noFill/>
            <a:miter lim="800000"/>
            <a:headEnd/>
            <a:tailEnd/>
          </a:ln>
        </p:spPr>
        <p:txBody>
          <a:bodyPr wrap="square">
            <a:spAutoFit/>
          </a:bodyPr>
          <a:lstStyle/>
          <a:p>
            <a:r>
              <a:rPr lang="th-TH" sz="900" dirty="0">
                <a:latin typeface="Tahoma" pitchFamily="34" charset="0"/>
                <a:cs typeface="Tahoma" pitchFamily="34" charset="0"/>
              </a:rPr>
              <a:t>ตัวชี้วัดย่อยที่ </a:t>
            </a:r>
            <a:r>
              <a:rPr lang="th-TH" sz="900" dirty="0" smtClean="0">
                <a:latin typeface="Tahoma" pitchFamily="34" charset="0"/>
                <a:cs typeface="Tahoma" pitchFamily="34" charset="0"/>
              </a:rPr>
              <a:t>1.</a:t>
            </a:r>
            <a:r>
              <a:rPr lang="en-US" sz="900" dirty="0" smtClean="0">
                <a:latin typeface="Tahoma" pitchFamily="34" charset="0"/>
                <a:cs typeface="Tahoma" pitchFamily="34" charset="0"/>
              </a:rPr>
              <a:t>3</a:t>
            </a:r>
            <a:r>
              <a:rPr lang="th-TH" sz="900" dirty="0" smtClean="0">
                <a:latin typeface="Tahoma" pitchFamily="34" charset="0"/>
                <a:cs typeface="Tahoma" pitchFamily="34" charset="0"/>
              </a:rPr>
              <a:t>.1   </a:t>
            </a:r>
            <a:r>
              <a:rPr lang="th-TH" sz="900" dirty="0">
                <a:latin typeface="Tahoma" pitchFamily="34" charset="0"/>
                <a:cs typeface="Tahoma" pitchFamily="34" charset="0"/>
              </a:rPr>
              <a:t>ร้อยละของจำนวนพนักงานที่ได้รับการพัฒนาฝีมือแรงงานจากสถานประกอบกิจการ ตาม พ.ร.บ.ส่งเสริมการพัฒนาฝีมือแรงงาน พ.ศ. 2545  </a:t>
            </a:r>
            <a:endParaRPr lang="en-US" sz="900" dirty="0" smtClean="0">
              <a:latin typeface="Tahoma" pitchFamily="34" charset="0"/>
              <a:cs typeface="Tahoma" pitchFamily="34" charset="0"/>
            </a:endParaRPr>
          </a:p>
          <a:p>
            <a:r>
              <a:rPr lang="en-US" sz="900" dirty="0">
                <a:latin typeface="Tahoma" pitchFamily="34" charset="0"/>
                <a:cs typeface="Tahoma" pitchFamily="34" charset="0"/>
              </a:rPr>
              <a:t> </a:t>
            </a:r>
            <a:r>
              <a:rPr lang="en-US" sz="900" dirty="0" smtClean="0">
                <a:latin typeface="Tahoma" pitchFamily="34" charset="0"/>
                <a:cs typeface="Tahoma" pitchFamily="34" charset="0"/>
              </a:rPr>
              <a:t>                           </a:t>
            </a:r>
            <a:r>
              <a:rPr lang="th-TH" sz="900" dirty="0" smtClean="0">
                <a:latin typeface="Tahoma" pitchFamily="34" charset="0"/>
                <a:cs typeface="Tahoma" pitchFamily="34" charset="0"/>
              </a:rPr>
              <a:t>มี</a:t>
            </a:r>
            <a:r>
              <a:rPr lang="th-TH" sz="900" dirty="0">
                <a:latin typeface="Tahoma" pitchFamily="34" charset="0"/>
                <a:cs typeface="Tahoma" pitchFamily="34" charset="0"/>
              </a:rPr>
              <a:t>ศักยภาพในการทำงานเพิ่มขึ้น</a:t>
            </a:r>
          </a:p>
        </p:txBody>
      </p:sp>
      <p:sp>
        <p:nvSpPr>
          <p:cNvPr id="23" name="Rounded Rectangle 3"/>
          <p:cNvSpPr/>
          <p:nvPr/>
        </p:nvSpPr>
        <p:spPr bwMode="gray">
          <a:xfrm>
            <a:off x="44157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1.</a:t>
            </a:r>
            <a:r>
              <a:rPr lang="en-US" sz="1400" kern="0" dirty="0" smtClean="0">
                <a:solidFill>
                  <a:schemeClr val="tx1"/>
                </a:solidFill>
                <a:latin typeface="Tahoma" pitchFamily="34" charset="0"/>
                <a:ea typeface="Tahoma" pitchFamily="34" charset="0"/>
                <a:cs typeface="Tahoma" pitchFamily="34" charset="0"/>
              </a:rPr>
              <a:t>3</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
        <p:nvSpPr>
          <p:cNvPr id="3" name="Footer Placeholder 2"/>
          <p:cNvSpPr>
            <a:spLocks noGrp="1"/>
          </p:cNvSpPr>
          <p:nvPr>
            <p:ph type="ftr" sz="quarter" idx="11"/>
          </p:nvPr>
        </p:nvSpPr>
        <p:spPr>
          <a:xfrm rot="5400000">
            <a:off x="-1341437" y="3094038"/>
            <a:ext cx="2895600" cy="365125"/>
          </a:xfrm>
        </p:spPr>
        <p:txBody>
          <a:bodyPr/>
          <a:lstStyle/>
          <a:p>
            <a:r>
              <a:rPr lang="en-US" dirty="0" smtClean="0"/>
              <a:t>18</a:t>
            </a:r>
            <a:endParaRPr lang="en-US" dirty="0"/>
          </a:p>
        </p:txBody>
      </p:sp>
    </p:spTree>
    <p:extLst>
      <p:ext uri="{BB962C8B-B14F-4D97-AF65-F5344CB8AC3E}">
        <p14:creationId xmlns:p14="http://schemas.microsoft.com/office/powerpoint/2010/main" val="3453772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รูปภาพที่เกี่ยวข้อง"/>
          <p:cNvPicPr>
            <a:picLocks noChangeAspect="1" noChangeArrowheads="1"/>
          </p:cNvPicPr>
          <p:nvPr/>
        </p:nvPicPr>
        <p:blipFill>
          <a:blip r:embed="rId2" cstate="print"/>
          <a:srcRect/>
          <a:stretch>
            <a:fillRect/>
          </a:stretch>
        </p:blipFill>
        <p:spPr bwMode="auto">
          <a:xfrm>
            <a:off x="8123238" y="76201"/>
            <a:ext cx="914400" cy="914400"/>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4101" name="TextBox 11"/>
          <p:cNvSpPr txBox="1">
            <a:spLocks noChangeArrowheads="1"/>
          </p:cNvSpPr>
          <p:nvPr/>
        </p:nvSpPr>
        <p:spPr bwMode="auto">
          <a:xfrm>
            <a:off x="152400" y="1678210"/>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457882573"/>
              </p:ext>
            </p:extLst>
          </p:nvPr>
        </p:nvGraphicFramePr>
        <p:xfrm>
          <a:off x="152400" y="2013950"/>
          <a:ext cx="8466653" cy="2771526"/>
        </p:xfrm>
        <a:graphic>
          <a:graphicData uri="http://schemas.openxmlformats.org/drawingml/2006/table">
            <a:tbl>
              <a:tblPr firstRow="1" bandRow="1">
                <a:tableStyleId>{5C22544A-7EE6-4342-B048-85BDC9FD1C3A}</a:tableStyleId>
              </a:tblPr>
              <a:tblGrid>
                <a:gridCol w="8466653">
                  <a:extLst>
                    <a:ext uri="{9D8B030D-6E8A-4147-A177-3AD203B41FA5}">
                      <a16:colId xmlns:a16="http://schemas.microsoft.com/office/drawing/2014/main" xmlns="" val="20000"/>
                    </a:ext>
                  </a:extLst>
                </a:gridCol>
              </a:tblGrid>
              <a:tr h="2771526">
                <a:tc>
                  <a:txBody>
                    <a:bodyPr/>
                    <a:lstStyle/>
                    <a:p>
                      <a:pPr marL="228600" indent="-228600">
                        <a:buAutoNum type="arabicPeriod"/>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ยละของจำนวนสถานประกอบกิจการที่ยื่นแบบแสดงการส่งเงินสมทบกองทุนพัฒนาฝีมือแรงงานตามพระราชบัญญัติส่งเสริมการพัฒนาฝีมือแรงงาน พ.ศ. 2545 ประจำปี พ.ศ. 2561 หมายถึง จำนวน</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 (สท.2) ประจำปี พ.ศ. 2561 เทียบกับเป้าหมายจำนวนสถานประกอบกิจการที่อยู่ในข่ายบังคับเงินสมทบกองทุนพัฒนาฝีมือแรงงาน ประจำปี พ.ศ. 2561</a:t>
                      </a:r>
                      <a:endParaRPr lang="en-US" sz="800" b="0" u="sng"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ตามพระราชบัญญัติส่งเสริมการพัฒนาฝีมือแรงงาน พ.ศ. 2545 หมายถึง สถานประกอบกิจการที่อยู่ในข่ายบังคับ</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เงินสมทบกองทุนพัฒนาฝีมือแรงงานตามพระราชบัญญัติส่งเสริมการพัฒนาฝีมือแรงงาน พ.ศ. 2545 ซึ่งยื่นแบบแสดงการส่งเงินสมทบกองทุนพัฒนาฝีมือแรงงาน (สท.2) ประจำปี พ.ศ. 2561 </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ระหว่างวันที่ 1 มกราคม 2562 – 30 กันยายน 2562</a:t>
                      </a:r>
                    </a:p>
                    <a:p>
                      <a:pPr marL="228600" indent="-228600" algn="l">
                        <a:buAutoNum type="arabicPeriod" startAt="2"/>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ประกอบกิจการที่อยู่ในข่ายบังคับเงินสมทบกองทุนพัฒนาฝีมือแรงงาน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ประจำปี พ.ศ. 2561 หมายถึง ผู้ประกอบกิจการประเภทอุตสาหกรรม พาณิชยกรรม หรือธุรกิจอย่างอื่นในทุกท้องที่ </a:t>
                      </a:r>
                      <a:b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ที่มีลูกจ้างตั้งแต่ 100 คนขึ้นไป ใช้ฐานข้อมูลผู้ประกอบกิจการโดยอ้างอิงจากสำนักงานประกันสังคม (ข้อมูล ณ วันที่ 1 มีนาคม 2560) ซึ่งหน่วยงานได้ตรวจสอบและติดตามรายงานผล ณ สิ้นเดือนกันยายน 2561 ตามหนังสือกรมพัฒนาฝีมือแรงงาน ด่วนที่สุด ที่ รง 0406/ว 04455 ลงวันที่ 20 เมษายน 2561</a:t>
                      </a:r>
                    </a:p>
                    <a:p>
                      <a:pPr marL="228600" indent="-228600">
                        <a:buAutoNum type="arabicPeriod" startAt="2"/>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การเปลี่ยนแปลงเป้าหมายจำนวนสถานประกอบกิจการตามข้อ</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 (กรณีหยุด เลิก ย้ายกิจการ) ต้องได้รับความเห็นชอบจากกรมฯ โดยมีหนังสือชี้แจงเหตุผลถึงกองส่งเสริมการพัฒนาฝีมือแรงงาน </a:t>
                      </a:r>
                      <a:b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และบันทึกข้อมูลในระบบรายงานผลการพัฒนาฝีมือแรงงาน </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8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หัวข้อ ส่งเสริมการฝึก หัวข้อย่อย การแจ้งเปลี่ยนแปลงข้อมูลสถานประกอบกิจการ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สท.</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8)</a:t>
                      </a:r>
                    </a:p>
                    <a:p>
                      <a:pPr marL="228600" indent="-228600">
                        <a:buAutoNum type="arabicPeriod" startAt="2"/>
                        <a:defRPr/>
                      </a:pP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พ่อธานี,นางสาว</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ยา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ธนิน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ภู</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ริชญา</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0 2246 </a:t>
                      </a:r>
                      <a: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1937</a:t>
                      </a: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228600" indent="-228600">
                        <a:buAutoNum type="arabicPeriod" startAt="2"/>
                        <a:defRPr/>
                      </a:pPr>
                      <a:endPar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4104" name="TextBox 14"/>
          <p:cNvSpPr txBox="1">
            <a:spLocks noChangeArrowheads="1"/>
          </p:cNvSpPr>
          <p:nvPr/>
        </p:nvSpPr>
        <p:spPr bwMode="auto">
          <a:xfrm>
            <a:off x="34925" y="49530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990600" y="506889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nvGraphicFramePr>
        <p:xfrm>
          <a:off x="0" y="5577450"/>
          <a:ext cx="9006844" cy="103632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ได้ร้อยละ 50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ได้ร้อยละ 100</a:t>
                      </a:r>
                      <a:endParaRPr lang="en-US"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437416864"/>
              </p:ext>
            </p:extLst>
          </p:nvPr>
        </p:nvGraphicFramePr>
        <p:xfrm>
          <a:off x="1143000" y="3657600"/>
          <a:ext cx="7162800" cy="1143000"/>
        </p:xfrm>
        <a:graphic>
          <a:graphicData uri="http://schemas.openxmlformats.org/drawingml/2006/table">
            <a:tbl>
              <a:tblPr firstRow="1" bandRow="1">
                <a:tableStyleId>{5C22544A-7EE6-4342-B048-85BDC9FD1C3A}</a:tableStyleId>
              </a:tblPr>
              <a:tblGrid>
                <a:gridCol w="2268841">
                  <a:extLst>
                    <a:ext uri="{9D8B030D-6E8A-4147-A177-3AD203B41FA5}">
                      <a16:colId xmlns:a16="http://schemas.microsoft.com/office/drawing/2014/main" xmlns="" val="20000"/>
                    </a:ext>
                  </a:extLst>
                </a:gridCol>
                <a:gridCol w="4284359">
                  <a:extLst>
                    <a:ext uri="{9D8B030D-6E8A-4147-A177-3AD203B41FA5}">
                      <a16:colId xmlns:a16="http://schemas.microsoft.com/office/drawing/2014/main" xmlns="" val="20001"/>
                    </a:ext>
                  </a:extLst>
                </a:gridCol>
                <a:gridCol w="609600">
                  <a:extLst>
                    <a:ext uri="{9D8B030D-6E8A-4147-A177-3AD203B41FA5}">
                      <a16:colId xmlns:a16="http://schemas.microsoft.com/office/drawing/2014/main" xmlns="" val="20002"/>
                    </a:ext>
                  </a:extLst>
                </a:gridCol>
              </a:tblGrid>
              <a:tr h="483577">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Tahoma" pitchFamily="34" charset="0"/>
                          <a:ea typeface="Tahoma" pitchFamily="34" charset="0"/>
                          <a:cs typeface="Tahoma" pitchFamily="34" charset="0"/>
                        </a:rPr>
                        <a:t>                                                        =</a:t>
                      </a:r>
                      <a:endParaRPr lang="th-TH" sz="8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 </a:t>
                      </a:r>
                      <a:r>
                        <a:rPr lang="en-US" sz="800" b="0" dirty="0">
                          <a:solidFill>
                            <a:schemeClr val="tx1"/>
                          </a:solidFill>
                          <a:latin typeface="Tahoma" pitchFamily="34" charset="0"/>
                          <a:ea typeface="Tahoma" pitchFamily="34" charset="0"/>
                          <a:cs typeface="Tahoma" pitchFamily="34" charset="0"/>
                        </a:rPr>
                        <a:t> </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ประจำปี พ.ศ. 2561 ระหว่างวันที่ 1  มกราคม 2562</a:t>
                      </a:r>
                      <a:r>
                        <a:rPr lang="th-TH" sz="800" b="0" baseline="0" dirty="0">
                          <a:solidFill>
                            <a:schemeClr val="tx1"/>
                          </a:solidFill>
                          <a:latin typeface="Tahoma" pitchFamily="34" charset="0"/>
                          <a:ea typeface="Tahoma" pitchFamily="34" charset="0"/>
                          <a:cs typeface="Tahoma" pitchFamily="34" charset="0"/>
                        </a:rPr>
                        <a:t> – 30 กันยายน 2562 (แห่ง)</a:t>
                      </a:r>
                      <a:endParaRPr lang="th-TH" sz="8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Tahoma" pitchFamily="34" charset="0"/>
                          <a:ea typeface="Tahoma" pitchFamily="34" charset="0"/>
                          <a:cs typeface="Tahoma" pitchFamily="34" charset="0"/>
                        </a:rPr>
                        <a:t>X</a:t>
                      </a:r>
                      <a:r>
                        <a:rPr lang="en-US" sz="800" b="0" baseline="0" dirty="0">
                          <a:solidFill>
                            <a:schemeClr val="tx1"/>
                          </a:solidFill>
                          <a:latin typeface="Tahoma" pitchFamily="34" charset="0"/>
                          <a:ea typeface="Tahoma" pitchFamily="34" charset="0"/>
                          <a:cs typeface="Tahoma" pitchFamily="34" charset="0"/>
                        </a:rPr>
                        <a:t> 100</a:t>
                      </a:r>
                      <a:endParaRPr lang="th-TH" sz="8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59423">
                <a:tc vMerge="1">
                  <a:txBody>
                    <a:bodyPr/>
                    <a:lstStyle/>
                    <a:p>
                      <a:endParaRPr lang="th-TH" dirty="0"/>
                    </a:p>
                  </a:txBody>
                  <a:tcPr>
                    <a:noFill/>
                  </a:tcPr>
                </a:tc>
                <a:tc>
                  <a:txBody>
                    <a:bodyPr/>
                    <a:lstStyle/>
                    <a:p>
                      <a:pPr algn="ctr"/>
                      <a:r>
                        <a:rPr lang="th-TH" sz="800" b="0" dirty="0">
                          <a:latin typeface="Tahoma" pitchFamily="34" charset="0"/>
                          <a:ea typeface="Tahoma" pitchFamily="34" charset="0"/>
                          <a:cs typeface="Tahoma" pitchFamily="34" charset="0"/>
                        </a:rPr>
                        <a:t>       จำนวนสถานประกอบกิจการที่อยู่ในข่ายบังคับเงินสมทบกองทุนพัฒนาฝีมือแรงงาน ประจำปี  พ.ศ. 2561 (แห่ง)</a:t>
                      </a:r>
                    </a:p>
                    <a:p>
                      <a:pPr algn="ctr"/>
                      <a:r>
                        <a:rPr lang="th-TH" sz="800" b="0" dirty="0">
                          <a:latin typeface="Tahoma" pitchFamily="34" charset="0"/>
                          <a:ea typeface="Tahoma" pitchFamily="34" charset="0"/>
                          <a:cs typeface="Tahoma" pitchFamily="34" charset="0"/>
                        </a:rPr>
                        <a:t>(ใช้ข้อมูลผู้ประกอบกิจการโดยอ้างอิงตามข้อ 3</a:t>
                      </a:r>
                      <a:r>
                        <a:rPr lang="th-TH" sz="800" b="0" baseline="0" dirty="0">
                          <a:latin typeface="Tahoma" pitchFamily="34" charset="0"/>
                          <a:ea typeface="Tahoma" pitchFamily="34" charset="0"/>
                          <a:cs typeface="Tahoma" pitchFamily="34" charset="0"/>
                        </a:rPr>
                        <a:t>)</a:t>
                      </a:r>
                      <a:endParaRPr lang="th-TH" sz="8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4198" name="TextBox 25"/>
          <p:cNvSpPr txBox="1">
            <a:spLocks noChangeArrowheads="1"/>
          </p:cNvSpPr>
          <p:nvPr/>
        </p:nvSpPr>
        <p:spPr bwMode="auto">
          <a:xfrm>
            <a:off x="457200" y="1227110"/>
            <a:ext cx="7421563" cy="507831"/>
          </a:xfrm>
          <a:prstGeom prst="rect">
            <a:avLst/>
          </a:prstGeom>
          <a:noFill/>
          <a:ln w="9525">
            <a:noFill/>
            <a:miter lim="800000"/>
            <a:headEnd/>
            <a:tailEnd/>
          </a:ln>
        </p:spPr>
        <p:txBody>
          <a:bodyPr>
            <a:spAutoFit/>
          </a:bodyPr>
          <a:lstStyle/>
          <a:p>
            <a:r>
              <a:rPr lang="th-TH" sz="900" dirty="0">
                <a:latin typeface="Tahoma" pitchFamily="34" charset="0"/>
                <a:cs typeface="Tahoma" pitchFamily="34" charset="0"/>
              </a:rPr>
              <a:t> ตัวชี้วัดย่อยที่ </a:t>
            </a:r>
            <a:r>
              <a:rPr lang="th-TH" sz="900" dirty="0" smtClean="0">
                <a:latin typeface="Tahoma" pitchFamily="34" charset="0"/>
                <a:cs typeface="Tahoma" pitchFamily="34" charset="0"/>
              </a:rPr>
              <a:t>1.</a:t>
            </a:r>
            <a:r>
              <a:rPr lang="en-US" sz="900" dirty="0" smtClean="0">
                <a:latin typeface="Tahoma" pitchFamily="34" charset="0"/>
                <a:cs typeface="Tahoma" pitchFamily="34" charset="0"/>
              </a:rPr>
              <a:t>3</a:t>
            </a:r>
            <a:r>
              <a:rPr lang="th-TH" sz="900" dirty="0" smtClean="0">
                <a:latin typeface="Tahoma" pitchFamily="34" charset="0"/>
                <a:cs typeface="Tahoma" pitchFamily="34" charset="0"/>
              </a:rPr>
              <a:t>.2 </a:t>
            </a:r>
            <a:r>
              <a:rPr lang="th-TH" sz="900" dirty="0">
                <a:latin typeface="Tahoma" pitchFamily="34" charset="0"/>
                <a:cs typeface="Tahoma" pitchFamily="34" charset="0"/>
              </a:rPr>
              <a:t>ร้อยละของจำนวนสถานประกอบกิจการที่ยื่นแบบแสดงการส่งเงินสมทบกองทุนพัฒนาฝีมือแรงงานตาม พ.ร.บ. ส่งเสริมการพัฒนา  </a:t>
            </a:r>
          </a:p>
          <a:p>
            <a:r>
              <a:rPr lang="th-TH" sz="900" dirty="0">
                <a:latin typeface="Tahoma" pitchFamily="34" charset="0"/>
                <a:cs typeface="Tahoma" pitchFamily="34" charset="0"/>
              </a:rPr>
              <a:t>                           ฝีมือแรงงาน พ.ศ. 2545 ประจำปี พ.ศ. 2561</a:t>
            </a:r>
          </a:p>
          <a:p>
            <a:r>
              <a:rPr lang="th-TH" sz="900" dirty="0">
                <a:latin typeface="Tahoma" pitchFamily="34" charset="0"/>
                <a:cs typeface="Tahoma" pitchFamily="34" charset="0"/>
              </a:rPr>
              <a:t> </a:t>
            </a:r>
            <a:r>
              <a:rPr lang="en-US" sz="900" dirty="0">
                <a:latin typeface="Tahoma" pitchFamily="34" charset="0"/>
                <a:cs typeface="Tahoma" pitchFamily="34" charset="0"/>
              </a:rPr>
              <a:t> </a:t>
            </a:r>
          </a:p>
        </p:txBody>
      </p:sp>
      <p:sp>
        <p:nvSpPr>
          <p:cNvPr id="25" name="Rounded Rectangle 3"/>
          <p:cNvSpPr/>
          <p:nvPr/>
        </p:nvSpPr>
        <p:spPr bwMode="gray">
          <a:xfrm>
            <a:off x="52935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1.</a:t>
            </a:r>
            <a:r>
              <a:rPr lang="en-US" sz="1400" kern="0" dirty="0" smtClean="0">
                <a:solidFill>
                  <a:schemeClr val="tx1"/>
                </a:solidFill>
                <a:latin typeface="Tahoma" pitchFamily="34" charset="0"/>
                <a:ea typeface="Tahoma" pitchFamily="34" charset="0"/>
                <a:cs typeface="Tahoma" pitchFamily="34" charset="0"/>
              </a:rPr>
              <a:t>3</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
        <p:nvSpPr>
          <p:cNvPr id="3" name="Footer Placeholder 2"/>
          <p:cNvSpPr>
            <a:spLocks noGrp="1"/>
          </p:cNvSpPr>
          <p:nvPr>
            <p:ph type="ftr" sz="quarter" idx="11"/>
          </p:nvPr>
        </p:nvSpPr>
        <p:spPr>
          <a:xfrm rot="5400000">
            <a:off x="-1341437" y="3445669"/>
            <a:ext cx="2895600" cy="365125"/>
          </a:xfrm>
        </p:spPr>
        <p:txBody>
          <a:bodyPr/>
          <a:lstStyle/>
          <a:p>
            <a:r>
              <a:rPr lang="en-US" dirty="0" smtClean="0"/>
              <a:t>19</a:t>
            </a:r>
            <a:endParaRPr lang="en-US" dirty="0"/>
          </a:p>
        </p:txBody>
      </p:sp>
    </p:spTree>
    <p:extLst>
      <p:ext uri="{BB962C8B-B14F-4D97-AF65-F5344CB8AC3E}">
        <p14:creationId xmlns:p14="http://schemas.microsoft.com/office/powerpoint/2010/main" val="30601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23238" y="85725"/>
            <a:ext cx="923925" cy="923925"/>
          </a:xfrm>
          <a:prstGeom prst="rect">
            <a:avLst/>
          </a:prstGeom>
          <a:noFill/>
          <a:ln w="9525">
            <a:noFill/>
            <a:miter lim="800000"/>
            <a:headEnd/>
            <a:tailEnd/>
          </a:ln>
        </p:spPr>
      </p:pic>
      <p:sp>
        <p:nvSpPr>
          <p:cNvPr id="2051" name="TextBox 5"/>
          <p:cNvSpPr txBox="1">
            <a:spLocks noChangeArrowheads="1"/>
          </p:cNvSpPr>
          <p:nvPr/>
        </p:nvSpPr>
        <p:spPr bwMode="auto">
          <a:xfrm>
            <a:off x="0" y="-3175"/>
            <a:ext cx="8602663" cy="646113"/>
          </a:xfrm>
          <a:prstGeom prst="rect">
            <a:avLst/>
          </a:prstGeom>
          <a:noFill/>
          <a:ln w="9525">
            <a:noFill/>
            <a:miter lim="800000"/>
            <a:headEnd/>
            <a:tailEnd/>
          </a:ln>
        </p:spPr>
        <p:txBody>
          <a:bodyPr>
            <a:spAutoFit/>
          </a:bodyPr>
          <a:lstStyle/>
          <a:p>
            <a:r>
              <a:rPr lang="th-TH" altLang="th-TH" sz="2000" b="1" dirty="0">
                <a:solidFill>
                  <a:srgbClr val="000000"/>
                </a:solidFill>
                <a:latin typeface="Tahoma" pitchFamily="34" charset="0"/>
                <a:cs typeface="Tahoma" pitchFamily="34" charset="0"/>
              </a:rPr>
              <a:t>ตัวชี้วัด องค์ประกอบที่ 2 </a:t>
            </a:r>
            <a:r>
              <a:rPr lang="en-US" altLang="th-TH" sz="1200" b="1" dirty="0">
                <a:solidFill>
                  <a:srgbClr val="000000"/>
                </a:solidFill>
                <a:latin typeface="Tahoma" pitchFamily="34" charset="0"/>
                <a:cs typeface="Tahoma" pitchFamily="34" charset="0"/>
              </a:rPr>
              <a:t>Agenda Base </a:t>
            </a:r>
            <a:r>
              <a:rPr lang="th-TH" altLang="th-TH" sz="1000" b="1" dirty="0">
                <a:solidFill>
                  <a:srgbClr val="000000"/>
                </a:solidFill>
                <a:latin typeface="Tahoma" pitchFamily="34" charset="0"/>
                <a:cs typeface="Tahoma" pitchFamily="34" charset="0"/>
              </a:rPr>
              <a:t>(สถาบันพัฒนาฝืมือแรงงาน / สำนักงานพัฒนาฝีมือแรงงาน ทุกแห่ง)</a:t>
            </a:r>
          </a:p>
          <a:p>
            <a:r>
              <a:rPr lang="th-TH" altLang="th-TH" sz="1600" b="1" dirty="0">
                <a:solidFill>
                  <a:srgbClr val="595959"/>
                </a:solidFill>
                <a:latin typeface="Tahoma" pitchFamily="34" charset="0"/>
                <a:cs typeface="Tahoma" pitchFamily="34" charset="0"/>
              </a:rPr>
              <a:t>การปฏิบัติ</a:t>
            </a:r>
            <a:r>
              <a:rPr lang="th-TH" altLang="th-TH" sz="1600" b="1" dirty="0" smtClean="0">
                <a:solidFill>
                  <a:srgbClr val="595959"/>
                </a:solidFill>
                <a:latin typeface="Tahoma" pitchFamily="34" charset="0"/>
                <a:cs typeface="Tahoma" pitchFamily="34" charset="0"/>
              </a:rPr>
              <a:t>ราชการของส่วนราชการระดับ</a:t>
            </a:r>
            <a:r>
              <a:rPr lang="th-TH" altLang="th-TH" sz="1600" b="1" dirty="0">
                <a:solidFill>
                  <a:srgbClr val="595959"/>
                </a:solidFill>
                <a:latin typeface="Tahoma" pitchFamily="34" charset="0"/>
                <a:cs typeface="Tahoma" pitchFamily="34" charset="0"/>
              </a:rPr>
              <a:t>หน่วยงานภายใน </a:t>
            </a:r>
            <a:r>
              <a:rPr lang="th-TH" altLang="th-TH" sz="1600" b="1" dirty="0">
                <a:solidFill>
                  <a:srgbClr val="000000"/>
                </a:solidFill>
                <a:latin typeface="Tahoma" pitchFamily="34" charset="0"/>
                <a:cs typeface="Tahoma" pitchFamily="34" charset="0"/>
              </a:rPr>
              <a:t>ประจำปีงบประมาณ พ.ศ. </a:t>
            </a:r>
            <a:r>
              <a:rPr lang="en-US" altLang="th-TH" sz="1600" b="1" dirty="0" smtClean="0">
                <a:solidFill>
                  <a:srgbClr val="000000"/>
                </a:solidFill>
                <a:latin typeface="Tahoma" pitchFamily="34" charset="0"/>
                <a:cs typeface="Tahoma" pitchFamily="34" charset="0"/>
              </a:rPr>
              <a:t>2562</a:t>
            </a:r>
            <a:endParaRPr lang="th-TH" altLang="th-TH" sz="1400" b="1" dirty="0">
              <a:solidFill>
                <a:srgbClr val="000000"/>
              </a:solidFill>
              <a:latin typeface="Tahoma" pitchFamily="34" charset="0"/>
              <a:cs typeface="Tahoma" pitchFamily="34" charset="0"/>
            </a:endParaRPr>
          </a:p>
        </p:txBody>
      </p:sp>
      <p:sp>
        <p:nvSpPr>
          <p:cNvPr id="11" name="Rounded Rectangle 3"/>
          <p:cNvSpPr/>
          <p:nvPr/>
        </p:nvSpPr>
        <p:spPr bwMode="gray">
          <a:xfrm>
            <a:off x="228600" y="642938"/>
            <a:ext cx="6777038"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prstClr val="black"/>
                </a:solidFill>
                <a:latin typeface="Tahoma" pitchFamily="34" charset="0"/>
                <a:ea typeface="Tahoma" pitchFamily="34" charset="0"/>
                <a:cs typeface="Tahoma" pitchFamily="34" charset="0"/>
              </a:rPr>
              <a:t>ตัวชี้วัด 2.1 </a:t>
            </a:r>
            <a:r>
              <a:rPr lang="en-US" sz="1400" kern="0" dirty="0" smtClean="0">
                <a:solidFill>
                  <a:prstClr val="black"/>
                </a:solidFill>
                <a:latin typeface="Tahoma" pitchFamily="34" charset="0"/>
                <a:ea typeface="Tahoma" pitchFamily="34" charset="0"/>
                <a:cs typeface="Tahoma" pitchFamily="34" charset="0"/>
              </a:rPr>
              <a:t>: </a:t>
            </a:r>
            <a:r>
              <a:rPr lang="th-TH" sz="1400" kern="0" dirty="0">
                <a:solidFill>
                  <a:prstClr val="black"/>
                </a:solidFill>
                <a:latin typeface="Tahoma" pitchFamily="34" charset="0"/>
                <a:ea typeface="Tahoma" pitchFamily="34" charset="0"/>
                <a:cs typeface="Tahoma" pitchFamily="34" charset="0"/>
              </a:rPr>
              <a:t>ความสำเร็จของการสร้างความรับรู้ความเข้าใจแก่ประชาชน</a:t>
            </a:r>
          </a:p>
        </p:txBody>
      </p:sp>
      <p:sp>
        <p:nvSpPr>
          <p:cNvPr id="2053" name="TextBox 11"/>
          <p:cNvSpPr txBox="1">
            <a:spLocks noChangeArrowheads="1"/>
          </p:cNvSpPr>
          <p:nvPr/>
        </p:nvSpPr>
        <p:spPr bwMode="auto">
          <a:xfrm>
            <a:off x="101600" y="1219200"/>
            <a:ext cx="4392613" cy="261938"/>
          </a:xfrm>
          <a:prstGeom prst="rect">
            <a:avLst/>
          </a:prstGeom>
          <a:noFill/>
          <a:ln w="9525">
            <a:noFill/>
            <a:miter lim="800000"/>
            <a:headEnd/>
            <a:tailEnd/>
          </a:ln>
        </p:spPr>
        <p:txBody>
          <a:bodyPr>
            <a:spAutoFit/>
          </a:bodyPr>
          <a:lstStyle/>
          <a:p>
            <a:r>
              <a:rPr lang="th-TH" altLang="th-TH" sz="1100" b="1">
                <a:solidFill>
                  <a:srgbClr val="000000"/>
                </a:solidFill>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315256914"/>
              </p:ext>
            </p:extLst>
          </p:nvPr>
        </p:nvGraphicFramePr>
        <p:xfrm>
          <a:off x="152400" y="1266825"/>
          <a:ext cx="9047163" cy="3457575"/>
        </p:xfrm>
        <a:graphic>
          <a:graphicData uri="http://schemas.openxmlformats.org/drawingml/2006/table">
            <a:tbl>
              <a:tblPr firstRow="1" bandRow="1">
                <a:tableStyleId>{5C22544A-7EE6-4342-B048-85BDC9FD1C3A}</a:tableStyleId>
              </a:tblPr>
              <a:tblGrid>
                <a:gridCol w="9047163">
                  <a:extLst>
                    <a:ext uri="{9D8B030D-6E8A-4147-A177-3AD203B41FA5}"/>
                  </a:extLst>
                </a:gridCol>
              </a:tblGrid>
              <a:tr h="3457575">
                <a:tc>
                  <a:txBody>
                    <a:bodyPr/>
                    <a:lstStyle/>
                    <a:p>
                      <a:pPr marL="228600" indent="-228600">
                        <a:buAutoNum type="arabicPeriod"/>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ความสำเร็จของการสร้างความรับรู้ความเข้าใจแก่ประชาชน คือ การที่หน่วยงานสามารถดำเนินการสร้างความรับรู้ความเข้าใจผ่านสื่อช่องทางต่างๆ โดยประเมินจากปริมาณและประสิทธิภาพของการชี้แจง</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โดยผลการดำเนินการสร้างความรับรู้ความเข้าใจให้มุ่งเน้นการชี้แจงผลการดำเนินการที่ทำมาแล้ว โดยเฉพาะเรื่องที่อยู่ในความสนใจหรือเป็นการแก้ปัญหาความเดือดร้อน ตลอดจนการชี้แจง แก้ข่าว แจ้งข่าว เพื่อให้ประชาชนทราบว่าหน่วยงาน ส่วนราชการ หรือรัฐบาลจะดำเนินการเรื่องใด อย่างไร มีจุดมุ่งหมายอย่างไร จะเป็นประโยชน์</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ต่อประเทศชาติและประชาชนอย่างไร</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พิจารณาจากผลการดำเนินการตามแผนสร้างความรับรู้ความเข้าใจแก่ประชาชน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โดยกำหนดให้หน่วยงานจัดทำแผน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ผลการดำเนินงานผ่านสื่อช่องทางต่างๆ อาทิ โทรทัศน์ วิทยุ หนังสือพิมพ์ สื่อออนไลน์ของหนังสือพิมพ์ วิทยุ หรือโทรทัศน์ ทั้งสื่อส่วนกลางและสื่อท้องถิ่น รวมถึงประชาสัมพันธ์จังหวัด ซึ่งมีเป้าหมายดำเนินการรอบที่ 1 ไม่น้อยกว่า 12 ครั้ง รอบที่ 2 ไม่น้อยกว่า 12 ครั้ง รวมไม่น้อยกว่า 24  ครั้ง  ในประเด็นต่างๆ อาทิ การพัฒนาทักษะฝีมือแรงงาน ทั้งเตรียมเข้าทำงาน ยกระดับฝีมือแรงงาน การฝึกแรงงานในระบบและนอกระบบ การดำเนินงานภายใต้ พ.ร.บ.ส่งเสริมฯ การทดสอบมาตรฐานฝีมือแรงงาน การแข่งขันฝีมือแรงงานทั้งระดับภาค ระดับชาติ และระดับนานาชาติ และกิจกรรมอื่นๆ ตลอดจนกิจกรรมเพื่อสร้างภาพลักษณ์แก่องค์กร ภายใต้ภารกิจกรมฯ  </a:t>
                      </a:r>
                    </a:p>
                    <a:p>
                      <a:pPr marL="228600" marR="0" indent="-228600" algn="l" defTabSz="914400" rtl="0" eaLnBrk="1" fontAlgn="auto" latinLnBrk="0" hangingPunct="1">
                        <a:lnSpc>
                          <a:spcPct val="100000"/>
                        </a:lnSpc>
                        <a:spcBef>
                          <a:spcPts val="0"/>
                        </a:spcBef>
                        <a:spcAft>
                          <a:spcPts val="0"/>
                        </a:spcAft>
                        <a:buClrTx/>
                        <a:buSzTx/>
                        <a:buFontTx/>
                        <a:buAutoNum type="arabicPeriod" startAt="3"/>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1 ดำเนินการระหว่างวันที่ 1 ตุลาคม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ดำเนินการระหว่างวันที่ 1 เมษายน - 30 กันยายน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พิจารณารอบ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เดือนแรก และ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เดือนหลัง ไม่สะสมยอด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แนบเอกสารประกอบการพิจารณา</a:t>
                      </a:r>
                    </a:p>
                    <a:p>
                      <a:pPr marL="228600" indent="-228600">
                        <a:buAutoNum type="arabicPeriod" startAt="5"/>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กองสื่อสารองค์กร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นางพะเยาว์ ทองศรี นักประชาสัมพันธ์ชำนาญการ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2247 6606</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0" indent="0">
                        <a:buNone/>
                        <a:defRPr/>
                      </a:pP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34" marR="91434" marT="45690" marB="4569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76200" y="4953000"/>
            <a:ext cx="4392613" cy="246062"/>
          </a:xfrm>
          <a:prstGeom prst="rect">
            <a:avLst/>
          </a:prstGeom>
          <a:noFill/>
          <a:ln w="9525">
            <a:noFill/>
            <a:miter lim="800000"/>
            <a:headEnd/>
            <a:tailEnd/>
          </a:ln>
        </p:spPr>
        <p:txBody>
          <a:bodyPr>
            <a:spAutoFit/>
          </a:bodyPr>
          <a:lstStyle/>
          <a:p>
            <a:r>
              <a:rPr lang="th-TH" altLang="th-TH" sz="1000" b="1" dirty="0">
                <a:solidFill>
                  <a:srgbClr val="000000"/>
                </a:solidFill>
                <a:latin typeface="Tahoma" pitchFamily="34" charset="0"/>
                <a:cs typeface="Tahoma" pitchFamily="34" charset="0"/>
              </a:rPr>
              <a:t>เป้าหมายตามรอบประเมิน</a:t>
            </a:r>
          </a:p>
        </p:txBody>
      </p:sp>
      <p:grpSp>
        <p:nvGrpSpPr>
          <p:cNvPr id="3" name="Group 4"/>
          <p:cNvGrpSpPr>
            <a:grpSpLocks/>
          </p:cNvGrpSpPr>
          <p:nvPr/>
        </p:nvGrpSpPr>
        <p:grpSpPr bwMode="auto">
          <a:xfrm>
            <a:off x="1104900" y="5181600"/>
            <a:ext cx="7943850" cy="341312"/>
            <a:chOff x="1153093" y="4031945"/>
            <a:chExt cx="7943402" cy="341526"/>
          </a:xfrm>
        </p:grpSpPr>
        <p:sp>
          <p:nvSpPr>
            <p:cNvPr id="2156" name="TextBox 16"/>
            <p:cNvSpPr txBox="1">
              <a:spLocks noChangeArrowheads="1"/>
            </p:cNvSpPr>
            <p:nvPr/>
          </p:nvSpPr>
          <p:spPr bwMode="auto">
            <a:xfrm>
              <a:off x="1153093" y="4031945"/>
              <a:ext cx="1336600" cy="338349"/>
            </a:xfrm>
            <a:prstGeom prst="rect">
              <a:avLst/>
            </a:prstGeom>
            <a:noFill/>
            <a:ln w="9525">
              <a:noFill/>
              <a:miter lim="800000"/>
              <a:headEnd/>
              <a:tailEnd/>
            </a:ln>
          </p:spPr>
          <p:txBody>
            <a:bodyPr>
              <a:spAutoFit/>
            </a:bodyPr>
            <a:lstStyle/>
            <a:p>
              <a:pPr algn="ctr"/>
              <a:endParaRPr lang="th-TH" altLang="th-TH" sz="800" b="1" dirty="0">
                <a:solidFill>
                  <a:srgbClr val="984807"/>
                </a:solidFill>
                <a:latin typeface="Tahoma" pitchFamily="34" charset="0"/>
                <a:cs typeface="Tahoma" pitchFamily="34" charset="0"/>
              </a:endParaRPr>
            </a:p>
            <a:p>
              <a:pPr algn="ctr"/>
              <a:r>
                <a:rPr lang="th-TH" altLang="th-TH" sz="800" b="1" dirty="0">
                  <a:solidFill>
                    <a:srgbClr val="984807"/>
                  </a:solidFill>
                  <a:latin typeface="Tahoma" pitchFamily="34" charset="0"/>
                  <a:cs typeface="Tahoma" pitchFamily="34" charset="0"/>
                </a:rPr>
                <a:t>ปี </a:t>
              </a:r>
              <a:r>
                <a:rPr lang="en-US" altLang="th-TH" sz="800" b="1" dirty="0" smtClean="0">
                  <a:solidFill>
                    <a:srgbClr val="984807"/>
                  </a:solidFill>
                  <a:latin typeface="Tahoma" pitchFamily="34" charset="0"/>
                  <a:cs typeface="Tahoma" pitchFamily="34" charset="0"/>
                </a:rPr>
                <a:t>61</a:t>
              </a:r>
              <a:endParaRPr lang="th-TH" altLang="th-TH" sz="800" b="1" dirty="0">
                <a:solidFill>
                  <a:srgbClr val="984807"/>
                </a:solidFill>
                <a:latin typeface="Tahoma" pitchFamily="34" charset="0"/>
                <a:cs typeface="Tahoma" pitchFamily="34" charset="0"/>
              </a:endParaRPr>
            </a:p>
          </p:txBody>
        </p:sp>
        <p:cxnSp>
          <p:nvCxnSpPr>
            <p:cNvPr id="18" name="Straight Arrow Connector 34"/>
            <p:cNvCxnSpPr/>
            <p:nvPr/>
          </p:nvCxnSpPr>
          <p:spPr>
            <a:xfrm>
              <a:off x="1991246" y="4279750"/>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7692"/>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59" name="TextBox 19"/>
            <p:cNvSpPr txBox="1">
              <a:spLocks noChangeArrowheads="1"/>
            </p:cNvSpPr>
            <p:nvPr/>
          </p:nvSpPr>
          <p:spPr bwMode="auto">
            <a:xfrm>
              <a:off x="5012088" y="4035122"/>
              <a:ext cx="1336600" cy="338349"/>
            </a:xfrm>
            <a:prstGeom prst="rect">
              <a:avLst/>
            </a:prstGeom>
            <a:noFill/>
            <a:ln w="9525">
              <a:noFill/>
              <a:miter lim="800000"/>
              <a:headEnd/>
              <a:tailEnd/>
            </a:ln>
          </p:spPr>
          <p:txBody>
            <a:bodyPr>
              <a:spAutoFit/>
            </a:bodyPr>
            <a:lstStyle/>
            <a:p>
              <a:pPr algn="ctr"/>
              <a:endParaRPr lang="th-TH" altLang="th-TH" sz="800" b="1" dirty="0">
                <a:solidFill>
                  <a:srgbClr val="E46C0A"/>
                </a:solidFill>
                <a:latin typeface="Tahoma" pitchFamily="34" charset="0"/>
                <a:cs typeface="Tahoma" pitchFamily="34" charset="0"/>
              </a:endParaRPr>
            </a:p>
            <a:p>
              <a:pPr algn="ctr"/>
              <a:r>
                <a:rPr lang="th-TH" altLang="th-TH" sz="800" b="1" dirty="0">
                  <a:solidFill>
                    <a:srgbClr val="E46C0A"/>
                  </a:solidFill>
                  <a:latin typeface="Tahoma" pitchFamily="34" charset="0"/>
                  <a:cs typeface="Tahoma" pitchFamily="34" charset="0"/>
                </a:rPr>
                <a:t> ปี </a:t>
              </a:r>
              <a:r>
                <a:rPr lang="en-US" altLang="th-TH" sz="800" b="1" dirty="0" smtClean="0">
                  <a:solidFill>
                    <a:srgbClr val="E46C0A"/>
                  </a:solidFill>
                  <a:latin typeface="Tahoma" pitchFamily="34" charset="0"/>
                  <a:cs typeface="Tahoma" pitchFamily="34" charset="0"/>
                </a:rPr>
                <a:t>62</a:t>
              </a:r>
              <a:endParaRPr lang="th-TH" altLang="th-TH" sz="800" b="1" dirty="0">
                <a:solidFill>
                  <a:srgbClr val="E46C0A"/>
                </a:solidFill>
                <a:latin typeface="Tahoma" pitchFamily="34" charset="0"/>
                <a:cs typeface="Tahoma" pitchFamily="34" charset="0"/>
              </a:endParaRPr>
            </a:p>
          </p:txBody>
        </p:sp>
        <p:cxnSp>
          <p:nvCxnSpPr>
            <p:cNvPr id="21" name="Straight Arrow Connector 38"/>
            <p:cNvCxnSpPr/>
            <p:nvPr/>
          </p:nvCxnSpPr>
          <p:spPr>
            <a:xfrm>
              <a:off x="5986758" y="4279750"/>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750"/>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583421952"/>
              </p:ext>
            </p:extLst>
          </p:nvPr>
        </p:nvGraphicFramePr>
        <p:xfrm>
          <a:off x="101600" y="5591175"/>
          <a:ext cx="9007474" cy="962025"/>
        </p:xfrm>
        <a:graphic>
          <a:graphicData uri="http://schemas.openxmlformats.org/drawingml/2006/table">
            <a:tbl>
              <a:tblPr firstRow="1"/>
              <a:tblGrid>
                <a:gridCol w="1160861">
                  <a:extLst>
                    <a:ext uri="{9D8B030D-6E8A-4147-A177-3AD203B41FA5}"/>
                  </a:extLst>
                </a:gridCol>
                <a:gridCol w="403298">
                  <a:extLst>
                    <a:ext uri="{9D8B030D-6E8A-4147-A177-3AD203B41FA5}"/>
                  </a:extLst>
                </a:gridCol>
                <a:gridCol w="391912">
                  <a:extLst>
                    <a:ext uri="{9D8B030D-6E8A-4147-A177-3AD203B41FA5}"/>
                  </a:extLst>
                </a:gridCol>
                <a:gridCol w="371815">
                  <a:extLst>
                    <a:ext uri="{9D8B030D-6E8A-4147-A177-3AD203B41FA5}"/>
                  </a:extLst>
                </a:gridCol>
                <a:gridCol w="492404">
                  <a:extLst>
                    <a:ext uri="{9D8B030D-6E8A-4147-A177-3AD203B41FA5}"/>
                  </a:extLst>
                </a:gridCol>
                <a:gridCol w="442158">
                  <a:extLst>
                    <a:ext uri="{9D8B030D-6E8A-4147-A177-3AD203B41FA5}"/>
                  </a:extLst>
                </a:gridCol>
                <a:gridCol w="1918711">
                  <a:extLst>
                    <a:ext uri="{9D8B030D-6E8A-4147-A177-3AD203B41FA5}"/>
                  </a:extLst>
                </a:gridCol>
                <a:gridCol w="392573">
                  <a:extLst>
                    <a:ext uri="{9D8B030D-6E8A-4147-A177-3AD203B41FA5}"/>
                  </a:extLst>
                </a:gridCol>
                <a:gridCol w="391913">
                  <a:extLst>
                    <a:ext uri="{9D8B030D-6E8A-4147-A177-3AD203B41FA5}"/>
                  </a:extLst>
                </a:gridCol>
                <a:gridCol w="391912">
                  <a:extLst>
                    <a:ext uri="{9D8B030D-6E8A-4147-A177-3AD203B41FA5}"/>
                  </a:extLst>
                </a:gridCol>
                <a:gridCol w="391913">
                  <a:extLst>
                    <a:ext uri="{9D8B030D-6E8A-4147-A177-3AD203B41FA5}"/>
                  </a:extLst>
                </a:gridCol>
                <a:gridCol w="391913">
                  <a:extLst>
                    <a:ext uri="{9D8B030D-6E8A-4147-A177-3AD203B41FA5}"/>
                  </a:extLst>
                </a:gridCol>
                <a:gridCol w="1866091">
                  <a:extLst>
                    <a:ext uri="{9D8B030D-6E8A-4147-A177-3AD203B41FA5}"/>
                  </a:extLst>
                </a:gridCol>
              </a:tblGrid>
              <a:tr h="25894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marT="45666" marB="4566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smtClean="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เดือนแรก)</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a:t>
                      </a:r>
                      <a:r>
                        <a:rPr lang="en-US" sz="800" b="1" dirty="0" smtClean="0">
                          <a:solidFill>
                            <a:schemeClr val="bg1"/>
                          </a:solidFill>
                          <a:effectLst/>
                          <a:latin typeface="Tahoma" pitchFamily="34" charset="0"/>
                          <a:ea typeface="Tahoma" pitchFamily="34" charset="0"/>
                          <a:cs typeface="Tahoma" pitchFamily="34" charset="0"/>
                        </a:rPr>
                        <a:t>6</a:t>
                      </a:r>
                      <a:r>
                        <a:rPr lang="th-TH" sz="800" b="1" dirty="0" smtClean="0">
                          <a:solidFill>
                            <a:schemeClr val="bg1"/>
                          </a:solidFill>
                          <a:effectLst/>
                          <a:latin typeface="Tahoma" pitchFamily="34" charset="0"/>
                          <a:ea typeface="Tahoma" pitchFamily="34" charset="0"/>
                          <a:cs typeface="Tahoma" pitchFamily="34" charset="0"/>
                        </a:rPr>
                        <a:t> เดือนหลัง)</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7030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marT="45666" marB="4566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รายงานผลการดำเนินการสร้างความรับรู้ความเข้าใจแก่ประชาชน ในรอบ </a:t>
                      </a:r>
                      <a:r>
                        <a:rPr lang="en-US" sz="800" b="0" kern="1200" baseline="0" dirty="0" smtClean="0">
                          <a:solidFill>
                            <a:schemeClr val="tx1"/>
                          </a:solidFill>
                          <a:effectLst/>
                          <a:latin typeface="Tahoma" pitchFamily="34" charset="0"/>
                          <a:ea typeface="Tahoma" pitchFamily="34" charset="0"/>
                          <a:cs typeface="Tahoma" pitchFamily="34" charset="0"/>
                        </a:rPr>
                        <a:t>6</a:t>
                      </a:r>
                      <a:r>
                        <a:rPr lang="th-TH" sz="800" b="0" kern="1200" baseline="0" dirty="0" smtClean="0">
                          <a:solidFill>
                            <a:schemeClr val="tx1"/>
                          </a:solidFill>
                          <a:effectLst/>
                          <a:latin typeface="Tahoma" pitchFamily="34" charset="0"/>
                          <a:ea typeface="Tahoma" pitchFamily="34" charset="0"/>
                          <a:cs typeface="Tahoma" pitchFamily="34" charset="0"/>
                        </a:rPr>
                        <a:t> เดือนแรก ไม่น้อยกว่า 12 ครั้ง</a:t>
                      </a:r>
                      <a:endParaRPr lang="en-US"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800" b="0" kern="1200" dirty="0" smtClean="0">
                        <a:solidFill>
                          <a:schemeClr val="tx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รายงานผลการดำเนินการสร้างความรับรู้ความเข้าใจแก่ประชาชน ในรอบ </a:t>
                      </a:r>
                      <a:r>
                        <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6</a:t>
                      </a: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เดือนหลัง ไม่น้อยกว่า </a:t>
                      </a:r>
                      <a:r>
                        <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12</a:t>
                      </a: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ครั้ง</a:t>
                      </a:r>
                      <a:endPar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smtClean="0">
                        <a:solidFill>
                          <a:schemeClr val="tx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 name="ตาราง 1"/>
          <p:cNvGraphicFramePr>
            <a:graphicFrameLocks noGrp="1"/>
          </p:cNvGraphicFramePr>
          <p:nvPr>
            <p:extLst>
              <p:ext uri="{D42A27DB-BD31-4B8C-83A1-F6EECF244321}">
                <p14:modId xmlns:p14="http://schemas.microsoft.com/office/powerpoint/2010/main" val="4351391"/>
              </p:ext>
            </p:extLst>
          </p:nvPr>
        </p:nvGraphicFramePr>
        <p:xfrm>
          <a:off x="381000" y="3657600"/>
          <a:ext cx="8229599" cy="627259"/>
        </p:xfrm>
        <a:graphic>
          <a:graphicData uri="http://schemas.openxmlformats.org/drawingml/2006/table">
            <a:tbl>
              <a:tblPr firstRow="1" bandRow="1">
                <a:tableStyleId>{5C22544A-7EE6-4342-B048-85BDC9FD1C3A}</a:tableStyleId>
              </a:tblPr>
              <a:tblGrid>
                <a:gridCol w="2076629"/>
                <a:gridCol w="5691497"/>
                <a:gridCol w="461473"/>
              </a:tblGrid>
              <a:tr h="325388">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ร้อยละของผลการดำเนินการตามแผนสร้างความรับรู้ความเข้าใจแก่ประชาชน</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ผลการดำเนินการสร้างความรับรู้ความเข้าใจผ่านสื่อช่องทางต่างๆ</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X</a:t>
                      </a:r>
                      <a:r>
                        <a:rPr lang="en-US" sz="900" b="0" baseline="0" dirty="0" smtClean="0">
                          <a:solidFill>
                            <a:schemeClr val="tx1"/>
                          </a:solidFill>
                          <a:latin typeface="Tahoma" pitchFamily="34" charset="0"/>
                          <a:ea typeface="Tahoma" pitchFamily="34" charset="0"/>
                          <a:cs typeface="Tahoma" pitchFamily="34" charset="0"/>
                        </a:rPr>
                        <a:t>100</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01871">
                <a:tc vMerge="1">
                  <a:txBody>
                    <a:bodyPr/>
                    <a:lstStyle/>
                    <a:p>
                      <a:endParaRPr lang="th-TH" dirty="0"/>
                    </a:p>
                  </a:txBody>
                  <a:tcPr>
                    <a:noFill/>
                  </a:tcPr>
                </a:tc>
                <a:tc>
                  <a:txBody>
                    <a:bodyPr/>
                    <a:lstStyle/>
                    <a:p>
                      <a:r>
                        <a:rPr kumimoji="0" lang="th-TH" sz="9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เป้าหมายการดำเนินการสร้างความรับรู้ความเข้าใจแก่ประชาชน (รอบที่ประเมิน) </a:t>
                      </a:r>
                      <a:r>
                        <a:rPr lang="th-TH" sz="900" b="0" dirty="0" smtClean="0">
                          <a:latin typeface="Tahoma" pitchFamily="34" charset="0"/>
                          <a:ea typeface="Tahoma" pitchFamily="34" charset="0"/>
                          <a:cs typeface="Tahoma" pitchFamily="34" charset="0"/>
                        </a:rPr>
                        <a:t>ประจำปี พ.ศ.</a:t>
                      </a:r>
                      <a:r>
                        <a:rPr lang="th-TH" sz="900" b="0" baseline="0" dirty="0" smtClean="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256</a:t>
                      </a:r>
                      <a:r>
                        <a:rPr lang="en-US" sz="900" b="0" dirty="0" smtClean="0">
                          <a:latin typeface="Tahoma" pitchFamily="34" charset="0"/>
                          <a:ea typeface="Tahoma" pitchFamily="34" charset="0"/>
                          <a:cs typeface="Tahoma" pitchFamily="34" charset="0"/>
                        </a:rPr>
                        <a:t>2</a:t>
                      </a:r>
                      <a:endParaRPr lang="th-TH" sz="900" b="0" dirty="0">
                        <a:latin typeface="Tahoma" pitchFamily="34" charset="0"/>
                        <a:ea typeface="Tahoma" pitchFamily="34" charset="0"/>
                        <a:cs typeface="Tahoma" pitchFamily="34" charset="0"/>
                      </a:endParaRPr>
                    </a:p>
                  </a:txBody>
                  <a:tcPr marL="91431" marR="91431" marT="45684" marB="45684">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4" name="Footer Placeholder 3"/>
          <p:cNvSpPr>
            <a:spLocks noGrp="1"/>
          </p:cNvSpPr>
          <p:nvPr>
            <p:ph type="ftr" sz="quarter" idx="11"/>
          </p:nvPr>
        </p:nvSpPr>
        <p:spPr>
          <a:xfrm rot="5400000">
            <a:off x="-1341437" y="2941637"/>
            <a:ext cx="2895600" cy="365125"/>
          </a:xfrm>
        </p:spPr>
        <p:txBody>
          <a:bodyPr/>
          <a:lstStyle/>
          <a:p>
            <a:r>
              <a:rPr lang="en-US" dirty="0" smtClean="0"/>
              <a:t>20</a:t>
            </a:r>
            <a:endParaRPr lang="en-US" dirty="0"/>
          </a:p>
        </p:txBody>
      </p:sp>
    </p:spTree>
    <p:extLst>
      <p:ext uri="{BB962C8B-B14F-4D97-AF65-F5344CB8AC3E}">
        <p14:creationId xmlns:p14="http://schemas.microsoft.com/office/powerpoint/2010/main" val="4175458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53" name="TextBox 11"/>
          <p:cNvSpPr txBox="1">
            <a:spLocks noChangeArrowheads="1"/>
          </p:cNvSpPr>
          <p:nvPr/>
        </p:nvSpPr>
        <p:spPr bwMode="auto">
          <a:xfrm>
            <a:off x="228600" y="11430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910193564"/>
              </p:ext>
            </p:extLst>
          </p:nvPr>
        </p:nvGraphicFramePr>
        <p:xfrm>
          <a:off x="152400" y="1371600"/>
          <a:ext cx="8839200" cy="530352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48006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ที่เชื่อมโยงกับเกณฑ์การประกันคุณภาพการพัฒนาฝีมือแรงงานกับโครงการเพิ่มศักยภาพแรงงานรองรับ </a:t>
                      </a:r>
                      <a:r>
                        <a:rPr lang="en-US" sz="900" b="0" kern="1200" dirty="0" smtClean="0">
                          <a:solidFill>
                            <a:schemeClr val="tx1"/>
                          </a:solidFill>
                          <a:latin typeface="Tahoma" pitchFamily="34" charset="0"/>
                          <a:ea typeface="Tahoma" pitchFamily="34" charset="0"/>
                          <a:cs typeface="Tahoma" pitchFamily="34" charset="0"/>
                        </a:rPr>
                        <a:t>THAILAND 4.0</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a:t>
                      </a:r>
                      <a:r>
                        <a:rPr lang="en-US" sz="900" b="0" dirty="0" smtClean="0">
                          <a:solidFill>
                            <a:schemeClr val="tx1"/>
                          </a:solidFill>
                          <a:latin typeface="Tahoma" pitchFamily="34" charset="0"/>
                          <a:ea typeface="Tahoma" pitchFamily="34" charset="0"/>
                          <a:cs typeface="Tahoma" pitchFamily="34" charset="0"/>
                        </a:rPr>
                        <a:t>2340</a:t>
                      </a:r>
                      <a:r>
                        <a:rPr lang="th-TH" sz="900" b="0" kern="1200" dirty="0" smtClean="0">
                          <a:solidFill>
                            <a:schemeClr val="tx1"/>
                          </a:solidFill>
                          <a:latin typeface="Tahoma" pitchFamily="34" charset="0"/>
                          <a:ea typeface="Tahoma" pitchFamily="34" charset="0"/>
                          <a:cs typeface="Tahoma" pitchFamily="34" charset="0"/>
                        </a:rPr>
                        <a:t> ลงวันที่ </a:t>
                      </a:r>
                      <a:r>
                        <a:rPr lang="en-US" sz="900" b="0" kern="1200" dirty="0" smtClean="0">
                          <a:solidFill>
                            <a:schemeClr val="tx1"/>
                          </a:solidFill>
                          <a:latin typeface="Tahoma" pitchFamily="34" charset="0"/>
                          <a:ea typeface="Tahoma" pitchFamily="34" charset="0"/>
                          <a:cs typeface="Tahoma" pitchFamily="34" charset="0"/>
                        </a:rPr>
                        <a:t>28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u="none" dirty="0" smtClean="0">
                          <a:solidFill>
                            <a:schemeClr val="tx1"/>
                          </a:solidFill>
                          <a:latin typeface="Tahoma" pitchFamily="34" charset="0"/>
                          <a:ea typeface="Tahoma" pitchFamily="34" charset="0"/>
                          <a:cs typeface="Tahoma" pitchFamily="34" charset="0"/>
                        </a:rPr>
                        <a:t>ร้อยละของ</a:t>
                      </a:r>
                      <a:r>
                        <a:rPr lang="th-TH" sz="900" b="0" i="0" u="none" kern="1200" dirty="0" smtClean="0">
                          <a:solidFill>
                            <a:schemeClr val="tx1"/>
                          </a:solidFill>
                          <a:latin typeface="Tahoma" pitchFamily="34" charset="0"/>
                          <a:ea typeface="Tahoma" pitchFamily="34" charset="0"/>
                          <a:cs typeface="Tahoma" pitchFamily="34" charset="0"/>
                        </a:rPr>
                        <a:t>หลักสูตรที่มีการรายงานผลการฝึกเข้าระบบ</a:t>
                      </a:r>
                      <a:r>
                        <a:rPr lang="th-TH" sz="900" b="0" u="none" dirty="0" smtClean="0">
                          <a:solidFill>
                            <a:schemeClr val="tx1"/>
                          </a:solidFill>
                          <a:latin typeface="Tahoma" pitchFamily="34" charset="0"/>
                          <a:ea typeface="Tahoma" pitchFamily="34" charset="0"/>
                          <a:cs typeface="Tahoma" pitchFamily="34" charset="0"/>
                        </a:rPr>
                        <a:t> </a:t>
                      </a:r>
                      <a:r>
                        <a:rPr lang="en-US" sz="900" b="0" u="none" dirty="0" smtClean="0">
                          <a:solidFill>
                            <a:schemeClr val="tx1"/>
                          </a:solidFill>
                          <a:latin typeface="Tahoma" pitchFamily="34" charset="0"/>
                          <a:ea typeface="Tahoma" pitchFamily="34" charset="0"/>
                          <a:cs typeface="Tahoma" pitchFamily="34" charset="0"/>
                        </a:rPr>
                        <a:t>Datacenter</a:t>
                      </a:r>
                      <a:r>
                        <a:rPr lang="th-TH" sz="900" b="0" u="none"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none" dirty="0" smtClean="0">
                          <a:solidFill>
                            <a:schemeClr val="tx1"/>
                          </a:solidFill>
                          <a:latin typeface="Tahoma" pitchFamily="34" charset="0"/>
                          <a:ea typeface="Tahoma" pitchFamily="34" charset="0"/>
                          <a:cs typeface="Tahoma" pitchFamily="34" charset="0"/>
                        </a:rPr>
                        <a:t>Website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endParaRPr lang="th-TH" sz="900" b="0" u="none"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u="sng" kern="1200" dirty="0" smtClean="0">
                          <a:solidFill>
                            <a:schemeClr val="tx1"/>
                          </a:solidFill>
                          <a:latin typeface="Tahoma" pitchFamily="34" charset="0"/>
                          <a:ea typeface="Tahoma" pitchFamily="34" charset="0"/>
                          <a:cs typeface="Tahoma" pitchFamily="34" charset="0"/>
                        </a:rPr>
                        <a:t>จำนวนหลักสูตรที่มีการรายงานผลการฝึกเข้าระบบ</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Datacenter</a:t>
                      </a:r>
                      <a:r>
                        <a:rPr lang="th-TH" sz="900" b="0" u="sng"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kern="1200" dirty="0" smtClean="0">
                          <a:solidFill>
                            <a:schemeClr val="tx1"/>
                          </a:solidFill>
                          <a:latin typeface="Tahoma" pitchFamily="34" charset="0"/>
                          <a:ea typeface="Tahoma" pitchFamily="34" charset="0"/>
                          <a:cs typeface="Tahoma" pitchFamily="34" charset="0"/>
                        </a:rPr>
                        <a:t>                                               จำนวนหลักสูตรที่มีการรายงานผลการฝึกเข้าระบบ</a:t>
                      </a:r>
                      <a:r>
                        <a:rPr lang="th-TH" sz="900" b="0" dirty="0" smtClean="0">
                          <a:solidFill>
                            <a:schemeClr val="tx1"/>
                          </a:solidFill>
                          <a:latin typeface="Tahoma" pitchFamily="34" charset="0"/>
                          <a:ea typeface="Tahoma" pitchFamily="34" charset="0"/>
                          <a:cs typeface="Tahoma" pitchFamily="34" charset="0"/>
                        </a:rPr>
                        <a:t> </a:t>
                      </a:r>
                      <a:r>
                        <a:rPr lang="en-US" sz="900" b="0" dirty="0" smtClean="0">
                          <a:solidFill>
                            <a:schemeClr val="tx1"/>
                          </a:solidFill>
                          <a:latin typeface="Tahoma" pitchFamily="34" charset="0"/>
                          <a:ea typeface="Tahoma" pitchFamily="34" charset="0"/>
                          <a:cs typeface="Tahoma" pitchFamily="34" charset="0"/>
                        </a:rPr>
                        <a:t>Datacenter </a:t>
                      </a:r>
                      <a:r>
                        <a:rPr lang="th-TH" sz="900" b="0" i="0" kern="1200" dirty="0" smtClean="0">
                          <a:solidFill>
                            <a:schemeClr val="tx1"/>
                          </a:solidFill>
                          <a:latin typeface="Tahoma" pitchFamily="34" charset="0"/>
                          <a:ea typeface="Tahoma" pitchFamily="34" charset="0"/>
                          <a:cs typeface="Tahoma" pitchFamily="34" charset="0"/>
                        </a:rPr>
                        <a:t>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th-TH" sz="9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514600" y="51816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
        <p:nvSpPr>
          <p:cNvPr id="15" name="TextBox 14"/>
          <p:cNvSpPr txBox="1"/>
          <p:nvPr/>
        </p:nvSpPr>
        <p:spPr>
          <a:xfrm>
            <a:off x="0" y="24825"/>
            <a:ext cx="8602663" cy="584775"/>
          </a:xfrm>
          <a:prstGeom prst="rect">
            <a:avLst/>
          </a:prstGeom>
          <a:noFill/>
        </p:spPr>
        <p:txBody>
          <a:bodyPr>
            <a:spAutoFit/>
          </a:bodyPr>
          <a:lstStyle/>
          <a:p>
            <a:pPr fontAlgn="auto">
              <a:spcBef>
                <a:spcPts val="0"/>
              </a:spcBef>
              <a:spcAft>
                <a:spcPts val="0"/>
              </a:spcAft>
              <a:defRPr/>
            </a:pPr>
            <a:r>
              <a:rPr lang="th-TH" sz="1800" b="1" dirty="0">
                <a:latin typeface="Tahoma" pitchFamily="34" charset="0"/>
                <a:cs typeface="Tahoma" pitchFamily="34" charset="0"/>
              </a:rPr>
              <a:t>ตัวชี้วัดองค์ประกอบ</a:t>
            </a:r>
            <a:r>
              <a:rPr lang="th-TH" sz="1800" b="1" dirty="0" smtClean="0">
                <a:latin typeface="Tahoma" pitchFamily="34" charset="0"/>
                <a:cs typeface="Tahoma" pitchFamily="34" charset="0"/>
              </a:rPr>
              <a:t>ที่</a:t>
            </a:r>
            <a:r>
              <a:rPr lang="en-US" sz="1800" b="1" dirty="0" smtClean="0">
                <a:latin typeface="Tahoma" pitchFamily="34" charset="0"/>
                <a:cs typeface="Tahoma" pitchFamily="34" charset="0"/>
              </a:rPr>
              <a:t> 2 </a:t>
            </a:r>
            <a:r>
              <a:rPr lang="en-US" sz="1100" b="1" dirty="0">
                <a:latin typeface="Tahoma" pitchFamily="34" charset="0"/>
                <a:cs typeface="Tahoma" pitchFamily="34" charset="0"/>
              </a:rPr>
              <a:t>Agenda Base </a:t>
            </a:r>
            <a:r>
              <a:rPr lang="th-TH" sz="800" b="1" dirty="0" smtClean="0">
                <a:latin typeface="Tahoma" pitchFamily="34" charset="0"/>
                <a:cs typeface="Tahoma" pitchFamily="34" charset="0"/>
              </a:rPr>
              <a:t>(</a:t>
            </a:r>
            <a:r>
              <a:rPr lang="th-TH" sz="800" b="1" dirty="0">
                <a:latin typeface="Tahoma" pitchFamily="34" charset="0"/>
                <a:cs typeface="Tahoma" pitchFamily="34" charset="0"/>
              </a:rPr>
              <a:t>สถาบันพัฒนาฝีมือแรงงาน / สำนักงานพัฒนาฝีมือ</a:t>
            </a:r>
            <a:r>
              <a:rPr lang="th-TH" sz="800" b="1" dirty="0" smtClean="0">
                <a:latin typeface="Tahoma" pitchFamily="34" charset="0"/>
                <a:cs typeface="Tahoma" pitchFamily="34" charset="0"/>
              </a:rPr>
              <a:t>แรงงาน </a:t>
            </a:r>
            <a:r>
              <a:rPr lang="en-US" sz="800" b="1" dirty="0" smtClean="0">
                <a:latin typeface="Tahoma" pitchFamily="34" charset="0"/>
                <a:cs typeface="Tahoma" pitchFamily="34" charset="0"/>
              </a:rPr>
              <a:t>/ AHRDA / DSD Wellness</a:t>
            </a:r>
            <a:r>
              <a:rPr lang="th-TH" sz="800" b="1" dirty="0" smtClean="0">
                <a:latin typeface="Tahoma" pitchFamily="34" charset="0"/>
                <a:cs typeface="Tahoma" pitchFamily="34" charset="0"/>
              </a:rPr>
              <a:t>)</a:t>
            </a:r>
            <a:endParaRPr lang="th-TH" sz="8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16" name="Rounded Rectangle 3"/>
          <p:cNvSpPr/>
          <p:nvPr/>
        </p:nvSpPr>
        <p:spPr bwMode="gray">
          <a:xfrm>
            <a:off x="152400" y="5334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600" kern="0" dirty="0">
              <a:solidFill>
                <a:schemeClr val="tx1"/>
              </a:solidFill>
              <a:latin typeface="Tahoma" pitchFamily="34" charset="0"/>
              <a:ea typeface="Tahoma" pitchFamily="34" charset="0"/>
              <a:cs typeface="Tahoma" pitchFamily="34" charset="0"/>
            </a:endParaRPr>
          </a:p>
        </p:txBody>
      </p:sp>
      <p:sp>
        <p:nvSpPr>
          <p:cNvPr id="17" name="TextBox 16"/>
          <p:cNvSpPr txBox="1"/>
          <p:nvPr/>
        </p:nvSpPr>
        <p:spPr>
          <a:xfrm>
            <a:off x="304801" y="993775"/>
            <a:ext cx="8128322" cy="400110"/>
          </a:xfrm>
          <a:prstGeom prst="rect">
            <a:avLst/>
          </a:prstGeom>
          <a:noFill/>
        </p:spPr>
        <p:txBody>
          <a:bodyPr wrap="square" rtlCol="0">
            <a:spAutoFit/>
          </a:bodyPr>
          <a:lstStyle/>
          <a:p>
            <a:r>
              <a:rPr lang="th-TH" sz="1000" dirty="0" smtClean="0">
                <a:latin typeface="Tahoma" pitchFamily="34" charset="0"/>
                <a:ea typeface="Tahoma" pitchFamily="34" charset="0"/>
                <a:cs typeface="Tahoma" pitchFamily="34" charset="0"/>
              </a:rPr>
              <a:t>ตัวชี้วัดย่อยที่ 2.2.1 </a:t>
            </a:r>
            <a:r>
              <a:rPr lang="th-TH" sz="10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dirty="0">
                <a:latin typeface="Tahoma" pitchFamily="34" charset="0"/>
                <a:ea typeface="Tahoma" pitchFamily="34" charset="0"/>
                <a:cs typeface="Tahoma" pitchFamily="34" charset="0"/>
              </a:rPr>
              <a:t>2562 </a:t>
            </a:r>
            <a:endParaRPr lang="th-TH" sz="1000" dirty="0" smtClean="0">
              <a:latin typeface="Tahoma" pitchFamily="34" charset="0"/>
              <a:ea typeface="Tahoma" pitchFamily="34" charset="0"/>
              <a:cs typeface="Tahoma" pitchFamily="34" charset="0"/>
            </a:endParaRPr>
          </a:p>
          <a:p>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โครงการเพิ่มศักยภาพแรงงาน</a:t>
            </a:r>
            <a:r>
              <a:rPr lang="th-TH" sz="1000" dirty="0" smtClean="0">
                <a:latin typeface="Tahoma" pitchFamily="34" charset="0"/>
                <a:ea typeface="Tahoma" pitchFamily="34" charset="0"/>
                <a:cs typeface="Tahoma" pitchFamily="34" charset="0"/>
              </a:rPr>
              <a:t>รองรับ </a:t>
            </a:r>
            <a:r>
              <a:rPr lang="en-US" sz="1000" dirty="0" smtClean="0">
                <a:latin typeface="Tahoma" pitchFamily="34" charset="0"/>
                <a:ea typeface="Tahoma" pitchFamily="34" charset="0"/>
                <a:cs typeface="Tahoma" pitchFamily="34" charset="0"/>
              </a:rPr>
              <a:t>THAILAND </a:t>
            </a:r>
            <a:r>
              <a:rPr lang="en-US" sz="1000" dirty="0">
                <a:latin typeface="Tahoma" pitchFamily="34" charset="0"/>
                <a:ea typeface="Tahoma" pitchFamily="34" charset="0"/>
                <a:cs typeface="Tahoma" pitchFamily="34" charset="0"/>
              </a:rPr>
              <a:t>4.0</a:t>
            </a:r>
            <a:r>
              <a:rPr lang="th-TH" sz="1000" dirty="0" smtClean="0">
                <a:latin typeface="Tahoma" pitchFamily="34" charset="0"/>
                <a:ea typeface="Tahoma" pitchFamily="34" charset="0"/>
                <a:cs typeface="Tahoma" pitchFamily="34" charset="0"/>
              </a:rPr>
              <a:t> </a:t>
            </a:r>
            <a:endParaRPr lang="en-US" sz="1000" dirty="0">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25563" y="3170238"/>
            <a:ext cx="2895600" cy="365125"/>
          </a:xfrm>
        </p:spPr>
        <p:txBody>
          <a:bodyPr/>
          <a:lstStyle/>
          <a:p>
            <a:r>
              <a:rPr lang="en-US" dirty="0" smtClean="0"/>
              <a:t>21</a:t>
            </a:r>
            <a:endParaRPr lang="en-US" dirty="0"/>
          </a:p>
        </p:txBody>
      </p:sp>
    </p:spTree>
    <p:extLst>
      <p:ext uri="{BB962C8B-B14F-4D97-AF65-F5344CB8AC3E}">
        <p14:creationId xmlns:p14="http://schemas.microsoft.com/office/powerpoint/2010/main" val="7297189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34115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1" name="Group 4"/>
          <p:cNvGrpSpPr>
            <a:grpSpLocks/>
          </p:cNvGrpSpPr>
          <p:nvPr/>
        </p:nvGrpSpPr>
        <p:grpSpPr bwMode="auto">
          <a:xfrm>
            <a:off x="1066800" y="36957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2447975131"/>
              </p:ext>
            </p:extLst>
          </p:nvPr>
        </p:nvGraphicFramePr>
        <p:xfrm>
          <a:off x="45720" y="41910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8288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2283768"/>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8" name="TextBox 17"/>
          <p:cNvSpPr txBox="1"/>
          <p:nvPr/>
        </p:nvSpPr>
        <p:spPr>
          <a:xfrm>
            <a:off x="228600" y="5791200"/>
            <a:ext cx="8686800" cy="507831"/>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50 </a:t>
            </a:r>
            <a:r>
              <a:rPr lang="th-TH" sz="900" dirty="0" smtClean="0">
                <a:latin typeface="Tahoma" pitchFamily="34" charset="0"/>
                <a:ea typeface="Tahoma" pitchFamily="34" charset="0"/>
                <a:cs typeface="Tahoma" pitchFamily="34" charset="0"/>
              </a:rPr>
              <a:t>หน่วยฝึก ได้แก่ กรุงเทพมหานคร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smtClean="0">
                <a:latin typeface="Tahoma" pitchFamily="34" charset="0"/>
                <a:ea typeface="Tahoma" pitchFamily="34" charset="0"/>
                <a:cs typeface="Tahoma" pitchFamily="34" charset="0"/>
              </a:rPr>
              <a:t>เกษ</a:t>
            </a:r>
            <a:r>
              <a:rPr lang="th-TH" sz="900" dirty="0" smtClean="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 </a:t>
            </a:r>
            <a:r>
              <a:rPr lang="en-US" sz="900" dirty="0" smtClean="0">
                <a:latin typeface="Tahoma" pitchFamily="34" charset="0"/>
                <a:ea typeface="Tahoma" pitchFamily="34" charset="0"/>
                <a:cs typeface="Tahoma" pitchFamily="34" charset="0"/>
              </a:rPr>
              <a:t>DSD Wellness </a:t>
            </a:r>
            <a:r>
              <a:rPr lang="th-TH" sz="900" dirty="0" smtClean="0">
                <a:latin typeface="Tahoma" pitchFamily="34" charset="0"/>
                <a:ea typeface="Tahoma" pitchFamily="34" charset="0"/>
                <a:cs typeface="Tahoma" pitchFamily="34" charset="0"/>
              </a:rPr>
              <a:t>และ </a:t>
            </a:r>
            <a:r>
              <a:rPr lang="en-US" sz="900" dirty="0" smtClean="0">
                <a:latin typeface="Tahoma" pitchFamily="34" charset="0"/>
                <a:ea typeface="Tahoma" pitchFamily="34" charset="0"/>
                <a:cs typeface="Tahoma" pitchFamily="34" charset="0"/>
              </a:rPr>
              <a:t>AHRDA</a:t>
            </a: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
        <p:nvSpPr>
          <p:cNvPr id="29" name="TextBox 28"/>
          <p:cNvSpPr txBox="1"/>
          <p:nvPr/>
        </p:nvSpPr>
        <p:spPr>
          <a:xfrm>
            <a:off x="-76200" y="39469"/>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 </a:t>
            </a:r>
            <a:r>
              <a:rPr lang="en-US" sz="900" b="1" dirty="0" smtClean="0">
                <a:latin typeface="Tahoma" pitchFamily="34" charset="0"/>
                <a:cs typeface="Tahoma" pitchFamily="34" charset="0"/>
              </a:rPr>
              <a:t>/ AHRDA / DSD Wellness</a:t>
            </a:r>
            <a:r>
              <a:rPr lang="th-TH" sz="900" b="1" dirty="0" smtClean="0">
                <a:latin typeface="Tahoma" pitchFamily="34" charset="0"/>
                <a:cs typeface="Tahoma" pitchFamily="34" charset="0"/>
              </a:rPr>
              <a:t>)</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30" name="Rounded Rectangle 3"/>
          <p:cNvSpPr/>
          <p:nvPr/>
        </p:nvSpPr>
        <p:spPr bwMode="gray">
          <a:xfrm>
            <a:off x="152400" y="7620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600" kern="0" dirty="0">
              <a:solidFill>
                <a:schemeClr val="tx1"/>
              </a:solidFill>
              <a:latin typeface="Tahoma" pitchFamily="34" charset="0"/>
              <a:ea typeface="Tahoma" pitchFamily="34" charset="0"/>
              <a:cs typeface="Tahoma" pitchFamily="34" charset="0"/>
            </a:endParaRPr>
          </a:p>
        </p:txBody>
      </p:sp>
      <p:sp>
        <p:nvSpPr>
          <p:cNvPr id="31" name="TextBox 30"/>
          <p:cNvSpPr txBox="1"/>
          <p:nvPr/>
        </p:nvSpPr>
        <p:spPr>
          <a:xfrm>
            <a:off x="304801" y="1276290"/>
            <a:ext cx="8128322" cy="400110"/>
          </a:xfrm>
          <a:prstGeom prst="rect">
            <a:avLst/>
          </a:prstGeom>
          <a:noFill/>
        </p:spPr>
        <p:txBody>
          <a:bodyPr wrap="square" rtlCol="0">
            <a:spAutoFit/>
          </a:bodyPr>
          <a:lstStyle/>
          <a:p>
            <a:r>
              <a:rPr lang="th-TH" sz="1000" dirty="0" smtClean="0">
                <a:latin typeface="Tahoma" pitchFamily="34" charset="0"/>
                <a:ea typeface="Tahoma" pitchFamily="34" charset="0"/>
                <a:cs typeface="Tahoma" pitchFamily="34" charset="0"/>
              </a:rPr>
              <a:t>ตัวชี้วัดย่อยที่ 2.2.1 </a:t>
            </a:r>
            <a:r>
              <a:rPr lang="th-TH" sz="10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dirty="0">
                <a:latin typeface="Tahoma" pitchFamily="34" charset="0"/>
                <a:ea typeface="Tahoma" pitchFamily="34" charset="0"/>
                <a:cs typeface="Tahoma" pitchFamily="34" charset="0"/>
              </a:rPr>
              <a:t>2562 </a:t>
            </a:r>
            <a:endParaRPr lang="th-TH" sz="1000" dirty="0" smtClean="0">
              <a:latin typeface="Tahoma" pitchFamily="34" charset="0"/>
              <a:ea typeface="Tahoma" pitchFamily="34" charset="0"/>
              <a:cs typeface="Tahoma" pitchFamily="34" charset="0"/>
            </a:endParaRPr>
          </a:p>
          <a:p>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โครงการเพิ่มศักยภาพแรงงาน</a:t>
            </a:r>
            <a:r>
              <a:rPr lang="th-TH" sz="1000" dirty="0" smtClean="0">
                <a:latin typeface="Tahoma" pitchFamily="34" charset="0"/>
                <a:ea typeface="Tahoma" pitchFamily="34" charset="0"/>
                <a:cs typeface="Tahoma" pitchFamily="34" charset="0"/>
              </a:rPr>
              <a:t>รองรับ </a:t>
            </a:r>
            <a:r>
              <a:rPr lang="en-US" sz="1000" dirty="0" smtClean="0">
                <a:latin typeface="Tahoma" pitchFamily="34" charset="0"/>
                <a:ea typeface="Tahoma" pitchFamily="34" charset="0"/>
                <a:cs typeface="Tahoma" pitchFamily="34" charset="0"/>
              </a:rPr>
              <a:t>THAILAND </a:t>
            </a:r>
            <a:r>
              <a:rPr lang="en-US" sz="1000" dirty="0">
                <a:latin typeface="Tahoma" pitchFamily="34" charset="0"/>
                <a:ea typeface="Tahoma" pitchFamily="34" charset="0"/>
                <a:cs typeface="Tahoma" pitchFamily="34" charset="0"/>
              </a:rPr>
              <a:t>4.0</a:t>
            </a:r>
            <a:r>
              <a:rPr lang="th-TH" sz="1000" dirty="0" smtClean="0">
                <a:latin typeface="Tahoma" pitchFamily="34" charset="0"/>
                <a:ea typeface="Tahoma" pitchFamily="34" charset="0"/>
                <a:cs typeface="Tahoma" pitchFamily="34" charset="0"/>
              </a:rPr>
              <a:t> </a:t>
            </a:r>
            <a:endParaRPr lang="en-US" sz="1000" dirty="0">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25563" y="2941637"/>
            <a:ext cx="2895600" cy="365125"/>
          </a:xfrm>
        </p:spPr>
        <p:txBody>
          <a:bodyPr/>
          <a:lstStyle/>
          <a:p>
            <a:r>
              <a:rPr lang="en-US" dirty="0" smtClean="0"/>
              <a:t>22</a:t>
            </a:r>
            <a:endParaRPr lang="en-US" dirty="0"/>
          </a:p>
        </p:txBody>
      </p:sp>
    </p:spTree>
    <p:extLst>
      <p:ext uri="{BB962C8B-B14F-4D97-AF65-F5344CB8AC3E}">
        <p14:creationId xmlns:p14="http://schemas.microsoft.com/office/powerpoint/2010/main" val="4387574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53" name="TextBox 11"/>
          <p:cNvSpPr txBox="1">
            <a:spLocks noChangeArrowheads="1"/>
          </p:cNvSpPr>
          <p:nvPr/>
        </p:nvSpPr>
        <p:spPr bwMode="auto">
          <a:xfrm>
            <a:off x="76200" y="12620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99581441"/>
              </p:ext>
            </p:extLst>
          </p:nvPr>
        </p:nvGraphicFramePr>
        <p:xfrm>
          <a:off x="152400" y="1447800"/>
          <a:ext cx="8839200" cy="522732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48006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smtClean="0">
                          <a:solidFill>
                            <a:schemeClr val="tx1"/>
                          </a:solidFill>
                          <a:latin typeface="Tahoma" pitchFamily="34" charset="0"/>
                          <a:ea typeface="Tahoma" pitchFamily="34" charset="0"/>
                          <a:cs typeface="Tahoma" pitchFamily="34" charset="0"/>
                        </a:rPr>
                        <a:t>ศูนย์ฝึกอบรมเทคโนโลยีชั้นสูงรองรับอุตสาหกรรมแห่งอนาคต</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a:t>
                      </a:r>
                      <a:r>
                        <a:rPr lang="en-US" sz="900" b="0" dirty="0" smtClean="0">
                          <a:solidFill>
                            <a:schemeClr val="tx1"/>
                          </a:solidFill>
                          <a:latin typeface="Tahoma" pitchFamily="34" charset="0"/>
                          <a:ea typeface="Tahoma" pitchFamily="34" charset="0"/>
                          <a:cs typeface="Tahoma" pitchFamily="34" charset="0"/>
                        </a:rPr>
                        <a:t>2340</a:t>
                      </a:r>
                      <a:r>
                        <a:rPr lang="th-TH" sz="900" b="0" kern="1200" dirty="0" smtClean="0">
                          <a:solidFill>
                            <a:schemeClr val="tx1"/>
                          </a:solidFill>
                          <a:latin typeface="Tahoma" pitchFamily="34" charset="0"/>
                          <a:ea typeface="Tahoma" pitchFamily="34" charset="0"/>
                          <a:cs typeface="Tahoma" pitchFamily="34" charset="0"/>
                        </a:rPr>
                        <a:t> ลงวันที่ </a:t>
                      </a:r>
                      <a:r>
                        <a:rPr lang="en-US" sz="900" b="0" kern="1200" dirty="0" smtClean="0">
                          <a:solidFill>
                            <a:schemeClr val="tx1"/>
                          </a:solidFill>
                          <a:latin typeface="Tahoma" pitchFamily="34" charset="0"/>
                          <a:ea typeface="Tahoma" pitchFamily="34" charset="0"/>
                          <a:cs typeface="Tahoma" pitchFamily="34" charset="0"/>
                        </a:rPr>
                        <a:t>28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u="none" dirty="0" smtClean="0">
                          <a:solidFill>
                            <a:schemeClr val="tx1"/>
                          </a:solidFill>
                          <a:latin typeface="Tahoma" pitchFamily="34" charset="0"/>
                          <a:ea typeface="Tahoma" pitchFamily="34" charset="0"/>
                          <a:cs typeface="Tahoma" pitchFamily="34" charset="0"/>
                        </a:rPr>
                        <a:t>ร้อยละของ</a:t>
                      </a:r>
                      <a:r>
                        <a:rPr lang="th-TH" sz="900" b="0" i="0" u="none" kern="1200" dirty="0" smtClean="0">
                          <a:solidFill>
                            <a:schemeClr val="tx1"/>
                          </a:solidFill>
                          <a:latin typeface="Tahoma" pitchFamily="34" charset="0"/>
                          <a:ea typeface="Tahoma" pitchFamily="34" charset="0"/>
                          <a:cs typeface="Tahoma" pitchFamily="34" charset="0"/>
                        </a:rPr>
                        <a:t>หลักสูตรที่มีการรายงานผลการฝึกเข้าระบบ</a:t>
                      </a:r>
                      <a:r>
                        <a:rPr lang="th-TH" sz="900" b="0" u="none" dirty="0" smtClean="0">
                          <a:solidFill>
                            <a:schemeClr val="tx1"/>
                          </a:solidFill>
                          <a:latin typeface="Tahoma" pitchFamily="34" charset="0"/>
                          <a:ea typeface="Tahoma" pitchFamily="34" charset="0"/>
                          <a:cs typeface="Tahoma" pitchFamily="34" charset="0"/>
                        </a:rPr>
                        <a:t> </a:t>
                      </a:r>
                      <a:r>
                        <a:rPr lang="en-US" sz="900" b="0" u="none" dirty="0" smtClean="0">
                          <a:solidFill>
                            <a:schemeClr val="tx1"/>
                          </a:solidFill>
                          <a:latin typeface="Tahoma" pitchFamily="34" charset="0"/>
                          <a:ea typeface="Tahoma" pitchFamily="34" charset="0"/>
                          <a:cs typeface="Tahoma" pitchFamily="34" charset="0"/>
                        </a:rPr>
                        <a:t>Datacenter</a:t>
                      </a:r>
                      <a:r>
                        <a:rPr lang="th-TH" sz="900" b="0" u="none"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none" dirty="0" smtClean="0">
                          <a:solidFill>
                            <a:schemeClr val="tx1"/>
                          </a:solidFill>
                          <a:latin typeface="Tahoma" pitchFamily="34" charset="0"/>
                          <a:ea typeface="Tahoma" pitchFamily="34" charset="0"/>
                          <a:cs typeface="Tahoma" pitchFamily="34" charset="0"/>
                        </a:rPr>
                        <a:t>Website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endParaRPr lang="th-TH" sz="900" b="0" u="none"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u="sng" kern="1200" dirty="0" smtClean="0">
                          <a:solidFill>
                            <a:schemeClr val="tx1"/>
                          </a:solidFill>
                          <a:latin typeface="Tahoma" pitchFamily="34" charset="0"/>
                          <a:ea typeface="Tahoma" pitchFamily="34" charset="0"/>
                          <a:cs typeface="Tahoma" pitchFamily="34" charset="0"/>
                        </a:rPr>
                        <a:t>จำนวนหลักสูตรที่มีการรายงานผลการฝึกเข้าระบบ</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Datacenter</a:t>
                      </a:r>
                      <a:r>
                        <a:rPr lang="th-TH" sz="900" b="0" u="sng"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kern="1200" dirty="0" smtClean="0">
                          <a:solidFill>
                            <a:schemeClr val="tx1"/>
                          </a:solidFill>
                          <a:latin typeface="Tahoma" pitchFamily="34" charset="0"/>
                          <a:ea typeface="Tahoma" pitchFamily="34" charset="0"/>
                          <a:cs typeface="Tahoma" pitchFamily="34" charset="0"/>
                        </a:rPr>
                        <a:t>                                               จำนวนหลักสูตรที่มีการรายงานผลการฝึกเข้าระบบ</a:t>
                      </a:r>
                      <a:r>
                        <a:rPr lang="th-TH" sz="900" b="0" dirty="0" smtClean="0">
                          <a:solidFill>
                            <a:schemeClr val="tx1"/>
                          </a:solidFill>
                          <a:latin typeface="Tahoma" pitchFamily="34" charset="0"/>
                          <a:ea typeface="Tahoma" pitchFamily="34" charset="0"/>
                          <a:cs typeface="Tahoma" pitchFamily="34" charset="0"/>
                        </a:rPr>
                        <a:t> </a:t>
                      </a:r>
                      <a:r>
                        <a:rPr lang="en-US" sz="900" b="0" dirty="0" smtClean="0">
                          <a:solidFill>
                            <a:schemeClr val="tx1"/>
                          </a:solidFill>
                          <a:latin typeface="Tahoma" pitchFamily="34" charset="0"/>
                          <a:ea typeface="Tahoma" pitchFamily="34" charset="0"/>
                          <a:cs typeface="Tahoma" pitchFamily="34" charset="0"/>
                        </a:rPr>
                        <a:t>Datacenter </a:t>
                      </a:r>
                      <a:r>
                        <a:rPr lang="th-TH" sz="900" b="0" i="0" kern="1200" dirty="0" smtClean="0">
                          <a:solidFill>
                            <a:schemeClr val="tx1"/>
                          </a:solidFill>
                          <a:latin typeface="Tahoma" pitchFamily="34" charset="0"/>
                          <a:ea typeface="Tahoma" pitchFamily="34" charset="0"/>
                          <a:cs typeface="Tahoma" pitchFamily="34" charset="0"/>
                        </a:rPr>
                        <a:t>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th-TH" sz="9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1816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1336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785860" y="65532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
        <p:nvSpPr>
          <p:cNvPr id="10" name="TextBox 9"/>
          <p:cNvSpPr txBox="1"/>
          <p:nvPr/>
        </p:nvSpPr>
        <p:spPr>
          <a:xfrm>
            <a:off x="0" y="0"/>
            <a:ext cx="8602663" cy="738664"/>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b="1" dirty="0">
                <a:latin typeface="Tahoma" pitchFamily="34" charset="0"/>
                <a:cs typeface="Tahoma" pitchFamily="34" charset="0"/>
              </a:rPr>
              <a:t> </a:t>
            </a:r>
            <a:r>
              <a:rPr lang="en-US" sz="2000" b="1" dirty="0">
                <a:latin typeface="Tahoma" pitchFamily="34" charset="0"/>
                <a:cs typeface="Tahoma" pitchFamily="34" charset="0"/>
              </a:rPr>
              <a:t>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สถาบันพัฒนาฝีมือแรงงานนานาชาติ)</a:t>
            </a:r>
            <a:endParaRPr lang="th-TH" sz="9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12" name="TextBox 11"/>
          <p:cNvSpPr txBox="1"/>
          <p:nvPr/>
        </p:nvSpPr>
        <p:spPr>
          <a:xfrm>
            <a:off x="329878" y="1066800"/>
            <a:ext cx="8128322" cy="400110"/>
          </a:xfrm>
          <a:prstGeom prst="rect">
            <a:avLst/>
          </a:prstGeom>
          <a:noFill/>
        </p:spPr>
        <p:txBody>
          <a:bodyPr wrap="square" rtlCol="0">
            <a:spAutoFit/>
          </a:bodyPr>
          <a:lstStyle/>
          <a:p>
            <a:r>
              <a:rPr lang="th-TH" sz="1000" dirty="0">
                <a:latin typeface="Tahoma" pitchFamily="34" charset="0"/>
                <a:ea typeface="Tahoma" pitchFamily="34" charset="0"/>
                <a:cs typeface="Tahoma" pitchFamily="34" charset="0"/>
              </a:rPr>
              <a:t>ตัวชี้วัดย่อยที่ 2.2.2 ร้อยละความสำเร็จของการดำเนินงานตามตัวชี้วัดการประกันคุณภาพการพัฒนาฝีมือแรงงาน </a:t>
            </a:r>
            <a:r>
              <a:rPr lang="th-TH" sz="1000" dirty="0" smtClean="0">
                <a:latin typeface="Tahoma" pitchFamily="34" charset="0"/>
                <a:ea typeface="Tahoma" pitchFamily="34" charset="0"/>
                <a:cs typeface="Tahoma" pitchFamily="34" charset="0"/>
              </a:rPr>
              <a:t> </a:t>
            </a:r>
            <a:endParaRPr lang="th-TH" sz="1000" dirty="0">
              <a:latin typeface="Tahoma" pitchFamily="34" charset="0"/>
              <a:ea typeface="Tahoma" pitchFamily="34" charset="0"/>
              <a:cs typeface="Tahoma" pitchFamily="34" charset="0"/>
            </a:endParaRPr>
          </a:p>
          <a:p>
            <a:r>
              <a:rPr lang="th-TH" sz="1000" dirty="0" smtClean="0">
                <a:latin typeface="Tahoma" pitchFamily="34" charset="0"/>
                <a:ea typeface="Tahoma" pitchFamily="34" charset="0"/>
                <a:cs typeface="Tahoma" pitchFamily="34" charset="0"/>
              </a:rPr>
              <a:t>                           ประจำปี</a:t>
            </a:r>
            <a:r>
              <a:rPr lang="th-TH" sz="1000" dirty="0">
                <a:latin typeface="Tahoma" pitchFamily="34" charset="0"/>
                <a:ea typeface="Tahoma" pitchFamily="34" charset="0"/>
                <a:cs typeface="Tahoma" pitchFamily="34" charset="0"/>
              </a:rPr>
              <a:t>งบประมาณ พ.ศ. 2562 ตามโครงการศูนย์ฝึกอบรมเทคโนโลยีชั้นสูงรองรับอุตสาหกรรมแห่ง</a:t>
            </a:r>
            <a:r>
              <a:rPr lang="th-TH" sz="1000" dirty="0" smtClean="0">
                <a:latin typeface="Tahoma" pitchFamily="34" charset="0"/>
                <a:ea typeface="Tahoma" pitchFamily="34" charset="0"/>
                <a:cs typeface="Tahoma" pitchFamily="34" charset="0"/>
              </a:rPr>
              <a:t>อนาคต</a:t>
            </a:r>
            <a:endParaRPr lang="th-TH" sz="1000" dirty="0">
              <a:latin typeface="Tahoma" pitchFamily="34" charset="0"/>
              <a:ea typeface="Tahoma" pitchFamily="34" charset="0"/>
              <a:cs typeface="Tahoma" pitchFamily="34" charset="0"/>
            </a:endParaRPr>
          </a:p>
        </p:txBody>
      </p:sp>
      <p:sp>
        <p:nvSpPr>
          <p:cNvPr id="14" name="Rounded Rectangle 3"/>
          <p:cNvSpPr/>
          <p:nvPr/>
        </p:nvSpPr>
        <p:spPr bwMode="gray">
          <a:xfrm>
            <a:off x="3048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 </a:t>
            </a:r>
            <a:endParaRPr lang="th-TH" sz="1600" kern="0" dirty="0">
              <a:solidFill>
                <a:schemeClr val="tx1"/>
              </a:solidFill>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71600" y="3170237"/>
            <a:ext cx="2895600" cy="365125"/>
          </a:xfrm>
        </p:spPr>
        <p:txBody>
          <a:bodyPr/>
          <a:lstStyle/>
          <a:p>
            <a:r>
              <a:rPr lang="en-US" dirty="0" smtClean="0"/>
              <a:t>23</a:t>
            </a:r>
            <a:endParaRPr lang="en-US" dirty="0"/>
          </a:p>
        </p:txBody>
      </p:sp>
    </p:spTree>
    <p:extLst>
      <p:ext uri="{BB962C8B-B14F-4D97-AF65-F5344CB8AC3E}">
        <p14:creationId xmlns:p14="http://schemas.microsoft.com/office/powerpoint/2010/main" val="6917070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37163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38481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4050161343"/>
              </p:ext>
            </p:extLst>
          </p:nvPr>
        </p:nvGraphicFramePr>
        <p:xfrm>
          <a:off x="45720" y="42672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2027872"/>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2514600"/>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8" name="TextBox 17"/>
          <p:cNvSpPr txBox="1"/>
          <p:nvPr/>
        </p:nvSpPr>
        <p:spPr>
          <a:xfrm>
            <a:off x="228600" y="5802868"/>
            <a:ext cx="8686800" cy="3693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17 </a:t>
            </a:r>
            <a:r>
              <a:rPr lang="th-TH" sz="900" dirty="0" smtClean="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ปทุมธานี พระนครศรีอยุธยา นครปฐม อุดรธานี เชียงใหม่</a:t>
            </a:r>
            <a:r>
              <a:rPr lang="en-US" sz="900" dirty="0" smtClean="0">
                <a:latin typeface="Tahoma" pitchFamily="34" charset="0"/>
                <a:ea typeface="Tahoma" pitchFamily="34" charset="0"/>
                <a:cs typeface="Tahoma" pitchFamily="34" charset="0"/>
              </a:rPr>
              <a:t>  </a:t>
            </a:r>
            <a:r>
              <a:rPr lang="th-TH" sz="900" dirty="0" smtClean="0">
                <a:latin typeface="Tahoma" pitchFamily="34" charset="0"/>
                <a:ea typeface="Tahoma" pitchFamily="34" charset="0"/>
                <a:cs typeface="Tahoma" pitchFamily="34" charset="0"/>
              </a:rPr>
              <a:t>ภูเก็ต และ </a:t>
            </a:r>
            <a:r>
              <a:rPr lang="th-TH" sz="900" dirty="0" err="1" smtClean="0">
                <a:latin typeface="Tahoma" pitchFamily="34" charset="0"/>
                <a:ea typeface="Tahoma" pitchFamily="34" charset="0"/>
                <a:cs typeface="Tahoma" pitchFamily="34" charset="0"/>
              </a:rPr>
              <a:t>สพช.</a:t>
            </a:r>
            <a:r>
              <a:rPr lang="th-TH" sz="900" dirty="0" smtClean="0">
                <a:latin typeface="Tahoma" pitchFamily="34" charset="0"/>
                <a:ea typeface="Tahoma" pitchFamily="34" charset="0"/>
                <a:cs typeface="Tahoma" pitchFamily="34" charset="0"/>
              </a:rPr>
              <a:t> </a:t>
            </a:r>
            <a:endParaRPr lang="en-US" sz="900" dirty="0">
              <a:latin typeface="Tahoma" pitchFamily="34" charset="0"/>
              <a:ea typeface="Tahoma" pitchFamily="34" charset="0"/>
              <a:cs typeface="Tahoma" pitchFamily="34" charset="0"/>
            </a:endParaRPr>
          </a:p>
        </p:txBody>
      </p:sp>
      <p:sp>
        <p:nvSpPr>
          <p:cNvPr id="17" name="TextBox 16"/>
          <p:cNvSpPr txBox="1"/>
          <p:nvPr/>
        </p:nvSpPr>
        <p:spPr>
          <a:xfrm>
            <a:off x="8763000"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
        <p:nvSpPr>
          <p:cNvPr id="21" name="TextBox 20"/>
          <p:cNvSpPr txBox="1"/>
          <p:nvPr/>
        </p:nvSpPr>
        <p:spPr>
          <a:xfrm>
            <a:off x="0" y="-52864"/>
            <a:ext cx="8602663" cy="738664"/>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b="1" dirty="0">
                <a:latin typeface="Tahoma" pitchFamily="34" charset="0"/>
                <a:cs typeface="Tahoma" pitchFamily="34" charset="0"/>
              </a:rPr>
              <a:t> </a:t>
            </a:r>
            <a:r>
              <a:rPr lang="en-US" sz="2000" b="1" dirty="0">
                <a:latin typeface="Tahoma" pitchFamily="34" charset="0"/>
                <a:cs typeface="Tahoma" pitchFamily="34" charset="0"/>
              </a:rPr>
              <a:t>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สถาบันพัฒนาฝีมือแรงงานนานาชาติ)</a:t>
            </a:r>
            <a:endParaRPr lang="th-TH" sz="9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29" name="TextBox 28"/>
          <p:cNvSpPr txBox="1"/>
          <p:nvPr/>
        </p:nvSpPr>
        <p:spPr>
          <a:xfrm>
            <a:off x="329878" y="1219200"/>
            <a:ext cx="8128322" cy="400110"/>
          </a:xfrm>
          <a:prstGeom prst="rect">
            <a:avLst/>
          </a:prstGeom>
          <a:noFill/>
        </p:spPr>
        <p:txBody>
          <a:bodyPr wrap="square" rtlCol="0">
            <a:spAutoFit/>
          </a:bodyPr>
          <a:lstStyle/>
          <a:p>
            <a:r>
              <a:rPr lang="th-TH" sz="1000" dirty="0">
                <a:latin typeface="Tahoma" pitchFamily="34" charset="0"/>
                <a:ea typeface="Tahoma" pitchFamily="34" charset="0"/>
                <a:cs typeface="Tahoma" pitchFamily="34" charset="0"/>
              </a:rPr>
              <a:t>ตัวชี้วัดย่อยที่ 2.2.2 ร้อยละความสำเร็จของการดำเนินงานตามตัวชี้วัดการประกันคุณภาพการพัฒนาฝีมือแรงงาน </a:t>
            </a:r>
            <a:r>
              <a:rPr lang="th-TH" sz="1000" dirty="0" smtClean="0">
                <a:latin typeface="Tahoma" pitchFamily="34" charset="0"/>
                <a:ea typeface="Tahoma" pitchFamily="34" charset="0"/>
                <a:cs typeface="Tahoma" pitchFamily="34" charset="0"/>
              </a:rPr>
              <a:t> </a:t>
            </a:r>
            <a:endParaRPr lang="th-TH" sz="1000" dirty="0">
              <a:latin typeface="Tahoma" pitchFamily="34" charset="0"/>
              <a:ea typeface="Tahoma" pitchFamily="34" charset="0"/>
              <a:cs typeface="Tahoma" pitchFamily="34" charset="0"/>
            </a:endParaRPr>
          </a:p>
          <a:p>
            <a:r>
              <a:rPr lang="th-TH" sz="1000" dirty="0" smtClean="0">
                <a:latin typeface="Tahoma" pitchFamily="34" charset="0"/>
                <a:ea typeface="Tahoma" pitchFamily="34" charset="0"/>
                <a:cs typeface="Tahoma" pitchFamily="34" charset="0"/>
              </a:rPr>
              <a:t>                           ประจำปี</a:t>
            </a:r>
            <a:r>
              <a:rPr lang="th-TH" sz="1000" dirty="0">
                <a:latin typeface="Tahoma" pitchFamily="34" charset="0"/>
                <a:ea typeface="Tahoma" pitchFamily="34" charset="0"/>
                <a:cs typeface="Tahoma" pitchFamily="34" charset="0"/>
              </a:rPr>
              <a:t>งบประมาณ พ.ศ. 2562 ตามโครงการศูนย์ฝึกอบรมเทคโนโลยีชั้นสูงรองรับอุตสาหกรรมแห่ง</a:t>
            </a:r>
            <a:r>
              <a:rPr lang="th-TH" sz="1000" dirty="0" smtClean="0">
                <a:latin typeface="Tahoma" pitchFamily="34" charset="0"/>
                <a:ea typeface="Tahoma" pitchFamily="34" charset="0"/>
                <a:cs typeface="Tahoma" pitchFamily="34" charset="0"/>
              </a:rPr>
              <a:t>อนาคต</a:t>
            </a:r>
            <a:endParaRPr lang="th-TH" sz="1000" dirty="0">
              <a:latin typeface="Tahoma" pitchFamily="34" charset="0"/>
              <a:ea typeface="Tahoma" pitchFamily="34" charset="0"/>
              <a:cs typeface="Tahoma" pitchFamily="34" charset="0"/>
            </a:endParaRPr>
          </a:p>
        </p:txBody>
      </p:sp>
      <p:sp>
        <p:nvSpPr>
          <p:cNvPr id="30" name="Rounded Rectangle 3"/>
          <p:cNvSpPr/>
          <p:nvPr/>
        </p:nvSpPr>
        <p:spPr bwMode="gray">
          <a:xfrm>
            <a:off x="304800" y="6858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 </a:t>
            </a:r>
            <a:endParaRPr lang="th-TH" sz="1600" kern="0" dirty="0">
              <a:solidFill>
                <a:schemeClr val="tx1"/>
              </a:solidFill>
              <a:latin typeface="Tahoma" pitchFamily="34" charset="0"/>
              <a:ea typeface="Tahoma" pitchFamily="34" charset="0"/>
              <a:cs typeface="Tahoma" pitchFamily="34" charset="0"/>
            </a:endParaRPr>
          </a:p>
        </p:txBody>
      </p:sp>
      <p:sp>
        <p:nvSpPr>
          <p:cNvPr id="3" name="Footer Placeholder 2"/>
          <p:cNvSpPr>
            <a:spLocks noGrp="1"/>
          </p:cNvSpPr>
          <p:nvPr>
            <p:ph type="ftr" sz="quarter" idx="11"/>
          </p:nvPr>
        </p:nvSpPr>
        <p:spPr>
          <a:xfrm rot="5400000">
            <a:off x="-1325563" y="2789237"/>
            <a:ext cx="2895600" cy="365125"/>
          </a:xfrm>
        </p:spPr>
        <p:txBody>
          <a:bodyPr/>
          <a:lstStyle/>
          <a:p>
            <a:r>
              <a:rPr lang="en-US" dirty="0" smtClean="0"/>
              <a:t>24</a:t>
            </a:r>
            <a:endParaRPr lang="en-US" dirty="0"/>
          </a:p>
        </p:txBody>
      </p:sp>
    </p:spTree>
    <p:extLst>
      <p:ext uri="{BB962C8B-B14F-4D97-AF65-F5344CB8AC3E}">
        <p14:creationId xmlns:p14="http://schemas.microsoft.com/office/powerpoint/2010/main" val="3405234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53" name="TextBox 11"/>
          <p:cNvSpPr txBox="1">
            <a:spLocks noChangeArrowheads="1"/>
          </p:cNvSpPr>
          <p:nvPr/>
        </p:nvSpPr>
        <p:spPr bwMode="auto">
          <a:xfrm>
            <a:off x="76200" y="11430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257371889"/>
              </p:ext>
            </p:extLst>
          </p:nvPr>
        </p:nvGraphicFramePr>
        <p:xfrm>
          <a:off x="152400" y="1371600"/>
          <a:ext cx="8839200" cy="536448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2578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smtClean="0">
                          <a:solidFill>
                            <a:schemeClr val="tx1"/>
                          </a:solidFill>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a:t>
                      </a:r>
                      <a:r>
                        <a:rPr lang="en-US" sz="900" b="0" dirty="0" smtClean="0">
                          <a:solidFill>
                            <a:schemeClr val="tx1"/>
                          </a:solidFill>
                          <a:latin typeface="Tahoma" pitchFamily="34" charset="0"/>
                          <a:ea typeface="Tahoma" pitchFamily="34" charset="0"/>
                          <a:cs typeface="Tahoma" pitchFamily="34" charset="0"/>
                        </a:rPr>
                        <a:t>2340</a:t>
                      </a:r>
                      <a:r>
                        <a:rPr lang="th-TH" sz="900" b="0" kern="1200" dirty="0" smtClean="0">
                          <a:solidFill>
                            <a:schemeClr val="tx1"/>
                          </a:solidFill>
                          <a:latin typeface="Tahoma" pitchFamily="34" charset="0"/>
                          <a:ea typeface="Tahoma" pitchFamily="34" charset="0"/>
                          <a:cs typeface="Tahoma" pitchFamily="34" charset="0"/>
                        </a:rPr>
                        <a:t> ลงวันที่ </a:t>
                      </a:r>
                      <a:r>
                        <a:rPr lang="en-US" sz="900" b="0" kern="1200" dirty="0" smtClean="0">
                          <a:solidFill>
                            <a:schemeClr val="tx1"/>
                          </a:solidFill>
                          <a:latin typeface="Tahoma" pitchFamily="34" charset="0"/>
                          <a:ea typeface="Tahoma" pitchFamily="34" charset="0"/>
                          <a:cs typeface="Tahoma" pitchFamily="34" charset="0"/>
                        </a:rPr>
                        <a:t>28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u="none" dirty="0" smtClean="0">
                          <a:solidFill>
                            <a:schemeClr val="tx1"/>
                          </a:solidFill>
                          <a:latin typeface="Tahoma" pitchFamily="34" charset="0"/>
                          <a:ea typeface="Tahoma" pitchFamily="34" charset="0"/>
                          <a:cs typeface="Tahoma" pitchFamily="34" charset="0"/>
                        </a:rPr>
                        <a:t>ร้อยละของ</a:t>
                      </a:r>
                      <a:r>
                        <a:rPr lang="th-TH" sz="900" b="0" i="0" u="none" kern="1200" dirty="0" smtClean="0">
                          <a:solidFill>
                            <a:schemeClr val="tx1"/>
                          </a:solidFill>
                          <a:latin typeface="Tahoma" pitchFamily="34" charset="0"/>
                          <a:ea typeface="Tahoma" pitchFamily="34" charset="0"/>
                          <a:cs typeface="Tahoma" pitchFamily="34" charset="0"/>
                        </a:rPr>
                        <a:t>หลักสูตรที่มีการรายงานผลการฝึกเข้าระบบ</a:t>
                      </a:r>
                      <a:r>
                        <a:rPr lang="th-TH" sz="900" b="0" u="none" dirty="0" smtClean="0">
                          <a:solidFill>
                            <a:schemeClr val="tx1"/>
                          </a:solidFill>
                          <a:latin typeface="Tahoma" pitchFamily="34" charset="0"/>
                          <a:ea typeface="Tahoma" pitchFamily="34" charset="0"/>
                          <a:cs typeface="Tahoma" pitchFamily="34" charset="0"/>
                        </a:rPr>
                        <a:t> </a:t>
                      </a:r>
                      <a:r>
                        <a:rPr lang="en-US" sz="900" b="0" u="none" dirty="0" smtClean="0">
                          <a:solidFill>
                            <a:schemeClr val="tx1"/>
                          </a:solidFill>
                          <a:latin typeface="Tahoma" pitchFamily="34" charset="0"/>
                          <a:ea typeface="Tahoma" pitchFamily="34" charset="0"/>
                          <a:cs typeface="Tahoma" pitchFamily="34" charset="0"/>
                        </a:rPr>
                        <a:t>Datacenter</a:t>
                      </a:r>
                      <a:r>
                        <a:rPr lang="th-TH" sz="900" b="0" u="none"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none" dirty="0" smtClean="0">
                          <a:solidFill>
                            <a:schemeClr val="tx1"/>
                          </a:solidFill>
                          <a:latin typeface="Tahoma" pitchFamily="34" charset="0"/>
                          <a:ea typeface="Tahoma" pitchFamily="34" charset="0"/>
                          <a:cs typeface="Tahoma" pitchFamily="34" charset="0"/>
                        </a:rPr>
                        <a:t>Website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endParaRPr lang="th-TH" sz="900" b="0" u="none"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u="sng" kern="1200" dirty="0" smtClean="0">
                          <a:solidFill>
                            <a:schemeClr val="tx1"/>
                          </a:solidFill>
                          <a:latin typeface="Tahoma" pitchFamily="34" charset="0"/>
                          <a:ea typeface="Tahoma" pitchFamily="34" charset="0"/>
                          <a:cs typeface="Tahoma" pitchFamily="34" charset="0"/>
                        </a:rPr>
                        <a:t>จำนวนหลักสูตรที่มีการรายงานผลการฝึกเข้าระบบ</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Datacenter</a:t>
                      </a:r>
                      <a:r>
                        <a:rPr lang="th-TH" sz="900" b="0" u="sng"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kern="1200" dirty="0" smtClean="0">
                          <a:solidFill>
                            <a:schemeClr val="tx1"/>
                          </a:solidFill>
                          <a:latin typeface="Tahoma" pitchFamily="34" charset="0"/>
                          <a:ea typeface="Tahoma" pitchFamily="34" charset="0"/>
                          <a:cs typeface="Tahoma" pitchFamily="34" charset="0"/>
                        </a:rPr>
                        <a:t>                                               จำนวนหลักสูตรที่มีการรายงานผลการฝึกเข้าระบบ</a:t>
                      </a:r>
                      <a:r>
                        <a:rPr lang="th-TH" sz="900" b="0" dirty="0" smtClean="0">
                          <a:solidFill>
                            <a:schemeClr val="tx1"/>
                          </a:solidFill>
                          <a:latin typeface="Tahoma" pitchFamily="34" charset="0"/>
                          <a:ea typeface="Tahoma" pitchFamily="34" charset="0"/>
                          <a:cs typeface="Tahoma" pitchFamily="34" charset="0"/>
                        </a:rPr>
                        <a:t> </a:t>
                      </a:r>
                      <a:r>
                        <a:rPr lang="en-US" sz="900" b="0" dirty="0" smtClean="0">
                          <a:solidFill>
                            <a:schemeClr val="tx1"/>
                          </a:solidFill>
                          <a:latin typeface="Tahoma" pitchFamily="34" charset="0"/>
                          <a:ea typeface="Tahoma" pitchFamily="34" charset="0"/>
                          <a:cs typeface="Tahoma" pitchFamily="34" charset="0"/>
                        </a:rPr>
                        <a:t>Datacenter </a:t>
                      </a:r>
                      <a:r>
                        <a:rPr lang="th-TH" sz="900" b="0" i="0" kern="1200" dirty="0" smtClean="0">
                          <a:solidFill>
                            <a:schemeClr val="tx1"/>
                          </a:solidFill>
                          <a:latin typeface="Tahoma" pitchFamily="34" charset="0"/>
                          <a:ea typeface="Tahoma" pitchFamily="34" charset="0"/>
                          <a:cs typeface="Tahoma" pitchFamily="34" charset="0"/>
                        </a:rPr>
                        <a:t>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th-TH" sz="9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2578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
        <p:nvSpPr>
          <p:cNvPr id="10" name="TextBox 9"/>
          <p:cNvSpPr txBox="1"/>
          <p:nvPr/>
        </p:nvSpPr>
        <p:spPr>
          <a:xfrm>
            <a:off x="0" y="0"/>
            <a:ext cx="8602663" cy="738664"/>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2</a:t>
            </a:r>
            <a:r>
              <a:rPr lang="en-US" b="1" dirty="0" smtClean="0">
                <a:latin typeface="Tahoma" pitchFamily="34" charset="0"/>
                <a:cs typeface="Tahoma" pitchFamily="34" charset="0"/>
              </a:rPr>
              <a:t> </a:t>
            </a:r>
            <a:r>
              <a:rPr lang="en-US" sz="11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12" name="TextBox 11"/>
          <p:cNvSpPr txBox="1"/>
          <p:nvPr/>
        </p:nvSpPr>
        <p:spPr>
          <a:xfrm>
            <a:off x="863278" y="1047690"/>
            <a:ext cx="8128322" cy="400110"/>
          </a:xfrm>
          <a:prstGeom prst="rect">
            <a:avLst/>
          </a:prstGeom>
          <a:noFill/>
        </p:spPr>
        <p:txBody>
          <a:bodyPr wrap="square" rtlCol="0">
            <a:spAutoFit/>
          </a:bodyPr>
          <a:lstStyle/>
          <a:p>
            <a:r>
              <a:rPr lang="th-TH" sz="1000" dirty="0">
                <a:latin typeface="Tahoma" pitchFamily="34" charset="0"/>
                <a:ea typeface="Tahoma" pitchFamily="34" charset="0"/>
                <a:cs typeface="Tahoma" pitchFamily="34" charset="0"/>
              </a:rPr>
              <a:t>ตัวชี้วัดย่อยที่ 2.2.3 ร้อยละความสำเร็จของการดำเนินงานตามตัวชี้วัดการประกันคุณภาพการพัฒนาฝีมือแรงงาน ประจำปีงบประมาณ พ.ศ. 2562 </a:t>
            </a:r>
          </a:p>
          <a:p>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โครงการพัฒนาฝีมือแรงงานเพื่อรองรับการเปลี่ยนแปลงเทคโนโลยีของภาคอุตสาหกรรมและบริการ</a:t>
            </a:r>
          </a:p>
        </p:txBody>
      </p:sp>
      <p:sp>
        <p:nvSpPr>
          <p:cNvPr id="14" name="Rounded Rectangle 3"/>
          <p:cNvSpPr/>
          <p:nvPr/>
        </p:nvSpPr>
        <p:spPr bwMode="gray">
          <a:xfrm>
            <a:off x="304800" y="609600"/>
            <a:ext cx="7696200" cy="43809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300" kern="0" dirty="0" smtClean="0">
                <a:solidFill>
                  <a:schemeClr val="tx1"/>
                </a:solidFill>
                <a:latin typeface="Tahoma" pitchFamily="34" charset="0"/>
                <a:ea typeface="Tahoma" pitchFamily="34" charset="0"/>
                <a:cs typeface="Tahoma" pitchFamily="34" charset="0"/>
              </a:rPr>
              <a:t>ตัวชี้วัด</a:t>
            </a:r>
            <a:r>
              <a:rPr lang="en-US" sz="1300" kern="0" dirty="0" smtClean="0">
                <a:solidFill>
                  <a:schemeClr val="tx1"/>
                </a:solidFill>
                <a:latin typeface="Tahoma" pitchFamily="34" charset="0"/>
                <a:ea typeface="Tahoma" pitchFamily="34" charset="0"/>
                <a:cs typeface="Tahoma" pitchFamily="34" charset="0"/>
              </a:rPr>
              <a:t> 2.</a:t>
            </a:r>
            <a:r>
              <a:rPr lang="th-TH" sz="1300" kern="0" dirty="0" smtClean="0">
                <a:solidFill>
                  <a:schemeClr val="tx1"/>
                </a:solidFill>
                <a:latin typeface="Tahoma" pitchFamily="34" charset="0"/>
                <a:ea typeface="Tahoma" pitchFamily="34" charset="0"/>
                <a:cs typeface="Tahoma" pitchFamily="34" charset="0"/>
              </a:rPr>
              <a:t>2 </a:t>
            </a:r>
            <a:r>
              <a:rPr lang="en-US" sz="1300" kern="0" dirty="0" smtClean="0">
                <a:solidFill>
                  <a:schemeClr val="tx1"/>
                </a:solidFill>
                <a:latin typeface="Tahoma" pitchFamily="34" charset="0"/>
                <a:ea typeface="Tahoma" pitchFamily="34" charset="0"/>
                <a:cs typeface="Tahoma" pitchFamily="34" charset="0"/>
              </a:rPr>
              <a:t>: </a:t>
            </a:r>
            <a:r>
              <a:rPr lang="th-TH" sz="13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300" dirty="0" smtClean="0">
                <a:latin typeface="Tahoma" pitchFamily="34" charset="0"/>
                <a:ea typeface="Tahoma" pitchFamily="34" charset="0"/>
                <a:cs typeface="Tahoma" pitchFamily="34" charset="0"/>
              </a:rPr>
              <a:t>Super Worker</a:t>
            </a:r>
            <a:r>
              <a:rPr lang="th-TH" sz="1300" dirty="0" smtClean="0">
                <a:latin typeface="Tahoma" pitchFamily="34" charset="0"/>
                <a:ea typeface="Tahoma" pitchFamily="34" charset="0"/>
                <a:cs typeface="Tahoma" pitchFamily="34" charset="0"/>
              </a:rPr>
              <a:t>)                  </a:t>
            </a:r>
          </a:p>
          <a:p>
            <a:pPr>
              <a:defRPr/>
            </a:pPr>
            <a:r>
              <a:rPr lang="th-TH" sz="1300" dirty="0">
                <a:latin typeface="Tahoma" pitchFamily="34" charset="0"/>
                <a:ea typeface="Tahoma" pitchFamily="34" charset="0"/>
                <a:cs typeface="Tahoma" pitchFamily="34" charset="0"/>
              </a:rPr>
              <a:t> </a:t>
            </a:r>
            <a:r>
              <a:rPr lang="th-TH" sz="13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300" kern="0" dirty="0">
              <a:solidFill>
                <a:schemeClr val="tx1"/>
              </a:solidFill>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41437" y="2670175"/>
            <a:ext cx="2895600" cy="365125"/>
          </a:xfrm>
        </p:spPr>
        <p:txBody>
          <a:bodyPr/>
          <a:lstStyle/>
          <a:p>
            <a:r>
              <a:rPr lang="en-US" dirty="0" smtClean="0"/>
              <a:t>25</a:t>
            </a:r>
            <a:endParaRPr lang="en-US" dirty="0"/>
          </a:p>
        </p:txBody>
      </p:sp>
    </p:spTree>
    <p:extLst>
      <p:ext uri="{BB962C8B-B14F-4D97-AF65-F5344CB8AC3E}">
        <p14:creationId xmlns:p14="http://schemas.microsoft.com/office/powerpoint/2010/main" val="11986240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40973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41529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1560749017"/>
              </p:ext>
            </p:extLst>
          </p:nvPr>
        </p:nvGraphicFramePr>
        <p:xfrm>
          <a:off x="45720" y="44958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20574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2514600"/>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8" name="TextBox 17"/>
          <p:cNvSpPr txBox="1"/>
          <p:nvPr/>
        </p:nvSpPr>
        <p:spPr>
          <a:xfrm>
            <a:off x="228600" y="6135469"/>
            <a:ext cx="8686800" cy="646331"/>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64 </a:t>
            </a:r>
            <a:r>
              <a:rPr lang="th-TH" sz="900" dirty="0" smtClean="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สงขลา กรุงเทพมหานคร ปทุมธานี พระนครศรีอยุธยา อุดรธานี เชียงใหม่ ภูเก็ต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smtClean="0">
                <a:latin typeface="Tahoma" pitchFamily="34" charset="0"/>
                <a:ea typeface="Tahoma" pitchFamily="34" charset="0"/>
                <a:cs typeface="Tahoma" pitchFamily="34" charset="0"/>
              </a:rPr>
              <a:t>เกษ</a:t>
            </a:r>
            <a:r>
              <a:rPr lang="th-TH" sz="900" dirty="0" smtClean="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
        <p:nvSpPr>
          <p:cNvPr id="21" name="TextBox 20"/>
          <p:cNvSpPr txBox="1"/>
          <p:nvPr/>
        </p:nvSpPr>
        <p:spPr>
          <a:xfrm>
            <a:off x="0" y="-52864"/>
            <a:ext cx="8602663" cy="738664"/>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2</a:t>
            </a:r>
            <a:r>
              <a:rPr lang="en-US" b="1" dirty="0" smtClean="0">
                <a:latin typeface="Tahoma" pitchFamily="34" charset="0"/>
                <a:cs typeface="Tahoma" pitchFamily="34" charset="0"/>
              </a:rPr>
              <a:t> </a:t>
            </a:r>
            <a:r>
              <a:rPr lang="en-US" sz="11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29" name="TextBox 28"/>
          <p:cNvSpPr txBox="1"/>
          <p:nvPr/>
        </p:nvSpPr>
        <p:spPr>
          <a:xfrm>
            <a:off x="863278" y="1295400"/>
            <a:ext cx="8128322" cy="400110"/>
          </a:xfrm>
          <a:prstGeom prst="rect">
            <a:avLst/>
          </a:prstGeom>
          <a:noFill/>
        </p:spPr>
        <p:txBody>
          <a:bodyPr wrap="square" rtlCol="0">
            <a:spAutoFit/>
          </a:bodyPr>
          <a:lstStyle/>
          <a:p>
            <a:r>
              <a:rPr lang="th-TH" sz="1000" dirty="0">
                <a:latin typeface="Tahoma" pitchFamily="34" charset="0"/>
                <a:ea typeface="Tahoma" pitchFamily="34" charset="0"/>
                <a:cs typeface="Tahoma" pitchFamily="34" charset="0"/>
              </a:rPr>
              <a:t>ตัวชี้วัดย่อยที่ 2.2.3 ร้อยละความสำเร็จของการดำเนินงานตามตัวชี้วัดการประกันคุณภาพการพัฒนาฝีมือแรงงาน ประจำปีงบประมาณ พ.ศ. 2562 </a:t>
            </a:r>
          </a:p>
          <a:p>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โครงการพัฒนาฝีมือแรงงานเพื่อรองรับการเปลี่ยนแปลงเทคโนโลยีของภาคอุตสาหกรรมและบริการ</a:t>
            </a:r>
          </a:p>
        </p:txBody>
      </p:sp>
      <p:sp>
        <p:nvSpPr>
          <p:cNvPr id="30" name="Rounded Rectangle 3"/>
          <p:cNvSpPr/>
          <p:nvPr/>
        </p:nvSpPr>
        <p:spPr bwMode="gray">
          <a:xfrm>
            <a:off x="304800" y="781110"/>
            <a:ext cx="7696200" cy="43809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300" kern="0" dirty="0" smtClean="0">
                <a:solidFill>
                  <a:schemeClr val="tx1"/>
                </a:solidFill>
                <a:latin typeface="Tahoma" pitchFamily="34" charset="0"/>
                <a:ea typeface="Tahoma" pitchFamily="34" charset="0"/>
                <a:cs typeface="Tahoma" pitchFamily="34" charset="0"/>
              </a:rPr>
              <a:t>ตัวชี้วัด</a:t>
            </a:r>
            <a:r>
              <a:rPr lang="en-US" sz="1300" kern="0" dirty="0" smtClean="0">
                <a:solidFill>
                  <a:schemeClr val="tx1"/>
                </a:solidFill>
                <a:latin typeface="Tahoma" pitchFamily="34" charset="0"/>
                <a:ea typeface="Tahoma" pitchFamily="34" charset="0"/>
                <a:cs typeface="Tahoma" pitchFamily="34" charset="0"/>
              </a:rPr>
              <a:t> 2.</a:t>
            </a:r>
            <a:r>
              <a:rPr lang="th-TH" sz="1300" kern="0" dirty="0" smtClean="0">
                <a:solidFill>
                  <a:schemeClr val="tx1"/>
                </a:solidFill>
                <a:latin typeface="Tahoma" pitchFamily="34" charset="0"/>
                <a:ea typeface="Tahoma" pitchFamily="34" charset="0"/>
                <a:cs typeface="Tahoma" pitchFamily="34" charset="0"/>
              </a:rPr>
              <a:t>2 </a:t>
            </a:r>
            <a:r>
              <a:rPr lang="en-US" sz="1300" kern="0" dirty="0" smtClean="0">
                <a:solidFill>
                  <a:schemeClr val="tx1"/>
                </a:solidFill>
                <a:latin typeface="Tahoma" pitchFamily="34" charset="0"/>
                <a:ea typeface="Tahoma" pitchFamily="34" charset="0"/>
                <a:cs typeface="Tahoma" pitchFamily="34" charset="0"/>
              </a:rPr>
              <a:t>: </a:t>
            </a:r>
            <a:r>
              <a:rPr lang="th-TH" sz="13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300" dirty="0" smtClean="0">
                <a:latin typeface="Tahoma" pitchFamily="34" charset="0"/>
                <a:ea typeface="Tahoma" pitchFamily="34" charset="0"/>
                <a:cs typeface="Tahoma" pitchFamily="34" charset="0"/>
              </a:rPr>
              <a:t>Super Worker</a:t>
            </a:r>
            <a:r>
              <a:rPr lang="th-TH" sz="1300" dirty="0" smtClean="0">
                <a:latin typeface="Tahoma" pitchFamily="34" charset="0"/>
                <a:ea typeface="Tahoma" pitchFamily="34" charset="0"/>
                <a:cs typeface="Tahoma" pitchFamily="34" charset="0"/>
              </a:rPr>
              <a:t>)                  </a:t>
            </a:r>
          </a:p>
          <a:p>
            <a:pPr>
              <a:defRPr/>
            </a:pPr>
            <a:r>
              <a:rPr lang="th-TH" sz="1300" dirty="0">
                <a:latin typeface="Tahoma" pitchFamily="34" charset="0"/>
                <a:ea typeface="Tahoma" pitchFamily="34" charset="0"/>
                <a:cs typeface="Tahoma" pitchFamily="34" charset="0"/>
              </a:rPr>
              <a:t> </a:t>
            </a:r>
            <a:r>
              <a:rPr lang="th-TH" sz="13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300" kern="0" dirty="0">
              <a:solidFill>
                <a:schemeClr val="tx1"/>
              </a:solidFill>
              <a:latin typeface="Tahoma" pitchFamily="34" charset="0"/>
              <a:ea typeface="Tahoma" pitchFamily="34" charset="0"/>
              <a:cs typeface="Tahoma" pitchFamily="34" charset="0"/>
            </a:endParaRPr>
          </a:p>
        </p:txBody>
      </p:sp>
      <p:sp>
        <p:nvSpPr>
          <p:cNvPr id="3" name="Footer Placeholder 2"/>
          <p:cNvSpPr>
            <a:spLocks noGrp="1"/>
          </p:cNvSpPr>
          <p:nvPr>
            <p:ph type="ftr" sz="quarter" idx="11"/>
          </p:nvPr>
        </p:nvSpPr>
        <p:spPr>
          <a:xfrm rot="5400000">
            <a:off x="-1401763" y="2692399"/>
            <a:ext cx="2895600" cy="365125"/>
          </a:xfrm>
        </p:spPr>
        <p:txBody>
          <a:bodyPr/>
          <a:lstStyle/>
          <a:p>
            <a:r>
              <a:rPr lang="en-US" dirty="0" smtClean="0"/>
              <a:t>26</a:t>
            </a:r>
            <a:endParaRPr lang="en-US" dirty="0"/>
          </a:p>
        </p:txBody>
      </p:sp>
    </p:spTree>
    <p:extLst>
      <p:ext uri="{BB962C8B-B14F-4D97-AF65-F5344CB8AC3E}">
        <p14:creationId xmlns:p14="http://schemas.microsoft.com/office/powerpoint/2010/main" val="20003251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53" name="TextBox 11"/>
          <p:cNvSpPr txBox="1">
            <a:spLocks noChangeArrowheads="1"/>
          </p:cNvSpPr>
          <p:nvPr/>
        </p:nvSpPr>
        <p:spPr bwMode="auto">
          <a:xfrm>
            <a:off x="76200" y="10668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835795483"/>
              </p:ext>
            </p:extLst>
          </p:nvPr>
        </p:nvGraphicFramePr>
        <p:xfrm>
          <a:off x="152400" y="1295400"/>
          <a:ext cx="8839200" cy="536448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3340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ทักษะกำลังแรงงานในพื้นที่เขตพัฒนาเศรษฐกิจพิเศษ</a:t>
                      </a: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a:t>
                      </a:r>
                      <a:r>
                        <a:rPr lang="en-US" sz="900" b="0" dirty="0" smtClean="0">
                          <a:solidFill>
                            <a:schemeClr val="tx1"/>
                          </a:solidFill>
                          <a:latin typeface="Tahoma" pitchFamily="34" charset="0"/>
                          <a:ea typeface="Tahoma" pitchFamily="34" charset="0"/>
                          <a:cs typeface="Tahoma" pitchFamily="34" charset="0"/>
                        </a:rPr>
                        <a:t>2340</a:t>
                      </a:r>
                      <a:r>
                        <a:rPr lang="th-TH" sz="900" b="0" kern="1200" dirty="0" smtClean="0">
                          <a:solidFill>
                            <a:schemeClr val="tx1"/>
                          </a:solidFill>
                          <a:latin typeface="Tahoma" pitchFamily="34" charset="0"/>
                          <a:ea typeface="Tahoma" pitchFamily="34" charset="0"/>
                          <a:cs typeface="Tahoma" pitchFamily="34" charset="0"/>
                        </a:rPr>
                        <a:t> ลงวันที่ </a:t>
                      </a:r>
                      <a:r>
                        <a:rPr lang="en-US" sz="900" b="0" kern="1200" dirty="0" smtClean="0">
                          <a:solidFill>
                            <a:schemeClr val="tx1"/>
                          </a:solidFill>
                          <a:latin typeface="Tahoma" pitchFamily="34" charset="0"/>
                          <a:ea typeface="Tahoma" pitchFamily="34" charset="0"/>
                          <a:cs typeface="Tahoma" pitchFamily="34" charset="0"/>
                        </a:rPr>
                        <a:t>28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u="none" dirty="0" smtClean="0">
                          <a:solidFill>
                            <a:schemeClr val="tx1"/>
                          </a:solidFill>
                          <a:latin typeface="Tahoma" pitchFamily="34" charset="0"/>
                          <a:ea typeface="Tahoma" pitchFamily="34" charset="0"/>
                          <a:cs typeface="Tahoma" pitchFamily="34" charset="0"/>
                        </a:rPr>
                        <a:t>ร้อยละของ</a:t>
                      </a:r>
                      <a:r>
                        <a:rPr lang="th-TH" sz="900" b="0" i="0" u="none" kern="1200" dirty="0" smtClean="0">
                          <a:solidFill>
                            <a:schemeClr val="tx1"/>
                          </a:solidFill>
                          <a:latin typeface="Tahoma" pitchFamily="34" charset="0"/>
                          <a:ea typeface="Tahoma" pitchFamily="34" charset="0"/>
                          <a:cs typeface="Tahoma" pitchFamily="34" charset="0"/>
                        </a:rPr>
                        <a:t>หลักสูตรที่มีการรายงานผลการฝึกเข้าระบบ</a:t>
                      </a:r>
                      <a:r>
                        <a:rPr lang="th-TH" sz="900" b="0" u="none" dirty="0" smtClean="0">
                          <a:solidFill>
                            <a:schemeClr val="tx1"/>
                          </a:solidFill>
                          <a:latin typeface="Tahoma" pitchFamily="34" charset="0"/>
                          <a:ea typeface="Tahoma" pitchFamily="34" charset="0"/>
                          <a:cs typeface="Tahoma" pitchFamily="34" charset="0"/>
                        </a:rPr>
                        <a:t> </a:t>
                      </a:r>
                      <a:r>
                        <a:rPr lang="en-US" sz="900" b="0" u="none" dirty="0" smtClean="0">
                          <a:solidFill>
                            <a:schemeClr val="tx1"/>
                          </a:solidFill>
                          <a:latin typeface="Tahoma" pitchFamily="34" charset="0"/>
                          <a:ea typeface="Tahoma" pitchFamily="34" charset="0"/>
                          <a:cs typeface="Tahoma" pitchFamily="34" charset="0"/>
                        </a:rPr>
                        <a:t>Datacenter</a:t>
                      </a:r>
                      <a:r>
                        <a:rPr lang="th-TH" sz="900" b="0" u="none"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none" dirty="0" smtClean="0">
                          <a:solidFill>
                            <a:schemeClr val="tx1"/>
                          </a:solidFill>
                          <a:latin typeface="Tahoma" pitchFamily="34" charset="0"/>
                          <a:ea typeface="Tahoma" pitchFamily="34" charset="0"/>
                          <a:cs typeface="Tahoma" pitchFamily="34" charset="0"/>
                        </a:rPr>
                        <a:t>Website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endParaRPr lang="th-TH" sz="900" b="0" u="none"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u="sng" kern="1200" dirty="0" smtClean="0">
                          <a:solidFill>
                            <a:schemeClr val="tx1"/>
                          </a:solidFill>
                          <a:latin typeface="Tahoma" pitchFamily="34" charset="0"/>
                          <a:ea typeface="Tahoma" pitchFamily="34" charset="0"/>
                          <a:cs typeface="Tahoma" pitchFamily="34" charset="0"/>
                        </a:rPr>
                        <a:t>จำนวนหลักสูตรที่มีการรายงานผลการฝึกเข้าระบบ</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Datacenter</a:t>
                      </a:r>
                      <a:r>
                        <a:rPr lang="th-TH" sz="900" b="0" u="sng"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kern="1200" dirty="0" smtClean="0">
                          <a:solidFill>
                            <a:schemeClr val="tx1"/>
                          </a:solidFill>
                          <a:latin typeface="Tahoma" pitchFamily="34" charset="0"/>
                          <a:ea typeface="Tahoma" pitchFamily="34" charset="0"/>
                          <a:cs typeface="Tahoma" pitchFamily="34" charset="0"/>
                        </a:rPr>
                        <a:t>                                               จำนวนหลักสูตรที่มีการรายงานผลการฝึกเข้าระบบ</a:t>
                      </a:r>
                      <a:r>
                        <a:rPr lang="th-TH" sz="900" b="0" dirty="0" smtClean="0">
                          <a:solidFill>
                            <a:schemeClr val="tx1"/>
                          </a:solidFill>
                          <a:latin typeface="Tahoma" pitchFamily="34" charset="0"/>
                          <a:ea typeface="Tahoma" pitchFamily="34" charset="0"/>
                          <a:cs typeface="Tahoma" pitchFamily="34" charset="0"/>
                        </a:rPr>
                        <a:t> </a:t>
                      </a:r>
                      <a:r>
                        <a:rPr lang="en-US" sz="900" b="0" dirty="0" smtClean="0">
                          <a:solidFill>
                            <a:schemeClr val="tx1"/>
                          </a:solidFill>
                          <a:latin typeface="Tahoma" pitchFamily="34" charset="0"/>
                          <a:ea typeface="Tahoma" pitchFamily="34" charset="0"/>
                          <a:cs typeface="Tahoma" pitchFamily="34" charset="0"/>
                        </a:rPr>
                        <a:t>Datacenter </a:t>
                      </a:r>
                      <a:r>
                        <a:rPr lang="th-TH" sz="900" b="0" i="0" kern="1200" dirty="0" smtClean="0">
                          <a:solidFill>
                            <a:schemeClr val="tx1"/>
                          </a:solidFill>
                          <a:latin typeface="Tahoma" pitchFamily="34" charset="0"/>
                          <a:ea typeface="Tahoma" pitchFamily="34" charset="0"/>
                          <a:cs typeface="Tahoma" pitchFamily="34" charset="0"/>
                        </a:rPr>
                        <a:t>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 6221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th-TH" sz="9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1054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19050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
        <p:nvSpPr>
          <p:cNvPr id="10" name="TextBox 9"/>
          <p:cNvSpPr txBox="1"/>
          <p:nvPr/>
        </p:nvSpPr>
        <p:spPr>
          <a:xfrm>
            <a:off x="0" y="-36731"/>
            <a:ext cx="8602663" cy="646331"/>
          </a:xfrm>
          <a:prstGeom prst="rect">
            <a:avLst/>
          </a:prstGeom>
          <a:noFill/>
        </p:spPr>
        <p:txBody>
          <a:bodyPr>
            <a:spAutoFit/>
          </a:bodyPr>
          <a:lstStyle/>
          <a:p>
            <a:pPr fontAlgn="auto">
              <a:spcBef>
                <a:spcPts val="0"/>
              </a:spcBef>
              <a:spcAft>
                <a:spcPts val="0"/>
              </a:spcAft>
              <a:defRPr/>
            </a:pPr>
            <a:r>
              <a:rPr lang="th-TH" sz="1800" b="1" dirty="0">
                <a:latin typeface="Tahoma" pitchFamily="34" charset="0"/>
                <a:cs typeface="Tahoma" pitchFamily="34" charset="0"/>
              </a:rPr>
              <a:t>ตัวชี้วัดองค์ประกอบ</a:t>
            </a:r>
            <a:r>
              <a:rPr lang="th-TH" sz="1800" b="1" dirty="0" smtClean="0">
                <a:latin typeface="Tahoma" pitchFamily="34" charset="0"/>
                <a:cs typeface="Tahoma" pitchFamily="34" charset="0"/>
              </a:rPr>
              <a:t>ที่</a:t>
            </a:r>
            <a:r>
              <a:rPr lang="en-US" sz="1800" b="1" dirty="0" smtClean="0">
                <a:latin typeface="Tahoma" pitchFamily="34" charset="0"/>
                <a:cs typeface="Tahoma" pitchFamily="34" charset="0"/>
              </a:rPr>
              <a:t> </a:t>
            </a:r>
            <a:r>
              <a:rPr lang="en-US" sz="2000" b="1" dirty="0" smtClean="0">
                <a:latin typeface="Tahoma" pitchFamily="34" charset="0"/>
                <a:cs typeface="Tahoma" pitchFamily="34" charset="0"/>
              </a:rPr>
              <a:t>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2" name="TextBox 11"/>
          <p:cNvSpPr txBox="1"/>
          <p:nvPr/>
        </p:nvSpPr>
        <p:spPr>
          <a:xfrm>
            <a:off x="685800" y="914400"/>
            <a:ext cx="8128322" cy="400110"/>
          </a:xfrm>
          <a:prstGeom prst="rect">
            <a:avLst/>
          </a:prstGeom>
          <a:noFill/>
        </p:spPr>
        <p:txBody>
          <a:bodyPr wrap="square" rtlCol="0">
            <a:spAutoFit/>
          </a:bodyPr>
          <a:lstStyle/>
          <a:p>
            <a:pPr>
              <a:defRPr/>
            </a:pPr>
            <a:r>
              <a:rPr lang="th-TH" sz="1000" dirty="0">
                <a:latin typeface="Tahoma" pitchFamily="34" charset="0"/>
                <a:ea typeface="Tahoma" pitchFamily="34" charset="0"/>
                <a:cs typeface="Tahoma" pitchFamily="34" charset="0"/>
              </a:rPr>
              <a:t>ตัวชี้วัดย่อยที่ </a:t>
            </a:r>
            <a:r>
              <a:rPr lang="th-TH" sz="1000" dirty="0" smtClean="0">
                <a:latin typeface="Tahoma" pitchFamily="34" charset="0"/>
                <a:ea typeface="Tahoma" pitchFamily="34" charset="0"/>
                <a:cs typeface="Tahoma" pitchFamily="34" charset="0"/>
              </a:rPr>
              <a:t>2.2.4 </a:t>
            </a:r>
            <a:r>
              <a:rPr lang="th-TH" sz="10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dirty="0">
                <a:latin typeface="Tahoma" pitchFamily="34" charset="0"/>
                <a:ea typeface="Tahoma" pitchFamily="34" charset="0"/>
                <a:cs typeface="Tahoma" pitchFamily="34" charset="0"/>
              </a:rPr>
              <a:t>2562 </a:t>
            </a:r>
            <a:endParaRPr lang="th-TH" sz="1000" dirty="0">
              <a:latin typeface="Tahoma" pitchFamily="34" charset="0"/>
              <a:ea typeface="Tahoma" pitchFamily="34" charset="0"/>
              <a:cs typeface="Tahoma" pitchFamily="34" charset="0"/>
            </a:endParaRPr>
          </a:p>
          <a:p>
            <a:pPr>
              <a:defRPr/>
            </a:pPr>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โครงการเพิ่มทักษะกำลังแรงงานในพื้นที่เขตพัฒนาเศรษฐกิจ</a:t>
            </a:r>
            <a:r>
              <a:rPr lang="th-TH" sz="1000" dirty="0" smtClean="0">
                <a:latin typeface="Tahoma" pitchFamily="34" charset="0"/>
                <a:ea typeface="Tahoma" pitchFamily="34" charset="0"/>
                <a:cs typeface="Tahoma" pitchFamily="34" charset="0"/>
              </a:rPr>
              <a:t>พิเศษ</a:t>
            </a:r>
            <a:endParaRPr lang="th-TH" sz="1050" kern="0" dirty="0">
              <a:latin typeface="Tahoma" pitchFamily="34" charset="0"/>
              <a:ea typeface="Tahoma" pitchFamily="34" charset="0"/>
              <a:cs typeface="Tahoma" pitchFamily="34" charset="0"/>
            </a:endParaRPr>
          </a:p>
        </p:txBody>
      </p:sp>
      <p:sp>
        <p:nvSpPr>
          <p:cNvPr id="14" name="Rounded Rectangle 3"/>
          <p:cNvSpPr/>
          <p:nvPr/>
        </p:nvSpPr>
        <p:spPr bwMode="gray">
          <a:xfrm>
            <a:off x="304800" y="533400"/>
            <a:ext cx="7696200" cy="390525"/>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200" kern="0" dirty="0" smtClean="0">
                <a:solidFill>
                  <a:schemeClr val="tx1"/>
                </a:solidFill>
                <a:latin typeface="Tahoma" pitchFamily="34" charset="0"/>
                <a:ea typeface="Tahoma" pitchFamily="34" charset="0"/>
                <a:cs typeface="Tahoma" pitchFamily="34" charset="0"/>
              </a:rPr>
              <a:t>ตัวชี้วัด</a:t>
            </a:r>
            <a:r>
              <a:rPr lang="en-US" sz="1200" kern="0" dirty="0" smtClean="0">
                <a:solidFill>
                  <a:schemeClr val="tx1"/>
                </a:solidFill>
                <a:latin typeface="Tahoma" pitchFamily="34" charset="0"/>
                <a:ea typeface="Tahoma" pitchFamily="34" charset="0"/>
                <a:cs typeface="Tahoma" pitchFamily="34" charset="0"/>
              </a:rPr>
              <a:t> 2.</a:t>
            </a:r>
            <a:r>
              <a:rPr lang="th-TH" sz="1200" kern="0" dirty="0" smtClean="0">
                <a:solidFill>
                  <a:schemeClr val="tx1"/>
                </a:solidFill>
                <a:latin typeface="Tahoma" pitchFamily="34" charset="0"/>
                <a:ea typeface="Tahoma" pitchFamily="34" charset="0"/>
                <a:cs typeface="Tahoma" pitchFamily="34" charset="0"/>
              </a:rPr>
              <a:t>2 </a:t>
            </a:r>
            <a:r>
              <a:rPr lang="en-US" sz="1200" kern="0" dirty="0" smtClean="0">
                <a:solidFill>
                  <a:schemeClr val="tx1"/>
                </a:solidFill>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200" dirty="0" smtClean="0">
                <a:latin typeface="Tahoma" pitchFamily="34" charset="0"/>
                <a:ea typeface="Tahoma" pitchFamily="34" charset="0"/>
                <a:cs typeface="Tahoma" pitchFamily="34" charset="0"/>
              </a:rPr>
              <a:t>Super Worker</a:t>
            </a:r>
            <a:r>
              <a:rPr lang="th-TH" sz="1200" dirty="0" smtClean="0">
                <a:latin typeface="Tahoma" pitchFamily="34" charset="0"/>
                <a:ea typeface="Tahoma" pitchFamily="34" charset="0"/>
                <a:cs typeface="Tahoma" pitchFamily="34" charset="0"/>
              </a:rPr>
              <a:t>)                  </a:t>
            </a:r>
          </a:p>
          <a:p>
            <a:pPr>
              <a:defRPr/>
            </a:pPr>
            <a:r>
              <a:rPr lang="th-TH" sz="1200" dirty="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400" kern="0" dirty="0">
              <a:solidFill>
                <a:schemeClr val="tx1"/>
              </a:solidFill>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41437" y="2789237"/>
            <a:ext cx="2895600" cy="365125"/>
          </a:xfrm>
        </p:spPr>
        <p:txBody>
          <a:bodyPr/>
          <a:lstStyle/>
          <a:p>
            <a:r>
              <a:rPr lang="en-US" dirty="0" smtClean="0"/>
              <a:t>27</a:t>
            </a:r>
            <a:endParaRPr lang="en-US" dirty="0"/>
          </a:p>
        </p:txBody>
      </p:sp>
    </p:spTree>
    <p:extLst>
      <p:ext uri="{BB962C8B-B14F-4D97-AF65-F5344CB8AC3E}">
        <p14:creationId xmlns:p14="http://schemas.microsoft.com/office/powerpoint/2010/main" val="33986231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37925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40005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4192485884"/>
              </p:ext>
            </p:extLst>
          </p:nvPr>
        </p:nvGraphicFramePr>
        <p:xfrm>
          <a:off x="45720" y="43434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21336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2588568"/>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8" name="TextBox 17"/>
          <p:cNvSpPr txBox="1"/>
          <p:nvPr/>
        </p:nvSpPr>
        <p:spPr>
          <a:xfrm>
            <a:off x="228600" y="6093768"/>
            <a:ext cx="8686800" cy="230832"/>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10 </a:t>
            </a:r>
            <a:r>
              <a:rPr lang="th-TH" sz="900" dirty="0" smtClean="0">
                <a:latin typeface="Tahoma" pitchFamily="34" charset="0"/>
                <a:ea typeface="Tahoma" pitchFamily="34" charset="0"/>
                <a:cs typeface="Tahoma" pitchFamily="34" charset="0"/>
              </a:rPr>
              <a:t>หน่วยฝึก ได้แก่ สงขลา เชียงราย นราธิวาส ตาก มุกดาหาร สระแก้ว ตราด หนองคาย นครพนม กาญจนบุรี</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63000"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
        <p:nvSpPr>
          <p:cNvPr id="21" name="TextBox 20"/>
          <p:cNvSpPr txBox="1"/>
          <p:nvPr/>
        </p:nvSpPr>
        <p:spPr>
          <a:xfrm>
            <a:off x="0" y="-22086"/>
            <a:ext cx="8602663" cy="707886"/>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sz="2400" b="1" dirty="0" smtClean="0">
                <a:latin typeface="Tahoma" pitchFamily="34" charset="0"/>
                <a:cs typeface="Tahoma" pitchFamily="34" charset="0"/>
              </a:rPr>
              <a:t>2 </a:t>
            </a:r>
            <a:r>
              <a:rPr lang="en-US" sz="14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29" name="TextBox 28"/>
          <p:cNvSpPr txBox="1"/>
          <p:nvPr/>
        </p:nvSpPr>
        <p:spPr>
          <a:xfrm>
            <a:off x="329878" y="1352490"/>
            <a:ext cx="8128322" cy="400110"/>
          </a:xfrm>
          <a:prstGeom prst="rect">
            <a:avLst/>
          </a:prstGeom>
          <a:noFill/>
        </p:spPr>
        <p:txBody>
          <a:bodyPr wrap="square" rtlCol="0">
            <a:spAutoFit/>
          </a:bodyPr>
          <a:lstStyle/>
          <a:p>
            <a:pPr>
              <a:defRPr/>
            </a:pPr>
            <a:r>
              <a:rPr lang="th-TH" sz="1000" dirty="0">
                <a:latin typeface="Tahoma" pitchFamily="34" charset="0"/>
                <a:ea typeface="Tahoma" pitchFamily="34" charset="0"/>
                <a:cs typeface="Tahoma" pitchFamily="34" charset="0"/>
              </a:rPr>
              <a:t>ตัวชี้วัดย่อยที่ </a:t>
            </a:r>
            <a:r>
              <a:rPr lang="th-TH" sz="1000" dirty="0" smtClean="0">
                <a:latin typeface="Tahoma" pitchFamily="34" charset="0"/>
                <a:ea typeface="Tahoma" pitchFamily="34" charset="0"/>
                <a:cs typeface="Tahoma" pitchFamily="34" charset="0"/>
              </a:rPr>
              <a:t>2.2.4 </a:t>
            </a:r>
            <a:r>
              <a:rPr lang="th-TH" sz="10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dirty="0">
                <a:latin typeface="Tahoma" pitchFamily="34" charset="0"/>
                <a:ea typeface="Tahoma" pitchFamily="34" charset="0"/>
                <a:cs typeface="Tahoma" pitchFamily="34" charset="0"/>
              </a:rPr>
              <a:t>2562 </a:t>
            </a:r>
            <a:endParaRPr lang="th-TH" sz="1000" dirty="0">
              <a:latin typeface="Tahoma" pitchFamily="34" charset="0"/>
              <a:ea typeface="Tahoma" pitchFamily="34" charset="0"/>
              <a:cs typeface="Tahoma" pitchFamily="34" charset="0"/>
            </a:endParaRPr>
          </a:p>
          <a:p>
            <a:pPr>
              <a:defRPr/>
            </a:pPr>
            <a:r>
              <a:rPr lang="th-TH" sz="1000" dirty="0" smtClean="0">
                <a:latin typeface="Tahoma" pitchFamily="34" charset="0"/>
                <a:ea typeface="Tahoma" pitchFamily="34" charset="0"/>
                <a:cs typeface="Tahoma" pitchFamily="34" charset="0"/>
              </a:rPr>
              <a:t>                           ตาม</a:t>
            </a:r>
            <a:r>
              <a:rPr lang="th-TH" sz="1000" dirty="0">
                <a:latin typeface="Tahoma" pitchFamily="34" charset="0"/>
                <a:ea typeface="Tahoma" pitchFamily="34" charset="0"/>
                <a:cs typeface="Tahoma" pitchFamily="34" charset="0"/>
              </a:rPr>
              <a:t>โครงการเพิ่มทักษะกำลังแรงงานในพื้นที่เขตพัฒนาเศรษฐกิจ</a:t>
            </a:r>
            <a:r>
              <a:rPr lang="th-TH" sz="1000" dirty="0" smtClean="0">
                <a:latin typeface="Tahoma" pitchFamily="34" charset="0"/>
                <a:ea typeface="Tahoma" pitchFamily="34" charset="0"/>
                <a:cs typeface="Tahoma" pitchFamily="34" charset="0"/>
              </a:rPr>
              <a:t>พิเศษ</a:t>
            </a:r>
            <a:endParaRPr lang="th-TH" sz="1050" kern="0" dirty="0">
              <a:latin typeface="Tahoma" pitchFamily="34" charset="0"/>
              <a:ea typeface="Tahoma" pitchFamily="34" charset="0"/>
              <a:cs typeface="Tahoma" pitchFamily="34" charset="0"/>
            </a:endParaRPr>
          </a:p>
        </p:txBody>
      </p:sp>
      <p:sp>
        <p:nvSpPr>
          <p:cNvPr id="30" name="Rounded Rectangle 3"/>
          <p:cNvSpPr/>
          <p:nvPr/>
        </p:nvSpPr>
        <p:spPr bwMode="gray">
          <a:xfrm>
            <a:off x="304800" y="7620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600" kern="0" dirty="0">
              <a:solidFill>
                <a:schemeClr val="tx1"/>
              </a:solidFill>
              <a:latin typeface="Tahoma" pitchFamily="34" charset="0"/>
              <a:ea typeface="Tahoma" pitchFamily="34" charset="0"/>
              <a:cs typeface="Tahoma" pitchFamily="34" charset="0"/>
            </a:endParaRPr>
          </a:p>
        </p:txBody>
      </p:sp>
      <p:sp>
        <p:nvSpPr>
          <p:cNvPr id="3" name="Footer Placeholder 2"/>
          <p:cNvSpPr>
            <a:spLocks noGrp="1"/>
          </p:cNvSpPr>
          <p:nvPr>
            <p:ph type="ftr" sz="quarter" idx="11"/>
          </p:nvPr>
        </p:nvSpPr>
        <p:spPr>
          <a:xfrm rot="5400000">
            <a:off x="-1343284" y="2941637"/>
            <a:ext cx="2895600" cy="365125"/>
          </a:xfrm>
        </p:spPr>
        <p:txBody>
          <a:bodyPr/>
          <a:lstStyle/>
          <a:p>
            <a:r>
              <a:rPr lang="en-US" dirty="0" smtClean="0"/>
              <a:t>28</a:t>
            </a:r>
            <a:endParaRPr lang="en-US" dirty="0"/>
          </a:p>
        </p:txBody>
      </p:sp>
    </p:spTree>
    <p:extLst>
      <p:ext uri="{BB962C8B-B14F-4D97-AF65-F5344CB8AC3E}">
        <p14:creationId xmlns:p14="http://schemas.microsoft.com/office/powerpoint/2010/main" val="37464900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76200"/>
            <a:ext cx="8243888" cy="707886"/>
          </a:xfrm>
          <a:prstGeom prst="rect">
            <a:avLst/>
          </a:prstGeom>
          <a:noFill/>
        </p:spPr>
        <p:txBody>
          <a:bodyPr>
            <a:spAutoFit/>
          </a:bodyPr>
          <a:lstStyle/>
          <a:p>
            <a:pPr fontAlgn="auto">
              <a:spcBef>
                <a:spcPts val="0"/>
              </a:spcBef>
              <a:spcAft>
                <a:spcPts val="0"/>
              </a:spcAft>
              <a:defRPr/>
            </a:pPr>
            <a:r>
              <a:rPr lang="th-TH" sz="2000" b="1" spc="-70" dirty="0">
                <a:latin typeface="Tahoma" pitchFamily="34" charset="0"/>
                <a:cs typeface="Tahoma" pitchFamily="34" charset="0"/>
              </a:rPr>
              <a:t>ตัวชี้วัดองค์ประกอบที่ </a:t>
            </a:r>
            <a:r>
              <a:rPr lang="en-US" sz="2400" b="1" dirty="0">
                <a:latin typeface="Tahoma" pitchFamily="34" charset="0"/>
                <a:cs typeface="Tahoma" pitchFamily="34" charset="0"/>
              </a:rPr>
              <a:t>2 </a:t>
            </a:r>
            <a:r>
              <a:rPr lang="en-US" sz="1400" b="1" dirty="0">
                <a:latin typeface="Tahoma" pitchFamily="34" charset="0"/>
                <a:cs typeface="Tahoma" pitchFamily="34" charset="0"/>
              </a:rPr>
              <a:t>Agenda Base </a:t>
            </a:r>
            <a:r>
              <a:rPr lang="th-TH" sz="1000" b="1" spc="-70" dirty="0" smtClean="0">
                <a:latin typeface="Tahoma" pitchFamily="34" charset="0"/>
                <a:cs typeface="Tahoma" pitchFamily="34" charset="0"/>
              </a:rPr>
              <a:t>(</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600200"/>
            <a:ext cx="43926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054608370"/>
              </p:ext>
            </p:extLst>
          </p:nvPr>
        </p:nvGraphicFramePr>
        <p:xfrm>
          <a:off x="282575" y="1844050"/>
          <a:ext cx="8610600" cy="310895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3108614">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สำเร็จของการบรรลุผลสัมฤทธิ์ในโครงการเพิ่มผลิตภาพแรงงาน สู่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SME</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4.0 เป็นการประเมินผลสัมฤทธิ์ของการดำเนินโครงการ โดยมีเป้าหมายในการเพิ่มประสิทธิภาพการผลิตและการให้บริการของสถานประกอบกิจการ ผลิตภาพแรงงานที่มีคุณภาพสูง แสดงถึงการทำงานของแรงงานที่มีประสิทธิภาพสูงขึ้น ดังนั้นการเพิ่มผลิตภาพแรงงานจึงเป็นการพัฒนาแรงงานให้มีขีดความสามารถด้านการผลิตที่สูงขึ้น ส่งผลต่อต้นทุนการผลิตหรือบริการให้ลดต่ำลง ลดการสูญเสียในกระบวนการผลิตและบริการ ซึ่งเป็นแผนงานบูรณาการพัฒนาผู้ประกอบการ เศรษฐกิจชุมชน และวิสาหกิจขนาดกลางและขนาดย่อมสู่สากล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พิจารณาจากร้อยละของจำนวนสถานประกอบการ เป้าหมายที่สามารถเพิ่มผลิตภาพแรงงานและลดการสูญเสียได้ตามเป้าหมายที่กำหนด ภายใต้โครงการเพิ่มผลิตภาพแรงงาน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SME 4.0</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โดยกำหนดเป้าหมายให้สามารถเพิ่มผลิตภาพแรงงานและลดการสูญเสียได้อย่างน้อยร้อยละ 10</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ไม่มี -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(ถ้ามี)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ผลการดำเนินงานในระบบสารสนเทศกรมพัฒนาฝีมือแรงงาน หรือรูปแบบที่กรมกำหนด</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ผู้อำนวยการกลุ่มงานส่งเสริมขีดความสามารถผู้ประกอบกิจการ </a:t>
                      </a:r>
                      <a:b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นางสาวกฤษณา ปานสุข และนางสาวกาญจนา สุธานนท์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สอบถามข้อมูลเพิ่มเติม โทรศัพท์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0 2245 4406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Line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Productivity Team</a:t>
                      </a:r>
                      <a:endPar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T="45715" marB="45715">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7" name="TextBox 14"/>
          <p:cNvSpPr txBox="1">
            <a:spLocks noChangeArrowheads="1"/>
          </p:cNvSpPr>
          <p:nvPr/>
        </p:nvSpPr>
        <p:spPr bwMode="auto">
          <a:xfrm>
            <a:off x="185738" y="5011738"/>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058" name="Group 4"/>
          <p:cNvGrpSpPr>
            <a:grpSpLocks/>
          </p:cNvGrpSpPr>
          <p:nvPr/>
        </p:nvGrpSpPr>
        <p:grpSpPr bwMode="auto">
          <a:xfrm>
            <a:off x="1052513" y="5016500"/>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2"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7" y="4035360"/>
              <a:ext cx="1336600" cy="338111"/>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7" y="4279551"/>
              <a:ext cx="310973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2017235898"/>
              </p:ext>
            </p:extLst>
          </p:nvPr>
        </p:nvGraphicFramePr>
        <p:xfrm>
          <a:off x="30163" y="5334000"/>
          <a:ext cx="9007472" cy="1371600"/>
        </p:xfrm>
        <a:graphic>
          <a:graphicData uri="http://schemas.openxmlformats.org/drawingml/2006/table">
            <a:tbl>
              <a:tblPr firstRow="1"/>
              <a:tblGrid>
                <a:gridCol w="1160861">
                  <a:extLst>
                    <a:ext uri="{9D8B030D-6E8A-4147-A177-3AD203B41FA5}"/>
                  </a:extLst>
                </a:gridCol>
                <a:gridCol w="403298">
                  <a:extLst>
                    <a:ext uri="{9D8B030D-6E8A-4147-A177-3AD203B41FA5}"/>
                  </a:extLst>
                </a:gridCol>
                <a:gridCol w="391912">
                  <a:extLst>
                    <a:ext uri="{9D8B030D-6E8A-4147-A177-3AD203B41FA5}"/>
                  </a:extLst>
                </a:gridCol>
                <a:gridCol w="371815">
                  <a:extLst>
                    <a:ext uri="{9D8B030D-6E8A-4147-A177-3AD203B41FA5}"/>
                  </a:extLst>
                </a:gridCol>
                <a:gridCol w="492404">
                  <a:extLst>
                    <a:ext uri="{9D8B030D-6E8A-4147-A177-3AD203B41FA5}"/>
                  </a:extLst>
                </a:gridCol>
                <a:gridCol w="442158">
                  <a:extLst>
                    <a:ext uri="{9D8B030D-6E8A-4147-A177-3AD203B41FA5}"/>
                  </a:extLst>
                </a:gridCol>
                <a:gridCol w="1918710">
                  <a:extLst>
                    <a:ext uri="{9D8B030D-6E8A-4147-A177-3AD203B41FA5}"/>
                  </a:extLst>
                </a:gridCol>
                <a:gridCol w="392573">
                  <a:extLst>
                    <a:ext uri="{9D8B030D-6E8A-4147-A177-3AD203B41FA5}"/>
                  </a:extLst>
                </a:gridCol>
                <a:gridCol w="391913">
                  <a:extLst>
                    <a:ext uri="{9D8B030D-6E8A-4147-A177-3AD203B41FA5}"/>
                  </a:extLst>
                </a:gridCol>
                <a:gridCol w="391912">
                  <a:extLst>
                    <a:ext uri="{9D8B030D-6E8A-4147-A177-3AD203B41FA5}"/>
                  </a:extLst>
                </a:gridCol>
                <a:gridCol w="391913">
                  <a:extLst>
                    <a:ext uri="{9D8B030D-6E8A-4147-A177-3AD203B41FA5}"/>
                  </a:extLst>
                </a:gridCol>
                <a:gridCol w="391913">
                  <a:extLst>
                    <a:ext uri="{9D8B030D-6E8A-4147-A177-3AD203B41FA5}"/>
                  </a:extLst>
                </a:gridCol>
                <a:gridCol w="1866090">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 จำนวนสถานประกอบกิจการเป้าหมายเข้าร่วมโครงการได้ตามแผนร้อยละ</a:t>
                      </a:r>
                      <a:r>
                        <a:rPr lang="th-TH" sz="800" b="0" kern="1200" baseline="0" dirty="0" smtClean="0">
                          <a:solidFill>
                            <a:schemeClr val="tx1"/>
                          </a:solidFill>
                          <a:effectLst/>
                          <a:latin typeface="Tahoma" pitchFamily="34" charset="0"/>
                          <a:ea typeface="Tahoma" pitchFamily="34" charset="0"/>
                          <a:cs typeface="Tahoma" pitchFamily="34" charset="0"/>
                          <a:sym typeface="Wingdings 2"/>
                        </a:rPr>
                        <a:t> 100 เป้าหมายรวมของแต่ละหน่วยงาน</a:t>
                      </a:r>
                      <a:endParaRPr lang="th-TH" sz="800" b="0" kern="1200" dirty="0" smtClean="0">
                        <a:solidFill>
                          <a:schemeClr val="tx1"/>
                        </a:solidFill>
                        <a:effectLst/>
                        <a:latin typeface="Tahoma" pitchFamily="34" charset="0"/>
                        <a:ea typeface="Tahoma" pitchFamily="34" charset="0"/>
                        <a:cs typeface="Tahoma" pitchFamily="34" charset="0"/>
                        <a:sym typeface="Wingdings 2"/>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80975" marR="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 ค่าเฉลี่ยร้อยละของการเพิ่มผลิตภาพแรงงานและลดการสูญเสีย           ไม่น้อยกว่าร้อยละ</a:t>
                      </a:r>
                      <a:r>
                        <a:rPr lang="th-TH" sz="800" b="0" kern="1200" baseline="0" dirty="0" smtClean="0">
                          <a:solidFill>
                            <a:schemeClr val="tx1"/>
                          </a:solidFill>
                          <a:effectLst/>
                          <a:latin typeface="Tahoma" pitchFamily="34" charset="0"/>
                          <a:ea typeface="Tahoma" pitchFamily="34" charset="0"/>
                          <a:cs typeface="Tahoma" pitchFamily="34" charset="0"/>
                          <a:sym typeface="Wingdings 2"/>
                        </a:rPr>
                        <a:t> 10</a:t>
                      </a:r>
                      <a:endParaRPr lang="th-TH" sz="800" b="0" kern="1200" dirty="0" smtClean="0">
                        <a:solidFill>
                          <a:schemeClr val="tx1"/>
                        </a:solidFill>
                        <a:effectLst/>
                        <a:latin typeface="Tahoma" pitchFamily="34" charset="0"/>
                        <a:ea typeface="Tahoma" pitchFamily="34" charset="0"/>
                        <a:cs typeface="Tahoma" pitchFamily="34" charset="0"/>
                        <a:sym typeface="Wingdings 2"/>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a:t>
                      </a:r>
                      <a:endParaRPr lang="th-TH" sz="8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p>
                  </a:txBody>
                  <a:tcPr marL="91446" marR="9144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4192959080"/>
              </p:ext>
            </p:extLst>
          </p:nvPr>
        </p:nvGraphicFramePr>
        <p:xfrm>
          <a:off x="1187450" y="3810000"/>
          <a:ext cx="6913563" cy="731838"/>
        </p:xfrm>
        <a:graphic>
          <a:graphicData uri="http://schemas.openxmlformats.org/drawingml/2006/table">
            <a:tbl>
              <a:tblPr firstRow="1" bandRow="1">
                <a:tableStyleId>{5C22544A-7EE6-4342-B048-85BDC9FD1C3A}</a:tableStyleId>
              </a:tblPr>
              <a:tblGrid>
                <a:gridCol w="2016455">
                  <a:extLst>
                    <a:ext uri="{9D8B030D-6E8A-4147-A177-3AD203B41FA5}"/>
                  </a:extLst>
                </a:gridCol>
                <a:gridCol w="4104929">
                  <a:extLst>
                    <a:ext uri="{9D8B030D-6E8A-4147-A177-3AD203B41FA5}"/>
                  </a:extLst>
                </a:gridCol>
                <a:gridCol w="792179">
                  <a:extLst>
                    <a:ext uri="{9D8B030D-6E8A-4147-A177-3AD203B41FA5}"/>
                  </a:extLst>
                </a:gridCol>
              </a:tblGrid>
              <a:tr h="365919">
                <a:tc rowSpan="2">
                  <a:txBody>
                    <a:bodyPr/>
                    <a:lstStyle/>
                    <a:p>
                      <a:r>
                        <a:rPr lang="th-TH" sz="800" dirty="0" smtClean="0">
                          <a:solidFill>
                            <a:schemeClr val="tx1"/>
                          </a:solidFill>
                          <a:latin typeface="Tahoma" pitchFamily="34" charset="0"/>
                          <a:ea typeface="Tahoma" pitchFamily="34" charset="0"/>
                          <a:cs typeface="Tahoma" pitchFamily="34" charset="0"/>
                        </a:rPr>
                        <a:t>ค่าเฉลี่ยร้อยละของการเพิ่มผลิตภาพ</a:t>
                      </a:r>
                    </a:p>
                    <a:p>
                      <a:r>
                        <a:rPr lang="th-TH" sz="800" dirty="0" smtClean="0">
                          <a:solidFill>
                            <a:schemeClr val="tx1"/>
                          </a:solidFill>
                          <a:latin typeface="Tahoma" pitchFamily="34" charset="0"/>
                          <a:ea typeface="Tahoma" pitchFamily="34" charset="0"/>
                          <a:cs typeface="Tahoma" pitchFamily="34" charset="0"/>
                        </a:rPr>
                        <a:t>แรงงานและลดการสูญเสีย</a:t>
                      </a:r>
                      <a:endParaRPr lang="th-TH" sz="800" dirty="0">
                        <a:solidFill>
                          <a:schemeClr val="tx1"/>
                        </a:solidFill>
                        <a:latin typeface="Tahoma" pitchFamily="34" charset="0"/>
                        <a:ea typeface="Tahoma" pitchFamily="34" charset="0"/>
                        <a:cs typeface="Tahoma" pitchFamily="34" charset="0"/>
                      </a:endParaRPr>
                    </a:p>
                  </a:txBody>
                  <a:tcPr marL="91451" marR="91451" marT="45740" marB="4574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dirty="0" smtClean="0">
                          <a:solidFill>
                            <a:schemeClr val="tx1"/>
                          </a:solidFill>
                          <a:latin typeface="Tahoma" pitchFamily="34" charset="0"/>
                          <a:ea typeface="Tahoma" pitchFamily="34" charset="0"/>
                          <a:cs typeface="Tahoma" pitchFamily="34" charset="0"/>
                        </a:rPr>
                        <a:t>ร้อยละของการเพิ่มผลิตภาพแรงงานและลดการสูญเสีย</a:t>
                      </a:r>
                    </a:p>
                    <a:p>
                      <a:pPr algn="ctr"/>
                      <a:r>
                        <a:rPr lang="th-TH" sz="900" dirty="0" smtClean="0">
                          <a:solidFill>
                            <a:schemeClr val="tx1"/>
                          </a:solidFill>
                          <a:latin typeface="Tahoma" pitchFamily="34" charset="0"/>
                          <a:ea typeface="Tahoma" pitchFamily="34" charset="0"/>
                          <a:cs typeface="Tahoma" pitchFamily="34" charset="0"/>
                        </a:rPr>
                        <a:t>ของสถานประกอบกิจการที่เข้าร่วมโครงการในปี</a:t>
                      </a:r>
                      <a:r>
                        <a:rPr lang="th-TH" sz="900" baseline="0" dirty="0" smtClean="0">
                          <a:solidFill>
                            <a:schemeClr val="tx1"/>
                          </a:solidFill>
                          <a:latin typeface="Tahoma" pitchFamily="34" charset="0"/>
                          <a:ea typeface="Tahoma" pitchFamily="34" charset="0"/>
                          <a:cs typeface="Tahoma" pitchFamily="34" charset="0"/>
                        </a:rPr>
                        <a:t> 2562</a:t>
                      </a:r>
                      <a:endParaRPr lang="th-TH" sz="900" dirty="0">
                        <a:solidFill>
                          <a:schemeClr val="tx1"/>
                        </a:solidFill>
                        <a:latin typeface="Tahoma" pitchFamily="34" charset="0"/>
                        <a:ea typeface="Tahoma" pitchFamily="34" charset="0"/>
                        <a:cs typeface="Tahoma" pitchFamily="34" charset="0"/>
                      </a:endParaRPr>
                    </a:p>
                  </a:txBody>
                  <a:tcPr marL="91451" marR="91451" marT="45740" marB="4574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51" marR="91451" marT="45740" marB="4574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365919">
                <a:tc vMerge="1">
                  <a:txBody>
                    <a:bodyPr/>
                    <a:lstStyle/>
                    <a:p>
                      <a:endParaRPr lang="th-TH" dirty="0"/>
                    </a:p>
                  </a:txBody>
                  <a:tcPr>
                    <a:noFill/>
                  </a:tcPr>
                </a:tc>
                <a:tc>
                  <a:txBody>
                    <a:bodyPr/>
                    <a:lstStyle/>
                    <a:p>
                      <a:pPr algn="ctr"/>
                      <a:r>
                        <a:rPr lang="th-TH" sz="900" b="1" dirty="0" smtClean="0">
                          <a:solidFill>
                            <a:schemeClr val="tx1"/>
                          </a:solidFill>
                          <a:latin typeface="Tahoma" pitchFamily="34" charset="0"/>
                          <a:ea typeface="Tahoma" pitchFamily="34" charset="0"/>
                          <a:cs typeface="Tahoma" pitchFamily="34" charset="0"/>
                        </a:rPr>
                        <a:t>จำนวนสถานประกอบกิจการทั้งหมด</a:t>
                      </a:r>
                    </a:p>
                    <a:p>
                      <a:pPr algn="ctr"/>
                      <a:r>
                        <a:rPr lang="th-TH" sz="900" b="1" dirty="0" smtClean="0">
                          <a:solidFill>
                            <a:schemeClr val="tx1"/>
                          </a:solidFill>
                          <a:latin typeface="Tahoma" pitchFamily="34" charset="0"/>
                          <a:ea typeface="Tahoma" pitchFamily="34" charset="0"/>
                          <a:cs typeface="Tahoma" pitchFamily="34" charset="0"/>
                        </a:rPr>
                        <a:t>ที่เข้าร่วมโครงการเพิ่มผลิตภาพแรงงาน สู่ </a:t>
                      </a:r>
                      <a:r>
                        <a:rPr lang="en-US" sz="900" b="1" dirty="0" smtClean="0">
                          <a:solidFill>
                            <a:schemeClr val="tx1"/>
                          </a:solidFill>
                          <a:latin typeface="Tahoma" pitchFamily="34" charset="0"/>
                          <a:ea typeface="Tahoma" pitchFamily="34" charset="0"/>
                          <a:cs typeface="Tahoma" pitchFamily="34" charset="0"/>
                        </a:rPr>
                        <a:t>SME</a:t>
                      </a:r>
                      <a:r>
                        <a:rPr lang="en-US" sz="900" b="1" baseline="0" dirty="0" smtClean="0">
                          <a:solidFill>
                            <a:schemeClr val="tx1"/>
                          </a:solidFill>
                          <a:latin typeface="Tahoma" pitchFamily="34" charset="0"/>
                          <a:ea typeface="Tahoma" pitchFamily="34" charset="0"/>
                          <a:cs typeface="Tahoma" pitchFamily="34" charset="0"/>
                        </a:rPr>
                        <a:t> 4.0</a:t>
                      </a:r>
                      <a:r>
                        <a:rPr lang="th-TH" sz="900" b="1" baseline="0" dirty="0" smtClean="0">
                          <a:solidFill>
                            <a:schemeClr val="tx1"/>
                          </a:solidFill>
                          <a:latin typeface="Tahoma" pitchFamily="34" charset="0"/>
                          <a:ea typeface="Tahoma" pitchFamily="34" charset="0"/>
                          <a:cs typeface="Tahoma" pitchFamily="34" charset="0"/>
                        </a:rPr>
                        <a:t> ในปี 2562</a:t>
                      </a:r>
                      <a:endParaRPr lang="th-TH" sz="900" b="1" dirty="0">
                        <a:solidFill>
                          <a:schemeClr val="tx1"/>
                        </a:solidFill>
                        <a:latin typeface="Tahoma" pitchFamily="34" charset="0"/>
                        <a:ea typeface="Tahoma" pitchFamily="34" charset="0"/>
                        <a:cs typeface="Tahoma" pitchFamily="34" charset="0"/>
                      </a:endParaRPr>
                    </a:p>
                  </a:txBody>
                  <a:tcPr marL="91451" marR="91451" marT="45740" marB="4574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
        <p:nvSpPr>
          <p:cNvPr id="2107" name="TextBox 26"/>
          <p:cNvSpPr txBox="1">
            <a:spLocks noChangeArrowheads="1"/>
          </p:cNvSpPr>
          <p:nvPr/>
        </p:nvSpPr>
        <p:spPr bwMode="auto">
          <a:xfrm>
            <a:off x="2916238" y="4038600"/>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sz="900" b="1" dirty="0">
                <a:latin typeface="Tahoma" pitchFamily="34" charset="0"/>
                <a:cs typeface="Tahoma" pitchFamily="34" charset="0"/>
              </a:rPr>
              <a:t>=</a:t>
            </a:r>
            <a:endParaRPr lang="th-TH" sz="900" b="1" dirty="0">
              <a:latin typeface="Tahoma" pitchFamily="34" charset="0"/>
              <a:cs typeface="Tahoma" pitchFamily="34" charset="0"/>
            </a:endParaRPr>
          </a:p>
        </p:txBody>
      </p:sp>
      <p:sp>
        <p:nvSpPr>
          <p:cNvPr id="25" name="TextBox 24"/>
          <p:cNvSpPr txBox="1"/>
          <p:nvPr/>
        </p:nvSpPr>
        <p:spPr>
          <a:xfrm>
            <a:off x="406078" y="1277779"/>
            <a:ext cx="8128322" cy="246221"/>
          </a:xfrm>
          <a:prstGeom prst="rect">
            <a:avLst/>
          </a:prstGeom>
          <a:noFill/>
        </p:spPr>
        <p:txBody>
          <a:bodyPr wrap="square" rtlCol="0">
            <a:spAutoFit/>
          </a:bodyPr>
          <a:lstStyle/>
          <a:p>
            <a:pPr>
              <a:defRPr/>
            </a:pPr>
            <a:r>
              <a:rPr lang="th-TH" sz="1000" dirty="0">
                <a:latin typeface="Tahoma" pitchFamily="34" charset="0"/>
                <a:ea typeface="Tahoma" pitchFamily="34" charset="0"/>
                <a:cs typeface="Tahoma" pitchFamily="34" charset="0"/>
              </a:rPr>
              <a:t>ตัวชี้วัดย่อยที่ </a:t>
            </a:r>
            <a:r>
              <a:rPr lang="th-TH" sz="1000" dirty="0" smtClean="0">
                <a:latin typeface="Tahoma" pitchFamily="34" charset="0"/>
                <a:ea typeface="Tahoma" pitchFamily="34" charset="0"/>
                <a:cs typeface="Tahoma" pitchFamily="34" charset="0"/>
              </a:rPr>
              <a:t>2.2.5 </a:t>
            </a:r>
            <a:r>
              <a:rPr lang="th-TH" sz="1000" kern="0" dirty="0">
                <a:latin typeface="Tahoma" pitchFamily="34" charset="0"/>
                <a:ea typeface="Tahoma" pitchFamily="34" charset="0"/>
                <a:cs typeface="Tahoma" pitchFamily="34" charset="0"/>
              </a:rPr>
              <a:t>ความสำเร็จของการบรรลุผลสัมฤทธิ์ในโครงการเพิ่มผลิตภาพ</a:t>
            </a:r>
            <a:r>
              <a:rPr lang="th-TH" sz="1000" kern="0" dirty="0" smtClean="0">
                <a:latin typeface="Tahoma" pitchFamily="34" charset="0"/>
                <a:ea typeface="Tahoma" pitchFamily="34" charset="0"/>
                <a:cs typeface="Tahoma" pitchFamily="34" charset="0"/>
              </a:rPr>
              <a:t>แรงงาน สู่ </a:t>
            </a:r>
            <a:r>
              <a:rPr lang="en-US" sz="1000" kern="0" dirty="0">
                <a:latin typeface="Tahoma" pitchFamily="34" charset="0"/>
                <a:ea typeface="Tahoma" pitchFamily="34" charset="0"/>
                <a:cs typeface="Tahoma" pitchFamily="34" charset="0"/>
              </a:rPr>
              <a:t>SME 4.0</a:t>
            </a:r>
            <a:endParaRPr lang="th-TH" sz="1050" kern="0" dirty="0">
              <a:latin typeface="Tahoma" pitchFamily="34" charset="0"/>
              <a:ea typeface="Tahoma" pitchFamily="34" charset="0"/>
              <a:cs typeface="Tahoma" pitchFamily="34" charset="0"/>
            </a:endParaRPr>
          </a:p>
        </p:txBody>
      </p:sp>
      <p:sp>
        <p:nvSpPr>
          <p:cNvPr id="26" name="Rounded Rectangle 3"/>
          <p:cNvSpPr/>
          <p:nvPr/>
        </p:nvSpPr>
        <p:spPr bwMode="gray">
          <a:xfrm>
            <a:off x="304800" y="6858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a:t>
            </a:r>
            <a:r>
              <a:rPr lang="th-TH" sz="1400" kern="0" dirty="0" smtClean="0">
                <a:solidFill>
                  <a:schemeClr val="tx1"/>
                </a:solidFill>
                <a:latin typeface="Tahoma" pitchFamily="34" charset="0"/>
                <a:ea typeface="Tahoma" pitchFamily="34" charset="0"/>
                <a:cs typeface="Tahoma" pitchFamily="34" charset="0"/>
              </a:rPr>
              <a:t>2 </a:t>
            </a:r>
            <a:r>
              <a:rPr lang="en-US" sz="1400" kern="0" dirty="0" smtClean="0">
                <a:solidFill>
                  <a:schemeClr val="tx1"/>
                </a:solidFill>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ความสำเร็จของการพัฒนาฝีมือแรงงานให้เป็นแรงงานคุณภาพ (</a:t>
            </a:r>
            <a:r>
              <a:rPr lang="en-US" sz="1400" dirty="0" smtClean="0">
                <a:latin typeface="Tahoma" pitchFamily="34" charset="0"/>
                <a:ea typeface="Tahoma" pitchFamily="34" charset="0"/>
                <a:cs typeface="Tahoma" pitchFamily="34" charset="0"/>
              </a:rPr>
              <a:t>Super Worker</a:t>
            </a:r>
            <a:r>
              <a:rPr lang="th-TH" sz="1400" dirty="0" smtClean="0">
                <a:latin typeface="Tahoma" pitchFamily="34" charset="0"/>
                <a:ea typeface="Tahoma" pitchFamily="34" charset="0"/>
                <a:cs typeface="Tahoma" pitchFamily="34" charset="0"/>
              </a:rPr>
              <a:t>)                  </a:t>
            </a:r>
          </a:p>
          <a:p>
            <a:pPr>
              <a:defRPr/>
            </a:pPr>
            <a:r>
              <a:rPr lang="th-TH" sz="1400" dirty="0">
                <a:latin typeface="Tahoma" pitchFamily="34" charset="0"/>
                <a:ea typeface="Tahoma" pitchFamily="34" charset="0"/>
                <a:cs typeface="Tahoma" pitchFamily="34" charset="0"/>
              </a:rPr>
              <a:t> </a:t>
            </a:r>
            <a:r>
              <a:rPr lang="th-TH" sz="1400" dirty="0" smtClean="0">
                <a:latin typeface="Tahoma" pitchFamily="34" charset="0"/>
                <a:ea typeface="Tahoma" pitchFamily="34" charset="0"/>
                <a:cs typeface="Tahoma" pitchFamily="34" charset="0"/>
              </a:rPr>
              <a:t>                 เพื่อรองรับอุตสาหกรรมและบริการแห่งอนาคต</a:t>
            </a:r>
            <a:endParaRPr lang="th-TH" sz="1600" kern="0" dirty="0">
              <a:solidFill>
                <a:schemeClr val="tx1"/>
              </a:solidFill>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295400" y="2560637"/>
            <a:ext cx="2895600" cy="365125"/>
          </a:xfrm>
        </p:spPr>
        <p:txBody>
          <a:bodyPr/>
          <a:lstStyle/>
          <a:p>
            <a:r>
              <a:rPr lang="en-US" dirty="0" smtClean="0"/>
              <a:t>29</a:t>
            </a:r>
            <a:endParaRPr lang="en-US" dirty="0"/>
          </a:p>
        </p:txBody>
      </p:sp>
    </p:spTree>
    <p:extLst>
      <p:ext uri="{BB962C8B-B14F-4D97-AF65-F5344CB8AC3E}">
        <p14:creationId xmlns:p14="http://schemas.microsoft.com/office/powerpoint/2010/main" val="585285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53" name="TextBox 11"/>
          <p:cNvSpPr txBox="1">
            <a:spLocks noChangeArrowheads="1"/>
          </p:cNvSpPr>
          <p:nvPr/>
        </p:nvSpPr>
        <p:spPr bwMode="auto">
          <a:xfrm>
            <a:off x="76200" y="10668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510158473"/>
              </p:ext>
            </p:extLst>
          </p:nvPr>
        </p:nvGraphicFramePr>
        <p:xfrm>
          <a:off x="152400" y="1295400"/>
          <a:ext cx="8839200" cy="550164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2578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a:t>
                      </a:r>
                      <a:r>
                        <a:rPr lang="en-US" sz="900" b="0" dirty="0" smtClean="0">
                          <a:solidFill>
                            <a:schemeClr val="tx1"/>
                          </a:solidFill>
                          <a:latin typeface="Tahoma" pitchFamily="34" charset="0"/>
                          <a:ea typeface="Tahoma" pitchFamily="34" charset="0"/>
                          <a:cs typeface="Tahoma" pitchFamily="34" charset="0"/>
                        </a:rPr>
                        <a:t>2340</a:t>
                      </a:r>
                      <a:r>
                        <a:rPr lang="th-TH" sz="900" b="0" kern="1200" dirty="0" smtClean="0">
                          <a:solidFill>
                            <a:schemeClr val="tx1"/>
                          </a:solidFill>
                          <a:latin typeface="Tahoma" pitchFamily="34" charset="0"/>
                          <a:ea typeface="Tahoma" pitchFamily="34" charset="0"/>
                          <a:cs typeface="Tahoma" pitchFamily="34" charset="0"/>
                        </a:rPr>
                        <a:t> ลงวันที่ </a:t>
                      </a:r>
                      <a:r>
                        <a:rPr lang="en-US" sz="900" b="0" kern="1200" dirty="0" smtClean="0">
                          <a:solidFill>
                            <a:schemeClr val="tx1"/>
                          </a:solidFill>
                          <a:latin typeface="Tahoma" pitchFamily="34" charset="0"/>
                          <a:ea typeface="Tahoma" pitchFamily="34" charset="0"/>
                          <a:cs typeface="Tahoma" pitchFamily="34" charset="0"/>
                        </a:rPr>
                        <a:t>28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u="none" dirty="0" smtClean="0">
                          <a:solidFill>
                            <a:schemeClr val="tx1"/>
                          </a:solidFill>
                          <a:latin typeface="Tahoma" pitchFamily="34" charset="0"/>
                          <a:ea typeface="Tahoma" pitchFamily="34" charset="0"/>
                          <a:cs typeface="Tahoma" pitchFamily="34" charset="0"/>
                        </a:rPr>
                        <a:t>ร้อยละของ</a:t>
                      </a:r>
                      <a:r>
                        <a:rPr lang="th-TH" sz="900" b="0" i="0" u="none" kern="1200" dirty="0" smtClean="0">
                          <a:solidFill>
                            <a:schemeClr val="tx1"/>
                          </a:solidFill>
                          <a:latin typeface="Tahoma" pitchFamily="34" charset="0"/>
                          <a:ea typeface="Tahoma" pitchFamily="34" charset="0"/>
                          <a:cs typeface="Tahoma" pitchFamily="34" charset="0"/>
                        </a:rPr>
                        <a:t>หลักสูตรที่มีการรายงานผลการฝึกเข้าระบบ</a:t>
                      </a:r>
                      <a:r>
                        <a:rPr lang="th-TH" sz="900" b="0" u="none" dirty="0" smtClean="0">
                          <a:solidFill>
                            <a:schemeClr val="tx1"/>
                          </a:solidFill>
                          <a:latin typeface="Tahoma" pitchFamily="34" charset="0"/>
                          <a:ea typeface="Tahoma" pitchFamily="34" charset="0"/>
                          <a:cs typeface="Tahoma" pitchFamily="34" charset="0"/>
                        </a:rPr>
                        <a:t> </a:t>
                      </a:r>
                      <a:r>
                        <a:rPr lang="en-US" sz="900" b="0" u="none" dirty="0" smtClean="0">
                          <a:solidFill>
                            <a:schemeClr val="tx1"/>
                          </a:solidFill>
                          <a:latin typeface="Tahoma" pitchFamily="34" charset="0"/>
                          <a:ea typeface="Tahoma" pitchFamily="34" charset="0"/>
                          <a:cs typeface="Tahoma" pitchFamily="34" charset="0"/>
                        </a:rPr>
                        <a:t>Datacenter</a:t>
                      </a:r>
                      <a:r>
                        <a:rPr lang="th-TH" sz="900" b="0" u="none"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none" dirty="0" smtClean="0">
                          <a:solidFill>
                            <a:schemeClr val="tx1"/>
                          </a:solidFill>
                          <a:latin typeface="Tahoma" pitchFamily="34" charset="0"/>
                          <a:ea typeface="Tahoma" pitchFamily="34" charset="0"/>
                          <a:cs typeface="Tahoma" pitchFamily="34" charset="0"/>
                        </a:rPr>
                        <a:t>Website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endParaRPr lang="th-TH" sz="900" b="0" u="none"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u="sng" kern="1200" dirty="0" smtClean="0">
                          <a:solidFill>
                            <a:schemeClr val="tx1"/>
                          </a:solidFill>
                          <a:latin typeface="Tahoma" pitchFamily="34" charset="0"/>
                          <a:ea typeface="Tahoma" pitchFamily="34" charset="0"/>
                          <a:cs typeface="Tahoma" pitchFamily="34" charset="0"/>
                        </a:rPr>
                        <a:t>จำนวนหลักสูตรที่มีการรายงานผลการฝึกเข้าระบบ</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Datacenter</a:t>
                      </a:r>
                      <a:r>
                        <a:rPr lang="th-TH" sz="900" b="0" u="sng" dirty="0" smtClean="0">
                          <a:solidFill>
                            <a:schemeClr val="tx1"/>
                          </a:solidFill>
                          <a:latin typeface="Tahoma" pitchFamily="34" charset="0"/>
                          <a:ea typeface="Tahoma" pitchFamily="34" charset="0"/>
                          <a:cs typeface="Tahoma" pitchFamily="34" charset="0"/>
                        </a:rPr>
                        <a:t> 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i="0" kern="1200" dirty="0" smtClean="0">
                          <a:solidFill>
                            <a:schemeClr val="tx1"/>
                          </a:solidFill>
                          <a:latin typeface="Tahoma" pitchFamily="34" charset="0"/>
                          <a:ea typeface="Tahoma" pitchFamily="34" charset="0"/>
                          <a:cs typeface="Tahoma" pitchFamily="34" charset="0"/>
                        </a:rPr>
                        <a:t>                                               จำนวนหลักสูตรที่มีการรายงานผลการฝึกเข้าระบบ</a:t>
                      </a:r>
                      <a:r>
                        <a:rPr lang="th-TH" sz="900" b="0" dirty="0" smtClean="0">
                          <a:solidFill>
                            <a:schemeClr val="tx1"/>
                          </a:solidFill>
                          <a:latin typeface="Tahoma" pitchFamily="34" charset="0"/>
                          <a:ea typeface="Tahoma" pitchFamily="34" charset="0"/>
                          <a:cs typeface="Tahoma" pitchFamily="34" charset="0"/>
                        </a:rPr>
                        <a:t> </a:t>
                      </a:r>
                      <a:r>
                        <a:rPr lang="en-US" sz="900" b="0" dirty="0" smtClean="0">
                          <a:solidFill>
                            <a:schemeClr val="tx1"/>
                          </a:solidFill>
                          <a:latin typeface="Tahoma" pitchFamily="34" charset="0"/>
                          <a:ea typeface="Tahoma" pitchFamily="34" charset="0"/>
                          <a:cs typeface="Tahoma" pitchFamily="34" charset="0"/>
                        </a:rPr>
                        <a:t>Datacenter </a:t>
                      </a:r>
                      <a:r>
                        <a:rPr lang="th-TH" sz="900" b="0" i="0" kern="1200" dirty="0" smtClean="0">
                          <a:solidFill>
                            <a:schemeClr val="tx1"/>
                          </a:solidFill>
                          <a:latin typeface="Tahoma" pitchFamily="34" charset="0"/>
                          <a:ea typeface="Tahoma" pitchFamily="34" charset="0"/>
                          <a:cs typeface="Tahoma" pitchFamily="34" charset="0"/>
                        </a:rPr>
                        <a:t>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th-TH" sz="9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514600" y="53340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1905000" y="60198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
        <p:nvSpPr>
          <p:cNvPr id="10" name="TextBox 9"/>
          <p:cNvSpPr txBox="1"/>
          <p:nvPr/>
        </p:nvSpPr>
        <p:spPr>
          <a:xfrm>
            <a:off x="0" y="0"/>
            <a:ext cx="8602663" cy="615553"/>
          </a:xfrm>
          <a:prstGeom prst="rect">
            <a:avLst/>
          </a:prstGeom>
          <a:noFill/>
        </p:spPr>
        <p:txBody>
          <a:bodyPr>
            <a:spAutoFit/>
          </a:bodyPr>
          <a:lstStyle/>
          <a:p>
            <a:pPr fontAlgn="auto">
              <a:spcBef>
                <a:spcPts val="0"/>
              </a:spcBef>
              <a:spcAft>
                <a:spcPts val="0"/>
              </a:spcAft>
              <a:defRPr/>
            </a:pPr>
            <a:r>
              <a:rPr lang="th-TH" sz="1800" b="1" dirty="0">
                <a:latin typeface="Tahoma" pitchFamily="34" charset="0"/>
                <a:cs typeface="Tahoma" pitchFamily="34" charset="0"/>
              </a:rPr>
              <a:t>ตัวชี้วัดองค์ประกอบ</a:t>
            </a:r>
            <a:r>
              <a:rPr lang="th-TH" sz="1800" b="1" dirty="0" smtClean="0">
                <a:latin typeface="Tahoma" pitchFamily="34" charset="0"/>
                <a:cs typeface="Tahoma" pitchFamily="34" charset="0"/>
              </a:rPr>
              <a:t>ที่</a:t>
            </a:r>
            <a:r>
              <a:rPr lang="en-US" sz="1800" b="1" dirty="0" smtClean="0">
                <a:latin typeface="Tahoma" pitchFamily="34" charset="0"/>
                <a:cs typeface="Tahoma" pitchFamily="34" charset="0"/>
              </a:rPr>
              <a:t> </a:t>
            </a:r>
            <a:r>
              <a:rPr lang="en-US" sz="2000" b="1" dirty="0" smtClean="0">
                <a:latin typeface="Tahoma" pitchFamily="34" charset="0"/>
                <a:cs typeface="Tahoma" pitchFamily="34" charset="0"/>
              </a:rPr>
              <a:t>2 </a:t>
            </a:r>
            <a:r>
              <a:rPr lang="en-US" sz="1200" b="1" dirty="0">
                <a:latin typeface="Tahoma" pitchFamily="34" charset="0"/>
                <a:cs typeface="Tahoma" pitchFamily="34" charset="0"/>
              </a:rPr>
              <a:t>Agenda Base </a:t>
            </a:r>
            <a:r>
              <a:rPr lang="th-TH" sz="500" b="1" dirty="0" smtClean="0">
                <a:latin typeface="Tahoma" pitchFamily="34" charset="0"/>
                <a:cs typeface="Tahoma" pitchFamily="34" charset="0"/>
              </a:rPr>
              <a:t>(</a:t>
            </a:r>
            <a:r>
              <a:rPr lang="th-TH" sz="800" b="1" dirty="0">
                <a:latin typeface="Tahoma" pitchFamily="34" charset="0"/>
                <a:cs typeface="Tahoma" pitchFamily="34" charset="0"/>
              </a:rPr>
              <a:t>สถาบันพัฒนาฝีมือแรงงาน / </a:t>
            </a:r>
            <a:r>
              <a:rPr lang="th-TH" sz="800" b="1" dirty="0" smtClean="0">
                <a:latin typeface="Tahoma" pitchFamily="34" charset="0"/>
                <a:cs typeface="Tahoma" pitchFamily="34" charset="0"/>
              </a:rPr>
              <a:t>สำนักงานพัฒนาฝีมือแรงงาน)</a:t>
            </a:r>
            <a:endParaRPr lang="th-TH" sz="8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12" name="Rounded Rectangle 3"/>
          <p:cNvSpPr/>
          <p:nvPr/>
        </p:nvSpPr>
        <p:spPr bwMode="gray">
          <a:xfrm>
            <a:off x="838201" y="609600"/>
            <a:ext cx="7315199" cy="6096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200" kern="0" dirty="0" smtClean="0">
                <a:solidFill>
                  <a:schemeClr val="tx1"/>
                </a:solidFill>
                <a:latin typeface="Tahoma" pitchFamily="34" charset="0"/>
                <a:ea typeface="Tahoma" pitchFamily="34" charset="0"/>
                <a:cs typeface="Tahoma" pitchFamily="34" charset="0"/>
              </a:rPr>
              <a:t>ตัวชี้วัด</a:t>
            </a:r>
            <a:r>
              <a:rPr lang="en-US" sz="1200" kern="0" dirty="0" smtClean="0">
                <a:solidFill>
                  <a:schemeClr val="tx1"/>
                </a:solidFill>
                <a:latin typeface="Tahoma" pitchFamily="34" charset="0"/>
                <a:ea typeface="Tahoma" pitchFamily="34" charset="0"/>
                <a:cs typeface="Tahoma" pitchFamily="34" charset="0"/>
              </a:rPr>
              <a:t> 2.</a:t>
            </a:r>
            <a:r>
              <a:rPr lang="th-TH" sz="1200" kern="0" dirty="0" smtClean="0">
                <a:solidFill>
                  <a:schemeClr val="tx1"/>
                </a:solidFill>
                <a:latin typeface="Tahoma" pitchFamily="34" charset="0"/>
                <a:ea typeface="Tahoma" pitchFamily="34" charset="0"/>
                <a:cs typeface="Tahoma" pitchFamily="34" charset="0"/>
              </a:rPr>
              <a:t>3 </a:t>
            </a:r>
            <a:r>
              <a:rPr lang="en-US" sz="1200" kern="0" dirty="0" smtClean="0">
                <a:solidFill>
                  <a:schemeClr val="tx1"/>
                </a:solidFill>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endParaRPr lang="en-US" sz="1200" dirty="0" smtClean="0">
              <a:latin typeface="Tahoma" pitchFamily="34" charset="0"/>
              <a:ea typeface="Tahoma" pitchFamily="34" charset="0"/>
              <a:cs typeface="Tahoma" pitchFamily="34" charset="0"/>
            </a:endParaRPr>
          </a:p>
          <a:p>
            <a:pPr>
              <a:defRPr/>
            </a:pPr>
            <a:r>
              <a:rPr lang="en-US" sz="1200" dirty="0">
                <a:latin typeface="Tahoma" pitchFamily="34" charset="0"/>
                <a:ea typeface="Tahoma" pitchFamily="34" charset="0"/>
                <a:cs typeface="Tahoma" pitchFamily="34" charset="0"/>
              </a:rPr>
              <a:t> </a:t>
            </a:r>
            <a:r>
              <a:rPr lang="en-US" sz="1200" dirty="0" smtClean="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ประจำปี</a:t>
            </a:r>
            <a:r>
              <a:rPr lang="th-TH" sz="1200" dirty="0">
                <a:latin typeface="Tahoma" pitchFamily="34" charset="0"/>
                <a:ea typeface="Tahoma" pitchFamily="34" charset="0"/>
                <a:cs typeface="Tahoma" pitchFamily="34" charset="0"/>
              </a:rPr>
              <a:t>งบประมาณ พ.ศ. 2562 </a:t>
            </a:r>
            <a:r>
              <a:rPr lang="th-TH" sz="1200" dirty="0" smtClean="0">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ตามโครงการพัฒนา</a:t>
            </a:r>
            <a:r>
              <a:rPr lang="th-TH" sz="1200" dirty="0" smtClean="0">
                <a:latin typeface="Tahoma" pitchFamily="34" charset="0"/>
                <a:ea typeface="Tahoma" pitchFamily="34" charset="0"/>
                <a:cs typeface="Tahoma" pitchFamily="34" charset="0"/>
              </a:rPr>
              <a:t>ฝีมือแรงงาน</a:t>
            </a:r>
            <a:r>
              <a:rPr lang="th-TH" sz="1200" dirty="0">
                <a:latin typeface="Tahoma" pitchFamily="34" charset="0"/>
                <a:ea typeface="Tahoma" pitchFamily="34" charset="0"/>
                <a:cs typeface="Tahoma" pitchFamily="34" charset="0"/>
              </a:rPr>
              <a:t>รองรับ 10 </a:t>
            </a:r>
            <a:r>
              <a:rPr lang="th-TH" sz="1200" dirty="0" smtClean="0">
                <a:latin typeface="Tahoma" pitchFamily="34" charset="0"/>
                <a:ea typeface="Tahoma" pitchFamily="34" charset="0"/>
                <a:cs typeface="Tahoma" pitchFamily="34" charset="0"/>
              </a:rPr>
              <a:t>อุตสาหกรรม</a:t>
            </a:r>
            <a:endParaRPr lang="en-US" sz="1200" dirty="0" smtClean="0">
              <a:latin typeface="Tahoma" pitchFamily="34" charset="0"/>
              <a:ea typeface="Tahoma" pitchFamily="34" charset="0"/>
              <a:cs typeface="Tahoma" pitchFamily="34" charset="0"/>
            </a:endParaRPr>
          </a:p>
          <a:p>
            <a:pPr>
              <a:defRPr/>
            </a:pPr>
            <a:r>
              <a:rPr lang="en-US" sz="1200" dirty="0">
                <a:latin typeface="Tahoma" pitchFamily="34" charset="0"/>
                <a:ea typeface="Tahoma" pitchFamily="34" charset="0"/>
                <a:cs typeface="Tahoma" pitchFamily="34" charset="0"/>
              </a:rPr>
              <a:t> </a:t>
            </a:r>
            <a:r>
              <a:rPr lang="en-US" sz="1200" dirty="0" smtClean="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เป้าหมาย</a:t>
            </a:r>
            <a:r>
              <a:rPr lang="th-TH" sz="1200" dirty="0">
                <a:latin typeface="Tahoma" pitchFamily="34" charset="0"/>
                <a:ea typeface="Tahoma" pitchFamily="34" charset="0"/>
                <a:cs typeface="Tahoma" pitchFamily="34" charset="0"/>
              </a:rPr>
              <a:t>และอุตสาหกรรมเทคโนโลยีชั้นสูงพื้นที่ระเบียงเศรษฐกิจภาค</a:t>
            </a:r>
            <a:r>
              <a:rPr lang="th-TH" sz="1200" dirty="0" smtClean="0">
                <a:latin typeface="Tahoma" pitchFamily="34" charset="0"/>
                <a:ea typeface="Tahoma" pitchFamily="34" charset="0"/>
                <a:cs typeface="Tahoma" pitchFamily="34" charset="0"/>
              </a:rPr>
              <a:t>ตะวันออก</a:t>
            </a:r>
            <a:r>
              <a:rPr lang="en-US" sz="1200" dirty="0" smtClean="0">
                <a:latin typeface="Tahoma" pitchFamily="34" charset="0"/>
                <a:ea typeface="Tahoma" pitchFamily="34" charset="0"/>
                <a:cs typeface="Tahoma" pitchFamily="34" charset="0"/>
              </a:rPr>
              <a:t> </a:t>
            </a:r>
            <a:r>
              <a:rPr lang="en-US" sz="1200" kern="0" dirty="0" smtClean="0">
                <a:solidFill>
                  <a:schemeClr val="tx1"/>
                </a:solidFill>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a:t>
            </a:r>
            <a:r>
              <a:rPr lang="en-US" sz="1200" dirty="0" smtClean="0">
                <a:latin typeface="Tahoma" pitchFamily="34" charset="0"/>
                <a:ea typeface="Tahoma" pitchFamily="34" charset="0"/>
                <a:cs typeface="Tahoma" pitchFamily="34" charset="0"/>
              </a:rPr>
              <a:t>EEC</a:t>
            </a:r>
            <a:r>
              <a:rPr lang="th-TH" sz="1200" dirty="0" smtClean="0">
                <a:latin typeface="Tahoma" pitchFamily="34" charset="0"/>
                <a:ea typeface="Tahoma" pitchFamily="34" charset="0"/>
                <a:cs typeface="Tahoma" pitchFamily="34" charset="0"/>
              </a:rPr>
              <a:t>)</a:t>
            </a:r>
            <a:endParaRPr lang="th-TH" sz="1400" kern="0" dirty="0">
              <a:solidFill>
                <a:schemeClr val="tx1"/>
              </a:solidFill>
              <a:latin typeface="Tahoma" pitchFamily="34" charset="0"/>
              <a:ea typeface="Tahoma" pitchFamily="34" charset="0"/>
              <a:cs typeface="Tahoma" pitchFamily="34" charset="0"/>
            </a:endParaRPr>
          </a:p>
        </p:txBody>
      </p:sp>
      <p:sp>
        <p:nvSpPr>
          <p:cNvPr id="2" name="Footer Placeholder 1"/>
          <p:cNvSpPr>
            <a:spLocks noGrp="1"/>
          </p:cNvSpPr>
          <p:nvPr>
            <p:ph type="ftr" sz="quarter" idx="11"/>
          </p:nvPr>
        </p:nvSpPr>
        <p:spPr>
          <a:xfrm rot="5400000">
            <a:off x="-1325563" y="2493296"/>
            <a:ext cx="2895600" cy="365125"/>
          </a:xfrm>
        </p:spPr>
        <p:txBody>
          <a:bodyPr/>
          <a:lstStyle/>
          <a:p>
            <a:r>
              <a:rPr lang="en-US" dirty="0" smtClean="0"/>
              <a:t>30</a:t>
            </a:r>
            <a:endParaRPr lang="en-US" dirty="0"/>
          </a:p>
        </p:txBody>
      </p:sp>
    </p:spTree>
    <p:extLst>
      <p:ext uri="{BB962C8B-B14F-4D97-AF65-F5344CB8AC3E}">
        <p14:creationId xmlns:p14="http://schemas.microsoft.com/office/powerpoint/2010/main" val="28024334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33353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34290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615477728"/>
              </p:ext>
            </p:extLst>
          </p:nvPr>
        </p:nvGraphicFramePr>
        <p:xfrm>
          <a:off x="45720" y="38100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7526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2207568"/>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8" name="TextBox 17"/>
          <p:cNvSpPr txBox="1"/>
          <p:nvPr/>
        </p:nvSpPr>
        <p:spPr>
          <a:xfrm>
            <a:off x="228600" y="5331768"/>
            <a:ext cx="8686800" cy="230832"/>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3 </a:t>
            </a:r>
            <a:r>
              <a:rPr lang="th-TH" sz="900" dirty="0" smtClean="0">
                <a:latin typeface="Tahoma" pitchFamily="34" charset="0"/>
                <a:ea typeface="Tahoma" pitchFamily="34" charset="0"/>
                <a:cs typeface="Tahoma" pitchFamily="34" charset="0"/>
              </a:rPr>
              <a:t>หน่วยฝึก ได้แก่ ชลบุรี ระยอง ฉะเชิงเทรา</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93366"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
        <p:nvSpPr>
          <p:cNvPr id="21" name="TextBox 20"/>
          <p:cNvSpPr txBox="1"/>
          <p:nvPr/>
        </p:nvSpPr>
        <p:spPr>
          <a:xfrm>
            <a:off x="0" y="0"/>
            <a:ext cx="8602663" cy="615553"/>
          </a:xfrm>
          <a:prstGeom prst="rect">
            <a:avLst/>
          </a:prstGeom>
          <a:noFill/>
        </p:spPr>
        <p:txBody>
          <a:bodyPr>
            <a:spAutoFit/>
          </a:bodyPr>
          <a:lstStyle/>
          <a:p>
            <a:pPr fontAlgn="auto">
              <a:spcBef>
                <a:spcPts val="0"/>
              </a:spcBef>
              <a:spcAft>
                <a:spcPts val="0"/>
              </a:spcAft>
              <a:defRPr/>
            </a:pPr>
            <a:r>
              <a:rPr lang="th-TH" sz="1800" b="1" dirty="0">
                <a:latin typeface="Tahoma" pitchFamily="34" charset="0"/>
                <a:cs typeface="Tahoma" pitchFamily="34" charset="0"/>
              </a:rPr>
              <a:t>ตัวชี้วัดองค์ประกอบ</a:t>
            </a:r>
            <a:r>
              <a:rPr lang="th-TH" sz="1800" b="1" dirty="0" smtClean="0">
                <a:latin typeface="Tahoma" pitchFamily="34" charset="0"/>
                <a:cs typeface="Tahoma" pitchFamily="34" charset="0"/>
              </a:rPr>
              <a:t>ที่</a:t>
            </a:r>
            <a:r>
              <a:rPr lang="en-US" sz="1800" b="1" dirty="0" smtClean="0">
                <a:latin typeface="Tahoma" pitchFamily="34" charset="0"/>
                <a:cs typeface="Tahoma" pitchFamily="34" charset="0"/>
              </a:rPr>
              <a:t> </a:t>
            </a:r>
            <a:r>
              <a:rPr lang="en-US" sz="2000" b="1" dirty="0" smtClean="0">
                <a:latin typeface="Tahoma" pitchFamily="34" charset="0"/>
                <a:cs typeface="Tahoma" pitchFamily="34" charset="0"/>
              </a:rPr>
              <a:t>2 </a:t>
            </a:r>
            <a:r>
              <a:rPr lang="en-US" sz="1200" b="1" dirty="0">
                <a:latin typeface="Tahoma" pitchFamily="34" charset="0"/>
                <a:cs typeface="Tahoma" pitchFamily="34" charset="0"/>
              </a:rPr>
              <a:t>Agenda Base </a:t>
            </a:r>
            <a:r>
              <a:rPr lang="th-TH" sz="500" b="1" dirty="0" smtClean="0">
                <a:latin typeface="Tahoma" pitchFamily="34" charset="0"/>
                <a:cs typeface="Tahoma" pitchFamily="34" charset="0"/>
              </a:rPr>
              <a:t>(</a:t>
            </a:r>
            <a:r>
              <a:rPr lang="th-TH" sz="800" b="1" dirty="0">
                <a:latin typeface="Tahoma" pitchFamily="34" charset="0"/>
                <a:cs typeface="Tahoma" pitchFamily="34" charset="0"/>
              </a:rPr>
              <a:t>สถาบันพัฒนาฝีมือแรงงาน / </a:t>
            </a:r>
            <a:r>
              <a:rPr lang="th-TH" sz="800" b="1" dirty="0" smtClean="0">
                <a:latin typeface="Tahoma" pitchFamily="34" charset="0"/>
                <a:cs typeface="Tahoma" pitchFamily="34" charset="0"/>
              </a:rPr>
              <a:t>สำนักงานพัฒนาฝีมือแรงงาน)</a:t>
            </a:r>
            <a:endParaRPr lang="th-TH" sz="800" b="1" dirty="0">
              <a:latin typeface="Tahoma" pitchFamily="34" charset="0"/>
              <a:cs typeface="Tahoma" pitchFamily="34" charset="0"/>
            </a:endParaRPr>
          </a:p>
          <a:p>
            <a:pPr fontAlgn="auto">
              <a:spcBef>
                <a:spcPts val="0"/>
              </a:spcBef>
              <a:spcAft>
                <a:spcPts val="0"/>
              </a:spcAft>
              <a:defRPr/>
            </a:pPr>
            <a:r>
              <a:rPr lang="th-TH" sz="14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4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4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400" b="1" dirty="0">
                <a:solidFill>
                  <a:prstClr val="black"/>
                </a:solidFill>
                <a:latin typeface="Tahoma" pitchFamily="34" charset="0"/>
                <a:ea typeface="Tahoma" pitchFamily="34" charset="0"/>
                <a:cs typeface="Tahoma" pitchFamily="34" charset="0"/>
              </a:rPr>
              <a:t>ประจำปีงบประมาณ พ.ศ. </a:t>
            </a:r>
            <a:r>
              <a:rPr lang="en-US" sz="1400" b="1" dirty="0" smtClean="0">
                <a:solidFill>
                  <a:prstClr val="black"/>
                </a:solidFill>
                <a:latin typeface="Tahoma" pitchFamily="34" charset="0"/>
                <a:ea typeface="Tahoma" pitchFamily="34" charset="0"/>
                <a:cs typeface="Tahoma" pitchFamily="34" charset="0"/>
              </a:rPr>
              <a:t>2562</a:t>
            </a:r>
            <a:endParaRPr lang="th-TH" sz="1200" b="1" dirty="0">
              <a:solidFill>
                <a:prstClr val="black"/>
              </a:solidFill>
              <a:latin typeface="Tahoma" pitchFamily="34" charset="0"/>
              <a:ea typeface="Tahoma" pitchFamily="34" charset="0"/>
              <a:cs typeface="Tahoma" pitchFamily="34" charset="0"/>
            </a:endParaRPr>
          </a:p>
        </p:txBody>
      </p:sp>
      <p:sp>
        <p:nvSpPr>
          <p:cNvPr id="29" name="Rounded Rectangle 3"/>
          <p:cNvSpPr/>
          <p:nvPr/>
        </p:nvSpPr>
        <p:spPr bwMode="gray">
          <a:xfrm>
            <a:off x="838201" y="685800"/>
            <a:ext cx="7315199" cy="6096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200" kern="0" dirty="0" smtClean="0">
                <a:solidFill>
                  <a:schemeClr val="tx1"/>
                </a:solidFill>
                <a:latin typeface="Tahoma" pitchFamily="34" charset="0"/>
                <a:ea typeface="Tahoma" pitchFamily="34" charset="0"/>
                <a:cs typeface="Tahoma" pitchFamily="34" charset="0"/>
              </a:rPr>
              <a:t>ตัวชี้วัด</a:t>
            </a:r>
            <a:r>
              <a:rPr lang="en-US" sz="1200" kern="0" dirty="0" smtClean="0">
                <a:solidFill>
                  <a:schemeClr val="tx1"/>
                </a:solidFill>
                <a:latin typeface="Tahoma" pitchFamily="34" charset="0"/>
                <a:ea typeface="Tahoma" pitchFamily="34" charset="0"/>
                <a:cs typeface="Tahoma" pitchFamily="34" charset="0"/>
              </a:rPr>
              <a:t> 2.</a:t>
            </a:r>
            <a:r>
              <a:rPr lang="th-TH" sz="1200" kern="0" dirty="0" smtClean="0">
                <a:solidFill>
                  <a:schemeClr val="tx1"/>
                </a:solidFill>
                <a:latin typeface="Tahoma" pitchFamily="34" charset="0"/>
                <a:ea typeface="Tahoma" pitchFamily="34" charset="0"/>
                <a:cs typeface="Tahoma" pitchFamily="34" charset="0"/>
              </a:rPr>
              <a:t>3 </a:t>
            </a:r>
            <a:r>
              <a:rPr lang="en-US" sz="1200" kern="0" dirty="0" smtClean="0">
                <a:solidFill>
                  <a:schemeClr val="tx1"/>
                </a:solidFill>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endParaRPr lang="en-US" sz="1200" dirty="0" smtClean="0">
              <a:latin typeface="Tahoma" pitchFamily="34" charset="0"/>
              <a:ea typeface="Tahoma" pitchFamily="34" charset="0"/>
              <a:cs typeface="Tahoma" pitchFamily="34" charset="0"/>
            </a:endParaRPr>
          </a:p>
          <a:p>
            <a:pPr>
              <a:defRPr/>
            </a:pPr>
            <a:r>
              <a:rPr lang="en-US" sz="1200" dirty="0">
                <a:latin typeface="Tahoma" pitchFamily="34" charset="0"/>
                <a:ea typeface="Tahoma" pitchFamily="34" charset="0"/>
                <a:cs typeface="Tahoma" pitchFamily="34" charset="0"/>
              </a:rPr>
              <a:t> </a:t>
            </a:r>
            <a:r>
              <a:rPr lang="en-US" sz="1200" dirty="0" smtClean="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ประจำปี</a:t>
            </a:r>
            <a:r>
              <a:rPr lang="th-TH" sz="1200" dirty="0">
                <a:latin typeface="Tahoma" pitchFamily="34" charset="0"/>
                <a:ea typeface="Tahoma" pitchFamily="34" charset="0"/>
                <a:cs typeface="Tahoma" pitchFamily="34" charset="0"/>
              </a:rPr>
              <a:t>งบประมาณ พ.ศ. 2562 </a:t>
            </a:r>
            <a:r>
              <a:rPr lang="th-TH" sz="1200" dirty="0" smtClean="0">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ตามโครงการพัฒนา</a:t>
            </a:r>
            <a:r>
              <a:rPr lang="th-TH" sz="1200" dirty="0" smtClean="0">
                <a:latin typeface="Tahoma" pitchFamily="34" charset="0"/>
                <a:ea typeface="Tahoma" pitchFamily="34" charset="0"/>
                <a:cs typeface="Tahoma" pitchFamily="34" charset="0"/>
              </a:rPr>
              <a:t>ฝีมือแรงงาน</a:t>
            </a:r>
            <a:r>
              <a:rPr lang="th-TH" sz="1200" dirty="0">
                <a:latin typeface="Tahoma" pitchFamily="34" charset="0"/>
                <a:ea typeface="Tahoma" pitchFamily="34" charset="0"/>
                <a:cs typeface="Tahoma" pitchFamily="34" charset="0"/>
              </a:rPr>
              <a:t>รองรับ 10 </a:t>
            </a:r>
            <a:r>
              <a:rPr lang="th-TH" sz="1200" dirty="0" smtClean="0">
                <a:latin typeface="Tahoma" pitchFamily="34" charset="0"/>
                <a:ea typeface="Tahoma" pitchFamily="34" charset="0"/>
                <a:cs typeface="Tahoma" pitchFamily="34" charset="0"/>
              </a:rPr>
              <a:t>อุตสาหกรรม</a:t>
            </a:r>
            <a:endParaRPr lang="en-US" sz="1200" dirty="0" smtClean="0">
              <a:latin typeface="Tahoma" pitchFamily="34" charset="0"/>
              <a:ea typeface="Tahoma" pitchFamily="34" charset="0"/>
              <a:cs typeface="Tahoma" pitchFamily="34" charset="0"/>
            </a:endParaRPr>
          </a:p>
          <a:p>
            <a:pPr>
              <a:defRPr/>
            </a:pPr>
            <a:r>
              <a:rPr lang="en-US" sz="1200" dirty="0">
                <a:latin typeface="Tahoma" pitchFamily="34" charset="0"/>
                <a:ea typeface="Tahoma" pitchFamily="34" charset="0"/>
                <a:cs typeface="Tahoma" pitchFamily="34" charset="0"/>
              </a:rPr>
              <a:t> </a:t>
            </a:r>
            <a:r>
              <a:rPr lang="en-US" sz="1200" dirty="0" smtClean="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เป้าหมาย</a:t>
            </a:r>
            <a:r>
              <a:rPr lang="th-TH" sz="1200" dirty="0">
                <a:latin typeface="Tahoma" pitchFamily="34" charset="0"/>
                <a:ea typeface="Tahoma" pitchFamily="34" charset="0"/>
                <a:cs typeface="Tahoma" pitchFamily="34" charset="0"/>
              </a:rPr>
              <a:t>และอุตสาหกรรมเทคโนโลยีชั้นสูงพื้นที่ระเบียงเศรษฐกิจภาค</a:t>
            </a:r>
            <a:r>
              <a:rPr lang="th-TH" sz="1200" dirty="0" smtClean="0">
                <a:latin typeface="Tahoma" pitchFamily="34" charset="0"/>
                <a:ea typeface="Tahoma" pitchFamily="34" charset="0"/>
                <a:cs typeface="Tahoma" pitchFamily="34" charset="0"/>
              </a:rPr>
              <a:t>ตะวันออก</a:t>
            </a:r>
            <a:r>
              <a:rPr lang="en-US" sz="1200" dirty="0" smtClean="0">
                <a:latin typeface="Tahoma" pitchFamily="34" charset="0"/>
                <a:ea typeface="Tahoma" pitchFamily="34" charset="0"/>
                <a:cs typeface="Tahoma" pitchFamily="34" charset="0"/>
              </a:rPr>
              <a:t> </a:t>
            </a:r>
            <a:r>
              <a:rPr lang="en-US" sz="1200" kern="0" dirty="0" smtClean="0">
                <a:solidFill>
                  <a:schemeClr val="tx1"/>
                </a:solidFill>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a:t>
            </a:r>
            <a:r>
              <a:rPr lang="en-US" sz="1200" dirty="0" smtClean="0">
                <a:latin typeface="Tahoma" pitchFamily="34" charset="0"/>
                <a:ea typeface="Tahoma" pitchFamily="34" charset="0"/>
                <a:cs typeface="Tahoma" pitchFamily="34" charset="0"/>
              </a:rPr>
              <a:t>EEC</a:t>
            </a:r>
            <a:r>
              <a:rPr lang="th-TH" sz="1200" dirty="0" smtClean="0">
                <a:latin typeface="Tahoma" pitchFamily="34" charset="0"/>
                <a:ea typeface="Tahoma" pitchFamily="34" charset="0"/>
                <a:cs typeface="Tahoma" pitchFamily="34" charset="0"/>
              </a:rPr>
              <a:t>)</a:t>
            </a:r>
            <a:endParaRPr lang="th-TH" sz="1400" kern="0" dirty="0">
              <a:solidFill>
                <a:schemeClr val="tx1"/>
              </a:solidFill>
              <a:latin typeface="Tahoma" pitchFamily="34" charset="0"/>
              <a:ea typeface="Tahoma" pitchFamily="34" charset="0"/>
              <a:cs typeface="Tahoma" pitchFamily="34" charset="0"/>
            </a:endParaRPr>
          </a:p>
        </p:txBody>
      </p:sp>
      <p:sp>
        <p:nvSpPr>
          <p:cNvPr id="3" name="Footer Placeholder 2"/>
          <p:cNvSpPr>
            <a:spLocks noGrp="1"/>
          </p:cNvSpPr>
          <p:nvPr>
            <p:ph type="ftr" sz="quarter" idx="11"/>
          </p:nvPr>
        </p:nvSpPr>
        <p:spPr>
          <a:xfrm rot="5400000">
            <a:off x="-1364549" y="2713037"/>
            <a:ext cx="2895600" cy="365125"/>
          </a:xfrm>
        </p:spPr>
        <p:txBody>
          <a:bodyPr/>
          <a:lstStyle/>
          <a:p>
            <a:r>
              <a:rPr lang="en-US" dirty="0" smtClean="0"/>
              <a:t>31</a:t>
            </a:r>
            <a:endParaRPr lang="en-US" dirty="0"/>
          </a:p>
        </p:txBody>
      </p:sp>
    </p:spTree>
    <p:extLst>
      <p:ext uri="{BB962C8B-B14F-4D97-AF65-F5344CB8AC3E}">
        <p14:creationId xmlns:p14="http://schemas.microsoft.com/office/powerpoint/2010/main" val="20679710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3175"/>
            <a:ext cx="8243888" cy="615553"/>
          </a:xfrm>
          <a:prstGeom prst="rect">
            <a:avLst/>
          </a:prstGeom>
          <a:noFill/>
        </p:spPr>
        <p:txBody>
          <a:bodyPr>
            <a:spAutoFit/>
          </a:bodyPr>
          <a:lstStyle/>
          <a:p>
            <a:pPr>
              <a:defRPr/>
            </a:pPr>
            <a:r>
              <a:rPr lang="th-TH" sz="1600" b="1" spc="-70" dirty="0">
                <a:latin typeface="Tahoma" pitchFamily="34" charset="0"/>
                <a:cs typeface="Tahoma" pitchFamily="34" charset="0"/>
              </a:rPr>
              <a:t>ตัวชี้วัดองค์ประกอบที่ </a:t>
            </a:r>
            <a:r>
              <a:rPr lang="en-US" b="1" dirty="0">
                <a:latin typeface="Tahoma" pitchFamily="34" charset="0"/>
                <a:cs typeface="Tahoma" pitchFamily="34" charset="0"/>
              </a:rPr>
              <a:t>2 </a:t>
            </a:r>
            <a:r>
              <a:rPr lang="en-US" sz="1100" b="1" dirty="0">
                <a:latin typeface="Tahoma" pitchFamily="34" charset="0"/>
                <a:cs typeface="Tahoma" pitchFamily="34" charset="0"/>
              </a:rPr>
              <a:t>Agenda Base </a:t>
            </a:r>
            <a:r>
              <a:rPr lang="th-TH" sz="1000" b="1" spc="-70" dirty="0" smtClean="0">
                <a:latin typeface="Tahoma" pitchFamily="34" charset="0"/>
                <a:cs typeface="Tahoma" pitchFamily="34" charset="0"/>
              </a:rPr>
              <a:t>(</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eaLnBrk="1" fontAlgn="auto" hangingPunct="1">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163" y="579438"/>
            <a:ext cx="8142287" cy="528637"/>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0" rIns="72000" bIns="72000"/>
          <a:lstStyle/>
          <a:p>
            <a:pPr eaLnBrk="1" fontAlgn="auto" hangingPunct="1">
              <a:spcBef>
                <a:spcPts val="0"/>
              </a:spcBef>
              <a:spcAft>
                <a:spcPts val="0"/>
              </a:spcAft>
              <a:defRPr/>
            </a:pPr>
            <a:r>
              <a:rPr lang="th-TH" sz="1400" kern="0" dirty="0">
                <a:solidFill>
                  <a:schemeClr val="tx1"/>
                </a:solidFill>
                <a:latin typeface="Tahoma" pitchFamily="34" charset="0"/>
                <a:ea typeface="Tahoma" pitchFamily="34" charset="0"/>
                <a:cs typeface="Tahoma" pitchFamily="34" charset="0"/>
              </a:rPr>
              <a:t>ตัวชี้วัด </a:t>
            </a:r>
            <a:r>
              <a:rPr lang="th-TH" sz="1400" kern="0" dirty="0" smtClean="0">
                <a:solidFill>
                  <a:schemeClr val="tx1"/>
                </a:solidFill>
                <a:latin typeface="Tahoma" pitchFamily="34" charset="0"/>
                <a:ea typeface="Tahoma" pitchFamily="34" charset="0"/>
                <a:cs typeface="Tahoma" pitchFamily="34" charset="0"/>
              </a:rPr>
              <a:t>2.</a:t>
            </a:r>
            <a:r>
              <a:rPr lang="en-US" sz="1400" kern="0" dirty="0" smtClean="0">
                <a:solidFill>
                  <a:schemeClr val="tx1"/>
                </a:solidFill>
                <a:latin typeface="Tahoma" pitchFamily="34" charset="0"/>
                <a:ea typeface="Tahoma" pitchFamily="34" charset="0"/>
                <a:cs typeface="Tahoma" pitchFamily="34" charset="0"/>
              </a:rPr>
              <a:t>4</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ความสำเร็จของการบรรลุผลสัมฤทธิ์ในโครงการฝึกอบรมแรงงานกลุ่มเป้าหมายเฉพาะ</a:t>
            </a:r>
            <a:r>
              <a:rPr lang="en-US" sz="1400" kern="0" dirty="0">
                <a:solidFill>
                  <a:schemeClr val="tx1"/>
                </a:solidFill>
                <a:latin typeface="Tahoma" pitchFamily="34" charset="0"/>
                <a:ea typeface="Tahoma" pitchFamily="34" charset="0"/>
                <a:cs typeface="Tahoma" pitchFamily="34" charset="0"/>
              </a:rPr>
              <a:t/>
            </a:r>
            <a:br>
              <a:rPr lang="en-US" sz="1400" kern="0" dirty="0">
                <a:solidFill>
                  <a:schemeClr val="tx1"/>
                </a:solidFill>
                <a:latin typeface="Tahoma" pitchFamily="34" charset="0"/>
                <a:ea typeface="Tahoma" pitchFamily="34" charset="0"/>
                <a:cs typeface="Tahoma" pitchFamily="34" charset="0"/>
              </a:rPr>
            </a:b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เพื่อเพิ่มโอกาสในการประกอบอาชีพ</a:t>
            </a:r>
          </a:p>
        </p:txBody>
      </p:sp>
      <p:sp>
        <p:nvSpPr>
          <p:cNvPr id="2053" name="TextBox 11"/>
          <p:cNvSpPr txBox="1">
            <a:spLocks noChangeArrowheads="1"/>
          </p:cNvSpPr>
          <p:nvPr/>
        </p:nvSpPr>
        <p:spPr bwMode="auto">
          <a:xfrm>
            <a:off x="87313" y="1068388"/>
            <a:ext cx="43926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900" b="1">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887956652"/>
              </p:ext>
            </p:extLst>
          </p:nvPr>
        </p:nvGraphicFramePr>
        <p:xfrm>
          <a:off x="109538" y="1298575"/>
          <a:ext cx="8928100" cy="4906963"/>
        </p:xfrm>
        <a:graphic>
          <a:graphicData uri="http://schemas.openxmlformats.org/drawingml/2006/table">
            <a:tbl>
              <a:tblPr firstRow="1" bandRow="1">
                <a:tableStyleId>{5C22544A-7EE6-4342-B048-85BDC9FD1C3A}</a:tableStyleId>
              </a:tblPr>
              <a:tblGrid>
                <a:gridCol w="8928100">
                  <a:extLst>
                    <a:ext uri="{9D8B030D-6E8A-4147-A177-3AD203B41FA5}"/>
                  </a:extLst>
                </a:gridCol>
              </a:tblGrid>
              <a:tr h="49069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ฝึกอบรมแรงงานกลุ่มเป้าหมายเฉพาะเพื่อเพิ่มโอกาสในการประกอบอาชีพ เป็นการประเมินผลสัมฤทธิ์ของการดำเนินโครงการ โดยมีเป้าหมาย</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ให้กลุ่มเป้าหมายเฉพาะสามารถนำความรู้ไปสร้างโอกาสในการประกอบอาชีพ มีงานทำ ในระบบการจ้างงาน และการประกอบอาชีพอิสระ ซึ่งเป็นแผนงานบูรณาการพัฒนาศักยภาพคนตลอด</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ช่วงชีวิต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 โดยเน้นการติดตามและประเมินผล ตามแบบสอบถามผลสัมฤทธิ์ของกรม (แบบติดตามและประเมินผลการ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ดำเนินงานพัฒนาฝีมือแรงงาน ปีงบประมาณ 2562)  และการบันทึกรายงานผลในระบบติดตามผลสัมฤทธิ์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2.1 รอบที่ 1 ระหว่างเดือนตุลาคม 2561 – 31 มีนาคม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ประกอบด้วย การประชุมวิเคราะห์ผลการดำเนินการในปีที่ผ่านมา/ปัญหาอุปสรรค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แผน/แนวทางการปรับปรุง การดำเนินการ ผลลัพท์ที่คาดหวัง โดยหน่วยงานต้องศึกษาข้อมูลของโครงการ การประสานงานกับหน่วยงานเครือข่าย กลุ่มเป้าหมาย หลักสูตร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วิธีการดำเนินการ การประกันคุณภาพ การติดตามผลจากแบบสอบถาม การสัมภาษณ์ การถอดบทเรียนเพื่อประเมินผลสัมฤทธิ์ในด้านต่าง ๆ เป็นต้น รวมทั้ง ทำความเข้าใจ</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กับกลุ่มเป้าหมาย ตลอดจนนำผลมาใช้ในการปรับปรุงงานต่อไป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2.2 รอบที่ 2 ระหว่างเดือน เมษายน – 30 กันยายน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โดยในรอบการประเมินที่ 2 พิจารณาจาก ผลการดำเนินการ และผลลัพท์ที่</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เกิดขึ้นจริงอย่างเป็นรูปธรรมภายหลัง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ผลการดำเนินการ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effectLst/>
                          <a:latin typeface="Tahoma" pitchFamily="34" charset="0"/>
                          <a:ea typeface="Tahoma" pitchFamily="34" charset="0"/>
                          <a:cs typeface="Tahoma" pitchFamily="34" charset="0"/>
                        </a:rPr>
                        <a:t>ติดตามแบบสอบถามผลสัมฤทธิ์ของกรม </a:t>
                      </a:r>
                      <a:r>
                        <a:rPr lang="th-TH" sz="900" b="0" kern="1200" baseline="0" dirty="0" smtClean="0">
                          <a:solidFill>
                            <a:schemeClr val="tx1"/>
                          </a:solidFill>
                          <a:effectLst/>
                          <a:latin typeface="Tahoma" pitchFamily="34" charset="0"/>
                          <a:ea typeface="Tahoma" pitchFamily="34" charset="0"/>
                          <a:cs typeface="Tahoma" pitchFamily="34" charset="0"/>
                        </a:rPr>
                        <a:t>จาก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กรณีหน่วยงานเปลี่ยนแปลงเป้าหมายในแต่ละกลุ่มเป้าหมาย (9 กลุ่ม) ต้องได้รับความเห็นชอบจากกรมพัฒนาฝีมือแรงงาน (กองพัฒนาศักยภาพแรงงานและผู้ประกอบกิจการ)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ใช้แบบสอบถามผลสัมฤทธิ์ของกรม (แบบติดตามและประเมินผลการดำเนินงานพัฒนาฝีมือแรงงาน ปีงบประมาณ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ใช้แบบฟอร์มการรายงานแผนการปรับปรุงกระบวนการทำงานอย่างต่อเนื่อง ประจำปีงบประมาณ พ.ศ.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 (ถ้ามี)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แบบรายงานแผนการปรับปรุงกระบวนการทำงานอย่างต่อเนื่อง ประจำปีงบประมาณ พ.ศ. 2562 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นางสาวจิตชญา อ่ำสาริกา   ผู้อำนวยการกลุ่มงานพัฒนาศักยภาพแรงงานกลุ่มเป้าหมายเฉพาะ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นางสาวรวิชา อินหัน           นักวิชาการพัฒนาฝีมือแรงงานปฏิบัติการ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นางสาวดาว ทรัพย์มูล         พนักงานธุรการ ส3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0 2245 3705</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45" marR="91445" marT="45740" marB="4574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150813" y="5373688"/>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1000" b="1" dirty="0">
                <a:latin typeface="Tahoma" pitchFamily="34" charset="0"/>
                <a:cs typeface="Tahoma" pitchFamily="34" charset="0"/>
              </a:rPr>
              <a:t>เป้าหมายตามรอบ</a:t>
            </a:r>
            <a:r>
              <a:rPr lang="th-TH" altLang="en-US" sz="1000" b="1" dirty="0" smtClean="0">
                <a:latin typeface="Tahoma" pitchFamily="34" charset="0"/>
                <a:cs typeface="Tahoma" pitchFamily="34" charset="0"/>
              </a:rPr>
              <a:t>ประเมิน</a:t>
            </a:r>
            <a:endParaRPr lang="th-TH" altLang="en-US" sz="1000" b="1" dirty="0">
              <a:latin typeface="Tahoma" pitchFamily="34" charset="0"/>
              <a:cs typeface="Tahoma" pitchFamily="34" charset="0"/>
            </a:endParaRPr>
          </a:p>
        </p:txBody>
      </p:sp>
      <p:grpSp>
        <p:nvGrpSpPr>
          <p:cNvPr id="2057" name="Group 4"/>
          <p:cNvGrpSpPr>
            <a:grpSpLocks/>
          </p:cNvGrpSpPr>
          <p:nvPr/>
        </p:nvGrpSpPr>
        <p:grpSpPr bwMode="auto">
          <a:xfrm>
            <a:off x="1035050" y="5373688"/>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360"/>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551"/>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062146857"/>
              </p:ext>
            </p:extLst>
          </p:nvPr>
        </p:nvGraphicFramePr>
        <p:xfrm>
          <a:off x="87313" y="5661025"/>
          <a:ext cx="9002709" cy="1171611"/>
        </p:xfrm>
        <a:graphic>
          <a:graphicData uri="http://schemas.openxmlformats.org/drawingml/2006/table">
            <a:tbl>
              <a:tblPr firstRow="1"/>
              <a:tblGrid>
                <a:gridCol w="1028368">
                  <a:extLst>
                    <a:ext uri="{9D8B030D-6E8A-4147-A177-3AD203B41FA5}"/>
                  </a:extLst>
                </a:gridCol>
                <a:gridCol w="432075">
                  <a:extLst>
                    <a:ext uri="{9D8B030D-6E8A-4147-A177-3AD203B41FA5}"/>
                  </a:extLst>
                </a:gridCol>
                <a:gridCol w="432075">
                  <a:extLst>
                    <a:ext uri="{9D8B030D-6E8A-4147-A177-3AD203B41FA5}"/>
                  </a:extLst>
                </a:gridCol>
                <a:gridCol w="360063">
                  <a:extLst>
                    <a:ext uri="{9D8B030D-6E8A-4147-A177-3AD203B41FA5}"/>
                  </a:extLst>
                </a:gridCol>
                <a:gridCol w="432075">
                  <a:extLst>
                    <a:ext uri="{9D8B030D-6E8A-4147-A177-3AD203B41FA5}"/>
                  </a:extLst>
                </a:gridCol>
                <a:gridCol w="432075">
                  <a:extLst>
                    <a:ext uri="{9D8B030D-6E8A-4147-A177-3AD203B41FA5}"/>
                  </a:extLst>
                </a:gridCol>
                <a:gridCol w="1800314">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1925289">
                  <a:extLst>
                    <a:ext uri="{9D8B030D-6E8A-4147-A177-3AD203B41FA5}"/>
                  </a:extLst>
                </a:gridCol>
              </a:tblGrid>
              <a:tr h="21329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52" marR="91452" marT="45706" marB="457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9582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52" marR="91452" marT="45706" marB="457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2" panose="05020102010507070707" pitchFamily="18" charset="2"/>
                        <a:buChar char=""/>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แผนการปรับปรุงกระบวนการทำงานอย่างต่อเนื่อง ประจำปีงบประมาณ พ.ศ. 2562 </a:t>
                      </a: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ติดตามผลสัมฤทธิ์</a:t>
                      </a:r>
                      <a:r>
                        <a:rPr lang="en-US" sz="800" b="0" kern="1200" dirty="0" smtClean="0">
                          <a:solidFill>
                            <a:schemeClr val="tx1"/>
                          </a:solidFill>
                          <a:effectLst/>
                          <a:latin typeface="Tahoma" pitchFamily="34" charset="0"/>
                          <a:ea typeface="Tahoma" pitchFamily="34" charset="0"/>
                          <a:cs typeface="Tahoma" pitchFamily="34" charset="0"/>
                        </a:rPr>
                        <a:t> </a:t>
                      </a:r>
                      <a:r>
                        <a:rPr lang="th-TH" sz="800" b="0" kern="1200" dirty="0" smtClean="0">
                          <a:solidFill>
                            <a:schemeClr val="tx1"/>
                          </a:solidFill>
                          <a:effectLst/>
                          <a:latin typeface="Tahoma" pitchFamily="34" charset="0"/>
                          <a:ea typeface="Tahoma" pitchFamily="34" charset="0"/>
                          <a:cs typeface="Tahoma" pitchFamily="34" charset="0"/>
                        </a:rPr>
                        <a:t>ได้ไม่น้อยกว่าร้อยละ</a:t>
                      </a:r>
                      <a:r>
                        <a:rPr lang="th-TH" sz="800" b="0" kern="1200" baseline="0" dirty="0" smtClean="0">
                          <a:solidFill>
                            <a:schemeClr val="tx1"/>
                          </a:solidFill>
                          <a:effectLst/>
                          <a:latin typeface="Tahoma" pitchFamily="34" charset="0"/>
                          <a:ea typeface="Tahoma" pitchFamily="34" charset="0"/>
                          <a:cs typeface="Tahoma" pitchFamily="34" charset="0"/>
                        </a:rPr>
                        <a:t> 30 ของ</a:t>
                      </a:r>
                      <a:r>
                        <a:rPr lang="th-TH" sz="800" b="0" kern="1200" dirty="0" smtClean="0">
                          <a:solidFill>
                            <a:schemeClr val="tx1"/>
                          </a:solidFill>
                          <a:effectLst/>
                          <a:latin typeface="Tahoma" pitchFamily="34" charset="0"/>
                          <a:ea typeface="Tahoma" pitchFamily="34" charset="0"/>
                          <a:cs typeface="Tahoma" pitchFamily="34" charset="0"/>
                        </a:rPr>
                        <a:t>ผู้สำเร็จการฝึกอบรม </a:t>
                      </a:r>
                      <a:endParaRPr lang="th-TH" sz="8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จำนวนของผู้สำเร็จการฝึกอบรมมีรายได้เพิ่มมากขึ้น ร้อยละ 20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รายงานผลของการปรับปรุง โดยเปรียบเทียบกับก่อนการปรับปรุง และการเปลี่ยนแปลงที่มีแนวโน้มดีขึ้น</a:t>
                      </a:r>
                    </a:p>
                  </a:txBody>
                  <a:tcPr marL="91452" marR="91452" marT="45706" marB="457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nvGraphicFramePr>
        <p:xfrm>
          <a:off x="1128713" y="4305300"/>
          <a:ext cx="6985000" cy="636590"/>
        </p:xfrm>
        <a:graphic>
          <a:graphicData uri="http://schemas.openxmlformats.org/drawingml/2006/table">
            <a:tbl>
              <a:tblPr firstRow="1" bandRow="1">
                <a:tableStyleId>{5C22544A-7EE6-4342-B048-85BDC9FD1C3A}</a:tableStyleId>
              </a:tblPr>
              <a:tblGrid>
                <a:gridCol w="2088299">
                  <a:extLst>
                    <a:ext uri="{9D8B030D-6E8A-4147-A177-3AD203B41FA5}"/>
                  </a:extLst>
                </a:gridCol>
                <a:gridCol w="4320619">
                  <a:extLst>
                    <a:ext uri="{9D8B030D-6E8A-4147-A177-3AD203B41FA5}"/>
                  </a:extLst>
                </a:gridCol>
                <a:gridCol w="576082">
                  <a:extLst>
                    <a:ext uri="{9D8B030D-6E8A-4147-A177-3AD203B41FA5}"/>
                  </a:extLst>
                </a:gridCol>
              </a:tblGrid>
              <a:tr h="365730">
                <a:tc rowSpan="2">
                  <a:txBody>
                    <a:bodyPr/>
                    <a:lstStyle/>
                    <a:p>
                      <a:r>
                        <a:rPr lang="th-TH" sz="800" b="0" dirty="0" smtClean="0">
                          <a:solidFill>
                            <a:schemeClr val="tx1"/>
                          </a:solidFill>
                          <a:latin typeface="Tahoma" pitchFamily="34" charset="0"/>
                          <a:ea typeface="Tahoma" pitchFamily="34" charset="0"/>
                          <a:cs typeface="Tahoma" pitchFamily="34" charset="0"/>
                        </a:rPr>
                        <a:t>ร้อยละของการติดตามผล</a:t>
                      </a:r>
                    </a:p>
                    <a:p>
                      <a:r>
                        <a:rPr lang="th-TH" sz="800" b="0" dirty="0" smtClean="0">
                          <a:solidFill>
                            <a:schemeClr val="tx1"/>
                          </a:solidFill>
                          <a:latin typeface="Tahoma" pitchFamily="34" charset="0"/>
                          <a:ea typeface="Tahoma" pitchFamily="34" charset="0"/>
                          <a:cs typeface="Tahoma" pitchFamily="34" charset="0"/>
                        </a:rPr>
                        <a:t>สัมฤทธิ์ของการพัฒนาฝีมือแรงงาน </a:t>
                      </a:r>
                      <a:endParaRPr lang="th-TH" sz="800" b="0" dirty="0">
                        <a:solidFill>
                          <a:schemeClr val="tx1"/>
                        </a:solidFill>
                        <a:latin typeface="Tahoma" pitchFamily="34" charset="0"/>
                        <a:ea typeface="Tahoma" pitchFamily="34" charset="0"/>
                        <a:cs typeface="Tahoma" pitchFamily="34" charset="0"/>
                      </a:endParaRPr>
                    </a:p>
                  </a:txBody>
                  <a:tcPr marL="91443" marR="91443" marT="45706" marB="45706"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จำนวนกลุ่มเป้าหมายเฉพาะที่ตอบแบบสอบถามผลสัมฤทธิ์</a:t>
                      </a:r>
                      <a:endParaRPr lang="en-US" sz="900" b="0" dirty="0" smtClean="0">
                        <a:solidFill>
                          <a:schemeClr val="tx1"/>
                        </a:solidFill>
                        <a:latin typeface="Tahoma" pitchFamily="34" charset="0"/>
                        <a:ea typeface="Tahoma" pitchFamily="34" charset="0"/>
                        <a:cs typeface="Tahoma" pitchFamily="34" charset="0"/>
                      </a:endParaRPr>
                    </a:p>
                    <a:p>
                      <a:pPr algn="ct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43" marR="91443" marT="45706" marB="45706"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270858">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จำนวนคนของกลุ่มเป้าหมายเฉพาะที่สำเร็จการฝึกอบรม</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graphicFrame>
        <p:nvGraphicFramePr>
          <p:cNvPr id="25" name="ตาราง 24"/>
          <p:cNvGraphicFramePr>
            <a:graphicFrameLocks noGrp="1"/>
          </p:cNvGraphicFramePr>
          <p:nvPr/>
        </p:nvGraphicFramePr>
        <p:xfrm>
          <a:off x="1111250" y="4889500"/>
          <a:ext cx="6985000" cy="627063"/>
        </p:xfrm>
        <a:graphic>
          <a:graphicData uri="http://schemas.openxmlformats.org/drawingml/2006/table">
            <a:tbl>
              <a:tblPr firstRow="1" bandRow="1">
                <a:tableStyleId>{5C22544A-7EE6-4342-B048-85BDC9FD1C3A}</a:tableStyleId>
              </a:tblPr>
              <a:tblGrid>
                <a:gridCol w="2088299"/>
                <a:gridCol w="4320618"/>
                <a:gridCol w="576083"/>
              </a:tblGrid>
              <a:tr h="36650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ร้อยละของกลุ่มเป้าหมายเฉพาะ</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ที่สำเร็จการฝึกอบรมมีรายได้</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เพิ่มมากขึ้น</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จำนวนคนของกลุ่มเป้าหมายเฉพาะที่สำเร็จการฝึกอบรมมีรายได้เพิ่มมากขึ้น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260559">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  จำนวนกลุ่มเป้าหมายเฉพาะที่ตอบแบบสอบถามผลสัมฤทธิ์กลับ</a:t>
                      </a:r>
                      <a:endParaRPr lang="en-US" sz="900" b="0" baseline="0" dirty="0" smtClean="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2112" name="TextBox 25"/>
          <p:cNvSpPr txBox="1">
            <a:spLocks noChangeArrowheads="1"/>
          </p:cNvSpPr>
          <p:nvPr/>
        </p:nvSpPr>
        <p:spPr bwMode="auto">
          <a:xfrm>
            <a:off x="2843213" y="5110163"/>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2113" name="TextBox 26"/>
          <p:cNvSpPr txBox="1">
            <a:spLocks noChangeArrowheads="1"/>
          </p:cNvSpPr>
          <p:nvPr/>
        </p:nvSpPr>
        <p:spPr bwMode="auto">
          <a:xfrm>
            <a:off x="2843213" y="4508500"/>
            <a:ext cx="288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2" name="Footer Placeholder 1"/>
          <p:cNvSpPr>
            <a:spLocks noGrp="1"/>
          </p:cNvSpPr>
          <p:nvPr>
            <p:ph type="ftr" sz="quarter" idx="11"/>
          </p:nvPr>
        </p:nvSpPr>
        <p:spPr>
          <a:xfrm rot="5400000">
            <a:off x="-1360487" y="2563812"/>
            <a:ext cx="2895600" cy="365125"/>
          </a:xfrm>
        </p:spPr>
        <p:txBody>
          <a:bodyPr/>
          <a:lstStyle/>
          <a:p>
            <a:r>
              <a:rPr lang="en-US" dirty="0" smtClean="0"/>
              <a:t>32</a:t>
            </a:r>
            <a:endParaRPr lang="en-US" dirty="0"/>
          </a:p>
        </p:txBody>
      </p:sp>
    </p:spTree>
    <p:extLst>
      <p:ext uri="{BB962C8B-B14F-4D97-AF65-F5344CB8AC3E}">
        <p14:creationId xmlns:p14="http://schemas.microsoft.com/office/powerpoint/2010/main" val="1639522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3175"/>
            <a:ext cx="8243888" cy="615553"/>
          </a:xfrm>
          <a:prstGeom prst="rect">
            <a:avLst/>
          </a:prstGeom>
          <a:noFill/>
        </p:spPr>
        <p:txBody>
          <a:bodyPr>
            <a:spAutoFit/>
          </a:bodyPr>
          <a:lstStyle/>
          <a:p>
            <a:pPr>
              <a:defRPr/>
            </a:pPr>
            <a:r>
              <a:rPr lang="th-TH" sz="1600" b="1" spc="-70" dirty="0">
                <a:latin typeface="Tahoma" pitchFamily="34" charset="0"/>
                <a:cs typeface="Tahoma" pitchFamily="34" charset="0"/>
              </a:rPr>
              <a:t>ตัวชี้วัดองค์ประกอบที่ </a:t>
            </a:r>
            <a:r>
              <a:rPr lang="en-US" b="1" dirty="0">
                <a:latin typeface="Tahoma" pitchFamily="34" charset="0"/>
                <a:cs typeface="Tahoma" pitchFamily="34" charset="0"/>
              </a:rPr>
              <a:t>2 </a:t>
            </a:r>
            <a:r>
              <a:rPr lang="en-US" sz="1100" b="1" dirty="0">
                <a:latin typeface="Tahoma" pitchFamily="34" charset="0"/>
                <a:cs typeface="Tahoma" pitchFamily="34" charset="0"/>
              </a:rPr>
              <a:t>Agenda Base</a:t>
            </a:r>
            <a:r>
              <a:rPr lang="th-TH" sz="1100" b="1" spc="-70" dirty="0" smtClean="0">
                <a:latin typeface="Tahoma" pitchFamily="34" charset="0"/>
                <a:cs typeface="Tahoma" pitchFamily="34" charset="0"/>
              </a:rPr>
              <a:t> </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eaLnBrk="1" fontAlgn="auto" hangingPunct="1">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163" y="579438"/>
            <a:ext cx="8142287" cy="528637"/>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0" rIns="72000" bIns="72000"/>
          <a:lstStyle/>
          <a:p>
            <a:pPr eaLnBrk="1" fontAlgn="auto" hangingPunct="1">
              <a:spcBef>
                <a:spcPts val="0"/>
              </a:spcBef>
              <a:spcAft>
                <a:spcPts val="0"/>
              </a:spcAft>
              <a:defRPr/>
            </a:pPr>
            <a:r>
              <a:rPr lang="th-TH" sz="1400" kern="0" dirty="0">
                <a:solidFill>
                  <a:schemeClr val="tx1"/>
                </a:solidFill>
                <a:latin typeface="Tahoma" pitchFamily="34" charset="0"/>
                <a:ea typeface="Tahoma" pitchFamily="34" charset="0"/>
                <a:cs typeface="Tahoma" pitchFamily="34" charset="0"/>
              </a:rPr>
              <a:t>ตัวชี้วัด </a:t>
            </a:r>
            <a:r>
              <a:rPr lang="th-TH" sz="1400" kern="0" dirty="0" smtClean="0">
                <a:solidFill>
                  <a:schemeClr val="tx1"/>
                </a:solidFill>
                <a:latin typeface="Tahoma" pitchFamily="34" charset="0"/>
                <a:ea typeface="Tahoma" pitchFamily="34" charset="0"/>
                <a:cs typeface="Tahoma" pitchFamily="34" charset="0"/>
              </a:rPr>
              <a:t>2.</a:t>
            </a:r>
            <a:r>
              <a:rPr lang="en-US" sz="1400" kern="0" dirty="0" smtClean="0">
                <a:solidFill>
                  <a:schemeClr val="tx1"/>
                </a:solidFill>
                <a:latin typeface="Tahoma" pitchFamily="34" charset="0"/>
                <a:ea typeface="Tahoma" pitchFamily="34" charset="0"/>
                <a:cs typeface="Tahoma" pitchFamily="34" charset="0"/>
              </a:rPr>
              <a:t>5</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a:t>
            </a:r>
            <a:r>
              <a:rPr lang="th-TH" sz="1400" kern="0" dirty="0">
                <a:solidFill>
                  <a:schemeClr val="tx1"/>
                </a:solidFill>
                <a:latin typeface="Tahoma" pitchFamily="34" charset="0"/>
                <a:ea typeface="Tahoma" pitchFamily="34" charset="0"/>
                <a:cs typeface="Tahoma" pitchFamily="34" charset="0"/>
              </a:rPr>
              <a:t> ความสำเร็จของการบรรลุผลสัมฤทธิ์ในโครงการฝึกอบรมแรงงานผู้สูงอายุเพื่อเพิ่มโอกาส</a:t>
            </a:r>
            <a:br>
              <a:rPr lang="th-TH" sz="1400" kern="0" dirty="0">
                <a:solidFill>
                  <a:schemeClr val="tx1"/>
                </a:solidFill>
                <a:latin typeface="Tahoma" pitchFamily="34" charset="0"/>
                <a:ea typeface="Tahoma" pitchFamily="34" charset="0"/>
                <a:cs typeface="Tahoma" pitchFamily="34" charset="0"/>
              </a:rPr>
            </a:br>
            <a:r>
              <a:rPr lang="th-TH" sz="1400" kern="0" dirty="0">
                <a:solidFill>
                  <a:schemeClr val="tx1"/>
                </a:solidFill>
                <a:latin typeface="Tahoma" pitchFamily="34" charset="0"/>
                <a:ea typeface="Tahoma" pitchFamily="34" charset="0"/>
                <a:cs typeface="Tahoma" pitchFamily="34" charset="0"/>
              </a:rPr>
              <a:t>                  ในการประกอบอาชีพ</a:t>
            </a:r>
          </a:p>
        </p:txBody>
      </p:sp>
      <p:sp>
        <p:nvSpPr>
          <p:cNvPr id="3077" name="TextBox 11"/>
          <p:cNvSpPr txBox="1">
            <a:spLocks noChangeArrowheads="1"/>
          </p:cNvSpPr>
          <p:nvPr/>
        </p:nvSpPr>
        <p:spPr bwMode="auto">
          <a:xfrm>
            <a:off x="87313" y="1068388"/>
            <a:ext cx="43926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900" b="1">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518696734"/>
              </p:ext>
            </p:extLst>
          </p:nvPr>
        </p:nvGraphicFramePr>
        <p:xfrm>
          <a:off x="109538" y="1219200"/>
          <a:ext cx="8904287" cy="5029238"/>
        </p:xfrm>
        <a:graphic>
          <a:graphicData uri="http://schemas.openxmlformats.org/drawingml/2006/table">
            <a:tbl>
              <a:tblPr firstRow="1" bandRow="1">
                <a:tableStyleId>{5C22544A-7EE6-4342-B048-85BDC9FD1C3A}</a:tableStyleId>
              </a:tblPr>
              <a:tblGrid>
                <a:gridCol w="8904287">
                  <a:extLst>
                    <a:ext uri="{9D8B030D-6E8A-4147-A177-3AD203B41FA5}"/>
                  </a:extLst>
                </a:gridCol>
              </a:tblGrid>
              <a:tr h="5029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สำเร็จของการบรรลุผลสัมฤทธิ์ในโครงการฝึกอบรมแรงงานผู้สูงอายุเพื่อเพิ่มโอกาสในการประกอบอาชีพ เป็นการประเมินผลสัมฤทธิ์ของการดำเนินโครงการ โดยมีเป้าหมายให้ผู้สูงอายุ</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มีทักษะฝีมือ มีอาชีพ มีรายได้ สร้างความยั่งยืนในการประกอบอาชีพ สามารถพึ่งตนเองได้ ซึ่งเป็นแผนงานบูรณาการพัฒนาศักยภาพคนตลอดช่วงชีวิต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 โดยเน้นการติดตามและประเมินผล ตามแบบสอบถามผลสัมฤทธิ์ของกรม (แบบติดตามและประเมินผลการ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ดำเนินงานพัฒนาฝีมือแรงงาน ปีงบประมาณ 2562)  และการบันทึกรายงานผลในระบบติดตามผลสัมฤทธิ์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2.1 รอบที่ 1 ระหว่างเดือนตุลาคม 2561 – 31 มีนาคม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ประกอบด้วย การประชุมวิเคราะห์ผลการดำเนินการในปีที่ผ่านมา/ปัญหาอุปสรรค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แผน/แนวทางการปรับปรุง การดำเนินการ ผลลัพท์ที่คาดหวัง โดยหน่วยงานต้องศึกษาข้อมูลของโครงการ การประสานงานกับหน่วยงานเครือข่าย กลุ่มเป้าหมาย หลักสูตร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วิธีการดำเนินการ การประกันคุณภาพ การติดตามผลจากแบบสอบถาม การสัมภาษณ์ การถอดบทเรียนเพื่อประเมินผลสัมฤทธิ์ในด้านต่าง ๆ เป็นต้น รวมทั้ง ทำความเข้าใจ</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กับกลุ่มเป้าหมาย ตลอดจนนำผลมาใช้ในการปรับปรุงงานต่อไป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2.2 รอบที่ 2 ระหว่างเดือน เมษายน – 30 กันยายน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โดยในรอบการประเมินที่ 2 พิจารณาจาก ผลการดำเนินการ และผลลัพท์ที่</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เกิดขึ้นจริงอย่างเป็นรูปธรรมภายหลัง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ผลการดำเนินการ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effectLst/>
                          <a:latin typeface="Tahoma" pitchFamily="34" charset="0"/>
                          <a:ea typeface="Tahoma" pitchFamily="34" charset="0"/>
                          <a:cs typeface="Tahoma" pitchFamily="34" charset="0"/>
                        </a:rPr>
                        <a:t>ติดตามแบบสอบถามผลสัมฤทธิ์ของกรม </a:t>
                      </a:r>
                      <a:r>
                        <a:rPr lang="th-TH" sz="900" b="0" kern="1200" baseline="0" dirty="0" smtClean="0">
                          <a:solidFill>
                            <a:schemeClr val="tx1"/>
                          </a:solidFill>
                          <a:effectLst/>
                          <a:latin typeface="Tahoma" pitchFamily="34" charset="0"/>
                          <a:ea typeface="Tahoma" pitchFamily="34" charset="0"/>
                          <a:cs typeface="Tahoma" pitchFamily="34" charset="0"/>
                        </a:rPr>
                        <a:t>จาก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กรณีหน่วยงานเปลี่ยนแปลงเป้าหมายในแต่ละกลุ่มเป้าหมาย (9 กลุ่ม) ต้องได้รับความเห็นชอบจากกรมพัฒนาฝีมือแรงงาน (กองพัฒนาศักยภาพแรงงานและผู้ประกอบกิจการ)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ใช้แบบสอบถามผลสัมฤทธิ์ของกรม (แบบติดตามและประเมินผลการดำเนินงานพัฒนาฝีมือแรงงาน ปีงบประมาณ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ใช้แบบฟอร์มการรายงานแผนการปรับปรุงกระบวนการทำงานอย่างต่อเนื่อง ประจำปีงบประมาณ พ.ศ.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 (ถ้ามี)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แบบรายงานแผนการปรับปรุงกระบวนการทำงานอย่างต่อเนื่อง ประจำปีงบประมาณ พ.ศ. 2562 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นางสาวจิตชญา อ่ำสาริกา   ผู้อำนวยการกลุ่มงานพัฒนาศักยภาพแรงงานกลุ่มเป้าหมายเฉพาะ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นางสาวรวิชา อินหัน           นักวิชาการพัฒนาฝีมือแรงงานปฏิบัติการ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นางสาวดาว ทรัพย์มูล         พนักงานธุรการ ส3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0 2245 3705</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45" marR="91445" marT="45739" marB="45739">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3080" name="TextBox 14"/>
          <p:cNvSpPr txBox="1">
            <a:spLocks noChangeArrowheads="1"/>
          </p:cNvSpPr>
          <p:nvPr/>
        </p:nvSpPr>
        <p:spPr bwMode="auto">
          <a:xfrm>
            <a:off x="150813" y="5181600"/>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1000" b="1" dirty="0">
                <a:latin typeface="Tahoma" pitchFamily="34" charset="0"/>
                <a:cs typeface="Tahoma" pitchFamily="34" charset="0"/>
              </a:rPr>
              <a:t>เป้าหมายตามรอบ</a:t>
            </a:r>
            <a:r>
              <a:rPr lang="th-TH" altLang="en-US" sz="1000" b="1" dirty="0" smtClean="0">
                <a:latin typeface="Tahoma" pitchFamily="34" charset="0"/>
                <a:cs typeface="Tahoma" pitchFamily="34" charset="0"/>
              </a:rPr>
              <a:t>ประเมิน</a:t>
            </a:r>
            <a:endParaRPr lang="th-TH" altLang="en-US" sz="1000" b="1" dirty="0">
              <a:latin typeface="Tahoma" pitchFamily="34" charset="0"/>
              <a:cs typeface="Tahoma" pitchFamily="34" charset="0"/>
            </a:endParaRPr>
          </a:p>
        </p:txBody>
      </p:sp>
      <p:grpSp>
        <p:nvGrpSpPr>
          <p:cNvPr id="3081" name="Group 4"/>
          <p:cNvGrpSpPr>
            <a:grpSpLocks/>
          </p:cNvGrpSpPr>
          <p:nvPr/>
        </p:nvGrpSpPr>
        <p:grpSpPr bwMode="auto">
          <a:xfrm>
            <a:off x="1035050" y="5181600"/>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360"/>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551"/>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003804798"/>
              </p:ext>
            </p:extLst>
          </p:nvPr>
        </p:nvGraphicFramePr>
        <p:xfrm>
          <a:off x="114300" y="5486400"/>
          <a:ext cx="8994774" cy="1402244"/>
        </p:xfrm>
        <a:graphic>
          <a:graphicData uri="http://schemas.openxmlformats.org/drawingml/2006/table">
            <a:tbl>
              <a:tblPr firstRow="1"/>
              <a:tblGrid>
                <a:gridCol w="1159224">
                  <a:extLst>
                    <a:ext uri="{9D8B030D-6E8A-4147-A177-3AD203B41FA5}"/>
                  </a:extLst>
                </a:gridCol>
                <a:gridCol w="402729">
                  <a:extLst>
                    <a:ext uri="{9D8B030D-6E8A-4147-A177-3AD203B41FA5}"/>
                  </a:extLst>
                </a:gridCol>
                <a:gridCol w="391359">
                  <a:extLst>
                    <a:ext uri="{9D8B030D-6E8A-4147-A177-3AD203B41FA5}"/>
                  </a:extLst>
                </a:gridCol>
                <a:gridCol w="371291">
                  <a:extLst>
                    <a:ext uri="{9D8B030D-6E8A-4147-A177-3AD203B41FA5}"/>
                  </a:extLst>
                </a:gridCol>
                <a:gridCol w="491710">
                  <a:extLst>
                    <a:ext uri="{9D8B030D-6E8A-4147-A177-3AD203B41FA5}"/>
                  </a:extLst>
                </a:gridCol>
                <a:gridCol w="441535">
                  <a:extLst>
                    <a:ext uri="{9D8B030D-6E8A-4147-A177-3AD203B41FA5}"/>
                  </a:extLst>
                </a:gridCol>
                <a:gridCol w="1885007">
                  <a:extLst>
                    <a:ext uri="{9D8B030D-6E8A-4147-A177-3AD203B41FA5}"/>
                  </a:extLst>
                </a:gridCol>
                <a:gridCol w="423019">
                  <a:extLst>
                    <a:ext uri="{9D8B030D-6E8A-4147-A177-3AD203B41FA5}"/>
                  </a:extLst>
                </a:gridCol>
                <a:gridCol w="391360">
                  <a:extLst>
                    <a:ext uri="{9D8B030D-6E8A-4147-A177-3AD203B41FA5}"/>
                  </a:extLst>
                </a:gridCol>
                <a:gridCol w="391359">
                  <a:extLst>
                    <a:ext uri="{9D8B030D-6E8A-4147-A177-3AD203B41FA5}"/>
                  </a:extLst>
                </a:gridCol>
                <a:gridCol w="391360">
                  <a:extLst>
                    <a:ext uri="{9D8B030D-6E8A-4147-A177-3AD203B41FA5}"/>
                  </a:extLst>
                </a:gridCol>
                <a:gridCol w="384113">
                  <a:extLst>
                    <a:ext uri="{9D8B030D-6E8A-4147-A177-3AD203B41FA5}"/>
                  </a:extLst>
                </a:gridCol>
                <a:gridCol w="1870708">
                  <a:extLst>
                    <a:ext uri="{9D8B030D-6E8A-4147-A177-3AD203B41FA5}"/>
                  </a:extLst>
                </a:gridCol>
              </a:tblGrid>
              <a:tr h="21347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marT="45744" marB="45744">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94539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marT="45744" marB="45744">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2" panose="05020102010507070707" pitchFamily="18" charset="2"/>
                        <a:buChar char=""/>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แผนการปรับปรุงกระบวนการทำงานอย่างต่อเนื่อง ประจำปีงบประมาณ พ.ศ. 2562 </a:t>
                      </a: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ติดตามผลสัมฤทธิ์ผู้สูงอายุที่สำเร็จการฝึกอบรม ได้ไม่น้อยกว่า</a:t>
                      </a:r>
                      <a:br>
                        <a:rPr lang="th-TH" sz="800" b="0" kern="1200" dirty="0" smtClean="0">
                          <a:solidFill>
                            <a:schemeClr val="tx1"/>
                          </a:solidFill>
                          <a:effectLst/>
                          <a:latin typeface="Tahoma" pitchFamily="34" charset="0"/>
                          <a:ea typeface="Tahoma" pitchFamily="34" charset="0"/>
                          <a:cs typeface="Tahoma" pitchFamily="34" charset="0"/>
                        </a:rPr>
                      </a:br>
                      <a:r>
                        <a:rPr lang="th-TH" sz="800" b="0" kern="1200" dirty="0" smtClean="0">
                          <a:solidFill>
                            <a:schemeClr val="tx1"/>
                          </a:solidFill>
                          <a:effectLst/>
                          <a:latin typeface="Tahoma" pitchFamily="34" charset="0"/>
                          <a:ea typeface="Tahoma" pitchFamily="34" charset="0"/>
                          <a:cs typeface="Tahoma" pitchFamily="34" charset="0"/>
                        </a:rPr>
                        <a:t>ร้อยละ</a:t>
                      </a:r>
                      <a:r>
                        <a:rPr lang="th-TH" sz="800" b="0" kern="1200" baseline="0" dirty="0" smtClean="0">
                          <a:solidFill>
                            <a:schemeClr val="tx1"/>
                          </a:solidFill>
                          <a:effectLst/>
                          <a:latin typeface="Tahoma" pitchFamily="34" charset="0"/>
                          <a:ea typeface="Tahoma" pitchFamily="34" charset="0"/>
                          <a:cs typeface="Tahoma" pitchFamily="34" charset="0"/>
                        </a:rPr>
                        <a:t> 30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จำนวนของผู้สูงอายุที่สำเร็จการฝึกอบรมมีรายได้เพิ่มมากขึ้น              ร้อยละ 20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รายงานผลของการปรับปรุง โดยเปรียบเทียบกับก่อนการปรับปรุง และการเปลี่ยนแปลงที่มีแนวโน้มดีขึ้น</a:t>
                      </a:r>
                    </a:p>
                  </a:txBody>
                  <a:tcPr marL="91446" marR="91446" marT="45744" marB="45744">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882448153"/>
              </p:ext>
            </p:extLst>
          </p:nvPr>
        </p:nvGraphicFramePr>
        <p:xfrm>
          <a:off x="1128713" y="4114800"/>
          <a:ext cx="6985000" cy="636589"/>
        </p:xfrm>
        <a:graphic>
          <a:graphicData uri="http://schemas.openxmlformats.org/drawingml/2006/table">
            <a:tbl>
              <a:tblPr firstRow="1" bandRow="1">
                <a:tableStyleId>{5C22544A-7EE6-4342-B048-85BDC9FD1C3A}</a:tableStyleId>
              </a:tblPr>
              <a:tblGrid>
                <a:gridCol w="2088299">
                  <a:extLst>
                    <a:ext uri="{9D8B030D-6E8A-4147-A177-3AD203B41FA5}"/>
                  </a:extLst>
                </a:gridCol>
                <a:gridCol w="4320619">
                  <a:extLst>
                    <a:ext uri="{9D8B030D-6E8A-4147-A177-3AD203B41FA5}"/>
                  </a:extLst>
                </a:gridCol>
                <a:gridCol w="576082">
                  <a:extLst>
                    <a:ext uri="{9D8B030D-6E8A-4147-A177-3AD203B41FA5}"/>
                  </a:extLst>
                </a:gridCol>
              </a:tblGrid>
              <a:tr h="365730">
                <a:tc rowSpan="2">
                  <a:txBody>
                    <a:bodyPr/>
                    <a:lstStyle/>
                    <a:p>
                      <a:r>
                        <a:rPr lang="th-TH" sz="800" b="0" dirty="0" smtClean="0">
                          <a:solidFill>
                            <a:schemeClr val="tx1"/>
                          </a:solidFill>
                          <a:latin typeface="Tahoma" pitchFamily="34" charset="0"/>
                          <a:ea typeface="Tahoma" pitchFamily="34" charset="0"/>
                          <a:cs typeface="Tahoma" pitchFamily="34" charset="0"/>
                        </a:rPr>
                        <a:t>ร้อยละของการติดตามผล</a:t>
                      </a:r>
                    </a:p>
                    <a:p>
                      <a:r>
                        <a:rPr lang="th-TH" sz="800" b="0" dirty="0" smtClean="0">
                          <a:solidFill>
                            <a:schemeClr val="tx1"/>
                          </a:solidFill>
                          <a:latin typeface="Tahoma" pitchFamily="34" charset="0"/>
                          <a:ea typeface="Tahoma" pitchFamily="34" charset="0"/>
                          <a:cs typeface="Tahoma" pitchFamily="34" charset="0"/>
                        </a:rPr>
                        <a:t>สัมฤทธิ์ของการพัฒนาฝีมือแรงงาน </a:t>
                      </a:r>
                      <a:endParaRPr lang="th-TH" sz="800" b="0" dirty="0">
                        <a:solidFill>
                          <a:schemeClr val="tx1"/>
                        </a:solidFill>
                        <a:latin typeface="Tahoma" pitchFamily="34" charset="0"/>
                        <a:ea typeface="Tahoma" pitchFamily="34" charset="0"/>
                        <a:cs typeface="Tahoma" pitchFamily="34" charset="0"/>
                      </a:endParaRPr>
                    </a:p>
                  </a:txBody>
                  <a:tcPr marL="91443" marR="91443" marT="45706" marB="45706"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จำนวนผู้สูงอายุที่ตอบแบบสอบถามผลสัมฤทธิ์</a:t>
                      </a:r>
                      <a:endParaRPr lang="en-US" sz="900" b="0" dirty="0" smtClean="0">
                        <a:solidFill>
                          <a:schemeClr val="tx1"/>
                        </a:solidFill>
                        <a:latin typeface="Tahoma" pitchFamily="34" charset="0"/>
                        <a:ea typeface="Tahoma" pitchFamily="34" charset="0"/>
                        <a:cs typeface="Tahoma" pitchFamily="34" charset="0"/>
                      </a:endParaRPr>
                    </a:p>
                    <a:p>
                      <a:pPr algn="ct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43" marR="91443" marT="45706" marB="45706"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270857">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จำนวนผู้สูงอายุที่สำเร็จการฝึกอบรม</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graphicFrame>
        <p:nvGraphicFramePr>
          <p:cNvPr id="25" name="ตาราง 24"/>
          <p:cNvGraphicFramePr>
            <a:graphicFrameLocks noGrp="1"/>
          </p:cNvGraphicFramePr>
          <p:nvPr>
            <p:extLst>
              <p:ext uri="{D42A27DB-BD31-4B8C-83A1-F6EECF244321}">
                <p14:modId xmlns:p14="http://schemas.microsoft.com/office/powerpoint/2010/main" val="2783516828"/>
              </p:ext>
            </p:extLst>
          </p:nvPr>
        </p:nvGraphicFramePr>
        <p:xfrm>
          <a:off x="1111250" y="4724400"/>
          <a:ext cx="6985000" cy="627063"/>
        </p:xfrm>
        <a:graphic>
          <a:graphicData uri="http://schemas.openxmlformats.org/drawingml/2006/table">
            <a:tbl>
              <a:tblPr firstRow="1" bandRow="1">
                <a:tableStyleId>{5C22544A-7EE6-4342-B048-85BDC9FD1C3A}</a:tableStyleId>
              </a:tblPr>
              <a:tblGrid>
                <a:gridCol w="2088299"/>
                <a:gridCol w="4320618"/>
                <a:gridCol w="576083"/>
              </a:tblGrid>
              <a:tr h="36650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ร้อยละของผู้สูงอายุ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ที่สำเร็จการฝึกอบรม</a:t>
                      </a:r>
                      <a:br>
                        <a:rPr lang="th-TH" sz="900" b="0" dirty="0" smtClean="0">
                          <a:solidFill>
                            <a:schemeClr val="tx1"/>
                          </a:solidFill>
                          <a:latin typeface="Tahoma" pitchFamily="34" charset="0"/>
                          <a:ea typeface="Tahoma" pitchFamily="34" charset="0"/>
                          <a:cs typeface="Tahoma" pitchFamily="34" charset="0"/>
                        </a:rPr>
                      </a:br>
                      <a:r>
                        <a:rPr lang="th-TH" sz="900" b="0" dirty="0" smtClean="0">
                          <a:solidFill>
                            <a:schemeClr val="tx1"/>
                          </a:solidFill>
                          <a:latin typeface="Tahoma" pitchFamily="34" charset="0"/>
                          <a:ea typeface="Tahoma" pitchFamily="34" charset="0"/>
                          <a:cs typeface="Tahoma" pitchFamily="34" charset="0"/>
                        </a:rPr>
                        <a:t>มีรายได้เพิ่มมากขึ้น</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จำนวนผู้สูงอายุที่สำเร็จการฝึกอบรมมีรายได้เพิ่มมากขึ้น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260559">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  จำนวนผู้สูงอายุที่ตอบแบบสอบถามผลสัมฤทธิ์กลับ</a:t>
                      </a:r>
                      <a:endParaRPr lang="en-US" sz="900" b="0" baseline="0" dirty="0" smtClean="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3136" name="TextBox 25"/>
          <p:cNvSpPr txBox="1">
            <a:spLocks noChangeArrowheads="1"/>
          </p:cNvSpPr>
          <p:nvPr/>
        </p:nvSpPr>
        <p:spPr bwMode="auto">
          <a:xfrm>
            <a:off x="2843213" y="5013325"/>
            <a:ext cx="288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3137" name="TextBox 26"/>
          <p:cNvSpPr txBox="1">
            <a:spLocks noChangeArrowheads="1"/>
          </p:cNvSpPr>
          <p:nvPr/>
        </p:nvSpPr>
        <p:spPr bwMode="auto">
          <a:xfrm>
            <a:off x="2843213" y="4437063"/>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2" name="Footer Placeholder 1"/>
          <p:cNvSpPr>
            <a:spLocks noGrp="1"/>
          </p:cNvSpPr>
          <p:nvPr>
            <p:ph type="ftr" sz="quarter" idx="11"/>
          </p:nvPr>
        </p:nvSpPr>
        <p:spPr>
          <a:xfrm rot="5400000">
            <a:off x="-1401763" y="2383944"/>
            <a:ext cx="2895600" cy="365125"/>
          </a:xfrm>
        </p:spPr>
        <p:txBody>
          <a:bodyPr/>
          <a:lstStyle/>
          <a:p>
            <a:r>
              <a:rPr lang="en-US" dirty="0" smtClean="0"/>
              <a:t>33</a:t>
            </a:r>
            <a:endParaRPr lang="en-US" dirty="0"/>
          </a:p>
        </p:txBody>
      </p:sp>
    </p:spTree>
    <p:extLst>
      <p:ext uri="{BB962C8B-B14F-4D97-AF65-F5344CB8AC3E}">
        <p14:creationId xmlns:p14="http://schemas.microsoft.com/office/powerpoint/2010/main" val="1164790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16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2 </a:t>
            </a:r>
            <a:r>
              <a:rPr lang="en-US" sz="1200" b="1" dirty="0">
                <a:latin typeface="Tahoma" pitchFamily="34" charset="0"/>
                <a:cs typeface="Tahoma" pitchFamily="34" charset="0"/>
              </a:rPr>
              <a:t>Agenda Base </a:t>
            </a:r>
            <a:r>
              <a:rPr lang="th-TH" sz="1200" b="1" dirty="0" smtClean="0">
                <a:latin typeface="Tahoma" pitchFamily="34" charset="0"/>
                <a:cs typeface="Tahoma" pitchFamily="34" charset="0"/>
              </a:rPr>
              <a:t>(สถาบันพัฒนาฝีมือแรงงานนานาชาติ)</a:t>
            </a:r>
            <a:endParaRPr lang="th-TH" sz="12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23528" y="692696"/>
            <a:ext cx="7601272" cy="709598"/>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2.6</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ความสำเร็จของการบรรลุผลสัมฤทธิ์ในโครงการพัฒนาฝีมือแรงงานนานาชาติ</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เพื่อการพัฒนาความร่วมมือทางเศรษฐกิจในอนุภูมิภาคลุ่มแม่น้ำโขงและภูมิภาคเอเชียตะวันออกเฉียงใต้</a:t>
            </a: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42844" y="1428736"/>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985899416"/>
              </p:ext>
            </p:extLst>
          </p:nvPr>
        </p:nvGraphicFramePr>
        <p:xfrm>
          <a:off x="142844" y="1785926"/>
          <a:ext cx="8610600" cy="2643206"/>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643206">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สำเร็จของการบรรลุเป้าหมาย คือ การพัฒนาบุคลากรภาครัฐ รัฐวิสาหกิจ บุคลากรทางการศึกษา ซึ่งเป็นครู ผู้สอน วิทยากรหรือหัวหน้างาน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ที่เกี่ยวข้องกับกิจกรรมทางการค้า การลงทุน ท่องเที่ยว การบริการ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โล</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สติกส์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และอุตสาหกรรม เพื่อเป้นความร่วมมือทางเศรษฐกิจในอนุภูมิภาคลุ่มแม่น้ำโขงและภูมิภาคเอเชียตะวันออกเฉียงใต้</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โดยวัดผลจากผู้จบการฝึกอบรม ในระหว่างวันที่ 1 ตุลาคม 2561  – 30 มิถุนายน 2562 และติดตามผลผู้จบการฝึกอบรม ภายในวันที่ 30 กันยายน 2562 โดยใช้แบบสอบถามส่งไปยังผู้จบการฝึกอบรมหลังเสร็จสิ้นการฝึกอบรมไปแล้วระยะหนึ่ง</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แบบฟอร์มรายงานผลตามแบบรายงานที่กองวิเทศสัมพันธ์</a:t>
                      </a:r>
                      <a:r>
                        <a:rPr lang="th-TH" sz="900" b="0" baseline="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กองวิเทศสัมพันธ์</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นางสาววนิดา แก้วจินดา นักวิชาการพัฒนาฝีมือแรงงาน /นางสาว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ภัท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 งามวิลัย นักวิชาการพัฒนาฝีมือแรงงาน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1829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214282" y="450057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762000" y="4643446"/>
            <a:ext cx="7896198" cy="342900"/>
            <a:chOff x="1200742" y="4031945"/>
            <a:chExt cx="7895753" cy="341526"/>
          </a:xfrm>
        </p:grpSpPr>
        <p:sp>
          <p:nvSpPr>
            <p:cNvPr id="17" name="TextBox 16"/>
            <p:cNvSpPr txBox="1"/>
            <p:nvPr/>
          </p:nvSpPr>
          <p:spPr>
            <a:xfrm>
              <a:off x="1200742"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786557" cy="3162"/>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369008"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777803" y="4280184"/>
              <a:ext cx="273590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3766422596"/>
              </p:ext>
            </p:extLst>
          </p:nvPr>
        </p:nvGraphicFramePr>
        <p:xfrm>
          <a:off x="107505" y="5013176"/>
          <a:ext cx="8640959" cy="1357322"/>
        </p:xfrm>
        <a:graphic>
          <a:graphicData uri="http://schemas.openxmlformats.org/drawingml/2006/table">
            <a:tbl>
              <a:tblPr firstRow="1"/>
              <a:tblGrid>
                <a:gridCol w="980542">
                  <a:extLst>
                    <a:ext uri="{9D8B030D-6E8A-4147-A177-3AD203B41FA5}"/>
                  </a:extLst>
                </a:gridCol>
                <a:gridCol w="519971">
                  <a:extLst>
                    <a:ext uri="{9D8B030D-6E8A-4147-A177-3AD203B41FA5}"/>
                  </a:extLst>
                </a:gridCol>
                <a:gridCol w="375967">
                  <a:extLst>
                    <a:ext uri="{9D8B030D-6E8A-4147-A177-3AD203B41FA5}"/>
                  </a:extLst>
                </a:gridCol>
                <a:gridCol w="356686">
                  <a:extLst>
                    <a:ext uri="{9D8B030D-6E8A-4147-A177-3AD203B41FA5}"/>
                  </a:extLst>
                </a:gridCol>
                <a:gridCol w="472367">
                  <a:extLst>
                    <a:ext uri="{9D8B030D-6E8A-4147-A177-3AD203B41FA5}"/>
                  </a:extLst>
                </a:gridCol>
                <a:gridCol w="424166">
                  <a:extLst>
                    <a:ext uri="{9D8B030D-6E8A-4147-A177-3AD203B41FA5}"/>
                  </a:extLst>
                </a:gridCol>
                <a:gridCol w="1681065">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1740980">
                  <a:extLst>
                    <a:ext uri="{9D8B030D-6E8A-4147-A177-3AD203B41FA5}"/>
                  </a:extLst>
                </a:gridCol>
              </a:tblGrid>
              <a:tr h="5948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762522">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baseline="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ร้อยละ 60 ของผู้ผ่านการพัฒนาฝีมือในกลุ่มประเทศ</a:t>
                      </a:r>
                      <a:r>
                        <a:rPr lang="th-TH" sz="800" b="0" kern="1200" baseline="0" dirty="0" smtClean="0">
                          <a:solidFill>
                            <a:schemeClr val="tx1"/>
                          </a:solidFill>
                          <a:effectLst/>
                          <a:latin typeface="Tahoma" pitchFamily="34" charset="0"/>
                          <a:ea typeface="Tahoma" pitchFamily="34" charset="0"/>
                          <a:cs typeface="Tahoma" pitchFamily="34" charset="0"/>
                        </a:rPr>
                        <a:t> </a:t>
                      </a:r>
                      <a:r>
                        <a:rPr lang="en-US" sz="800" b="0" kern="1200" baseline="0" dirty="0" smtClean="0">
                          <a:solidFill>
                            <a:schemeClr val="tx1"/>
                          </a:solidFill>
                          <a:effectLst/>
                          <a:latin typeface="Tahoma" pitchFamily="34" charset="0"/>
                          <a:ea typeface="Tahoma" pitchFamily="34" charset="0"/>
                          <a:cs typeface="Tahoma" pitchFamily="34" charset="0"/>
                        </a:rPr>
                        <a:t>CLMV </a:t>
                      </a:r>
                      <a:r>
                        <a:rPr lang="th-TH" sz="800" b="0" kern="1200" dirty="0" smtClean="0">
                          <a:solidFill>
                            <a:schemeClr val="tx1"/>
                          </a:solidFill>
                          <a:effectLst/>
                          <a:latin typeface="Tahoma" pitchFamily="34" charset="0"/>
                          <a:ea typeface="Tahoma" pitchFamily="34" charset="0"/>
                          <a:cs typeface="Tahoma" pitchFamily="34" charset="0"/>
                        </a:rPr>
                        <a:t>สามารถนำความรู้ที่ได้รับไปถ่ายทอดให้กับผู้รับการฝึกในประเทศของตนเองได้</a:t>
                      </a:r>
                      <a:endParaRPr lang="th-TH" sz="800" b="0" kern="1200" baseline="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3897187784"/>
              </p:ext>
            </p:extLst>
          </p:nvPr>
        </p:nvGraphicFramePr>
        <p:xfrm>
          <a:off x="1547664" y="3212977"/>
          <a:ext cx="6715173" cy="1152128"/>
        </p:xfrm>
        <a:graphic>
          <a:graphicData uri="http://schemas.openxmlformats.org/drawingml/2006/table">
            <a:tbl>
              <a:tblPr firstRow="1" bandRow="1">
                <a:tableStyleId>{5C22544A-7EE6-4342-B048-85BDC9FD1C3A}</a:tableStyleId>
              </a:tblPr>
              <a:tblGrid>
                <a:gridCol w="2127054">
                  <a:extLst>
                    <a:ext uri="{9D8B030D-6E8A-4147-A177-3AD203B41FA5}"/>
                  </a:extLst>
                </a:gridCol>
                <a:gridCol w="3855326">
                  <a:extLst>
                    <a:ext uri="{9D8B030D-6E8A-4147-A177-3AD203B41FA5}"/>
                  </a:extLst>
                </a:gridCol>
                <a:gridCol w="732793">
                  <a:extLst>
                    <a:ext uri="{9D8B030D-6E8A-4147-A177-3AD203B41FA5}"/>
                  </a:extLst>
                </a:gridCol>
              </a:tblGrid>
              <a:tr h="514232">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i="0" dirty="0" smtClean="0">
                          <a:solidFill>
                            <a:schemeClr val="tx1"/>
                          </a:solidFill>
                          <a:latin typeface="Tahoma" pitchFamily="34" charset="0"/>
                          <a:ea typeface="Tahoma" pitchFamily="34" charset="0"/>
                          <a:cs typeface="Tahoma" pitchFamily="34" charset="0"/>
                        </a:rPr>
                        <a:t>ร้อยละของผู้ผ่านการพัฒนาฝีมือที่ใน   กลุ่มประเทศ </a:t>
                      </a:r>
                      <a:r>
                        <a:rPr lang="en-US" sz="900" b="0" i="0" dirty="0" smtClean="0">
                          <a:solidFill>
                            <a:schemeClr val="tx1"/>
                          </a:solidFill>
                          <a:latin typeface="Tahoma" pitchFamily="34" charset="0"/>
                          <a:ea typeface="Tahoma" pitchFamily="34" charset="0"/>
                          <a:cs typeface="Tahoma" pitchFamily="34" charset="0"/>
                        </a:rPr>
                        <a:t>CLMV</a:t>
                      </a:r>
                      <a:r>
                        <a:rPr lang="th-TH" sz="900" b="0" i="0" dirty="0" smtClean="0">
                          <a:solidFill>
                            <a:schemeClr val="tx1"/>
                          </a:solidFill>
                          <a:latin typeface="Tahoma" pitchFamily="34" charset="0"/>
                          <a:ea typeface="Tahoma" pitchFamily="34" charset="0"/>
                          <a:cs typeface="Tahoma" pitchFamily="34" charset="0"/>
                        </a:rPr>
                        <a:t> สามารถนำความรู้และทักษะที่ได้รับไปถ่ายทอดให้กับผู้รับการฝึกในประเทศของตนเองได้</a:t>
                      </a:r>
                      <a:endParaRPr lang="th-TH" sz="900" b="0" i="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จำนวนบุคลากรภาครัฐ รัฐวิสาหกิจ และบุคลากรทางการศึกษา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ที่ผ่านการฝึกอบรม และ</a:t>
                      </a:r>
                      <a:r>
                        <a:rPr lang="th-TH" sz="900" b="0" dirty="0" smtClean="0">
                          <a:solidFill>
                            <a:schemeClr val="tx1"/>
                          </a:solidFill>
                          <a:latin typeface="Tahoma" pitchFamily="34" charset="0"/>
                          <a:ea typeface="Tahoma" pitchFamily="34" charset="0"/>
                          <a:cs typeface="Tahoma" pitchFamily="34" charset="0"/>
                        </a:rPr>
                        <a:t>สามารถนำความรู้และทักษะที่ได้รับไปถ่ายทอดให้กับผู้รับการฝึกในประเทศของตนเองได้</a:t>
                      </a:r>
                      <a:endParaRPr lang="en-US"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X</a:t>
                      </a:r>
                      <a:r>
                        <a:rPr lang="en-US" sz="900" b="0" baseline="0" dirty="0" smtClean="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637896">
                <a:tc vMerge="1">
                  <a:txBody>
                    <a:bodyPr/>
                    <a:lstStyle/>
                    <a:p>
                      <a:endParaRPr lang="th-TH" dirty="0"/>
                    </a:p>
                  </a:txBody>
                  <a:tcPr>
                    <a:noFill/>
                  </a:tcPr>
                </a:tc>
                <a:tc>
                  <a:txBody>
                    <a:bodyPr/>
                    <a:lstStyle/>
                    <a:p>
                      <a:pPr algn="ct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จำนวนบุคลากรภาครัฐ รัฐวิสาหกิจ และบุคลากรทางการศึกษา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ที่ผ่านการฝึกอบรมทั้งหมด</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
        <p:nvSpPr>
          <p:cNvPr id="3" name="Footer Placeholder 2"/>
          <p:cNvSpPr>
            <a:spLocks noGrp="1"/>
          </p:cNvSpPr>
          <p:nvPr>
            <p:ph type="ftr" sz="quarter" idx="11"/>
          </p:nvPr>
        </p:nvSpPr>
        <p:spPr>
          <a:xfrm rot="5400000">
            <a:off x="-1325563" y="2560637"/>
            <a:ext cx="2895600" cy="365125"/>
          </a:xfrm>
        </p:spPr>
        <p:txBody>
          <a:bodyPr/>
          <a:lstStyle/>
          <a:p>
            <a:r>
              <a:rPr lang="en-US" dirty="0" smtClean="0"/>
              <a:t>34</a:t>
            </a:r>
            <a:endParaRPr lang="en-US" dirty="0"/>
          </a:p>
        </p:txBody>
      </p:sp>
    </p:spTree>
    <p:extLst>
      <p:ext uri="{BB962C8B-B14F-4D97-AF65-F5344CB8AC3E}">
        <p14:creationId xmlns:p14="http://schemas.microsoft.com/office/powerpoint/2010/main" val="23963766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smtClean="0">
                <a:solidFill>
                  <a:schemeClr val="tx1"/>
                </a:solidFill>
                <a:latin typeface="Tahoma" pitchFamily="34" charset="0"/>
                <a:ea typeface="Tahoma" pitchFamily="34" charset="0"/>
                <a:cs typeface="Tahoma" pitchFamily="34" charset="0"/>
              </a:rPr>
              <a:t>ตัวชี้วัด 4.1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ความสำเร็จของการพัฒนานวัตกรรม</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930236954"/>
              </p:ext>
            </p:extLst>
          </p:nvPr>
        </p:nvGraphicFramePr>
        <p:xfrm>
          <a:off x="142844" y="1752600"/>
          <a:ext cx="8772556" cy="3200400"/>
        </p:xfrm>
        <a:graphic>
          <a:graphicData uri="http://schemas.openxmlformats.org/drawingml/2006/table">
            <a:tbl>
              <a:tblPr firstRow="1" bandRow="1">
                <a:tableStyleId>{5C22544A-7EE6-4342-B048-85BDC9FD1C3A}</a:tableStyleId>
              </a:tblPr>
              <a:tblGrid>
                <a:gridCol w="8772556">
                  <a:extLst>
                    <a:ext uri="{9D8B030D-6E8A-4147-A177-3AD203B41FA5}">
                      <a16:colId xmlns="" xmlns:a16="http://schemas.microsoft.com/office/drawing/2014/main"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ความสำเร็จของการพัฒนานวัตกรรม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คือ การพัฒนาประสิทธิภาพในการบริหารจัดการและพัฒนานวัตกรรมในการบริหารจัดการระบบงาน งบประมาณ ทรัพยากรบุคคล และการให้บริการประชาชนหรือหน่วยงานของรัฐ เพื่อไปสู่ระบบราชการ 4.0 (</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Innovation</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base)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ประกอบด้วย 1) นวัตกรรมเชิงนโยบาย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(Policy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เป็นการริเริ่มนโยบาย กฎหมายและกฎใหม่ ๆ ให้ทันสมัยเหมาะสมและทันต่อสถานการณ์ รวมทั้งให้มีความเชื่อมโยงกับยุทธศาสตร์ของประเทศ 2) นวัตกรรมให้บริการ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(Service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เป็นนวัตกรรมที่นำมาใช้พัฒนาและสร้างคุณค่าในงานบริการภาครัฐ การปรับปรุงการบริการหรือสร้างบริการใหม่ เพื่อยกระดับประสิทธิภาพการให้บริการประชาชน เช่น หน่วยบริการเคลื่อนที่ การจัดทะเบียนออนไลน์ เป็นต้น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นวัตกรรมการบริหาร/องค์การ/หน่วยงาน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(Administrative Organization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เป็นการสร้างหรือปรับปรุงกระบวนงานใหม่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New Process)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รวมทั้งการพัฒนาคุณภาพ          การบริหารงาน เพื่อเพิ่มประสิทธิภาพในการดำเนินงานของภาครัฐ หรือกระบวนการจัดโครงสร้างหน่วยงานรูปแบบใหม่ หรือการวางระบบใหม่ ซึ่งส่งผลต่อการปรับโครงสร้างความสัมพันธ์ระหว่างผู้มีส่วนได้ส่วนเสียฝ่ายต่าง ๆ เช่น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PMQA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4.0 เป็นต้น</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จากการดำเนินการพัฒนานวัตกรรมตามขั้นตอนที่กำหนดในแบบฟอร์ม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หลักการ เหตุผลความจำเป็น รวมทั้งการศึกษา</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องค์ความรู้ที่เกี่ยวข้อง ข้อ 2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วัตถุประสงค์ และข้อ3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การวางแผนพัฒนานวัตกรรม/ขั้นตอนการดำเนินการ โดยดำเนินการ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 3 และ ข้อ 4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ทดลองปฏิบัติ/ผลลัพธ์ที่คาดหวัง ข้อ 5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นำไปปฏิบัติ/ผลลัพธ์ที่เกิดขึ้นจริงอย่างเป็นรูปธรรม โดยดำเนินการ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ระหว่างวันที่ 1 เมษายน - 30 กันยายน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p>
                    <a:p>
                      <a:pPr marL="228600" indent="-228600">
                        <a:buAutoNum type="arabicPeriod" startAt="3"/>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1.  เป็นนวัตกรรมที่ไม่ซ้ำกับนวัตกรรมที่เคยนำเสนอในตัวชี้วัดครั้งที่ผ่านมา</a:t>
                      </a:r>
                    </a:p>
                    <a:p>
                      <a:pPr marL="228600" indent="-228600">
                        <a:buNone/>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ใช้แบบฟอร์มการรายงานตัวชี้วัดระดับความสำเร็จของการพัฒนานวัตกรรม ตามที่กลุ่มพัฒนาระบบบริหารกำหนด</a:t>
                      </a:r>
                      <a:endPar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(ถ้ามี)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แบบฟอร์ม</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กลุ่มพัฒนาระบบบริหาร  ผู้รับผิดชอบ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นางศรีวรรณ  ประเสริฐทอง และนางสาวนภารัตน์ ภาโนมัย สอบถามข้อมูลเพิ่มเติม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Line : KPI 61</a:t>
                      </a:r>
                      <a:endPar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endParaRPr lang="th-TH" sz="900" b="1" spc="-4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 xmlns:a16="http://schemas.microsoft.com/office/drawing/2014/main" id="{158A2FA5-4FFE-4AC3-B2CB-0934EC5F31E6}"/>
              </a:ext>
            </a:extLst>
          </p:cNvPr>
          <p:cNvGraphicFramePr>
            <a:graphicFrameLocks noGrp="1"/>
          </p:cNvGraphicFramePr>
          <p:nvPr>
            <p:extLst>
              <p:ext uri="{D42A27DB-BD31-4B8C-83A1-F6EECF244321}">
                <p14:modId xmlns:p14="http://schemas.microsoft.com/office/powerpoint/2010/main" val="122316073"/>
              </p:ext>
            </p:extLst>
          </p:nvPr>
        </p:nvGraphicFramePr>
        <p:xfrm>
          <a:off x="0" y="5486399"/>
          <a:ext cx="9006844" cy="881412"/>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332772">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52292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ความสำเร็จของ</a:t>
                      </a:r>
                      <a:r>
                        <a:rPr lang="th-TH" sz="1000" b="0" kern="1200" dirty="0" smtClean="0">
                          <a:solidFill>
                            <a:schemeClr val="tx1"/>
                          </a:solidFill>
                          <a:effectLst/>
                          <a:latin typeface="Tahoma" pitchFamily="34" charset="0"/>
                          <a:ea typeface="Tahoma" pitchFamily="34" charset="0"/>
                          <a:cs typeface="Tahoma" pitchFamily="34" charset="0"/>
                        </a:rPr>
                        <a:t>การดำเนินการจัดทำแผนพัฒนา</a:t>
                      </a:r>
                      <a:r>
                        <a:rPr lang="th-TH" sz="1000" b="0" kern="1200" dirty="0">
                          <a:solidFill>
                            <a:schemeClr val="tx1"/>
                          </a:solidFill>
                          <a:effectLst/>
                          <a:latin typeface="Tahoma" pitchFamily="34" charset="0"/>
                          <a:ea typeface="Tahoma" pitchFamily="34" charset="0"/>
                          <a:cs typeface="Tahoma" pitchFamily="34" charset="0"/>
                        </a:rPr>
                        <a:t>นวัตกรรม</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ความสำเร็จของการพัฒนา</a:t>
                      </a:r>
                      <a:r>
                        <a:rPr lang="th-TH" sz="1000" b="0" kern="1200" dirty="0" smtClean="0">
                          <a:solidFill>
                            <a:schemeClr val="tx1"/>
                          </a:solidFill>
                          <a:effectLst/>
                          <a:latin typeface="Tahoma" pitchFamily="34" charset="0"/>
                          <a:ea typeface="Tahoma" pitchFamily="34" charset="0"/>
                          <a:cs typeface="Tahoma" pitchFamily="34" charset="0"/>
                        </a:rPr>
                        <a:t>นวัตกรรมที่มีผลลัพธ์</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000" b="0" kern="1200" dirty="0" smtClean="0">
                          <a:solidFill>
                            <a:schemeClr val="tx1"/>
                          </a:solidFill>
                          <a:effectLst/>
                          <a:latin typeface="Tahoma" pitchFamily="34" charset="0"/>
                          <a:ea typeface="Tahoma" pitchFamily="34" charset="0"/>
                          <a:cs typeface="Tahoma" pitchFamily="34" charset="0"/>
                        </a:rPr>
                        <a:t>   ที่เกิดขึ้นจริงอย่างเป็นรูปธรรม</a:t>
                      </a:r>
                      <a:endParaRPr lang="en-US" sz="10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3" name="Footer Placeholder 2"/>
          <p:cNvSpPr>
            <a:spLocks noGrp="1"/>
          </p:cNvSpPr>
          <p:nvPr>
            <p:ph type="ftr" sz="quarter" idx="11"/>
          </p:nvPr>
        </p:nvSpPr>
        <p:spPr>
          <a:xfrm rot="5400000">
            <a:off x="-1345798" y="2870094"/>
            <a:ext cx="2895600" cy="365125"/>
          </a:xfrm>
        </p:spPr>
        <p:txBody>
          <a:bodyPr/>
          <a:lstStyle/>
          <a:p>
            <a:r>
              <a:rPr lang="en-US" dirty="0" smtClean="0"/>
              <a:t>35</a:t>
            </a:r>
            <a:endParaRPr lang="en-US" dirty="0"/>
          </a:p>
        </p:txBody>
      </p:sp>
    </p:spTree>
    <p:extLst>
      <p:ext uri="{BB962C8B-B14F-4D97-AF65-F5344CB8AC3E}">
        <p14:creationId xmlns:p14="http://schemas.microsoft.com/office/powerpoint/2010/main" val="42862760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0"/>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4800" y="618900"/>
            <a:ext cx="6653093" cy="358170"/>
          </a:xfrm>
          <a:prstGeom prst="roundRect">
            <a:avLst>
              <a:gd name="adj" fmla="val 19493"/>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4.2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ความสำเร็จของการติดตามผลความพึงพอใจ</a:t>
            </a:r>
          </a:p>
        </p:txBody>
      </p:sp>
      <p:sp>
        <p:nvSpPr>
          <p:cNvPr id="12" name="TextBox 11"/>
          <p:cNvSpPr txBox="1"/>
          <p:nvPr/>
        </p:nvSpPr>
        <p:spPr>
          <a:xfrm>
            <a:off x="156776" y="967271"/>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040601189"/>
              </p:ext>
            </p:extLst>
          </p:nvPr>
        </p:nvGraphicFramePr>
        <p:xfrm>
          <a:off x="152400" y="1186415"/>
          <a:ext cx="8834824" cy="4353871"/>
        </p:xfrm>
        <a:graphic>
          <a:graphicData uri="http://schemas.openxmlformats.org/drawingml/2006/table">
            <a:tbl>
              <a:tblPr firstRow="1" bandRow="1">
                <a:tableStyleId>{5C22544A-7EE6-4342-B048-85BDC9FD1C3A}</a:tableStyleId>
              </a:tblPr>
              <a:tblGrid>
                <a:gridCol w="8834824">
                  <a:extLst>
                    <a:ext uri="{9D8B030D-6E8A-4147-A177-3AD203B41FA5}">
                      <a16:colId xmlns:a16="http://schemas.microsoft.com/office/drawing/2014/main" xmlns="" val="20000"/>
                    </a:ext>
                  </a:extLst>
                </a:gridCol>
              </a:tblGrid>
              <a:tr h="4353871">
                <a:tc>
                  <a:txBody>
                    <a:bodyPr/>
                    <a:lstStyle/>
                    <a:p>
                      <a:pPr marL="180975" indent="-180975">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ความสำเร็จของการติดตามผลความพึงพอใจ คือ การติดตามผลความพึงพอใจด้านการฝึกอบรม และติดตามผลความพึงพอใจด้านการทดสอบมาตรฐานฝีมือแรงงานแห่งชาติ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เพื่อวิเคราะห์และ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ปรับปรุงกระบวนการทำงานในด้านการให้บริการของหน่วยงานให้มีประสิทธิภาพมากยิ่งขึ้น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ความพึงพอใจด้านการฝึกอบรม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ร้อยละของจำนวนผู้สำเร็จการฝึกอบรมที่ตอบแบบสอบถามความพึงพอใจในโครงการเพิ่มศักยภาพแรงงานรองรั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Thailand 4.0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โครงการศูนย์ฝึกอบรมเทคโนโลยีชั้นสูงรองรับอุตสาหกรรมแห่งอนาคต โครงการพัฒนาฝีมือแรงงานเพื่อรองรับการเปลี่ยนแปลงเทคโนโลยีของภาคอุตสาหกรรมและบริการ โครงการเพิ่มทักษะกำลังแรงงานในพื้นที่เขตพัฒนาเศรษฐกิจพิเศษ และโครงการพัฒนาฝีมือแรงงานรองรับ 10 อุตสาหกรรมเป้าหมายและอุตสาหกรรมเทคโนโลยีชั้นสูงพื้นที่ระเบียงเศรษฐกิจภาคตะวันออก ตามแบบประเมินความพึงพอใจด้านการฝึกอบรมของการประกันคุณภาพการพัฒนาฝีมือแรงงาน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QA6221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QA6222)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ความพึงพอใจด้านการทดสอบมาตรฐานฝีมือแรงงานแห่งชาติ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จากร้อยละของจำนวนผู้ตอบแบบสอบถามความพึงพอใจด้านการทดสอบมาตรฐานฝีมือ</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แรงงานแห่งชาติ</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การนับแบบสอบถามความพึงพอใจของ</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กรมผ่าน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 จนไม่สามารถประมวลผลได้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ด้านการฝึกอบรม กำหนดรอบที่ 1 ผลการดำเนินการระหว่าง วันที่ 1 ตุลาคม 2561 - 31 มีนาคม 2562 และรอบที่ 2 ผลการดำเนินการ ระหว่างวันที่ 1 เมษายน - 30 กันยายน 2562</a:t>
                      </a:r>
                    </a:p>
                    <a:p>
                      <a:pPr marL="0" marR="0" indent="0" algn="l" defTabSz="914400" rtl="0" eaLnBrk="1" fontAlgn="auto" latinLnBrk="0" hangingPunct="1">
                        <a:lnSpc>
                          <a:spcPct val="100000"/>
                        </a:lnSpc>
                        <a:spcBef>
                          <a:spcPts val="0"/>
                        </a:spcBef>
                        <a:spcAft>
                          <a:spcPts val="0"/>
                        </a:spcAft>
                        <a:buClrTx/>
                        <a:buSzTx/>
                        <a:buFont typeface="+mj-lt"/>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ด้านการทดสอบมาตรฐานฝีมือแรงงานแห่งชาติ  วัดผลการดำเนินรอบที่ 1 ระหว่าง วันที่ 1 มกราคม - 31 มีนาคม 2562 และรอบที่ 2 ระหว่างวันที่ 1 เมษายน - 30 กันยายน 2562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การประเมินความพึงพอใจด้านการฝึกอบรม สำนักพัฒนาผู้ฝึกและเทคโนโลยีการฝึก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ศิริรัตน์ ผู้อำนวยการกลุ่มงานพัฒนาระบบการฝึก </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ศิริลักษณ์ ประศาสตร์อินทาระ นักวิชาการพัฒนาฝีมือแรงงานชำนาญการพิเศษ นายกฤษดา ปาโส นักวิชาการพัฒนาฝีมือแรงงานชำนาญการ และนางสาวนุชจรินท์ สายรัดทอง</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7.   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การประเมิน</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ความพึงพอใจด้านการทดสอบมาตรฐานฯ</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นางสาวปาริชาติ  สิทธิกัน และนายกิตติศักดิ์  แซ่หลี</a:t>
                      </a:r>
                      <a:r>
                        <a:rPr lang="en-US"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r>
                      <a:b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br>
                      <a:r>
                        <a:rPr lang="th-TH" sz="900" b="0" spc="-4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โ</a:t>
                      </a:r>
                      <a:r>
                        <a:rPr lang="th-TH" sz="900" b="0" strike="noStrike"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ทรศัพท์ </a:t>
                      </a:r>
                      <a:r>
                        <a:rPr lang="en-US" sz="900" b="0" strike="noStrike"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2354 2081</a:t>
                      </a:r>
                      <a:endParaRPr lang="th-TH" sz="900" b="1" strike="noStrike" spc="-4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                              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20112" y="5549203"/>
            <a:ext cx="162154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99928" y="5549203"/>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067851846"/>
              </p:ext>
            </p:extLst>
          </p:nvPr>
        </p:nvGraphicFramePr>
        <p:xfrm>
          <a:off x="68503" y="5913123"/>
          <a:ext cx="9006844" cy="91440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158506977"/>
              </p:ext>
            </p:extLst>
          </p:nvPr>
        </p:nvGraphicFramePr>
        <p:xfrm>
          <a:off x="2352983" y="3657600"/>
          <a:ext cx="6278849" cy="685800"/>
        </p:xfrm>
        <a:graphic>
          <a:graphicData uri="http://schemas.openxmlformats.org/drawingml/2006/table">
            <a:tbl>
              <a:tblPr firstRow="1" bandRow="1">
                <a:tableStyleId>{5C22544A-7EE6-4342-B048-85BDC9FD1C3A}</a:tableStyleId>
              </a:tblPr>
              <a:tblGrid>
                <a:gridCol w="1761817">
                  <a:extLst>
                    <a:ext uri="{9D8B030D-6E8A-4147-A177-3AD203B41FA5}">
                      <a16:colId xmlns:a16="http://schemas.microsoft.com/office/drawing/2014/main" xmlns="" val="20000"/>
                    </a:ext>
                  </a:extLst>
                </a:gridCol>
                <a:gridCol w="3802157">
                  <a:extLst>
                    <a:ext uri="{9D8B030D-6E8A-4147-A177-3AD203B41FA5}">
                      <a16:colId xmlns:a16="http://schemas.microsoft.com/office/drawing/2014/main" xmlns="" val="20001"/>
                    </a:ext>
                  </a:extLst>
                </a:gridCol>
                <a:gridCol w="714875">
                  <a:extLst>
                    <a:ext uri="{9D8B030D-6E8A-4147-A177-3AD203B41FA5}">
                      <a16:colId xmlns:a16="http://schemas.microsoft.com/office/drawing/2014/main" xmlns="" val="20002"/>
                    </a:ext>
                  </a:extLst>
                </a:gridCol>
              </a:tblGrid>
              <a:tr h="30561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ร้อยละของผู้ตอบแบบสอบถาม</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ความพึงพอใจด้านการฝึกอบรม </a:t>
                      </a:r>
                      <a:r>
                        <a:rPr lang="th-TH" sz="900" b="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จำนวนผู้สำเร็จการฝึกอบรมที่ตอบแบบสอบถามความพึงพอใจ</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80185">
                <a:tc vMerge="1">
                  <a:txBody>
                    <a:bodyPr/>
                    <a:lstStyle/>
                    <a:p>
                      <a:endParaRPr lang="th-TH" dirty="0"/>
                    </a:p>
                  </a:txBody>
                  <a:tcPr>
                    <a:noFill/>
                  </a:tcPr>
                </a:tc>
                <a:tc>
                  <a:txBody>
                    <a:bodyPr/>
                    <a:lstStyle/>
                    <a:p>
                      <a:pPr algn="ctr"/>
                      <a:r>
                        <a:rPr lang="th-TH" sz="900" b="0" baseline="0" dirty="0">
                          <a:solidFill>
                            <a:schemeClr val="tx1"/>
                          </a:solidFill>
                          <a:latin typeface="Tahoma" pitchFamily="34" charset="0"/>
                          <a:ea typeface="Tahoma" pitchFamily="34" charset="0"/>
                          <a:cs typeface="Tahoma" pitchFamily="34" charset="0"/>
                        </a:rPr>
                        <a:t> จำนวนผู้สำเร็จการฝึกอบรมทั้งหมด</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pic>
        <p:nvPicPr>
          <p:cNvPr id="25" name="Picture 2">
            <a:extLst>
              <a:ext uri="{FF2B5EF4-FFF2-40B4-BE49-F238E27FC236}">
                <a16:creationId xmlns:a16="http://schemas.microsoft.com/office/drawing/2014/main" xmlns="" id="{56AD2303-5FDE-466E-8589-975E8797BA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 y="4081046"/>
            <a:ext cx="564427" cy="567154"/>
          </a:xfrm>
          <a:prstGeom prst="rect">
            <a:avLst/>
          </a:prstGeom>
        </p:spPr>
      </p:pic>
      <p:sp>
        <p:nvSpPr>
          <p:cNvPr id="26" name="TextBox 3">
            <a:extLst>
              <a:ext uri="{FF2B5EF4-FFF2-40B4-BE49-F238E27FC236}">
                <a16:creationId xmlns:a16="http://schemas.microsoft.com/office/drawing/2014/main" xmlns="" id="{ACF1D6E9-A75E-430E-8720-F5B51FA1614F}"/>
              </a:ext>
            </a:extLst>
          </p:cNvPr>
          <p:cNvSpPr txBox="1"/>
          <p:nvPr/>
        </p:nvSpPr>
        <p:spPr>
          <a:xfrm>
            <a:off x="62312" y="4648200"/>
            <a:ext cx="2075230" cy="461665"/>
          </a:xfrm>
          <a:prstGeom prst="rect">
            <a:avLst/>
          </a:prstGeom>
          <a:noFill/>
        </p:spPr>
        <p:txBody>
          <a:bodyPr wrap="square" rtlCol="0">
            <a:spAutoFit/>
          </a:bodyPr>
          <a:lstStyle/>
          <a:p>
            <a:pPr algn="ctr"/>
            <a:r>
              <a:rPr lang="en-US" sz="800" dirty="0">
                <a:latin typeface="Tahoma" pitchFamily="34" charset="0"/>
                <a:ea typeface="Tahoma" pitchFamily="34" charset="0"/>
                <a:cs typeface="Tahoma" pitchFamily="34" charset="0"/>
              </a:rPr>
              <a:t>QR Code</a:t>
            </a:r>
          </a:p>
          <a:p>
            <a:pPr algn="ctr"/>
            <a:r>
              <a:rPr lang="th-TH" sz="800" dirty="0">
                <a:latin typeface="Tahoma" pitchFamily="34" charset="0"/>
                <a:ea typeface="Tahoma" pitchFamily="34" charset="0"/>
                <a:cs typeface="Tahoma" pitchFamily="34" charset="0"/>
              </a:rPr>
              <a:t>แบบประเมินความพึง</a:t>
            </a:r>
            <a:r>
              <a:rPr lang="th-TH" sz="800" dirty="0" smtClean="0">
                <a:latin typeface="Tahoma" pitchFamily="34" charset="0"/>
                <a:ea typeface="Tahoma" pitchFamily="34" charset="0"/>
                <a:cs typeface="Tahoma" pitchFamily="34" charset="0"/>
              </a:rPr>
              <a:t>พอใจด้านการฝึกอบรมและการทดสอบมาตรฐาน</a:t>
            </a:r>
            <a:endParaRPr lang="en-US" sz="800" dirty="0">
              <a:latin typeface="Tahoma" pitchFamily="34" charset="0"/>
              <a:ea typeface="Tahoma" pitchFamily="34" charset="0"/>
              <a:cs typeface="Tahoma" pitchFamily="34" charset="0"/>
            </a:endParaRPr>
          </a:p>
        </p:txBody>
      </p:sp>
      <p:graphicFrame>
        <p:nvGraphicFramePr>
          <p:cNvPr id="27" name="Table 29">
            <a:extLst>
              <a:ext uri="{FF2B5EF4-FFF2-40B4-BE49-F238E27FC236}">
                <a16:creationId xmlns:a16="http://schemas.microsoft.com/office/drawing/2014/main" xmlns="" id="{3564FF0D-1E39-4F28-97CE-309F12994023}"/>
              </a:ext>
            </a:extLst>
          </p:cNvPr>
          <p:cNvGraphicFramePr>
            <a:graphicFrameLocks noGrp="1"/>
          </p:cNvGraphicFramePr>
          <p:nvPr>
            <p:extLst>
              <p:ext uri="{D42A27DB-BD31-4B8C-83A1-F6EECF244321}">
                <p14:modId xmlns:p14="http://schemas.microsoft.com/office/powerpoint/2010/main" val="259393195"/>
              </p:ext>
            </p:extLst>
          </p:nvPr>
        </p:nvGraphicFramePr>
        <p:xfrm>
          <a:off x="2057400" y="4767909"/>
          <a:ext cx="6714315" cy="503861"/>
        </p:xfrm>
        <a:graphic>
          <a:graphicData uri="http://schemas.openxmlformats.org/drawingml/2006/table">
            <a:tbl>
              <a:tblPr firstRow="1" bandRow="1">
                <a:tableStyleId>{5C22544A-7EE6-4342-B048-85BDC9FD1C3A}</a:tableStyleId>
              </a:tblPr>
              <a:tblGrid>
                <a:gridCol w="1859818">
                  <a:extLst>
                    <a:ext uri="{9D8B030D-6E8A-4147-A177-3AD203B41FA5}">
                      <a16:colId xmlns:a16="http://schemas.microsoft.com/office/drawing/2014/main" xmlns="" val="20000"/>
                    </a:ext>
                  </a:extLst>
                </a:gridCol>
                <a:gridCol w="221199">
                  <a:extLst>
                    <a:ext uri="{9D8B030D-6E8A-4147-A177-3AD203B41FA5}">
                      <a16:colId xmlns:a16="http://schemas.microsoft.com/office/drawing/2014/main" xmlns="" val="4194204192"/>
                    </a:ext>
                  </a:extLst>
                </a:gridCol>
                <a:gridCol w="4133040">
                  <a:extLst>
                    <a:ext uri="{9D8B030D-6E8A-4147-A177-3AD203B41FA5}">
                      <a16:colId xmlns:a16="http://schemas.microsoft.com/office/drawing/2014/main" xmlns="" val="20001"/>
                    </a:ext>
                  </a:extLst>
                </a:gridCol>
                <a:gridCol w="500258">
                  <a:extLst>
                    <a:ext uri="{9D8B030D-6E8A-4147-A177-3AD203B41FA5}">
                      <a16:colId xmlns:a16="http://schemas.microsoft.com/office/drawing/2014/main" xmlns="" val="20002"/>
                    </a:ext>
                  </a:extLst>
                </a:gridCol>
              </a:tblGrid>
              <a:tr h="267886">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ร้อยละของการติดตามผลความพึงพอใจด้านการทดสอบมาตรฐาน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endParaRPr lang="th-TH" sz="900" b="0" dirty="0">
                        <a:solidFill>
                          <a:schemeClr val="tx1"/>
                        </a:solidFill>
                        <a:latin typeface="Tahoma" pitchFamily="34" charset="0"/>
                        <a:ea typeface="Tahoma" pitchFamily="34" charset="0"/>
                        <a:cs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a:t>
                      </a:r>
                      <a:r>
                        <a:rPr lang="th-TH" sz="900" b="0" dirty="0" smtClean="0">
                          <a:solidFill>
                            <a:schemeClr val="tx1"/>
                          </a:solidFill>
                          <a:latin typeface="Tahoma" pitchFamily="34" charset="0"/>
                          <a:ea typeface="Tahoma" pitchFamily="34" charset="0"/>
                          <a:cs typeface="Tahoma" pitchFamily="34" charset="0"/>
                        </a:rPr>
                        <a:t>ผู้ผ่านการทดสอบมาตรฐานฯ ที่ตอบ</a:t>
                      </a:r>
                      <a:r>
                        <a:rPr lang="th-TH" sz="900" b="0" dirty="0">
                          <a:solidFill>
                            <a:schemeClr val="tx1"/>
                          </a:solidFill>
                          <a:latin typeface="Tahoma" pitchFamily="34" charset="0"/>
                          <a:ea typeface="Tahoma" pitchFamily="34" charset="0"/>
                          <a:cs typeface="Tahoma" pitchFamily="34" charset="0"/>
                        </a:rPr>
                        <a:t>แบบสอบถามความพึง</a:t>
                      </a:r>
                      <a:r>
                        <a:rPr lang="th-TH" sz="900" b="0" dirty="0" smtClean="0">
                          <a:solidFill>
                            <a:schemeClr val="tx1"/>
                          </a:solidFill>
                          <a:latin typeface="Tahoma" pitchFamily="34" charset="0"/>
                          <a:ea typeface="Tahoma" pitchFamily="34" charset="0"/>
                          <a:cs typeface="Tahoma" pitchFamily="34" charset="0"/>
                        </a:rPr>
                        <a:t>พอใจ</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vMerge="1">
                  <a:txBody>
                    <a:bodyPr/>
                    <a:lstStyle/>
                    <a:p>
                      <a:endParaRPr lang="en-US"/>
                    </a:p>
                  </a:txBody>
                  <a:tcPr/>
                </a:tc>
                <a:tc>
                  <a:txBody>
                    <a:bodyPr/>
                    <a:lstStyle/>
                    <a:p>
                      <a:pPr algn="ctr"/>
                      <a:r>
                        <a:rPr lang="th-TH" sz="900" b="0" dirty="0">
                          <a:latin typeface="Tahoma" pitchFamily="34" charset="0"/>
                          <a:ea typeface="Tahoma" pitchFamily="34" charset="0"/>
                          <a:cs typeface="Tahoma" pitchFamily="34" charset="0"/>
                        </a:rPr>
                        <a:t>   จำนวน</a:t>
                      </a:r>
                      <a:r>
                        <a:rPr lang="th-TH" sz="900" b="0" dirty="0" smtClean="0">
                          <a:latin typeface="Tahoma" pitchFamily="34" charset="0"/>
                          <a:ea typeface="Tahoma" pitchFamily="34" charset="0"/>
                          <a:cs typeface="Tahoma" pitchFamily="34" charset="0"/>
                        </a:rPr>
                        <a:t>ผู้ผ่านการ</a:t>
                      </a:r>
                      <a:r>
                        <a:rPr lang="th-TH" sz="900" b="0" dirty="0">
                          <a:latin typeface="Tahoma" pitchFamily="34" charset="0"/>
                          <a:ea typeface="Tahoma" pitchFamily="34" charset="0"/>
                          <a:cs typeface="Tahoma" pitchFamily="34" charset="0"/>
                        </a:rPr>
                        <a:t>ทดสอบมาตรฐาน</a:t>
                      </a:r>
                      <a:r>
                        <a:rPr lang="th-TH" sz="900" b="0" dirty="0" smtClean="0">
                          <a:latin typeface="Tahoma" pitchFamily="34" charset="0"/>
                          <a:ea typeface="Tahoma" pitchFamily="34" charset="0"/>
                          <a:cs typeface="Tahoma" pitchFamily="34" charset="0"/>
                        </a:rPr>
                        <a:t>ฯ</a:t>
                      </a:r>
                      <a:r>
                        <a:rPr lang="th-TH" sz="900" b="0" baseline="0" dirty="0" smtClean="0">
                          <a:latin typeface="Tahoma" pitchFamily="34" charset="0"/>
                          <a:ea typeface="Tahoma" pitchFamily="34" charset="0"/>
                          <a:cs typeface="Tahoma" pitchFamily="34" charset="0"/>
                        </a:rPr>
                        <a:t> (ระหว่างวันที่ 1 ม.ค.- 30 ก.ย. 62)</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 name="Footer Placeholder 2"/>
          <p:cNvSpPr>
            <a:spLocks noGrp="1"/>
          </p:cNvSpPr>
          <p:nvPr>
            <p:ph type="ftr" sz="quarter" idx="11"/>
          </p:nvPr>
        </p:nvSpPr>
        <p:spPr>
          <a:xfrm rot="5400000">
            <a:off x="-1341437" y="2206675"/>
            <a:ext cx="2895600" cy="365125"/>
          </a:xfrm>
        </p:spPr>
        <p:txBody>
          <a:bodyPr/>
          <a:lstStyle/>
          <a:p>
            <a:r>
              <a:rPr lang="en-US" dirty="0" smtClean="0"/>
              <a:t>36</a:t>
            </a:r>
            <a:endParaRPr lang="en-US" dirty="0"/>
          </a:p>
        </p:txBody>
      </p:sp>
    </p:spTree>
    <p:extLst>
      <p:ext uri="{BB962C8B-B14F-4D97-AF65-F5344CB8AC3E}">
        <p14:creationId xmlns:p14="http://schemas.microsoft.com/office/powerpoint/2010/main" val="2327986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spc="-50" dirty="0">
                <a:latin typeface="Tahoma" pitchFamily="34" charset="0"/>
                <a:cs typeface="Tahoma" pitchFamily="34" charset="0"/>
              </a:rPr>
              <a:t>ตัวชี้วัด องค์ประกอบที่ 4 </a:t>
            </a:r>
            <a:r>
              <a:rPr lang="en-US" sz="1200" b="1" spc="-50" dirty="0">
                <a:latin typeface="Tahoma" pitchFamily="34" charset="0"/>
                <a:cs typeface="Tahoma" pitchFamily="34" charset="0"/>
              </a:rPr>
              <a:t>Innovation </a:t>
            </a:r>
            <a:r>
              <a:rPr lang="en-US" sz="1200" b="1" spc="-50" dirty="0" smtClean="0">
                <a:latin typeface="Tahoma" pitchFamily="34" charset="0"/>
                <a:cs typeface="Tahoma" pitchFamily="34" charset="0"/>
              </a:rPr>
              <a:t>Base </a:t>
            </a:r>
            <a:r>
              <a:rPr lang="th-TH" sz="1000" b="1" spc="-50" dirty="0" smtClean="0">
                <a:latin typeface="Tahoma" pitchFamily="34" charset="0"/>
                <a:cs typeface="Tahoma" pitchFamily="34" charset="0"/>
              </a:rPr>
              <a:t>(สถาบันพัฒนาฝีมือแรงงาน / สำนักงานพัฒนาฝีมือแรงงาน  ทุกแห่ง )</a:t>
            </a:r>
            <a:endParaRPr lang="th-TH" sz="1000" b="1" spc="-50" dirty="0">
              <a:latin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smtClean="0">
                <a:solidFill>
                  <a:schemeClr val="tx1"/>
                </a:solidFill>
                <a:latin typeface="Tahoma" pitchFamily="34" charset="0"/>
                <a:ea typeface="Tahoma" pitchFamily="34" charset="0"/>
                <a:cs typeface="Tahoma" pitchFamily="34" charset="0"/>
              </a:rPr>
              <a:t>ตัวชี้วัด </a:t>
            </a:r>
            <a:r>
              <a:rPr lang="th-TH" sz="1200" kern="0" dirty="0">
                <a:solidFill>
                  <a:schemeClr val="tx1"/>
                </a:solidFill>
                <a:latin typeface="Tahoma" pitchFamily="34" charset="0"/>
                <a:ea typeface="Tahoma" pitchFamily="34" charset="0"/>
                <a:cs typeface="Tahoma" pitchFamily="34" charset="0"/>
              </a:rPr>
              <a:t>4.3 </a:t>
            </a:r>
            <a:r>
              <a:rPr lang="en-US" sz="1200" kern="0" dirty="0" smtClean="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ความสำเร็จของการติดตามผลสัมฤทธิ์การพัฒนาฝีมือแรงงาน</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747347521"/>
              </p:ext>
            </p:extLst>
          </p:nvPr>
        </p:nvGraphicFramePr>
        <p:xfrm>
          <a:off x="142844" y="1752600"/>
          <a:ext cx="8677628" cy="3200400"/>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ความสำเร็จของการติดตามผลสัมฤทธิ์การพัฒนาฝีมือแรงงาน คือ การที่หน่วยงานดำเนินการติดตามผลสัมฤทธิ์การพัฒนาฝีมือ</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แรงงาน  เพื่อกรมจะนำข้อมูลไปใช้ในการวิเคราะห์</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ปรับปรุงการ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ทำงานของกรมให้</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พิจารณาจากการติดตามและประเมินผลการฝึกอบรม รายโครงการ แยกตามกิจกรรมฝึกหลัก (เตรียม ยก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เสริม) อย่างละไม่น้อยกว่าร้อยละ 40 ของผู้สำเร็จการฝึก ใช้แบบสอบถามผลสัมฤทธิ์การพัฒนาฝีมือแรงงานของกรมได้ทั้งเอกสารและผ่าน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  และ</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โดยรอบที่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 วันที่ 1 ตุลาคม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 ระหว่างวันที่ 1 เมษายน - 30 กันยายน 256</a:t>
                      </a:r>
                      <a:r>
                        <a:rPr lang="en-US" sz="900" b="0" baseline="0" smtClean="0">
                          <a:solidFill>
                            <a:schemeClr val="tx1"/>
                          </a:solidFill>
                          <a:latin typeface="Tahoma" panose="020B0604030504040204" pitchFamily="34" charset="0"/>
                          <a:ea typeface="Tahoma" panose="020B0604030504040204" pitchFamily="34" charset="0"/>
                          <a:cs typeface="Tahoma" panose="020B0604030504040204" pitchFamily="34" charset="0"/>
                        </a:rPr>
                        <a:t>2 </a:t>
                      </a:r>
                      <a:endParaRPr lang="th-TH" sz="900" b="0" baseline="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3"/>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โดยใช้แบบสอบถามผลสัมฤทธิ์การพัฒนาฝีมือแรงงานของกรมทางเว็บไซต์ กองแผนงานและสารสนเทศ</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3"/>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กิจกรรมใดกิจกรรมหนึ่งไม่ผ่าน ถือว่าไม่ผ่าน</a:t>
                      </a:r>
                      <a:endPar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ไม่นับรวมโครงการพัฒนาฝีมือแรงงานนานาชาติเพื่อการพัฒนาความร่วมมือทางเศรษฐกิจในอนุภาคลุ่มแม่น้ำโขงและภูมิภาคเอเชียตะวันออกเฉียงใต้(</a:t>
                      </a:r>
                      <a:r>
                        <a:rPr lang="en-US"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GMS-ASEAN</a:t>
                      </a: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defRPr/>
                      </a:pP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กองแผนงานและสารสนเทศ  ผู้รับผิดชอบ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สุวรรณประเสริฐ/นายสรายุธ  ศศิสุวรรณ/นางสาวอารีย์  ชูผึ้ง /นางสาวพงศิยา  อ่ำนาคิล    โทรศัพท์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7065</a:t>
                      </a:r>
                    </a:p>
                    <a:p>
                      <a:pPr marL="228600" indent="-228600">
                        <a:buAutoNum type="arabicPeriod" startAt="3"/>
                        <a:defRPr/>
                      </a:pPr>
                      <a:endPar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6.   สูตร</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การ</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คำนวณ</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232461534"/>
              </p:ext>
            </p:extLst>
          </p:nvPr>
        </p:nvGraphicFramePr>
        <p:xfrm>
          <a:off x="0" y="5486400"/>
          <a:ext cx="9006844" cy="67056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p>
                      <a:pPr marL="0" indent="0" algn="l">
                        <a:buFont typeface="Arial" panose="020B0604020202020204" pitchFamily="34" charset="0"/>
                        <a:buNone/>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368625828"/>
              </p:ext>
            </p:extLst>
          </p:nvPr>
        </p:nvGraphicFramePr>
        <p:xfrm>
          <a:off x="1295400" y="3886200"/>
          <a:ext cx="7506672" cy="483625"/>
        </p:xfrm>
        <a:graphic>
          <a:graphicData uri="http://schemas.openxmlformats.org/drawingml/2006/table">
            <a:tbl>
              <a:tblPr firstRow="1" bandRow="1">
                <a:tableStyleId>{5C22544A-7EE6-4342-B048-85BDC9FD1C3A}</a:tableStyleId>
              </a:tblPr>
              <a:tblGrid>
                <a:gridCol w="2060654">
                  <a:extLst>
                    <a:ext uri="{9D8B030D-6E8A-4147-A177-3AD203B41FA5}">
                      <a16:colId xmlns:a16="http://schemas.microsoft.com/office/drawing/2014/main" xmlns="" val="20000"/>
                    </a:ext>
                  </a:extLst>
                </a:gridCol>
                <a:gridCol w="4814614">
                  <a:extLst>
                    <a:ext uri="{9D8B030D-6E8A-4147-A177-3AD203B41FA5}">
                      <a16:colId xmlns:a16="http://schemas.microsoft.com/office/drawing/2014/main" xmlns="" val="20001"/>
                    </a:ext>
                  </a:extLst>
                </a:gridCol>
                <a:gridCol w="631404">
                  <a:extLst>
                    <a:ext uri="{9D8B030D-6E8A-4147-A177-3AD203B41FA5}">
                      <a16:colId xmlns:a16="http://schemas.microsoft.com/office/drawing/2014/main" xmlns="" val="20002"/>
                    </a:ext>
                  </a:extLst>
                </a:gridCol>
              </a:tblGrid>
              <a:tr h="24765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สัมฤทธิ์การพัฒนาฝีมือ</a:t>
                      </a:r>
                      <a:r>
                        <a:rPr lang="th-TH" sz="900" b="0" dirty="0" smtClean="0">
                          <a:solidFill>
                            <a:schemeClr val="tx1"/>
                          </a:solidFill>
                          <a:latin typeface="Tahoma" pitchFamily="34" charset="0"/>
                          <a:ea typeface="Tahoma" pitchFamily="34" charset="0"/>
                          <a:cs typeface="Tahoma" pitchFamily="34" charset="0"/>
                        </a:rPr>
                        <a:t>แรงงาน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จำนวนผู้ตอบแบบสอบถามผลสัมฤทธิ์การพัฒนาฝีมือแรงงาน </a:t>
                      </a:r>
                      <a:r>
                        <a:rPr lang="th-TH" sz="900" b="0" dirty="0" smtClean="0">
                          <a:solidFill>
                            <a:schemeClr val="tx1"/>
                          </a:solidFill>
                          <a:latin typeface="Tahoma" pitchFamily="34" charset="0"/>
                          <a:ea typeface="Tahoma" pitchFamily="34" charset="0"/>
                          <a:cs typeface="Tahoma" pitchFamily="34" charset="0"/>
                        </a:rPr>
                        <a:t>รายโครงการ (เตรียม</a:t>
                      </a:r>
                      <a:r>
                        <a:rPr lang="th-TH" sz="900" b="0" baseline="0" dirty="0" smtClean="0">
                          <a:solidFill>
                            <a:schemeClr val="tx1"/>
                          </a:solidFill>
                          <a:latin typeface="Tahoma" pitchFamily="34" charset="0"/>
                          <a:ea typeface="Tahoma" pitchFamily="34" charset="0"/>
                          <a:cs typeface="Tahoma" pitchFamily="34" charset="0"/>
                        </a:rPr>
                        <a:t> ยก เสริม)</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algn="ctr"/>
                      <a:r>
                        <a:rPr lang="th-TH" sz="900" b="0" dirty="0">
                          <a:solidFill>
                            <a:schemeClr val="tx1"/>
                          </a:solidFill>
                          <a:latin typeface="Tahoma" pitchFamily="34" charset="0"/>
                          <a:ea typeface="Tahoma" pitchFamily="34" charset="0"/>
                          <a:cs typeface="Tahoma" pitchFamily="34" charset="0"/>
                        </a:rPr>
                        <a:t>   จำนวนผู้สำเร็จการ</a:t>
                      </a:r>
                      <a:r>
                        <a:rPr lang="th-TH" sz="900" b="0" dirty="0" smtClean="0">
                          <a:solidFill>
                            <a:schemeClr val="tx1"/>
                          </a:solidFill>
                          <a:latin typeface="Tahoma" pitchFamily="34" charset="0"/>
                          <a:ea typeface="Tahoma" pitchFamily="34" charset="0"/>
                          <a:cs typeface="Tahoma" pitchFamily="34" charset="0"/>
                        </a:rPr>
                        <a:t>ฝึกอบรม รายโครงการ (เตรียม</a:t>
                      </a:r>
                      <a:r>
                        <a:rPr lang="th-TH" sz="900" b="0" baseline="0" dirty="0" smtClean="0">
                          <a:solidFill>
                            <a:schemeClr val="tx1"/>
                          </a:solidFill>
                          <a:latin typeface="Tahoma" pitchFamily="34" charset="0"/>
                          <a:ea typeface="Tahoma" pitchFamily="34" charset="0"/>
                          <a:cs typeface="Tahoma" pitchFamily="34" charset="0"/>
                        </a:rPr>
                        <a:t> ยก เสริม)</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3657600"/>
            <a:ext cx="793866" cy="762000"/>
          </a:xfrm>
          <a:prstGeom prst="rect">
            <a:avLst/>
          </a:prstGeom>
        </p:spPr>
      </p:pic>
      <p:sp>
        <p:nvSpPr>
          <p:cNvPr id="4" name="TextBox 3"/>
          <p:cNvSpPr txBox="1"/>
          <p:nvPr/>
        </p:nvSpPr>
        <p:spPr>
          <a:xfrm>
            <a:off x="51437" y="4415135"/>
            <a:ext cx="1091563" cy="461665"/>
          </a:xfrm>
          <a:prstGeom prst="rect">
            <a:avLst/>
          </a:prstGeom>
          <a:noFill/>
        </p:spPr>
        <p:txBody>
          <a:bodyPr wrap="square" rtlCol="0">
            <a:spAutoFit/>
          </a:bodyPr>
          <a:lstStyle/>
          <a:p>
            <a:pPr algn="ctr"/>
            <a:r>
              <a:rPr lang="en-US" sz="800" dirty="0">
                <a:latin typeface="Tahoma" pitchFamily="34" charset="0"/>
                <a:ea typeface="Tahoma" pitchFamily="34" charset="0"/>
                <a:cs typeface="Tahoma" pitchFamily="34" charset="0"/>
              </a:rPr>
              <a:t>QR Code</a:t>
            </a:r>
          </a:p>
          <a:p>
            <a:pPr algn="ctr"/>
            <a:r>
              <a:rPr lang="th-TH" sz="800" dirty="0">
                <a:latin typeface="Tahoma" pitchFamily="34" charset="0"/>
                <a:ea typeface="Tahoma" pitchFamily="34" charset="0"/>
                <a:cs typeface="Tahoma" pitchFamily="34" charset="0"/>
              </a:rPr>
              <a:t>แบบประเมินความพึงพอใจ</a:t>
            </a:r>
            <a:endParaRPr lang="en-US" sz="800" dirty="0">
              <a:latin typeface="Tahoma" pitchFamily="34" charset="0"/>
              <a:ea typeface="Tahoma" pitchFamily="34" charset="0"/>
              <a:cs typeface="Tahoma" pitchFamily="34" charset="0"/>
            </a:endParaRPr>
          </a:p>
        </p:txBody>
      </p:sp>
      <p:sp>
        <p:nvSpPr>
          <p:cNvPr id="5" name="Footer Placeholder 4"/>
          <p:cNvSpPr>
            <a:spLocks noGrp="1"/>
          </p:cNvSpPr>
          <p:nvPr>
            <p:ph type="ftr" sz="quarter" idx="11"/>
          </p:nvPr>
        </p:nvSpPr>
        <p:spPr>
          <a:xfrm rot="5400000">
            <a:off x="-1341437" y="2789237"/>
            <a:ext cx="2895600" cy="365125"/>
          </a:xfrm>
        </p:spPr>
        <p:txBody>
          <a:bodyPr/>
          <a:lstStyle/>
          <a:p>
            <a:r>
              <a:rPr lang="en-US" dirty="0" smtClean="0"/>
              <a:t>37</a:t>
            </a:r>
            <a:endParaRPr lang="en-US" dirty="0"/>
          </a:p>
        </p:txBody>
      </p:sp>
    </p:spTree>
    <p:extLst>
      <p:ext uri="{BB962C8B-B14F-4D97-AF65-F5344CB8AC3E}">
        <p14:creationId xmlns:p14="http://schemas.microsoft.com/office/powerpoint/2010/main" val="25823995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4 </a:t>
            </a:r>
            <a:r>
              <a:rPr lang="en-US" sz="1600" b="1" spc="-50" dirty="0">
                <a:latin typeface="Tahoma" pitchFamily="34" charset="0"/>
                <a:cs typeface="Tahoma" pitchFamily="34" charset="0"/>
              </a:rPr>
              <a:t>Innovation Base</a:t>
            </a:r>
            <a:r>
              <a:rPr lang="en-US" sz="1000" b="1" spc="-50" dirty="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4800" y="609600"/>
            <a:ext cx="7324725" cy="7620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4.4 </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ความสำเร็จของการเสริมสร้างวัฒนธรรมองค์กรเพื่อสร้างทัศนคติและจิตสำนึก</a:t>
            </a:r>
          </a:p>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ด้านการป้องกันและต่อต้านการทุจริตประพฤติมิชอบ</a:t>
            </a: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370222128"/>
              </p:ext>
            </p:extLst>
          </p:nvPr>
        </p:nvGraphicFramePr>
        <p:xfrm>
          <a:off x="152401" y="1676400"/>
          <a:ext cx="8610600" cy="269748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51460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ดับความสำเร็จในการเสริมสร้างวัฒนธรรมองค์กรเพื่อสร้างทัศนคติและจิตสำนึกด้านการป้องกันและต่อต้านการทุจริตประพฤติมิชอบ โดยมีการประกาศเจตจำนงสุจริตของผู้อำนวยการหน่วยงานที่จะปฏิบัติหน้าที่และบริหารหน่วยงานอย่างซื่อสัต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สุจริต โปร่งใสและเป็นไปตามหลัก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ธรรมาภิ</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บาล และคณะกรรมการป้องกันและปราบปรามการทุจริตของหน่วยงานกำหนดการขับเคลื่อนนโยบายที่เกี่ยวข้องกับการป้องกันและปราบปรามการทุจริตของหน่วยงาน รวมทั้งมีการกำหนดช่องทางการรับฟังความคิดเห็น ข้อเสนอแนะของหน่วยงานผ่านทางเว็บไซต์ของหน่วยงาน เช่น กล่องข้อความ , เว็บบอร์ด เป็นต้น และมีการจัดกิจกรรมที่แสดงถึงการเสริมสร้างวัฒนธรรมองค์กรให้เจ้าหน้าที่ของหน่วยงานมีทัศนคติและค่านิยมในการปฏิบัติอย่างซื่อสัตย์ สุจริต</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รายงานสรุปผลการดำเนินการพร้อมเอกสารหลักฐานประกอบการดำเนินการ</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ประกาศเจตจำนงสุจริตฯ ของผู้ดำรงตำแหน่งผู้อำนวยการหน่วยงานผ่านทางเว็บไซต์หน่วยงาน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3.2 รายงานการประชุมคณะกรรมการป้องกันและปราบปรามการทุจริตประจำหน่วยงานเพื่อขับเคลื่อนนโยบายการป้องกันและปราบปรามการทุจริตคอร์รัปชั่น รวมทั้ง       การเสริมสร้างคุณธรรมและจริยธรรม โดยจะต้องระบุถึงกิจกรรมที่แสดงถึงการเสริมสร้างวัฒนธรรมองค์กรเพื่อให้เจ้าหน้าที่ของหน่วยงานมีทัศนคติและค่านิยมในการปฏิบัติงาน     อย่างซื่อสัตย์สุจริตที่จะดำเนินการ</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3.3 เอกสารระบุลิงค์เว็บไซต์ของช่องทางการรับฟังความคิดเห็น ข้อเสนอแนะของหน่วยงาน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3.4 แบบรายงานผลการขับเคลื่อนนโยบายป้องกันการรับสินบนและมาตรการป้องกันผลประโยชน์ทับซ้อน ทุก 3 เดือนใน 1 ปีงบประมาณ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3.5 เอกสาร/หลักฐานที่ระบุการจัดกิจกรรมตามที่คณะกรรมการป้องกันและปราบปรามการทุจริตประจำหน่วยงานกำหนด เช่น รายงานผลการจัดอบรม/สัมมนา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ภาพถ่ายกิจกรรม เป็นต้น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3.6 แบบรายงานสรุปผลการดำเนินการพร้อมเอกสารหลักฐาน</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กรณีที่มีการย้ายหน่วยงานระหว่างปีงบประมาณในระดับผู้อำนวยการให้ดำเนินการประกาศเจตจำนงสุจริตฯ ของหน่วยงานที่ไปดำรงตำแหน่งใหม่ด้วย เช่น รอบการประเมินที่ 1          (1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ตค.</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60- 31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มีค</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62) ดำรงตำแหน่งผู้อำนวยการหน่วยงาน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ได้ดำเนินการประกาศเจตจำนงสุจริตฯ เรียบร้อยแล้ว ต่อมารอบการประเมินที่ 2 (1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เมย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30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62) ได้มีคำสั่งย้าย  ไปปฏิบัติหน้าที่ ณ 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จะต้องดำเนินการประกาศเจตจำนงสุจริตฯ ในฐานะผู้อำนวยการของหน่วยงาน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เป็นต้น รวมทั้งกรณีการย้ายในรอบการประเมินนั้น ๆ ด้วย</a:t>
                      </a: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กองบริหารทรัพยากรบุคคล</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นายสง่า แสนเดช , นายพรรษา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กุลว</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ภรณ์</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3579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402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57275" y="44577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2561334847"/>
              </p:ext>
            </p:extLst>
          </p:nvPr>
        </p:nvGraphicFramePr>
        <p:xfrm>
          <a:off x="60956" y="48768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เอกสารหลักฐาน ตามข้อ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เอกสารหลักฐาน ตามข้อ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3" name="Footer Placeholder 2"/>
          <p:cNvSpPr>
            <a:spLocks noGrp="1"/>
          </p:cNvSpPr>
          <p:nvPr>
            <p:ph type="ftr" sz="quarter" idx="11"/>
          </p:nvPr>
        </p:nvSpPr>
        <p:spPr>
          <a:xfrm rot="5400000">
            <a:off x="-1341437" y="2484437"/>
            <a:ext cx="2895600" cy="365125"/>
          </a:xfrm>
        </p:spPr>
        <p:txBody>
          <a:bodyPr/>
          <a:lstStyle/>
          <a:p>
            <a:r>
              <a:rPr lang="en-US" dirty="0" smtClean="0"/>
              <a:t>38</a:t>
            </a:r>
            <a:endParaRPr lang="en-US" dirty="0"/>
          </a:p>
        </p:txBody>
      </p:sp>
    </p:spTree>
    <p:extLst>
      <p:ext uri="{BB962C8B-B14F-4D97-AF65-F5344CB8AC3E}">
        <p14:creationId xmlns:p14="http://schemas.microsoft.com/office/powerpoint/2010/main" val="3134930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969496"/>
          </a:xfrm>
          <a:prstGeom prst="rect">
            <a:avLst/>
          </a:prstGeom>
          <a:noFill/>
        </p:spPr>
        <p:txBody>
          <a:bodyPr>
            <a:spAutoFit/>
          </a:bodyPr>
          <a:lstStyle/>
          <a:p>
            <a:pPr fontAlgn="auto">
              <a:spcBef>
                <a:spcPts val="0"/>
              </a:spcBef>
              <a:spcAft>
                <a:spcPts val="0"/>
              </a:spcAft>
              <a:defRPr/>
            </a:pPr>
            <a:r>
              <a:rPr lang="th-TH" sz="3200" b="1" dirty="0">
                <a:latin typeface="TH SarabunPSK" panose="020B0500040200020003" pitchFamily="34" charset="-34"/>
                <a:cs typeface="TH SarabunPSK" panose="020B0500040200020003" pitchFamily="34" charset="-34"/>
              </a:rPr>
              <a:t>ตัวชี้วัดองค์ประกอบที่ </a:t>
            </a:r>
            <a:r>
              <a:rPr lang="en-US" sz="2400" b="1" dirty="0">
                <a:latin typeface="TH SarabunPSK" panose="020B0500040200020003" pitchFamily="34" charset="-34"/>
                <a:cs typeface="TH SarabunPSK" panose="020B0500040200020003" pitchFamily="34" charset="-34"/>
              </a:rPr>
              <a:t>5 Potential Base </a:t>
            </a:r>
            <a:r>
              <a:rPr lang="th-TH" sz="2000" b="1" dirty="0" smtClean="0">
                <a:latin typeface="TH SarabunPSK" panose="020B0500040200020003" pitchFamily="34" charset="-34"/>
                <a:cs typeface="TH SarabunPSK" panose="020B0500040200020003" pitchFamily="34" charset="-34"/>
              </a:rPr>
              <a:t>(</a:t>
            </a:r>
            <a:r>
              <a:rPr lang="th-TH" sz="2000" b="1" dirty="0">
                <a:latin typeface="TH SarabunPSK" panose="020B0500040200020003" pitchFamily="34" charset="-34"/>
                <a:cs typeface="TH SarabunPSK" panose="020B0500040200020003" pitchFamily="34" charset="-34"/>
              </a:rPr>
              <a:t>สถาบันพัฒนาฝีมือแรงงาน / สำนักงานพัฒนาฝีมือ</a:t>
            </a:r>
            <a:r>
              <a:rPr lang="th-TH" sz="2000" b="1" dirty="0" smtClean="0">
                <a:latin typeface="TH SarabunPSK" panose="020B0500040200020003" pitchFamily="34" charset="-34"/>
                <a:cs typeface="TH SarabunPSK" panose="020B0500040200020003" pitchFamily="34" charset="-34"/>
              </a:rPr>
              <a:t>แรงงาน)</a:t>
            </a:r>
            <a:endParaRPr lang="th-TH" sz="2000" b="1" dirty="0">
              <a:latin typeface="TH SarabunPSK" panose="020B0500040200020003" pitchFamily="34" charset="-34"/>
              <a:cs typeface="TH SarabunPSK" panose="020B0500040200020003" pitchFamily="34" charset="-34"/>
            </a:endParaRPr>
          </a:p>
          <a:p>
            <a:pPr fontAlgn="auto">
              <a:spcBef>
                <a:spcPts val="0"/>
              </a:spcBef>
              <a:spcAft>
                <a:spcPts val="0"/>
              </a:spcAft>
              <a:defRPr/>
            </a:pP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การปฏิบัติ</a:t>
            </a:r>
            <a:r>
              <a:rPr lang="th-TH" sz="2500" b="1" dirty="0" smtClean="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ราชการของส่วนราชการระดับ</a:t>
            </a: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หน่วยงานภายใน </a:t>
            </a:r>
            <a:r>
              <a:rPr lang="th-TH" sz="2500" b="1" dirty="0">
                <a:solidFill>
                  <a:prstClr val="black"/>
                </a:solidFill>
                <a:latin typeface="TH SarabunPSK" panose="020B0500040200020003" pitchFamily="34" charset="-34"/>
                <a:ea typeface="Tahoma" pitchFamily="34" charset="0"/>
                <a:cs typeface="TH SarabunPSK" panose="020B0500040200020003" pitchFamily="34" charset="-34"/>
              </a:rPr>
              <a:t>ประจำปีงบประมาณ พ.ศ. </a:t>
            </a:r>
            <a:r>
              <a:rPr lang="th-TH" sz="2500" b="1" dirty="0" smtClean="0">
                <a:solidFill>
                  <a:prstClr val="black"/>
                </a:solidFill>
                <a:latin typeface="TH SarabunPSK" panose="020B0500040200020003" pitchFamily="34" charset="-34"/>
                <a:ea typeface="Tahoma" pitchFamily="34" charset="0"/>
                <a:cs typeface="TH SarabunPSK" panose="020B0500040200020003" pitchFamily="34" charset="-34"/>
              </a:rPr>
              <a:t>2562</a:t>
            </a:r>
            <a:endParaRPr lang="th-TH" sz="2500" b="1" dirty="0">
              <a:solidFill>
                <a:prstClr val="black"/>
              </a:solidFill>
              <a:latin typeface="TH SarabunPSK" panose="020B0500040200020003" pitchFamily="34" charset="-34"/>
              <a:ea typeface="Tahoma" pitchFamily="34" charset="0"/>
              <a:cs typeface="TH SarabunPSK" panose="020B0500040200020003" pitchFamily="34" charset="-34"/>
            </a:endParaRPr>
          </a:p>
        </p:txBody>
      </p:sp>
      <p:sp>
        <p:nvSpPr>
          <p:cNvPr id="11" name="Rounded Rectangle 3"/>
          <p:cNvSpPr/>
          <p:nvPr/>
        </p:nvSpPr>
        <p:spPr bwMode="gray">
          <a:xfrm>
            <a:off x="246856" y="990600"/>
            <a:ext cx="7677944"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ตัวชี้วัด</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 5.1</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ความสำเร็จ</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ของการจัดทำรายงานงบการเงินกองทุนพัฒนาฝีมือแรงงาน ประจำปี</a:t>
            </a:r>
          </a:p>
          <a:p>
            <a:pPr fontAlgn="base"/>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งบประมาณ พ.ศ. 2562</a:t>
            </a:r>
            <a:endParaRPr lang="th-TH" sz="2200" kern="0" dirty="0">
              <a:solidFill>
                <a:schemeClr val="tx1"/>
              </a:solidFill>
              <a:latin typeface="TH SarabunPSK" panose="020B0500040200020003" pitchFamily="34" charset="-34"/>
              <a:ea typeface="Tahoma" pitchFamily="34" charset="0"/>
              <a:cs typeface="TH SarabunPSK" panose="020B0500040200020003" pitchFamily="34" charset="-34"/>
            </a:endParaRP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676400"/>
            <a:ext cx="439261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985263482"/>
              </p:ext>
            </p:extLst>
          </p:nvPr>
        </p:nvGraphicFramePr>
        <p:xfrm>
          <a:off x="228600" y="2032635"/>
          <a:ext cx="8591551" cy="2682240"/>
        </p:xfrm>
        <a:graphic>
          <a:graphicData uri="http://schemas.openxmlformats.org/drawingml/2006/table">
            <a:tbl>
              <a:tblPr firstRow="1" bandRow="1">
                <a:tableStyleId>{5C22544A-7EE6-4342-B048-85BDC9FD1C3A}</a:tableStyleId>
              </a:tblPr>
              <a:tblGrid>
                <a:gridCol w="8591551">
                  <a:extLst>
                    <a:ext uri="{9D8B030D-6E8A-4147-A177-3AD203B41FA5}"/>
                  </a:extLst>
                </a:gridCol>
              </a:tblGrid>
              <a:tr h="2618013">
                <a:tc>
                  <a:txBody>
                    <a:bodyPr/>
                    <a:lstStyle/>
                    <a:p>
                      <a:pPr marL="0" indent="0">
                        <a:buNone/>
                        <a:defRPr/>
                      </a:pP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1.  ความสำเร็จของการบรรลุเป้าหมาย คือ การจัดทำรายงานงบการเงินกองทุนพัฒนาฝีมือแรงงานประจำเดือนของหน่วยงานจำนวน</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12 เดือน </a:t>
                      </a: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ได้อย่างถูกต้องตามหลักการบัญชี ไม่น้อยกว่า 10 เดือน</a:t>
                      </a:r>
                      <a:r>
                        <a:rPr lang="en-US"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endPar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AutoNum type="arabicPeriod" startAt="2"/>
                        <a:defRPr/>
                      </a:pP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พิจารณาจากการจัดทำรายงานงบการเงินกองทุนพัฒนาฝีมือแรงงานประจำเดือนของหน่วยงานได้อย่างถูกต้องตามหลักการบัญชี </a:t>
                      </a:r>
                    </a:p>
                    <a:p>
                      <a:pPr marL="0" indent="0">
                        <a:buNone/>
                        <a:defRPr/>
                      </a:pP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หลักการบัญชี คือ แนวทางที่ให้นักบัญชียึดถือเป็นหลักปฏิบัติในการรวบรวม</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จดบันทึก จำแนก สรุปผลและจัดทำงบการเงินอย่างมีหลักเกณฑ์ตามมาตรฐาน โดยใช้หลักการบัญชีคู่ (เดบิต เครดิต) ในการบันทึกบัญชีตามขั้นตอน ประกอบด้วย</a:t>
                      </a:r>
                    </a:p>
                    <a:p>
                      <a:pPr marL="171450" indent="-17145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 บันทึกรายการรับ จ่าย โอนเงิน และปรับปรุงบัญชีในใบสำคัญการลงบัญชี</a:t>
                      </a:r>
                    </a:p>
                    <a:p>
                      <a:pPr marL="171450" indent="-17145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2) ผ่านรายการในใบสำคัญการลงบัญชีไปยังบัญชีแยกประเภท</a:t>
                      </a:r>
                    </a:p>
                    <a:p>
                      <a:pPr marL="171450" indent="-17145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3) สรุปยอดจากบัญชีแยกประเภทนำมาจัดทำงบการเงิน</a:t>
                      </a:r>
                    </a:p>
                    <a:p>
                      <a:pPr marL="171450" indent="-17145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โดยรอบที่ 1 พิจารณาจากผลการดำเนินการระหว่างวันที่ 1 ตุลาคม 2561 - 31 มีนาคม 2562 และรอบที่ 2 พิจารณาจากผลการดำเนินการระวห่างวันที่ 1 เมษายน - 30 กันยายน 2562</a:t>
                      </a:r>
                    </a:p>
                    <a:p>
                      <a:pPr marL="171450" indent="-171450">
                        <a:buNone/>
                        <a:defRPr/>
                      </a:pPr>
                      <a:r>
                        <a:rPr lang="th-TH" sz="1000" b="1" u="none"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u="sng"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ตัวอย่างการจัดทำงบการเงินไม่ถูกต้อง</a:t>
                      </a:r>
                    </a:p>
                    <a:p>
                      <a:pPr marL="174625" marR="0" indent="-174625" algn="l" defTabSz="914400" rtl="0" eaLnBrk="1" fontAlgn="auto" latinLnBrk="0" hangingPunct="1">
                        <a:lnSpc>
                          <a:spcPct val="100000"/>
                        </a:lnSpc>
                        <a:spcBef>
                          <a:spcPts val="0"/>
                        </a:spcBef>
                        <a:spcAft>
                          <a:spcPts val="0"/>
                        </a:spcAft>
                        <a:buClrTx/>
                        <a:buSzTx/>
                        <a:buFontTx/>
                        <a:buNone/>
                        <a:tabLst/>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 จัดทำงบการเงินโดยนำตัวเลขจากรายรับ-รายจ่ายมาบันทึกในแบบฟอร์มงบการเงิน โดยไม่ได้จัดทำบัญชีตามหลักการบัญชี</a:t>
                      </a:r>
                      <a:b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b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 ไม่บันทึกบัญชีหรือบันทึกบัญชีไม่ครบถ้วนตามรายการที่เกิดขึ้นจริง เช่น รับเงินค่าทดสอบมาตรฐานฝีมือแรงงานแห่งชาติ จำนวน 200 บาท แต่ไม่มีการบันทึกบัญชี หรือบันทึกบัญชีเพียง 100 บาท</a:t>
                      </a:r>
                      <a:b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b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 บันทึกบัญชีผิดประเภท เช่น โอนเงินรายได้กลับส่วนกลาง หน่วยงานบันทึกบัญชีด้วยชื่อบัญชีรายได้ซึ่งไม่ถูกต้อง ที่ถูกต้องคือชื่อบัญชีเงินโอน </a:t>
                      </a:r>
                    </a:p>
                    <a:p>
                      <a:pPr marL="174625" marR="0" indent="-174625" algn="l" defTabSz="914400" rtl="0" eaLnBrk="1" fontAlgn="auto" latinLnBrk="0" hangingPunct="1">
                        <a:lnSpc>
                          <a:spcPct val="100000"/>
                        </a:lnSpc>
                        <a:spcBef>
                          <a:spcPts val="0"/>
                        </a:spcBef>
                        <a:spcAft>
                          <a:spcPts val="0"/>
                        </a:spcAft>
                        <a:buClrTx/>
                        <a:buSzTx/>
                        <a:buFontTx/>
                        <a:buNone/>
                        <a:tabLst/>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  </a:t>
                      </a:r>
                      <a:r>
                        <a:rPr lang="th-TH" sz="1000" b="1" i="0" u="none"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เงื่อนไข</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1. รายงานงบการเงินประจำเดือนในระบบ</a:t>
                      </a: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รายงานข้อมูลกองส่งเสริมการพัฒนาฝีมือแรงงาน (</a:t>
                      </a:r>
                      <a:r>
                        <a:rPr lang="en-US" sz="1000" b="1" u="sng" dirty="0" smtClean="0">
                          <a:solidFill>
                            <a:srgbClr val="0070C0"/>
                          </a:solidFill>
                          <a:latin typeface="TH SarabunPSK" panose="020B0500040200020003" pitchFamily="34" charset="-34"/>
                          <a:ea typeface="Tahoma" panose="020B0604030504040204" pitchFamily="34" charset="0"/>
                          <a:cs typeface="TH SarabunPSK" panose="020B0500040200020003" pitchFamily="34" charset="-34"/>
                          <a:hlinkClick r:id="rId4"/>
                        </a:rPr>
                        <a:t>http://eit.dsd.go.th/cat3</a:t>
                      </a:r>
                      <a:r>
                        <a:rPr lang="en-US" sz="1000" b="1" u="sng" dirty="0" smtClean="0">
                          <a:solidFill>
                            <a:srgbClr val="0070C0"/>
                          </a:solidFill>
                          <a:latin typeface="TH SarabunPSK" panose="020B0500040200020003" pitchFamily="34" charset="-34"/>
                          <a:ea typeface="Tahoma" panose="020B0604030504040204" pitchFamily="34" charset="0"/>
                          <a:cs typeface="TH SarabunPSK" panose="020B0500040200020003" pitchFamily="34" charset="-34"/>
                        </a:rPr>
                        <a:t>)</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ภายในวันที่ </a:t>
                      </a:r>
                      <a:r>
                        <a:rPr lang="en-US"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ของเดือนถัดไป </a:t>
                      </a:r>
                    </a:p>
                    <a:p>
                      <a:pPr marL="0" indent="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2. จัดส่งรายงานงบการเงินและรายละเอียดประกอบงบประจำเดือนให้กองส่งเสริมการพัฒนาฝีมือแรงงาน ภายในวันที่ 10 ของเดือนถัดไป </a:t>
                      </a:r>
                      <a:endPar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r>
                        <a:rPr lang="th-TH" sz="10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3. กรณีหน่วยงานไม่ดำเนินการตามเงื่อนไขในข้อ</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 และ 2 ถือว่าไม่ผ่านตัวชี้วัด</a:t>
                      </a:r>
                    </a:p>
                    <a:p>
                      <a:pPr marL="0" indent="0">
                        <a:buNone/>
                        <a:defRPr/>
                      </a:pP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4. หลักฐาน (ถ้ามี) </a:t>
                      </a:r>
                      <a:r>
                        <a:rPr lang="en-US"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p>
                    <a:p>
                      <a:pPr marL="0" indent="0">
                        <a:buNone/>
                        <a:defRPr/>
                      </a:pPr>
                      <a:r>
                        <a:rPr lang="th-TH" sz="1000" b="1" spc="-5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5.  เจ้าภาพ </a:t>
                      </a:r>
                      <a:r>
                        <a:rPr lang="en-US" sz="10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กองส่งเสริมการพัฒนาฝีมือแรงงาน ผู้รับผิดชอบ </a:t>
                      </a:r>
                      <a:r>
                        <a:rPr lang="en-US" sz="10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นางกานต์รวี ปานดำ/นางสาวภัคธีมา มิ่งขวัญ/นางสาวพิมพร พ่วงนุ้ย</a:t>
                      </a:r>
                      <a:r>
                        <a:rPr lang="en-US" sz="10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โทรศัพท์ </a:t>
                      </a:r>
                      <a:r>
                        <a:rPr lang="en-US"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0 2245 3649, </a:t>
                      </a:r>
                      <a:r>
                        <a:rPr lang="en-US"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0</a:t>
                      </a:r>
                      <a:r>
                        <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2245 </a:t>
                      </a:r>
                      <a:r>
                        <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3217</a:t>
                      </a:r>
                    </a:p>
                    <a:p>
                      <a:pPr marL="0" indent="0">
                        <a:buNone/>
                        <a:defRPr/>
                      </a:pPr>
                      <a:r>
                        <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6.  สูตรการคำนวณ (ถ้ามี)</a:t>
                      </a:r>
                      <a:r>
                        <a:rPr lang="en-US"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0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endParaRPr lang="th-TH" sz="10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724400"/>
            <a:ext cx="842486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เป้าหมายตามรอบประเมินที่..........</a:t>
            </a:r>
          </a:p>
        </p:txBody>
      </p:sp>
      <p:grpSp>
        <p:nvGrpSpPr>
          <p:cNvPr id="2" name="Group 4"/>
          <p:cNvGrpSpPr>
            <a:grpSpLocks/>
          </p:cNvGrpSpPr>
          <p:nvPr/>
        </p:nvGrpSpPr>
        <p:grpSpPr bwMode="auto">
          <a:xfrm>
            <a:off x="1057275" y="4914901"/>
            <a:ext cx="7943850" cy="403285"/>
            <a:chOff x="1153093" y="4031945"/>
            <a:chExt cx="7943402" cy="401669"/>
          </a:xfrm>
        </p:grpSpPr>
        <p:sp>
          <p:nvSpPr>
            <p:cNvPr id="17" name="TextBox 16"/>
            <p:cNvSpPr txBox="1"/>
            <p:nvPr/>
          </p:nvSpPr>
          <p:spPr>
            <a:xfrm>
              <a:off x="1153093" y="4031945"/>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61</a:t>
              </a:r>
              <a:endPar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a:t>
              </a:r>
              <a:r>
                <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62</a:t>
              </a:r>
              <a:endPar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2917329968"/>
              </p:ext>
            </p:extLst>
          </p:nvPr>
        </p:nvGraphicFramePr>
        <p:xfrm>
          <a:off x="0" y="5245416"/>
          <a:ext cx="9006844" cy="1536384"/>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1200" b="1" dirty="0">
                          <a:solidFill>
                            <a:schemeClr val="tx1"/>
                          </a:solidFill>
                          <a:effectLst/>
                          <a:latin typeface="TH SarabunPSK" panose="020B0500040200020003" pitchFamily="34" charset="-34"/>
                          <a:ea typeface="Tahoma" pitchFamily="34" charset="0"/>
                          <a:cs typeface="TH SarabunPSK" panose="020B0500040200020003" pitchFamily="34" charset="-34"/>
                        </a:rPr>
                        <a:t>เป้าหมาย ปี </a:t>
                      </a:r>
                      <a:r>
                        <a:rPr lang="en-US" sz="1200" b="1" dirty="0" smtClean="0">
                          <a:solidFill>
                            <a:schemeClr val="tx1"/>
                          </a:solidFill>
                          <a:effectLst/>
                          <a:latin typeface="TH SarabunPSK" panose="020B0500040200020003" pitchFamily="34" charset="-34"/>
                          <a:ea typeface="Tahoma" pitchFamily="34" charset="0"/>
                          <a:cs typeface="TH SarabunPSK" panose="020B0500040200020003" pitchFamily="34" charset="-34"/>
                        </a:rPr>
                        <a:t>62</a:t>
                      </a:r>
                      <a:endParaRPr lang="en-US" sz="1200" b="1"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5 เดือน</a:t>
                      </a:r>
                      <a:endParaRPr lang="th-TH"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10 เดือน</a:t>
                      </a:r>
                      <a:endPar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3" name="Footer Placeholder 2"/>
          <p:cNvSpPr>
            <a:spLocks noGrp="1"/>
          </p:cNvSpPr>
          <p:nvPr>
            <p:ph type="ftr" sz="quarter" idx="11"/>
          </p:nvPr>
        </p:nvSpPr>
        <p:spPr>
          <a:xfrm rot="5400000">
            <a:off x="-1295400" y="2789237"/>
            <a:ext cx="2895600" cy="365125"/>
          </a:xfrm>
        </p:spPr>
        <p:txBody>
          <a:bodyPr/>
          <a:lstStyle/>
          <a:p>
            <a:r>
              <a:rPr lang="en-US" dirty="0" smtClean="0"/>
              <a:t>39</a:t>
            </a:r>
            <a:endParaRPr lang="en-US" dirty="0"/>
          </a:p>
        </p:txBody>
      </p:sp>
    </p:spTree>
    <p:extLst>
      <p:ext uri="{BB962C8B-B14F-4D97-AF65-F5344CB8AC3E}">
        <p14:creationId xmlns:p14="http://schemas.microsoft.com/office/powerpoint/2010/main" val="2901134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984885"/>
          </a:xfrm>
          <a:prstGeom prst="rect">
            <a:avLst/>
          </a:prstGeom>
          <a:noFill/>
        </p:spPr>
        <p:txBody>
          <a:bodyPr>
            <a:spAutoFit/>
          </a:bodyPr>
          <a:lstStyle/>
          <a:p>
            <a:pPr fontAlgn="auto">
              <a:spcBef>
                <a:spcPts val="0"/>
              </a:spcBef>
              <a:spcAft>
                <a:spcPts val="0"/>
              </a:spcAft>
              <a:defRPr/>
            </a:pPr>
            <a:r>
              <a:rPr lang="th-TH" sz="3200" b="1" dirty="0">
                <a:latin typeface="TH SarabunPSK" panose="020B0500040200020003" pitchFamily="34" charset="-34"/>
                <a:cs typeface="TH SarabunPSK" panose="020B0500040200020003" pitchFamily="34" charset="-34"/>
              </a:rPr>
              <a:t>ตัวชี้วัดองค์ประกอบที่ </a:t>
            </a:r>
            <a:r>
              <a:rPr lang="en-US" sz="3200" b="1" dirty="0" smtClean="0">
                <a:latin typeface="TH SarabunPSK" panose="020B0500040200020003" pitchFamily="34" charset="-34"/>
                <a:cs typeface="TH SarabunPSK" panose="020B0500040200020003" pitchFamily="34" charset="-34"/>
              </a:rPr>
              <a:t>5</a:t>
            </a:r>
            <a:r>
              <a:rPr lang="th-TH" sz="3200" b="1" dirty="0" smtClean="0">
                <a:latin typeface="TH SarabunPSK" panose="020B0500040200020003" pitchFamily="34" charset="-34"/>
                <a:cs typeface="TH SarabunPSK" panose="020B0500040200020003" pitchFamily="34" charset="-34"/>
              </a:rPr>
              <a:t> </a:t>
            </a:r>
            <a:r>
              <a:rPr lang="en-US" sz="2000" b="1" dirty="0" smtClean="0">
                <a:latin typeface="TH SarabunPSK" panose="020B0500040200020003" pitchFamily="34" charset="-34"/>
                <a:cs typeface="TH SarabunPSK" panose="020B0500040200020003" pitchFamily="34" charset="-34"/>
              </a:rPr>
              <a:t>Potential Base </a:t>
            </a:r>
            <a:r>
              <a:rPr lang="th-TH" sz="2000" b="1" dirty="0" smtClean="0">
                <a:latin typeface="TH SarabunPSK" panose="020B0500040200020003" pitchFamily="34" charset="-34"/>
                <a:cs typeface="TH SarabunPSK" panose="020B0500040200020003" pitchFamily="34" charset="-34"/>
              </a:rPr>
              <a:t>(</a:t>
            </a:r>
            <a:r>
              <a:rPr lang="th-TH" sz="2000" b="1" dirty="0">
                <a:latin typeface="TH SarabunPSK" panose="020B0500040200020003" pitchFamily="34" charset="-34"/>
                <a:cs typeface="TH SarabunPSK" panose="020B0500040200020003" pitchFamily="34" charset="-34"/>
              </a:rPr>
              <a:t>สถาบันพัฒนาฝีมือแรงงาน / สำนักงานพัฒนาฝีมือ</a:t>
            </a:r>
            <a:r>
              <a:rPr lang="th-TH" sz="2000" b="1" dirty="0" smtClean="0">
                <a:latin typeface="TH SarabunPSK" panose="020B0500040200020003" pitchFamily="34" charset="-34"/>
                <a:cs typeface="TH SarabunPSK" panose="020B0500040200020003" pitchFamily="34" charset="-34"/>
              </a:rPr>
              <a:t>แรงงาน)</a:t>
            </a:r>
            <a:endParaRPr lang="th-TH" sz="2000" b="1" dirty="0">
              <a:latin typeface="TH SarabunPSK" panose="020B0500040200020003" pitchFamily="34" charset="-34"/>
              <a:cs typeface="TH SarabunPSK" panose="020B0500040200020003" pitchFamily="34" charset="-34"/>
            </a:endParaRPr>
          </a:p>
          <a:p>
            <a:pPr fontAlgn="auto">
              <a:spcBef>
                <a:spcPts val="0"/>
              </a:spcBef>
              <a:spcAft>
                <a:spcPts val="0"/>
              </a:spcAft>
              <a:defRPr/>
            </a:pP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การปฏิบัติ</a:t>
            </a:r>
            <a:r>
              <a:rPr lang="th-TH" sz="2500" b="1" dirty="0" smtClean="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ราชการของส่วนราชการระดับ</a:t>
            </a: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หน่วยงานภายใน </a:t>
            </a:r>
            <a:r>
              <a:rPr lang="th-TH" sz="2500" b="1" dirty="0">
                <a:solidFill>
                  <a:prstClr val="black"/>
                </a:solidFill>
                <a:latin typeface="TH SarabunPSK" panose="020B0500040200020003" pitchFamily="34" charset="-34"/>
                <a:ea typeface="Tahoma" pitchFamily="34" charset="0"/>
                <a:cs typeface="TH SarabunPSK" panose="020B0500040200020003" pitchFamily="34" charset="-34"/>
              </a:rPr>
              <a:t>ประจำปีงบประมาณ พ.ศ. </a:t>
            </a:r>
            <a:r>
              <a:rPr lang="th-TH" sz="2500" b="1" dirty="0" smtClean="0">
                <a:solidFill>
                  <a:prstClr val="black"/>
                </a:solidFill>
                <a:latin typeface="TH SarabunPSK" panose="020B0500040200020003" pitchFamily="34" charset="-34"/>
                <a:ea typeface="Tahoma" pitchFamily="34" charset="0"/>
                <a:cs typeface="TH SarabunPSK" panose="020B0500040200020003" pitchFamily="34" charset="-34"/>
              </a:rPr>
              <a:t>2562</a:t>
            </a:r>
            <a:endParaRPr lang="th-TH" sz="2500" b="1" dirty="0">
              <a:solidFill>
                <a:prstClr val="black"/>
              </a:solidFill>
              <a:latin typeface="TH SarabunPSK" panose="020B0500040200020003" pitchFamily="34" charset="-34"/>
              <a:ea typeface="Tahoma" pitchFamily="34" charset="0"/>
              <a:cs typeface="TH SarabunPSK" panose="020B0500040200020003" pitchFamily="34" charset="-34"/>
            </a:endParaRPr>
          </a:p>
        </p:txBody>
      </p:sp>
      <p:sp>
        <p:nvSpPr>
          <p:cNvPr id="11" name="Rounded Rectangle 3"/>
          <p:cNvSpPr/>
          <p:nvPr/>
        </p:nvSpPr>
        <p:spPr bwMode="gray">
          <a:xfrm>
            <a:off x="246856" y="990600"/>
            <a:ext cx="7324725"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ตัวชี้วัด</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 5.2</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ความสำเร็จของ</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การเบิกจ่ายเงินกองทุนพัฒนาฝีมือแรงงานภาพรวม ประจำปี</a:t>
            </a:r>
          </a:p>
          <a:p>
            <a:pPr fontAlgn="base"/>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งบประมาณ พ.ศ. 2562</a:t>
            </a:r>
            <a:endParaRPr lang="th-TH" sz="2200" kern="0" dirty="0">
              <a:solidFill>
                <a:schemeClr val="tx1"/>
              </a:solidFill>
              <a:latin typeface="TH SarabunPSK" panose="020B0500040200020003" pitchFamily="34" charset="-34"/>
              <a:ea typeface="Tahoma" pitchFamily="34" charset="0"/>
              <a:cs typeface="TH SarabunPSK" panose="020B0500040200020003" pitchFamily="34" charset="-34"/>
            </a:endParaRP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676400"/>
            <a:ext cx="439261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24483627"/>
              </p:ext>
            </p:extLst>
          </p:nvPr>
        </p:nvGraphicFramePr>
        <p:xfrm>
          <a:off x="152400" y="2076450"/>
          <a:ext cx="8762999" cy="2590800"/>
        </p:xfrm>
        <a:graphic>
          <a:graphicData uri="http://schemas.openxmlformats.org/drawingml/2006/table">
            <a:tbl>
              <a:tblPr firstRow="1" bandRow="1">
                <a:tableStyleId>{5C22544A-7EE6-4342-B048-85BDC9FD1C3A}</a:tableStyleId>
              </a:tblPr>
              <a:tblGrid>
                <a:gridCol w="8762999">
                  <a:extLst>
                    <a:ext uri="{9D8B030D-6E8A-4147-A177-3AD203B41FA5}"/>
                  </a:extLst>
                </a:gridCol>
              </a:tblGrid>
              <a:tr h="2590800">
                <a:tc>
                  <a:txBody>
                    <a:bodyPr/>
                    <a:lstStyle/>
                    <a:p>
                      <a:pPr marL="0" indent="0">
                        <a:buNone/>
                        <a:defRPr/>
                      </a:pPr>
                      <a:r>
                        <a:rPr lang="th-TH" sz="11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1.  ความสำเร็จของการบรรลุเป้าหมาย คือ การเบิกจ่ายเงินกองทุนพัฒนาฝีมือแรงงานของหน่วยงาน</a:t>
                      </a: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ตามที่ได้รับจัดสรรเพื่อดำเนินการตามภารกิจกองทุนพัฒนาฝีมือแรงงาน</a:t>
                      </a:r>
                    </a:p>
                    <a:p>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100" b="1" u="sng"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หมายเหตุ </a:t>
                      </a: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เงินกองทุนพัฒนาฝีมือแรงงานที่หน่วยงานได้รับทั้งหมด หมายถึง </a:t>
                      </a:r>
                    </a:p>
                    <a:p>
                      <a:r>
                        <a:rPr lang="th-TH" sz="1100" b="1" kern="1200" baseline="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1) </a:t>
                      </a:r>
                      <a:r>
                        <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เงินกองทุนพัฒนาฝีมือแรงงานที่หน่วยงานได้รับจัดสรรประจำปี</a:t>
                      </a:r>
                    </a:p>
                    <a:p>
                      <a:r>
                        <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2) เงินกองทุนพัฒนาฝีมือแรงงานที่หน่วยงานขอรับจัดสรรเพิ่มเติมระหว่างปี โดยต้องเบิกจ่ายภายใน 15 วันทำการ นับแต่วันที่ได้รับเงิน</a:t>
                      </a:r>
                    </a:p>
                    <a:p>
                      <a:r>
                        <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3) เงินที่ได้รับจัดสรรตามข้อ 1) หาก</a:t>
                      </a:r>
                      <a:r>
                        <a:rPr lang="th-TH" sz="1100" b="1" u="none"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ไม่มีเหตุให้เบิกจ่าย </a:t>
                      </a:r>
                      <a:r>
                        <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ต้องส่งคืนเงินภายในวันที่ 31 มี.ค. 2562 พร้อมชี้แจงเหตุผล หากส่งคืนภายในเวลาที่กำหนดไม่นำมานับรวมเป็นเงินที่หน่วยงานได้รับจัดสรรทั้งหมด</a:t>
                      </a:r>
                    </a:p>
                    <a:p>
                      <a:r>
                        <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แต่ถ้าส่งคืนเกินระยะเวลาที่กำหนดนำมานับรวมเป็นเงินที่หน่วยงานได้รับจัดสรรทั้งหมด</a:t>
                      </a:r>
                    </a:p>
                    <a:p>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โดยรอบที่ 1 ผลการดำเนินการระหว่างวันที่ 1 ตุลาคม 2561 - 31 มีนาคม 2562 </a:t>
                      </a:r>
                    </a:p>
                    <a:p>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และรอบที่ 2 ผลการดำเนินการระหว่างวันที่ 1 เมษายน - 30 กันยายน 2562</a:t>
                      </a:r>
                      <a:endParaRPr lang="th-TH" sz="11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p>
                      <a:pPr marL="171450" indent="-171450">
                        <a:buAutoNum type="arabicPeriod" startAt="2"/>
                      </a:pPr>
                      <a:r>
                        <a:rPr lang="th-TH" sz="11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พิจารณาจากผลการเบิกจ่ายเงินกองทุนฯ ที่รายงานในระบบรายงานข้อมูลกองส่งเสริมการพัฒนาฝีมือแรงงาน (</a:t>
                      </a:r>
                      <a:r>
                        <a:rPr lang="en-US" sz="1100" b="1" u="sng" dirty="0" smtClean="0">
                          <a:solidFill>
                            <a:srgbClr val="0070C0"/>
                          </a:solidFill>
                          <a:latin typeface="TH SarabunPSK" panose="020B0500040200020003" pitchFamily="34" charset="-34"/>
                          <a:ea typeface="Tahoma" panose="020B0604030504040204" pitchFamily="34" charset="0"/>
                          <a:cs typeface="TH SarabunPSK" panose="020B0500040200020003" pitchFamily="34" charset="-34"/>
                          <a:hlinkClick r:id="rId4"/>
                        </a:rPr>
                        <a:t>http://eit.dsd.go.th/cat3</a:t>
                      </a:r>
                      <a:r>
                        <a:rPr lang="th-TH" sz="11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ตามที่หน่วยงานได้รับจัดสรรตามเกณฑ์ที่กำหนด </a:t>
                      </a:r>
                    </a:p>
                    <a:p>
                      <a:pPr marL="0" indent="0">
                        <a:buNone/>
                      </a:pPr>
                      <a:r>
                        <a:rPr lang="th-TH" sz="1100" b="1" u="none" baseline="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3.  เงื่อนไข</a:t>
                      </a: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หากหน่วยงานไม่ดำเนินการตามข้อ 2) และ 3) ถือว่าไม่ผ่านตัวชี้วัด</a:t>
                      </a:r>
                    </a:p>
                    <a:p>
                      <a:pPr marL="0" indent="0">
                        <a:buNone/>
                      </a:pP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4.  หลักฐาน (ถ้ามี) </a:t>
                      </a:r>
                      <a:r>
                        <a:rPr lang="en-US"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p>
                    <a:p>
                      <a:r>
                        <a:rPr lang="en-US" sz="11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5</a:t>
                      </a:r>
                      <a:r>
                        <a:rPr lang="th-TH" sz="1100" b="1" spc="-5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เจ้าภาพ </a:t>
                      </a:r>
                      <a:r>
                        <a:rPr lang="en-US" sz="11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1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กองส่งเสริมการพัฒนาฝีมือแรงงาน ผู้รับผิดชอบ </a:t>
                      </a:r>
                      <a:r>
                        <a:rPr lang="en-US" sz="11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1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นางกานต์รวี ปานดำ/นางสาวจิรัปภา ปิยะไพร/นางสาวสุรภา พ้นโศรก</a:t>
                      </a:r>
                      <a:r>
                        <a:rPr lang="en-US" sz="11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โทรศัพท์ </a:t>
                      </a:r>
                      <a:r>
                        <a:rPr lang="en-US"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0</a:t>
                      </a:r>
                      <a:r>
                        <a:rPr lang="th-TH"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2245 </a:t>
                      </a:r>
                      <a:r>
                        <a:rPr lang="th-TH"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3217,  0 2245 3649</a:t>
                      </a:r>
                      <a:r>
                        <a:rPr lang="en-US"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endParaRPr lang="th-TH"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r>
                        <a:rPr lang="en-US"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6.   </a:t>
                      </a:r>
                      <a:r>
                        <a:rPr lang="th-TH"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สูตรการคำนวณ </a:t>
                      </a:r>
                      <a:r>
                        <a:rPr lang="en-US" sz="11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724400"/>
            <a:ext cx="842486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เป้าหมายตามรอบประเมินที่..........</a:t>
            </a:r>
          </a:p>
        </p:txBody>
      </p:sp>
      <p:grpSp>
        <p:nvGrpSpPr>
          <p:cNvPr id="2" name="Group 4"/>
          <p:cNvGrpSpPr>
            <a:grpSpLocks/>
          </p:cNvGrpSpPr>
          <p:nvPr/>
        </p:nvGrpSpPr>
        <p:grpSpPr bwMode="auto">
          <a:xfrm>
            <a:off x="1057275" y="4914901"/>
            <a:ext cx="7943850" cy="403285"/>
            <a:chOff x="1153093" y="4031945"/>
            <a:chExt cx="7943402" cy="401669"/>
          </a:xfrm>
        </p:grpSpPr>
        <p:sp>
          <p:nvSpPr>
            <p:cNvPr id="17" name="TextBox 16"/>
            <p:cNvSpPr txBox="1"/>
            <p:nvPr/>
          </p:nvSpPr>
          <p:spPr>
            <a:xfrm>
              <a:off x="1153093" y="4031945"/>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61</a:t>
              </a:r>
              <a:endPar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a:t>
              </a:r>
              <a:r>
                <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62</a:t>
              </a:r>
              <a:endPar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3757415162"/>
              </p:ext>
            </p:extLst>
          </p:nvPr>
        </p:nvGraphicFramePr>
        <p:xfrm>
          <a:off x="0" y="5334000"/>
          <a:ext cx="9006844" cy="1364255"/>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1200" b="1" dirty="0">
                          <a:solidFill>
                            <a:schemeClr val="tx1"/>
                          </a:solidFill>
                          <a:effectLst/>
                          <a:latin typeface="TH SarabunPSK" panose="020B0500040200020003" pitchFamily="34" charset="-34"/>
                          <a:ea typeface="Tahoma" pitchFamily="34" charset="0"/>
                          <a:cs typeface="TH SarabunPSK" panose="020B0500040200020003" pitchFamily="34" charset="-34"/>
                        </a:rPr>
                        <a:t>เป้าหมาย ปี </a:t>
                      </a:r>
                      <a:r>
                        <a:rPr lang="en-US" sz="1200" b="1" dirty="0" smtClean="0">
                          <a:solidFill>
                            <a:schemeClr val="tx1"/>
                          </a:solidFill>
                          <a:effectLst/>
                          <a:latin typeface="TH SarabunPSK" panose="020B0500040200020003" pitchFamily="34" charset="-34"/>
                          <a:ea typeface="Tahoma" pitchFamily="34" charset="0"/>
                          <a:cs typeface="TH SarabunPSK" panose="020B0500040200020003" pitchFamily="34" charset="-34"/>
                        </a:rPr>
                        <a:t>62</a:t>
                      </a:r>
                      <a:endParaRPr lang="en-US" sz="1200" b="1"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kern="1200" dirty="0" smtClean="0">
                          <a:solidFill>
                            <a:schemeClr val="tx1"/>
                          </a:solidFill>
                          <a:effectLst/>
                          <a:latin typeface="TH SarabunPSK" panose="020B0500040200020003" pitchFamily="34" charset="-34"/>
                          <a:ea typeface="Tahoma" pitchFamily="34" charset="0"/>
                          <a:cs typeface="TH SarabunPSK" panose="020B0500040200020003" pitchFamily="34" charset="-34"/>
                        </a:rPr>
                        <a:t>เบิกจ่ายเงินกองทุนฯไม่น้อยกว่า      ร้อยละ 54</a:t>
                      </a:r>
                    </a:p>
                    <a:p>
                      <a:pPr marL="0" indent="0" algn="l">
                        <a:buFont typeface="Arial" panose="020B0604020202020204" pitchFamily="34" charset="0"/>
                        <a:buNone/>
                      </a:pPr>
                      <a:endParaRPr lang="th-TH"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kern="1200" dirty="0" smtClean="0">
                          <a:solidFill>
                            <a:schemeClr val="tx1"/>
                          </a:solidFill>
                          <a:effectLst/>
                          <a:latin typeface="TH SarabunPSK" panose="020B0500040200020003" pitchFamily="34" charset="-34"/>
                          <a:ea typeface="Tahoma" pitchFamily="34" charset="0"/>
                          <a:cs typeface="TH SarabunPSK" panose="020B0500040200020003" pitchFamily="34" charset="-34"/>
                        </a:rPr>
                        <a:t>เบิกจ่ายเงินกองทุนฯภาพรวม          ไม่น้อยกว่า ร้อยละ 100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031549674"/>
              </p:ext>
            </p:extLst>
          </p:nvPr>
        </p:nvGraphicFramePr>
        <p:xfrm>
          <a:off x="1557338" y="3611880"/>
          <a:ext cx="6865142" cy="1645920"/>
        </p:xfrm>
        <a:graphic>
          <a:graphicData uri="http://schemas.openxmlformats.org/drawingml/2006/table">
            <a:tbl>
              <a:tblPr firstRow="1" bandRow="1">
                <a:tableStyleId>{5C22544A-7EE6-4342-B048-85BDC9FD1C3A}</a:tableStyleId>
              </a:tblPr>
              <a:tblGrid>
                <a:gridCol w="643607">
                  <a:extLst>
                    <a:ext uri="{9D8B030D-6E8A-4147-A177-3AD203B41FA5}"/>
                  </a:extLst>
                </a:gridCol>
                <a:gridCol w="5148856">
                  <a:extLst>
                    <a:ext uri="{9D8B030D-6E8A-4147-A177-3AD203B41FA5}"/>
                  </a:extLst>
                </a:gridCol>
                <a:gridCol w="1072679">
                  <a:extLst>
                    <a:ext uri="{9D8B030D-6E8A-4147-A177-3AD203B41FA5}"/>
                  </a:extLst>
                </a:gridCol>
              </a:tblGrid>
              <a:tr h="63055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2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2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2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เงินกองทุนพัฒนาฝีมือแรงงานที่หน่วยงานเบิกจ่ายภาพรวม (พิจารณาจาก </a:t>
                      </a:r>
                      <a:r>
                        <a:rPr lang="en-US"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cat3</a:t>
                      </a:r>
                      <a:r>
                        <a:rPr lang="th-TH"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a:t>
                      </a:r>
                      <a:endParaRPr lang="th-TH" sz="12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TH SarabunPSK" panose="020B0500040200020003" pitchFamily="34" charset="-34"/>
                          <a:ea typeface="Tahoma" pitchFamily="34" charset="0"/>
                          <a:cs typeface="TH SarabunPSK" panose="020B0500040200020003" pitchFamily="34" charset="-34"/>
                        </a:rPr>
                        <a:t>X</a:t>
                      </a:r>
                      <a:r>
                        <a:rPr lang="en-US" sz="1200" b="1" baseline="0" dirty="0">
                          <a:solidFill>
                            <a:schemeClr val="tx1"/>
                          </a:solidFill>
                          <a:latin typeface="TH SarabunPSK" panose="020B0500040200020003" pitchFamily="34" charset="-34"/>
                          <a:ea typeface="Tahoma" pitchFamily="34" charset="0"/>
                          <a:cs typeface="TH SarabunPSK" panose="020B0500040200020003" pitchFamily="34" charset="-34"/>
                        </a:rPr>
                        <a:t> 100</a:t>
                      </a:r>
                      <a:endParaRPr lang="th-TH" sz="1200" b="1" dirty="0">
                        <a:solidFill>
                          <a:schemeClr val="tx1"/>
                        </a:solidFill>
                        <a:latin typeface="TH SarabunPSK" panose="020B0500040200020003" pitchFamily="34" charset="-34"/>
                        <a:ea typeface="Tahoma" pitchFamily="34" charset="0"/>
                        <a:cs typeface="TH SarabunPSK" panose="020B0500040200020003" pitchFamily="34" charset="-34"/>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630555">
                <a:tc vMerge="1">
                  <a:txBody>
                    <a:bodyPr/>
                    <a:lstStyle/>
                    <a:p>
                      <a:endParaRPr lang="th-TH" dirty="0"/>
                    </a:p>
                  </a:txBody>
                  <a:tcPr>
                    <a:noFill/>
                  </a:tcPr>
                </a:tc>
                <a:tc>
                  <a:txBody>
                    <a:bodyPr/>
                    <a:lstStyle/>
                    <a:p>
                      <a:pPr algn="ctr"/>
                      <a:r>
                        <a:rPr lang="th-TH" sz="1200" b="1" dirty="0" smtClean="0">
                          <a:latin typeface="TH SarabunPSK" panose="020B0500040200020003" pitchFamily="34" charset="-34"/>
                          <a:ea typeface="Tahoma" panose="020B0604030504040204" pitchFamily="34" charset="0"/>
                          <a:cs typeface="TH SarabunPSK" panose="020B0500040200020003" pitchFamily="34" charset="-34"/>
                        </a:rPr>
                        <a:t>    </a:t>
                      </a:r>
                      <a:r>
                        <a:rPr lang="th-TH" sz="1200" b="1" baseline="0" dirty="0" smtClean="0">
                          <a:latin typeface="TH SarabunPSK" panose="020B0500040200020003" pitchFamily="34" charset="-34"/>
                          <a:ea typeface="Tahoma" panose="020B0604030504040204" pitchFamily="34" charset="0"/>
                          <a:cs typeface="TH SarabunPSK" panose="020B0500040200020003" pitchFamily="34" charset="-34"/>
                        </a:rPr>
                        <a:t> เงินกองทุนพัฒนาฝีมือแรงงานที่หน่วยงานได้รับทั้งหมด</a:t>
                      </a:r>
                      <a:endParaRPr lang="en-US" sz="1200" b="1" baseline="0" dirty="0" smtClean="0">
                        <a:latin typeface="TH SarabunPSK" panose="020B0500040200020003" pitchFamily="34" charset="-34"/>
                        <a:ea typeface="Tahoma" panose="020B0604030504040204" pitchFamily="34" charset="0"/>
                        <a:cs typeface="TH SarabunPSK" panose="020B0500040200020003" pitchFamily="34" charset="-34"/>
                      </a:endParaRPr>
                    </a:p>
                    <a:p>
                      <a:pPr algn="ctr"/>
                      <a:endParaRPr lang="en-US" sz="1200" b="0" baseline="0" dirty="0" smtClean="0">
                        <a:latin typeface="TH SarabunPSK" panose="020B0500040200020003" pitchFamily="34" charset="-34"/>
                        <a:ea typeface="Tahoma" pitchFamily="34" charset="0"/>
                        <a:cs typeface="TH SarabunPSK" panose="020B0500040200020003" pitchFamily="34" charset="-34"/>
                      </a:endParaRPr>
                    </a:p>
                    <a:p>
                      <a:pPr algn="ctr"/>
                      <a:endParaRPr lang="en-US" sz="1200" b="0" baseline="0" dirty="0" smtClean="0">
                        <a:latin typeface="TH SarabunPSK" panose="020B0500040200020003" pitchFamily="34" charset="-34"/>
                        <a:ea typeface="Tahoma" pitchFamily="34" charset="0"/>
                        <a:cs typeface="TH SarabunPSK" panose="020B0500040200020003" pitchFamily="34" charset="-34"/>
                      </a:endParaRPr>
                    </a:p>
                    <a:p>
                      <a:pPr algn="ctr"/>
                      <a:r>
                        <a:rPr lang="th-TH" sz="1200" b="0" dirty="0" smtClean="0">
                          <a:latin typeface="TH SarabunPSK" panose="020B0500040200020003" pitchFamily="34" charset="-34"/>
                          <a:ea typeface="Tahoma" pitchFamily="34" charset="0"/>
                          <a:cs typeface="TH SarabunPSK" panose="020B0500040200020003" pitchFamily="34" charset="-34"/>
                        </a:rPr>
                        <a:t>     </a:t>
                      </a:r>
                      <a:endParaRPr lang="th-TH" sz="1200" b="0" dirty="0">
                        <a:latin typeface="TH SarabunPSK" panose="020B0500040200020003" pitchFamily="34" charset="-34"/>
                        <a:ea typeface="Tahoma" pitchFamily="34" charset="0"/>
                        <a:cs typeface="TH SarabunPSK" panose="020B0500040200020003" pitchFamily="34"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
        <p:nvSpPr>
          <p:cNvPr id="3" name="Footer Placeholder 2"/>
          <p:cNvSpPr>
            <a:spLocks noGrp="1"/>
          </p:cNvSpPr>
          <p:nvPr>
            <p:ph type="ftr" sz="quarter" idx="11"/>
          </p:nvPr>
        </p:nvSpPr>
        <p:spPr>
          <a:xfrm rot="5400000">
            <a:off x="-1325563" y="2598737"/>
            <a:ext cx="2895600" cy="365125"/>
          </a:xfrm>
        </p:spPr>
        <p:txBody>
          <a:bodyPr/>
          <a:lstStyle/>
          <a:p>
            <a:r>
              <a:rPr lang="en-US" dirty="0" smtClean="0"/>
              <a:t>40</a:t>
            </a:r>
            <a:endParaRPr lang="en-US" dirty="0"/>
          </a:p>
        </p:txBody>
      </p:sp>
    </p:spTree>
    <p:extLst>
      <p:ext uri="{BB962C8B-B14F-4D97-AF65-F5344CB8AC3E}">
        <p14:creationId xmlns:p14="http://schemas.microsoft.com/office/powerpoint/2010/main" val="30424576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009004" y="142877"/>
            <a:ext cx="1000106" cy="1000107"/>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smtClean="0">
                <a:latin typeface="Tahoma" pitchFamily="34" charset="0"/>
                <a:cs typeface="Tahoma" pitchFamily="34" charset="0"/>
              </a:rPr>
              <a:t>ตัวชี้วัด องค์ประกอบที่ 5  </a:t>
            </a:r>
            <a:r>
              <a:rPr lang="en-US" sz="1200" b="1" dirty="0" smtClean="0">
                <a:latin typeface="Tahoma" pitchFamily="34" charset="0"/>
                <a:cs typeface="Tahoma" pitchFamily="34" charset="0"/>
              </a:rPr>
              <a:t>Potential Based </a:t>
            </a:r>
            <a:r>
              <a:rPr lang="th-TH" sz="1000" b="1" dirty="0" smtClean="0">
                <a:latin typeface="Tahoma" pitchFamily="34" charset="0"/>
                <a:cs typeface="Tahoma" pitchFamily="34" charset="0"/>
              </a:rPr>
              <a:t>(สถาบันพัฒนาฝีมือแรงงาน/สำนักงานพัฒนาฝีมือแรงงาน</a:t>
            </a:r>
            <a:r>
              <a:rPr lang="en-US" sz="1000" b="1" dirty="0" smtClean="0">
                <a:latin typeface="Tahoma" pitchFamily="34" charset="0"/>
                <a:cs typeface="Tahoma" pitchFamily="34" charset="0"/>
              </a:rPr>
              <a:t> 77 </a:t>
            </a:r>
            <a:r>
              <a:rPr lang="th-TH" sz="1000" b="1" dirty="0" smtClean="0">
                <a:latin typeface="Tahoma" pitchFamily="34" charset="0"/>
                <a:cs typeface="Tahoma" pitchFamily="34" charset="0"/>
              </a:rPr>
              <a:t>แห่ง)</a:t>
            </a:r>
            <a:endParaRPr lang="th-TH" sz="1000" b="1" dirty="0">
              <a:latin typeface="Tahoma" pitchFamily="34" charset="0"/>
              <a:cs typeface="Tahoma" pitchFamily="34" charset="0"/>
            </a:endParaRPr>
          </a:p>
          <a:p>
            <a:r>
              <a:rPr lang="th-TH" sz="1600" b="1" dirty="0" smtClean="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5496" y="642918"/>
            <a:ext cx="8064896" cy="71438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 5.3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ความสำเร็จของการดำเนินการจัดตั้งศูนย์ทดสอบมาตรฐานฝีมือแรงงานแห่งชาติที่ได้รับอนุญาต</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35729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295844703"/>
              </p:ext>
            </p:extLst>
          </p:nvPr>
        </p:nvGraphicFramePr>
        <p:xfrm>
          <a:off x="142844" y="1643050"/>
          <a:ext cx="8772556" cy="2547950"/>
        </p:xfrm>
        <a:graphic>
          <a:graphicData uri="http://schemas.openxmlformats.org/drawingml/2006/table">
            <a:tbl>
              <a:tblPr firstRow="1" bandRow="1">
                <a:tableStyleId>{5C22544A-7EE6-4342-B048-85BDC9FD1C3A}</a:tableStyleId>
              </a:tblPr>
              <a:tblGrid>
                <a:gridCol w="8772556">
                  <a:extLst>
                    <a:ext uri="{9D8B030D-6E8A-4147-A177-3AD203B41FA5}">
                      <a16:colId xmlns:a16="http://schemas.microsoft.com/office/drawing/2014/main" xmlns="" val="20000"/>
                    </a:ext>
                  </a:extLst>
                </a:gridCol>
              </a:tblGrid>
              <a:tr h="2547950">
                <a:tc>
                  <a:txBody>
                    <a:bodyPr/>
                    <a:lstStyle/>
                    <a:p>
                      <a:pPr marL="228600" indent="-228600">
                        <a:buAutoNum type="arabicPeriod"/>
                        <a:defRPr/>
                      </a:pP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ความสำเร็จของของการดำเนินการการจัดตั้งศูนย์ทดสอบมาตรฐานฝีมือแรงงานแห่งชาติ</a:t>
                      </a:r>
                      <a:endParaRPr lang="en-US" sz="1000" b="0" u="sng"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พิจารณาจากการจัดตังศูนย์พัฒนาฝีมือแรงงาน</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สาขาใหม่ หรือเพิ่มระดับ จำนวนอย่างน้อย 1 สาขาหรือ 1 ระดับ ของ</a:t>
                      </a: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สถาบันพัฒนาฝีมือแรงงาน/สำนักงานพัฒนาฝีมือแรงงานแรงงาน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1 ในระหว่างวันที่ 1 ตค. 2561 – 31 มีนาคม 2562 และรอบที่ 2 ระหว่างเดือน 1 เมษายน – 30 กันยายน 2562 </a:t>
                      </a:r>
                    </a:p>
                    <a:p>
                      <a:pPr marL="228600" indent="-228600">
                        <a:buAutoNum type="arabicPeriod" startAt="2"/>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ศูนย์ทดสอบมาตรฐานฝีมือแรงงานแห่งชาติที่ได้รับอนุญาตบันทึกข้อมูลลงในระบบ</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Data Center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และบันทึกการทดสอบมาตรฐานฝีมือแรงงานทั้งที่จัดตั้งแล้ว</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และจัดตั้งในปีงบประมาณ 2562</a:t>
                      </a:r>
                    </a:p>
                    <a:p>
                      <a:pPr marL="228600" indent="-228600">
                        <a:buAutoNum type="arabicPeriod" startAt="4"/>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เอกสารในการพิจารณา ครึ่งปีแรก   1. เอกสารที่เกี่ยวกับการประชุมชี้แจงหรือสัมมนา 2. รายชื่อผู้เข้าร่วมประชุมชี้แจงหรือสัมมนา 3. รูปภาพประกอบการประชุมชี้แจง  </a:t>
                      </a:r>
                    </a:p>
                    <a:p>
                      <a:pPr marL="0" indent="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หรือสัมมนาหรือข่าวประชาสัมพันธ์</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ครึ่งปีหลัง  1. การบันทึกข้อมูลศูนย์ทดอบฯที่ได้รับอนุญาตในระบบ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Data Center</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2.การบันทึกข้อมูลการทดสอบมาตรฐานฝีมือแรงงาน</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ของศูนย์ทดสอบที่ได้รับอนุญาตที่จัดตั้งแล้วและจัดตั้งใหม่ในปีงบประมาณ 2562</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ที่มีการดำเนินการทดสอบมาตรฐานฝีมือ </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แรงงานในระบบ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Data Center</a:t>
                      </a: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เจ้าภาพ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 ผู้รับผิดชอบ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นางอุษา  ศิริสนธิวรรธน  นายธงชัย  จิตต์หาญ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2245-4837</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105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0" y="4267200"/>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p:nvPr/>
        </p:nvGrpSpPr>
        <p:grpSpPr>
          <a:xfrm>
            <a:off x="1124398" y="4456269"/>
            <a:ext cx="7943402" cy="285752"/>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60</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61</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792100395"/>
              </p:ext>
            </p:extLst>
          </p:nvPr>
        </p:nvGraphicFramePr>
        <p:xfrm>
          <a:off x="60956" y="4848700"/>
          <a:ext cx="9006844" cy="193310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397991">
                <a:tc>
                  <a:txBody>
                    <a:bodyPr/>
                    <a:lstStyle/>
                    <a:p>
                      <a:pPr lvl="0" algn="thaiDist"/>
                      <a:endParaRPr lang="en-US" sz="800" b="1" dirty="0">
                        <a:solidFill>
                          <a:schemeClr val="bg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53510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a:t>
                      </a:r>
                      <a:r>
                        <a:rPr lang="th-TH" sz="800" b="1" dirty="0" smtClean="0">
                          <a:solidFill>
                            <a:schemeClr val="tx1"/>
                          </a:solidFill>
                          <a:effectLst/>
                          <a:latin typeface="Tahoma" pitchFamily="34" charset="0"/>
                          <a:ea typeface="Tahoma" pitchFamily="34" charset="0"/>
                          <a:cs typeface="Tahoma" pitchFamily="34" charset="0"/>
                        </a:rPr>
                        <a:t>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เอกสารหรือภาพประกอบที่เกี่ยวข้องกับการประชุมชี้แจง/สัมมนา/แนะนำหน่วยงานภาครัฐและภาคเอกชนที่ขอจัดตั้งเป็นศูนย์ทดสอบมาตรฐานฝีมือแรงงานแห่งชาติที่ได้รับอนุญาติ</a:t>
                      </a:r>
                      <a:endParaRPr lang="en-US" sz="800" b="0" kern="1200" baseline="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บันทึกข้อมูลศูนย์ทดสอบที่ได้รับอนุญาตในระบบ</a:t>
                      </a:r>
                      <a:r>
                        <a:rPr lang="th-TH" sz="800" b="0" kern="1200" baseline="0" dirty="0" smtClean="0">
                          <a:solidFill>
                            <a:schemeClr val="tx1"/>
                          </a:solidFill>
                          <a:effectLst/>
                          <a:latin typeface="Tahoma" pitchFamily="34" charset="0"/>
                          <a:ea typeface="Tahoma" pitchFamily="34" charset="0"/>
                          <a:cs typeface="Tahoma" pitchFamily="34" charset="0"/>
                        </a:rPr>
                        <a:t> </a:t>
                      </a:r>
                      <a:r>
                        <a:rPr lang="en-US" sz="800" b="0" kern="1200" baseline="0" dirty="0" smtClean="0">
                          <a:solidFill>
                            <a:schemeClr val="tx1"/>
                          </a:solidFill>
                          <a:effectLst/>
                          <a:latin typeface="Tahoma" pitchFamily="34" charset="0"/>
                          <a:ea typeface="Tahoma" pitchFamily="34" charset="0"/>
                          <a:cs typeface="Tahoma" pitchFamily="34" charset="0"/>
                        </a:rPr>
                        <a:t>Data Center</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บันทึกข้อมูลผู้ผ่านการทดสอบมาตรฐานฝีมือแรงงานแห่งชาติของแต่ละศูนย์ทดสอบฯ</a:t>
                      </a:r>
                      <a:r>
                        <a:rPr lang="th-TH" sz="800" b="0" kern="1200" baseline="0" dirty="0" smtClean="0">
                          <a:solidFill>
                            <a:schemeClr val="tx1"/>
                          </a:solidFill>
                          <a:effectLst/>
                          <a:latin typeface="Tahoma" pitchFamily="34" charset="0"/>
                          <a:ea typeface="Tahoma" pitchFamily="34" charset="0"/>
                          <a:cs typeface="Tahoma" pitchFamily="34" charset="0"/>
                        </a:rPr>
                        <a:t> ที่ได้รับอนุญาตที่มีการดำเนินการทดสอบมาตรฐานฝีมือ                                 แรงงานในระบบ </a:t>
                      </a:r>
                      <a:r>
                        <a:rPr lang="en-US" sz="800" b="0" kern="1200" baseline="0" dirty="0" smtClean="0">
                          <a:solidFill>
                            <a:schemeClr val="tx1"/>
                          </a:solidFill>
                          <a:effectLst/>
                          <a:latin typeface="Tahoma" pitchFamily="34" charset="0"/>
                          <a:ea typeface="Tahoma" pitchFamily="34" charset="0"/>
                          <a:cs typeface="Tahoma" pitchFamily="34" charset="0"/>
                        </a:rPr>
                        <a:t>Data Center</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
        <p:nvSpPr>
          <p:cNvPr id="3" name="Footer Placeholder 2"/>
          <p:cNvSpPr>
            <a:spLocks noGrp="1"/>
          </p:cNvSpPr>
          <p:nvPr>
            <p:ph type="ftr" sz="quarter" idx="11"/>
          </p:nvPr>
        </p:nvSpPr>
        <p:spPr>
          <a:xfrm rot="5400000">
            <a:off x="-1345797" y="2622535"/>
            <a:ext cx="2895600" cy="365125"/>
          </a:xfrm>
        </p:spPr>
        <p:txBody>
          <a:bodyPr/>
          <a:lstStyle/>
          <a:p>
            <a:r>
              <a:rPr lang="en-US" dirty="0" smtClean="0"/>
              <a:t>41</a:t>
            </a:r>
            <a:endParaRPr lang="en-US" dirty="0"/>
          </a:p>
        </p:txBody>
      </p:sp>
    </p:spTree>
    <p:extLst>
      <p:ext uri="{BB962C8B-B14F-4D97-AF65-F5344CB8AC3E}">
        <p14:creationId xmlns:p14="http://schemas.microsoft.com/office/powerpoint/2010/main" val="458889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009004" y="142877"/>
            <a:ext cx="1000106" cy="1000107"/>
          </a:xfrm>
          <a:prstGeom prst="rect">
            <a:avLst/>
          </a:prstGeom>
          <a:noFill/>
        </p:spPr>
      </p:pic>
      <p:sp>
        <p:nvSpPr>
          <p:cNvPr id="6" name="TextBox 5"/>
          <p:cNvSpPr txBox="1"/>
          <p:nvPr/>
        </p:nvSpPr>
        <p:spPr>
          <a:xfrm>
            <a:off x="0" y="101025"/>
            <a:ext cx="8602173" cy="584775"/>
          </a:xfrm>
          <a:prstGeom prst="rect">
            <a:avLst/>
          </a:prstGeom>
          <a:noFill/>
        </p:spPr>
        <p:txBody>
          <a:bodyPr wrap="square" rtlCol="0">
            <a:spAutoFit/>
          </a:bodyPr>
          <a:lstStyle/>
          <a:p>
            <a:r>
              <a:rPr lang="th-TH" sz="1600" b="1" kern="1400" dirty="0" smtClean="0">
                <a:latin typeface="Tahoma" pitchFamily="34" charset="0"/>
                <a:cs typeface="Tahoma" pitchFamily="34" charset="0"/>
              </a:rPr>
              <a:t>ตัวชี้วัด องค์ประกอบที่ 5 </a:t>
            </a:r>
            <a:r>
              <a:rPr lang="en-US" sz="1600" kern="1400" dirty="0" smtClean="0">
                <a:latin typeface="Tahoma" pitchFamily="34" charset="0"/>
                <a:cs typeface="Tahoma" pitchFamily="34" charset="0"/>
              </a:rPr>
              <a:t>Potential Base </a:t>
            </a:r>
            <a:r>
              <a:rPr lang="th-TH" sz="1100" b="1" kern="1400" dirty="0" smtClean="0">
                <a:latin typeface="Tahoma" pitchFamily="34" charset="0"/>
                <a:cs typeface="Tahoma" pitchFamily="34" charset="0"/>
              </a:rPr>
              <a:t>(สถาบันพัฒนาฝีมือแรงงาน / สำนักงานพัฒนาฝีมือแรงงาน 77 แห่ง)</a:t>
            </a:r>
            <a:endParaRPr lang="th-TH" sz="1100" b="1" kern="1400" dirty="0">
              <a:latin typeface="Tahoma" pitchFamily="34" charset="0"/>
              <a:cs typeface="Tahoma" pitchFamily="34" charset="0"/>
            </a:endParaRPr>
          </a:p>
          <a:p>
            <a:r>
              <a:rPr lang="th-TH" sz="1600" b="1" dirty="0" smtClean="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85800"/>
            <a:ext cx="7805221" cy="64294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 5.4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ความสำเร็จของการดำเนินการขอรับเครื่องหมายมาตรฐาน</a:t>
            </a:r>
            <a:r>
              <a:rPr lang="th-TH" sz="1400" kern="0" dirty="0">
                <a:solidFill>
                  <a:schemeClr val="tx1"/>
                </a:solidFill>
                <a:latin typeface="Tahoma" pitchFamily="34" charset="0"/>
                <a:ea typeface="Tahoma" pitchFamily="34" charset="0"/>
                <a:cs typeface="Tahoma" pitchFamily="34" charset="0"/>
              </a:rPr>
              <a:t>ฝีมือแรงงานแห่งชาติ</a:t>
            </a:r>
            <a:r>
              <a:rPr lang="th-TH" sz="1400" kern="0" dirty="0" smtClean="0">
                <a:solidFill>
                  <a:schemeClr val="tx1"/>
                </a:solidFill>
                <a:latin typeface="Tahoma" pitchFamily="34" charset="0"/>
                <a:ea typeface="Tahoma" pitchFamily="34" charset="0"/>
                <a:cs typeface="Tahoma" pitchFamily="34" charset="0"/>
              </a:rPr>
              <a:t/>
            </a:r>
            <a:br>
              <a:rPr lang="th-TH" sz="1400" kern="0" dirty="0" smtClean="0">
                <a:solidFill>
                  <a:schemeClr val="tx1"/>
                </a:solidFill>
                <a:latin typeface="Tahoma" pitchFamily="34" charset="0"/>
                <a:ea typeface="Tahoma" pitchFamily="34" charset="0"/>
                <a:cs typeface="Tahoma" pitchFamily="34" charset="0"/>
              </a:rPr>
            </a:br>
            <a:r>
              <a:rPr lang="th-TH" sz="1400" kern="0" dirty="0" smtClean="0">
                <a:solidFill>
                  <a:schemeClr val="tx1"/>
                </a:solidFill>
                <a:latin typeface="Tahoma" pitchFamily="34" charset="0"/>
                <a:ea typeface="Tahoma" pitchFamily="34" charset="0"/>
                <a:cs typeface="Tahoma" pitchFamily="34" charset="0"/>
              </a:rPr>
              <a:t>                  ของสถานประกอบกิจการ</a:t>
            </a:r>
          </a:p>
          <a:p>
            <a:pPr fontAlgn="base">
              <a:spcAft>
                <a:spcPts val="600"/>
              </a:spcAft>
            </a:pPr>
            <a:r>
              <a:rPr lang="th-TH" sz="1400" kern="0" dirty="0" smtClean="0">
                <a:solidFill>
                  <a:srgbClr val="FF0000"/>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35729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169421310"/>
              </p:ext>
            </p:extLst>
          </p:nvPr>
        </p:nvGraphicFramePr>
        <p:xfrm>
          <a:off x="102004" y="1643051"/>
          <a:ext cx="8864684" cy="2243149"/>
        </p:xfrm>
        <a:graphic>
          <a:graphicData uri="http://schemas.openxmlformats.org/drawingml/2006/table">
            <a:tbl>
              <a:tblPr firstRow="1" bandRow="1">
                <a:tableStyleId>{5C22544A-7EE6-4342-B048-85BDC9FD1C3A}</a:tableStyleId>
              </a:tblPr>
              <a:tblGrid>
                <a:gridCol w="8864684">
                  <a:extLst>
                    <a:ext uri="{9D8B030D-6E8A-4147-A177-3AD203B41FA5}">
                      <a16:colId xmlns:a16="http://schemas.microsoft.com/office/drawing/2014/main" xmlns="" val="20000"/>
                    </a:ext>
                  </a:extLst>
                </a:gridCol>
              </a:tblGrid>
              <a:tr h="1657271">
                <a:tc>
                  <a:txBody>
                    <a:bodyPr/>
                    <a:lstStyle/>
                    <a:p>
                      <a:pPr marL="228600" indent="-228600">
                        <a:buAutoNum type="arabicPeriod"/>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ความสำเร็จของของการดำเนินการขอรับเครื่องหมายมาตรฐานฝีมือแรงงานแห่งชาติของส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ถานประกอบกิจการ</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เครื่องหมายมาตรฐานฝีมือแรงงานที่สถานประกอบกิจการขอรับจากสถาบันพัฒนาฝีมือแรงงาน/สำนักงานพัฒนาฝีมือแรงงานแรงงาน  ที่ขอรับเครื่องให้สำนักพัฒนามาตรฐานและทดสอบฝีมือแรงงาน</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อย่างน้อย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แห่ง  รอบที่ 1 ในระหว่างวันที่ 1 ตค. 2561 – 31 มีนาคม 2562 และรอบที่ 2 ระหว่างเดือน 1 เมษายน – 30 กันยายน 2562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1. ระยะเวลาการพิจารณาขออนุมัติออกหนังสือรับรองเครื่องหมายมาตรฐานฝีมือแรงงานแห่งชาติ ไม่เกิน 15 วัน ในกรณีหลักฐานครบถ้วน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ส่งเอกสารให้สำนักพัฒนามาตรฐานและทดสอบฝีมือแรงงานพิจารณาภายใน 30 สิงหาคม 2562</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เอกสารในการพิจารณา  ครึ่งปีแรก 1. เอกสารการประชุม 2.รายชื่อผู้เข้าร่วมประชุมหรือสัมมนาชี้แจงสถานประกิจการหรือหน่วยงานภาครัฐ 3. ภาพประกอบการประชุม</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ครึ่งปีหลัง 1. หนังสือออกเครื่องหมายมาตรฐานฝีมือแรงงานแห่งชาติ ปีงบประมาณ 2562</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นางอุษา  ศิริสนธิวรรธน  นายธงชัย  จิตต์หาญ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2245-4837</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r h="585878">
                <a:tc>
                  <a:txBody>
                    <a:bodyPr/>
                    <a:lstStyle/>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tr>
            </a:tbl>
          </a:graphicData>
        </a:graphic>
      </p:graphicFrame>
      <p:sp>
        <p:nvSpPr>
          <p:cNvPr id="15" name="TextBox 14"/>
          <p:cNvSpPr txBox="1"/>
          <p:nvPr/>
        </p:nvSpPr>
        <p:spPr>
          <a:xfrm>
            <a:off x="131969" y="4365319"/>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p:nvPr/>
        </p:nvGrpSpPr>
        <p:grpSpPr>
          <a:xfrm>
            <a:off x="1113523" y="4593919"/>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a:t>
              </a:r>
              <a:r>
                <a:rPr lang="th-TH" sz="800" b="1" dirty="0" smtClean="0">
                  <a:solidFill>
                    <a:schemeClr val="accent6">
                      <a:lumMod val="50000"/>
                    </a:schemeClr>
                  </a:solidFill>
                  <a:latin typeface="Tahoma" pitchFamily="34" charset="0"/>
                  <a:ea typeface="Tahoma" pitchFamily="34" charset="0"/>
                  <a:cs typeface="Tahoma" pitchFamily="34" charset="0"/>
                </a:rPr>
                <a:t>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a:t>
              </a:r>
              <a:r>
                <a:rPr lang="th-TH" sz="800" b="1" dirty="0" smtClean="0">
                  <a:solidFill>
                    <a:schemeClr val="accent6">
                      <a:lumMod val="75000"/>
                    </a:schemeClr>
                  </a:solidFill>
                  <a:latin typeface="Tahoma" pitchFamily="34" charset="0"/>
                  <a:ea typeface="Tahoma" pitchFamily="34" charset="0"/>
                  <a:cs typeface="Tahoma" pitchFamily="34" charset="0"/>
                </a:rPr>
                <a:t>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89023055"/>
              </p:ext>
            </p:extLst>
          </p:nvPr>
        </p:nvGraphicFramePr>
        <p:xfrm>
          <a:off x="157770" y="4964834"/>
          <a:ext cx="8904843" cy="1664565"/>
        </p:xfrm>
        <a:graphic>
          <a:graphicData uri="http://schemas.openxmlformats.org/drawingml/2006/table">
            <a:tbl>
              <a:tblPr firstRow="1"/>
              <a:tblGrid>
                <a:gridCol w="964799">
                  <a:extLst>
                    <a:ext uri="{9D8B030D-6E8A-4147-A177-3AD203B41FA5}">
                      <a16:colId xmlns:a16="http://schemas.microsoft.com/office/drawing/2014/main" xmlns="" val="20000"/>
                    </a:ext>
                  </a:extLst>
                </a:gridCol>
                <a:gridCol w="457200">
                  <a:extLst>
                    <a:ext uri="{9D8B030D-6E8A-4147-A177-3AD203B41FA5}">
                      <a16:colId xmlns:a16="http://schemas.microsoft.com/office/drawing/2014/main" xmlns="" val="20001"/>
                    </a:ext>
                  </a:extLst>
                </a:gridCol>
                <a:gridCol w="457200">
                  <a:extLst>
                    <a:ext uri="{9D8B030D-6E8A-4147-A177-3AD203B41FA5}">
                      <a16:colId xmlns:a16="http://schemas.microsoft.com/office/drawing/2014/main" xmlns="" val="20002"/>
                    </a:ext>
                  </a:extLst>
                </a:gridCol>
                <a:gridCol w="457200">
                  <a:extLst>
                    <a:ext uri="{9D8B030D-6E8A-4147-A177-3AD203B41FA5}">
                      <a16:colId xmlns:a16="http://schemas.microsoft.com/office/drawing/2014/main" xmlns="" val="20003"/>
                    </a:ext>
                  </a:extLst>
                </a:gridCol>
                <a:gridCol w="457200">
                  <a:extLst>
                    <a:ext uri="{9D8B030D-6E8A-4147-A177-3AD203B41FA5}">
                      <a16:colId xmlns:a16="http://schemas.microsoft.com/office/drawing/2014/main" xmlns="" val="20004"/>
                    </a:ext>
                  </a:extLst>
                </a:gridCol>
                <a:gridCol w="431677">
                  <a:extLst>
                    <a:ext uri="{9D8B030D-6E8A-4147-A177-3AD203B41FA5}">
                      <a16:colId xmlns:a16="http://schemas.microsoft.com/office/drawing/2014/main" xmlns="" val="20005"/>
                    </a:ext>
                  </a:extLst>
                </a:gridCol>
                <a:gridCol w="1896849">
                  <a:extLst>
                    <a:ext uri="{9D8B030D-6E8A-4147-A177-3AD203B41FA5}">
                      <a16:colId xmlns:a16="http://schemas.microsoft.com/office/drawing/2014/main" xmlns="" val="20006"/>
                    </a:ext>
                  </a:extLst>
                </a:gridCol>
                <a:gridCol w="388100">
                  <a:extLst>
                    <a:ext uri="{9D8B030D-6E8A-4147-A177-3AD203B41FA5}">
                      <a16:colId xmlns:a16="http://schemas.microsoft.com/office/drawing/2014/main" xmlns="" val="20007"/>
                    </a:ext>
                  </a:extLst>
                </a:gridCol>
                <a:gridCol w="387448">
                  <a:extLst>
                    <a:ext uri="{9D8B030D-6E8A-4147-A177-3AD203B41FA5}">
                      <a16:colId xmlns:a16="http://schemas.microsoft.com/office/drawing/2014/main" xmlns="" val="20008"/>
                    </a:ext>
                  </a:extLst>
                </a:gridCol>
                <a:gridCol w="387447">
                  <a:extLst>
                    <a:ext uri="{9D8B030D-6E8A-4147-A177-3AD203B41FA5}">
                      <a16:colId xmlns:a16="http://schemas.microsoft.com/office/drawing/2014/main" xmlns="" val="20009"/>
                    </a:ext>
                  </a:extLst>
                </a:gridCol>
                <a:gridCol w="387448">
                  <a:extLst>
                    <a:ext uri="{9D8B030D-6E8A-4147-A177-3AD203B41FA5}">
                      <a16:colId xmlns:a16="http://schemas.microsoft.com/office/drawing/2014/main" xmlns="" val="20010"/>
                    </a:ext>
                  </a:extLst>
                </a:gridCol>
                <a:gridCol w="387448">
                  <a:extLst>
                    <a:ext uri="{9D8B030D-6E8A-4147-A177-3AD203B41FA5}">
                      <a16:colId xmlns:a16="http://schemas.microsoft.com/office/drawing/2014/main" xmlns="" val="20011"/>
                    </a:ext>
                  </a:extLst>
                </a:gridCol>
                <a:gridCol w="1844827">
                  <a:extLst>
                    <a:ext uri="{9D8B030D-6E8A-4147-A177-3AD203B41FA5}">
                      <a16:colId xmlns:a16="http://schemas.microsoft.com/office/drawing/2014/main" xmlns="" val="20012"/>
                    </a:ext>
                  </a:extLst>
                </a:gridCol>
              </a:tblGrid>
              <a:tr h="565364">
                <a:tc>
                  <a:txBody>
                    <a:bodyPr/>
                    <a:lstStyle/>
                    <a:p>
                      <a:pPr lvl="0" algn="thaiDist"/>
                      <a:endParaRPr lang="en-US" sz="900" b="1" dirty="0">
                        <a:solidFill>
                          <a:schemeClr val="bg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ต.ค.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พ.ย.</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ธ.ค.</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ก.พ.</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เม.ย.</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พ.ค.</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มิ.ย.</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ส.ค.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ก.ย.</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099201">
                <a:tc>
                  <a:txBody>
                    <a:bodyPr/>
                    <a:lstStyle/>
                    <a:p>
                      <a:pPr algn="l">
                        <a:spcAft>
                          <a:spcPts val="0"/>
                        </a:spcAft>
                      </a:pPr>
                      <a:r>
                        <a:rPr lang="th-TH" sz="900" b="1" dirty="0">
                          <a:solidFill>
                            <a:schemeClr val="tx1"/>
                          </a:solidFill>
                          <a:effectLst/>
                          <a:latin typeface="Tahoma" pitchFamily="34" charset="0"/>
                          <a:ea typeface="Tahoma" pitchFamily="34" charset="0"/>
                          <a:cs typeface="Tahoma" pitchFamily="34" charset="0"/>
                        </a:rPr>
                        <a:t>เป้าหมาย ปี </a:t>
                      </a:r>
                      <a:r>
                        <a:rPr lang="en-US" sz="900" b="1" dirty="0" smtClean="0">
                          <a:solidFill>
                            <a:schemeClr val="tx1"/>
                          </a:solidFill>
                          <a:effectLst/>
                          <a:latin typeface="Tahoma" pitchFamily="34" charset="0"/>
                          <a:ea typeface="Tahoma" pitchFamily="34" charset="0"/>
                          <a:cs typeface="Tahoma" pitchFamily="34" charset="0"/>
                        </a:rPr>
                        <a:t>62</a:t>
                      </a:r>
                      <a:endParaRPr lang="en-US" sz="9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9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9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900" b="0" u="none" strike="noStrike"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9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baseline="0" dirty="0" smtClean="0">
                          <a:solidFill>
                            <a:schemeClr val="tx1"/>
                          </a:solidFill>
                          <a:effectLst/>
                          <a:latin typeface="Tahoma" pitchFamily="34" charset="0"/>
                          <a:ea typeface="Tahoma" pitchFamily="34" charset="0"/>
                          <a:cs typeface="Tahoma" pitchFamily="34" charset="0"/>
                        </a:rPr>
                        <a:t>พิจารณาจากการประชุมชี้แจง/สัมมนา/แนะนำสถานประกอบกิจการ</a:t>
                      </a:r>
                      <a:endParaRPr lang="en-US" sz="900" b="0" kern="1200" baseline="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baseline="0" dirty="0" smtClean="0">
                          <a:solidFill>
                            <a:schemeClr val="tx1"/>
                          </a:solidFill>
                          <a:effectLst/>
                          <a:latin typeface="Tahoma" pitchFamily="34" charset="0"/>
                          <a:ea typeface="Tahoma" pitchFamily="34" charset="0"/>
                          <a:cs typeface="Tahoma" pitchFamily="34" charset="0"/>
                        </a:rPr>
                        <a:t>นายทะเบียนออกหนังสือรับรองเครื่องหมายมาตรฐานฯ</a:t>
                      </a:r>
                      <a:endParaRPr lang="en-US" sz="9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900" b="0" kern="1200" dirty="0" smtClean="0">
                          <a:solidFill>
                            <a:schemeClr val="tx1"/>
                          </a:solidFill>
                          <a:effectLst/>
                          <a:latin typeface="Tahoma" pitchFamily="34" charset="0"/>
                          <a:ea typeface="Tahoma" pitchFamily="34" charset="0"/>
                          <a:cs typeface="Tahoma" pitchFamily="34" charset="0"/>
                        </a:rPr>
                        <a:t>(ส่งให้สำนักพัฒนามาตรฐานและทดสอบฝีมือแรงงานพิจารณาภายใน</a:t>
                      </a:r>
                      <a:r>
                        <a:rPr lang="th-TH" sz="900" b="0" kern="1200" baseline="0" dirty="0" smtClean="0">
                          <a:solidFill>
                            <a:schemeClr val="tx1"/>
                          </a:solidFill>
                          <a:effectLst/>
                          <a:latin typeface="Tahoma" pitchFamily="34" charset="0"/>
                          <a:ea typeface="Tahoma" pitchFamily="34" charset="0"/>
                          <a:cs typeface="Tahoma" pitchFamily="34" charset="0"/>
                        </a:rPr>
                        <a:t> 30 ส.ค. 2562 กรณีเอกสารครบถ้วน)</a:t>
                      </a:r>
                      <a:endParaRPr lang="en-US"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
        <p:nvSpPr>
          <p:cNvPr id="3" name="Footer Placeholder 2"/>
          <p:cNvSpPr>
            <a:spLocks noGrp="1"/>
          </p:cNvSpPr>
          <p:nvPr>
            <p:ph type="ftr" sz="quarter" idx="11"/>
          </p:nvPr>
        </p:nvSpPr>
        <p:spPr>
          <a:xfrm rot="5400000">
            <a:off x="-1401763" y="2586891"/>
            <a:ext cx="2895600" cy="365125"/>
          </a:xfrm>
        </p:spPr>
        <p:txBody>
          <a:bodyPr/>
          <a:lstStyle/>
          <a:p>
            <a:r>
              <a:rPr lang="en-US" dirty="0" smtClean="0"/>
              <a:t>42</a:t>
            </a:r>
            <a:endParaRPr lang="en-US" dirty="0"/>
          </a:p>
        </p:txBody>
      </p:sp>
    </p:spTree>
    <p:extLst>
      <p:ext uri="{BB962C8B-B14F-4D97-AF65-F5344CB8AC3E}">
        <p14:creationId xmlns:p14="http://schemas.microsoft.com/office/powerpoint/2010/main" val="35199743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3875" y="76200"/>
            <a:ext cx="10001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68263"/>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 องค์ประกอบที่ </a:t>
            </a:r>
            <a:r>
              <a:rPr lang="en-US" sz="2000" b="1" dirty="0">
                <a:latin typeface="Tahoma" pitchFamily="34" charset="0"/>
                <a:cs typeface="Tahoma" pitchFamily="34" charset="0"/>
              </a:rPr>
              <a:t>5 </a:t>
            </a:r>
            <a:r>
              <a:rPr lang="en-US" sz="1600" b="1" dirty="0">
                <a:latin typeface="Tahoma" pitchFamily="34" charset="0"/>
                <a:cs typeface="Tahoma" pitchFamily="34" charset="0"/>
              </a:rPr>
              <a:t>Potential Based </a:t>
            </a:r>
            <a:r>
              <a:rPr lang="th-TH" sz="925" b="1" dirty="0" smtClean="0">
                <a:latin typeface="Tahoma" pitchFamily="34" charset="0"/>
                <a:cs typeface="Tahoma" pitchFamily="34" charset="0"/>
              </a:rPr>
              <a:t>(</a:t>
            </a:r>
            <a:r>
              <a:rPr lang="th-TH" sz="925" b="1" kern="1400" dirty="0">
                <a:latin typeface="Tahoma" pitchFamily="34" charset="0"/>
                <a:cs typeface="Tahoma" pitchFamily="34" charset="0"/>
              </a:rPr>
              <a:t>สถาบันพัฒนาฝีมือแรงงาน / สำนักงานพัฒนาฝีมือแรงงาน 77 แห่ง</a:t>
            </a:r>
            <a:r>
              <a:rPr lang="th-TH" sz="925" b="1" dirty="0" smtClean="0">
                <a:latin typeface="Tahoma" pitchFamily="34" charset="0"/>
                <a:cs typeface="Tahoma" pitchFamily="34" charset="0"/>
              </a:rPr>
              <a:t>)</a:t>
            </a:r>
            <a:endParaRPr lang="th-TH" sz="925"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275" y="785813"/>
            <a:ext cx="6919913" cy="714375"/>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5.5 </a:t>
            </a:r>
            <a:r>
              <a:rPr lang="en-US" sz="1400" kern="0" dirty="0">
                <a:solidFill>
                  <a:schemeClr val="tx1"/>
                </a:solidFill>
                <a:latin typeface="Tahoma" pitchFamily="34" charset="0"/>
                <a:ea typeface="Tahoma" pitchFamily="34" charset="0"/>
                <a:cs typeface="Tahoma" pitchFamily="34" charset="0"/>
              </a:rPr>
              <a:t>: </a:t>
            </a:r>
            <a:r>
              <a:rPr lang="th-TH" sz="1400" dirty="0" smtClean="0">
                <a:latin typeface="Tahoma" pitchFamily="34" charset="0"/>
                <a:cs typeface="Tahoma" pitchFamily="34" charset="0"/>
              </a:rPr>
              <a:t>ความสำเร็จ</a:t>
            </a:r>
            <a:r>
              <a:rPr lang="th-TH" sz="1400" dirty="0">
                <a:latin typeface="Tahoma" pitchFamily="34" charset="0"/>
                <a:cs typeface="Tahoma" pitchFamily="34" charset="0"/>
              </a:rPr>
              <a:t>ของการจัดทำมาตรฐานฝีมือแรงงานของผู้ประกอบอาชีพ </a:t>
            </a:r>
            <a:br>
              <a:rPr lang="th-TH" sz="1400" dirty="0">
                <a:latin typeface="Tahoma" pitchFamily="34" charset="0"/>
                <a:cs typeface="Tahoma" pitchFamily="34" charset="0"/>
              </a:rPr>
            </a:br>
            <a:r>
              <a:rPr lang="th-TH" sz="1400" dirty="0">
                <a:latin typeface="Tahoma" pitchFamily="34" charset="0"/>
                <a:cs typeface="Tahoma" pitchFamily="34" charset="0"/>
              </a:rPr>
              <a:t>                  ของสถาบันพัฒนาฝีมือแรงงานและสำนักงานพัฒนาฝีมือแรงงาน</a:t>
            </a: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01600" y="1524000"/>
            <a:ext cx="43926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sz="1100" b="1">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727319009"/>
              </p:ext>
            </p:extLst>
          </p:nvPr>
        </p:nvGraphicFramePr>
        <p:xfrm>
          <a:off x="142875" y="1857375"/>
          <a:ext cx="8466138" cy="2181225"/>
        </p:xfrm>
        <a:graphic>
          <a:graphicData uri="http://schemas.openxmlformats.org/drawingml/2006/table">
            <a:tbl>
              <a:tblPr firstRow="1" bandRow="1">
                <a:tableStyleId>{5C22544A-7EE6-4342-B048-85BDC9FD1C3A}</a:tableStyleId>
              </a:tblPr>
              <a:tblGrid>
                <a:gridCol w="8466138">
                  <a:extLst>
                    <a:ext uri="{9D8B030D-6E8A-4147-A177-3AD203B41FA5}"/>
                  </a:extLst>
                </a:gridCol>
              </a:tblGrid>
              <a:tr h="2181225">
                <a:tc>
                  <a:txBody>
                    <a:bodyPr/>
                    <a:lstStyle/>
                    <a:p>
                      <a:pPr marL="228600" indent="-228600">
                        <a:buAutoNum type="arabicPeriod"/>
                        <a:defRPr/>
                      </a:pPr>
                      <a:r>
                        <a:rPr lang="th-TH" sz="1000" b="0" kern="1200" dirty="0" smtClean="0">
                          <a:solidFill>
                            <a:schemeClr val="tx1"/>
                          </a:solidFill>
                          <a:latin typeface="Tahoma" pitchFamily="34" charset="0"/>
                          <a:ea typeface="+mn-ea"/>
                          <a:cs typeface="Tahoma" pitchFamily="34" charset="0"/>
                        </a:rPr>
                        <a:t>ระดับความสำเร็จของการจัดทำมาตรฐานฝีมือแรงงานของผู้ประกอบอาชีพ ของสถาบันพัฒนาฝีมือแรงงานและสำนักงานพัฒนาฝีมือแรงงาน หมายความว่าการดำเนินการจัดทำมาตรฐานฝีมือแรงงานของผู้ประกอบอาชีพของสถาบันพัฒนาฝีมือแรงงาน และสำนักงานพัฒนาฝีมือแรงงาน จำนวน 1 สาขา หรือ 1 ตำแหน่ง นำเสนอผ่านการกลั่นกรองของคณะอนุกรรมการกำหนดมาตรฐานฝีมือแรงงานแห่งชาติที่เกี่ยวข้องกับการรับรองมาตรฐานฝีมือแรงงาน มาตรา 26 และนำเสนอคณะกรรมการส่งเสริมฯ พิจารณาให้ความเห็นชอบ</a:t>
                      </a:r>
                    </a:p>
                    <a:p>
                      <a:pPr marL="228600" indent="-228600">
                        <a:buNone/>
                        <a:defRPr/>
                      </a:pPr>
                      <a:endParaRPr lang="en-US" sz="1000" b="0" dirty="0">
                        <a:solidFill>
                          <a:schemeClr val="tx1"/>
                        </a:solidFill>
                        <a:latin typeface="Tahoma" pitchFamily="34" charset="0"/>
                        <a:ea typeface="Tahoma" panose="020B0604030504040204" pitchFamily="34" charset="0"/>
                        <a:cs typeface="Tahoma" pitchFamily="34" charset="0"/>
                      </a:endParaRPr>
                    </a:p>
                    <a:p>
                      <a:pPr marL="228600" indent="-228600">
                        <a:buAutoNum type="arabicPeriod" startAt="2"/>
                        <a:defRPr/>
                      </a:pPr>
                      <a:r>
                        <a:rPr lang="th-TH" sz="1000" b="0" dirty="0" smtClean="0">
                          <a:solidFill>
                            <a:schemeClr val="tx1"/>
                          </a:solidFill>
                          <a:latin typeface="Tahoma" pitchFamily="34" charset="0"/>
                          <a:ea typeface="Tahoma" panose="020B0604030504040204" pitchFamily="34" charset="0"/>
                          <a:cs typeface="Tahoma" pitchFamily="34" charset="0"/>
                        </a:rPr>
                        <a:t>พิจารณาจากการดำเนินงานที่บรรลุเป้าหมาย</a:t>
                      </a:r>
                      <a:r>
                        <a:rPr lang="en-US" sz="1000" b="0" dirty="0" smtClean="0">
                          <a:solidFill>
                            <a:schemeClr val="tx1"/>
                          </a:solidFill>
                          <a:latin typeface="Tahoma" pitchFamily="34" charset="0"/>
                          <a:ea typeface="Tahoma" panose="020B0604030504040204" pitchFamily="34" charset="0"/>
                          <a:cs typeface="Tahoma" pitchFamily="34" charset="0"/>
                        </a:rPr>
                        <a:t> </a:t>
                      </a:r>
                      <a:r>
                        <a:rPr lang="th-TH" sz="1000" b="0" kern="1200" dirty="0" smtClean="0">
                          <a:solidFill>
                            <a:schemeClr val="tx1"/>
                          </a:solidFill>
                          <a:latin typeface="Tahoma" pitchFamily="34" charset="0"/>
                          <a:ea typeface="+mn-ea"/>
                          <a:cs typeface="Tahoma" pitchFamily="34" charset="0"/>
                        </a:rPr>
                        <a:t>จำนวน 1 สาขา หรือ 1 ตำแหน่ง </a:t>
                      </a:r>
                      <a:br>
                        <a:rPr lang="th-TH" sz="1000" b="0" kern="1200" dirty="0" smtClean="0">
                          <a:solidFill>
                            <a:schemeClr val="tx1"/>
                          </a:solidFill>
                          <a:latin typeface="Tahoma" pitchFamily="34" charset="0"/>
                          <a:ea typeface="+mn-ea"/>
                          <a:cs typeface="Tahoma" pitchFamily="34" charset="0"/>
                        </a:rPr>
                      </a:br>
                      <a:r>
                        <a:rPr lang="th-TH" sz="1000" b="0" kern="1200" baseline="0" dirty="0" smtClean="0">
                          <a:solidFill>
                            <a:schemeClr val="tx1"/>
                          </a:solidFill>
                          <a:latin typeface="Tahoma" pitchFamily="34" charset="0"/>
                          <a:ea typeface="+mn-ea"/>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รอบที่ 1 ผลการดำเนินการระหว่างวันที่ 1 ตุลาคม 2561 - 31 มีนาคม 2562 </a:t>
                      </a:r>
                    </a:p>
                    <a:p>
                      <a:pPr marL="0" indent="0">
                        <a:buNone/>
                        <a:defRPr/>
                      </a:pPr>
                      <a:r>
                        <a:rPr lang="th-TH" sz="1000" b="0" baseline="0" dirty="0" smtClean="0">
                          <a:solidFill>
                            <a:schemeClr val="tx1"/>
                          </a:solidFill>
                          <a:latin typeface="Tahoma" pitchFamily="34" charset="0"/>
                          <a:ea typeface="Tahoma" panose="020B0604030504040204" pitchFamily="34" charset="0"/>
                          <a:cs typeface="Tahoma" pitchFamily="34" charset="0"/>
                        </a:rPr>
                        <a:t>          รอบที่ 2 ผลการดำเนินการระหว่างวันที่ 1 เมษายน - 30 กันยายน 2562 </a:t>
                      </a:r>
                    </a:p>
                    <a:p>
                      <a:pPr marL="228600" indent="-228600">
                        <a:buNone/>
                        <a:defRPr/>
                      </a:pPr>
                      <a:endParaRPr lang="th-TH" sz="1000" b="0" baseline="0" dirty="0" smtClean="0">
                        <a:solidFill>
                          <a:schemeClr val="tx1"/>
                        </a:solidFill>
                        <a:latin typeface="Tahoma" pitchFamily="34" charset="0"/>
                        <a:ea typeface="Tahoma" panose="020B0604030504040204" pitchFamily="34" charset="0"/>
                        <a:cs typeface="Tahoma" pitchFamily="34" charset="0"/>
                      </a:endParaRPr>
                    </a:p>
                    <a:p>
                      <a:pPr marL="228600" indent="-228600">
                        <a:buNone/>
                        <a:defRPr/>
                      </a:pPr>
                      <a:r>
                        <a:rPr lang="th-TH" sz="1000" b="0" baseline="0" dirty="0" smtClean="0">
                          <a:solidFill>
                            <a:schemeClr val="tx1"/>
                          </a:solidFill>
                          <a:latin typeface="Tahoma" pitchFamily="34" charset="0"/>
                          <a:ea typeface="Tahoma" panose="020B0604030504040204" pitchFamily="34" charset="0"/>
                          <a:cs typeface="Tahoma" pitchFamily="34" charset="0"/>
                        </a:rPr>
                        <a:t>3.   เจ้าภาพ </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กลุ่มงานกำหนดมาตรฐานฝีมือแรงงาน ผู้รับผิดชอบ </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นายจิตรพงศ์  พุ่มสะอาด นักวิชาการพัฒนาฝีมือแรงงานชำนาญการพิเศษ และนายบัญชา  </a:t>
                      </a:r>
                    </a:p>
                    <a:p>
                      <a:pPr marL="228600" indent="-228600">
                        <a:buNone/>
                        <a:defRPr/>
                      </a:pPr>
                      <a:r>
                        <a:rPr lang="th-TH" sz="1000" b="0" baseline="0" dirty="0" smtClean="0">
                          <a:solidFill>
                            <a:schemeClr val="tx1"/>
                          </a:solidFill>
                          <a:latin typeface="Tahoma" pitchFamily="34" charset="0"/>
                          <a:ea typeface="Tahoma" panose="020B0604030504040204" pitchFamily="34" charset="0"/>
                          <a:cs typeface="Tahoma" pitchFamily="34" charset="0"/>
                        </a:rPr>
                        <a:t>                    พิสุทธิวัฒน์</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นักวิชาการพัฒนาฝีมือแรงงาน  โทรศัพท์ </a:t>
                      </a:r>
                      <a:r>
                        <a:rPr lang="en-US" sz="1000" b="0" baseline="0" dirty="0" smtClean="0">
                          <a:solidFill>
                            <a:schemeClr val="tx1"/>
                          </a:solidFill>
                          <a:latin typeface="Tahoma" pitchFamily="34" charset="0"/>
                          <a:ea typeface="Tahoma" panose="020B0604030504040204" pitchFamily="34" charset="0"/>
                          <a:cs typeface="Tahoma" pitchFamily="34" charset="0"/>
                        </a:rPr>
                        <a:t>: 0 2643 4987 </a:t>
                      </a:r>
                      <a:r>
                        <a:rPr lang="th-TH" sz="1000" b="0" baseline="0" dirty="0" smtClean="0">
                          <a:solidFill>
                            <a:schemeClr val="tx1"/>
                          </a:solidFill>
                          <a:latin typeface="Tahoma" pitchFamily="34" charset="0"/>
                          <a:ea typeface="Tahoma" panose="020B0604030504040204" pitchFamily="34" charset="0"/>
                          <a:cs typeface="Tahoma" pitchFamily="34" charset="0"/>
                        </a:rPr>
                        <a:t>และ </a:t>
                      </a:r>
                      <a:r>
                        <a:rPr lang="en-US" sz="1000" b="0" baseline="0" dirty="0" smtClean="0">
                          <a:solidFill>
                            <a:schemeClr val="tx1"/>
                          </a:solidFill>
                          <a:latin typeface="Tahoma" pitchFamily="34" charset="0"/>
                          <a:ea typeface="Tahoma" panose="020B0604030504040204" pitchFamily="34" charset="0"/>
                          <a:cs typeface="Tahoma" pitchFamily="34" charset="0"/>
                        </a:rPr>
                        <a:t>0 2245 1822</a:t>
                      </a:r>
                    </a:p>
                    <a:p>
                      <a:pPr marL="228600" indent="-228600">
                        <a:buNone/>
                        <a:defRPr/>
                      </a:pPr>
                      <a:endParaRPr lang="th-TH" sz="1000" b="0" baseline="0" dirty="0">
                        <a:solidFill>
                          <a:schemeClr val="tx1"/>
                        </a:solidFill>
                        <a:latin typeface="Tahoma" pitchFamily="34" charset="0"/>
                        <a:ea typeface="Tahoma" panose="020B0604030504040204" pitchFamily="34" charset="0"/>
                        <a:cs typeface="Tahoma" pitchFamily="34" charset="0"/>
                      </a:endParaRPr>
                    </a:p>
                  </a:txBody>
                  <a:tcPr marL="91434" marR="9143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179388" y="4195763"/>
            <a:ext cx="43926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sz="1000" b="1">
                <a:latin typeface="Tahoma" pitchFamily="34" charset="0"/>
                <a:cs typeface="Tahoma" pitchFamily="34" charset="0"/>
              </a:rPr>
              <a:t>เป้าหมายตามรอบประเมิน</a:t>
            </a:r>
          </a:p>
        </p:txBody>
      </p:sp>
      <p:grpSp>
        <p:nvGrpSpPr>
          <p:cNvPr id="2057" name="Group 4"/>
          <p:cNvGrpSpPr>
            <a:grpSpLocks/>
          </p:cNvGrpSpPr>
          <p:nvPr/>
        </p:nvGrpSpPr>
        <p:grpSpPr bwMode="auto">
          <a:xfrm>
            <a:off x="1057275" y="4267200"/>
            <a:ext cx="7943850" cy="341313"/>
            <a:chOff x="1153093" y="4031945"/>
            <a:chExt cx="7943402" cy="341526"/>
          </a:xfrm>
        </p:grpSpPr>
        <p:sp>
          <p:nvSpPr>
            <p:cNvPr id="17" name="TextBox 16"/>
            <p:cNvSpPr txBox="1"/>
            <p:nvPr/>
          </p:nvSpPr>
          <p:spPr>
            <a:xfrm>
              <a:off x="1153093" y="4031945"/>
              <a:ext cx="1336600" cy="338349"/>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750"/>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7693"/>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22"/>
              <a:ext cx="1336600" cy="338349"/>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750"/>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750"/>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p:cNvGraphicFramePr>
            <a:graphicFrameLocks noGrp="1"/>
          </p:cNvGraphicFramePr>
          <p:nvPr>
            <p:extLst>
              <p:ext uri="{D42A27DB-BD31-4B8C-83A1-F6EECF244321}">
                <p14:modId xmlns:p14="http://schemas.microsoft.com/office/powerpoint/2010/main" val="1392564449"/>
              </p:ext>
            </p:extLst>
          </p:nvPr>
        </p:nvGraphicFramePr>
        <p:xfrm>
          <a:off x="65088" y="4624388"/>
          <a:ext cx="8936037" cy="1852612"/>
        </p:xfrm>
        <a:graphic>
          <a:graphicData uri="http://schemas.openxmlformats.org/drawingml/2006/table">
            <a:tbl>
              <a:tblPr/>
              <a:tblGrid>
                <a:gridCol w="1152525"/>
                <a:gridCol w="400050"/>
                <a:gridCol w="388937"/>
                <a:gridCol w="368300"/>
                <a:gridCol w="488950"/>
                <a:gridCol w="438150"/>
                <a:gridCol w="1801813"/>
                <a:gridCol w="490537"/>
                <a:gridCol w="388938"/>
                <a:gridCol w="388937"/>
                <a:gridCol w="388938"/>
                <a:gridCol w="388937"/>
                <a:gridCol w="1851025"/>
              </a:tblGrid>
              <a:tr h="702715">
                <a:tc>
                  <a:txBody>
                    <a:bodyPr/>
                    <a:lstStyle/>
                    <a:p>
                      <a:pPr marL="0" marR="0" lvl="0" indent="0" algn="thaiDist"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Tahoma" pitchFamily="34" charset="0"/>
                        <a:cs typeface="Tahoma" pitchFamily="34" charset="0"/>
                      </a:endParaRPr>
                    </a:p>
                  </a:txBody>
                  <a:tcPr marT="45736" marB="45736" horzOverflow="overflow">
                    <a:lnL>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ต.ค.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พ.ย.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ธ.ค.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ม.ค.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ก.พ.</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รอบที่ 1 มี.ค. (6 เดือน)</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เม.ย.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พ.ค.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มิ.ย.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ก.ค.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ส.ค.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รอบที่ 2 ก.ย. (12 เดือน)</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4A452A"/>
                    </a:solidFill>
                  </a:tcPr>
                </a:tc>
              </a:tr>
              <a:tr h="114989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tx1"/>
                          </a:solidFill>
                          <a:effectLst/>
                          <a:latin typeface="Tahoma" pitchFamily="34" charset="0"/>
                          <a:cs typeface="Tahoma" pitchFamily="34" charset="0"/>
                        </a:rPr>
                        <a:t>เป้าหมาย ปี </a:t>
                      </a:r>
                      <a:r>
                        <a:rPr kumimoji="0" lang="en-US" sz="800" b="1" i="0" u="none" strike="noStrike" cap="none" normalizeH="0" baseline="0" smtClean="0">
                          <a:ln>
                            <a:noFill/>
                          </a:ln>
                          <a:solidFill>
                            <a:schemeClr val="tx1"/>
                          </a:solidFill>
                          <a:effectLst/>
                          <a:latin typeface="Tahoma" pitchFamily="34" charset="0"/>
                          <a:cs typeface="Tahoma" pitchFamily="34" charset="0"/>
                        </a:rPr>
                        <a:t>62</a:t>
                      </a:r>
                    </a:p>
                  </a:txBody>
                  <a:tcPr marT="45736" marB="45736" horzOverflow="overflow">
                    <a:lnL>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953735"/>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11125" marR="0" lvl="0" indent="-111125" algn="l" defTabSz="914400" rtl="0" eaLnBrk="1" fontAlgn="base" latinLnBrk="0" hangingPunct="1">
                        <a:lnSpc>
                          <a:spcPct val="100000"/>
                        </a:lnSpc>
                        <a:spcBef>
                          <a:spcPct val="0"/>
                        </a:spcBef>
                        <a:spcAft>
                          <a:spcPct val="0"/>
                        </a:spcAft>
                        <a:buClrTx/>
                        <a:buSzTx/>
                        <a:buFont typeface="Arial" pitchFamily="34" charset="0"/>
                        <a:buChar char="•"/>
                        <a:tabLst/>
                      </a:pPr>
                      <a:r>
                        <a:rPr kumimoji="0" lang="th-TH" sz="1000" b="0" i="0" u="none" strike="noStrike" cap="none" normalizeH="0" baseline="0" dirty="0" smtClean="0">
                          <a:ln>
                            <a:noFill/>
                          </a:ln>
                          <a:solidFill>
                            <a:schemeClr val="tx1"/>
                          </a:solidFill>
                          <a:effectLst/>
                          <a:latin typeface="Tahoma" pitchFamily="34" charset="0"/>
                          <a:cs typeface="Tahoma" pitchFamily="34" charset="0"/>
                        </a:rPr>
                        <a:t>ร่าง</a:t>
                      </a:r>
                      <a:r>
                        <a:rPr lang="th-TH" sz="1000" b="0" kern="1200" dirty="0" smtClean="0">
                          <a:solidFill>
                            <a:schemeClr val="tx1"/>
                          </a:solidFill>
                          <a:latin typeface="Tahoma" pitchFamily="34" charset="0"/>
                          <a:ea typeface="+mn-ea"/>
                          <a:cs typeface="Tahoma" pitchFamily="34" charset="0"/>
                        </a:rPr>
                        <a:t>มาตรฐานฝีมือแรงงานของผู้ประกอบอาชีพ (</a:t>
                      </a:r>
                      <a:r>
                        <a:rPr kumimoji="0" lang="th-TH" sz="1000" b="0" i="0" u="none" strike="noStrike" cap="none" normalizeH="0" baseline="0" dirty="0" smtClean="0">
                          <a:ln>
                            <a:noFill/>
                          </a:ln>
                          <a:solidFill>
                            <a:schemeClr val="tx1"/>
                          </a:solidFill>
                          <a:effectLst/>
                          <a:latin typeface="Tahoma" pitchFamily="34" charset="0"/>
                          <a:cs typeface="Tahoma" pitchFamily="34" charset="0"/>
                        </a:rPr>
                        <a:t>ตามรายละเอียดรายการที่แนบ)</a:t>
                      </a: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BFBFBF"/>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dirty="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11125" marR="0" lvl="0" indent="-111125" algn="l" defTabSz="914400" rtl="0" eaLnBrk="1" fontAlgn="base" latinLnBrk="0" hangingPunct="1">
                        <a:lnSpc>
                          <a:spcPct val="100000"/>
                        </a:lnSpc>
                        <a:spcBef>
                          <a:spcPct val="0"/>
                        </a:spcBef>
                        <a:spcAft>
                          <a:spcPct val="0"/>
                        </a:spcAft>
                        <a:buClrTx/>
                        <a:buSzTx/>
                        <a:buFont typeface="Arial" pitchFamily="34" charset="0"/>
                        <a:buChar char="•"/>
                        <a:tabLst/>
                      </a:pPr>
                      <a:r>
                        <a:rPr kumimoji="0" lang="th-TH" sz="1000" b="0" i="0" u="none" strike="noStrike" cap="none" normalizeH="0" baseline="0" dirty="0" smtClean="0">
                          <a:ln>
                            <a:noFill/>
                          </a:ln>
                          <a:solidFill>
                            <a:schemeClr val="tx1"/>
                          </a:solidFill>
                          <a:effectLst/>
                          <a:latin typeface="Tahoma" pitchFamily="34" charset="0"/>
                          <a:cs typeface="Tahoma" pitchFamily="34" charset="0"/>
                        </a:rPr>
                        <a:t>นำมาตรฐานฝีมือแรงงาน เสนอคณะกรรมการส่งเสริมฯ พิจารณาให้ความเห็นชอบ </a:t>
                      </a:r>
                    </a:p>
                  </a:txBody>
                  <a:tcPr marT="45736" marB="45736" horzOverflow="overflow">
                    <a:lnL w="3175" cap="flat" cmpd="sng" algn="ctr">
                      <a:solidFill>
                        <a:schemeClr val="bg1"/>
                      </a:solid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DDD9C3"/>
                    </a:solidFill>
                  </a:tcPr>
                </a:tc>
              </a:tr>
            </a:tbl>
          </a:graphicData>
        </a:graphic>
      </p:graphicFrame>
      <p:sp>
        <p:nvSpPr>
          <p:cNvPr id="2" name="Footer Placeholder 1"/>
          <p:cNvSpPr>
            <a:spLocks noGrp="1"/>
          </p:cNvSpPr>
          <p:nvPr>
            <p:ph type="ftr" sz="quarter" idx="11"/>
          </p:nvPr>
        </p:nvSpPr>
        <p:spPr>
          <a:xfrm rot="5400000">
            <a:off x="-1346200" y="2651014"/>
            <a:ext cx="2895600" cy="365125"/>
          </a:xfrm>
        </p:spPr>
        <p:txBody>
          <a:bodyPr/>
          <a:lstStyle/>
          <a:p>
            <a:r>
              <a:rPr lang="en-US" dirty="0" smtClean="0"/>
              <a:t>43</a:t>
            </a:r>
            <a:endParaRPr lang="en-US" dirty="0"/>
          </a:p>
        </p:txBody>
      </p:sp>
    </p:spTree>
    <p:extLst>
      <p:ext uri="{BB962C8B-B14F-4D97-AF65-F5344CB8AC3E}">
        <p14:creationId xmlns:p14="http://schemas.microsoft.com/office/powerpoint/2010/main" val="34863398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3" cstate="print"/>
          <a:srcRect/>
          <a:stretch>
            <a:fillRect/>
          </a:stretch>
        </p:blipFill>
        <p:spPr bwMode="auto">
          <a:xfrm>
            <a:off x="8299938" y="76203"/>
            <a:ext cx="773400" cy="837851"/>
          </a:xfrm>
          <a:prstGeom prst="rect">
            <a:avLst/>
          </a:prstGeom>
          <a:noFill/>
        </p:spPr>
      </p:pic>
      <p:sp>
        <p:nvSpPr>
          <p:cNvPr id="6" name="TextBox 5"/>
          <p:cNvSpPr txBox="1"/>
          <p:nvPr/>
        </p:nvSpPr>
        <p:spPr>
          <a:xfrm>
            <a:off x="24938" y="36497"/>
            <a:ext cx="8661700" cy="584775"/>
          </a:xfrm>
          <a:prstGeom prst="rect">
            <a:avLst/>
          </a:prstGeom>
          <a:noFill/>
        </p:spPr>
        <p:txBody>
          <a:bodyPr wrap="square" rtlCol="0">
            <a:spAutoFit/>
          </a:bodyPr>
          <a:lstStyle/>
          <a:p>
            <a:r>
              <a:rPr lang="th-TH" sz="1600" b="1" dirty="0">
                <a:latin typeface="Tahoma" pitchFamily="34" charset="0"/>
                <a:ea typeface="Tahoma" pitchFamily="34" charset="0"/>
                <a:cs typeface="Tahoma" pitchFamily="34" charset="0"/>
              </a:rPr>
              <a:t>ตัวชี้วัด องค์ประกอบที่ </a:t>
            </a:r>
            <a:r>
              <a:rPr lang="th-TH" sz="1600" b="1" dirty="0" smtClean="0">
                <a:latin typeface="Tahoma" pitchFamily="34" charset="0"/>
                <a:ea typeface="Tahoma" pitchFamily="34" charset="0"/>
                <a:cs typeface="Tahoma" pitchFamily="34" charset="0"/>
              </a:rPr>
              <a:t>5 </a:t>
            </a:r>
            <a:r>
              <a:rPr lang="en-US" sz="1600" b="1" dirty="0">
                <a:latin typeface="Tahoma" pitchFamily="34" charset="0"/>
                <a:ea typeface="Tahoma" pitchFamily="34" charset="0"/>
                <a:cs typeface="Tahoma" pitchFamily="34" charset="0"/>
              </a:rPr>
              <a:t>Innovation Base </a:t>
            </a:r>
            <a:r>
              <a:rPr lang="th-TH" sz="1400" dirty="0">
                <a:latin typeface="Tahoma" pitchFamily="34" charset="0"/>
                <a:ea typeface="Tahoma" pitchFamily="34" charset="0"/>
                <a:cs typeface="Tahoma" pitchFamily="34" charset="0"/>
              </a:rPr>
              <a:t>(สถาบันพัฒนาฝีมือแรงงานและสำนักงานพัฒนาฝีมือแรงงาน)</a:t>
            </a:r>
            <a:endParaRPr lang="th-TH" sz="1600" dirty="0">
              <a:latin typeface="Tahoma" pitchFamily="34" charset="0"/>
              <a:ea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25463" y="704214"/>
            <a:ext cx="8262961" cy="492538"/>
          </a:xfrm>
          <a:prstGeom prst="roundRect">
            <a:avLst>
              <a:gd name="adj" fmla="val 50000"/>
            </a:avLst>
          </a:prstGeom>
          <a:noFill/>
          <a:ln w="19050">
            <a:solidFill>
              <a:schemeClr val="tx1"/>
            </a:solidFill>
            <a:headEnd/>
            <a:tailEnd/>
          </a:ln>
        </p:spPr>
        <p:style>
          <a:lnRef idx="1">
            <a:schemeClr val="accent4"/>
          </a:lnRef>
          <a:fillRef idx="2">
            <a:schemeClr val="accent4"/>
          </a:fillRef>
          <a:effectRef idx="1">
            <a:schemeClr val="accent4"/>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tabLst>
                <a:tab pos="804858" algn="l"/>
              </a:tabLst>
            </a:pPr>
            <a:r>
              <a:rPr lang="th-TH" sz="1400" kern="0" dirty="0" smtClean="0">
                <a:solidFill>
                  <a:schemeClr val="tx1"/>
                </a:solidFill>
                <a:latin typeface="Tahoma" pitchFamily="34" charset="0"/>
                <a:ea typeface="Tahoma" pitchFamily="34" charset="0"/>
                <a:cs typeface="Tahoma" pitchFamily="34" charset="0"/>
              </a:rPr>
              <a:t>ตัวชี้วัด 5.6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ความสำเร็จ</a:t>
            </a:r>
            <a:r>
              <a:rPr lang="th-TH" sz="1400" kern="0" dirty="0">
                <a:solidFill>
                  <a:schemeClr val="tx1"/>
                </a:solidFill>
                <a:latin typeface="Tahoma" pitchFamily="34" charset="0"/>
                <a:ea typeface="Tahoma" pitchFamily="34" charset="0"/>
                <a:cs typeface="Tahoma" pitchFamily="34" charset="0"/>
              </a:rPr>
              <a:t>ของการดำเนินงานตามระบบประกันคุณภาพการทดสอบมาตรฐานฝีมือแรงงานแห่งชาติ</a:t>
            </a:r>
          </a:p>
        </p:txBody>
      </p:sp>
      <p:sp>
        <p:nvSpPr>
          <p:cNvPr id="12" name="TextBox 11"/>
          <p:cNvSpPr txBox="1"/>
          <p:nvPr/>
        </p:nvSpPr>
        <p:spPr>
          <a:xfrm>
            <a:off x="74331" y="1341806"/>
            <a:ext cx="4054535" cy="261610"/>
          </a:xfrm>
          <a:prstGeom prst="rect">
            <a:avLst/>
          </a:prstGeom>
          <a:noFill/>
        </p:spPr>
        <p:txBody>
          <a:bodyPr wrap="square" rtlCol="0">
            <a:spAutoFit/>
          </a:bodyPr>
          <a:lstStyle/>
          <a:p>
            <a:r>
              <a:rPr lang="th-TH" sz="1100" b="1" dirty="0">
                <a:latin typeface="TH Sarabun New" panose="020B0500040200020003" pitchFamily="34" charset="-34"/>
                <a:ea typeface="Tahoma" pitchFamily="34" charset="0"/>
                <a:cs typeface="TH Sarabun New"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9806942"/>
              </p:ext>
            </p:extLst>
          </p:nvPr>
        </p:nvGraphicFramePr>
        <p:xfrm>
          <a:off x="161599" y="1570627"/>
          <a:ext cx="8841724" cy="2011680"/>
        </p:xfrm>
        <a:graphic>
          <a:graphicData uri="http://schemas.openxmlformats.org/drawingml/2006/table">
            <a:tbl>
              <a:tblPr firstRow="1" bandRow="1">
                <a:tableStyleId>{5C22544A-7EE6-4342-B048-85BDC9FD1C3A}</a:tableStyleId>
              </a:tblPr>
              <a:tblGrid>
                <a:gridCol w="8841724">
                  <a:extLst>
                    <a:ext uri="{9D8B030D-6E8A-4147-A177-3AD203B41FA5}">
                      <a16:colId xmlns:a16="http://schemas.microsoft.com/office/drawing/2014/main" xmlns="" val="20000"/>
                    </a:ext>
                  </a:extLst>
                </a:gridCol>
              </a:tblGrid>
              <a:tr h="2011680">
                <a:tc>
                  <a:txBody>
                    <a:bodyPr/>
                    <a:lstStyle/>
                    <a:p>
                      <a:pPr marL="176213" indent="-176213">
                        <a:buAutoNum type="arabicPeriod"/>
                        <a:defRPr/>
                      </a:pPr>
                      <a:r>
                        <a:rPr lang="th-TH" sz="1000" b="0" kern="0" dirty="0">
                          <a:solidFill>
                            <a:schemeClr val="tx1"/>
                          </a:solidFill>
                          <a:latin typeface="Tahoma" pitchFamily="34" charset="0"/>
                          <a:ea typeface="Tahoma" pitchFamily="34" charset="0"/>
                          <a:cs typeface="Tahoma" pitchFamily="34" charset="0"/>
                        </a:rPr>
                        <a:t>ความสำเร็จของการดำเนินงานระบบประกันคุณภาพการทดสอบมาตรฐานฝีมือแรงงานแห่งชาติ หมายความว่า การดำเนินการทดสอบมาตรฐานฝีมือแรงงานแห่งชาติ </a:t>
                      </a:r>
                      <a:r>
                        <a:rPr lang="en-US" sz="1000" b="0" kern="0" dirty="0">
                          <a:solidFill>
                            <a:schemeClr val="tx1"/>
                          </a:solidFill>
                          <a:latin typeface="Tahoma" pitchFamily="34" charset="0"/>
                          <a:ea typeface="Tahoma" pitchFamily="34" charset="0"/>
                          <a:cs typeface="Tahoma" pitchFamily="34" charset="0"/>
                        </a:rPr>
                        <a:t/>
                      </a:r>
                      <a:br>
                        <a:rPr lang="en-US" sz="1000" b="0" kern="0" dirty="0">
                          <a:solidFill>
                            <a:schemeClr val="tx1"/>
                          </a:solidFill>
                          <a:latin typeface="Tahoma" pitchFamily="34" charset="0"/>
                          <a:ea typeface="Tahoma" pitchFamily="34" charset="0"/>
                          <a:cs typeface="Tahoma" pitchFamily="34" charset="0"/>
                        </a:rPr>
                      </a:br>
                      <a:r>
                        <a:rPr lang="th-TH" sz="1000" b="0" kern="0" dirty="0">
                          <a:solidFill>
                            <a:schemeClr val="tx1"/>
                          </a:solidFill>
                          <a:latin typeface="Tahoma" pitchFamily="34" charset="0"/>
                          <a:ea typeface="Tahoma" pitchFamily="34" charset="0"/>
                          <a:cs typeface="Tahoma" pitchFamily="34" charset="0"/>
                        </a:rPr>
                        <a:t>โดยให้ดำเนินการตามระบบการประกันคุณภาพการทดสอบมาตรฐานฝีมือแรงงานแห่งชาติ</a:t>
                      </a:r>
                    </a:p>
                    <a:p>
                      <a:pPr marL="176213" indent="-176213">
                        <a:buAutoNum type="arabicPeriod" startAt="2"/>
                        <a:defRPr/>
                      </a:pPr>
                      <a:r>
                        <a:rPr lang="th-TH" sz="1000" b="0" dirty="0">
                          <a:solidFill>
                            <a:schemeClr val="tx1"/>
                          </a:solidFill>
                          <a:latin typeface="Tahoma" pitchFamily="34" charset="0"/>
                          <a:ea typeface="Tahoma" pitchFamily="34" charset="0"/>
                          <a:cs typeface="Tahoma" pitchFamily="34" charset="0"/>
                        </a:rPr>
                        <a:t>พิจารณาจากการผลการดำเนินงานและวิธีการดำเนินงานการทดสอบมาตรฐานฝีมือแรงงานแห่งชาติ ที่บรรลุเป้าหมายตามภารกิจและวัตถุประสงค์ของโครงการ</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
                      </a:r>
                      <a:br>
                        <a:rPr lang="th-TH"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รอบที่ 1 ข้อมูล ภายในวันที่ 31 มีนาคม 256</a:t>
                      </a:r>
                      <a:r>
                        <a:rPr lang="en-US" sz="1000" b="0" baseline="0" dirty="0">
                          <a:solidFill>
                            <a:schemeClr val="tx1"/>
                          </a:solidFill>
                          <a:latin typeface="Tahoma" pitchFamily="34" charset="0"/>
                          <a:ea typeface="Tahoma" pitchFamily="34" charset="0"/>
                          <a:cs typeface="Tahoma" pitchFamily="34" charset="0"/>
                        </a:rPr>
                        <a:t>2</a:t>
                      </a:r>
                      <a:r>
                        <a:rPr lang="th-TH" sz="1000" b="0" baseline="0" dirty="0">
                          <a:solidFill>
                            <a:schemeClr val="tx1"/>
                          </a:solidFill>
                          <a:latin typeface="Tahoma" pitchFamily="34" charset="0"/>
                          <a:ea typeface="Tahoma" pitchFamily="34" charset="0"/>
                          <a:cs typeface="Tahoma" pitchFamily="34" charset="0"/>
                        </a:rPr>
                        <a:t> และรอบที่ 2 ข้อมูล ณ วันที่ 30 กันยายน 256</a:t>
                      </a:r>
                      <a:r>
                        <a:rPr lang="en-US" sz="1000" b="0" baseline="0" dirty="0">
                          <a:solidFill>
                            <a:schemeClr val="tx1"/>
                          </a:solidFill>
                          <a:latin typeface="Tahoma" pitchFamily="34" charset="0"/>
                          <a:ea typeface="Tahoma" pitchFamily="34" charset="0"/>
                          <a:cs typeface="Tahoma" pitchFamily="34" charset="0"/>
                        </a:rPr>
                        <a:t>2</a:t>
                      </a:r>
                    </a:p>
                    <a:p>
                      <a:pPr marL="176213" indent="-176213">
                        <a:buAutoNum type="arabicPeriod" startAt="2"/>
                        <a:defRPr/>
                      </a:pPr>
                      <a:r>
                        <a:rPr lang="th-TH" sz="1000" b="0" baseline="0" dirty="0">
                          <a:solidFill>
                            <a:schemeClr val="tx1"/>
                          </a:solidFill>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ดำเนินการทดสอบภาคความรู้ด้วยระบบ </a:t>
                      </a:r>
                      <a:endParaRPr lang="th-TH" sz="1000" b="0" baseline="0" dirty="0" smtClean="0">
                        <a:solidFill>
                          <a:schemeClr val="tx1"/>
                        </a:solidFill>
                        <a:latin typeface="Tahoma" pitchFamily="34" charset="0"/>
                        <a:ea typeface="Tahoma" pitchFamily="34" charset="0"/>
                        <a:cs typeface="Tahoma" pitchFamily="34" charset="0"/>
                      </a:endParaRPr>
                    </a:p>
                    <a:p>
                      <a:pPr marL="0" indent="0">
                        <a:buNone/>
                        <a:defRPr/>
                      </a:pPr>
                      <a:r>
                        <a:rPr lang="th-TH" sz="1000" b="0" baseline="0" dirty="0" smtClean="0">
                          <a:solidFill>
                            <a:schemeClr val="tx1"/>
                          </a:solidFill>
                          <a:latin typeface="Tahoma" pitchFamily="34" charset="0"/>
                          <a:ea typeface="Tahoma" pitchFamily="34" charset="0"/>
                          <a:cs typeface="Tahoma" pitchFamily="34" charset="0"/>
                        </a:rPr>
                        <a:t>    </a:t>
                      </a:r>
                      <a:r>
                        <a:rPr lang="en-US" sz="1000" b="0" baseline="0" dirty="0" smtClean="0">
                          <a:solidFill>
                            <a:schemeClr val="tx1"/>
                          </a:solidFill>
                          <a:latin typeface="Tahoma" pitchFamily="34" charset="0"/>
                          <a:ea typeface="Tahoma" pitchFamily="34" charset="0"/>
                          <a:cs typeface="Tahoma" pitchFamily="34" charset="0"/>
                        </a:rPr>
                        <a:t>e </a:t>
                      </a:r>
                      <a:r>
                        <a:rPr lang="en-US" sz="1000" b="0" baseline="0" dirty="0">
                          <a:solidFill>
                            <a:schemeClr val="tx1"/>
                          </a:solidFill>
                          <a:latin typeface="Tahoma" pitchFamily="34" charset="0"/>
                          <a:ea typeface="Tahoma" pitchFamily="34" charset="0"/>
                          <a:cs typeface="Tahoma" pitchFamily="34" charset="0"/>
                        </a:rPr>
                        <a:t>– Testing</a:t>
                      </a:r>
                      <a:r>
                        <a:rPr lang="th-TH" sz="1000" b="0" baseline="0" dirty="0">
                          <a:solidFill>
                            <a:schemeClr val="tx1"/>
                          </a:solidFill>
                          <a:latin typeface="Tahoma" pitchFamily="34" charset="0"/>
                          <a:ea typeface="Tahoma" pitchFamily="34" charset="0"/>
                          <a:cs typeface="Tahoma" pitchFamily="34" charset="0"/>
                        </a:rPr>
                        <a:t> ทุก</a:t>
                      </a:r>
                      <a:r>
                        <a:rPr lang="th-TH" sz="1000" b="0" baseline="0" dirty="0" smtClean="0">
                          <a:solidFill>
                            <a:schemeClr val="tx1"/>
                          </a:solidFill>
                          <a:latin typeface="Tahoma" pitchFamily="34" charset="0"/>
                          <a:ea typeface="Tahoma" pitchFamily="34" charset="0"/>
                          <a:cs typeface="Tahoma" pitchFamily="34" charset="0"/>
                        </a:rPr>
                        <a:t>รุ่นและ</a:t>
                      </a:r>
                      <a:r>
                        <a:rPr lang="th-TH" sz="1000" b="0" baseline="0" dirty="0">
                          <a:solidFill>
                            <a:schemeClr val="tx1"/>
                          </a:solidFill>
                          <a:latin typeface="Tahoma" pitchFamily="34" charset="0"/>
                          <a:ea typeface="Tahoma" pitchFamily="34" charset="0"/>
                          <a:cs typeface="Tahoma" pitchFamily="34" charset="0"/>
                        </a:rPr>
                        <a:t>สาขาอื่นอีกอย่างน้อย </a:t>
                      </a:r>
                      <a:r>
                        <a:rPr lang="en-US" sz="1000" b="0" baseline="0" dirty="0">
                          <a:solidFill>
                            <a:schemeClr val="tx1"/>
                          </a:solidFill>
                          <a:latin typeface="Tahoma" pitchFamily="34" charset="0"/>
                          <a:ea typeface="Tahoma" pitchFamily="34" charset="0"/>
                          <a:cs typeface="Tahoma" pitchFamily="34" charset="0"/>
                        </a:rPr>
                        <a:t>1 </a:t>
                      </a:r>
                      <a:r>
                        <a:rPr lang="th-TH" sz="1000" b="0" baseline="0" dirty="0">
                          <a:solidFill>
                            <a:schemeClr val="tx1"/>
                          </a:solidFill>
                          <a:latin typeface="Tahoma" pitchFamily="34" charset="0"/>
                          <a:ea typeface="Tahoma" pitchFamily="34" charset="0"/>
                          <a:cs typeface="Tahoma" pitchFamily="34" charset="0"/>
                        </a:rPr>
                        <a:t>สาขา โดยทำการประเมินตามข้อกำหนดการปฏิบัติงานประกันคุณภาพการทดสอบมาตรฐานฝีมือแรงงานแห่งชาติ</a:t>
                      </a:r>
                    </a:p>
                    <a:p>
                      <a:pPr marL="0" marR="0" indent="0" algn="l" defTabSz="914400" rtl="0" eaLnBrk="1" fontAlgn="auto" latinLnBrk="0" hangingPunct="1">
                        <a:lnSpc>
                          <a:spcPct val="100000"/>
                        </a:lnSpc>
                        <a:spcBef>
                          <a:spcPts val="0"/>
                        </a:spcBef>
                        <a:spcAft>
                          <a:spcPts val="0"/>
                        </a:spcAft>
                        <a:buClrTx/>
                        <a:buSzTx/>
                        <a:buFontTx/>
                        <a:buNone/>
                        <a:tabLst/>
                        <a:defRPr/>
                      </a:pPr>
                      <a:r>
                        <a:rPr lang="th-TH" sz="1000" b="0" baseline="0" dirty="0" smtClean="0">
                          <a:solidFill>
                            <a:schemeClr val="tx1"/>
                          </a:solidFill>
                          <a:latin typeface="Tahoma" pitchFamily="34" charset="0"/>
                          <a:ea typeface="Tahoma" pitchFamily="34" charset="0"/>
                          <a:cs typeface="Tahoma" pitchFamily="34" charset="0"/>
                        </a:rPr>
                        <a:t>4. เจ้าภาพ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สำนักพัฒนามาตรฐานและทดสอบฝีมือแรงงาน กลุ่มงานพัฒนาระบบมาตรฐานฝีมือแรงงาน  </a:t>
                      </a:r>
                      <a:r>
                        <a:rPr lang="en-US" sz="1000" b="0" baseline="0" dirty="0">
                          <a:solidFill>
                            <a:schemeClr val="tx1"/>
                          </a:solidFill>
                          <a:latin typeface="Tahoma" pitchFamily="34" charset="0"/>
                          <a:ea typeface="Tahoma" pitchFamily="34" charset="0"/>
                          <a:cs typeface="Tahoma" pitchFamily="34" charset="0"/>
                        </a:rPr>
                        <a:t/>
                      </a:r>
                      <a:br>
                        <a:rPr lang="en-US" sz="1000" b="0" baseline="0" dirty="0">
                          <a:solidFill>
                            <a:schemeClr val="tx1"/>
                          </a:solidFill>
                          <a:latin typeface="Tahoma" pitchFamily="34" charset="0"/>
                          <a:ea typeface="Tahoma" pitchFamily="34" charset="0"/>
                          <a:cs typeface="Tahoma" pitchFamily="34" charset="0"/>
                        </a:rPr>
                      </a:br>
                      <a:r>
                        <a:rPr lang="th-TH" sz="1000" b="0" baseline="0" dirty="0" smtClean="0">
                          <a:solidFill>
                            <a:schemeClr val="tx1"/>
                          </a:solidFill>
                          <a:latin typeface="Tahoma" pitchFamily="34" charset="0"/>
                          <a:ea typeface="Tahoma" pitchFamily="34" charset="0"/>
                          <a:cs typeface="Tahoma" pitchFamily="34" charset="0"/>
                        </a:rPr>
                        <a:t>    ผู้รับผิดชอบ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นางสาวปาริชาติ  สิทธิกัน นักวิชาการพัฒนาฝีมือแรงงานชำนาญการ และนายกิตติศักดิ์  แซ่หลี  นักวิชาการพัฒนาฝีมือแรงงานปฏิบัติการ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smtClean="0">
                          <a:solidFill>
                            <a:schemeClr val="tx1"/>
                          </a:solidFill>
                          <a:latin typeface="Tahoma" pitchFamily="34" charset="0"/>
                          <a:ea typeface="Tahoma" pitchFamily="34" charset="0"/>
                          <a:cs typeface="Tahoma" pitchFamily="34" charset="0"/>
                        </a:rPr>
                        <a:t>    โทรศัพท์ </a:t>
                      </a:r>
                      <a:r>
                        <a:rPr lang="en-US" sz="1000" b="0" baseline="0" dirty="0">
                          <a:solidFill>
                            <a:schemeClr val="tx1"/>
                          </a:solidFill>
                          <a:latin typeface="Tahoma" pitchFamily="34" charset="0"/>
                          <a:ea typeface="Tahoma" pitchFamily="34" charset="0"/>
                          <a:cs typeface="Tahoma" pitchFamily="34" charset="0"/>
                        </a:rPr>
                        <a:t>: 0 2354 0281 </a:t>
                      </a:r>
                      <a:r>
                        <a:rPr lang="th-TH" sz="1000" b="0" baseline="0" dirty="0">
                          <a:solidFill>
                            <a:schemeClr val="tx1"/>
                          </a:solidFill>
                          <a:latin typeface="Tahoma" pitchFamily="34" charset="0"/>
                          <a:ea typeface="Tahoma" pitchFamily="34" charset="0"/>
                          <a:cs typeface="Tahoma" pitchFamily="34" charset="0"/>
                        </a:rPr>
                        <a:t>และ </a:t>
                      </a:r>
                      <a:r>
                        <a:rPr lang="en-US" sz="1000" b="0" baseline="0" dirty="0">
                          <a:solidFill>
                            <a:schemeClr val="tx1"/>
                          </a:solidFill>
                          <a:latin typeface="Tahoma" pitchFamily="34" charset="0"/>
                          <a:ea typeface="Tahoma" pitchFamily="34" charset="0"/>
                          <a:cs typeface="Tahoma" pitchFamily="34" charset="0"/>
                        </a:rPr>
                        <a:t>0 2245 1707-8 </a:t>
                      </a:r>
                      <a:r>
                        <a:rPr lang="th-TH" sz="1000" b="0" baseline="0" dirty="0">
                          <a:solidFill>
                            <a:schemeClr val="tx1"/>
                          </a:solidFill>
                          <a:latin typeface="Tahoma" pitchFamily="34" charset="0"/>
                          <a:ea typeface="Tahoma" pitchFamily="34" charset="0"/>
                          <a:cs typeface="Tahoma" pitchFamily="34" charset="0"/>
                        </a:rPr>
                        <a:t>ต่อ</a:t>
                      </a:r>
                      <a:r>
                        <a:rPr lang="en-US" sz="1000" b="0" baseline="0" dirty="0">
                          <a:solidFill>
                            <a:schemeClr val="tx1"/>
                          </a:solidFill>
                          <a:latin typeface="Tahoma" pitchFamily="34" charset="0"/>
                          <a:ea typeface="Tahoma" pitchFamily="34" charset="0"/>
                          <a:cs typeface="Tahoma" pitchFamily="34" charset="0"/>
                        </a:rPr>
                        <a:t> 703</a:t>
                      </a:r>
                      <a:endParaRPr lang="th-TH" sz="1000" b="0" baseline="0" dirty="0">
                        <a:solidFill>
                          <a:schemeClr val="tx1"/>
                        </a:solidFill>
                        <a:latin typeface="Tahoma" pitchFamily="34" charset="0"/>
                        <a:ea typeface="Tahoma" pitchFamily="34" charset="0"/>
                        <a:cs typeface="Tahoma" pitchFamily="34" charset="0"/>
                      </a:endParaRPr>
                    </a:p>
                  </a:txBody>
                  <a:tcPr marL="84406" marR="84406">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74331" y="3563779"/>
            <a:ext cx="4079119" cy="246221"/>
          </a:xfrm>
          <a:prstGeom prst="rect">
            <a:avLst/>
          </a:prstGeom>
          <a:noFill/>
        </p:spPr>
        <p:txBody>
          <a:bodyPr wrap="square" rtlCol="0">
            <a:spAutoFit/>
          </a:bodyPr>
          <a:lstStyle/>
          <a:p>
            <a:r>
              <a:rPr lang="th-TH" sz="1000" b="1" u="sng"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955812" y="3600563"/>
            <a:ext cx="8080684" cy="309612"/>
            <a:chOff x="1153093" y="4031945"/>
            <a:chExt cx="7943402" cy="501917"/>
          </a:xfrm>
        </p:grpSpPr>
        <p:sp>
          <p:nvSpPr>
            <p:cNvPr id="17" name="TextBox 16"/>
            <p:cNvSpPr txBox="1"/>
            <p:nvPr/>
          </p:nvSpPr>
          <p:spPr>
            <a:xfrm>
              <a:off x="1153093" y="4031945"/>
              <a:ext cx="1336820" cy="498944"/>
            </a:xfrm>
            <a:prstGeom prst="rect">
              <a:avLst/>
            </a:prstGeom>
            <a:noFill/>
          </p:spPr>
          <p:txBody>
            <a:bodyPr wrap="square" rtlCol="0">
              <a:spAutoFit/>
            </a:bodyPr>
            <a:lstStyle/>
            <a:p>
              <a:pPr algn="ct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ปี </a:t>
              </a:r>
              <a:r>
                <a:rPr lang="en-US"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61</a:t>
              </a: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8" name="Straight Arrow Connector 34"/>
            <p:cNvCxnSpPr>
              <a:cxnSpLocks/>
            </p:cNvCxnSpPr>
            <p:nvPr/>
          </p:nvCxnSpPr>
          <p:spPr>
            <a:xfrm>
              <a:off x="1991122" y="4349809"/>
              <a:ext cx="498791"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349809"/>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8"/>
              <a:ext cx="1336820" cy="498944"/>
            </a:xfrm>
            <a:prstGeom prst="rect">
              <a:avLst/>
            </a:prstGeom>
            <a:noFill/>
          </p:spPr>
          <p:txBody>
            <a:bodyPr wrap="square" rtlCol="0">
              <a:spAutoFit/>
            </a:bodyPr>
            <a:lstStyle/>
            <a:p>
              <a:pPr algn="ct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 ปี </a:t>
              </a:r>
              <a:r>
                <a:rPr lang="en-US"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62</a:t>
              </a: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21" name="Straight Arrow Connector 38"/>
            <p:cNvCxnSpPr>
              <a:cxnSpLocks/>
            </p:cNvCxnSpPr>
            <p:nvPr/>
          </p:nvCxnSpPr>
          <p:spPr>
            <a:xfrm>
              <a:off x="5867318" y="4349809"/>
              <a:ext cx="322917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a:cxnSpLocks/>
            </p:cNvCxnSpPr>
            <p:nvPr/>
          </p:nvCxnSpPr>
          <p:spPr>
            <a:xfrm flipH="1">
              <a:off x="2548430" y="4349809"/>
              <a:ext cx="296448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1399366541"/>
              </p:ext>
            </p:extLst>
          </p:nvPr>
        </p:nvGraphicFramePr>
        <p:xfrm>
          <a:off x="153945" y="3913041"/>
          <a:ext cx="8882551" cy="2850479"/>
        </p:xfrm>
        <a:graphic>
          <a:graphicData uri="http://schemas.openxmlformats.org/drawingml/2006/table">
            <a:tbl>
              <a:tblPr firstRow="1"/>
              <a:tblGrid>
                <a:gridCol w="863966">
                  <a:extLst>
                    <a:ext uri="{9D8B030D-6E8A-4147-A177-3AD203B41FA5}">
                      <a16:colId xmlns:a16="http://schemas.microsoft.com/office/drawing/2014/main" xmlns="" val="20000"/>
                    </a:ext>
                  </a:extLst>
                </a:gridCol>
                <a:gridCol w="422031">
                  <a:extLst>
                    <a:ext uri="{9D8B030D-6E8A-4147-A177-3AD203B41FA5}">
                      <a16:colId xmlns:a16="http://schemas.microsoft.com/office/drawing/2014/main" xmlns="" val="20001"/>
                    </a:ext>
                  </a:extLst>
                </a:gridCol>
                <a:gridCol w="351692">
                  <a:extLst>
                    <a:ext uri="{9D8B030D-6E8A-4147-A177-3AD203B41FA5}">
                      <a16:colId xmlns:a16="http://schemas.microsoft.com/office/drawing/2014/main" xmlns="" val="20002"/>
                    </a:ext>
                  </a:extLst>
                </a:gridCol>
                <a:gridCol w="351692">
                  <a:extLst>
                    <a:ext uri="{9D8B030D-6E8A-4147-A177-3AD203B41FA5}">
                      <a16:colId xmlns:a16="http://schemas.microsoft.com/office/drawing/2014/main" xmlns="" val="20003"/>
                    </a:ext>
                  </a:extLst>
                </a:gridCol>
                <a:gridCol w="422031">
                  <a:extLst>
                    <a:ext uri="{9D8B030D-6E8A-4147-A177-3AD203B41FA5}">
                      <a16:colId xmlns:a16="http://schemas.microsoft.com/office/drawing/2014/main" xmlns="" val="20004"/>
                    </a:ext>
                  </a:extLst>
                </a:gridCol>
                <a:gridCol w="422031">
                  <a:extLst>
                    <a:ext uri="{9D8B030D-6E8A-4147-A177-3AD203B41FA5}">
                      <a16:colId xmlns:a16="http://schemas.microsoft.com/office/drawing/2014/main" xmlns="" val="20005"/>
                    </a:ext>
                  </a:extLst>
                </a:gridCol>
                <a:gridCol w="2039815">
                  <a:extLst>
                    <a:ext uri="{9D8B030D-6E8A-4147-A177-3AD203B41FA5}">
                      <a16:colId xmlns:a16="http://schemas.microsoft.com/office/drawing/2014/main" xmlns="" val="20006"/>
                    </a:ext>
                  </a:extLst>
                </a:gridCol>
                <a:gridCol w="422031">
                  <a:extLst>
                    <a:ext uri="{9D8B030D-6E8A-4147-A177-3AD203B41FA5}">
                      <a16:colId xmlns:a16="http://schemas.microsoft.com/office/drawing/2014/main" xmlns="" val="20007"/>
                    </a:ext>
                  </a:extLst>
                </a:gridCol>
                <a:gridCol w="351692">
                  <a:extLst>
                    <a:ext uri="{9D8B030D-6E8A-4147-A177-3AD203B41FA5}">
                      <a16:colId xmlns:a16="http://schemas.microsoft.com/office/drawing/2014/main" xmlns="" val="20008"/>
                    </a:ext>
                  </a:extLst>
                </a:gridCol>
                <a:gridCol w="422031">
                  <a:extLst>
                    <a:ext uri="{9D8B030D-6E8A-4147-A177-3AD203B41FA5}">
                      <a16:colId xmlns:a16="http://schemas.microsoft.com/office/drawing/2014/main" xmlns="" val="20009"/>
                    </a:ext>
                  </a:extLst>
                </a:gridCol>
                <a:gridCol w="422031">
                  <a:extLst>
                    <a:ext uri="{9D8B030D-6E8A-4147-A177-3AD203B41FA5}">
                      <a16:colId xmlns:a16="http://schemas.microsoft.com/office/drawing/2014/main" xmlns="" val="20010"/>
                    </a:ext>
                  </a:extLst>
                </a:gridCol>
                <a:gridCol w="422031">
                  <a:extLst>
                    <a:ext uri="{9D8B030D-6E8A-4147-A177-3AD203B41FA5}">
                      <a16:colId xmlns:a16="http://schemas.microsoft.com/office/drawing/2014/main" xmlns="" val="20011"/>
                    </a:ext>
                  </a:extLst>
                </a:gridCol>
                <a:gridCol w="1969477">
                  <a:extLst>
                    <a:ext uri="{9D8B030D-6E8A-4147-A177-3AD203B41FA5}">
                      <a16:colId xmlns:a16="http://schemas.microsoft.com/office/drawing/2014/main" xmlns="" val="20012"/>
                    </a:ext>
                  </a:extLst>
                </a:gridCol>
              </a:tblGrid>
              <a:tr h="435048">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800" b="1" dirty="0">
                        <a:solidFill>
                          <a:schemeClr val="bg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p>
                      <a:pPr algn="ctr">
                        <a:spcAft>
                          <a:spcPts val="0"/>
                        </a:spcAft>
                      </a:pP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รอบที่ </a:t>
                      </a:r>
                      <a:r>
                        <a:rPr lang="en-US" sz="800" b="1" dirty="0">
                          <a:solidFill>
                            <a:schemeClr val="bg1"/>
                          </a:solidFill>
                          <a:effectLst/>
                          <a:latin typeface="Tahoma" pitchFamily="34" charset="0"/>
                          <a:ea typeface="Tahoma" pitchFamily="34" charset="0"/>
                          <a:cs typeface="Tahoma" pitchFamily="34" charset="0"/>
                        </a:rPr>
                        <a:t>2</a:t>
                      </a:r>
                      <a:r>
                        <a:rPr lang="th-TH" sz="800" b="1" dirty="0">
                          <a:solidFill>
                            <a:schemeClr val="bg1"/>
                          </a:solidFill>
                          <a:effectLst/>
                          <a:latin typeface="Tahoma" pitchFamily="34" charset="0"/>
                          <a:ea typeface="Tahoma" pitchFamily="34" charset="0"/>
                          <a:cs typeface="Tahoma" pitchFamily="34" charset="0"/>
                        </a:rPr>
                        <a:t> ก.ย. (12 เดือน)</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23932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900" b="0" kern="1200" spc="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จำนวน </a:t>
                      </a:r>
                      <a:r>
                        <a:rPr lang="en-US" sz="900" b="0" kern="1200" spc="0" dirty="0">
                          <a:solidFill>
                            <a:schemeClr val="tx1"/>
                          </a:solidFill>
                          <a:effectLst/>
                          <a:latin typeface="Tahoma" pitchFamily="34" charset="0"/>
                          <a:ea typeface="Tahoma" pitchFamily="34" charset="0"/>
                          <a:cs typeface="Tahoma" pitchFamily="34" charset="0"/>
                        </a:rPr>
                        <a:t>1 </a:t>
                      </a:r>
                      <a:r>
                        <a:rPr lang="th-TH" sz="900" b="0" kern="1200" spc="0" dirty="0">
                          <a:solidFill>
                            <a:schemeClr val="tx1"/>
                          </a:solidFill>
                          <a:effectLst/>
                          <a:latin typeface="Tahoma" pitchFamily="34" charset="0"/>
                          <a:ea typeface="Tahoma" pitchFamily="34" charset="0"/>
                          <a:cs typeface="Tahoma" pitchFamily="34" charset="0"/>
                        </a:rPr>
                        <a:t>รุ่น และสาขาอื่นอีกจำนวน </a:t>
                      </a:r>
                      <a:r>
                        <a:rPr lang="en-US" sz="900" b="0" kern="1200" spc="0" dirty="0">
                          <a:solidFill>
                            <a:schemeClr val="tx1"/>
                          </a:solidFill>
                          <a:effectLst/>
                          <a:latin typeface="Tahoma" pitchFamily="34" charset="0"/>
                          <a:ea typeface="Tahoma" pitchFamily="34" charset="0"/>
                          <a:cs typeface="Tahoma" pitchFamily="34" charset="0"/>
                        </a:rPr>
                        <a:t>1</a:t>
                      </a:r>
                      <a:r>
                        <a:rPr lang="th-TH" sz="900" b="0" kern="1200" spc="0" dirty="0">
                          <a:solidFill>
                            <a:schemeClr val="tx1"/>
                          </a:solidFill>
                          <a:effectLst/>
                          <a:latin typeface="Tahoma" pitchFamily="34" charset="0"/>
                          <a:ea typeface="Tahoma" pitchFamily="34" charset="0"/>
                          <a:cs typeface="Tahoma" pitchFamily="34" charset="0"/>
                        </a:rPr>
                        <a:t> รุ่น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โดยทำการประเมินตามข้อกำหนด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การปฏิบัติงานประกันคุณภาพการทดสอบมาตรฐานฝีมือแรงงานแห่งชาติ ได้ไม่น้อยกว่า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และต้องดำเนินการทดสอบภาคความรู้ด้วยระบบ </a:t>
                      </a:r>
                      <a:b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e – Testing</a:t>
                      </a:r>
                      <a:endParaRPr lang="th-TH" sz="900" b="0" kern="1200" spc="0" dirty="0">
                        <a:solidFill>
                          <a:schemeClr val="tx1"/>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indent="0" algn="l">
                        <a:spcAft>
                          <a:spcPts val="0"/>
                        </a:spcAft>
                        <a:buFont typeface="Arial" panose="020B0604020202020204" pitchFamily="34" charset="0"/>
                        <a:buNone/>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900" b="0" kern="1200" spc="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จำนวน </a:t>
                      </a:r>
                      <a:r>
                        <a:rPr lang="en-US" sz="900" b="0" kern="1200" spc="0" dirty="0">
                          <a:solidFill>
                            <a:schemeClr val="tx1"/>
                          </a:solidFill>
                          <a:effectLst/>
                          <a:latin typeface="Tahoma" pitchFamily="34" charset="0"/>
                          <a:ea typeface="Tahoma" pitchFamily="34" charset="0"/>
                          <a:cs typeface="Tahoma" pitchFamily="34" charset="0"/>
                        </a:rPr>
                        <a:t>1 </a:t>
                      </a:r>
                      <a:r>
                        <a:rPr lang="th-TH" sz="900" b="0" kern="1200" spc="0" dirty="0">
                          <a:solidFill>
                            <a:schemeClr val="tx1"/>
                          </a:solidFill>
                          <a:effectLst/>
                          <a:latin typeface="Tahoma" pitchFamily="34" charset="0"/>
                          <a:ea typeface="Tahoma" pitchFamily="34" charset="0"/>
                          <a:cs typeface="Tahoma" pitchFamily="34" charset="0"/>
                        </a:rPr>
                        <a:t>รุ่น และสาขาอื่นอีกจำนวน </a:t>
                      </a:r>
                      <a:r>
                        <a:rPr lang="en-US" sz="900" b="0" kern="1200" spc="0" dirty="0">
                          <a:solidFill>
                            <a:schemeClr val="tx1"/>
                          </a:solidFill>
                          <a:effectLst/>
                          <a:latin typeface="Tahoma" pitchFamily="34" charset="0"/>
                          <a:ea typeface="Tahoma" pitchFamily="34" charset="0"/>
                          <a:cs typeface="Tahoma" pitchFamily="34" charset="0"/>
                        </a:rPr>
                        <a:t>1</a:t>
                      </a:r>
                      <a:r>
                        <a:rPr lang="th-TH" sz="900" b="0" kern="1200" spc="0" dirty="0">
                          <a:solidFill>
                            <a:schemeClr val="tx1"/>
                          </a:solidFill>
                          <a:effectLst/>
                          <a:latin typeface="Tahoma" pitchFamily="34" charset="0"/>
                          <a:ea typeface="Tahoma" pitchFamily="34" charset="0"/>
                          <a:cs typeface="Tahoma" pitchFamily="34" charset="0"/>
                        </a:rPr>
                        <a:t> รุ่น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โดยทำการประเมินตามข้อกำหนด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การปฏิบัติงานประกันคุณภาพการทดสอบมาตรฐานฝีมือแรงงานแห่งชาติ ได้ไม่น้อยกว่า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และต้องดำเนินการทดสอบภาคความรู้ด้วยระบบ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e – Testing</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ซึ่งต้องไม่ซ้ำกับรอบ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เดือนแรก</a:t>
                      </a:r>
                      <a:endParaRPr lang="th-TH" sz="900" b="0" kern="1200" spc="0" dirty="0">
                        <a:solidFill>
                          <a:schemeClr val="tx1"/>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
        <p:nvSpPr>
          <p:cNvPr id="3" name="Footer Placeholder 2"/>
          <p:cNvSpPr>
            <a:spLocks noGrp="1"/>
          </p:cNvSpPr>
          <p:nvPr>
            <p:ph type="ftr" sz="quarter" idx="11"/>
          </p:nvPr>
        </p:nvSpPr>
        <p:spPr>
          <a:xfrm rot="5400000">
            <a:off x="-1322337" y="2868653"/>
            <a:ext cx="2895600" cy="365125"/>
          </a:xfrm>
        </p:spPr>
        <p:txBody>
          <a:bodyPr/>
          <a:lstStyle/>
          <a:p>
            <a:r>
              <a:rPr lang="en-US" dirty="0" smtClean="0"/>
              <a:t>44</a:t>
            </a:r>
            <a:endParaRPr lang="en-US" dirty="0"/>
          </a:p>
        </p:txBody>
      </p:sp>
    </p:spTree>
    <p:extLst>
      <p:ext uri="{BB962C8B-B14F-4D97-AF65-F5344CB8AC3E}">
        <p14:creationId xmlns:p14="http://schemas.microsoft.com/office/powerpoint/2010/main" val="21327870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รูปภาพที่เกี่ยวข้อง">
            <a:extLst>
              <a:ext uri="{FF2B5EF4-FFF2-40B4-BE49-F238E27FC236}">
                <a16:creationId xmlns:a16="http://schemas.microsoft.com/office/drawing/2014/main" xmlns="" id="{F3D553A4-3370-4E8B-BD45-CDB66738359A}"/>
              </a:ext>
            </a:extLst>
          </p:cNvPr>
          <p:cNvPicPr>
            <a:picLocks noChangeAspect="1" noChangeArrowheads="1"/>
          </p:cNvPicPr>
          <p:nvPr/>
        </p:nvPicPr>
        <p:blipFill>
          <a:blip r:embed="rId2" cstate="print"/>
          <a:srcRect/>
          <a:stretch>
            <a:fillRect/>
          </a:stretch>
        </p:blipFill>
        <p:spPr bwMode="auto">
          <a:xfrm>
            <a:off x="8159262" y="44624"/>
            <a:ext cx="773400" cy="837851"/>
          </a:xfrm>
          <a:prstGeom prst="rect">
            <a:avLst/>
          </a:prstGeom>
          <a:noFill/>
        </p:spPr>
      </p:pic>
      <p:sp>
        <p:nvSpPr>
          <p:cNvPr id="5" name="TextBox 4">
            <a:extLst>
              <a:ext uri="{FF2B5EF4-FFF2-40B4-BE49-F238E27FC236}">
                <a16:creationId xmlns:a16="http://schemas.microsoft.com/office/drawing/2014/main" xmlns="" id="{DF62F95F-9124-4135-A378-BE603E954931}"/>
              </a:ext>
            </a:extLst>
          </p:cNvPr>
          <p:cNvSpPr txBox="1"/>
          <p:nvPr/>
        </p:nvSpPr>
        <p:spPr>
          <a:xfrm>
            <a:off x="19646" y="107921"/>
            <a:ext cx="7788045" cy="584775"/>
          </a:xfrm>
          <a:prstGeom prst="rect">
            <a:avLst/>
          </a:prstGeom>
          <a:noFill/>
        </p:spPr>
        <p:txBody>
          <a:bodyPr wrap="square" rtlCol="0">
            <a:spAutoFit/>
          </a:bodyPr>
          <a:lstStyle/>
          <a:p>
            <a:r>
              <a:rPr lang="th-TH" sz="1600" b="1" spc="-70" dirty="0">
                <a:latin typeface="Tahoma" pitchFamily="34" charset="0"/>
                <a:ea typeface="Tahoma" pitchFamily="34" charset="0"/>
                <a:cs typeface="Tahoma" pitchFamily="34" charset="0"/>
              </a:rPr>
              <a:t>ตัวชี้วัด องค์ประกอบที่ </a:t>
            </a:r>
            <a:r>
              <a:rPr lang="th-TH" sz="1600" b="1" kern="1400" dirty="0">
                <a:latin typeface="Tahoma" pitchFamily="34" charset="0"/>
                <a:cs typeface="Tahoma" pitchFamily="34" charset="0"/>
              </a:rPr>
              <a:t>5 </a:t>
            </a:r>
            <a:r>
              <a:rPr lang="en-US" sz="1600" b="1" kern="1400" dirty="0">
                <a:latin typeface="Tahoma" pitchFamily="34" charset="0"/>
                <a:cs typeface="Tahoma" pitchFamily="34" charset="0"/>
              </a:rPr>
              <a:t>Potential Base </a:t>
            </a:r>
            <a:r>
              <a:rPr lang="th-TH" sz="1200" spc="-70" dirty="0" smtClean="0">
                <a:latin typeface="Tahoma" pitchFamily="34" charset="0"/>
                <a:ea typeface="Tahoma" pitchFamily="34" charset="0"/>
                <a:cs typeface="Tahoma" pitchFamily="34" charset="0"/>
              </a:rPr>
              <a:t>(</a:t>
            </a:r>
            <a:r>
              <a:rPr lang="th-TH" sz="1200" spc="-70" dirty="0">
                <a:latin typeface="Tahoma" pitchFamily="34" charset="0"/>
                <a:ea typeface="Tahoma" pitchFamily="34" charset="0"/>
                <a:cs typeface="Tahoma" pitchFamily="34" charset="0"/>
              </a:rPr>
              <a:t>สถาบันพัฒนาทรัพยากรมนุษย์สำหรับอุตสาหกรรมบริการสุขภาพ)</a:t>
            </a:r>
            <a:endParaRPr lang="th-TH" sz="1600" spc="-70" dirty="0">
              <a:latin typeface="Tahoma" pitchFamily="34" charset="0"/>
              <a:ea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6" name="Rounded Rectangle 3">
            <a:extLst>
              <a:ext uri="{FF2B5EF4-FFF2-40B4-BE49-F238E27FC236}">
                <a16:creationId xmlns:a16="http://schemas.microsoft.com/office/drawing/2014/main" xmlns="" id="{F4090776-10EF-46C4-9D29-23191AC71038}"/>
              </a:ext>
            </a:extLst>
          </p:cNvPr>
          <p:cNvSpPr/>
          <p:nvPr/>
        </p:nvSpPr>
        <p:spPr bwMode="gray">
          <a:xfrm>
            <a:off x="95588" y="770423"/>
            <a:ext cx="8250107" cy="570345"/>
          </a:xfrm>
          <a:prstGeom prst="roundRect">
            <a:avLst>
              <a:gd name="adj" fmla="val 50000"/>
            </a:avLst>
          </a:prstGeom>
          <a:noFill/>
          <a:ln>
            <a:headEnd/>
            <a:tailEnd/>
          </a:ln>
        </p:spPr>
        <p:style>
          <a:lnRef idx="1">
            <a:schemeClr val="accent4"/>
          </a:lnRef>
          <a:fillRef idx="2">
            <a:schemeClr val="accent4"/>
          </a:fillRef>
          <a:effectRef idx="1">
            <a:schemeClr val="accent4"/>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tabLst>
                <a:tab pos="804858" algn="l"/>
              </a:tabLst>
            </a:pPr>
            <a:r>
              <a:rPr lang="th-TH" sz="1400" kern="0" dirty="0" smtClean="0">
                <a:solidFill>
                  <a:schemeClr val="tx1"/>
                </a:solidFill>
                <a:latin typeface="Tahoma" pitchFamily="34" charset="0"/>
                <a:ea typeface="Tahoma" pitchFamily="34" charset="0"/>
                <a:cs typeface="Tahoma" pitchFamily="34" charset="0"/>
              </a:rPr>
              <a:t>ตัวชี้วัด 5.6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ความสำเร็จ</a:t>
            </a:r>
            <a:r>
              <a:rPr lang="th-TH" sz="1400" kern="0" dirty="0">
                <a:solidFill>
                  <a:schemeClr val="tx1"/>
                </a:solidFill>
                <a:latin typeface="Tahoma" pitchFamily="34" charset="0"/>
                <a:ea typeface="Tahoma" pitchFamily="34" charset="0"/>
                <a:cs typeface="Tahoma" pitchFamily="34" charset="0"/>
              </a:rPr>
              <a:t>ของการดำเนินงานตามระบบประกันคุณภาพการทดสอบมาตรฐานฝีมือแรงงานแห่งชาติ</a:t>
            </a:r>
          </a:p>
        </p:txBody>
      </p:sp>
      <p:sp>
        <p:nvSpPr>
          <p:cNvPr id="7" name="TextBox 6">
            <a:extLst>
              <a:ext uri="{FF2B5EF4-FFF2-40B4-BE49-F238E27FC236}">
                <a16:creationId xmlns:a16="http://schemas.microsoft.com/office/drawing/2014/main" xmlns="" id="{8840FDDE-227F-4508-AD2B-EDC2AB95D8DF}"/>
              </a:ext>
            </a:extLst>
          </p:cNvPr>
          <p:cNvSpPr txBox="1"/>
          <p:nvPr/>
        </p:nvSpPr>
        <p:spPr>
          <a:xfrm>
            <a:off x="120172" y="1340768"/>
            <a:ext cx="4054535" cy="261610"/>
          </a:xfrm>
          <a:prstGeom prst="rect">
            <a:avLst/>
          </a:prstGeom>
          <a:noFill/>
        </p:spPr>
        <p:txBody>
          <a:bodyPr wrap="square" rtlCol="0">
            <a:spAutoFit/>
          </a:bodyPr>
          <a:lstStyle/>
          <a:p>
            <a:r>
              <a:rPr lang="th-TH" sz="1100" b="1" dirty="0">
                <a:latin typeface="Tahoma" pitchFamily="34" charset="0"/>
                <a:ea typeface="Tahoma" pitchFamily="34" charset="0"/>
                <a:cs typeface="Tahoma" pitchFamily="34" charset="0"/>
              </a:rPr>
              <a:t>คำอธิบาย</a:t>
            </a:r>
          </a:p>
        </p:txBody>
      </p:sp>
      <p:graphicFrame>
        <p:nvGraphicFramePr>
          <p:cNvPr id="8" name="ตาราง 9">
            <a:extLst>
              <a:ext uri="{FF2B5EF4-FFF2-40B4-BE49-F238E27FC236}">
                <a16:creationId xmlns:a16="http://schemas.microsoft.com/office/drawing/2014/main" xmlns="" id="{EEDE4E3D-1B8D-4DF7-BC68-A1EE2350EF0A}"/>
              </a:ext>
            </a:extLst>
          </p:cNvPr>
          <p:cNvGraphicFramePr>
            <a:graphicFrameLocks noGrp="1"/>
          </p:cNvGraphicFramePr>
          <p:nvPr>
            <p:extLst>
              <p:ext uri="{D42A27DB-BD31-4B8C-83A1-F6EECF244321}">
                <p14:modId xmlns:p14="http://schemas.microsoft.com/office/powerpoint/2010/main" val="1349681693"/>
              </p:ext>
            </p:extLst>
          </p:nvPr>
        </p:nvGraphicFramePr>
        <p:xfrm>
          <a:off x="157870" y="1589556"/>
          <a:ext cx="8865958" cy="1763244"/>
        </p:xfrm>
        <a:graphic>
          <a:graphicData uri="http://schemas.openxmlformats.org/drawingml/2006/table">
            <a:tbl>
              <a:tblPr firstRow="1" bandRow="1">
                <a:tableStyleId>{5C22544A-7EE6-4342-B048-85BDC9FD1C3A}</a:tableStyleId>
              </a:tblPr>
              <a:tblGrid>
                <a:gridCol w="8865958">
                  <a:extLst>
                    <a:ext uri="{9D8B030D-6E8A-4147-A177-3AD203B41FA5}">
                      <a16:colId xmlns:a16="http://schemas.microsoft.com/office/drawing/2014/main" xmlns="" val="20000"/>
                    </a:ext>
                  </a:extLst>
                </a:gridCol>
              </a:tblGrid>
              <a:tr h="1763244">
                <a:tc>
                  <a:txBody>
                    <a:bodyPr/>
                    <a:lstStyle/>
                    <a:p>
                      <a:pPr marL="176213" indent="-176213">
                        <a:buAutoNum type="arabicPeriod"/>
                        <a:defRPr/>
                      </a:pPr>
                      <a:r>
                        <a:rPr lang="th-TH" sz="1000" b="0" kern="0" dirty="0">
                          <a:solidFill>
                            <a:schemeClr val="tx1"/>
                          </a:solidFill>
                          <a:latin typeface="Tahoma" pitchFamily="34" charset="0"/>
                          <a:ea typeface="Tahoma" pitchFamily="34" charset="0"/>
                          <a:cs typeface="Tahoma" pitchFamily="34" charset="0"/>
                        </a:rPr>
                        <a:t>ความสำเร็จของการดำเนินงานระบบประกันคุณภาพการทดสอบมาตรฐานฝีมือแรงงานแห่งชาติ หมายความว่า การดำเนินการทดสอบมาตรฐานฝีมือแรงงานแห่งชาติ </a:t>
                      </a:r>
                      <a:r>
                        <a:rPr lang="en-US" sz="1000" b="0" kern="0" dirty="0">
                          <a:solidFill>
                            <a:schemeClr val="tx1"/>
                          </a:solidFill>
                          <a:latin typeface="Tahoma" pitchFamily="34" charset="0"/>
                          <a:ea typeface="Tahoma" pitchFamily="34" charset="0"/>
                          <a:cs typeface="Tahoma" pitchFamily="34" charset="0"/>
                        </a:rPr>
                        <a:t/>
                      </a:r>
                      <a:br>
                        <a:rPr lang="en-US" sz="1000" b="0" kern="0" dirty="0">
                          <a:solidFill>
                            <a:schemeClr val="tx1"/>
                          </a:solidFill>
                          <a:latin typeface="Tahoma" pitchFamily="34" charset="0"/>
                          <a:ea typeface="Tahoma" pitchFamily="34" charset="0"/>
                          <a:cs typeface="Tahoma" pitchFamily="34" charset="0"/>
                        </a:rPr>
                      </a:br>
                      <a:r>
                        <a:rPr lang="th-TH" sz="1000" b="0" kern="0" dirty="0">
                          <a:solidFill>
                            <a:schemeClr val="tx1"/>
                          </a:solidFill>
                          <a:latin typeface="Tahoma" pitchFamily="34" charset="0"/>
                          <a:ea typeface="Tahoma" pitchFamily="34" charset="0"/>
                          <a:cs typeface="Tahoma" pitchFamily="34" charset="0"/>
                        </a:rPr>
                        <a:t>โดยให้ดำเนินการตามระบบการประกันคุณภาพการทดสอบมาตรฐานฝีมือแรงงานแห่งชาติ</a:t>
                      </a:r>
                    </a:p>
                    <a:p>
                      <a:pPr marL="176213" indent="-176213">
                        <a:buAutoNum type="arabicPeriod" startAt="2"/>
                        <a:defRPr/>
                      </a:pPr>
                      <a:r>
                        <a:rPr lang="th-TH" sz="1000" b="0" dirty="0">
                          <a:solidFill>
                            <a:schemeClr val="tx1"/>
                          </a:solidFill>
                          <a:latin typeface="Tahoma" pitchFamily="34" charset="0"/>
                          <a:ea typeface="Tahoma" pitchFamily="34" charset="0"/>
                          <a:cs typeface="Tahoma" pitchFamily="34" charset="0"/>
                        </a:rPr>
                        <a:t>พิจารณาจากการผลการดำเนินงานและวิธีการดำเนินงานการทดสอบมาตรฐานฝีมือแรงงานแห่งชาติ ที่บรรลุเป้าหมายตามภารกิจและวัตถุประสงค์ของโครงการ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รอบที่ 1 ข้อมูล ภายในวันที่ 31 มีนาคม 256</a:t>
                      </a:r>
                      <a:r>
                        <a:rPr lang="en-US" sz="1000" b="0" baseline="0" dirty="0">
                          <a:solidFill>
                            <a:schemeClr val="tx1"/>
                          </a:solidFill>
                          <a:latin typeface="Tahoma" pitchFamily="34" charset="0"/>
                          <a:ea typeface="Tahoma" pitchFamily="34" charset="0"/>
                          <a:cs typeface="Tahoma" pitchFamily="34" charset="0"/>
                        </a:rPr>
                        <a:t>2</a:t>
                      </a:r>
                      <a:r>
                        <a:rPr lang="th-TH" sz="1000" b="0" baseline="0" dirty="0">
                          <a:solidFill>
                            <a:schemeClr val="tx1"/>
                          </a:solidFill>
                          <a:latin typeface="Tahoma" pitchFamily="34" charset="0"/>
                          <a:ea typeface="Tahoma" pitchFamily="34" charset="0"/>
                          <a:cs typeface="Tahoma" pitchFamily="34" charset="0"/>
                        </a:rPr>
                        <a:t> และรอบที่ 2 ข้อมูล ณ วันที่ 30 กันยายน 256</a:t>
                      </a:r>
                      <a:r>
                        <a:rPr lang="en-US" sz="1000" b="0" baseline="0" dirty="0">
                          <a:solidFill>
                            <a:schemeClr val="tx1"/>
                          </a:solidFill>
                          <a:latin typeface="Tahoma" pitchFamily="34" charset="0"/>
                          <a:ea typeface="Tahoma" pitchFamily="34" charset="0"/>
                          <a:cs typeface="Tahoma" pitchFamily="34" charset="0"/>
                        </a:rPr>
                        <a:t>2</a:t>
                      </a:r>
                    </a:p>
                    <a:p>
                      <a:pPr marL="176213" indent="-176213">
                        <a:buAutoNum type="arabicPeriod" startAt="2"/>
                        <a:defRPr/>
                      </a:pPr>
                      <a:r>
                        <a:rPr lang="th-TH" sz="1000" b="0" baseline="0" dirty="0">
                          <a:solidFill>
                            <a:schemeClr val="tx1"/>
                          </a:solidFill>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ดำเนินการทดสอบภาคความรู้ด้วยระบบ </a:t>
                      </a:r>
                      <a:r>
                        <a:rPr lang="en-US" sz="1000" b="0" baseline="0" dirty="0">
                          <a:solidFill>
                            <a:schemeClr val="tx1"/>
                          </a:solidFill>
                          <a:latin typeface="Tahoma" pitchFamily="34" charset="0"/>
                          <a:ea typeface="Tahoma" pitchFamily="34" charset="0"/>
                          <a:cs typeface="Tahoma" pitchFamily="34" charset="0"/>
                        </a:rPr>
                        <a:t>e – Testing</a:t>
                      </a:r>
                      <a:r>
                        <a:rPr lang="th-TH" sz="1000" b="0" baseline="0" dirty="0">
                          <a:solidFill>
                            <a:schemeClr val="tx1"/>
                          </a:solidFill>
                          <a:latin typeface="Tahoma" pitchFamily="34" charset="0"/>
                          <a:ea typeface="Tahoma" pitchFamily="34" charset="0"/>
                          <a:cs typeface="Tahoma" pitchFamily="34" charset="0"/>
                        </a:rPr>
                        <a:t> ทุกรุ่น อย่างน้อย </a:t>
                      </a:r>
                      <a:r>
                        <a:rPr lang="en-US" sz="1000" b="0" baseline="0" dirty="0">
                          <a:solidFill>
                            <a:schemeClr val="tx1"/>
                          </a:solidFill>
                          <a:latin typeface="Tahoma" pitchFamily="34" charset="0"/>
                          <a:ea typeface="Tahoma" pitchFamily="34" charset="0"/>
                          <a:cs typeface="Tahoma" pitchFamily="34" charset="0"/>
                        </a:rPr>
                        <a:t>2 </a:t>
                      </a:r>
                      <a:r>
                        <a:rPr lang="th-TH" sz="1000" b="0" baseline="0" dirty="0">
                          <a:solidFill>
                            <a:schemeClr val="tx1"/>
                          </a:solidFill>
                          <a:latin typeface="Tahoma" pitchFamily="34" charset="0"/>
                          <a:ea typeface="Tahoma" pitchFamily="34" charset="0"/>
                          <a:cs typeface="Tahoma" pitchFamily="34" charset="0"/>
                        </a:rPr>
                        <a:t>สาขา โดยทำการประเมิน</a:t>
                      </a:r>
                      <a:br>
                        <a:rPr lang="th-TH"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ตามข้อกำหนดการปฏิบัติงานประกันคุณภาพการทดสอบมาตรฐานฝีมือแรงงานแห่งชาติ</a:t>
                      </a:r>
                    </a:p>
                    <a:p>
                      <a:pPr marL="176213" marR="0" indent="-176213" algn="l" defTabSz="914400" rtl="0" eaLnBrk="1" fontAlgn="auto" latinLnBrk="0" hangingPunct="1">
                        <a:lnSpc>
                          <a:spcPct val="100000"/>
                        </a:lnSpc>
                        <a:spcBef>
                          <a:spcPts val="0"/>
                        </a:spcBef>
                        <a:spcAft>
                          <a:spcPts val="0"/>
                        </a:spcAft>
                        <a:buClrTx/>
                        <a:buSzTx/>
                        <a:buFontTx/>
                        <a:buAutoNum type="arabicPeriod" startAt="2"/>
                        <a:tabLst/>
                        <a:defRPr/>
                      </a:pPr>
                      <a:r>
                        <a:rPr lang="th-TH" sz="1000" b="0" baseline="0" dirty="0">
                          <a:solidFill>
                            <a:schemeClr val="tx1"/>
                          </a:solidFill>
                          <a:latin typeface="Tahoma" pitchFamily="34" charset="0"/>
                          <a:ea typeface="Tahoma" pitchFamily="34" charset="0"/>
                          <a:cs typeface="Tahoma" pitchFamily="34" charset="0"/>
                        </a:rPr>
                        <a:t>เจ้าภาพ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สำนักพัฒนามาตรฐานและทดสอบฝีมือแรงงาน กลุ่มงานพัฒนาระบบมาตรฐานฝีมือแรงงาน  </a:t>
                      </a:r>
                      <a:r>
                        <a:rPr lang="en-US" sz="1000" b="0" baseline="0" dirty="0">
                          <a:solidFill>
                            <a:schemeClr val="tx1"/>
                          </a:solidFill>
                          <a:latin typeface="Tahoma" pitchFamily="34" charset="0"/>
                          <a:ea typeface="Tahoma" pitchFamily="34" charset="0"/>
                          <a:cs typeface="Tahoma" pitchFamily="34" charset="0"/>
                        </a:rPr>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ผู้รับผิดชอบ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นางสาวปาริชาติ  สิทธิกัน นักวิชาการพัฒนาฝีมือแรงงานชำนาญการ และนายกิตติศักดิ์  แซ่หลี  นักวิชาการพัฒนาฝีมือแรงงานปฏิบัติการ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โทรศัพท์ </a:t>
                      </a:r>
                      <a:r>
                        <a:rPr lang="en-US" sz="1000" b="0" baseline="0" dirty="0">
                          <a:solidFill>
                            <a:schemeClr val="tx1"/>
                          </a:solidFill>
                          <a:latin typeface="Tahoma" pitchFamily="34" charset="0"/>
                          <a:ea typeface="Tahoma" pitchFamily="34" charset="0"/>
                          <a:cs typeface="Tahoma" pitchFamily="34" charset="0"/>
                        </a:rPr>
                        <a:t>: 0 2354 0281 </a:t>
                      </a:r>
                      <a:r>
                        <a:rPr lang="th-TH" sz="1000" b="0" baseline="0" dirty="0">
                          <a:solidFill>
                            <a:schemeClr val="tx1"/>
                          </a:solidFill>
                          <a:latin typeface="Tahoma" pitchFamily="34" charset="0"/>
                          <a:ea typeface="Tahoma" pitchFamily="34" charset="0"/>
                          <a:cs typeface="Tahoma" pitchFamily="34" charset="0"/>
                        </a:rPr>
                        <a:t>และ </a:t>
                      </a:r>
                      <a:r>
                        <a:rPr lang="en-US" sz="1000" b="0" baseline="0" dirty="0">
                          <a:solidFill>
                            <a:schemeClr val="tx1"/>
                          </a:solidFill>
                          <a:latin typeface="Tahoma" pitchFamily="34" charset="0"/>
                          <a:ea typeface="Tahoma" pitchFamily="34" charset="0"/>
                          <a:cs typeface="Tahoma" pitchFamily="34" charset="0"/>
                        </a:rPr>
                        <a:t>0 2245 1707-8 </a:t>
                      </a:r>
                      <a:r>
                        <a:rPr lang="th-TH" sz="1000" b="0" baseline="0" dirty="0">
                          <a:solidFill>
                            <a:schemeClr val="tx1"/>
                          </a:solidFill>
                          <a:latin typeface="Tahoma" pitchFamily="34" charset="0"/>
                          <a:ea typeface="Tahoma" pitchFamily="34" charset="0"/>
                          <a:cs typeface="Tahoma" pitchFamily="34" charset="0"/>
                        </a:rPr>
                        <a:t>ต่อ</a:t>
                      </a:r>
                      <a:r>
                        <a:rPr lang="en-US" sz="1000" b="0" baseline="0" dirty="0">
                          <a:solidFill>
                            <a:schemeClr val="tx1"/>
                          </a:solidFill>
                          <a:latin typeface="Tahoma" pitchFamily="34" charset="0"/>
                          <a:ea typeface="Tahoma" pitchFamily="34" charset="0"/>
                          <a:cs typeface="Tahoma" pitchFamily="34" charset="0"/>
                        </a:rPr>
                        <a:t> 703</a:t>
                      </a:r>
                      <a:endParaRPr lang="th-TH" sz="1000" b="0" baseline="0" dirty="0">
                        <a:solidFill>
                          <a:schemeClr val="tx1"/>
                        </a:solidFill>
                        <a:latin typeface="Tahoma" pitchFamily="34" charset="0"/>
                        <a:ea typeface="Tahoma" pitchFamily="34" charset="0"/>
                        <a:cs typeface="Tahoma" pitchFamily="34" charset="0"/>
                      </a:endParaRPr>
                    </a:p>
                  </a:txBody>
                  <a:tcPr marL="84406" marR="84406">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9" name="TextBox 8">
            <a:extLst>
              <a:ext uri="{FF2B5EF4-FFF2-40B4-BE49-F238E27FC236}">
                <a16:creationId xmlns:a16="http://schemas.microsoft.com/office/drawing/2014/main" xmlns="" id="{6FB0D37E-9213-4BE2-A01B-8D05D454D413}"/>
              </a:ext>
            </a:extLst>
          </p:cNvPr>
          <p:cNvSpPr txBox="1"/>
          <p:nvPr/>
        </p:nvSpPr>
        <p:spPr>
          <a:xfrm>
            <a:off x="76200" y="3429000"/>
            <a:ext cx="4079119"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10" name="Group 4">
            <a:extLst>
              <a:ext uri="{FF2B5EF4-FFF2-40B4-BE49-F238E27FC236}">
                <a16:creationId xmlns:a16="http://schemas.microsoft.com/office/drawing/2014/main" xmlns="" id="{24ACF2F0-4A12-4519-BD7C-93ABB84A524E}"/>
              </a:ext>
            </a:extLst>
          </p:cNvPr>
          <p:cNvGrpSpPr/>
          <p:nvPr/>
        </p:nvGrpSpPr>
        <p:grpSpPr>
          <a:xfrm>
            <a:off x="1001527" y="3472209"/>
            <a:ext cx="8022301" cy="375679"/>
            <a:chOff x="1153093" y="4031945"/>
            <a:chExt cx="7943402" cy="341526"/>
          </a:xfrm>
        </p:grpSpPr>
        <p:sp>
          <p:nvSpPr>
            <p:cNvPr id="11" name="TextBox 10">
              <a:extLst>
                <a:ext uri="{FF2B5EF4-FFF2-40B4-BE49-F238E27FC236}">
                  <a16:creationId xmlns:a16="http://schemas.microsoft.com/office/drawing/2014/main" xmlns="" id="{1F7D89FC-BE54-43B3-82EC-10EC47CAFC69}"/>
                </a:ext>
              </a:extLst>
            </p:cNvPr>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ปี </a:t>
              </a:r>
              <a:r>
                <a:rPr lang="en-US"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61</a:t>
              </a: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2" name="Straight Arrow Connector 34">
              <a:extLst>
                <a:ext uri="{FF2B5EF4-FFF2-40B4-BE49-F238E27FC236}">
                  <a16:creationId xmlns:a16="http://schemas.microsoft.com/office/drawing/2014/main" xmlns="" id="{6D569977-A3F0-4F88-BC53-BCE493D102F6}"/>
                </a:ext>
              </a:extLst>
            </p:cNvPr>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35">
              <a:extLst>
                <a:ext uri="{FF2B5EF4-FFF2-40B4-BE49-F238E27FC236}">
                  <a16:creationId xmlns:a16="http://schemas.microsoft.com/office/drawing/2014/main" xmlns="" id="{FC4EBC50-867E-4677-AED9-081D4F719EF1}"/>
                </a:ext>
              </a:extLst>
            </p:cNvPr>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xmlns="" id="{0A1AA670-FD4A-4506-B80C-575EBF71FF39}"/>
                </a:ext>
              </a:extLst>
            </p:cNvPr>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 ปี </a:t>
              </a:r>
              <a:r>
                <a:rPr lang="en-US"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62</a:t>
              </a: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5" name="Straight Arrow Connector 38">
              <a:extLst>
                <a:ext uri="{FF2B5EF4-FFF2-40B4-BE49-F238E27FC236}">
                  <a16:creationId xmlns:a16="http://schemas.microsoft.com/office/drawing/2014/main" xmlns="" id="{620E4061-FEBA-4F15-B5DE-C192C984108F}"/>
                </a:ext>
              </a:extLst>
            </p:cNvPr>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52">
              <a:extLst>
                <a:ext uri="{FF2B5EF4-FFF2-40B4-BE49-F238E27FC236}">
                  <a16:creationId xmlns:a16="http://schemas.microsoft.com/office/drawing/2014/main" xmlns="" id="{F309B7E5-02B0-4C56-94B7-601CF2C96A86}"/>
                </a:ext>
              </a:extLst>
            </p:cNvPr>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17" name="Table 51">
            <a:extLst>
              <a:ext uri="{FF2B5EF4-FFF2-40B4-BE49-F238E27FC236}">
                <a16:creationId xmlns:a16="http://schemas.microsoft.com/office/drawing/2014/main" xmlns="" id="{3470E652-E46D-4CE7-9E2B-7467CCCF4E73}"/>
              </a:ext>
            </a:extLst>
          </p:cNvPr>
          <p:cNvGraphicFramePr>
            <a:graphicFrameLocks noGrp="1"/>
          </p:cNvGraphicFramePr>
          <p:nvPr>
            <p:extLst>
              <p:ext uri="{D42A27DB-BD31-4B8C-83A1-F6EECF244321}">
                <p14:modId xmlns:p14="http://schemas.microsoft.com/office/powerpoint/2010/main" val="1720305902"/>
              </p:ext>
            </p:extLst>
          </p:nvPr>
        </p:nvGraphicFramePr>
        <p:xfrm>
          <a:off x="31033" y="3912096"/>
          <a:ext cx="9077471" cy="2869704"/>
        </p:xfrm>
        <a:graphic>
          <a:graphicData uri="http://schemas.openxmlformats.org/drawingml/2006/table">
            <a:tbl>
              <a:tblPr firstRow="1"/>
              <a:tblGrid>
                <a:gridCol w="846595">
                  <a:extLst>
                    <a:ext uri="{9D8B030D-6E8A-4147-A177-3AD203B41FA5}">
                      <a16:colId xmlns:a16="http://schemas.microsoft.com/office/drawing/2014/main" xmlns="" val="20000"/>
                    </a:ext>
                  </a:extLst>
                </a:gridCol>
                <a:gridCol w="432099">
                  <a:extLst>
                    <a:ext uri="{9D8B030D-6E8A-4147-A177-3AD203B41FA5}">
                      <a16:colId xmlns:a16="http://schemas.microsoft.com/office/drawing/2014/main" xmlns="" val="20001"/>
                    </a:ext>
                  </a:extLst>
                </a:gridCol>
                <a:gridCol w="360082">
                  <a:extLst>
                    <a:ext uri="{9D8B030D-6E8A-4147-A177-3AD203B41FA5}">
                      <a16:colId xmlns:a16="http://schemas.microsoft.com/office/drawing/2014/main" xmlns="" val="20002"/>
                    </a:ext>
                  </a:extLst>
                </a:gridCol>
                <a:gridCol w="360082">
                  <a:extLst>
                    <a:ext uri="{9D8B030D-6E8A-4147-A177-3AD203B41FA5}">
                      <a16:colId xmlns:a16="http://schemas.microsoft.com/office/drawing/2014/main" xmlns="" val="20003"/>
                    </a:ext>
                  </a:extLst>
                </a:gridCol>
                <a:gridCol w="432099">
                  <a:extLst>
                    <a:ext uri="{9D8B030D-6E8A-4147-A177-3AD203B41FA5}">
                      <a16:colId xmlns:a16="http://schemas.microsoft.com/office/drawing/2014/main" xmlns="" val="20004"/>
                    </a:ext>
                  </a:extLst>
                </a:gridCol>
                <a:gridCol w="432099">
                  <a:extLst>
                    <a:ext uri="{9D8B030D-6E8A-4147-A177-3AD203B41FA5}">
                      <a16:colId xmlns:a16="http://schemas.microsoft.com/office/drawing/2014/main" xmlns="" val="20005"/>
                    </a:ext>
                  </a:extLst>
                </a:gridCol>
                <a:gridCol w="1800414">
                  <a:extLst>
                    <a:ext uri="{9D8B030D-6E8A-4147-A177-3AD203B41FA5}">
                      <a16:colId xmlns:a16="http://schemas.microsoft.com/office/drawing/2014/main" xmlns="" val="20006"/>
                    </a:ext>
                  </a:extLst>
                </a:gridCol>
                <a:gridCol w="432099">
                  <a:extLst>
                    <a:ext uri="{9D8B030D-6E8A-4147-A177-3AD203B41FA5}">
                      <a16:colId xmlns:a16="http://schemas.microsoft.com/office/drawing/2014/main" xmlns="" val="20007"/>
                    </a:ext>
                  </a:extLst>
                </a:gridCol>
                <a:gridCol w="360082">
                  <a:extLst>
                    <a:ext uri="{9D8B030D-6E8A-4147-A177-3AD203B41FA5}">
                      <a16:colId xmlns:a16="http://schemas.microsoft.com/office/drawing/2014/main" xmlns="" val="20008"/>
                    </a:ext>
                  </a:extLst>
                </a:gridCol>
                <a:gridCol w="432099">
                  <a:extLst>
                    <a:ext uri="{9D8B030D-6E8A-4147-A177-3AD203B41FA5}">
                      <a16:colId xmlns:a16="http://schemas.microsoft.com/office/drawing/2014/main" xmlns="" val="20009"/>
                    </a:ext>
                  </a:extLst>
                </a:gridCol>
                <a:gridCol w="432099">
                  <a:extLst>
                    <a:ext uri="{9D8B030D-6E8A-4147-A177-3AD203B41FA5}">
                      <a16:colId xmlns:a16="http://schemas.microsoft.com/office/drawing/2014/main" xmlns="" val="20010"/>
                    </a:ext>
                  </a:extLst>
                </a:gridCol>
                <a:gridCol w="432099">
                  <a:extLst>
                    <a:ext uri="{9D8B030D-6E8A-4147-A177-3AD203B41FA5}">
                      <a16:colId xmlns:a16="http://schemas.microsoft.com/office/drawing/2014/main" xmlns="" val="20011"/>
                    </a:ext>
                  </a:extLst>
                </a:gridCol>
                <a:gridCol w="2325523">
                  <a:extLst>
                    <a:ext uri="{9D8B030D-6E8A-4147-A177-3AD203B41FA5}">
                      <a16:colId xmlns:a16="http://schemas.microsoft.com/office/drawing/2014/main" xmlns="" val="20012"/>
                    </a:ext>
                  </a:extLst>
                </a:gridCol>
              </a:tblGrid>
              <a:tr h="618957">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1000" b="1" dirty="0">
                        <a:solidFill>
                          <a:schemeClr val="bg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1000" b="1" dirty="0">
                          <a:solidFill>
                            <a:schemeClr val="bg1"/>
                          </a:solidFill>
                          <a:effectLst/>
                          <a:latin typeface="Tahoma" pitchFamily="34" charset="0"/>
                          <a:ea typeface="Tahoma" pitchFamily="34" charset="0"/>
                          <a:cs typeface="Tahoma" pitchFamily="34" charset="0"/>
                        </a:rPr>
                        <a:t>รอบที่ 1 มี.ค. (6 เดือน)</a:t>
                      </a:r>
                      <a:endParaRPr lang="en-US" sz="1000" b="1" dirty="0">
                        <a:solidFill>
                          <a:schemeClr val="bg1"/>
                        </a:solidFill>
                        <a:effectLst/>
                        <a:latin typeface="Tahoma" pitchFamily="34" charset="0"/>
                        <a:ea typeface="Tahoma" pitchFamily="34" charset="0"/>
                        <a:cs typeface="Tahoma" pitchFamily="34" charset="0"/>
                      </a:endParaRPr>
                    </a:p>
                    <a:p>
                      <a:pPr algn="ctr">
                        <a:spcAft>
                          <a:spcPts val="0"/>
                        </a:spcAft>
                      </a:pPr>
                      <a:endParaRPr lang="en-US" sz="10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1000" b="1" dirty="0">
                          <a:solidFill>
                            <a:schemeClr val="bg1"/>
                          </a:solidFill>
                          <a:effectLst/>
                          <a:latin typeface="Tahoma" pitchFamily="34" charset="0"/>
                          <a:ea typeface="Tahoma" pitchFamily="34" charset="0"/>
                          <a:cs typeface="Tahoma" pitchFamily="34" charset="0"/>
                        </a:rPr>
                        <a:t>รอบที่ </a:t>
                      </a:r>
                      <a:r>
                        <a:rPr lang="en-US" sz="1000" b="1" dirty="0">
                          <a:solidFill>
                            <a:schemeClr val="bg1"/>
                          </a:solidFill>
                          <a:effectLst/>
                          <a:latin typeface="Tahoma" pitchFamily="34" charset="0"/>
                          <a:ea typeface="Tahoma" pitchFamily="34" charset="0"/>
                          <a:cs typeface="Tahoma" pitchFamily="34" charset="0"/>
                        </a:rPr>
                        <a:t>2 </a:t>
                      </a:r>
                      <a:r>
                        <a:rPr lang="th-TH" sz="1000" b="1" dirty="0">
                          <a:solidFill>
                            <a:schemeClr val="bg1"/>
                          </a:solidFill>
                          <a:effectLst/>
                          <a:latin typeface="Tahoma" pitchFamily="34" charset="0"/>
                          <a:ea typeface="Tahoma" pitchFamily="34" charset="0"/>
                          <a:cs typeface="Tahoma" pitchFamily="34" charset="0"/>
                        </a:rPr>
                        <a:t>ก.ย. (12 เดือน)</a:t>
                      </a:r>
                      <a:endParaRPr lang="en-US" sz="10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225074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a:t>
                      </a:r>
                      <a:endParaRPr lang="th-TH" sz="800" b="1" dirty="0" smtClean="0">
                        <a:solidFill>
                          <a:schemeClr val="tx1"/>
                        </a:solidFill>
                        <a:effectLst/>
                        <a:latin typeface="Tahoma" pitchFamily="34" charset="0"/>
                        <a:ea typeface="Tahoma" pitchFamily="34" charset="0"/>
                        <a:cs typeface="Tahoma" pitchFamily="34" charset="0"/>
                      </a:endParaRPr>
                    </a:p>
                    <a:p>
                      <a:pPr algn="l">
                        <a:spcAft>
                          <a:spcPts val="0"/>
                        </a:spcAft>
                      </a:pPr>
                      <a:r>
                        <a:rPr lang="th-TH" sz="800" b="1" dirty="0" smtClean="0">
                          <a:solidFill>
                            <a:schemeClr val="tx1"/>
                          </a:solidFill>
                          <a:effectLst/>
                          <a:latin typeface="Tahoma" pitchFamily="34" charset="0"/>
                          <a:ea typeface="Tahoma" pitchFamily="34" charset="0"/>
                          <a:cs typeface="Tahoma" pitchFamily="34" charset="0"/>
                        </a:rPr>
                        <a:t>ปี </a:t>
                      </a:r>
                      <a:r>
                        <a:rPr lang="en-US" sz="800" b="1" dirty="0">
                          <a:solidFill>
                            <a:schemeClr val="tx1"/>
                          </a:solidFill>
                          <a:effectLst/>
                          <a:latin typeface="Tahoma" pitchFamily="34" charset="0"/>
                          <a:ea typeface="Tahoma" pitchFamily="34" charset="0"/>
                          <a:cs typeface="Tahoma" pitchFamily="34" charset="0"/>
                        </a:rPr>
                        <a:t>62</a:t>
                      </a: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1000" b="0" kern="1200" dirty="0" smtClean="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จำนวน 2 สาขา (สาขาพนักงานนวดไทย จำนวน 1 รุ่น</a:t>
                      </a:r>
                      <a:r>
                        <a:rPr lang="th-TH" sz="1000" b="0" kern="1200" baseline="0" dirty="0" smtClean="0">
                          <a:solidFill>
                            <a:schemeClr val="tx1"/>
                          </a:solidFill>
                          <a:effectLst/>
                          <a:latin typeface="Tahoma" pitchFamily="34" charset="0"/>
                          <a:ea typeface="Tahoma" pitchFamily="34" charset="0"/>
                          <a:cs typeface="Tahoma" pitchFamily="34" charset="0"/>
                        </a:rPr>
                        <a:t> และสาขาอื่นๆ จำนวน 1 รุ่น)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โดยทำการประเมินตามข้อกำหนดการปฏิบัติงานประกันคุณภาพการทดสอบมาตรฐานฝีมือแรงงานแห่งชาติ ได้ไม่น้อยกว่า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 และต้องดำเนินการทดสอบภาคความรู้ด้วยระบบ </a:t>
                      </a:r>
                      <a:b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e – Testing</a:t>
                      </a: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indent="0" algn="l">
                        <a:spcAft>
                          <a:spcPts val="0"/>
                        </a:spcAft>
                        <a:buFont typeface="Arial" panose="020B0604020202020204" pitchFamily="34" charset="0"/>
                        <a:buNone/>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1000" b="0" kern="1200" dirty="0" smtClean="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จำนวน 2 สาขา (สาขาพนักงานนวดไทย จำนวน 1 รุ่น</a:t>
                      </a:r>
                      <a:r>
                        <a:rPr lang="th-TH" sz="1000" b="0" kern="1200" baseline="0" dirty="0" smtClean="0">
                          <a:solidFill>
                            <a:schemeClr val="tx1"/>
                          </a:solidFill>
                          <a:effectLst/>
                          <a:latin typeface="Tahoma" pitchFamily="34" charset="0"/>
                          <a:ea typeface="Tahoma" pitchFamily="34" charset="0"/>
                          <a:cs typeface="Tahoma" pitchFamily="34" charset="0"/>
                        </a:rPr>
                        <a:t> และสาขาอื่นๆ จำนวน 1 รุ่น) </a:t>
                      </a:r>
                      <a:r>
                        <a:rPr lang="th-TH" sz="1000" b="0" kern="1200" dirty="0" smtClean="0">
                          <a:solidFill>
                            <a:schemeClr val="tx1"/>
                          </a:solidFill>
                          <a:effectLst/>
                          <a:latin typeface="Tahoma" pitchFamily="34" charset="0"/>
                          <a:ea typeface="Tahoma" pitchFamily="34" charset="0"/>
                          <a:cs typeface="Tahoma" pitchFamily="34" charset="0"/>
                        </a:rPr>
                        <a:t>โดยทำการประเมินตามข้อกำหนดการปฏิบัติงานประกันคุณภาพการทดสอบมาตรฐานฝีมือแรงงานแห่งชาติ ได้ไม่น้อยกว่า 20 ข้อกำหนด และต้องดำเนินการทดสอบภาคความรู้ด้วยระบบ </a:t>
                      </a:r>
                      <a:r>
                        <a:rPr lang="en-US" sz="1000" b="0" kern="1200" dirty="0" smtClean="0">
                          <a:solidFill>
                            <a:schemeClr val="tx1"/>
                          </a:solidFill>
                          <a:effectLst/>
                          <a:latin typeface="Tahoma" pitchFamily="34" charset="0"/>
                          <a:ea typeface="Tahoma" pitchFamily="34" charset="0"/>
                          <a:cs typeface="Tahoma" pitchFamily="34" charset="0"/>
                        </a:rPr>
                        <a:t>e – Testing</a:t>
                      </a:r>
                      <a:r>
                        <a:rPr lang="th-TH" sz="1000" b="0" kern="1200" baseline="0" dirty="0" smtClean="0">
                          <a:solidFill>
                            <a:schemeClr val="tx1"/>
                          </a:solidFill>
                          <a:effectLst/>
                          <a:latin typeface="Tahoma" pitchFamily="34" charset="0"/>
                          <a:ea typeface="Tahoma" pitchFamily="34" charset="0"/>
                          <a:cs typeface="Tahoma" pitchFamily="34" charset="0"/>
                        </a:rPr>
                        <a:t> </a:t>
                      </a:r>
                      <a:r>
                        <a:rPr lang="th-TH" sz="1000" b="0" kern="1200" dirty="0" smtClean="0">
                          <a:solidFill>
                            <a:schemeClr val="tx1"/>
                          </a:solidFill>
                          <a:effectLst/>
                          <a:latin typeface="Tahoma" pitchFamily="34" charset="0"/>
                          <a:ea typeface="Tahoma" pitchFamily="34" charset="0"/>
                          <a:cs typeface="Tahoma" pitchFamily="34" charset="0"/>
                        </a:rPr>
                        <a:t>ซึ่ง</a:t>
                      </a:r>
                      <a:r>
                        <a:rPr lang="th-TH" sz="1000" b="0" kern="1200" dirty="0">
                          <a:solidFill>
                            <a:schemeClr val="tx1"/>
                          </a:solidFill>
                          <a:effectLst/>
                          <a:latin typeface="Tahoma" pitchFamily="34" charset="0"/>
                          <a:ea typeface="Tahoma" pitchFamily="34" charset="0"/>
                          <a:cs typeface="Tahoma" pitchFamily="34" charset="0"/>
                        </a:rPr>
                        <a:t>ต้องไม่ซ้ำกับรอบ </a:t>
                      </a:r>
                      <a:r>
                        <a:rPr lang="en-US" sz="1000" b="0" kern="1200" dirty="0">
                          <a:solidFill>
                            <a:schemeClr val="tx1"/>
                          </a:solidFill>
                          <a:effectLst/>
                          <a:latin typeface="Tahoma" pitchFamily="34" charset="0"/>
                          <a:ea typeface="Tahoma" pitchFamily="34" charset="0"/>
                          <a:cs typeface="Tahoma" pitchFamily="34" charset="0"/>
                        </a:rPr>
                        <a:t>6 </a:t>
                      </a:r>
                      <a:r>
                        <a:rPr lang="th-TH" sz="1000" b="0" kern="1200" dirty="0">
                          <a:solidFill>
                            <a:schemeClr val="tx1"/>
                          </a:solidFill>
                          <a:effectLst/>
                          <a:latin typeface="Tahoma" pitchFamily="34" charset="0"/>
                          <a:ea typeface="Tahoma" pitchFamily="34" charset="0"/>
                          <a:cs typeface="Tahoma" pitchFamily="34" charset="0"/>
                        </a:rPr>
                        <a:t>เดือนแรก</a:t>
                      </a:r>
                    </a:p>
                  </a:txBody>
                  <a:tcPr marL="84406" marR="844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
        <p:nvSpPr>
          <p:cNvPr id="2" name="Footer Placeholder 1"/>
          <p:cNvSpPr>
            <a:spLocks noGrp="1"/>
          </p:cNvSpPr>
          <p:nvPr>
            <p:ph type="ftr" sz="quarter" idx="11"/>
          </p:nvPr>
        </p:nvSpPr>
        <p:spPr>
          <a:xfrm rot="5400000">
            <a:off x="-1327628" y="2740354"/>
            <a:ext cx="2895600" cy="365125"/>
          </a:xfrm>
        </p:spPr>
        <p:txBody>
          <a:bodyPr/>
          <a:lstStyle/>
          <a:p>
            <a:r>
              <a:rPr lang="en-US" dirty="0" smtClean="0"/>
              <a:t>45</a:t>
            </a:r>
            <a:endParaRPr lang="en-US" dirty="0"/>
          </a:p>
        </p:txBody>
      </p:sp>
    </p:spTree>
    <p:extLst>
      <p:ext uri="{BB962C8B-B14F-4D97-AF65-F5344CB8AC3E}">
        <p14:creationId xmlns:p14="http://schemas.microsoft.com/office/powerpoint/2010/main" val="5966399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854</TotalTime>
  <Words>12374</Words>
  <Application>Microsoft Office PowerPoint</Application>
  <PresentationFormat>On-screen Show (4:3)</PresentationFormat>
  <Paragraphs>1488</Paragraphs>
  <Slides>31</Slides>
  <Notes>7</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prue</dc:creator>
  <cp:lastModifiedBy>prue</cp:lastModifiedBy>
  <cp:revision>72</cp:revision>
  <cp:lastPrinted>2018-12-11T04:08:19Z</cp:lastPrinted>
  <dcterms:created xsi:type="dcterms:W3CDTF">2018-11-07T10:13:52Z</dcterms:created>
  <dcterms:modified xsi:type="dcterms:W3CDTF">2019-03-04T04:34:22Z</dcterms:modified>
</cp:coreProperties>
</file>