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1"/>
  </p:sldMasterIdLst>
  <p:notesMasterIdLst>
    <p:notesMasterId r:id="rId33"/>
  </p:notesMasterIdLst>
  <p:handoutMasterIdLst>
    <p:handoutMasterId r:id="rId34"/>
  </p:handoutMasterIdLst>
  <p:sldIdLst>
    <p:sldId id="386" r:id="rId2"/>
    <p:sldId id="429" r:id="rId3"/>
    <p:sldId id="387" r:id="rId4"/>
    <p:sldId id="388" r:id="rId5"/>
    <p:sldId id="389" r:id="rId6"/>
    <p:sldId id="390" r:id="rId7"/>
    <p:sldId id="392" r:id="rId8"/>
    <p:sldId id="393" r:id="rId9"/>
    <p:sldId id="394" r:id="rId10"/>
    <p:sldId id="395" r:id="rId11"/>
    <p:sldId id="396" r:id="rId12"/>
    <p:sldId id="430" r:id="rId13"/>
    <p:sldId id="400" r:id="rId14"/>
    <p:sldId id="401" r:id="rId15"/>
    <p:sldId id="402" r:id="rId16"/>
    <p:sldId id="403" r:id="rId17"/>
    <p:sldId id="424" r:id="rId18"/>
    <p:sldId id="432" r:id="rId19"/>
    <p:sldId id="438" r:id="rId20"/>
    <p:sldId id="431" r:id="rId21"/>
    <p:sldId id="404" r:id="rId22"/>
    <p:sldId id="405" r:id="rId23"/>
    <p:sldId id="407" r:id="rId24"/>
    <p:sldId id="408" r:id="rId25"/>
    <p:sldId id="409" r:id="rId26"/>
    <p:sldId id="423" r:id="rId27"/>
    <p:sldId id="435" r:id="rId28"/>
    <p:sldId id="436" r:id="rId29"/>
    <p:sldId id="437" r:id="rId30"/>
    <p:sldId id="383" r:id="rId31"/>
    <p:sldId id="434" r:id="rId32"/>
  </p:sldIdLst>
  <p:sldSz cx="9144000" cy="6858000" type="screen4x3"/>
  <p:notesSz cx="6797675" cy="9926638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5pPr>
    <a:lvl6pPr marL="2286000" algn="l" defTabSz="914400" rtl="0" eaLnBrk="1" latinLnBrk="0" hangingPunct="1"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6pPr>
    <a:lvl7pPr marL="2743200" algn="l" defTabSz="914400" rtl="0" eaLnBrk="1" latinLnBrk="0" hangingPunct="1"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7pPr>
    <a:lvl8pPr marL="3200400" algn="l" defTabSz="914400" rtl="0" eaLnBrk="1" latinLnBrk="0" hangingPunct="1"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8pPr>
    <a:lvl9pPr marL="3657600" algn="l" defTabSz="914400" rtl="0" eaLnBrk="1" latinLnBrk="0" hangingPunct="1">
      <a:defRPr sz="5400" b="1" kern="1200">
        <a:solidFill>
          <a:srgbClr val="0000CC"/>
        </a:solidFill>
        <a:latin typeface="Angsana New" pitchFamily="18" charset="-34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0454"/>
    <a:srgbClr val="272BD9"/>
    <a:srgbClr val="FF66FF"/>
    <a:srgbClr val="FF99CC"/>
    <a:srgbClr val="FFFFCC"/>
    <a:srgbClr val="FFFF00"/>
    <a:srgbClr val="FA2906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91" autoAdjust="0"/>
    <p:restoredTop sz="94665" autoAdjust="0"/>
  </p:normalViewPr>
  <p:slideViewPr>
    <p:cSldViewPr>
      <p:cViewPr>
        <p:scale>
          <a:sx n="78" d="100"/>
          <a:sy n="78" d="100"/>
        </p:scale>
        <p:origin x="-2904" y="-786"/>
      </p:cViewPr>
      <p:guideLst>
        <p:guide orient="horz" pos="2160"/>
        <p:guide pos="28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27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798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1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798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fld id="{BDCC61C2-D1A9-4019-9796-1AB590BBEC06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06003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798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1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3288"/>
            <a:ext cx="5435600" cy="446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  <a:endParaRPr lang="en-US" noProof="0" smtClean="0"/>
          </a:p>
          <a:p>
            <a:pPr lvl="1"/>
            <a:r>
              <a:rPr lang="th-TH" noProof="0" smtClean="0"/>
              <a:t>ระดับที่สอง</a:t>
            </a:r>
            <a:endParaRPr lang="en-US" noProof="0" smtClean="0"/>
          </a:p>
          <a:p>
            <a:pPr lvl="2"/>
            <a:r>
              <a:rPr lang="th-TH" noProof="0" smtClean="0"/>
              <a:t>ระดับที่สาม</a:t>
            </a:r>
            <a:endParaRPr lang="en-US" noProof="0" smtClean="0"/>
          </a:p>
          <a:p>
            <a:pPr lvl="3"/>
            <a:r>
              <a:rPr lang="th-TH" noProof="0" smtClean="0"/>
              <a:t>ระดับที่สี่</a:t>
            </a:r>
            <a:endParaRPr lang="en-US" noProof="0" smtClean="0"/>
          </a:p>
          <a:p>
            <a:pPr lvl="4"/>
            <a:r>
              <a:rPr lang="th-TH" noProof="0" smtClean="0"/>
              <a:t>ระดับที่ห้า</a:t>
            </a:r>
            <a:endParaRPr lang="en-US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798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fld id="{55CEA082-3605-494C-B96D-85A3598E3A65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34525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6CACA8-B74D-4A0D-A4F8-07CCE770EF98}" type="slidenum">
              <a:rPr lang="en-US" smtClean="0"/>
              <a:pPr/>
              <a:t>1</a:t>
            </a:fld>
            <a:endParaRPr lang="th-TH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691662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0F12EB-8AD6-4526-8965-AE13CBB30D93}" type="slidenum">
              <a:rPr lang="en-US" smtClean="0"/>
              <a:pPr/>
              <a:t>3</a:t>
            </a:fld>
            <a:endParaRPr lang="th-TH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4271146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87D54B-448E-4396-A517-A951C10E0ABB}" type="slidenum">
              <a:rPr lang="en-US" smtClean="0"/>
              <a:pPr/>
              <a:t>4</a:t>
            </a:fld>
            <a:endParaRPr lang="th-TH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1271375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84C634-56A3-4135-B8B0-130F37A55BE9}" type="slidenum">
              <a:rPr lang="en-US" smtClean="0"/>
              <a:pPr/>
              <a:t>5</a:t>
            </a:fld>
            <a:endParaRPr lang="th-TH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696742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448E85-C99B-4D00-BB9A-C7BAF8F352A6}" type="slidenum">
              <a:rPr lang="en-US" smtClean="0"/>
              <a:pPr/>
              <a:t>6</a:t>
            </a:fld>
            <a:endParaRPr lang="th-TH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395195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0D91A7-9D08-4C4D-9606-9D20BB609073}" type="slidenum">
              <a:rPr lang="en-US" smtClean="0"/>
              <a:pPr/>
              <a:t>7</a:t>
            </a:fld>
            <a:endParaRPr lang="th-TH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1406431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48E5D9-62FC-4B74-B533-696049CBED9A}" type="slidenum">
              <a:rPr lang="en-US" smtClean="0"/>
              <a:pPr/>
              <a:t>8</a:t>
            </a:fld>
            <a:endParaRPr lang="th-TH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4122540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49BB97-7CFA-486D-B0B4-038A4692C243}" type="slidenum">
              <a:rPr lang="en-US" smtClean="0"/>
              <a:pPr/>
              <a:t>9</a:t>
            </a:fld>
            <a:endParaRPr lang="th-TH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7316391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F3B771-BED9-4995-95EC-574956199201}" type="slidenum">
              <a:rPr lang="en-US" smtClean="0"/>
              <a:pPr/>
              <a:t>10</a:t>
            </a:fld>
            <a:endParaRPr lang="th-TH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588766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B07954-FE11-4001-BD0A-AB8033C21D89}" type="slidenum">
              <a:rPr lang="en-US" smtClean="0"/>
              <a:pPr/>
              <a:t>11</a:t>
            </a:fld>
            <a:endParaRPr lang="th-TH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7771658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83DAFD-1E8D-46F9-8D29-3C7BEDBED98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916093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83BAF6-6522-411C-BC72-7CFE64A7BAB3}" type="slidenum">
              <a:rPr lang="en-US" smtClean="0"/>
              <a:pPr/>
              <a:t>13</a:t>
            </a:fld>
            <a:endParaRPr lang="th-TH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746462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3E5834-9961-4BFC-949D-B422099E6DDF}" type="slidenum">
              <a:rPr lang="en-US" smtClean="0"/>
              <a:pPr/>
              <a:t>14</a:t>
            </a:fld>
            <a:endParaRPr lang="th-TH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5036207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CA7B44-EEC8-4FA0-B649-6EA818AF8E8B}" type="slidenum">
              <a:rPr lang="en-US" smtClean="0"/>
              <a:pPr/>
              <a:t>15</a:t>
            </a:fld>
            <a:endParaRPr lang="th-TH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225750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A8DA92-65CE-4031-97EA-D5925CF45794}" type="slidenum">
              <a:rPr lang="en-US" smtClean="0"/>
              <a:pPr/>
              <a:t>16</a:t>
            </a:fld>
            <a:endParaRPr lang="th-TH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40936680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A8DA92-65CE-4031-97EA-D5925CF45794}" type="slidenum">
              <a:rPr lang="en-US" smtClean="0"/>
              <a:pPr/>
              <a:t>17</a:t>
            </a:fld>
            <a:endParaRPr lang="th-TH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304151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A8DA92-65CE-4031-97EA-D5925CF4579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th-TH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4842862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4D5D81-782A-4D89-A439-1B030894AE2E}" type="slidenum">
              <a:rPr lang="en-US" smtClean="0"/>
              <a:pPr/>
              <a:t>21</a:t>
            </a:fld>
            <a:endParaRPr lang="th-TH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5234788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8AAB5A-8A0F-4F5E-A0FB-4F73F2CE11EB}" type="slidenum">
              <a:rPr lang="en-US" smtClean="0"/>
              <a:pPr/>
              <a:t>22</a:t>
            </a:fld>
            <a:endParaRPr lang="th-TH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4348880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CF8598-662E-47D8-AEEE-2BB16B1C5E7C}" type="slidenum">
              <a:rPr lang="en-US" smtClean="0"/>
              <a:pPr/>
              <a:t>23</a:t>
            </a:fld>
            <a:endParaRPr lang="th-TH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2560200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85BA49-80C2-44C6-8581-3F684C5CA874}" type="slidenum">
              <a:rPr lang="en-US" smtClean="0"/>
              <a:pPr/>
              <a:t>24</a:t>
            </a:fld>
            <a:endParaRPr lang="th-TH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13111604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F1E239-B258-4209-8FAB-4E204114837E}" type="slidenum">
              <a:rPr lang="en-US" smtClean="0"/>
              <a:pPr/>
              <a:t>25</a:t>
            </a:fld>
            <a:endParaRPr lang="th-TH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9143928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F1E239-B258-4209-8FAB-4E204114837E}" type="slidenum">
              <a:rPr lang="en-US" smtClean="0"/>
              <a:pPr/>
              <a:t>26</a:t>
            </a:fld>
            <a:endParaRPr lang="th-TH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494239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9A0EDD-A69C-4D7D-B484-56825F9F3E3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th-TH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704878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C47EC4-6113-4281-8059-B48C2AF402E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th-TH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907986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355E2C9-85A4-48DE-AFD3-EDD2F5BDD81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th-TH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7838494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9FC347-1119-4CCA-BA28-DB910ECEBB04}" type="slidenum">
              <a:rPr lang="en-US" smtClean="0">
                <a:latin typeface="Arial" pitchFamily="34" charset="0"/>
              </a:rPr>
              <a:pPr/>
              <a:t>30</a:t>
            </a:fld>
            <a:endParaRPr lang="th-TH" smtClean="0">
              <a:latin typeface="Arial" pitchFamily="34" charset="0"/>
            </a:endParaRPr>
          </a:p>
        </p:txBody>
      </p:sp>
      <p:sp>
        <p:nvSpPr>
          <p:cNvPr id="7475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 cap="flat"/>
        </p:spPr>
      </p:sp>
      <p:sp>
        <p:nvSpPr>
          <p:cNvPr id="7475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4187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5CEA082-3605-494C-B96D-85A3598E3A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ngsana New" pitchFamily="18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10684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th-TH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3860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th-TH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AE721F-B7C0-48FF-88FF-574804CE6DCC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ชื่อเรื่องและเนื้อหา 4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438414-3B29-4798-8E1E-D2ADE907EDF3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827457-01D2-4A0B-9A2B-2DB03AB7E14E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cs typeface="Angsana New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  <a:cs typeface="Angsana New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  <a:cs typeface="Angsana New" charset="-34"/>
              </a:defRPr>
            </a:lvl1pPr>
          </a:lstStyle>
          <a:p>
            <a:fld id="{28409EBA-3304-4CDD-8A8B-E885B3AA07C0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  <p:sldLayoutId id="2147483808" r:id="rId14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charset="-34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w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E4A9F0-94C9-4EA5-A4A2-851F92724348}" type="slidenum">
              <a:rPr lang="en-US"/>
              <a:pPr>
                <a:defRPr/>
              </a:pPr>
              <a:t>1</a:t>
            </a:fld>
            <a:endParaRPr lang="th-TH"/>
          </a:p>
        </p:txBody>
      </p:sp>
      <p:sp>
        <p:nvSpPr>
          <p:cNvPr id="4116" name="Rectangle 20"/>
          <p:cNvSpPr>
            <a:spLocks noChangeArrowheads="1"/>
          </p:cNvSpPr>
          <p:nvPr/>
        </p:nvSpPr>
        <p:spPr bwMode="auto">
          <a:xfrm>
            <a:off x="179388" y="1628800"/>
            <a:ext cx="8964612" cy="12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th-TH" sz="8000" dirty="0">
                <a:solidFill>
                  <a:srgbClr val="272BD9"/>
                </a:solidFill>
              </a:rPr>
              <a:t>ไปราชการ</a:t>
            </a:r>
            <a:r>
              <a:rPr lang="th-TH" sz="8000" dirty="0" smtClean="0">
                <a:solidFill>
                  <a:srgbClr val="272BD9"/>
                </a:solidFill>
              </a:rPr>
              <a:t>ต่างประเทศชั่วคราว</a:t>
            </a:r>
            <a:endParaRPr lang="th-TH" sz="8000" dirty="0">
              <a:solidFill>
                <a:srgbClr val="272BD9"/>
              </a:solidFill>
            </a:endParaRPr>
          </a:p>
        </p:txBody>
      </p:sp>
      <p:sp>
        <p:nvSpPr>
          <p:cNvPr id="4117" name="Rectangle 21"/>
          <p:cNvSpPr>
            <a:spLocks noChangeArrowheads="1"/>
          </p:cNvSpPr>
          <p:nvPr/>
        </p:nvSpPr>
        <p:spPr bwMode="auto">
          <a:xfrm>
            <a:off x="395288" y="332656"/>
            <a:ext cx="8748712" cy="12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en-US" sz="8000" dirty="0">
                <a:solidFill>
                  <a:srgbClr val="272BD9"/>
                </a:solidFill>
              </a:rPr>
              <a:t> </a:t>
            </a:r>
            <a:r>
              <a:rPr lang="th-TH" sz="8000" dirty="0">
                <a:solidFill>
                  <a:srgbClr val="272BD9"/>
                </a:solidFill>
              </a:rPr>
              <a:t>ค่าใช้จ่ายในการเดินทาง</a:t>
            </a:r>
          </a:p>
        </p:txBody>
      </p:sp>
      <p:sp>
        <p:nvSpPr>
          <p:cNvPr id="2054" name="Rectangle 22"/>
          <p:cNvSpPr>
            <a:spLocks noChangeArrowheads="1"/>
          </p:cNvSpPr>
          <p:nvPr/>
        </p:nvSpPr>
        <p:spPr bwMode="auto">
          <a:xfrm>
            <a:off x="381000" y="5257800"/>
            <a:ext cx="87630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0" hangingPunct="0">
              <a:lnSpc>
                <a:spcPct val="100000"/>
              </a:lnSpc>
              <a:spcBef>
                <a:spcPct val="0"/>
              </a:spcBef>
            </a:pPr>
            <a:r>
              <a:rPr lang="en-US" sz="5000"/>
              <a:t>                                          </a:t>
            </a:r>
            <a:endParaRPr lang="th-TH" sz="4000">
              <a:solidFill>
                <a:srgbClr val="FF0000"/>
              </a:solidFill>
            </a:endParaRPr>
          </a:p>
        </p:txBody>
      </p:sp>
      <p:pic>
        <p:nvPicPr>
          <p:cNvPr id="7" name="Picture 6" descr="Image result for à¸à¸à¸à¸²à¸à¸´à¸à¸±à¹à¸§à¹à¸¥à¸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204" y="2753347"/>
            <a:ext cx="3590087" cy="347986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6" grpId="0" build="p" autoUpdateAnimBg="0" advAuto="0"/>
      <p:bldP spid="4117" grpId="0" build="p" autoUpdateAnimBg="0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E721F-B7C0-48FF-88FF-574804CE6DCC}" type="slidenum">
              <a:rPr lang="en-US" smtClean="0"/>
              <a:pPr/>
              <a:t>2</a:t>
            </a:fld>
            <a:endParaRPr lang="th-TH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332656"/>
            <a:ext cx="8072494" cy="1357322"/>
          </a:xfrm>
          <a:prstGeom prst="rect">
            <a:avLst/>
          </a:prstGeom>
          <a:gradFill rotWithShape="0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54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anchor="t">
            <a:normAutofit fontScale="70000" lnSpcReduction="20000"/>
          </a:bodyPr>
          <a:lstStyle/>
          <a:p>
            <a:pPr lvl="0" algn="ctr" eaLnBrk="1" fontAlgn="auto" hangingPunct="1">
              <a:spcAft>
                <a:spcPts val="0"/>
              </a:spcAft>
              <a:defRPr/>
            </a:pPr>
            <a:r>
              <a:rPr lang="th-TH" sz="8000" u="sng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>สิทธิ</a:t>
            </a:r>
            <a:r>
              <a:rPr lang="th-TH" sz="8000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80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6400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>ได้รับค่าใช้จ่ายเกิดขึ้นตั้งแต่วันได้รับ </a:t>
            </a:r>
            <a:r>
              <a:rPr lang="en-US" sz="6400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/>
            </a:r>
            <a:br>
              <a:rPr lang="en-US" sz="6400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6400" dirty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>          อนุมัติเดินทาง / ออกจากราชการ</a:t>
            </a:r>
            <a:endParaRPr kumimoji="0" lang="th-TH" sz="7500" b="1" i="0" u="none" strike="noStrike" kern="1200" cap="all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ngsanaUPC" pitchFamily="18" charset="-34"/>
              <a:ea typeface="+mj-ea"/>
              <a:cs typeface="AngsanaUPC" pitchFamily="18" charset="-34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23664" y="1855589"/>
            <a:ext cx="7924800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sz="4800" dirty="0">
                <a:solidFill>
                  <a:schemeClr val="tx1"/>
                </a:solidFill>
              </a:rPr>
              <a:t>ผู้มีอำนาจอนุมัติ  :  อนุมัติระยะเวลาเดินทางล่วงหน้า/หลังเสร็จสิ้น การปฏิบัติราชการ         ตามความจำเป็น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878904" y="3981549"/>
            <a:ext cx="82296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  <a:tabLst>
                <a:tab pos="100013" algn="l"/>
              </a:tabLst>
            </a:pPr>
            <a:r>
              <a:rPr lang="th-TH" sz="4800" dirty="0" smtClean="0">
                <a:solidFill>
                  <a:srgbClr val="272BD9"/>
                </a:solidFill>
              </a:rPr>
              <a:t>ผู้</a:t>
            </a:r>
            <a:r>
              <a:rPr lang="th-TH" sz="4800" dirty="0">
                <a:solidFill>
                  <a:srgbClr val="272BD9"/>
                </a:solidFill>
              </a:rPr>
              <a:t>ได้รับอนุมัติให้ลากิจ / พักผ่อน ต้องขออนุมัติ            </a:t>
            </a:r>
            <a:r>
              <a:rPr lang="th-TH" sz="4800" dirty="0" smtClean="0">
                <a:solidFill>
                  <a:srgbClr val="272BD9"/>
                </a:solidFill>
              </a:rPr>
              <a:t>  ระยะเวลา</a:t>
            </a:r>
            <a:r>
              <a:rPr lang="th-TH" sz="4800" dirty="0">
                <a:solidFill>
                  <a:srgbClr val="272BD9"/>
                </a:solidFill>
              </a:rPr>
              <a:t>ดังกล่าวในการเดินทาง</a:t>
            </a:r>
            <a:r>
              <a:rPr lang="th-TH" sz="4800" dirty="0" smtClean="0">
                <a:solidFill>
                  <a:srgbClr val="272BD9"/>
                </a:solidFill>
              </a:rPr>
              <a:t>ด้วย </a:t>
            </a:r>
            <a:r>
              <a:rPr lang="th-TH" sz="4800" dirty="0" smtClean="0">
                <a:solidFill>
                  <a:srgbClr val="FF0000"/>
                </a:solidFill>
              </a:rPr>
              <a:t>(ม. 8/1)</a:t>
            </a:r>
            <a:endParaRPr lang="th-TH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316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037F2F-CE50-4ACF-A009-E93BC1CB5F90}" type="slidenum">
              <a:rPr lang="en-US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th-TH">
              <a:solidFill>
                <a:schemeClr val="tx1"/>
              </a:solidFill>
            </a:endParaRPr>
          </a:p>
        </p:txBody>
      </p:sp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1331913" y="0"/>
            <a:ext cx="6337300" cy="1700213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3399"/>
              </a:gs>
              <a:gs pos="50000">
                <a:schemeClr val="bg1"/>
              </a:gs>
              <a:gs pos="100000">
                <a:srgbClr val="FF33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marL="342900" indent="-342900" algn="ctr">
              <a:lnSpc>
                <a:spcPct val="90000"/>
              </a:lnSpc>
              <a:defRPr/>
            </a:pPr>
            <a:r>
              <a:rPr lang="th-TH" sz="5500" dirty="0">
                <a:solidFill>
                  <a:schemeClr val="tx1"/>
                </a:solidFill>
              </a:rPr>
              <a:t>การเดินทางไปราชการ</a:t>
            </a:r>
            <a:endParaRPr lang="en-US" sz="5500" dirty="0">
              <a:solidFill>
                <a:schemeClr val="tx1"/>
              </a:solidFill>
            </a:endParaRPr>
          </a:p>
          <a:p>
            <a:pPr marL="342900" indent="-342900" algn="ctr">
              <a:lnSpc>
                <a:spcPct val="90000"/>
              </a:lnSpc>
              <a:defRPr/>
            </a:pPr>
            <a:r>
              <a:rPr lang="th-TH" sz="5500" dirty="0">
                <a:solidFill>
                  <a:schemeClr val="tx1"/>
                </a:solidFill>
              </a:rPr>
              <a:t>ต่างประเทศชั่วคราว </a:t>
            </a:r>
            <a:r>
              <a:rPr lang="th-TH" sz="5500" dirty="0">
                <a:solidFill>
                  <a:srgbClr val="FF0000"/>
                </a:solidFill>
              </a:rPr>
              <a:t>(</a:t>
            </a:r>
            <a:r>
              <a:rPr lang="th-TH" sz="5500" dirty="0" smtClean="0">
                <a:solidFill>
                  <a:srgbClr val="FF0000"/>
                </a:solidFill>
              </a:rPr>
              <a:t>ม. 47</a:t>
            </a:r>
            <a:r>
              <a:rPr lang="th-TH" sz="55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71406" y="1844675"/>
            <a:ext cx="8675688" cy="54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th-TH" sz="3200" dirty="0">
                <a:solidFill>
                  <a:schemeClr val="tx1"/>
                </a:solidFill>
              </a:rPr>
              <a:t>ข้าราชการประจำในไทยเดินทางไปต่างประเทศ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th-TH" sz="3200" dirty="0">
                <a:solidFill>
                  <a:schemeClr val="tx1"/>
                </a:solidFill>
              </a:rPr>
              <a:t>เพื่อประชุม</a:t>
            </a:r>
          </a:p>
        </p:txBody>
      </p:sp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179419" y="2349500"/>
            <a:ext cx="8893175" cy="54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3200" dirty="0">
                <a:solidFill>
                  <a:schemeClr val="tx1"/>
                </a:solidFill>
              </a:rPr>
              <a:t>    </a:t>
            </a:r>
            <a:r>
              <a:rPr lang="th-TH" sz="3200" dirty="0">
                <a:solidFill>
                  <a:schemeClr val="tx1"/>
                </a:solidFill>
              </a:rPr>
              <a:t>เจรจาธุรกิจ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th-TH" sz="3200" dirty="0">
                <a:solidFill>
                  <a:schemeClr val="tx1"/>
                </a:solidFill>
              </a:rPr>
              <a:t>ดูงาน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th-TH" sz="3200" dirty="0">
                <a:solidFill>
                  <a:schemeClr val="tx1"/>
                </a:solidFill>
              </a:rPr>
              <a:t>ตรวจสอบบัญชี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th-TH" sz="3200" dirty="0">
                <a:solidFill>
                  <a:schemeClr val="tx1"/>
                </a:solidFill>
              </a:rPr>
              <a:t>ปฏิบัติหน้าที่</a:t>
            </a:r>
            <a:r>
              <a:rPr lang="th-TH" sz="3200" dirty="0" smtClean="0">
                <a:solidFill>
                  <a:schemeClr val="tx1"/>
                </a:solidFill>
              </a:rPr>
              <a:t>อื่น ตามความจำเป็น</a:t>
            </a:r>
            <a:endParaRPr lang="th-TH" sz="3200" dirty="0">
              <a:solidFill>
                <a:schemeClr val="tx1"/>
              </a:solidFill>
            </a:endParaRPr>
          </a:p>
        </p:txBody>
      </p:sp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0" y="2924175"/>
            <a:ext cx="8893175" cy="54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3200" dirty="0">
                <a:solidFill>
                  <a:schemeClr val="tx1"/>
                </a:solidFill>
              </a:rPr>
              <a:t>    </a:t>
            </a:r>
            <a:endParaRPr lang="th-TH" sz="3200" dirty="0">
              <a:solidFill>
                <a:schemeClr val="tx1"/>
              </a:solidFill>
            </a:endParaRPr>
          </a:p>
        </p:txBody>
      </p:sp>
      <p:sp>
        <p:nvSpPr>
          <p:cNvPr id="3079" name="Rectangle 6"/>
          <p:cNvSpPr>
            <a:spLocks noChangeArrowheads="1"/>
          </p:cNvSpPr>
          <p:nvPr/>
        </p:nvSpPr>
        <p:spPr bwMode="auto">
          <a:xfrm>
            <a:off x="95285" y="2857496"/>
            <a:ext cx="9074150" cy="54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th-TH" sz="3200" dirty="0">
                <a:solidFill>
                  <a:schemeClr val="tx1"/>
                </a:solidFill>
              </a:rPr>
              <a:t>ข้าราชการประจำต่างประเทศ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th-TH" sz="3200" dirty="0">
                <a:solidFill>
                  <a:schemeClr val="tx1"/>
                </a:solidFill>
              </a:rPr>
              <a:t>ไป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th-TH" sz="3200" dirty="0">
                <a:solidFill>
                  <a:schemeClr val="tx1"/>
                </a:solidFill>
              </a:rPr>
              <a:t>ณ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th-TH" sz="3200" dirty="0">
                <a:solidFill>
                  <a:schemeClr val="tx1"/>
                </a:solidFill>
              </a:rPr>
              <a:t>ที่ใดๆ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th-TH" sz="3200" dirty="0">
                <a:solidFill>
                  <a:schemeClr val="tx1"/>
                </a:solidFill>
              </a:rPr>
              <a:t>ในต่างประเทศ</a:t>
            </a:r>
          </a:p>
        </p:txBody>
      </p:sp>
      <p:sp>
        <p:nvSpPr>
          <p:cNvPr id="3080" name="Rectangle 7"/>
          <p:cNvSpPr>
            <a:spLocks noChangeArrowheads="1"/>
          </p:cNvSpPr>
          <p:nvPr/>
        </p:nvSpPr>
        <p:spPr bwMode="auto">
          <a:xfrm>
            <a:off x="203235" y="3433758"/>
            <a:ext cx="8893175" cy="54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3200" dirty="0">
                <a:solidFill>
                  <a:schemeClr val="tx1"/>
                </a:solidFill>
              </a:rPr>
              <a:t>    </a:t>
            </a:r>
            <a:r>
              <a:rPr lang="th-TH" sz="3200" dirty="0">
                <a:solidFill>
                  <a:schemeClr val="tx1"/>
                </a:solidFill>
              </a:rPr>
              <a:t>หรือมายังไทยเฉพาะเวลาที่เดินทางอยู่นอกประเทศไทย</a:t>
            </a:r>
          </a:p>
        </p:txBody>
      </p:sp>
      <p:sp>
        <p:nvSpPr>
          <p:cNvPr id="3081" name="Rectangle 8"/>
          <p:cNvSpPr>
            <a:spLocks noChangeArrowheads="1"/>
          </p:cNvSpPr>
          <p:nvPr/>
        </p:nvSpPr>
        <p:spPr bwMode="auto">
          <a:xfrm>
            <a:off x="103222" y="4081458"/>
            <a:ext cx="9540876" cy="54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th-TH" sz="3200">
                <a:solidFill>
                  <a:schemeClr val="tx1"/>
                </a:solidFill>
              </a:rPr>
              <a:t>ข้าราชการประจำต่างประเทศไปช่วยราชการ</a:t>
            </a:r>
            <a:r>
              <a:rPr lang="en-US" sz="3200">
                <a:solidFill>
                  <a:schemeClr val="tx1"/>
                </a:solidFill>
              </a:rPr>
              <a:t> </a:t>
            </a:r>
            <a:r>
              <a:rPr lang="th-TH" sz="3200">
                <a:solidFill>
                  <a:schemeClr val="tx1"/>
                </a:solidFill>
              </a:rPr>
              <a:t>รักษาการในตำแหน่ง</a:t>
            </a:r>
          </a:p>
        </p:txBody>
      </p:sp>
      <p:sp>
        <p:nvSpPr>
          <p:cNvPr id="3082" name="Rectangle 9"/>
          <p:cNvSpPr>
            <a:spLocks noChangeArrowheads="1"/>
          </p:cNvSpPr>
          <p:nvPr/>
        </p:nvSpPr>
        <p:spPr bwMode="auto">
          <a:xfrm>
            <a:off x="203235" y="4657721"/>
            <a:ext cx="9074150" cy="54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3200">
                <a:solidFill>
                  <a:schemeClr val="tx1"/>
                </a:solidFill>
              </a:rPr>
              <a:t>   </a:t>
            </a:r>
            <a:r>
              <a:rPr lang="th-TH" sz="3200">
                <a:solidFill>
                  <a:schemeClr val="tx1"/>
                </a:solidFill>
              </a:rPr>
              <a:t>รักษาราชการแทน</a:t>
            </a:r>
            <a:r>
              <a:rPr lang="en-US" sz="3200">
                <a:solidFill>
                  <a:schemeClr val="tx1"/>
                </a:solidFill>
              </a:rPr>
              <a:t> </a:t>
            </a:r>
            <a:r>
              <a:rPr lang="th-TH" sz="3200">
                <a:solidFill>
                  <a:schemeClr val="tx1"/>
                </a:solidFill>
              </a:rPr>
              <a:t>ต่าง</a:t>
            </a:r>
            <a:r>
              <a:rPr lang="en-US" sz="3200">
                <a:solidFill>
                  <a:schemeClr val="tx1"/>
                </a:solidFill>
              </a:rPr>
              <a:t> </a:t>
            </a:r>
            <a:r>
              <a:rPr lang="th-TH" sz="3200">
                <a:solidFill>
                  <a:schemeClr val="tx1"/>
                </a:solidFill>
              </a:rPr>
              <a:t>ส</a:t>
            </a:r>
            <a:r>
              <a:rPr lang="en-US" sz="3200">
                <a:solidFill>
                  <a:schemeClr val="tx1"/>
                </a:solidFill>
              </a:rPr>
              <a:t>.</a:t>
            </a:r>
            <a:r>
              <a:rPr lang="th-TH" sz="3200">
                <a:solidFill>
                  <a:schemeClr val="tx1"/>
                </a:solidFill>
              </a:rPr>
              <a:t>น</a:t>
            </a:r>
            <a:r>
              <a:rPr lang="en-US" sz="3200">
                <a:solidFill>
                  <a:schemeClr val="tx1"/>
                </a:solidFill>
              </a:rPr>
              <a:t>.</a:t>
            </a:r>
            <a:r>
              <a:rPr lang="th-TH" sz="3200">
                <a:solidFill>
                  <a:schemeClr val="tx1"/>
                </a:solidFill>
              </a:rPr>
              <a:t>ง</a:t>
            </a:r>
            <a:r>
              <a:rPr lang="en-US" sz="3200">
                <a:solidFill>
                  <a:schemeClr val="tx1"/>
                </a:solidFill>
              </a:rPr>
              <a:t>. </a:t>
            </a:r>
            <a:r>
              <a:rPr lang="th-TH" sz="3200">
                <a:solidFill>
                  <a:schemeClr val="tx1"/>
                </a:solidFill>
              </a:rPr>
              <a:t>ในต่างประเทศ</a:t>
            </a:r>
            <a:r>
              <a:rPr lang="en-US" sz="3200">
                <a:solidFill>
                  <a:schemeClr val="tx1"/>
                </a:solidFill>
              </a:rPr>
              <a:t> </a:t>
            </a:r>
            <a:r>
              <a:rPr lang="th-TH" sz="3200">
                <a:solidFill>
                  <a:schemeClr val="tx1"/>
                </a:solidFill>
              </a:rPr>
              <a:t>เฉพาะเวลา</a:t>
            </a:r>
          </a:p>
        </p:txBody>
      </p:sp>
      <p:sp>
        <p:nvSpPr>
          <p:cNvPr id="3083" name="Rectangle 10"/>
          <p:cNvSpPr>
            <a:spLocks noChangeArrowheads="1"/>
          </p:cNvSpPr>
          <p:nvPr/>
        </p:nvSpPr>
        <p:spPr bwMode="auto">
          <a:xfrm>
            <a:off x="-49178" y="5233983"/>
            <a:ext cx="9074151" cy="54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3200">
                <a:solidFill>
                  <a:schemeClr val="tx1"/>
                </a:solidFill>
              </a:rPr>
              <a:t>       </a:t>
            </a:r>
            <a:r>
              <a:rPr lang="th-TH" sz="3200">
                <a:solidFill>
                  <a:schemeClr val="tx1"/>
                </a:solidFill>
              </a:rPr>
              <a:t>จากที่พักเดิมถึงที่พัก</a:t>
            </a:r>
            <a:r>
              <a:rPr lang="en-US" sz="3200">
                <a:solidFill>
                  <a:schemeClr val="tx1"/>
                </a:solidFill>
              </a:rPr>
              <a:t> </a:t>
            </a:r>
            <a:r>
              <a:rPr lang="th-TH" sz="3200">
                <a:solidFill>
                  <a:schemeClr val="tx1"/>
                </a:solidFill>
              </a:rPr>
              <a:t>ส</a:t>
            </a:r>
            <a:r>
              <a:rPr lang="en-US" sz="3200">
                <a:solidFill>
                  <a:schemeClr val="tx1"/>
                </a:solidFill>
              </a:rPr>
              <a:t>.</a:t>
            </a:r>
            <a:r>
              <a:rPr lang="th-TH" sz="3200">
                <a:solidFill>
                  <a:schemeClr val="tx1"/>
                </a:solidFill>
              </a:rPr>
              <a:t>น</a:t>
            </a:r>
            <a:r>
              <a:rPr lang="en-US" sz="3200">
                <a:solidFill>
                  <a:schemeClr val="tx1"/>
                </a:solidFill>
              </a:rPr>
              <a:t>.</a:t>
            </a:r>
            <a:r>
              <a:rPr lang="th-TH" sz="3200">
                <a:solidFill>
                  <a:schemeClr val="tx1"/>
                </a:solidFill>
              </a:rPr>
              <a:t>ง</a:t>
            </a:r>
            <a:r>
              <a:rPr lang="en-US" sz="3200">
                <a:solidFill>
                  <a:schemeClr val="tx1"/>
                </a:solidFill>
              </a:rPr>
              <a:t>. </a:t>
            </a:r>
            <a:r>
              <a:rPr lang="th-TH" sz="3200">
                <a:solidFill>
                  <a:schemeClr val="tx1"/>
                </a:solidFill>
              </a:rPr>
              <a:t>แห่งใหม่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0803CA-D8E8-4E98-8B55-560CEA9FB84C}" type="slidenum">
              <a:rPr lang="en-US"/>
              <a:pPr>
                <a:defRPr/>
              </a:pPr>
              <a:t>4</a:t>
            </a:fld>
            <a:endParaRPr lang="th-TH"/>
          </a:p>
        </p:txBody>
      </p:sp>
      <p:sp>
        <p:nvSpPr>
          <p:cNvPr id="4099" name="AutoShape 2"/>
          <p:cNvSpPr>
            <a:spLocks noChangeArrowheads="1"/>
          </p:cNvSpPr>
          <p:nvPr/>
        </p:nvSpPr>
        <p:spPr bwMode="auto">
          <a:xfrm>
            <a:off x="1822450" y="95250"/>
            <a:ext cx="6335713" cy="1135063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CCFF99"/>
              </a:gs>
              <a:gs pos="100000">
                <a:srgbClr val="CCFFFF"/>
              </a:gs>
            </a:gsLst>
            <a:lin ang="5400000" scaled="1"/>
          </a:gradFill>
          <a:ln w="47625" cmpd="thickThin">
            <a:solidFill>
              <a:schemeClr val="tx1"/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>
              <a:lnSpc>
                <a:spcPct val="90000"/>
              </a:lnSpc>
            </a:pPr>
            <a:r>
              <a:rPr lang="th-TH" sz="7200"/>
              <a:t>ระยะเวลาอนุมัติเดินทาง</a:t>
            </a: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252413" y="1343025"/>
            <a:ext cx="8639175" cy="52530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1" name="Rectangle 4"/>
          <p:cNvSpPr>
            <a:spLocks noChangeArrowheads="1"/>
          </p:cNvSpPr>
          <p:nvPr/>
        </p:nvSpPr>
        <p:spPr bwMode="auto">
          <a:xfrm>
            <a:off x="755650" y="1341438"/>
            <a:ext cx="2016125" cy="804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th-TH" sz="5000" dirty="0">
                <a:solidFill>
                  <a:schemeClr val="tx1"/>
                </a:solidFill>
              </a:rPr>
              <a:t>ก่อน</a:t>
            </a:r>
            <a:r>
              <a:rPr lang="en-US" sz="5000" dirty="0">
                <a:solidFill>
                  <a:schemeClr val="tx1"/>
                </a:solidFill>
              </a:rPr>
              <a:t> (</a:t>
            </a:r>
            <a:r>
              <a:rPr lang="th-TH" sz="5000" dirty="0">
                <a:solidFill>
                  <a:schemeClr val="tx1"/>
                </a:solidFill>
              </a:rPr>
              <a:t>ชม</a:t>
            </a:r>
            <a:r>
              <a:rPr lang="en-US" sz="5000" dirty="0">
                <a:solidFill>
                  <a:schemeClr val="tx1"/>
                </a:solidFill>
              </a:rPr>
              <a:t>.)</a:t>
            </a:r>
            <a:endParaRPr lang="th-TH" sz="5000" dirty="0">
              <a:solidFill>
                <a:schemeClr val="tx1"/>
              </a:solidFill>
            </a:endParaRPr>
          </a:p>
        </p:txBody>
      </p:sp>
      <p:sp>
        <p:nvSpPr>
          <p:cNvPr id="4102" name="Rectangle 5"/>
          <p:cNvSpPr>
            <a:spLocks noChangeArrowheads="1"/>
          </p:cNvSpPr>
          <p:nvPr/>
        </p:nvSpPr>
        <p:spPr bwMode="auto">
          <a:xfrm>
            <a:off x="3203575" y="1341438"/>
            <a:ext cx="2663825" cy="804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5000">
                <a:solidFill>
                  <a:schemeClr val="tx1"/>
                </a:solidFill>
              </a:rPr>
              <a:t> </a:t>
            </a:r>
            <a:r>
              <a:rPr lang="th-TH" sz="5000">
                <a:solidFill>
                  <a:schemeClr val="tx1"/>
                </a:solidFill>
              </a:rPr>
              <a:t>ทวีป</a:t>
            </a:r>
            <a:r>
              <a:rPr lang="en-US" sz="5000">
                <a:solidFill>
                  <a:schemeClr val="tx1"/>
                </a:solidFill>
              </a:rPr>
              <a:t>-</a:t>
            </a:r>
            <a:r>
              <a:rPr lang="th-TH" sz="5000">
                <a:solidFill>
                  <a:schemeClr val="tx1"/>
                </a:solidFill>
              </a:rPr>
              <a:t>ประเทศ</a:t>
            </a:r>
          </a:p>
        </p:txBody>
      </p:sp>
      <p:sp>
        <p:nvSpPr>
          <p:cNvPr id="4103" name="Rectangle 6"/>
          <p:cNvSpPr>
            <a:spLocks noChangeArrowheads="1"/>
          </p:cNvSpPr>
          <p:nvPr/>
        </p:nvSpPr>
        <p:spPr bwMode="auto">
          <a:xfrm>
            <a:off x="6588125" y="1341438"/>
            <a:ext cx="2016125" cy="804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th-TH" sz="5000">
                <a:solidFill>
                  <a:schemeClr val="tx1"/>
                </a:solidFill>
              </a:rPr>
              <a:t>หลัง</a:t>
            </a:r>
            <a:r>
              <a:rPr lang="en-US" sz="5000">
                <a:solidFill>
                  <a:schemeClr val="tx1"/>
                </a:solidFill>
              </a:rPr>
              <a:t> (</a:t>
            </a:r>
            <a:r>
              <a:rPr lang="th-TH" sz="5000">
                <a:solidFill>
                  <a:schemeClr val="tx1"/>
                </a:solidFill>
              </a:rPr>
              <a:t>ชม</a:t>
            </a:r>
            <a:r>
              <a:rPr lang="en-US" sz="5000">
                <a:solidFill>
                  <a:schemeClr val="tx1"/>
                </a:solidFill>
              </a:rPr>
              <a:t>.)</a:t>
            </a:r>
            <a:endParaRPr lang="th-TH" sz="5000">
              <a:solidFill>
                <a:schemeClr val="tx1"/>
              </a:solidFill>
            </a:endParaRPr>
          </a:p>
        </p:txBody>
      </p:sp>
      <p:sp>
        <p:nvSpPr>
          <p:cNvPr id="4104" name="Rectangle 7"/>
          <p:cNvSpPr>
            <a:spLocks noChangeArrowheads="1"/>
          </p:cNvSpPr>
          <p:nvPr/>
        </p:nvSpPr>
        <p:spPr bwMode="auto">
          <a:xfrm>
            <a:off x="539750" y="2276475"/>
            <a:ext cx="8135938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th-TH" sz="4000" dirty="0">
                <a:solidFill>
                  <a:srgbClr val="FF0066"/>
                </a:solidFill>
              </a:rPr>
              <a:t>ไม่เกิน</a:t>
            </a:r>
            <a:r>
              <a:rPr lang="en-US" sz="4000" dirty="0">
                <a:solidFill>
                  <a:srgbClr val="FF0066"/>
                </a:solidFill>
              </a:rPr>
              <a:t>  24               </a:t>
            </a:r>
            <a:r>
              <a:rPr lang="th-TH" sz="4000" dirty="0">
                <a:solidFill>
                  <a:srgbClr val="FF0066"/>
                </a:solidFill>
              </a:rPr>
              <a:t>ทวีปเอเชีย</a:t>
            </a:r>
            <a:r>
              <a:rPr lang="en-US" sz="4000" dirty="0">
                <a:solidFill>
                  <a:srgbClr val="FF0066"/>
                </a:solidFill>
              </a:rPr>
              <a:t>       </a:t>
            </a:r>
            <a:r>
              <a:rPr lang="th-TH" sz="4000" dirty="0">
                <a:solidFill>
                  <a:srgbClr val="FF0066"/>
                </a:solidFill>
              </a:rPr>
              <a:t>    ไม่เกิน   </a:t>
            </a:r>
            <a:r>
              <a:rPr lang="en-US" sz="4000" dirty="0">
                <a:solidFill>
                  <a:srgbClr val="FF0066"/>
                </a:solidFill>
              </a:rPr>
              <a:t>24</a:t>
            </a:r>
            <a:endParaRPr lang="th-TH" sz="4000" dirty="0">
              <a:solidFill>
                <a:srgbClr val="FF0066"/>
              </a:solidFill>
            </a:endParaRPr>
          </a:p>
        </p:txBody>
      </p:sp>
      <p:sp>
        <p:nvSpPr>
          <p:cNvPr id="4105" name="Rectangle 8"/>
          <p:cNvSpPr>
            <a:spLocks noChangeArrowheads="1"/>
          </p:cNvSpPr>
          <p:nvPr/>
        </p:nvSpPr>
        <p:spPr bwMode="auto">
          <a:xfrm>
            <a:off x="3059113" y="3017838"/>
            <a:ext cx="3313112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en-US" sz="4400" dirty="0">
                <a:solidFill>
                  <a:srgbClr val="FF0066"/>
                </a:solidFill>
              </a:rPr>
              <a:t>    </a:t>
            </a:r>
            <a:r>
              <a:rPr lang="th-TH" sz="4000" dirty="0">
                <a:solidFill>
                  <a:srgbClr val="FF0066"/>
                </a:solidFill>
              </a:rPr>
              <a:t>ออสเตรเลีย</a:t>
            </a:r>
            <a:r>
              <a:rPr lang="en-US" sz="4000" dirty="0">
                <a:solidFill>
                  <a:srgbClr val="FF0066"/>
                </a:solidFill>
              </a:rPr>
              <a:t> </a:t>
            </a:r>
            <a:endParaRPr lang="th-TH" sz="4000" dirty="0">
              <a:solidFill>
                <a:srgbClr val="FF0066"/>
              </a:solidFill>
            </a:endParaRPr>
          </a:p>
        </p:txBody>
      </p:sp>
      <p:sp>
        <p:nvSpPr>
          <p:cNvPr id="4106" name="Rectangle 9"/>
          <p:cNvSpPr>
            <a:spLocks noChangeArrowheads="1"/>
          </p:cNvSpPr>
          <p:nvPr/>
        </p:nvSpPr>
        <p:spPr bwMode="auto">
          <a:xfrm>
            <a:off x="2928926" y="3468688"/>
            <a:ext cx="3313113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en-US" sz="4400" dirty="0">
                <a:solidFill>
                  <a:srgbClr val="FF0066"/>
                </a:solidFill>
              </a:rPr>
              <a:t>    </a:t>
            </a:r>
            <a:r>
              <a:rPr lang="th-TH" sz="4000" dirty="0">
                <a:solidFill>
                  <a:srgbClr val="FF0066"/>
                </a:solidFill>
              </a:rPr>
              <a:t>นิวซีแลนด์</a:t>
            </a:r>
          </a:p>
        </p:txBody>
      </p:sp>
      <p:sp>
        <p:nvSpPr>
          <p:cNvPr id="4107" name="Rectangle 10"/>
          <p:cNvSpPr>
            <a:spLocks noChangeArrowheads="1"/>
          </p:cNvSpPr>
          <p:nvPr/>
        </p:nvSpPr>
        <p:spPr bwMode="auto">
          <a:xfrm>
            <a:off x="2830524" y="3929066"/>
            <a:ext cx="3313112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en-US" sz="4400" dirty="0">
                <a:solidFill>
                  <a:srgbClr val="FF0066"/>
                </a:solidFill>
              </a:rPr>
              <a:t>     </a:t>
            </a:r>
            <a:r>
              <a:rPr lang="th-TH" sz="4000" dirty="0">
                <a:solidFill>
                  <a:srgbClr val="FF0066"/>
                </a:solidFill>
              </a:rPr>
              <a:t>ทวีปยุโรป</a:t>
            </a:r>
          </a:p>
        </p:txBody>
      </p:sp>
      <p:sp>
        <p:nvSpPr>
          <p:cNvPr id="4108" name="Rectangle 12"/>
          <p:cNvSpPr>
            <a:spLocks noChangeArrowheads="1"/>
          </p:cNvSpPr>
          <p:nvPr/>
        </p:nvSpPr>
        <p:spPr bwMode="auto">
          <a:xfrm>
            <a:off x="1716088" y="3892550"/>
            <a:ext cx="1116012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en-US" sz="4000">
                <a:solidFill>
                  <a:srgbClr val="FF0066"/>
                </a:solidFill>
              </a:rPr>
              <a:t>48</a:t>
            </a:r>
            <a:endParaRPr lang="th-TH" sz="4000">
              <a:solidFill>
                <a:srgbClr val="FF0066"/>
              </a:solidFill>
            </a:endParaRPr>
          </a:p>
        </p:txBody>
      </p:sp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7335838" y="3906838"/>
            <a:ext cx="792162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en-US" sz="4000">
                <a:solidFill>
                  <a:srgbClr val="FF0066"/>
                </a:solidFill>
              </a:rPr>
              <a:t>48</a:t>
            </a:r>
            <a:endParaRPr lang="th-TH" sz="4000">
              <a:solidFill>
                <a:srgbClr val="FF0066"/>
              </a:solidFill>
            </a:endParaRPr>
          </a:p>
        </p:txBody>
      </p:sp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1506538" y="5353050"/>
            <a:ext cx="1116012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en-US" sz="4000">
                <a:solidFill>
                  <a:srgbClr val="FF0066"/>
                </a:solidFill>
              </a:rPr>
              <a:t>  72</a:t>
            </a:r>
            <a:endParaRPr lang="th-TH" sz="4000">
              <a:solidFill>
                <a:srgbClr val="FF0066"/>
              </a:solidFill>
            </a:endParaRPr>
          </a:p>
        </p:txBody>
      </p:sp>
      <p:sp>
        <p:nvSpPr>
          <p:cNvPr id="4111" name="Rectangle 15"/>
          <p:cNvSpPr>
            <a:spLocks noChangeArrowheads="1"/>
          </p:cNvSpPr>
          <p:nvPr/>
        </p:nvSpPr>
        <p:spPr bwMode="auto">
          <a:xfrm>
            <a:off x="3116276" y="5137150"/>
            <a:ext cx="3313112" cy="1256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en-US" sz="4400" dirty="0">
                <a:solidFill>
                  <a:srgbClr val="FF0066"/>
                </a:solidFill>
              </a:rPr>
              <a:t>    </a:t>
            </a:r>
            <a:r>
              <a:rPr lang="th-TH" sz="4000" dirty="0">
                <a:solidFill>
                  <a:srgbClr val="FF0066"/>
                </a:solidFill>
              </a:rPr>
              <a:t>ทวีปอเมริกาใต้</a:t>
            </a:r>
          </a:p>
          <a:p>
            <a:pPr marL="342900" indent="-342900" algn="ctr">
              <a:lnSpc>
                <a:spcPct val="20000"/>
              </a:lnSpc>
              <a:spcBef>
                <a:spcPct val="50000"/>
              </a:spcBef>
            </a:pPr>
            <a:r>
              <a:rPr lang="th-TH" sz="4000" dirty="0" err="1">
                <a:solidFill>
                  <a:srgbClr val="FF0066"/>
                </a:solidFill>
              </a:rPr>
              <a:t>แอฟ</a:t>
            </a:r>
            <a:r>
              <a:rPr lang="th-TH" sz="4000" dirty="0">
                <a:solidFill>
                  <a:srgbClr val="FF0066"/>
                </a:solidFill>
              </a:rPr>
              <a:t>ริกา</a:t>
            </a:r>
          </a:p>
        </p:txBody>
      </p:sp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7335838" y="5397500"/>
            <a:ext cx="792162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en-US" sz="4000">
                <a:solidFill>
                  <a:srgbClr val="FF0066"/>
                </a:solidFill>
              </a:rPr>
              <a:t>72</a:t>
            </a:r>
            <a:endParaRPr lang="th-TH" sz="4000">
              <a:solidFill>
                <a:srgbClr val="FF0066"/>
              </a:solidFill>
            </a:endParaRPr>
          </a:p>
        </p:txBody>
      </p:sp>
      <p:sp>
        <p:nvSpPr>
          <p:cNvPr id="4113" name="Rectangle 17"/>
          <p:cNvSpPr>
            <a:spLocks noChangeArrowheads="1"/>
          </p:cNvSpPr>
          <p:nvPr/>
        </p:nvSpPr>
        <p:spPr bwMode="auto">
          <a:xfrm>
            <a:off x="3071802" y="4357694"/>
            <a:ext cx="3313113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</a:pPr>
            <a:r>
              <a:rPr lang="en-US" sz="4400" dirty="0">
                <a:solidFill>
                  <a:srgbClr val="FF0066"/>
                </a:solidFill>
              </a:rPr>
              <a:t>    </a:t>
            </a:r>
            <a:r>
              <a:rPr lang="th-TH" sz="4000" dirty="0">
                <a:solidFill>
                  <a:srgbClr val="FF0066"/>
                </a:solidFill>
              </a:rPr>
              <a:t>อเมริกาเหนือ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B96183-09B6-4656-8397-E39FE5C1971B}" type="slidenum">
              <a:rPr lang="en-US"/>
              <a:pPr>
                <a:defRPr/>
              </a:pPr>
              <a:t>5</a:t>
            </a:fld>
            <a:endParaRPr lang="th-TH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47663" y="2133600"/>
            <a:ext cx="8796337" cy="3887788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Blip>
                <a:blip r:embed="rId3"/>
              </a:buBlip>
            </a:pPr>
            <a:r>
              <a:rPr lang="th-TH" sz="4500" b="1" dirty="0" smtClean="0"/>
              <a:t> เบี้ยเลี้ยงเดินทาง</a:t>
            </a:r>
            <a:r>
              <a:rPr lang="en-US" sz="4500" b="1" dirty="0" smtClean="0"/>
              <a:t> / </a:t>
            </a:r>
            <a:r>
              <a:rPr lang="th-TH" sz="4500" b="1" dirty="0" smtClean="0"/>
              <a:t>ค่าอาหาร</a:t>
            </a:r>
          </a:p>
          <a:p>
            <a:pPr eaLnBrk="1" hangingPunct="1">
              <a:lnSpc>
                <a:spcPct val="80000"/>
              </a:lnSpc>
              <a:buFontTx/>
              <a:buBlip>
                <a:blip r:embed="rId3"/>
              </a:buBlip>
            </a:pPr>
            <a:r>
              <a:rPr lang="th-TH" sz="4500" b="1" dirty="0" smtClean="0"/>
              <a:t> ค่าเช่าที่พัก </a:t>
            </a:r>
          </a:p>
          <a:p>
            <a:pPr eaLnBrk="1" hangingPunct="1">
              <a:lnSpc>
                <a:spcPct val="80000"/>
              </a:lnSpc>
              <a:buFontTx/>
              <a:buBlip>
                <a:blip r:embed="rId3"/>
              </a:buBlip>
            </a:pPr>
            <a:r>
              <a:rPr lang="th-TH" sz="4500" b="1" dirty="0" smtClean="0"/>
              <a:t> ค่าพาหนะ</a:t>
            </a:r>
          </a:p>
          <a:p>
            <a:pPr eaLnBrk="1" hangingPunct="1">
              <a:lnSpc>
                <a:spcPct val="80000"/>
              </a:lnSpc>
              <a:buFontTx/>
              <a:buBlip>
                <a:blip r:embed="rId3"/>
              </a:buBlip>
            </a:pPr>
            <a:r>
              <a:rPr lang="th-TH" sz="4500" b="1" dirty="0" smtClean="0"/>
              <a:t> ค่ารับรอง</a:t>
            </a:r>
          </a:p>
          <a:p>
            <a:pPr eaLnBrk="1" hangingPunct="1">
              <a:lnSpc>
                <a:spcPct val="80000"/>
              </a:lnSpc>
              <a:buFontTx/>
              <a:buBlip>
                <a:blip r:embed="rId3"/>
              </a:buBlip>
            </a:pPr>
            <a:r>
              <a:rPr lang="th-TH" sz="4500" b="1" dirty="0" smtClean="0"/>
              <a:t> ค่าใช้จ่ายอื่นที่จำเป็นเนื่องในการเดินทางไปราชการ</a:t>
            </a:r>
          </a:p>
          <a:p>
            <a:pPr eaLnBrk="1" hangingPunct="1">
              <a:lnSpc>
                <a:spcPct val="80000"/>
              </a:lnSpc>
              <a:buFontTx/>
              <a:buBlip>
                <a:blip r:embed="rId3"/>
              </a:buBlip>
            </a:pPr>
            <a:r>
              <a:rPr lang="th-TH" sz="4500" b="1" dirty="0" smtClean="0"/>
              <a:t> ค่าเครื่องแต่งตัว</a:t>
            </a:r>
            <a:endParaRPr lang="en-US" sz="45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200" dirty="0" smtClean="0"/>
              <a:t>    </a:t>
            </a:r>
            <a:endParaRPr lang="th-TH" sz="1200" dirty="0" smtClean="0"/>
          </a:p>
        </p:txBody>
      </p:sp>
      <p:sp>
        <p:nvSpPr>
          <p:cNvPr id="5124" name="AutoShape 3"/>
          <p:cNvSpPr>
            <a:spLocks noChangeArrowheads="1"/>
          </p:cNvSpPr>
          <p:nvPr/>
        </p:nvSpPr>
        <p:spPr bwMode="auto">
          <a:xfrm>
            <a:off x="457200" y="134938"/>
            <a:ext cx="8147248" cy="1719262"/>
          </a:xfrm>
          <a:prstGeom prst="roundRect">
            <a:avLst>
              <a:gd name="adj" fmla="val 16657"/>
            </a:avLst>
          </a:prstGeom>
          <a:solidFill>
            <a:srgbClr val="FFCC99"/>
          </a:solidFill>
          <a:ln w="57150" cmpd="tri">
            <a:solidFill>
              <a:srgbClr val="3333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5" name="Rectangle 4"/>
          <p:cNvSpPr>
            <a:spLocks noChangeArrowheads="1"/>
          </p:cNvSpPr>
          <p:nvPr/>
        </p:nvSpPr>
        <p:spPr bwMode="auto">
          <a:xfrm>
            <a:off x="1947863" y="206375"/>
            <a:ext cx="56165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6000" dirty="0"/>
              <a:t>  </a:t>
            </a:r>
            <a:r>
              <a:rPr lang="th-TH" sz="6000" dirty="0"/>
              <a:t>ค่าใช้จ่ายในการเดินทาง</a:t>
            </a:r>
          </a:p>
        </p:txBody>
      </p:sp>
      <p:sp>
        <p:nvSpPr>
          <p:cNvPr id="5126" name="Rectangle 5"/>
          <p:cNvSpPr>
            <a:spLocks noChangeArrowheads="1"/>
          </p:cNvSpPr>
          <p:nvPr/>
        </p:nvSpPr>
        <p:spPr bwMode="auto">
          <a:xfrm>
            <a:off x="539552" y="930275"/>
            <a:ext cx="8604447" cy="923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6000" dirty="0"/>
              <a:t> </a:t>
            </a:r>
            <a:r>
              <a:rPr lang="th-TH" sz="6000" dirty="0"/>
              <a:t>ไปราชการต่างประเทศ</a:t>
            </a:r>
            <a:r>
              <a:rPr lang="th-TH" sz="6000" dirty="0" smtClean="0"/>
              <a:t>ชั่วคราว (ม. 48)</a:t>
            </a:r>
            <a:endParaRPr lang="th-TH" sz="6000" dirty="0"/>
          </a:p>
        </p:txBody>
      </p:sp>
      <p:pic>
        <p:nvPicPr>
          <p:cNvPr id="5127" name="Picture 6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2060575"/>
            <a:ext cx="2317750" cy="220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8AEF82-53BA-496C-99C1-E8EFD62259E7}" type="slidenum">
              <a:rPr lang="en-US"/>
              <a:pPr>
                <a:defRPr/>
              </a:pPr>
              <a:t>6</a:t>
            </a:fld>
            <a:endParaRPr lang="th-TH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75" y="200794"/>
            <a:ext cx="8226425" cy="1139974"/>
          </a:xfrm>
          <a:solidFill>
            <a:srgbClr val="00FFFF"/>
          </a:solidFill>
          <a:ln w="12700" cap="flat"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th-TH" sz="6000" b="1" dirty="0" smtClean="0">
                <a:solidFill>
                  <a:srgbClr val="333399"/>
                </a:solidFill>
                <a:latin typeface="Angsana New" pitchFamily="18" charset="-34"/>
              </a:rPr>
              <a:t>เบี้ยเลี้ยงเดินทาง</a:t>
            </a:r>
            <a:r>
              <a:rPr lang="en-US" sz="6000" b="1" dirty="0" smtClean="0">
                <a:solidFill>
                  <a:srgbClr val="333399"/>
                </a:solidFill>
                <a:latin typeface="Angsana New" pitchFamily="18" charset="-34"/>
              </a:rPr>
              <a:t> (</a:t>
            </a:r>
            <a:r>
              <a:rPr lang="th-TH" sz="6000" b="1" dirty="0" smtClean="0">
                <a:solidFill>
                  <a:srgbClr val="333399"/>
                </a:solidFill>
                <a:latin typeface="Angsana New" pitchFamily="18" charset="-34"/>
              </a:rPr>
              <a:t>เหมาจ่าย</a:t>
            </a:r>
            <a:r>
              <a:rPr lang="en-US" sz="6000" b="1" dirty="0" smtClean="0">
                <a:solidFill>
                  <a:srgbClr val="333399"/>
                </a:solidFill>
                <a:latin typeface="Angsana New" pitchFamily="18" charset="-34"/>
              </a:rPr>
              <a:t>)</a:t>
            </a:r>
            <a:endParaRPr lang="th-TH" sz="6000" b="1" dirty="0" smtClean="0">
              <a:solidFill>
                <a:srgbClr val="333399"/>
              </a:solidFill>
              <a:latin typeface="Angsana New" pitchFamily="18" charset="-34"/>
            </a:endParaRP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3712" y="1628800"/>
            <a:ext cx="8038728" cy="4896544"/>
          </a:xfrm>
          <a:noFill/>
        </p:spPr>
        <p:txBody>
          <a:bodyPr/>
          <a:lstStyle/>
          <a:p>
            <a:pPr marL="261938" indent="-261938" algn="thaiDist" eaLnBrk="1" hangingPunct="1">
              <a:lnSpc>
                <a:spcPct val="80000"/>
              </a:lnSpc>
              <a:buFontTx/>
              <a:buNone/>
              <a:tabLst>
                <a:tab pos="636588" algn="l"/>
                <a:tab pos="3679825" algn="l"/>
              </a:tabLst>
            </a:pPr>
            <a:r>
              <a:rPr lang="en-US" sz="4400" b="1" dirty="0" smtClean="0">
                <a:latin typeface="Angsana New" pitchFamily="18" charset="-34"/>
              </a:rPr>
              <a:t>* </a:t>
            </a:r>
            <a:r>
              <a:rPr lang="th-TH" sz="4400" b="1" dirty="0" smtClean="0">
                <a:latin typeface="Angsana New" pitchFamily="18" charset="-34"/>
              </a:rPr>
              <a:t>ระดับชำนาญการพิเศษ ระดับอาวุโส ลงมา</a:t>
            </a:r>
            <a:r>
              <a:rPr lang="th-TH" sz="4400" b="1" dirty="0">
                <a:latin typeface="Angsana New" pitchFamily="18" charset="-34"/>
              </a:rPr>
              <a:t> </a:t>
            </a:r>
            <a:r>
              <a:rPr lang="th-TH" sz="4400" b="1" dirty="0" smtClean="0">
                <a:latin typeface="Angsana New" pitchFamily="18" charset="-34"/>
              </a:rPr>
              <a:t>ไม่เกิน</a:t>
            </a:r>
            <a:r>
              <a:rPr lang="en-US" sz="4400" b="1" dirty="0" smtClean="0">
                <a:latin typeface="Angsana New" pitchFamily="18" charset="-34"/>
              </a:rPr>
              <a:t> 2,100 </a:t>
            </a:r>
            <a:r>
              <a:rPr lang="th-TH" sz="4400" b="1" dirty="0" smtClean="0">
                <a:latin typeface="Angsana New" pitchFamily="18" charset="-34"/>
              </a:rPr>
              <a:t>บาท</a:t>
            </a:r>
            <a:r>
              <a:rPr lang="en-US" sz="4400" b="1" dirty="0" smtClean="0">
                <a:latin typeface="Angsana New" pitchFamily="18" charset="-34"/>
              </a:rPr>
              <a:t>/</a:t>
            </a:r>
            <a:r>
              <a:rPr lang="th-TH" sz="4400" b="1" dirty="0" smtClean="0">
                <a:latin typeface="Angsana New" pitchFamily="18" charset="-34"/>
              </a:rPr>
              <a:t>วัน/คน</a:t>
            </a:r>
            <a:endParaRPr lang="en-US" sz="4400" b="1" dirty="0" smtClean="0">
              <a:latin typeface="Angsana New" pitchFamily="18" charset="-34"/>
            </a:endParaRPr>
          </a:p>
          <a:p>
            <a:pPr marL="261938" indent="-261938" algn="thaiDist">
              <a:lnSpc>
                <a:spcPct val="80000"/>
              </a:lnSpc>
              <a:buNone/>
              <a:tabLst>
                <a:tab pos="636588" algn="l"/>
                <a:tab pos="3679825" algn="l"/>
              </a:tabLst>
            </a:pPr>
            <a:r>
              <a:rPr lang="en-US" sz="4400" b="1" dirty="0" smtClean="0">
                <a:latin typeface="Angsana New" pitchFamily="18" charset="-34"/>
              </a:rPr>
              <a:t>* </a:t>
            </a:r>
            <a:r>
              <a:rPr lang="th-TH" sz="4400" b="1" dirty="0" smtClean="0">
                <a:latin typeface="Angsana New" pitchFamily="18" charset="-34"/>
              </a:rPr>
              <a:t>ระดับเชี่ยวชาญ ระดับทักษะพิเศษ ขึ้น</a:t>
            </a:r>
            <a:r>
              <a:rPr lang="th-TH" sz="4400" b="1" dirty="0">
                <a:latin typeface="Angsana New" pitchFamily="18" charset="-34"/>
              </a:rPr>
              <a:t>ไป </a:t>
            </a:r>
            <a:r>
              <a:rPr lang="th-TH" sz="4400" b="1" dirty="0" smtClean="0">
                <a:latin typeface="Angsana New" pitchFamily="18" charset="-34"/>
              </a:rPr>
              <a:t>ไม่เกิน 3,100 บาท/วัน/คน</a:t>
            </a:r>
            <a:endParaRPr lang="th-TH" sz="4400" b="1" dirty="0">
              <a:latin typeface="Angsana New" pitchFamily="18" charset="-34"/>
            </a:endParaRPr>
          </a:p>
          <a:p>
            <a:pPr marL="0" indent="0" algn="thaiDist" eaLnBrk="1" hangingPunct="1">
              <a:lnSpc>
                <a:spcPct val="80000"/>
              </a:lnSpc>
              <a:buFontTx/>
              <a:buNone/>
              <a:tabLst>
                <a:tab pos="636588" algn="l"/>
                <a:tab pos="3679825" algn="l"/>
              </a:tabLst>
            </a:pPr>
            <a:r>
              <a:rPr lang="th-TH" sz="1600" b="1" dirty="0" smtClean="0">
                <a:solidFill>
                  <a:srgbClr val="FF0000"/>
                </a:solidFill>
                <a:latin typeface="Angsana New" pitchFamily="18" charset="-34"/>
              </a:rPr>
              <a:t>       </a:t>
            </a:r>
          </a:p>
          <a:p>
            <a:pPr marL="0" indent="0" algn="thaiDist" eaLnBrk="1" hangingPunct="1">
              <a:lnSpc>
                <a:spcPct val="80000"/>
              </a:lnSpc>
              <a:buFontTx/>
              <a:buNone/>
              <a:tabLst>
                <a:tab pos="636588" algn="l"/>
                <a:tab pos="3679825" algn="l"/>
              </a:tabLst>
            </a:pPr>
            <a:r>
              <a:rPr lang="th-TH" sz="4400" b="1" dirty="0" smtClean="0">
                <a:solidFill>
                  <a:srgbClr val="FF0000"/>
                </a:solidFill>
                <a:latin typeface="Angsana New" pitchFamily="18" charset="-34"/>
              </a:rPr>
              <a:t>            การเดินทางไปราชการชั่วคราวของผู้รับราชการประจำในต่างประเทศภายในประเทศที่ผู้นั้นประจำอยู่ ให้</a:t>
            </a:r>
            <a:r>
              <a:rPr lang="th-TH" sz="4400" b="1" dirty="0" smtClean="0">
                <a:latin typeface="Angsana New" pitchFamily="18" charset="-34"/>
              </a:rPr>
              <a:t>เบิกเบี้ยเลี้ยงในอัตรากึ่งหนึ่ง </a:t>
            </a:r>
            <a:r>
              <a:rPr lang="th-TH" sz="4400" b="1" dirty="0" smtClean="0">
                <a:solidFill>
                  <a:srgbClr val="FF0000"/>
                </a:solidFill>
                <a:latin typeface="Angsana New" pitchFamily="18" charset="-34"/>
              </a:rPr>
              <a:t>(ม. 49)</a:t>
            </a:r>
            <a:endParaRPr lang="en-US" sz="4000" b="1" dirty="0" smtClean="0">
              <a:solidFill>
                <a:srgbClr val="FF0000"/>
              </a:solidFill>
              <a:latin typeface="Angsana New" pitchFamily="18" charset="-34"/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tabLst>
                <a:tab pos="636588" algn="l"/>
                <a:tab pos="3679825" algn="l"/>
              </a:tabLst>
            </a:pPr>
            <a:r>
              <a:rPr lang="en-US" sz="2400" b="1" dirty="0" smtClean="0">
                <a:latin typeface="Angsana New" pitchFamily="18" charset="-34"/>
              </a:rPr>
              <a:t>	</a:t>
            </a:r>
            <a:endParaRPr lang="th-TH" sz="2400" b="1" dirty="0" smtClean="0">
              <a:latin typeface="Angsana New" pitchFamily="18" charset="-34"/>
            </a:endParaRP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63C93A-A156-481C-ABB2-730000FF58D5}" type="slidenum">
              <a:rPr lang="en-US"/>
              <a:pPr>
                <a:defRPr/>
              </a:pPr>
              <a:t>7</a:t>
            </a:fld>
            <a:endParaRPr lang="th-TH"/>
          </a:p>
        </p:txBody>
      </p:sp>
      <p:sp>
        <p:nvSpPr>
          <p:cNvPr id="8195" name="AutoShape 2"/>
          <p:cNvSpPr>
            <a:spLocks noChangeArrowheads="1"/>
          </p:cNvSpPr>
          <p:nvPr/>
        </p:nvSpPr>
        <p:spPr bwMode="auto">
          <a:xfrm>
            <a:off x="2051050" y="0"/>
            <a:ext cx="914400" cy="914400"/>
          </a:xfrm>
          <a:prstGeom prst="roundRect">
            <a:avLst>
              <a:gd name="adj" fmla="val 1665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196" name="AutoShape 3"/>
          <p:cNvSpPr>
            <a:spLocks noChangeArrowheads="1"/>
          </p:cNvSpPr>
          <p:nvPr/>
        </p:nvSpPr>
        <p:spPr bwMode="auto">
          <a:xfrm>
            <a:off x="1476375" y="0"/>
            <a:ext cx="6264275" cy="936625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FFFF"/>
              </a:gs>
              <a:gs pos="100000">
                <a:schemeClr val="fol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>
              <a:lnSpc>
                <a:spcPct val="90000"/>
              </a:lnSpc>
            </a:pPr>
            <a:r>
              <a:rPr lang="th-TH" sz="4800" dirty="0"/>
              <a:t>การนับเวลาคำนวณเบี้ย</a:t>
            </a:r>
            <a:r>
              <a:rPr lang="th-TH" sz="4800" dirty="0" smtClean="0"/>
              <a:t>เลี้ยง </a:t>
            </a:r>
            <a:r>
              <a:rPr lang="th-TH" sz="4800" dirty="0" smtClean="0">
                <a:solidFill>
                  <a:srgbClr val="FF0000"/>
                </a:solidFill>
              </a:rPr>
              <a:t>(ม. 50)</a:t>
            </a:r>
            <a:endParaRPr lang="th-TH" sz="4800" dirty="0">
              <a:solidFill>
                <a:srgbClr val="FF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0" y="692696"/>
            <a:ext cx="7019925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Monotype Sorts" charset="2"/>
              <a:buChar char="F"/>
            </a:pPr>
            <a:r>
              <a:rPr lang="th-TH" sz="4000" dirty="0">
                <a:solidFill>
                  <a:schemeClr val="tx1"/>
                </a:solidFill>
              </a:rPr>
              <a:t>ข้าราชการประจำต่างประเทศ</a:t>
            </a:r>
          </a:p>
        </p:txBody>
      </p:sp>
      <p:sp>
        <p:nvSpPr>
          <p:cNvPr id="8198" name="Rectangle 5"/>
          <p:cNvSpPr>
            <a:spLocks noChangeArrowheads="1"/>
          </p:cNvSpPr>
          <p:nvPr/>
        </p:nvSpPr>
        <p:spPr bwMode="auto">
          <a:xfrm>
            <a:off x="0" y="1412776"/>
            <a:ext cx="8748713" cy="605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th-TH" sz="3600" b="0" dirty="0">
                <a:solidFill>
                  <a:schemeClr val="tx1"/>
                </a:solidFill>
              </a:rPr>
              <a:t>ตั้งแต่ออกจากที่อยู่หรือที่ทำงานปกติจนกลับถึงที่อยู่หรือ</a:t>
            </a:r>
          </a:p>
        </p:txBody>
      </p:sp>
      <p:sp>
        <p:nvSpPr>
          <p:cNvPr id="8199" name="Rectangle 6"/>
          <p:cNvSpPr>
            <a:spLocks noChangeArrowheads="1"/>
          </p:cNvSpPr>
          <p:nvPr/>
        </p:nvSpPr>
        <p:spPr bwMode="auto">
          <a:xfrm>
            <a:off x="323850" y="1973163"/>
            <a:ext cx="3744913" cy="605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3600" b="0">
                <a:solidFill>
                  <a:schemeClr val="tx1"/>
                </a:solidFill>
              </a:rPr>
              <a:t>        </a:t>
            </a:r>
            <a:r>
              <a:rPr lang="th-TH" sz="3600" b="0">
                <a:solidFill>
                  <a:schemeClr val="tx1"/>
                </a:solidFill>
              </a:rPr>
              <a:t>ที่ทำงานปกติ</a:t>
            </a:r>
          </a:p>
        </p:txBody>
      </p:sp>
      <p:sp>
        <p:nvSpPr>
          <p:cNvPr id="8200" name="Rectangle 7"/>
          <p:cNvSpPr>
            <a:spLocks noChangeArrowheads="1"/>
          </p:cNvSpPr>
          <p:nvPr/>
        </p:nvSpPr>
        <p:spPr bwMode="auto">
          <a:xfrm>
            <a:off x="0" y="2511326"/>
            <a:ext cx="9144000" cy="605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th-TH" sz="3600" b="0" dirty="0">
                <a:solidFill>
                  <a:schemeClr val="tx1"/>
                </a:solidFill>
              </a:rPr>
              <a:t>มาราชการชั่วคราวในไทย</a:t>
            </a:r>
            <a:r>
              <a:rPr lang="en-US" sz="3600" b="0" dirty="0">
                <a:solidFill>
                  <a:schemeClr val="tx1"/>
                </a:solidFill>
              </a:rPr>
              <a:t> </a:t>
            </a:r>
            <a:r>
              <a:rPr lang="th-TH" sz="3600" b="0" dirty="0">
                <a:solidFill>
                  <a:schemeClr val="tx1"/>
                </a:solidFill>
              </a:rPr>
              <a:t>ไม่รวมช่วงเวลาที่อยู่ในไทย</a:t>
            </a:r>
          </a:p>
        </p:txBody>
      </p:sp>
      <p:sp>
        <p:nvSpPr>
          <p:cNvPr id="8201" name="Rectangle 8"/>
          <p:cNvSpPr>
            <a:spLocks noChangeArrowheads="1"/>
          </p:cNvSpPr>
          <p:nvPr/>
        </p:nvSpPr>
        <p:spPr bwMode="auto">
          <a:xfrm>
            <a:off x="0" y="3116809"/>
            <a:ext cx="7019925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Monotype Sorts" charset="2"/>
              <a:buChar char="F"/>
            </a:pPr>
            <a:r>
              <a:rPr lang="th-TH" sz="4000">
                <a:solidFill>
                  <a:schemeClr val="tx1"/>
                </a:solidFill>
              </a:rPr>
              <a:t>ข้าราชการประจำในไทย</a:t>
            </a:r>
          </a:p>
        </p:txBody>
      </p:sp>
      <p:sp>
        <p:nvSpPr>
          <p:cNvPr id="8202" name="Rectangle 9"/>
          <p:cNvSpPr>
            <a:spLocks noChangeArrowheads="1"/>
          </p:cNvSpPr>
          <p:nvPr/>
        </p:nvSpPr>
        <p:spPr bwMode="auto">
          <a:xfrm>
            <a:off x="0" y="3808313"/>
            <a:ext cx="9144000" cy="605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lvl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3600">
                <a:solidFill>
                  <a:schemeClr val="tx1"/>
                </a:solidFill>
              </a:rPr>
              <a:t> </a:t>
            </a:r>
            <a:r>
              <a:rPr lang="th-TH" sz="3600" b="0">
                <a:solidFill>
                  <a:schemeClr val="tx1"/>
                </a:solidFill>
              </a:rPr>
              <a:t>ตั้งแต่ประทับตราหนังสือเดินทางออกจนถึงประทับตราฯ</a:t>
            </a:r>
          </a:p>
        </p:txBody>
      </p:sp>
      <p:sp>
        <p:nvSpPr>
          <p:cNvPr id="8203" name="Rectangle 10"/>
          <p:cNvSpPr>
            <a:spLocks noChangeArrowheads="1"/>
          </p:cNvSpPr>
          <p:nvPr/>
        </p:nvSpPr>
        <p:spPr bwMode="auto">
          <a:xfrm>
            <a:off x="468313" y="4344888"/>
            <a:ext cx="5183187" cy="605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3600" b="0">
                <a:solidFill>
                  <a:schemeClr val="tx1"/>
                </a:solidFill>
              </a:rPr>
              <a:t>       </a:t>
            </a:r>
            <a:r>
              <a:rPr lang="th-TH" sz="3600" b="0">
                <a:solidFill>
                  <a:schemeClr val="tx1"/>
                </a:solidFill>
              </a:rPr>
              <a:t>เข้าไทย</a:t>
            </a:r>
          </a:p>
        </p:txBody>
      </p:sp>
      <p:sp>
        <p:nvSpPr>
          <p:cNvPr id="8204" name="Rectangle 11"/>
          <p:cNvSpPr>
            <a:spLocks noChangeArrowheads="1"/>
          </p:cNvSpPr>
          <p:nvPr/>
        </p:nvSpPr>
        <p:spPr bwMode="auto">
          <a:xfrm>
            <a:off x="0" y="4782862"/>
            <a:ext cx="7924800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Monotype Sorts" charset="2"/>
              <a:buChar char="F"/>
            </a:pPr>
            <a:r>
              <a:rPr lang="th-TH" sz="4000" dirty="0">
                <a:solidFill>
                  <a:schemeClr val="tx1"/>
                </a:solidFill>
              </a:rPr>
              <a:t>พักแรมนับ</a:t>
            </a:r>
            <a:r>
              <a:rPr lang="en-US" sz="4000" dirty="0">
                <a:solidFill>
                  <a:schemeClr val="tx1"/>
                </a:solidFill>
              </a:rPr>
              <a:t> 24 </a:t>
            </a:r>
            <a:r>
              <a:rPr lang="th-TH" sz="4000" dirty="0">
                <a:solidFill>
                  <a:schemeClr val="tx1"/>
                </a:solidFill>
              </a:rPr>
              <a:t>ชม</a:t>
            </a:r>
            <a:r>
              <a:rPr lang="en-US" sz="4000" dirty="0">
                <a:solidFill>
                  <a:schemeClr val="tx1"/>
                </a:solidFill>
              </a:rPr>
              <a:t>. </a:t>
            </a:r>
            <a:r>
              <a:rPr lang="th-TH" sz="4000" dirty="0">
                <a:solidFill>
                  <a:schemeClr val="tx1"/>
                </a:solidFill>
              </a:rPr>
              <a:t>เป็น</a:t>
            </a:r>
            <a:r>
              <a:rPr lang="en-US" sz="4000" dirty="0">
                <a:solidFill>
                  <a:schemeClr val="tx1"/>
                </a:solidFill>
              </a:rPr>
              <a:t> 1 </a:t>
            </a:r>
            <a:r>
              <a:rPr lang="th-TH" sz="4000" dirty="0">
                <a:solidFill>
                  <a:schemeClr val="tx1"/>
                </a:solidFill>
              </a:rPr>
              <a:t>วัน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th-TH" sz="4000" dirty="0">
                <a:solidFill>
                  <a:schemeClr val="tx1"/>
                </a:solidFill>
              </a:rPr>
              <a:t>เศษที่เกิน</a:t>
            </a:r>
            <a:r>
              <a:rPr lang="en-US" sz="4000" dirty="0">
                <a:solidFill>
                  <a:schemeClr val="tx1"/>
                </a:solidFill>
              </a:rPr>
              <a:t> 12 </a:t>
            </a:r>
            <a:r>
              <a:rPr lang="th-TH" sz="4000" dirty="0">
                <a:solidFill>
                  <a:schemeClr val="tx1"/>
                </a:solidFill>
              </a:rPr>
              <a:t>ชม</a:t>
            </a:r>
            <a:r>
              <a:rPr lang="en-US" sz="4000" dirty="0">
                <a:solidFill>
                  <a:schemeClr val="tx1"/>
                </a:solidFill>
              </a:rPr>
              <a:t>. </a:t>
            </a:r>
            <a:endParaRPr lang="th-TH" sz="4000" dirty="0">
              <a:solidFill>
                <a:schemeClr val="tx1"/>
              </a:solidFill>
            </a:endParaRPr>
          </a:p>
        </p:txBody>
      </p:sp>
      <p:sp>
        <p:nvSpPr>
          <p:cNvPr id="8205" name="Rectangle 12"/>
          <p:cNvSpPr>
            <a:spLocks noChangeArrowheads="1"/>
          </p:cNvSpPr>
          <p:nvPr/>
        </p:nvSpPr>
        <p:spPr bwMode="auto">
          <a:xfrm>
            <a:off x="0" y="5326609"/>
            <a:ext cx="9144000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4000">
                <a:solidFill>
                  <a:schemeClr val="tx1"/>
                </a:solidFill>
              </a:rPr>
              <a:t>      </a:t>
            </a:r>
            <a:r>
              <a:rPr lang="th-TH" sz="4000">
                <a:solidFill>
                  <a:schemeClr val="tx1"/>
                </a:solidFill>
              </a:rPr>
              <a:t>นับเป็น</a:t>
            </a:r>
            <a:r>
              <a:rPr lang="en-US" sz="4000">
                <a:solidFill>
                  <a:schemeClr val="tx1"/>
                </a:solidFill>
              </a:rPr>
              <a:t> 1 </a:t>
            </a:r>
            <a:r>
              <a:rPr lang="th-TH" sz="4000">
                <a:solidFill>
                  <a:schemeClr val="tx1"/>
                </a:solidFill>
              </a:rPr>
              <a:t>วัน</a:t>
            </a:r>
            <a:r>
              <a:rPr lang="en-US" sz="4000">
                <a:solidFill>
                  <a:schemeClr val="tx1"/>
                </a:solidFill>
              </a:rPr>
              <a:t>/</a:t>
            </a:r>
            <a:r>
              <a:rPr lang="th-TH" sz="4000">
                <a:solidFill>
                  <a:schemeClr val="tx1"/>
                </a:solidFill>
              </a:rPr>
              <a:t>ไม่พักแรม</a:t>
            </a:r>
            <a:r>
              <a:rPr lang="en-US" sz="4000">
                <a:solidFill>
                  <a:schemeClr val="tx1"/>
                </a:solidFill>
              </a:rPr>
              <a:t> (</a:t>
            </a:r>
            <a:r>
              <a:rPr lang="th-TH" sz="4000">
                <a:solidFill>
                  <a:schemeClr val="tx1"/>
                </a:solidFill>
              </a:rPr>
              <a:t>เพิ่ม</a:t>
            </a:r>
            <a:r>
              <a:rPr lang="en-US" sz="4000">
                <a:solidFill>
                  <a:schemeClr val="tx1"/>
                </a:solidFill>
              </a:rPr>
              <a:t>) </a:t>
            </a:r>
            <a:r>
              <a:rPr lang="th-TH" sz="4000">
                <a:solidFill>
                  <a:schemeClr val="tx1"/>
                </a:solidFill>
              </a:rPr>
              <a:t>เศษเกิน</a:t>
            </a:r>
            <a:r>
              <a:rPr lang="en-US" sz="4000">
                <a:solidFill>
                  <a:schemeClr val="tx1"/>
                </a:solidFill>
              </a:rPr>
              <a:t> 6 </a:t>
            </a:r>
            <a:r>
              <a:rPr lang="th-TH" sz="4000">
                <a:solidFill>
                  <a:schemeClr val="tx1"/>
                </a:solidFill>
              </a:rPr>
              <a:t>ชม</a:t>
            </a:r>
            <a:r>
              <a:rPr lang="en-US" sz="4000">
                <a:solidFill>
                  <a:schemeClr val="tx1"/>
                </a:solidFill>
              </a:rPr>
              <a:t>. = </a:t>
            </a:r>
            <a:r>
              <a:rPr lang="th-TH" sz="4000">
                <a:solidFill>
                  <a:schemeClr val="tx1"/>
                </a:solidFill>
              </a:rPr>
              <a:t>ครึ่งวัน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AB9E45-2BB5-4DB0-9EB5-8C3CB79C9A75}" type="slidenum">
              <a:rPr lang="en-US"/>
              <a:pPr>
                <a:defRPr/>
              </a:pPr>
              <a:t>8</a:t>
            </a:fld>
            <a:endParaRPr lang="th-TH"/>
          </a:p>
        </p:txBody>
      </p:sp>
      <p:sp>
        <p:nvSpPr>
          <p:cNvPr id="9219" name="AutoShape 2"/>
          <p:cNvSpPr>
            <a:spLocks noChangeArrowheads="1"/>
          </p:cNvSpPr>
          <p:nvPr/>
        </p:nvSpPr>
        <p:spPr bwMode="auto">
          <a:xfrm>
            <a:off x="2051050" y="0"/>
            <a:ext cx="914400" cy="914400"/>
          </a:xfrm>
          <a:prstGeom prst="roundRect">
            <a:avLst>
              <a:gd name="adj" fmla="val 1665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0" name="AutoShape 3"/>
          <p:cNvSpPr>
            <a:spLocks noChangeArrowheads="1"/>
          </p:cNvSpPr>
          <p:nvPr/>
        </p:nvSpPr>
        <p:spPr bwMode="auto">
          <a:xfrm>
            <a:off x="1323975" y="44624"/>
            <a:ext cx="6753225" cy="1143000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FFFF"/>
              </a:gs>
              <a:gs pos="100000">
                <a:schemeClr val="fol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>
              <a:lnSpc>
                <a:spcPct val="90000"/>
              </a:lnSpc>
            </a:pPr>
            <a:r>
              <a:rPr lang="th-TH" sz="6000"/>
              <a:t>การนับเวลาคำนวณเบี้ยเลี้ยง</a:t>
            </a:r>
            <a:r>
              <a:rPr lang="en-US" sz="6000"/>
              <a:t> (</a:t>
            </a:r>
            <a:r>
              <a:rPr lang="th-TH" sz="6000"/>
              <a:t>ต่อ</a:t>
            </a:r>
            <a:r>
              <a:rPr lang="en-US" sz="6000"/>
              <a:t>)</a:t>
            </a:r>
            <a:endParaRPr lang="th-TH" sz="6000"/>
          </a:p>
        </p:txBody>
      </p:sp>
      <p:sp>
        <p:nvSpPr>
          <p:cNvPr id="9221" name="Rectangle 4"/>
          <p:cNvSpPr>
            <a:spLocks noChangeArrowheads="1"/>
          </p:cNvSpPr>
          <p:nvPr/>
        </p:nvSpPr>
        <p:spPr bwMode="auto">
          <a:xfrm>
            <a:off x="251520" y="1124744"/>
            <a:ext cx="8534400" cy="320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Monotype Sorts" charset="2"/>
              <a:buChar char="F"/>
            </a:pPr>
            <a:r>
              <a:rPr lang="en-US" sz="4500" dirty="0">
                <a:solidFill>
                  <a:schemeClr val="tx1"/>
                </a:solidFill>
              </a:rPr>
              <a:t> </a:t>
            </a:r>
            <a:r>
              <a:rPr lang="th-TH" sz="4500" dirty="0">
                <a:solidFill>
                  <a:schemeClr val="tx1"/>
                </a:solidFill>
              </a:rPr>
              <a:t>กรณีเดินทางล่วงหน้าก่อนปฏิบัติราชการ เนื่องจากลากิจ</a:t>
            </a:r>
            <a:r>
              <a:rPr lang="en-US" sz="4500" dirty="0">
                <a:solidFill>
                  <a:schemeClr val="tx1"/>
                </a:solidFill>
              </a:rPr>
              <a:t> / </a:t>
            </a:r>
            <a:r>
              <a:rPr lang="th-TH" sz="4500" dirty="0">
                <a:solidFill>
                  <a:schemeClr val="tx1"/>
                </a:solidFill>
              </a:rPr>
              <a:t>ลาพักผ่อน</a:t>
            </a:r>
            <a:r>
              <a:rPr lang="en-US" sz="4500" dirty="0">
                <a:solidFill>
                  <a:schemeClr val="tx1"/>
                </a:solidFill>
              </a:rPr>
              <a:t> </a:t>
            </a:r>
            <a:r>
              <a:rPr lang="th-TH" sz="4500" i="1" dirty="0">
                <a:solidFill>
                  <a:srgbClr val="FF0000"/>
                </a:solidFill>
              </a:rPr>
              <a:t>ให้นับตั้งแต่เริ่มปฏิบัติ</a:t>
            </a:r>
            <a:r>
              <a:rPr lang="th-TH" sz="4500" i="1" dirty="0" smtClean="0">
                <a:solidFill>
                  <a:srgbClr val="FF0000"/>
                </a:solidFill>
              </a:rPr>
              <a:t>ราชการ </a:t>
            </a:r>
            <a:r>
              <a:rPr lang="th-TH" sz="4500" i="1" dirty="0" smtClean="0">
                <a:solidFill>
                  <a:srgbClr val="272BD9"/>
                </a:solidFill>
              </a:rPr>
              <a:t>ยกเว้น มีเหตุจำเป็นต้องพักแรมก่อนเริ่มปฏิบัติราชการ ให้นับตั้งแต่เวลาเข้าที่พักในท้องที่ที่เริ่มปฏิบัติราชการ(ไม่เกิน 24 ชม.)</a:t>
            </a:r>
            <a:endParaRPr lang="th-TH" sz="4500" i="1" dirty="0">
              <a:solidFill>
                <a:srgbClr val="272BD9"/>
              </a:solidFill>
            </a:endParaRPr>
          </a:p>
        </p:txBody>
      </p:sp>
      <p:sp>
        <p:nvSpPr>
          <p:cNvPr id="9222" name="Rectangle 5"/>
          <p:cNvSpPr>
            <a:spLocks noChangeArrowheads="1"/>
          </p:cNvSpPr>
          <p:nvPr/>
        </p:nvSpPr>
        <p:spPr bwMode="auto">
          <a:xfrm>
            <a:off x="251520" y="4185274"/>
            <a:ext cx="8610600" cy="1980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Monotype Sorts" charset="2"/>
              <a:buChar char="F"/>
            </a:pPr>
            <a:r>
              <a:rPr lang="en-US" sz="4500" dirty="0">
                <a:solidFill>
                  <a:schemeClr val="tx1"/>
                </a:solidFill>
              </a:rPr>
              <a:t> </a:t>
            </a:r>
            <a:r>
              <a:rPr lang="th-TH" sz="4500" dirty="0" smtClean="0">
                <a:solidFill>
                  <a:schemeClr val="tx1"/>
                </a:solidFill>
              </a:rPr>
              <a:t>กรณียังไม่</a:t>
            </a:r>
            <a:r>
              <a:rPr lang="th-TH" sz="4500" dirty="0">
                <a:solidFill>
                  <a:schemeClr val="tx1"/>
                </a:solidFill>
              </a:rPr>
              <a:t>เดินทาง</a:t>
            </a:r>
            <a:r>
              <a:rPr lang="th-TH" sz="4500" dirty="0" smtClean="0">
                <a:solidFill>
                  <a:schemeClr val="tx1"/>
                </a:solidFill>
              </a:rPr>
              <a:t>กลับหลัง</a:t>
            </a:r>
            <a:r>
              <a:rPr lang="th-TH" sz="4500" dirty="0">
                <a:solidFill>
                  <a:schemeClr val="tx1"/>
                </a:solidFill>
              </a:rPr>
              <a:t>เสร็จสิ้นปฏิบัติราชการ เนื่องจากลากิจ</a:t>
            </a:r>
            <a:r>
              <a:rPr lang="en-US" sz="4500" dirty="0">
                <a:solidFill>
                  <a:schemeClr val="tx1"/>
                </a:solidFill>
              </a:rPr>
              <a:t> / </a:t>
            </a:r>
            <a:r>
              <a:rPr lang="th-TH" sz="4500" dirty="0">
                <a:solidFill>
                  <a:schemeClr val="tx1"/>
                </a:solidFill>
              </a:rPr>
              <a:t>ลาพักผ่อน</a:t>
            </a:r>
            <a:r>
              <a:rPr lang="en-US" sz="4500" dirty="0">
                <a:solidFill>
                  <a:schemeClr val="tx1"/>
                </a:solidFill>
              </a:rPr>
              <a:t> </a:t>
            </a:r>
            <a:r>
              <a:rPr lang="th-TH" sz="4500" dirty="0">
                <a:solidFill>
                  <a:schemeClr val="tx1"/>
                </a:solidFill>
              </a:rPr>
              <a:t>                                                 </a:t>
            </a:r>
            <a:r>
              <a:rPr lang="th-TH" sz="4500" i="1" dirty="0">
                <a:solidFill>
                  <a:srgbClr val="FF0000"/>
                </a:solidFill>
              </a:rPr>
              <a:t>ให้นับถึงสิ้นสุดเวลาปฏิบัติราชการ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7893A3-79D7-4958-8E27-36F10BF71840}" type="slidenum">
              <a:rPr lang="en-US"/>
              <a:pPr>
                <a:defRPr/>
              </a:pPr>
              <a:t>9</a:t>
            </a:fld>
            <a:endParaRPr lang="th-TH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23825" y="404267"/>
            <a:ext cx="9020175" cy="5761037"/>
          </a:xfrm>
          <a:noFill/>
        </p:spPr>
        <p:txBody>
          <a:bodyPr/>
          <a:lstStyle/>
          <a:p>
            <a:pPr marL="631825" indent="-631825" eaLnBrk="1" hangingPunct="1">
              <a:lnSpc>
                <a:spcPct val="90000"/>
              </a:lnSpc>
              <a:buFontTx/>
              <a:buNone/>
            </a:pPr>
            <a:r>
              <a:rPr lang="th-TH" sz="4800" b="1" dirty="0" smtClean="0">
                <a:solidFill>
                  <a:srgbClr val="FF0066"/>
                </a:solidFill>
                <a:latin typeface="Angsana New" pitchFamily="18" charset="-34"/>
              </a:rPr>
              <a:t>     กรณีไม่เบิกเบี้ยเลี้ยงเดินทางเหมาจ่าย</a:t>
            </a:r>
            <a:r>
              <a:rPr lang="en-US" sz="4800" b="1" dirty="0" smtClean="0">
                <a:solidFill>
                  <a:srgbClr val="FF0066"/>
                </a:solidFill>
                <a:latin typeface="Angsana New" pitchFamily="18" charset="-34"/>
              </a:rPr>
              <a:t> </a:t>
            </a:r>
            <a:r>
              <a:rPr lang="th-TH" sz="4800" b="1" dirty="0" smtClean="0">
                <a:solidFill>
                  <a:srgbClr val="FF0066"/>
                </a:solidFill>
                <a:latin typeface="Angsana New" pitchFamily="18" charset="-34"/>
              </a:rPr>
              <a:t>มีสิทธิเบิก</a:t>
            </a:r>
            <a:endParaRPr lang="en-US" sz="4800" b="1" dirty="0" smtClean="0">
              <a:solidFill>
                <a:srgbClr val="FF0066"/>
              </a:solidFill>
              <a:latin typeface="Angsana New" pitchFamily="18" charset="-34"/>
            </a:endParaRPr>
          </a:p>
          <a:p>
            <a:pPr marL="631825" indent="-631825" eaLnBrk="1" hangingPunct="1">
              <a:lnSpc>
                <a:spcPct val="90000"/>
              </a:lnSpc>
              <a:buFontTx/>
              <a:buNone/>
            </a:pPr>
            <a:r>
              <a:rPr lang="en-US" sz="3600" b="1" dirty="0" smtClean="0">
                <a:latin typeface="Angsana New" pitchFamily="18" charset="-34"/>
              </a:rPr>
              <a:t>     </a:t>
            </a:r>
            <a:r>
              <a:rPr lang="en-US" sz="3600" b="1" dirty="0" smtClean="0">
                <a:latin typeface="Angsana New" pitchFamily="18" charset="-34"/>
                <a:sym typeface="Wingdings" panose="05000000000000000000" pitchFamily="2" charset="2"/>
              </a:rPr>
              <a:t></a:t>
            </a:r>
            <a:r>
              <a:rPr lang="en-US" sz="3600" b="1" dirty="0" smtClean="0">
                <a:latin typeface="Angsana New" pitchFamily="18" charset="-34"/>
              </a:rPr>
              <a:t> </a:t>
            </a:r>
            <a:r>
              <a:rPr lang="th-TH" sz="3600" b="1" dirty="0" smtClean="0">
                <a:latin typeface="Angsana New" pitchFamily="18" charset="-34"/>
              </a:rPr>
              <a:t>ค่าอาหาร</a:t>
            </a:r>
            <a:r>
              <a:rPr lang="en-US" sz="3600" b="1" dirty="0" smtClean="0">
                <a:latin typeface="Angsana New" pitchFamily="18" charset="-34"/>
              </a:rPr>
              <a:t> – </a:t>
            </a:r>
            <a:r>
              <a:rPr lang="th-TH" sz="3600" b="1" dirty="0" smtClean="0">
                <a:latin typeface="Angsana New" pitchFamily="18" charset="-34"/>
              </a:rPr>
              <a:t>เครื่องดื่ม รวมภาษี</a:t>
            </a:r>
            <a:endParaRPr lang="en-US" sz="3600" b="1" dirty="0" smtClean="0">
              <a:latin typeface="Angsana New" pitchFamily="18" charset="-34"/>
            </a:endParaRPr>
          </a:p>
          <a:p>
            <a:pPr marL="631825" indent="-631825" eaLnBrk="1" hangingPunct="1">
              <a:lnSpc>
                <a:spcPct val="90000"/>
              </a:lnSpc>
              <a:buFontTx/>
              <a:buNone/>
            </a:pPr>
            <a:r>
              <a:rPr lang="en-US" sz="3600" b="1" dirty="0" smtClean="0">
                <a:latin typeface="Angsana New" pitchFamily="18" charset="-34"/>
              </a:rPr>
              <a:t>        </a:t>
            </a:r>
            <a:r>
              <a:rPr lang="th-TH" sz="3600" b="1" dirty="0" smtClean="0">
                <a:latin typeface="Angsana New" pitchFamily="18" charset="-34"/>
              </a:rPr>
              <a:t>บริการที่โรงแรม</a:t>
            </a:r>
            <a:r>
              <a:rPr lang="en-US" sz="3600" b="1" dirty="0" smtClean="0">
                <a:latin typeface="Angsana New" pitchFamily="18" charset="-34"/>
              </a:rPr>
              <a:t> </a:t>
            </a:r>
            <a:r>
              <a:rPr lang="th-TH" sz="3600" b="1" dirty="0" smtClean="0">
                <a:latin typeface="Angsana New" pitchFamily="18" charset="-34"/>
              </a:rPr>
              <a:t>ร้านค้าเรียกเก็บ</a:t>
            </a:r>
            <a:endParaRPr lang="en-US" sz="3500" b="1" dirty="0" smtClean="0">
              <a:latin typeface="Angsana New" pitchFamily="18" charset="-34"/>
            </a:endParaRPr>
          </a:p>
          <a:p>
            <a:pPr marL="631825" indent="-631825" eaLnBrk="1" hangingPunct="1">
              <a:lnSpc>
                <a:spcPct val="90000"/>
              </a:lnSpc>
              <a:buFontTx/>
              <a:buNone/>
            </a:pPr>
            <a:r>
              <a:rPr lang="en-US" sz="3600" b="1" dirty="0" smtClean="0">
                <a:latin typeface="Angsana New" pitchFamily="18" charset="-34"/>
              </a:rPr>
              <a:t>     </a:t>
            </a:r>
            <a:r>
              <a:rPr lang="en-US" sz="3600" b="1" dirty="0" smtClean="0">
                <a:latin typeface="Angsana New" pitchFamily="18" charset="-34"/>
                <a:sym typeface="Wingdings 2" panose="05020102010507070707" pitchFamily="18" charset="2"/>
              </a:rPr>
              <a:t></a:t>
            </a:r>
            <a:r>
              <a:rPr lang="en-US" sz="3600" b="1" dirty="0" smtClean="0">
                <a:latin typeface="Angsana New" pitchFamily="18" charset="-34"/>
              </a:rPr>
              <a:t> </a:t>
            </a:r>
            <a:r>
              <a:rPr lang="th-TH" sz="3600" b="1" dirty="0" smtClean="0">
                <a:latin typeface="Angsana New" pitchFamily="18" charset="-34"/>
              </a:rPr>
              <a:t>ค่าทำความสะอาดเสื้อผ้า</a:t>
            </a:r>
            <a:r>
              <a:rPr lang="en-US" sz="3600" b="1" dirty="0" smtClean="0">
                <a:latin typeface="Angsana New" pitchFamily="18" charset="-34"/>
              </a:rPr>
              <a:t> (</a:t>
            </a:r>
            <a:r>
              <a:rPr lang="th-TH" sz="3600" b="1" dirty="0" smtClean="0">
                <a:latin typeface="Angsana New" pitchFamily="18" charset="-34"/>
              </a:rPr>
              <a:t>ระยะเวลาที่เกิน</a:t>
            </a:r>
            <a:r>
              <a:rPr lang="en-US" sz="3600" b="1" dirty="0" smtClean="0">
                <a:latin typeface="Angsana New" pitchFamily="18" charset="-34"/>
              </a:rPr>
              <a:t> 7 </a:t>
            </a:r>
            <a:r>
              <a:rPr lang="th-TH" sz="3600" b="1" dirty="0" smtClean="0">
                <a:latin typeface="Angsana New" pitchFamily="18" charset="-34"/>
              </a:rPr>
              <a:t>วัน</a:t>
            </a:r>
            <a:r>
              <a:rPr lang="en-US" sz="3600" b="1" dirty="0" smtClean="0">
                <a:latin typeface="Angsana New" pitchFamily="18" charset="-34"/>
              </a:rPr>
              <a:t>) </a:t>
            </a:r>
            <a:r>
              <a:rPr lang="th-TH" sz="3600" b="1" dirty="0" smtClean="0">
                <a:latin typeface="Angsana New" pitchFamily="18" charset="-34"/>
              </a:rPr>
              <a:t>เท่าที่จ่ายจริง</a:t>
            </a:r>
          </a:p>
          <a:p>
            <a:pPr marL="631825" indent="-631825" eaLnBrk="1" hangingPunct="1">
              <a:lnSpc>
                <a:spcPct val="90000"/>
              </a:lnSpc>
              <a:buFontTx/>
              <a:buNone/>
            </a:pPr>
            <a:r>
              <a:rPr lang="th-TH" sz="3600" b="1" dirty="0">
                <a:latin typeface="Angsana New" pitchFamily="18" charset="-34"/>
              </a:rPr>
              <a:t> </a:t>
            </a:r>
            <a:r>
              <a:rPr lang="th-TH" sz="3600" b="1" dirty="0" smtClean="0">
                <a:latin typeface="Angsana New" pitchFamily="18" charset="-34"/>
              </a:rPr>
              <a:t>        ไม่เกิน</a:t>
            </a:r>
            <a:r>
              <a:rPr lang="en-US" sz="3600" b="1" dirty="0" smtClean="0">
                <a:latin typeface="Angsana New" pitchFamily="18" charset="-34"/>
              </a:rPr>
              <a:t> 500 </a:t>
            </a:r>
            <a:r>
              <a:rPr lang="th-TH" sz="3600" b="1" dirty="0" smtClean="0">
                <a:latin typeface="Angsana New" pitchFamily="18" charset="-34"/>
              </a:rPr>
              <a:t>บาท</a:t>
            </a:r>
            <a:r>
              <a:rPr lang="en-US" sz="3600" b="1" dirty="0" smtClean="0">
                <a:latin typeface="Angsana New" pitchFamily="18" charset="-34"/>
              </a:rPr>
              <a:t>/</a:t>
            </a:r>
            <a:r>
              <a:rPr lang="th-TH" sz="3600" b="1" dirty="0" smtClean="0">
                <a:latin typeface="Angsana New" pitchFamily="18" charset="-34"/>
              </a:rPr>
              <a:t>วัน</a:t>
            </a:r>
            <a:endParaRPr lang="en-US" sz="3600" b="1" dirty="0" smtClean="0">
              <a:latin typeface="Angsana New" pitchFamily="18" charset="-34"/>
            </a:endParaRPr>
          </a:p>
          <a:p>
            <a:pPr marL="631825" indent="-631825" eaLnBrk="1" hangingPunct="1">
              <a:lnSpc>
                <a:spcPct val="90000"/>
              </a:lnSpc>
              <a:buFontTx/>
              <a:buNone/>
            </a:pPr>
            <a:r>
              <a:rPr lang="en-US" sz="3600" b="1" dirty="0" smtClean="0">
                <a:latin typeface="Angsana New" pitchFamily="18" charset="-34"/>
              </a:rPr>
              <a:t>      </a:t>
            </a:r>
            <a:r>
              <a:rPr lang="en-US" sz="3600" b="1" dirty="0" smtClean="0">
                <a:latin typeface="Angsana New" pitchFamily="18" charset="-34"/>
                <a:sym typeface="Wingdings" panose="05000000000000000000" pitchFamily="2" charset="2"/>
              </a:rPr>
              <a:t></a:t>
            </a:r>
            <a:r>
              <a:rPr lang="th-TH" sz="3600" b="1" dirty="0" smtClean="0">
                <a:latin typeface="Angsana New" pitchFamily="18" charset="-34"/>
                <a:sym typeface="Wingdings" panose="05000000000000000000" pitchFamily="2" charset="2"/>
              </a:rPr>
              <a:t> + </a:t>
            </a:r>
            <a:r>
              <a:rPr lang="th-TH" sz="3600" b="1" dirty="0" smtClean="0">
                <a:latin typeface="Angsana New" pitchFamily="18" charset="-34"/>
                <a:sym typeface="Wingdings 2" panose="05020102010507070707" pitchFamily="18" charset="2"/>
              </a:rPr>
              <a:t></a:t>
            </a:r>
            <a:r>
              <a:rPr lang="th-TH" sz="2400" b="1" dirty="0" smtClean="0">
                <a:latin typeface="Angsana New" pitchFamily="18" charset="-34"/>
                <a:sym typeface="Wingdings 2" panose="05020102010507070707" pitchFamily="18" charset="2"/>
              </a:rPr>
              <a:t> </a:t>
            </a:r>
            <a:r>
              <a:rPr lang="th-TH" sz="3600" b="1" dirty="0" smtClean="0">
                <a:latin typeface="Angsana New" pitchFamily="18" charset="-34"/>
              </a:rPr>
              <a:t>คำนวณเบิกจ่ายแต่ละวัน</a:t>
            </a:r>
            <a:r>
              <a:rPr lang="en-US" sz="3600" b="1" dirty="0" smtClean="0">
                <a:latin typeface="Angsana New" pitchFamily="18" charset="-34"/>
              </a:rPr>
              <a:t> </a:t>
            </a:r>
            <a:r>
              <a:rPr lang="th-TH" sz="3600" b="1" dirty="0" smtClean="0">
                <a:latin typeface="Angsana New" pitchFamily="18" charset="-34"/>
              </a:rPr>
              <a:t>เศษที่เหลือนำมาสมทบเบิกจ่าย            วันต่อไปไม่ได้</a:t>
            </a:r>
            <a:r>
              <a:rPr lang="en-US" sz="3600" b="1" dirty="0" smtClean="0">
                <a:latin typeface="Angsana New" pitchFamily="18" charset="-34"/>
              </a:rPr>
              <a:t>      </a:t>
            </a:r>
          </a:p>
          <a:p>
            <a:pPr marL="631825" indent="-631825" eaLnBrk="1" hangingPunct="1">
              <a:lnSpc>
                <a:spcPct val="90000"/>
              </a:lnSpc>
              <a:buFontTx/>
              <a:buNone/>
            </a:pPr>
            <a:r>
              <a:rPr lang="en-US" sz="3600" b="1" dirty="0" smtClean="0">
                <a:latin typeface="Angsana New" pitchFamily="18" charset="-34"/>
              </a:rPr>
              <a:t>        </a:t>
            </a:r>
            <a:r>
              <a:rPr lang="th-TH" sz="3600" b="1" dirty="0" smtClean="0">
                <a:latin typeface="Angsana New" pitchFamily="18" charset="-34"/>
              </a:rPr>
              <a:t>ค่าใช้สอยเบ็ดเตล็ด</a:t>
            </a:r>
            <a:r>
              <a:rPr lang="en-US" sz="3600" b="1" dirty="0" smtClean="0">
                <a:latin typeface="Angsana New" pitchFamily="18" charset="-34"/>
              </a:rPr>
              <a:t> </a:t>
            </a:r>
            <a:r>
              <a:rPr lang="th-TH" sz="3600" b="1" dirty="0" smtClean="0">
                <a:latin typeface="Angsana New" pitchFamily="18" charset="-34"/>
              </a:rPr>
              <a:t>เหมาจ่ายไม่เกิน</a:t>
            </a:r>
            <a:r>
              <a:rPr lang="en-US" sz="3600" b="1" dirty="0" smtClean="0">
                <a:latin typeface="Angsana New" pitchFamily="18" charset="-34"/>
              </a:rPr>
              <a:t> 500 </a:t>
            </a:r>
            <a:r>
              <a:rPr lang="th-TH" sz="3600" b="1" dirty="0" smtClean="0">
                <a:latin typeface="Angsana New" pitchFamily="18" charset="-34"/>
              </a:rPr>
              <a:t>บาท</a:t>
            </a:r>
            <a:r>
              <a:rPr lang="en-US" sz="3600" b="1" dirty="0" smtClean="0">
                <a:latin typeface="Angsana New" pitchFamily="18" charset="-34"/>
              </a:rPr>
              <a:t>/</a:t>
            </a:r>
            <a:r>
              <a:rPr lang="th-TH" sz="3600" b="1" dirty="0" smtClean="0">
                <a:latin typeface="Angsana New" pitchFamily="18" charset="-34"/>
              </a:rPr>
              <a:t>วัน</a:t>
            </a:r>
            <a:r>
              <a:rPr lang="en-US" sz="3600" b="1" dirty="0" smtClean="0">
                <a:latin typeface="Angsana New" pitchFamily="18" charset="-34"/>
              </a:rPr>
              <a:t> </a:t>
            </a:r>
            <a:endParaRPr lang="th-TH" sz="3600" b="1" dirty="0" smtClean="0">
              <a:latin typeface="Angsana New" pitchFamily="18" charset="-34"/>
            </a:endParaRPr>
          </a:p>
        </p:txBody>
      </p: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95536" y="4867696"/>
            <a:ext cx="360362" cy="217488"/>
            <a:chOff x="235" y="3512"/>
            <a:chExt cx="227" cy="137"/>
          </a:xfrm>
        </p:grpSpPr>
        <p:sp>
          <p:nvSpPr>
            <p:cNvPr id="10250" name="Freeform 15"/>
            <p:cNvSpPr>
              <a:spLocks/>
            </p:cNvSpPr>
            <p:nvPr/>
          </p:nvSpPr>
          <p:spPr bwMode="auto">
            <a:xfrm>
              <a:off x="235" y="3512"/>
              <a:ext cx="227" cy="137"/>
            </a:xfrm>
            <a:custGeom>
              <a:avLst/>
              <a:gdLst>
                <a:gd name="T0" fmla="*/ 169 w 227"/>
                <a:gd name="T1" fmla="*/ 0 h 137"/>
                <a:gd name="T2" fmla="*/ 0 w 227"/>
                <a:gd name="T3" fmla="*/ 0 h 137"/>
                <a:gd name="T4" fmla="*/ 56 w 227"/>
                <a:gd name="T5" fmla="*/ 68 h 137"/>
                <a:gd name="T6" fmla="*/ 0 w 227"/>
                <a:gd name="T7" fmla="*/ 136 h 137"/>
                <a:gd name="T8" fmla="*/ 169 w 227"/>
                <a:gd name="T9" fmla="*/ 136 h 137"/>
                <a:gd name="T10" fmla="*/ 226 w 227"/>
                <a:gd name="T11" fmla="*/ 68 h 137"/>
                <a:gd name="T12" fmla="*/ 169 w 227"/>
                <a:gd name="T13" fmla="*/ 0 h 13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7"/>
                <a:gd name="T22" fmla="*/ 0 h 137"/>
                <a:gd name="T23" fmla="*/ 227 w 227"/>
                <a:gd name="T24" fmla="*/ 137 h 13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7" h="137">
                  <a:moveTo>
                    <a:pt x="169" y="0"/>
                  </a:moveTo>
                  <a:lnTo>
                    <a:pt x="0" y="0"/>
                  </a:lnTo>
                  <a:lnTo>
                    <a:pt x="56" y="68"/>
                  </a:lnTo>
                  <a:lnTo>
                    <a:pt x="0" y="136"/>
                  </a:lnTo>
                  <a:lnTo>
                    <a:pt x="169" y="136"/>
                  </a:lnTo>
                  <a:lnTo>
                    <a:pt x="226" y="68"/>
                  </a:lnTo>
                  <a:lnTo>
                    <a:pt x="169" y="0"/>
                  </a:lnTo>
                </a:path>
              </a:pathLst>
            </a:custGeom>
            <a:solidFill>
              <a:srgbClr val="FF0000"/>
            </a:solidFill>
            <a:ln w="9525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51" name="Rectangle 16"/>
            <p:cNvSpPr>
              <a:spLocks noChangeArrowheads="1"/>
            </p:cNvSpPr>
            <p:nvPr/>
          </p:nvSpPr>
          <p:spPr bwMode="auto">
            <a:xfrm>
              <a:off x="293" y="3541"/>
              <a:ext cx="96" cy="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marL="342900" indent="-342900" algn="ctr">
                <a:lnSpc>
                  <a:spcPct val="90000"/>
                </a:lnSpc>
              </a:pPr>
              <a:endParaRPr lang="en-US" sz="2800" b="0">
                <a:latin typeface="Times New Roman" pitchFamily="18" charset="0"/>
              </a:endParaRPr>
            </a:p>
          </p:txBody>
        </p:sp>
      </p:grpSp>
      <p:sp>
        <p:nvSpPr>
          <p:cNvPr id="10249" name="Freeform 18"/>
          <p:cNvSpPr>
            <a:spLocks/>
          </p:cNvSpPr>
          <p:nvPr/>
        </p:nvSpPr>
        <p:spPr bwMode="auto">
          <a:xfrm>
            <a:off x="4788024" y="1300425"/>
            <a:ext cx="186996" cy="609405"/>
          </a:xfrm>
          <a:custGeom>
            <a:avLst/>
            <a:gdLst>
              <a:gd name="T0" fmla="*/ 2147483647 w 193"/>
              <a:gd name="T1" fmla="*/ 0 h 913"/>
              <a:gd name="T2" fmla="*/ 2147483647 w 193"/>
              <a:gd name="T3" fmla="*/ 2147483647 h 913"/>
              <a:gd name="T4" fmla="*/ 2147483647 w 193"/>
              <a:gd name="T5" fmla="*/ 2147483647 h 913"/>
              <a:gd name="T6" fmla="*/ 2147483647 w 193"/>
              <a:gd name="T7" fmla="*/ 2147483647 h 913"/>
              <a:gd name="T8" fmla="*/ 2147483647 w 193"/>
              <a:gd name="T9" fmla="*/ 2147483647 h 913"/>
              <a:gd name="T10" fmla="*/ 2147483647 w 193"/>
              <a:gd name="T11" fmla="*/ 2147483647 h 913"/>
              <a:gd name="T12" fmla="*/ 2147483647 w 193"/>
              <a:gd name="T13" fmla="*/ 2147483647 h 913"/>
              <a:gd name="T14" fmla="*/ 2147483647 w 193"/>
              <a:gd name="T15" fmla="*/ 2147483647 h 913"/>
              <a:gd name="T16" fmla="*/ 2147483647 w 193"/>
              <a:gd name="T17" fmla="*/ 2147483647 h 913"/>
              <a:gd name="T18" fmla="*/ 2147483647 w 193"/>
              <a:gd name="T19" fmla="*/ 2147483647 h 913"/>
              <a:gd name="T20" fmla="*/ 2147483647 w 193"/>
              <a:gd name="T21" fmla="*/ 2147483647 h 913"/>
              <a:gd name="T22" fmla="*/ 2147483647 w 193"/>
              <a:gd name="T23" fmla="*/ 2147483647 h 913"/>
              <a:gd name="T24" fmla="*/ 2147483647 w 193"/>
              <a:gd name="T25" fmla="*/ 2147483647 h 913"/>
              <a:gd name="T26" fmla="*/ 2147483647 w 193"/>
              <a:gd name="T27" fmla="*/ 2147483647 h 913"/>
              <a:gd name="T28" fmla="*/ 2147483647 w 193"/>
              <a:gd name="T29" fmla="*/ 2147483647 h 913"/>
              <a:gd name="T30" fmla="*/ 2147483647 w 193"/>
              <a:gd name="T31" fmla="*/ 2147483647 h 913"/>
              <a:gd name="T32" fmla="*/ 2147483647 w 193"/>
              <a:gd name="T33" fmla="*/ 2147483647 h 913"/>
              <a:gd name="T34" fmla="*/ 2147483647 w 193"/>
              <a:gd name="T35" fmla="*/ 2147483647 h 913"/>
              <a:gd name="T36" fmla="*/ 2147483647 w 193"/>
              <a:gd name="T37" fmla="*/ 2147483647 h 913"/>
              <a:gd name="T38" fmla="*/ 2147483647 w 193"/>
              <a:gd name="T39" fmla="*/ 2147483647 h 913"/>
              <a:gd name="T40" fmla="*/ 2147483647 w 193"/>
              <a:gd name="T41" fmla="*/ 2147483647 h 913"/>
              <a:gd name="T42" fmla="*/ 2147483647 w 193"/>
              <a:gd name="T43" fmla="*/ 2147483647 h 913"/>
              <a:gd name="T44" fmla="*/ 2147483647 w 193"/>
              <a:gd name="T45" fmla="*/ 2147483647 h 913"/>
              <a:gd name="T46" fmla="*/ 2147483647 w 193"/>
              <a:gd name="T47" fmla="*/ 2147483647 h 913"/>
              <a:gd name="T48" fmla="*/ 2147483647 w 193"/>
              <a:gd name="T49" fmla="*/ 2147483647 h 913"/>
              <a:gd name="T50" fmla="*/ 2147483647 w 193"/>
              <a:gd name="T51" fmla="*/ 2147483647 h 913"/>
              <a:gd name="T52" fmla="*/ 2147483647 w 193"/>
              <a:gd name="T53" fmla="*/ 2147483647 h 913"/>
              <a:gd name="T54" fmla="*/ 2147483647 w 193"/>
              <a:gd name="T55" fmla="*/ 2147483647 h 913"/>
              <a:gd name="T56" fmla="*/ 2147483647 w 193"/>
              <a:gd name="T57" fmla="*/ 2147483647 h 913"/>
              <a:gd name="T58" fmla="*/ 2147483647 w 193"/>
              <a:gd name="T59" fmla="*/ 2147483647 h 913"/>
              <a:gd name="T60" fmla="*/ 2147483647 w 193"/>
              <a:gd name="T61" fmla="*/ 2147483647 h 913"/>
              <a:gd name="T62" fmla="*/ 2147483647 w 193"/>
              <a:gd name="T63" fmla="*/ 2147483647 h 913"/>
              <a:gd name="T64" fmla="*/ 2147483647 w 193"/>
              <a:gd name="T65" fmla="*/ 2147483647 h 913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93"/>
              <a:gd name="T100" fmla="*/ 0 h 913"/>
              <a:gd name="T101" fmla="*/ 193 w 193"/>
              <a:gd name="T102" fmla="*/ 913 h 913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93" h="913">
                <a:moveTo>
                  <a:pt x="0" y="0"/>
                </a:moveTo>
                <a:lnTo>
                  <a:pt x="10" y="0"/>
                </a:lnTo>
                <a:lnTo>
                  <a:pt x="19" y="1"/>
                </a:lnTo>
                <a:lnTo>
                  <a:pt x="29" y="3"/>
                </a:lnTo>
                <a:lnTo>
                  <a:pt x="37" y="6"/>
                </a:lnTo>
                <a:lnTo>
                  <a:pt x="46" y="9"/>
                </a:lnTo>
                <a:lnTo>
                  <a:pt x="54" y="13"/>
                </a:lnTo>
                <a:lnTo>
                  <a:pt x="61" y="18"/>
                </a:lnTo>
                <a:lnTo>
                  <a:pt x="68" y="22"/>
                </a:lnTo>
                <a:lnTo>
                  <a:pt x="74" y="28"/>
                </a:lnTo>
                <a:lnTo>
                  <a:pt x="80" y="34"/>
                </a:lnTo>
                <a:lnTo>
                  <a:pt x="85" y="39"/>
                </a:lnTo>
                <a:lnTo>
                  <a:pt x="89" y="47"/>
                </a:lnTo>
                <a:lnTo>
                  <a:pt x="92" y="53"/>
                </a:lnTo>
                <a:lnTo>
                  <a:pt x="94" y="60"/>
                </a:lnTo>
                <a:lnTo>
                  <a:pt x="95" y="69"/>
                </a:lnTo>
                <a:lnTo>
                  <a:pt x="96" y="76"/>
                </a:lnTo>
                <a:lnTo>
                  <a:pt x="96" y="380"/>
                </a:lnTo>
                <a:lnTo>
                  <a:pt x="97" y="387"/>
                </a:lnTo>
                <a:lnTo>
                  <a:pt x="98" y="396"/>
                </a:lnTo>
                <a:lnTo>
                  <a:pt x="100" y="403"/>
                </a:lnTo>
                <a:lnTo>
                  <a:pt x="103" y="409"/>
                </a:lnTo>
                <a:lnTo>
                  <a:pt x="108" y="416"/>
                </a:lnTo>
                <a:lnTo>
                  <a:pt x="112" y="422"/>
                </a:lnTo>
                <a:lnTo>
                  <a:pt x="118" y="428"/>
                </a:lnTo>
                <a:lnTo>
                  <a:pt x="124" y="434"/>
                </a:lnTo>
                <a:lnTo>
                  <a:pt x="131" y="438"/>
                </a:lnTo>
                <a:lnTo>
                  <a:pt x="138" y="443"/>
                </a:lnTo>
                <a:lnTo>
                  <a:pt x="146" y="447"/>
                </a:lnTo>
                <a:lnTo>
                  <a:pt x="155" y="450"/>
                </a:lnTo>
                <a:lnTo>
                  <a:pt x="163" y="453"/>
                </a:lnTo>
                <a:lnTo>
                  <a:pt x="173" y="454"/>
                </a:lnTo>
                <a:lnTo>
                  <a:pt x="182" y="456"/>
                </a:lnTo>
                <a:lnTo>
                  <a:pt x="192" y="456"/>
                </a:lnTo>
                <a:lnTo>
                  <a:pt x="182" y="456"/>
                </a:lnTo>
                <a:lnTo>
                  <a:pt x="173" y="457"/>
                </a:lnTo>
                <a:lnTo>
                  <a:pt x="163" y="459"/>
                </a:lnTo>
                <a:lnTo>
                  <a:pt x="155" y="462"/>
                </a:lnTo>
                <a:lnTo>
                  <a:pt x="146" y="465"/>
                </a:lnTo>
                <a:lnTo>
                  <a:pt x="138" y="469"/>
                </a:lnTo>
                <a:lnTo>
                  <a:pt x="131" y="473"/>
                </a:lnTo>
                <a:lnTo>
                  <a:pt x="124" y="478"/>
                </a:lnTo>
                <a:lnTo>
                  <a:pt x="118" y="484"/>
                </a:lnTo>
                <a:lnTo>
                  <a:pt x="112" y="489"/>
                </a:lnTo>
                <a:lnTo>
                  <a:pt x="108" y="495"/>
                </a:lnTo>
                <a:lnTo>
                  <a:pt x="103" y="503"/>
                </a:lnTo>
                <a:lnTo>
                  <a:pt x="100" y="508"/>
                </a:lnTo>
                <a:lnTo>
                  <a:pt x="98" y="516"/>
                </a:lnTo>
                <a:lnTo>
                  <a:pt x="97" y="524"/>
                </a:lnTo>
                <a:lnTo>
                  <a:pt x="96" y="532"/>
                </a:lnTo>
                <a:lnTo>
                  <a:pt x="96" y="836"/>
                </a:lnTo>
                <a:lnTo>
                  <a:pt x="95" y="843"/>
                </a:lnTo>
                <a:lnTo>
                  <a:pt x="94" y="852"/>
                </a:lnTo>
                <a:lnTo>
                  <a:pt x="92" y="859"/>
                </a:lnTo>
                <a:lnTo>
                  <a:pt x="89" y="865"/>
                </a:lnTo>
                <a:lnTo>
                  <a:pt x="85" y="872"/>
                </a:lnTo>
                <a:lnTo>
                  <a:pt x="80" y="878"/>
                </a:lnTo>
                <a:lnTo>
                  <a:pt x="74" y="884"/>
                </a:lnTo>
                <a:lnTo>
                  <a:pt x="68" y="890"/>
                </a:lnTo>
                <a:lnTo>
                  <a:pt x="61" y="894"/>
                </a:lnTo>
                <a:lnTo>
                  <a:pt x="54" y="898"/>
                </a:lnTo>
                <a:lnTo>
                  <a:pt x="46" y="903"/>
                </a:lnTo>
                <a:lnTo>
                  <a:pt x="37" y="906"/>
                </a:lnTo>
                <a:lnTo>
                  <a:pt x="29" y="909"/>
                </a:lnTo>
                <a:lnTo>
                  <a:pt x="19" y="910"/>
                </a:lnTo>
                <a:lnTo>
                  <a:pt x="10" y="912"/>
                </a:lnTo>
                <a:lnTo>
                  <a:pt x="0" y="912"/>
                </a:lnTo>
              </a:path>
            </a:pathLst>
          </a:custGeom>
          <a:noFill/>
          <a:ln w="127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4928983" y="1265249"/>
            <a:ext cx="426105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400"/>
              <a:t>เท่าที่จ่ายจริงไม่เกิน 4,500 บาท/วัน </a:t>
            </a:r>
            <a:endParaRPr lang="th-TH" sz="3400" dirty="0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53D9FF-7DA6-40A3-81B4-1E59A1B9C16F}" type="slidenum">
              <a:rPr lang="en-US"/>
              <a:pPr>
                <a:defRPr/>
              </a:pPr>
              <a:t>10</a:t>
            </a:fld>
            <a:endParaRPr lang="th-TH"/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-396875" y="1193800"/>
            <a:ext cx="6337300" cy="8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i="1" dirty="0">
                <a:solidFill>
                  <a:srgbClr val="FF0000"/>
                </a:solidFill>
              </a:rPr>
              <a:t>        </a:t>
            </a:r>
            <a:r>
              <a:rPr lang="th-TH" sz="4800" i="1" u="sng" dirty="0">
                <a:solidFill>
                  <a:srgbClr val="FF0000"/>
                </a:solidFill>
              </a:rPr>
              <a:t>หลักเกณฑ์</a:t>
            </a:r>
          </a:p>
        </p:txBody>
      </p:sp>
      <p:sp>
        <p:nvSpPr>
          <p:cNvPr id="11268" name="AutoShape 3"/>
          <p:cNvSpPr>
            <a:spLocks noChangeArrowheads="1"/>
          </p:cNvSpPr>
          <p:nvPr/>
        </p:nvSpPr>
        <p:spPr bwMode="auto">
          <a:xfrm>
            <a:off x="828675" y="228600"/>
            <a:ext cx="7581900" cy="1023938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6F4A8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2"/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>
              <a:lnSpc>
                <a:spcPct val="90000"/>
              </a:lnSpc>
              <a:buFont typeface="Monotype Sorts" charset="2"/>
              <a:buChar char="`"/>
            </a:pPr>
            <a:endParaRPr lang="en-US" sz="2800" b="0">
              <a:latin typeface="Times New Roman" pitchFamily="18" charset="0"/>
            </a:endParaRPr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1895518" y="247650"/>
            <a:ext cx="5964195" cy="1117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7200" dirty="0"/>
              <a:t>   </a:t>
            </a:r>
            <a:r>
              <a:rPr lang="th-TH" sz="7200" dirty="0"/>
              <a:t>ค่าเช่าที่</a:t>
            </a:r>
            <a:r>
              <a:rPr lang="th-TH" sz="7200" dirty="0" smtClean="0"/>
              <a:t>พัก </a:t>
            </a:r>
            <a:r>
              <a:rPr lang="th-TH" sz="7200" dirty="0" smtClean="0">
                <a:solidFill>
                  <a:srgbClr val="FF0000"/>
                </a:solidFill>
              </a:rPr>
              <a:t>(ม. 51)</a:t>
            </a:r>
            <a:endParaRPr lang="th-TH" sz="7200" dirty="0">
              <a:solidFill>
                <a:srgbClr val="FF0000"/>
              </a:solidFill>
            </a:endParaRPr>
          </a:p>
        </p:txBody>
      </p:sp>
      <p:sp>
        <p:nvSpPr>
          <p:cNvPr id="11270" name="Rectangle 5"/>
          <p:cNvSpPr>
            <a:spLocks noChangeArrowheads="1"/>
          </p:cNvSpPr>
          <p:nvPr/>
        </p:nvSpPr>
        <p:spPr bwMode="auto">
          <a:xfrm>
            <a:off x="1751055" y="1902542"/>
            <a:ext cx="7394575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4000" dirty="0">
                <a:solidFill>
                  <a:schemeClr val="tx1"/>
                </a:solidFill>
              </a:rPr>
              <a:t>      </a:t>
            </a:r>
            <a:r>
              <a:rPr lang="th-TH" sz="4000" dirty="0">
                <a:solidFill>
                  <a:schemeClr val="tx1"/>
                </a:solidFill>
              </a:rPr>
              <a:t>จำเป็นต้องพักแรม</a:t>
            </a:r>
          </a:p>
        </p:txBody>
      </p:sp>
      <p:sp>
        <p:nvSpPr>
          <p:cNvPr id="11271" name="Rectangle 6"/>
          <p:cNvSpPr>
            <a:spLocks noChangeArrowheads="1"/>
          </p:cNvSpPr>
          <p:nvPr/>
        </p:nvSpPr>
        <p:spPr bwMode="auto">
          <a:xfrm>
            <a:off x="1895518" y="2552936"/>
            <a:ext cx="2554287" cy="15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4000" dirty="0">
                <a:solidFill>
                  <a:schemeClr val="tx1"/>
                </a:solidFill>
              </a:rPr>
              <a:t>     </a:t>
            </a:r>
            <a:r>
              <a:rPr lang="th-TH" sz="4000" dirty="0">
                <a:solidFill>
                  <a:schemeClr val="tx1"/>
                </a:solidFill>
              </a:rPr>
              <a:t>จ่ายจริง</a:t>
            </a:r>
            <a:endParaRPr lang="en-US" sz="40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endParaRPr lang="th-TH" sz="4000" dirty="0">
              <a:solidFill>
                <a:schemeClr val="tx1"/>
              </a:solidFill>
            </a:endParaRPr>
          </a:p>
        </p:txBody>
      </p:sp>
      <p:sp>
        <p:nvSpPr>
          <p:cNvPr id="11272" name="Rectangle 7"/>
          <p:cNvSpPr>
            <a:spLocks noChangeArrowheads="1"/>
          </p:cNvSpPr>
          <p:nvPr/>
        </p:nvSpPr>
        <p:spPr bwMode="auto">
          <a:xfrm>
            <a:off x="1679618" y="2533510"/>
            <a:ext cx="673100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4400" dirty="0">
                <a:solidFill>
                  <a:srgbClr val="66FF99"/>
                </a:solidFill>
              </a:rPr>
              <a:t> </a:t>
            </a:r>
            <a:endParaRPr lang="th-TH" sz="4400" dirty="0">
              <a:solidFill>
                <a:srgbClr val="66FF99"/>
              </a:solidFill>
            </a:endParaRPr>
          </a:p>
        </p:txBody>
      </p:sp>
      <p:sp>
        <p:nvSpPr>
          <p:cNvPr id="11273" name="Rectangle 8"/>
          <p:cNvSpPr>
            <a:spLocks noChangeArrowheads="1"/>
          </p:cNvSpPr>
          <p:nvPr/>
        </p:nvSpPr>
        <p:spPr bwMode="auto">
          <a:xfrm>
            <a:off x="1679618" y="1928672"/>
            <a:ext cx="673100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4400" dirty="0">
                <a:solidFill>
                  <a:srgbClr val="66FF99"/>
                </a:solidFill>
              </a:rPr>
              <a:t> </a:t>
            </a:r>
            <a:endParaRPr lang="th-TH" sz="4400" dirty="0">
              <a:solidFill>
                <a:srgbClr val="66FF99"/>
              </a:solidFill>
            </a:endParaRPr>
          </a:p>
        </p:txBody>
      </p:sp>
      <p:sp>
        <p:nvSpPr>
          <p:cNvPr id="11274" name="Rectangle 9"/>
          <p:cNvSpPr>
            <a:spLocks noChangeArrowheads="1"/>
          </p:cNvSpPr>
          <p:nvPr/>
        </p:nvSpPr>
        <p:spPr bwMode="auto">
          <a:xfrm>
            <a:off x="500034" y="4380953"/>
            <a:ext cx="2160588" cy="77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th-TH" sz="4800" i="1" u="sng" dirty="0">
                <a:solidFill>
                  <a:srgbClr val="FF0000"/>
                </a:solidFill>
              </a:rPr>
              <a:t>ข้อห้าม</a:t>
            </a:r>
          </a:p>
        </p:txBody>
      </p:sp>
      <p:sp>
        <p:nvSpPr>
          <p:cNvPr id="11275" name="Rectangle 10"/>
          <p:cNvSpPr>
            <a:spLocks noChangeArrowheads="1"/>
          </p:cNvSpPr>
          <p:nvPr/>
        </p:nvSpPr>
        <p:spPr bwMode="auto">
          <a:xfrm>
            <a:off x="1685503" y="4422822"/>
            <a:ext cx="5838825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000" dirty="0">
                <a:solidFill>
                  <a:schemeClr val="tx1"/>
                </a:solidFill>
              </a:rPr>
              <a:t>        </a:t>
            </a:r>
            <a:r>
              <a:rPr lang="th-TH" sz="4000" dirty="0">
                <a:solidFill>
                  <a:schemeClr val="tx1"/>
                </a:solidFill>
              </a:rPr>
              <a:t>พักในยานพาหนะ</a:t>
            </a:r>
          </a:p>
        </p:txBody>
      </p:sp>
      <p:sp>
        <p:nvSpPr>
          <p:cNvPr id="11276" name="Rectangle 11"/>
          <p:cNvSpPr>
            <a:spLocks noChangeArrowheads="1"/>
          </p:cNvSpPr>
          <p:nvPr/>
        </p:nvSpPr>
        <p:spPr bwMode="auto">
          <a:xfrm>
            <a:off x="2111418" y="5070894"/>
            <a:ext cx="5986462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000" dirty="0">
                <a:solidFill>
                  <a:schemeClr val="tx1"/>
                </a:solidFill>
              </a:rPr>
              <a:t>   </a:t>
            </a:r>
            <a:r>
              <a:rPr lang="th-TH" sz="4000" dirty="0">
                <a:solidFill>
                  <a:schemeClr val="tx1"/>
                </a:solidFill>
              </a:rPr>
              <a:t>ทางราชการจัดที่พักให้</a:t>
            </a:r>
          </a:p>
        </p:txBody>
      </p:sp>
      <p:sp>
        <p:nvSpPr>
          <p:cNvPr id="11279" name="Rectangle 14"/>
          <p:cNvSpPr>
            <a:spLocks noChangeArrowheads="1"/>
          </p:cNvSpPr>
          <p:nvPr/>
        </p:nvSpPr>
        <p:spPr bwMode="auto">
          <a:xfrm>
            <a:off x="1751055" y="5132247"/>
            <a:ext cx="673100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4400">
                <a:solidFill>
                  <a:srgbClr val="66FF99"/>
                </a:solidFill>
              </a:rPr>
              <a:t> </a:t>
            </a:r>
            <a:endParaRPr lang="th-TH" sz="4400">
              <a:solidFill>
                <a:srgbClr val="66FF99"/>
              </a:solidFill>
            </a:endParaRPr>
          </a:p>
        </p:txBody>
      </p:sp>
      <p:sp>
        <p:nvSpPr>
          <p:cNvPr id="11280" name="Rectangle 15"/>
          <p:cNvSpPr>
            <a:spLocks noChangeArrowheads="1"/>
          </p:cNvSpPr>
          <p:nvPr/>
        </p:nvSpPr>
        <p:spPr bwMode="auto">
          <a:xfrm>
            <a:off x="1751055" y="4506772"/>
            <a:ext cx="673100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4400" dirty="0">
                <a:solidFill>
                  <a:srgbClr val="66FF99"/>
                </a:solidFill>
              </a:rPr>
              <a:t> </a:t>
            </a:r>
            <a:endParaRPr lang="th-TH" sz="4400" dirty="0">
              <a:solidFill>
                <a:srgbClr val="66FF99"/>
              </a:solidFill>
            </a:endParaRPr>
          </a:p>
        </p:txBody>
      </p:sp>
      <p:sp>
        <p:nvSpPr>
          <p:cNvPr id="11281" name="Rectangle 16"/>
          <p:cNvSpPr>
            <a:spLocks noChangeArrowheads="1"/>
          </p:cNvSpPr>
          <p:nvPr/>
        </p:nvSpPr>
        <p:spPr bwMode="auto">
          <a:xfrm>
            <a:off x="1500230" y="3142067"/>
            <a:ext cx="7032210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000" dirty="0">
                <a:solidFill>
                  <a:schemeClr val="tx1"/>
                </a:solidFill>
              </a:rPr>
              <a:t>        </a:t>
            </a:r>
            <a:r>
              <a:rPr lang="th-TH" sz="4000" dirty="0" smtClean="0">
                <a:solidFill>
                  <a:schemeClr val="tx1"/>
                </a:solidFill>
              </a:rPr>
              <a:t>  ชำนาญการพิเศษลงมา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th-TH" sz="4000" dirty="0" smtClean="0">
                <a:solidFill>
                  <a:schemeClr val="tx1"/>
                </a:solidFill>
              </a:rPr>
              <a:t>พัก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>
                <a:solidFill>
                  <a:schemeClr val="tx1"/>
                </a:solidFill>
              </a:rPr>
              <a:t>2 </a:t>
            </a:r>
            <a:r>
              <a:rPr lang="th-TH" sz="4000" dirty="0">
                <a:solidFill>
                  <a:schemeClr val="tx1"/>
                </a:solidFill>
              </a:rPr>
              <a:t>คนต่อห้อง</a:t>
            </a:r>
          </a:p>
        </p:txBody>
      </p:sp>
      <p:sp>
        <p:nvSpPr>
          <p:cNvPr id="11282" name="Rectangle 17"/>
          <p:cNvSpPr>
            <a:spLocks noChangeArrowheads="1"/>
          </p:cNvSpPr>
          <p:nvPr/>
        </p:nvSpPr>
        <p:spPr bwMode="auto">
          <a:xfrm>
            <a:off x="1695493" y="3179622"/>
            <a:ext cx="673100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4400">
                <a:solidFill>
                  <a:srgbClr val="66FF99"/>
                </a:solidFill>
              </a:rPr>
              <a:t> </a:t>
            </a:r>
            <a:endParaRPr lang="th-TH" sz="4400">
              <a:solidFill>
                <a:srgbClr val="66FF99"/>
              </a:solidFill>
            </a:endParaRP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A4BBBE-928C-471D-8012-8424B7B28103}" type="slidenum">
              <a:rPr lang="en-US"/>
              <a:pPr>
                <a:defRPr/>
              </a:pPr>
              <a:t>11</a:t>
            </a:fld>
            <a:endParaRPr lang="th-TH"/>
          </a:p>
        </p:txBody>
      </p:sp>
      <p:sp>
        <p:nvSpPr>
          <p:cNvPr id="12291" name="AutoShape 2"/>
          <p:cNvSpPr>
            <a:spLocks noChangeArrowheads="1"/>
          </p:cNvSpPr>
          <p:nvPr/>
        </p:nvSpPr>
        <p:spPr bwMode="auto">
          <a:xfrm>
            <a:off x="1085850" y="116632"/>
            <a:ext cx="7004050" cy="1076325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995363" y="188640"/>
            <a:ext cx="6911975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7500"/>
              <a:t>       </a:t>
            </a:r>
            <a:r>
              <a:rPr lang="th-TH" sz="7500"/>
              <a:t>อัตราค่าเช่าโรงแรม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7551738" y="1196752"/>
            <a:ext cx="1225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th-TH" sz="2800" dirty="0">
                <a:solidFill>
                  <a:srgbClr val="FF0066"/>
                </a:solidFill>
                <a:latin typeface="Cordia New" pitchFamily="34" charset="-34"/>
                <a:cs typeface="Cordia New" pitchFamily="34" charset="-34"/>
              </a:rPr>
              <a:t>บาท</a:t>
            </a:r>
            <a:r>
              <a:rPr lang="en-US" sz="2800" dirty="0">
                <a:solidFill>
                  <a:srgbClr val="FF0066"/>
                </a:solidFill>
                <a:latin typeface="Cordia New" pitchFamily="34" charset="-34"/>
                <a:cs typeface="Cordia New" pitchFamily="34" charset="-34"/>
              </a:rPr>
              <a:t> : </a:t>
            </a:r>
            <a:r>
              <a:rPr lang="th-TH" sz="2800" dirty="0">
                <a:solidFill>
                  <a:srgbClr val="FF0066"/>
                </a:solidFill>
                <a:latin typeface="Cordia New" pitchFamily="34" charset="-34"/>
                <a:cs typeface="Cordia New" pitchFamily="34" charset="-34"/>
              </a:rPr>
              <a:t>วัน</a:t>
            </a:r>
          </a:p>
        </p:txBody>
      </p:sp>
      <p:graphicFrame>
        <p:nvGraphicFramePr>
          <p:cNvPr id="24675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0852155"/>
              </p:ext>
            </p:extLst>
          </p:nvPr>
        </p:nvGraphicFramePr>
        <p:xfrm>
          <a:off x="520739" y="1585688"/>
          <a:ext cx="8224838" cy="4342994"/>
        </p:xfrm>
        <a:graphic>
          <a:graphicData uri="http://schemas.openxmlformats.org/drawingml/2006/table">
            <a:tbl>
              <a:tblPr/>
              <a:tblGrid>
                <a:gridCol w="21070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052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55832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ระดับ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ประเภท 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ประเภท 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small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ประเภท 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583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small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เดี่ยว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small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คู่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small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เดี่ยว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คู่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small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เดี่ยว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คู่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628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ทั่วไปอาวุโส ชำนาญการพิเศษลงมา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ทั่วไปทักษะพิเศษ วิชาการเชี่ยวชาญขึ้นไป</a:t>
                      </a:r>
                      <a:endParaRPr kumimoji="0" lang="th-TH" sz="3200" b="1" i="0" u="none" strike="noStrike" cap="small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7,500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200" b="1" i="0" u="none" strike="noStrike" cap="small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600" b="1" i="0" u="none" strike="noStrike" cap="small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5,250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5,000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200" b="1" i="0" u="none" strike="noStrike" cap="small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600" b="1" i="0" u="none" strike="noStrike" cap="small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7,000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3,500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3,100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200" b="1" i="0" u="none" strike="noStrike" cap="small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400" b="1" i="0" u="none" strike="noStrike" cap="small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4,500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small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2,170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2"/>
          <p:cNvSpPr>
            <a:spLocks noGrp="1" noChangeArrowheads="1"/>
          </p:cNvSpPr>
          <p:nvPr>
            <p:ph idx="1"/>
          </p:nvPr>
        </p:nvSpPr>
        <p:spPr>
          <a:xfrm>
            <a:off x="395536" y="1934294"/>
            <a:ext cx="8496944" cy="4591050"/>
          </a:xfrm>
          <a:noFill/>
        </p:spPr>
        <p:txBody>
          <a:bodyPr/>
          <a:lstStyle/>
          <a:p>
            <a:pPr marL="609600" indent="-609600" algn="thaiDist" eaLnBrk="1" hangingPunct="1">
              <a:lnSpc>
                <a:spcPct val="80000"/>
              </a:lnSpc>
              <a:buFontTx/>
              <a:buBlip>
                <a:blip r:embed="rId3"/>
              </a:buBlip>
            </a:pPr>
            <a:r>
              <a:rPr lang="th-TH" sz="4000" b="1" dirty="0" smtClean="0">
                <a:latin typeface="AngsanaUPC" pitchFamily="18" charset="-34"/>
                <a:cs typeface="AngsanaUPC" pitchFamily="18" charset="-34"/>
              </a:rPr>
              <a:t>กรณีติดต่อกับโรงแรม หรือที่พักแรม</a:t>
            </a:r>
          </a:p>
          <a:p>
            <a:pPr marL="0" indent="0" algn="thaiDist" eaLnBrk="1" hangingPunct="1">
              <a:lnSpc>
                <a:spcPct val="80000"/>
              </a:lnSpc>
              <a:buNone/>
            </a:pP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      ให้ใช้ใบเสร็จรับเงิน </a:t>
            </a:r>
            <a:r>
              <a:rPr lang="th-TH" sz="4000" b="1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หรือ</a:t>
            </a: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ใบแจ้งรายการของโรงแรม</a:t>
            </a:r>
          </a:p>
          <a:p>
            <a:pPr marL="0" indent="0" algn="thaiDist" eaLnBrk="1" hangingPunct="1">
              <a:lnSpc>
                <a:spcPct val="80000"/>
              </a:lnSpc>
              <a:buNone/>
            </a:pPr>
            <a:endParaRPr lang="th-TH" sz="1600" b="1" dirty="0" smtClean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Blip>
                <a:blip r:embed="rId4"/>
              </a:buBlip>
            </a:pPr>
            <a:r>
              <a:rPr lang="th-TH" sz="4000" b="1" dirty="0" smtClean="0">
                <a:latin typeface="AngsanaUPC" pitchFamily="18" charset="-34"/>
                <a:cs typeface="AngsanaUPC" pitchFamily="18" charset="-34"/>
              </a:rPr>
              <a:t>กรณีติดต่อกับตัวแทนจำหน่าย / ผู้ประกอบธุรกิจนำเที่ยว</a:t>
            </a:r>
          </a:p>
          <a:p>
            <a:pPr marL="0" indent="0" algn="thaiDist" eaLnBrk="1" hangingPunct="1">
              <a:lnSpc>
                <a:spcPct val="80000"/>
              </a:lnSpc>
              <a:buNone/>
            </a:pP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      </a:t>
            </a:r>
            <a:r>
              <a:rPr lang="th-TH" sz="4000" b="1" spc="-80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ให้ใช้ใบเสร็จรับเงินของตัวแทนจำหน่าย หรือที่พิมพ์</a:t>
            </a:r>
            <a:br>
              <a:rPr lang="th-TH" sz="4000" b="1" spc="-80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0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ออกจากระบบอิเล็กทรอนิกส์ / ใบเสร็จรับเงินของผู้ประกอบธุรกิจนำเที่ยว </a:t>
            </a:r>
            <a:r>
              <a:rPr lang="th-TH" sz="4000" spc="-70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(ด่วนที่สุด ที่ กค 0408.4/ ว 165 </a:t>
            </a:r>
            <a:r>
              <a:rPr lang="th-TH" sz="4000" spc="-70" dirty="0" err="1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ลว</a:t>
            </a:r>
            <a:r>
              <a:rPr lang="th-TH" sz="4000" spc="-70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. 22 ธ.ค. 2559)</a:t>
            </a:r>
          </a:p>
        </p:txBody>
      </p:sp>
      <p:sp>
        <p:nvSpPr>
          <p:cNvPr id="3891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B81894-BE1F-4623-A1D8-6A435CE289C1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charset="0"/>
                <a:ea typeface="+mn-ea"/>
                <a:cs typeface="Angsana New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696887" y="377701"/>
            <a:ext cx="7777497" cy="1072430"/>
          </a:xfrm>
          <a:prstGeom prst="rect">
            <a:avLst/>
          </a:prstGeom>
          <a:gradFill rotWithShape="0">
            <a:gsLst>
              <a:gs pos="0">
                <a:srgbClr val="C5E139"/>
              </a:gs>
              <a:gs pos="50000">
                <a:srgbClr val="C9FFFF"/>
              </a:gs>
              <a:gs pos="100000">
                <a:srgbClr val="C5E139"/>
              </a:gs>
            </a:gsLst>
            <a:lin ang="18900000" scaled="1"/>
          </a:gradFill>
          <a:ln w="12700" cap="flat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charset="-34"/>
              </a:defRPr>
            </a:lvl9pPr>
          </a:lstStyle>
          <a:p>
            <a:endParaRPr lang="th-TH" sz="500" b="1" kern="0" dirty="0" smtClean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5400" b="1" kern="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หลักฐานการเบิกค่าเช่าที่พักเท่าที่จ่ายจริง</a:t>
            </a:r>
          </a:p>
        </p:txBody>
      </p:sp>
    </p:spTree>
    <p:extLst>
      <p:ext uri="{BB962C8B-B14F-4D97-AF65-F5344CB8AC3E}">
        <p14:creationId xmlns:p14="http://schemas.microsoft.com/office/powerpoint/2010/main" val="288362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97D7FC-F147-43FD-8210-74923A87E4CE}" type="slidenum">
              <a:rPr lang="en-US"/>
              <a:pPr>
                <a:defRPr/>
              </a:pPr>
              <a:t>13</a:t>
            </a:fld>
            <a:endParaRPr lang="th-TH"/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479425" y="1035050"/>
            <a:ext cx="8353425" cy="2936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rgbClr val="CC0066"/>
              </a:buClr>
              <a:buFont typeface="Wingdings" pitchFamily="2" charset="2"/>
              <a:buChar char="Ø"/>
            </a:pPr>
            <a:r>
              <a:rPr lang="en-US" sz="6000" dirty="0">
                <a:solidFill>
                  <a:schemeClr val="tx1"/>
                </a:solidFill>
              </a:rPr>
              <a:t> </a:t>
            </a:r>
            <a:r>
              <a:rPr lang="th-TH" sz="4800" dirty="0">
                <a:solidFill>
                  <a:schemeClr val="tx1"/>
                </a:solidFill>
              </a:rPr>
              <a:t>กรณีเดินทางล่วงหน้าก่อนเริ่มปฏิบัติราชการ เนื่องจากลากิจ</a:t>
            </a:r>
            <a:r>
              <a:rPr lang="en-US" sz="4800" dirty="0">
                <a:solidFill>
                  <a:schemeClr val="tx1"/>
                </a:solidFill>
              </a:rPr>
              <a:t> / </a:t>
            </a:r>
            <a:r>
              <a:rPr lang="th-TH" sz="4800" dirty="0">
                <a:solidFill>
                  <a:schemeClr val="tx1"/>
                </a:solidFill>
              </a:rPr>
              <a:t>ลาพักผ่อน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th-TH" sz="4800" dirty="0">
                <a:solidFill>
                  <a:schemeClr val="tx1"/>
                </a:solidFill>
              </a:rPr>
              <a:t>และจำต้องพักแรม          ในท้องที่ปฏิบัติราชการก่อนวันเริ่มปฏิบัติราชการ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  <a:r>
              <a:rPr lang="th-TH" sz="4800" dirty="0">
                <a:solidFill>
                  <a:schemeClr val="tx1"/>
                </a:solidFill>
              </a:rPr>
              <a:t>            ให้</a:t>
            </a:r>
            <a:r>
              <a:rPr lang="th-TH" sz="4800" u="sng" dirty="0">
                <a:solidFill>
                  <a:schemeClr val="tx1"/>
                </a:solidFill>
              </a:rPr>
              <a:t>เบิกค่าเช่าที่พัก</a:t>
            </a:r>
            <a:r>
              <a:rPr lang="th-TH" sz="4800" dirty="0">
                <a:solidFill>
                  <a:schemeClr val="tx1"/>
                </a:solidFill>
              </a:rPr>
              <a:t>ก่อนได้</a:t>
            </a:r>
            <a:r>
              <a:rPr lang="th-TH" sz="4800" u="sng" dirty="0">
                <a:solidFill>
                  <a:schemeClr val="tx1"/>
                </a:solidFill>
              </a:rPr>
              <a:t>ไม่เกิน</a:t>
            </a:r>
            <a:r>
              <a:rPr lang="en-US" sz="4800" dirty="0">
                <a:solidFill>
                  <a:schemeClr val="tx1"/>
                </a:solidFill>
              </a:rPr>
              <a:t> 1 </a:t>
            </a:r>
            <a:r>
              <a:rPr lang="th-TH" sz="4800" dirty="0">
                <a:solidFill>
                  <a:schemeClr val="tx1"/>
                </a:solidFill>
              </a:rPr>
              <a:t>วัน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3E362E-74FF-4AE9-9312-64A3C6F0074A}" type="slidenum">
              <a:rPr lang="en-US"/>
              <a:pPr>
                <a:defRPr/>
              </a:pPr>
              <a:t>14</a:t>
            </a:fld>
            <a:endParaRPr lang="th-TH"/>
          </a:p>
        </p:txBody>
      </p:sp>
      <p:sp>
        <p:nvSpPr>
          <p:cNvPr id="32770" name="AutoShape 2"/>
          <p:cNvSpPr>
            <a:spLocks noChangeArrowheads="1"/>
          </p:cNvSpPr>
          <p:nvPr/>
        </p:nvSpPr>
        <p:spPr bwMode="auto">
          <a:xfrm>
            <a:off x="442913" y="187325"/>
            <a:ext cx="8232353" cy="758825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A287F9"/>
              </a:gs>
              <a:gs pos="50000">
                <a:schemeClr val="bg1"/>
              </a:gs>
              <a:gs pos="100000">
                <a:srgbClr val="A287F9"/>
              </a:gs>
            </a:gsLst>
            <a:lin ang="27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1690688" y="117672"/>
            <a:ext cx="6337696" cy="100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6600" dirty="0"/>
              <a:t>    </a:t>
            </a:r>
            <a:r>
              <a:rPr lang="th-TH" sz="6600" dirty="0"/>
              <a:t>ค่า</a:t>
            </a:r>
            <a:r>
              <a:rPr lang="th-TH" sz="6600" dirty="0" smtClean="0"/>
              <a:t>พาหนะ (ม. 48 (3)</a:t>
            </a:r>
            <a:endParaRPr lang="th-TH" sz="6600" dirty="0"/>
          </a:p>
        </p:txBody>
      </p:sp>
      <p:pic>
        <p:nvPicPr>
          <p:cNvPr id="17413" name="Picture 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1268413"/>
            <a:ext cx="4699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5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1916113"/>
            <a:ext cx="4762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Rectangle 6"/>
          <p:cNvSpPr>
            <a:spLocks noChangeArrowheads="1"/>
          </p:cNvSpPr>
          <p:nvPr/>
        </p:nvSpPr>
        <p:spPr bwMode="auto">
          <a:xfrm>
            <a:off x="887413" y="981075"/>
            <a:ext cx="8256587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4400" dirty="0">
                <a:solidFill>
                  <a:schemeClr val="tx1"/>
                </a:solidFill>
              </a:rPr>
              <a:t>       </a:t>
            </a:r>
            <a:r>
              <a:rPr lang="th-TH" sz="4400" dirty="0">
                <a:solidFill>
                  <a:schemeClr val="tx1"/>
                </a:solidFill>
              </a:rPr>
              <a:t>ค่าโดยสาร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th-TH" sz="4400" dirty="0">
                <a:solidFill>
                  <a:schemeClr val="tx1"/>
                </a:solidFill>
              </a:rPr>
              <a:t>ค่าเช่ายานพาหนะ</a:t>
            </a:r>
          </a:p>
        </p:txBody>
      </p:sp>
      <p:sp>
        <p:nvSpPr>
          <p:cNvPr id="17416" name="Rectangle 7"/>
          <p:cNvSpPr>
            <a:spLocks noChangeArrowheads="1"/>
          </p:cNvSpPr>
          <p:nvPr/>
        </p:nvSpPr>
        <p:spPr bwMode="auto">
          <a:xfrm>
            <a:off x="900113" y="1700213"/>
            <a:ext cx="9024937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4400" dirty="0">
                <a:solidFill>
                  <a:schemeClr val="tx1"/>
                </a:solidFill>
              </a:rPr>
              <a:t>       </a:t>
            </a:r>
            <a:r>
              <a:rPr lang="th-TH" sz="4400" dirty="0">
                <a:solidFill>
                  <a:schemeClr val="tx1"/>
                </a:solidFill>
              </a:rPr>
              <a:t>ค่าเชื้อเพลิง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th-TH" sz="4400" dirty="0">
                <a:solidFill>
                  <a:schemeClr val="tx1"/>
                </a:solidFill>
              </a:rPr>
              <a:t>ค่าระวางบรรทุก</a:t>
            </a:r>
          </a:p>
        </p:txBody>
      </p:sp>
      <p:sp>
        <p:nvSpPr>
          <p:cNvPr id="17417" name="Rectangle 8"/>
          <p:cNvSpPr>
            <a:spLocks noChangeArrowheads="1"/>
          </p:cNvSpPr>
          <p:nvPr/>
        </p:nvSpPr>
        <p:spPr bwMode="auto">
          <a:xfrm>
            <a:off x="900113" y="2276475"/>
            <a:ext cx="4661533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400">
                <a:solidFill>
                  <a:schemeClr val="tx1"/>
                </a:solidFill>
              </a:rPr>
              <a:t>       </a:t>
            </a:r>
            <a:r>
              <a:rPr lang="th-TH" sz="4400">
                <a:solidFill>
                  <a:schemeClr val="tx1"/>
                </a:solidFill>
              </a:rPr>
              <a:t>ค่าจ้างคนหาบหามสิ่งของ</a:t>
            </a:r>
          </a:p>
        </p:txBody>
      </p:sp>
      <p:pic>
        <p:nvPicPr>
          <p:cNvPr id="17418" name="Picture 9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2565400"/>
            <a:ext cx="471488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9" name="Rectangle 10"/>
          <p:cNvSpPr>
            <a:spLocks noChangeArrowheads="1"/>
          </p:cNvSpPr>
          <p:nvPr/>
        </p:nvSpPr>
        <p:spPr bwMode="auto">
          <a:xfrm>
            <a:off x="900113" y="2852738"/>
            <a:ext cx="2888611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400">
                <a:solidFill>
                  <a:schemeClr val="tx1"/>
                </a:solidFill>
              </a:rPr>
              <a:t>       </a:t>
            </a:r>
            <a:r>
              <a:rPr lang="th-TH" sz="4400">
                <a:solidFill>
                  <a:schemeClr val="tx1"/>
                </a:solidFill>
              </a:rPr>
              <a:t>ของผู้เดินทาง</a:t>
            </a:r>
          </a:p>
        </p:txBody>
      </p:sp>
      <p:sp>
        <p:nvSpPr>
          <p:cNvPr id="17420" name="AutoShape 11"/>
          <p:cNvSpPr>
            <a:spLocks noChangeArrowheads="1"/>
          </p:cNvSpPr>
          <p:nvPr/>
        </p:nvSpPr>
        <p:spPr bwMode="auto">
          <a:xfrm>
            <a:off x="322263" y="3643313"/>
            <a:ext cx="8499475" cy="947737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FFFF"/>
              </a:gs>
              <a:gs pos="50000">
                <a:srgbClr val="FFFF00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1" name="Rectangle 12"/>
          <p:cNvSpPr>
            <a:spLocks noChangeArrowheads="1"/>
          </p:cNvSpPr>
          <p:nvPr/>
        </p:nvSpPr>
        <p:spPr bwMode="auto">
          <a:xfrm>
            <a:off x="444500" y="3645644"/>
            <a:ext cx="91440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7200" dirty="0"/>
              <a:t>       </a:t>
            </a:r>
            <a:r>
              <a:rPr lang="th-TH" sz="7200" dirty="0"/>
              <a:t>นิยามพาหนะประจำทาง</a:t>
            </a:r>
          </a:p>
        </p:txBody>
      </p:sp>
      <p:pic>
        <p:nvPicPr>
          <p:cNvPr id="17422" name="Picture 13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78174" y="4959432"/>
            <a:ext cx="493713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3" name="Rectangle 14"/>
          <p:cNvSpPr>
            <a:spLocks noChangeArrowheads="1"/>
          </p:cNvSpPr>
          <p:nvPr/>
        </p:nvSpPr>
        <p:spPr bwMode="auto">
          <a:xfrm>
            <a:off x="2915816" y="4724400"/>
            <a:ext cx="5759450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400" dirty="0">
                <a:solidFill>
                  <a:schemeClr val="tx1"/>
                </a:solidFill>
              </a:rPr>
              <a:t>    </a:t>
            </a:r>
            <a:r>
              <a:rPr lang="th-TH" sz="4400" dirty="0">
                <a:solidFill>
                  <a:schemeClr val="tx1"/>
                </a:solidFill>
              </a:rPr>
              <a:t>บริการทั่วไปประจำ</a:t>
            </a:r>
          </a:p>
        </p:txBody>
      </p:sp>
      <p:pic>
        <p:nvPicPr>
          <p:cNvPr id="17424" name="Picture 15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68959" y="5606581"/>
            <a:ext cx="493713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5" name="Rectangle 16"/>
          <p:cNvSpPr>
            <a:spLocks noChangeArrowheads="1"/>
          </p:cNvSpPr>
          <p:nvPr/>
        </p:nvSpPr>
        <p:spPr bwMode="auto">
          <a:xfrm>
            <a:off x="2925031" y="5373688"/>
            <a:ext cx="2943113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400" dirty="0">
                <a:solidFill>
                  <a:schemeClr val="tx1"/>
                </a:solidFill>
              </a:rPr>
              <a:t>    </a:t>
            </a:r>
            <a:r>
              <a:rPr lang="th-TH" sz="4400" dirty="0">
                <a:solidFill>
                  <a:schemeClr val="tx1"/>
                </a:solidFill>
              </a:rPr>
              <a:t>เส้นทางแน่นอน</a:t>
            </a:r>
          </a:p>
        </p:txBody>
      </p:sp>
      <p:pic>
        <p:nvPicPr>
          <p:cNvPr id="17426" name="Picture 17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50874" y="6162838"/>
            <a:ext cx="49053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7" name="Rectangle 18"/>
          <p:cNvSpPr>
            <a:spLocks noChangeArrowheads="1"/>
          </p:cNvSpPr>
          <p:nvPr/>
        </p:nvSpPr>
        <p:spPr bwMode="auto">
          <a:xfrm>
            <a:off x="2928264" y="5949950"/>
            <a:ext cx="4740080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400" dirty="0">
                <a:solidFill>
                  <a:schemeClr val="tx1"/>
                </a:solidFill>
              </a:rPr>
              <a:t>    </a:t>
            </a:r>
            <a:r>
              <a:rPr lang="th-TH" sz="4400" dirty="0">
                <a:solidFill>
                  <a:schemeClr val="tx1"/>
                </a:solidFill>
              </a:rPr>
              <a:t>ค่าโดยสาร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th-TH" sz="4400" dirty="0">
                <a:solidFill>
                  <a:schemeClr val="tx1"/>
                </a:solidFill>
              </a:rPr>
              <a:t>ค่าระวางแน่นอน</a:t>
            </a:r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CEE18E-800B-44BB-BBBD-A976ED70ED9C}" type="slidenum">
              <a:rPr lang="en-US"/>
              <a:pPr>
                <a:defRPr/>
              </a:pPr>
              <a:t>15</a:t>
            </a:fld>
            <a:endParaRPr lang="th-TH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65184" y="476672"/>
            <a:ext cx="8255288" cy="5626100"/>
          </a:xfrm>
          <a:noFill/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Blip>
                <a:blip r:embed="rId3"/>
              </a:buBlip>
              <a:tabLst>
                <a:tab pos="1176338" algn="l"/>
              </a:tabLst>
            </a:pPr>
            <a:r>
              <a:rPr lang="th-TH" sz="5400" b="1" dirty="0" smtClean="0">
                <a:latin typeface="Angsana New" pitchFamily="18" charset="-34"/>
              </a:rPr>
              <a:t> ค่าพาหนะภายในต่างประเทศ</a:t>
            </a:r>
            <a:r>
              <a:rPr lang="en-US" sz="5400" b="1" dirty="0" smtClean="0">
                <a:latin typeface="Angsana New" pitchFamily="18" charset="-34"/>
              </a:rPr>
              <a:t>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tabLst>
                <a:tab pos="1176338" algn="l"/>
              </a:tabLst>
            </a:pPr>
            <a:r>
              <a:rPr lang="en-US" sz="5400" b="1" dirty="0" smtClean="0">
                <a:latin typeface="Angsana New" pitchFamily="18" charset="-34"/>
              </a:rPr>
              <a:t>      </a:t>
            </a:r>
            <a:r>
              <a:rPr lang="th-TH" sz="5400" b="1" dirty="0" smtClean="0">
                <a:latin typeface="Angsana New" pitchFamily="18" charset="-34"/>
              </a:rPr>
              <a:t>เบิกเท่าที่จ่ายจริง</a:t>
            </a:r>
          </a:p>
          <a:p>
            <a:pPr marL="0" indent="0" eaLnBrk="1" hangingPunct="1">
              <a:lnSpc>
                <a:spcPct val="80000"/>
              </a:lnSpc>
              <a:buFontTx/>
              <a:buBlip>
                <a:blip r:embed="rId3"/>
              </a:buBlip>
              <a:tabLst>
                <a:tab pos="1176338" algn="l"/>
              </a:tabLst>
            </a:pPr>
            <a:r>
              <a:rPr lang="th-TH" sz="5400" b="1" dirty="0" smtClean="0">
                <a:latin typeface="Angsana New" pitchFamily="18" charset="-34"/>
              </a:rPr>
              <a:t> กรณีเดินทางออกนอกเส้นทาง                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tabLst>
                <a:tab pos="1176338" algn="l"/>
              </a:tabLst>
            </a:pPr>
            <a:r>
              <a:rPr lang="th-TH" sz="5400" b="1" dirty="0" smtClean="0">
                <a:latin typeface="Angsana New" pitchFamily="18" charset="-34"/>
              </a:rPr>
              <a:t>      ในระหว่างลา</a:t>
            </a:r>
            <a:endParaRPr lang="en-US" sz="5400" b="1" dirty="0" smtClean="0">
              <a:latin typeface="Angsana New" pitchFamily="18" charset="-34"/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tabLst>
                <a:tab pos="1176338" algn="l"/>
              </a:tabLst>
            </a:pPr>
            <a:r>
              <a:rPr lang="en-US" sz="5400" b="1" dirty="0" smtClean="0">
                <a:latin typeface="Angsana New" pitchFamily="18" charset="-34"/>
              </a:rPr>
              <a:t>      </a:t>
            </a:r>
            <a:r>
              <a:rPr lang="th-TH" sz="5400" b="1" dirty="0" smtClean="0">
                <a:latin typeface="Angsana New" pitchFamily="18" charset="-34"/>
              </a:rPr>
              <a:t>เบิกได้ไม่เกินเส้นทางที่ได้รับคำสั่ง</a:t>
            </a:r>
            <a:r>
              <a:rPr lang="en-US" sz="5400" b="1" dirty="0" smtClean="0">
                <a:latin typeface="Angsana New" pitchFamily="18" charset="-34"/>
              </a:rPr>
              <a:t>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tabLst>
                <a:tab pos="1176338" algn="l"/>
              </a:tabLst>
            </a:pPr>
            <a:r>
              <a:rPr lang="en-US" sz="5400" b="1" dirty="0" smtClean="0">
                <a:latin typeface="Angsana New" pitchFamily="18" charset="-34"/>
              </a:rPr>
              <a:t>      </a:t>
            </a:r>
            <a:r>
              <a:rPr lang="th-TH" sz="5400" b="1" dirty="0" smtClean="0">
                <a:latin typeface="Angsana New" pitchFamily="18" charset="-34"/>
              </a:rPr>
              <a:t>ให้เดินทางไปราชการ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tabLst>
                <a:tab pos="1176338" algn="l"/>
              </a:tabLst>
            </a:pPr>
            <a:r>
              <a:rPr lang="th-TH" sz="6000" b="1" dirty="0">
                <a:solidFill>
                  <a:srgbClr val="FF0000"/>
                </a:solidFill>
                <a:latin typeface="Angsana New" pitchFamily="18" charset="-34"/>
              </a:rPr>
              <a:t> </a:t>
            </a:r>
            <a:r>
              <a:rPr lang="th-TH" sz="6000" b="1" dirty="0" smtClean="0">
                <a:solidFill>
                  <a:srgbClr val="FF0000"/>
                </a:solidFill>
                <a:latin typeface="Angsana New" pitchFamily="18" charset="-34"/>
              </a:rPr>
              <a:t>                           (ม. 52)</a:t>
            </a:r>
            <a:endParaRPr lang="en-US" sz="6000" b="1" dirty="0" smtClean="0">
              <a:solidFill>
                <a:srgbClr val="FF0000"/>
              </a:solidFill>
              <a:latin typeface="Angsana New" pitchFamily="18" charset="-34"/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tabLst>
                <a:tab pos="1176338" algn="l"/>
              </a:tabLst>
            </a:pPr>
            <a:endParaRPr lang="th-TH" sz="5400" b="1" dirty="0" smtClean="0">
              <a:latin typeface="Angsana New" pitchFamily="18" charset="-34"/>
            </a:endParaRP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8B4014-B130-4517-9CD7-DE3F8DCBD9ED}" type="slidenum">
              <a:rPr lang="en-US"/>
              <a:pPr>
                <a:defRPr/>
              </a:pPr>
              <a:t>16</a:t>
            </a:fld>
            <a:endParaRPr lang="th-TH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252538" y="254000"/>
            <a:ext cx="5032375" cy="982663"/>
            <a:chOff x="789" y="160"/>
            <a:chExt cx="3170" cy="619"/>
          </a:xfrm>
        </p:grpSpPr>
        <p:pic>
          <p:nvPicPr>
            <p:cNvPr id="19498" name="Picture 2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89" y="160"/>
              <a:ext cx="3170" cy="6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99" name="Rectangle 3"/>
            <p:cNvSpPr>
              <a:spLocks noChangeArrowheads="1"/>
            </p:cNvSpPr>
            <p:nvPr/>
          </p:nvSpPr>
          <p:spPr bwMode="auto">
            <a:xfrm>
              <a:off x="1272" y="278"/>
              <a:ext cx="1978" cy="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sz="2800" b="0">
                <a:latin typeface="Times New Roman" pitchFamily="18" charset="0"/>
              </a:endParaRPr>
            </a:p>
          </p:txBody>
        </p:sp>
      </p:grp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1547813" y="188913"/>
            <a:ext cx="4176712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7500" dirty="0"/>
              <a:t>      </a:t>
            </a:r>
            <a:r>
              <a:rPr lang="th-TH" sz="6000" dirty="0"/>
              <a:t>เครื่องบิน</a:t>
            </a:r>
          </a:p>
        </p:txBody>
      </p:sp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468313" y="2276475"/>
            <a:ext cx="5999162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endParaRPr lang="en-US" sz="2800" b="0">
              <a:latin typeface="Times New Roman" pitchFamily="18" charset="0"/>
            </a:endParaRPr>
          </a:p>
        </p:txBody>
      </p:sp>
      <p:sp>
        <p:nvSpPr>
          <p:cNvPr id="19462" name="Rectangle 7"/>
          <p:cNvSpPr>
            <a:spLocks noChangeArrowheads="1"/>
          </p:cNvSpPr>
          <p:nvPr/>
        </p:nvSpPr>
        <p:spPr bwMode="auto">
          <a:xfrm>
            <a:off x="1042988" y="1247775"/>
            <a:ext cx="7416800" cy="8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5000" dirty="0"/>
              <a:t> </a:t>
            </a:r>
            <a:r>
              <a:rPr lang="th-TH" sz="5500" dirty="0">
                <a:solidFill>
                  <a:srgbClr val="FF0000"/>
                </a:solidFill>
              </a:rPr>
              <a:t>ชั้นหนึ่ง</a:t>
            </a:r>
            <a:r>
              <a:rPr lang="en-US" sz="5500" dirty="0">
                <a:solidFill>
                  <a:srgbClr val="FF0000"/>
                </a:solidFill>
              </a:rPr>
              <a:t> </a:t>
            </a:r>
            <a:r>
              <a:rPr lang="th-TH" sz="5500" dirty="0">
                <a:solidFill>
                  <a:srgbClr val="FF0000"/>
                </a:solidFill>
              </a:rPr>
              <a:t>สำหรับ</a:t>
            </a:r>
          </a:p>
        </p:txBody>
      </p:sp>
      <p:pic>
        <p:nvPicPr>
          <p:cNvPr id="19463" name="Picture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1557338"/>
            <a:ext cx="4826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Rectangle 9"/>
          <p:cNvSpPr>
            <a:spLocks noChangeArrowheads="1"/>
          </p:cNvSpPr>
          <p:nvPr/>
        </p:nvSpPr>
        <p:spPr bwMode="auto">
          <a:xfrm>
            <a:off x="1400152" y="1989620"/>
            <a:ext cx="5830887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400" b="0" dirty="0">
                <a:solidFill>
                  <a:schemeClr val="tx1"/>
                </a:solidFill>
              </a:rPr>
              <a:t>  </a:t>
            </a:r>
            <a:r>
              <a:rPr lang="th-TH" sz="4000" b="0" dirty="0">
                <a:solidFill>
                  <a:schemeClr val="tx1"/>
                </a:solidFill>
              </a:rPr>
              <a:t>หัวหน้าคณะผู้แทนรัฐบาล</a:t>
            </a:r>
          </a:p>
        </p:txBody>
      </p:sp>
      <p:sp>
        <p:nvSpPr>
          <p:cNvPr id="19467" name="Oval 12"/>
          <p:cNvSpPr>
            <a:spLocks noChangeArrowheads="1"/>
          </p:cNvSpPr>
          <p:nvPr/>
        </p:nvSpPr>
        <p:spPr bwMode="auto">
          <a:xfrm>
            <a:off x="4379913" y="5265738"/>
            <a:ext cx="673100" cy="377825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>
              <a:lnSpc>
                <a:spcPct val="90000"/>
              </a:lnSpc>
            </a:pPr>
            <a:endParaRPr lang="en-US" sz="2800" b="0">
              <a:latin typeface="Times New Roman" pitchFamily="18" charset="0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213475" y="425450"/>
            <a:ext cx="2590800" cy="512763"/>
            <a:chOff x="3914" y="268"/>
            <a:chExt cx="1632" cy="323"/>
          </a:xfrm>
        </p:grpSpPr>
        <p:sp>
          <p:nvSpPr>
            <p:cNvPr id="19482" name="Freeform 13"/>
            <p:cNvSpPr>
              <a:spLocks/>
            </p:cNvSpPr>
            <p:nvPr/>
          </p:nvSpPr>
          <p:spPr bwMode="auto">
            <a:xfrm>
              <a:off x="3914" y="268"/>
              <a:ext cx="1586" cy="281"/>
            </a:xfrm>
            <a:custGeom>
              <a:avLst/>
              <a:gdLst>
                <a:gd name="T0" fmla="*/ 1563 w 1586"/>
                <a:gd name="T1" fmla="*/ 11 h 281"/>
                <a:gd name="T2" fmla="*/ 1528 w 1586"/>
                <a:gd name="T3" fmla="*/ 4 h 281"/>
                <a:gd name="T4" fmla="*/ 1487 w 1586"/>
                <a:gd name="T5" fmla="*/ 1 h 281"/>
                <a:gd name="T6" fmla="*/ 1445 w 1586"/>
                <a:gd name="T7" fmla="*/ 0 h 281"/>
                <a:gd name="T8" fmla="*/ 1412 w 1586"/>
                <a:gd name="T9" fmla="*/ 1 h 281"/>
                <a:gd name="T10" fmla="*/ 1397 w 1586"/>
                <a:gd name="T11" fmla="*/ 1 h 281"/>
                <a:gd name="T12" fmla="*/ 1370 w 1586"/>
                <a:gd name="T13" fmla="*/ 1 h 281"/>
                <a:gd name="T14" fmla="*/ 1322 w 1586"/>
                <a:gd name="T15" fmla="*/ 1 h 281"/>
                <a:gd name="T16" fmla="*/ 1283 w 1586"/>
                <a:gd name="T17" fmla="*/ 1 h 281"/>
                <a:gd name="T18" fmla="*/ 1240 w 1586"/>
                <a:gd name="T19" fmla="*/ 5 h 281"/>
                <a:gd name="T20" fmla="*/ 1186 w 1586"/>
                <a:gd name="T21" fmla="*/ 15 h 281"/>
                <a:gd name="T22" fmla="*/ 1122 w 1586"/>
                <a:gd name="T23" fmla="*/ 27 h 281"/>
                <a:gd name="T24" fmla="*/ 1051 w 1586"/>
                <a:gd name="T25" fmla="*/ 41 h 281"/>
                <a:gd name="T26" fmla="*/ 975 w 1586"/>
                <a:gd name="T27" fmla="*/ 59 h 281"/>
                <a:gd name="T28" fmla="*/ 897 w 1586"/>
                <a:gd name="T29" fmla="*/ 77 h 281"/>
                <a:gd name="T30" fmla="*/ 817 w 1586"/>
                <a:gd name="T31" fmla="*/ 96 h 281"/>
                <a:gd name="T32" fmla="*/ 739 w 1586"/>
                <a:gd name="T33" fmla="*/ 116 h 281"/>
                <a:gd name="T34" fmla="*/ 665 w 1586"/>
                <a:gd name="T35" fmla="*/ 135 h 281"/>
                <a:gd name="T36" fmla="*/ 597 w 1586"/>
                <a:gd name="T37" fmla="*/ 153 h 281"/>
                <a:gd name="T38" fmla="*/ 566 w 1586"/>
                <a:gd name="T39" fmla="*/ 140 h 281"/>
                <a:gd name="T40" fmla="*/ 529 w 1586"/>
                <a:gd name="T41" fmla="*/ 130 h 281"/>
                <a:gd name="T42" fmla="*/ 497 w 1586"/>
                <a:gd name="T43" fmla="*/ 132 h 281"/>
                <a:gd name="T44" fmla="*/ 458 w 1586"/>
                <a:gd name="T45" fmla="*/ 143 h 281"/>
                <a:gd name="T46" fmla="*/ 417 w 1586"/>
                <a:gd name="T47" fmla="*/ 155 h 281"/>
                <a:gd name="T48" fmla="*/ 0 w 1586"/>
                <a:gd name="T49" fmla="*/ 186 h 281"/>
                <a:gd name="T50" fmla="*/ 288 w 1586"/>
                <a:gd name="T51" fmla="*/ 238 h 281"/>
                <a:gd name="T52" fmla="*/ 262 w 1586"/>
                <a:gd name="T53" fmla="*/ 280 h 281"/>
                <a:gd name="T54" fmla="*/ 278 w 1586"/>
                <a:gd name="T55" fmla="*/ 280 h 281"/>
                <a:gd name="T56" fmla="*/ 310 w 1586"/>
                <a:gd name="T57" fmla="*/ 280 h 281"/>
                <a:gd name="T58" fmla="*/ 355 w 1586"/>
                <a:gd name="T59" fmla="*/ 279 h 281"/>
                <a:gd name="T60" fmla="*/ 415 w 1586"/>
                <a:gd name="T61" fmla="*/ 276 h 281"/>
                <a:gd name="T62" fmla="*/ 487 w 1586"/>
                <a:gd name="T63" fmla="*/ 271 h 281"/>
                <a:gd name="T64" fmla="*/ 573 w 1586"/>
                <a:gd name="T65" fmla="*/ 265 h 281"/>
                <a:gd name="T66" fmla="*/ 671 w 1586"/>
                <a:gd name="T67" fmla="*/ 255 h 281"/>
                <a:gd name="T68" fmla="*/ 780 w 1586"/>
                <a:gd name="T69" fmla="*/ 242 h 281"/>
                <a:gd name="T70" fmla="*/ 901 w 1586"/>
                <a:gd name="T71" fmla="*/ 224 h 281"/>
                <a:gd name="T72" fmla="*/ 1033 w 1586"/>
                <a:gd name="T73" fmla="*/ 202 h 281"/>
                <a:gd name="T74" fmla="*/ 1180 w 1586"/>
                <a:gd name="T75" fmla="*/ 219 h 281"/>
                <a:gd name="T76" fmla="*/ 1408 w 1586"/>
                <a:gd name="T77" fmla="*/ 165 h 281"/>
                <a:gd name="T78" fmla="*/ 1421 w 1586"/>
                <a:gd name="T79" fmla="*/ 159 h 281"/>
                <a:gd name="T80" fmla="*/ 1429 w 1586"/>
                <a:gd name="T81" fmla="*/ 153 h 281"/>
                <a:gd name="T82" fmla="*/ 1429 w 1586"/>
                <a:gd name="T83" fmla="*/ 137 h 281"/>
                <a:gd name="T84" fmla="*/ 1411 w 1586"/>
                <a:gd name="T85" fmla="*/ 125 h 281"/>
                <a:gd name="T86" fmla="*/ 1414 w 1586"/>
                <a:gd name="T87" fmla="*/ 115 h 281"/>
                <a:gd name="T88" fmla="*/ 1464 w 1586"/>
                <a:gd name="T89" fmla="*/ 99 h 281"/>
                <a:gd name="T90" fmla="*/ 1507 w 1586"/>
                <a:gd name="T91" fmla="*/ 83 h 281"/>
                <a:gd name="T92" fmla="*/ 1540 w 1586"/>
                <a:gd name="T93" fmla="*/ 69 h 281"/>
                <a:gd name="T94" fmla="*/ 1565 w 1586"/>
                <a:gd name="T95" fmla="*/ 55 h 281"/>
                <a:gd name="T96" fmla="*/ 1580 w 1586"/>
                <a:gd name="T97" fmla="*/ 42 h 281"/>
                <a:gd name="T98" fmla="*/ 1583 w 1586"/>
                <a:gd name="T99" fmla="*/ 24 h 28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86"/>
                <a:gd name="T151" fmla="*/ 0 h 281"/>
                <a:gd name="T152" fmla="*/ 1586 w 1586"/>
                <a:gd name="T153" fmla="*/ 281 h 28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86" h="281">
                  <a:moveTo>
                    <a:pt x="1578" y="19"/>
                  </a:moveTo>
                  <a:lnTo>
                    <a:pt x="1571" y="15"/>
                  </a:lnTo>
                  <a:lnTo>
                    <a:pt x="1563" y="11"/>
                  </a:lnTo>
                  <a:lnTo>
                    <a:pt x="1553" y="8"/>
                  </a:lnTo>
                  <a:lnTo>
                    <a:pt x="1540" y="6"/>
                  </a:lnTo>
                  <a:lnTo>
                    <a:pt x="1528" y="4"/>
                  </a:lnTo>
                  <a:lnTo>
                    <a:pt x="1514" y="2"/>
                  </a:lnTo>
                  <a:lnTo>
                    <a:pt x="1501" y="2"/>
                  </a:lnTo>
                  <a:lnTo>
                    <a:pt x="1487" y="1"/>
                  </a:lnTo>
                  <a:lnTo>
                    <a:pt x="1472" y="0"/>
                  </a:lnTo>
                  <a:lnTo>
                    <a:pt x="1458" y="0"/>
                  </a:lnTo>
                  <a:lnTo>
                    <a:pt x="1445" y="0"/>
                  </a:lnTo>
                  <a:lnTo>
                    <a:pt x="1433" y="0"/>
                  </a:lnTo>
                  <a:lnTo>
                    <a:pt x="1423" y="0"/>
                  </a:lnTo>
                  <a:lnTo>
                    <a:pt x="1412" y="1"/>
                  </a:lnTo>
                  <a:lnTo>
                    <a:pt x="1405" y="1"/>
                  </a:lnTo>
                  <a:lnTo>
                    <a:pt x="1399" y="1"/>
                  </a:lnTo>
                  <a:lnTo>
                    <a:pt x="1397" y="1"/>
                  </a:lnTo>
                  <a:lnTo>
                    <a:pt x="1391" y="1"/>
                  </a:lnTo>
                  <a:lnTo>
                    <a:pt x="1382" y="1"/>
                  </a:lnTo>
                  <a:lnTo>
                    <a:pt x="1370" y="1"/>
                  </a:lnTo>
                  <a:lnTo>
                    <a:pt x="1355" y="1"/>
                  </a:lnTo>
                  <a:lnTo>
                    <a:pt x="1339" y="1"/>
                  </a:lnTo>
                  <a:lnTo>
                    <a:pt x="1322" y="1"/>
                  </a:lnTo>
                  <a:lnTo>
                    <a:pt x="1305" y="0"/>
                  </a:lnTo>
                  <a:lnTo>
                    <a:pt x="1295" y="0"/>
                  </a:lnTo>
                  <a:lnTo>
                    <a:pt x="1283" y="1"/>
                  </a:lnTo>
                  <a:lnTo>
                    <a:pt x="1270" y="2"/>
                  </a:lnTo>
                  <a:lnTo>
                    <a:pt x="1256" y="3"/>
                  </a:lnTo>
                  <a:lnTo>
                    <a:pt x="1240" y="5"/>
                  </a:lnTo>
                  <a:lnTo>
                    <a:pt x="1223" y="8"/>
                  </a:lnTo>
                  <a:lnTo>
                    <a:pt x="1205" y="11"/>
                  </a:lnTo>
                  <a:lnTo>
                    <a:pt x="1186" y="15"/>
                  </a:lnTo>
                  <a:lnTo>
                    <a:pt x="1165" y="18"/>
                  </a:lnTo>
                  <a:lnTo>
                    <a:pt x="1144" y="22"/>
                  </a:lnTo>
                  <a:lnTo>
                    <a:pt x="1122" y="27"/>
                  </a:lnTo>
                  <a:lnTo>
                    <a:pt x="1099" y="31"/>
                  </a:lnTo>
                  <a:lnTo>
                    <a:pt x="1075" y="36"/>
                  </a:lnTo>
                  <a:lnTo>
                    <a:pt x="1051" y="41"/>
                  </a:lnTo>
                  <a:lnTo>
                    <a:pt x="1027" y="47"/>
                  </a:lnTo>
                  <a:lnTo>
                    <a:pt x="1001" y="53"/>
                  </a:lnTo>
                  <a:lnTo>
                    <a:pt x="975" y="59"/>
                  </a:lnTo>
                  <a:lnTo>
                    <a:pt x="949" y="65"/>
                  </a:lnTo>
                  <a:lnTo>
                    <a:pt x="923" y="70"/>
                  </a:lnTo>
                  <a:lnTo>
                    <a:pt x="897" y="77"/>
                  </a:lnTo>
                  <a:lnTo>
                    <a:pt x="870" y="83"/>
                  </a:lnTo>
                  <a:lnTo>
                    <a:pt x="844" y="90"/>
                  </a:lnTo>
                  <a:lnTo>
                    <a:pt x="817" y="96"/>
                  </a:lnTo>
                  <a:lnTo>
                    <a:pt x="791" y="103"/>
                  </a:lnTo>
                  <a:lnTo>
                    <a:pt x="766" y="109"/>
                  </a:lnTo>
                  <a:lnTo>
                    <a:pt x="739" y="116"/>
                  </a:lnTo>
                  <a:lnTo>
                    <a:pt x="715" y="122"/>
                  </a:lnTo>
                  <a:lnTo>
                    <a:pt x="689" y="128"/>
                  </a:lnTo>
                  <a:lnTo>
                    <a:pt x="665" y="135"/>
                  </a:lnTo>
                  <a:lnTo>
                    <a:pt x="642" y="141"/>
                  </a:lnTo>
                  <a:lnTo>
                    <a:pt x="619" y="147"/>
                  </a:lnTo>
                  <a:lnTo>
                    <a:pt x="597" y="153"/>
                  </a:lnTo>
                  <a:lnTo>
                    <a:pt x="588" y="149"/>
                  </a:lnTo>
                  <a:lnTo>
                    <a:pt x="577" y="144"/>
                  </a:lnTo>
                  <a:lnTo>
                    <a:pt x="566" y="140"/>
                  </a:lnTo>
                  <a:lnTo>
                    <a:pt x="553" y="136"/>
                  </a:lnTo>
                  <a:lnTo>
                    <a:pt x="541" y="133"/>
                  </a:lnTo>
                  <a:lnTo>
                    <a:pt x="529" y="130"/>
                  </a:lnTo>
                  <a:lnTo>
                    <a:pt x="517" y="130"/>
                  </a:lnTo>
                  <a:lnTo>
                    <a:pt x="507" y="130"/>
                  </a:lnTo>
                  <a:lnTo>
                    <a:pt x="497" y="132"/>
                  </a:lnTo>
                  <a:lnTo>
                    <a:pt x="485" y="135"/>
                  </a:lnTo>
                  <a:lnTo>
                    <a:pt x="472" y="138"/>
                  </a:lnTo>
                  <a:lnTo>
                    <a:pt x="458" y="143"/>
                  </a:lnTo>
                  <a:lnTo>
                    <a:pt x="444" y="147"/>
                  </a:lnTo>
                  <a:lnTo>
                    <a:pt x="429" y="151"/>
                  </a:lnTo>
                  <a:lnTo>
                    <a:pt x="417" y="155"/>
                  </a:lnTo>
                  <a:lnTo>
                    <a:pt x="407" y="159"/>
                  </a:lnTo>
                  <a:lnTo>
                    <a:pt x="276" y="135"/>
                  </a:lnTo>
                  <a:lnTo>
                    <a:pt x="0" y="186"/>
                  </a:lnTo>
                  <a:lnTo>
                    <a:pt x="54" y="192"/>
                  </a:lnTo>
                  <a:lnTo>
                    <a:pt x="145" y="175"/>
                  </a:lnTo>
                  <a:lnTo>
                    <a:pt x="288" y="238"/>
                  </a:lnTo>
                  <a:lnTo>
                    <a:pt x="230" y="279"/>
                  </a:lnTo>
                  <a:lnTo>
                    <a:pt x="260" y="280"/>
                  </a:lnTo>
                  <a:lnTo>
                    <a:pt x="262" y="280"/>
                  </a:lnTo>
                  <a:lnTo>
                    <a:pt x="266" y="280"/>
                  </a:lnTo>
                  <a:lnTo>
                    <a:pt x="271" y="280"/>
                  </a:lnTo>
                  <a:lnTo>
                    <a:pt x="278" y="280"/>
                  </a:lnTo>
                  <a:lnTo>
                    <a:pt x="287" y="280"/>
                  </a:lnTo>
                  <a:lnTo>
                    <a:pt x="297" y="280"/>
                  </a:lnTo>
                  <a:lnTo>
                    <a:pt x="310" y="280"/>
                  </a:lnTo>
                  <a:lnTo>
                    <a:pt x="324" y="280"/>
                  </a:lnTo>
                  <a:lnTo>
                    <a:pt x="338" y="279"/>
                  </a:lnTo>
                  <a:lnTo>
                    <a:pt x="355" y="279"/>
                  </a:lnTo>
                  <a:lnTo>
                    <a:pt x="374" y="278"/>
                  </a:lnTo>
                  <a:lnTo>
                    <a:pt x="394" y="277"/>
                  </a:lnTo>
                  <a:lnTo>
                    <a:pt x="415" y="276"/>
                  </a:lnTo>
                  <a:lnTo>
                    <a:pt x="438" y="275"/>
                  </a:lnTo>
                  <a:lnTo>
                    <a:pt x="462" y="274"/>
                  </a:lnTo>
                  <a:lnTo>
                    <a:pt x="487" y="271"/>
                  </a:lnTo>
                  <a:lnTo>
                    <a:pt x="515" y="270"/>
                  </a:lnTo>
                  <a:lnTo>
                    <a:pt x="543" y="268"/>
                  </a:lnTo>
                  <a:lnTo>
                    <a:pt x="573" y="265"/>
                  </a:lnTo>
                  <a:lnTo>
                    <a:pt x="604" y="262"/>
                  </a:lnTo>
                  <a:lnTo>
                    <a:pt x="637" y="258"/>
                  </a:lnTo>
                  <a:lnTo>
                    <a:pt x="671" y="255"/>
                  </a:lnTo>
                  <a:lnTo>
                    <a:pt x="706" y="251"/>
                  </a:lnTo>
                  <a:lnTo>
                    <a:pt x="742" y="246"/>
                  </a:lnTo>
                  <a:lnTo>
                    <a:pt x="780" y="242"/>
                  </a:lnTo>
                  <a:lnTo>
                    <a:pt x="819" y="236"/>
                  </a:lnTo>
                  <a:lnTo>
                    <a:pt x="859" y="230"/>
                  </a:lnTo>
                  <a:lnTo>
                    <a:pt x="901" y="224"/>
                  </a:lnTo>
                  <a:lnTo>
                    <a:pt x="943" y="217"/>
                  </a:lnTo>
                  <a:lnTo>
                    <a:pt x="987" y="210"/>
                  </a:lnTo>
                  <a:lnTo>
                    <a:pt x="1033" y="202"/>
                  </a:lnTo>
                  <a:lnTo>
                    <a:pt x="1078" y="194"/>
                  </a:lnTo>
                  <a:lnTo>
                    <a:pt x="1029" y="220"/>
                  </a:lnTo>
                  <a:lnTo>
                    <a:pt x="1180" y="219"/>
                  </a:lnTo>
                  <a:lnTo>
                    <a:pt x="1398" y="168"/>
                  </a:lnTo>
                  <a:lnTo>
                    <a:pt x="1403" y="167"/>
                  </a:lnTo>
                  <a:lnTo>
                    <a:pt x="1408" y="165"/>
                  </a:lnTo>
                  <a:lnTo>
                    <a:pt x="1413" y="163"/>
                  </a:lnTo>
                  <a:lnTo>
                    <a:pt x="1417" y="162"/>
                  </a:lnTo>
                  <a:lnTo>
                    <a:pt x="1421" y="159"/>
                  </a:lnTo>
                  <a:lnTo>
                    <a:pt x="1424" y="157"/>
                  </a:lnTo>
                  <a:lnTo>
                    <a:pt x="1427" y="155"/>
                  </a:lnTo>
                  <a:lnTo>
                    <a:pt x="1429" y="153"/>
                  </a:lnTo>
                  <a:lnTo>
                    <a:pt x="1431" y="147"/>
                  </a:lnTo>
                  <a:lnTo>
                    <a:pt x="1431" y="142"/>
                  </a:lnTo>
                  <a:lnTo>
                    <a:pt x="1429" y="137"/>
                  </a:lnTo>
                  <a:lnTo>
                    <a:pt x="1424" y="132"/>
                  </a:lnTo>
                  <a:lnTo>
                    <a:pt x="1418" y="129"/>
                  </a:lnTo>
                  <a:lnTo>
                    <a:pt x="1411" y="125"/>
                  </a:lnTo>
                  <a:lnTo>
                    <a:pt x="1404" y="123"/>
                  </a:lnTo>
                  <a:lnTo>
                    <a:pt x="1396" y="121"/>
                  </a:lnTo>
                  <a:lnTo>
                    <a:pt x="1414" y="115"/>
                  </a:lnTo>
                  <a:lnTo>
                    <a:pt x="1432" y="110"/>
                  </a:lnTo>
                  <a:lnTo>
                    <a:pt x="1449" y="105"/>
                  </a:lnTo>
                  <a:lnTo>
                    <a:pt x="1464" y="99"/>
                  </a:lnTo>
                  <a:lnTo>
                    <a:pt x="1479" y="94"/>
                  </a:lnTo>
                  <a:lnTo>
                    <a:pt x="1494" y="89"/>
                  </a:lnTo>
                  <a:lnTo>
                    <a:pt x="1507" y="83"/>
                  </a:lnTo>
                  <a:lnTo>
                    <a:pt x="1519" y="78"/>
                  </a:lnTo>
                  <a:lnTo>
                    <a:pt x="1530" y="73"/>
                  </a:lnTo>
                  <a:lnTo>
                    <a:pt x="1540" y="69"/>
                  </a:lnTo>
                  <a:lnTo>
                    <a:pt x="1549" y="64"/>
                  </a:lnTo>
                  <a:lnTo>
                    <a:pt x="1558" y="59"/>
                  </a:lnTo>
                  <a:lnTo>
                    <a:pt x="1565" y="55"/>
                  </a:lnTo>
                  <a:lnTo>
                    <a:pt x="1571" y="50"/>
                  </a:lnTo>
                  <a:lnTo>
                    <a:pt x="1576" y="46"/>
                  </a:lnTo>
                  <a:lnTo>
                    <a:pt x="1580" y="42"/>
                  </a:lnTo>
                  <a:lnTo>
                    <a:pt x="1584" y="35"/>
                  </a:lnTo>
                  <a:lnTo>
                    <a:pt x="1585" y="30"/>
                  </a:lnTo>
                  <a:lnTo>
                    <a:pt x="1583" y="24"/>
                  </a:lnTo>
                  <a:lnTo>
                    <a:pt x="1578" y="19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3" name="Freeform 14"/>
            <p:cNvSpPr>
              <a:spLocks/>
            </p:cNvSpPr>
            <p:nvPr/>
          </p:nvSpPr>
          <p:spPr bwMode="auto">
            <a:xfrm>
              <a:off x="4094" y="283"/>
              <a:ext cx="1370" cy="251"/>
            </a:xfrm>
            <a:custGeom>
              <a:avLst/>
              <a:gdLst>
                <a:gd name="T0" fmla="*/ 1339 w 1370"/>
                <a:gd name="T1" fmla="*/ 41 h 251"/>
                <a:gd name="T2" fmla="*/ 1260 w 1370"/>
                <a:gd name="T3" fmla="*/ 74 h 251"/>
                <a:gd name="T4" fmla="*/ 1230 w 1370"/>
                <a:gd name="T5" fmla="*/ 78 h 251"/>
                <a:gd name="T6" fmla="*/ 1219 w 1370"/>
                <a:gd name="T7" fmla="*/ 72 h 251"/>
                <a:gd name="T8" fmla="*/ 1158 w 1370"/>
                <a:gd name="T9" fmla="*/ 64 h 251"/>
                <a:gd name="T10" fmla="*/ 1104 w 1370"/>
                <a:gd name="T11" fmla="*/ 69 h 251"/>
                <a:gd name="T12" fmla="*/ 1095 w 1370"/>
                <a:gd name="T13" fmla="*/ 70 h 251"/>
                <a:gd name="T14" fmla="*/ 1058 w 1370"/>
                <a:gd name="T15" fmla="*/ 76 h 251"/>
                <a:gd name="T16" fmla="*/ 1000 w 1370"/>
                <a:gd name="T17" fmla="*/ 86 h 251"/>
                <a:gd name="T18" fmla="*/ 930 w 1370"/>
                <a:gd name="T19" fmla="*/ 100 h 251"/>
                <a:gd name="T20" fmla="*/ 803 w 1370"/>
                <a:gd name="T21" fmla="*/ 130 h 251"/>
                <a:gd name="T22" fmla="*/ 701 w 1370"/>
                <a:gd name="T23" fmla="*/ 160 h 251"/>
                <a:gd name="T24" fmla="*/ 641 w 1370"/>
                <a:gd name="T25" fmla="*/ 182 h 251"/>
                <a:gd name="T26" fmla="*/ 618 w 1370"/>
                <a:gd name="T27" fmla="*/ 192 h 251"/>
                <a:gd name="T28" fmla="*/ 627 w 1370"/>
                <a:gd name="T29" fmla="*/ 189 h 251"/>
                <a:gd name="T30" fmla="*/ 675 w 1370"/>
                <a:gd name="T31" fmla="*/ 177 h 251"/>
                <a:gd name="T32" fmla="*/ 762 w 1370"/>
                <a:gd name="T33" fmla="*/ 156 h 251"/>
                <a:gd name="T34" fmla="*/ 888 w 1370"/>
                <a:gd name="T35" fmla="*/ 126 h 251"/>
                <a:gd name="T36" fmla="*/ 981 w 1370"/>
                <a:gd name="T37" fmla="*/ 106 h 251"/>
                <a:gd name="T38" fmla="*/ 1045 w 1370"/>
                <a:gd name="T39" fmla="*/ 94 h 251"/>
                <a:gd name="T40" fmla="*/ 1092 w 1370"/>
                <a:gd name="T41" fmla="*/ 87 h 251"/>
                <a:gd name="T42" fmla="*/ 1117 w 1370"/>
                <a:gd name="T43" fmla="*/ 83 h 251"/>
                <a:gd name="T44" fmla="*/ 1133 w 1370"/>
                <a:gd name="T45" fmla="*/ 80 h 251"/>
                <a:gd name="T46" fmla="*/ 1175 w 1370"/>
                <a:gd name="T47" fmla="*/ 79 h 251"/>
                <a:gd name="T48" fmla="*/ 1197 w 1370"/>
                <a:gd name="T49" fmla="*/ 83 h 251"/>
                <a:gd name="T50" fmla="*/ 1186 w 1370"/>
                <a:gd name="T51" fmla="*/ 96 h 251"/>
                <a:gd name="T52" fmla="*/ 1135 w 1370"/>
                <a:gd name="T53" fmla="*/ 110 h 251"/>
                <a:gd name="T54" fmla="*/ 1079 w 1370"/>
                <a:gd name="T55" fmla="*/ 125 h 251"/>
                <a:gd name="T56" fmla="*/ 1059 w 1370"/>
                <a:gd name="T57" fmla="*/ 129 h 251"/>
                <a:gd name="T58" fmla="*/ 1038 w 1370"/>
                <a:gd name="T59" fmla="*/ 134 h 251"/>
                <a:gd name="T60" fmla="*/ 989 w 1370"/>
                <a:gd name="T61" fmla="*/ 144 h 251"/>
                <a:gd name="T62" fmla="*/ 935 w 1370"/>
                <a:gd name="T63" fmla="*/ 155 h 251"/>
                <a:gd name="T64" fmla="*/ 780 w 1370"/>
                <a:gd name="T65" fmla="*/ 183 h 251"/>
                <a:gd name="T66" fmla="*/ 638 w 1370"/>
                <a:gd name="T67" fmla="*/ 205 h 251"/>
                <a:gd name="T68" fmla="*/ 510 w 1370"/>
                <a:gd name="T69" fmla="*/ 222 h 251"/>
                <a:gd name="T70" fmla="*/ 398 w 1370"/>
                <a:gd name="T71" fmla="*/ 234 h 251"/>
                <a:gd name="T72" fmla="*/ 300 w 1370"/>
                <a:gd name="T73" fmla="*/ 242 h 251"/>
                <a:gd name="T74" fmla="*/ 219 w 1370"/>
                <a:gd name="T75" fmla="*/ 247 h 251"/>
                <a:gd name="T76" fmla="*/ 157 w 1370"/>
                <a:gd name="T77" fmla="*/ 249 h 251"/>
                <a:gd name="T78" fmla="*/ 112 w 1370"/>
                <a:gd name="T79" fmla="*/ 250 h 251"/>
                <a:gd name="T80" fmla="*/ 232 w 1370"/>
                <a:gd name="T81" fmla="*/ 160 h 251"/>
                <a:gd name="T82" fmla="*/ 284 w 1370"/>
                <a:gd name="T83" fmla="*/ 144 h 251"/>
                <a:gd name="T84" fmla="*/ 331 w 1370"/>
                <a:gd name="T85" fmla="*/ 131 h 251"/>
                <a:gd name="T86" fmla="*/ 351 w 1370"/>
                <a:gd name="T87" fmla="*/ 132 h 251"/>
                <a:gd name="T88" fmla="*/ 378 w 1370"/>
                <a:gd name="T89" fmla="*/ 142 h 251"/>
                <a:gd name="T90" fmla="*/ 343 w 1370"/>
                <a:gd name="T91" fmla="*/ 158 h 251"/>
                <a:gd name="T92" fmla="*/ 283 w 1370"/>
                <a:gd name="T93" fmla="*/ 179 h 251"/>
                <a:gd name="T94" fmla="*/ 232 w 1370"/>
                <a:gd name="T95" fmla="*/ 199 h 251"/>
                <a:gd name="T96" fmla="*/ 206 w 1370"/>
                <a:gd name="T97" fmla="*/ 209 h 251"/>
                <a:gd name="T98" fmla="*/ 272 w 1370"/>
                <a:gd name="T99" fmla="*/ 192 h 251"/>
                <a:gd name="T100" fmla="*/ 388 w 1370"/>
                <a:gd name="T101" fmla="*/ 162 h 251"/>
                <a:gd name="T102" fmla="*/ 523 w 1370"/>
                <a:gd name="T103" fmla="*/ 127 h 251"/>
                <a:gd name="T104" fmla="*/ 666 w 1370"/>
                <a:gd name="T105" fmla="*/ 92 h 251"/>
                <a:gd name="T106" fmla="*/ 807 w 1370"/>
                <a:gd name="T107" fmla="*/ 58 h 251"/>
                <a:gd name="T108" fmla="*/ 936 w 1370"/>
                <a:gd name="T109" fmla="*/ 30 h 251"/>
                <a:gd name="T110" fmla="*/ 1040 w 1370"/>
                <a:gd name="T111" fmla="*/ 9 h 251"/>
                <a:gd name="T112" fmla="*/ 1112 w 1370"/>
                <a:gd name="T113" fmla="*/ 0 h 251"/>
                <a:gd name="T114" fmla="*/ 1131 w 1370"/>
                <a:gd name="T115" fmla="*/ 0 h 251"/>
                <a:gd name="T116" fmla="*/ 1263 w 1370"/>
                <a:gd name="T117" fmla="*/ 0 h 251"/>
                <a:gd name="T118" fmla="*/ 1310 w 1370"/>
                <a:gd name="T119" fmla="*/ 1 h 251"/>
                <a:gd name="T120" fmla="*/ 1360 w 1370"/>
                <a:gd name="T121" fmla="*/ 8 h 251"/>
                <a:gd name="T122" fmla="*/ 1368 w 1370"/>
                <a:gd name="T123" fmla="*/ 19 h 2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70"/>
                <a:gd name="T187" fmla="*/ 0 h 251"/>
                <a:gd name="T188" fmla="*/ 1370 w 1370"/>
                <a:gd name="T189" fmla="*/ 251 h 25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70" h="251">
                  <a:moveTo>
                    <a:pt x="1366" y="22"/>
                  </a:moveTo>
                  <a:lnTo>
                    <a:pt x="1360" y="28"/>
                  </a:lnTo>
                  <a:lnTo>
                    <a:pt x="1351" y="35"/>
                  </a:lnTo>
                  <a:lnTo>
                    <a:pt x="1339" y="41"/>
                  </a:lnTo>
                  <a:lnTo>
                    <a:pt x="1324" y="49"/>
                  </a:lnTo>
                  <a:lnTo>
                    <a:pt x="1306" y="57"/>
                  </a:lnTo>
                  <a:lnTo>
                    <a:pt x="1284" y="65"/>
                  </a:lnTo>
                  <a:lnTo>
                    <a:pt x="1260" y="74"/>
                  </a:lnTo>
                  <a:lnTo>
                    <a:pt x="1232" y="83"/>
                  </a:lnTo>
                  <a:lnTo>
                    <a:pt x="1231" y="81"/>
                  </a:lnTo>
                  <a:lnTo>
                    <a:pt x="1231" y="80"/>
                  </a:lnTo>
                  <a:lnTo>
                    <a:pt x="1230" y="78"/>
                  </a:lnTo>
                  <a:lnTo>
                    <a:pt x="1229" y="77"/>
                  </a:lnTo>
                  <a:lnTo>
                    <a:pt x="1228" y="76"/>
                  </a:lnTo>
                  <a:lnTo>
                    <a:pt x="1216" y="70"/>
                  </a:lnTo>
                  <a:lnTo>
                    <a:pt x="1219" y="72"/>
                  </a:lnTo>
                  <a:lnTo>
                    <a:pt x="1210" y="67"/>
                  </a:lnTo>
                  <a:lnTo>
                    <a:pt x="1195" y="65"/>
                  </a:lnTo>
                  <a:lnTo>
                    <a:pt x="1178" y="64"/>
                  </a:lnTo>
                  <a:lnTo>
                    <a:pt x="1158" y="64"/>
                  </a:lnTo>
                  <a:lnTo>
                    <a:pt x="1139" y="65"/>
                  </a:lnTo>
                  <a:lnTo>
                    <a:pt x="1123" y="67"/>
                  </a:lnTo>
                  <a:lnTo>
                    <a:pt x="1111" y="68"/>
                  </a:lnTo>
                  <a:lnTo>
                    <a:pt x="1104" y="69"/>
                  </a:lnTo>
                  <a:lnTo>
                    <a:pt x="1106" y="68"/>
                  </a:lnTo>
                  <a:lnTo>
                    <a:pt x="1104" y="69"/>
                  </a:lnTo>
                  <a:lnTo>
                    <a:pt x="1101" y="69"/>
                  </a:lnTo>
                  <a:lnTo>
                    <a:pt x="1095" y="70"/>
                  </a:lnTo>
                  <a:lnTo>
                    <a:pt x="1088" y="71"/>
                  </a:lnTo>
                  <a:lnTo>
                    <a:pt x="1080" y="72"/>
                  </a:lnTo>
                  <a:lnTo>
                    <a:pt x="1070" y="74"/>
                  </a:lnTo>
                  <a:lnTo>
                    <a:pt x="1058" y="76"/>
                  </a:lnTo>
                  <a:lnTo>
                    <a:pt x="1046" y="78"/>
                  </a:lnTo>
                  <a:lnTo>
                    <a:pt x="1031" y="80"/>
                  </a:lnTo>
                  <a:lnTo>
                    <a:pt x="1016" y="83"/>
                  </a:lnTo>
                  <a:lnTo>
                    <a:pt x="1000" y="86"/>
                  </a:lnTo>
                  <a:lnTo>
                    <a:pt x="984" y="89"/>
                  </a:lnTo>
                  <a:lnTo>
                    <a:pt x="966" y="93"/>
                  </a:lnTo>
                  <a:lnTo>
                    <a:pt x="948" y="96"/>
                  </a:lnTo>
                  <a:lnTo>
                    <a:pt x="930" y="100"/>
                  </a:lnTo>
                  <a:lnTo>
                    <a:pt x="911" y="104"/>
                  </a:lnTo>
                  <a:lnTo>
                    <a:pt x="872" y="113"/>
                  </a:lnTo>
                  <a:lnTo>
                    <a:pt x="835" y="122"/>
                  </a:lnTo>
                  <a:lnTo>
                    <a:pt x="803" y="130"/>
                  </a:lnTo>
                  <a:lnTo>
                    <a:pt x="773" y="138"/>
                  </a:lnTo>
                  <a:lnTo>
                    <a:pt x="747" y="146"/>
                  </a:lnTo>
                  <a:lnTo>
                    <a:pt x="723" y="153"/>
                  </a:lnTo>
                  <a:lnTo>
                    <a:pt x="701" y="160"/>
                  </a:lnTo>
                  <a:lnTo>
                    <a:pt x="683" y="166"/>
                  </a:lnTo>
                  <a:lnTo>
                    <a:pt x="667" y="172"/>
                  </a:lnTo>
                  <a:lnTo>
                    <a:pt x="653" y="177"/>
                  </a:lnTo>
                  <a:lnTo>
                    <a:pt x="641" y="182"/>
                  </a:lnTo>
                  <a:lnTo>
                    <a:pt x="632" y="185"/>
                  </a:lnTo>
                  <a:lnTo>
                    <a:pt x="625" y="188"/>
                  </a:lnTo>
                  <a:lnTo>
                    <a:pt x="621" y="190"/>
                  </a:lnTo>
                  <a:lnTo>
                    <a:pt x="618" y="192"/>
                  </a:lnTo>
                  <a:lnTo>
                    <a:pt x="617" y="192"/>
                  </a:lnTo>
                  <a:lnTo>
                    <a:pt x="618" y="192"/>
                  </a:lnTo>
                  <a:lnTo>
                    <a:pt x="622" y="191"/>
                  </a:lnTo>
                  <a:lnTo>
                    <a:pt x="627" y="189"/>
                  </a:lnTo>
                  <a:lnTo>
                    <a:pt x="636" y="187"/>
                  </a:lnTo>
                  <a:lnTo>
                    <a:pt x="646" y="184"/>
                  </a:lnTo>
                  <a:lnTo>
                    <a:pt x="660" y="181"/>
                  </a:lnTo>
                  <a:lnTo>
                    <a:pt x="675" y="177"/>
                  </a:lnTo>
                  <a:lnTo>
                    <a:pt x="693" y="173"/>
                  </a:lnTo>
                  <a:lnTo>
                    <a:pt x="714" y="167"/>
                  </a:lnTo>
                  <a:lnTo>
                    <a:pt x="737" y="162"/>
                  </a:lnTo>
                  <a:lnTo>
                    <a:pt x="762" y="156"/>
                  </a:lnTo>
                  <a:lnTo>
                    <a:pt x="790" y="149"/>
                  </a:lnTo>
                  <a:lnTo>
                    <a:pt x="820" y="142"/>
                  </a:lnTo>
                  <a:lnTo>
                    <a:pt x="853" y="134"/>
                  </a:lnTo>
                  <a:lnTo>
                    <a:pt x="888" y="126"/>
                  </a:lnTo>
                  <a:lnTo>
                    <a:pt x="927" y="118"/>
                  </a:lnTo>
                  <a:lnTo>
                    <a:pt x="945" y="114"/>
                  </a:lnTo>
                  <a:lnTo>
                    <a:pt x="963" y="110"/>
                  </a:lnTo>
                  <a:lnTo>
                    <a:pt x="981" y="106"/>
                  </a:lnTo>
                  <a:lnTo>
                    <a:pt x="998" y="103"/>
                  </a:lnTo>
                  <a:lnTo>
                    <a:pt x="1014" y="100"/>
                  </a:lnTo>
                  <a:lnTo>
                    <a:pt x="1030" y="97"/>
                  </a:lnTo>
                  <a:lnTo>
                    <a:pt x="1045" y="94"/>
                  </a:lnTo>
                  <a:lnTo>
                    <a:pt x="1059" y="92"/>
                  </a:lnTo>
                  <a:lnTo>
                    <a:pt x="1071" y="90"/>
                  </a:lnTo>
                  <a:lnTo>
                    <a:pt x="1083" y="88"/>
                  </a:lnTo>
                  <a:lnTo>
                    <a:pt x="1092" y="87"/>
                  </a:lnTo>
                  <a:lnTo>
                    <a:pt x="1101" y="85"/>
                  </a:lnTo>
                  <a:lnTo>
                    <a:pt x="1109" y="84"/>
                  </a:lnTo>
                  <a:lnTo>
                    <a:pt x="1114" y="83"/>
                  </a:lnTo>
                  <a:lnTo>
                    <a:pt x="1117" y="83"/>
                  </a:lnTo>
                  <a:lnTo>
                    <a:pt x="1118" y="83"/>
                  </a:lnTo>
                  <a:lnTo>
                    <a:pt x="1119" y="82"/>
                  </a:lnTo>
                  <a:lnTo>
                    <a:pt x="1125" y="81"/>
                  </a:lnTo>
                  <a:lnTo>
                    <a:pt x="1133" y="80"/>
                  </a:lnTo>
                  <a:lnTo>
                    <a:pt x="1143" y="80"/>
                  </a:lnTo>
                  <a:lnTo>
                    <a:pt x="1154" y="80"/>
                  </a:lnTo>
                  <a:lnTo>
                    <a:pt x="1164" y="79"/>
                  </a:lnTo>
                  <a:lnTo>
                    <a:pt x="1175" y="79"/>
                  </a:lnTo>
                  <a:lnTo>
                    <a:pt x="1183" y="79"/>
                  </a:lnTo>
                  <a:lnTo>
                    <a:pt x="1189" y="80"/>
                  </a:lnTo>
                  <a:lnTo>
                    <a:pt x="1190" y="80"/>
                  </a:lnTo>
                  <a:lnTo>
                    <a:pt x="1197" y="83"/>
                  </a:lnTo>
                  <a:lnTo>
                    <a:pt x="1197" y="86"/>
                  </a:lnTo>
                  <a:lnTo>
                    <a:pt x="1194" y="90"/>
                  </a:lnTo>
                  <a:lnTo>
                    <a:pt x="1190" y="93"/>
                  </a:lnTo>
                  <a:lnTo>
                    <a:pt x="1186" y="96"/>
                  </a:lnTo>
                  <a:lnTo>
                    <a:pt x="1174" y="100"/>
                  </a:lnTo>
                  <a:lnTo>
                    <a:pt x="1161" y="103"/>
                  </a:lnTo>
                  <a:lnTo>
                    <a:pt x="1148" y="107"/>
                  </a:lnTo>
                  <a:lnTo>
                    <a:pt x="1135" y="110"/>
                  </a:lnTo>
                  <a:lnTo>
                    <a:pt x="1122" y="114"/>
                  </a:lnTo>
                  <a:lnTo>
                    <a:pt x="1108" y="118"/>
                  </a:lnTo>
                  <a:lnTo>
                    <a:pt x="1093" y="121"/>
                  </a:lnTo>
                  <a:lnTo>
                    <a:pt x="1079" y="125"/>
                  </a:lnTo>
                  <a:lnTo>
                    <a:pt x="1074" y="126"/>
                  </a:lnTo>
                  <a:lnTo>
                    <a:pt x="1069" y="127"/>
                  </a:lnTo>
                  <a:lnTo>
                    <a:pt x="1064" y="128"/>
                  </a:lnTo>
                  <a:lnTo>
                    <a:pt x="1059" y="129"/>
                  </a:lnTo>
                  <a:lnTo>
                    <a:pt x="1054" y="130"/>
                  </a:lnTo>
                  <a:lnTo>
                    <a:pt x="1049" y="131"/>
                  </a:lnTo>
                  <a:lnTo>
                    <a:pt x="1044" y="133"/>
                  </a:lnTo>
                  <a:lnTo>
                    <a:pt x="1038" y="134"/>
                  </a:lnTo>
                  <a:lnTo>
                    <a:pt x="1026" y="137"/>
                  </a:lnTo>
                  <a:lnTo>
                    <a:pt x="1014" y="139"/>
                  </a:lnTo>
                  <a:lnTo>
                    <a:pt x="1001" y="142"/>
                  </a:lnTo>
                  <a:lnTo>
                    <a:pt x="989" y="144"/>
                  </a:lnTo>
                  <a:lnTo>
                    <a:pt x="976" y="147"/>
                  </a:lnTo>
                  <a:lnTo>
                    <a:pt x="962" y="150"/>
                  </a:lnTo>
                  <a:lnTo>
                    <a:pt x="948" y="153"/>
                  </a:lnTo>
                  <a:lnTo>
                    <a:pt x="935" y="155"/>
                  </a:lnTo>
                  <a:lnTo>
                    <a:pt x="895" y="163"/>
                  </a:lnTo>
                  <a:lnTo>
                    <a:pt x="856" y="170"/>
                  </a:lnTo>
                  <a:lnTo>
                    <a:pt x="817" y="177"/>
                  </a:lnTo>
                  <a:lnTo>
                    <a:pt x="780" y="183"/>
                  </a:lnTo>
                  <a:lnTo>
                    <a:pt x="743" y="189"/>
                  </a:lnTo>
                  <a:lnTo>
                    <a:pt x="707" y="195"/>
                  </a:lnTo>
                  <a:lnTo>
                    <a:pt x="672" y="200"/>
                  </a:lnTo>
                  <a:lnTo>
                    <a:pt x="638" y="205"/>
                  </a:lnTo>
                  <a:lnTo>
                    <a:pt x="605" y="210"/>
                  </a:lnTo>
                  <a:lnTo>
                    <a:pt x="572" y="214"/>
                  </a:lnTo>
                  <a:lnTo>
                    <a:pt x="541" y="218"/>
                  </a:lnTo>
                  <a:lnTo>
                    <a:pt x="510" y="222"/>
                  </a:lnTo>
                  <a:lnTo>
                    <a:pt x="481" y="225"/>
                  </a:lnTo>
                  <a:lnTo>
                    <a:pt x="452" y="228"/>
                  </a:lnTo>
                  <a:lnTo>
                    <a:pt x="424" y="231"/>
                  </a:lnTo>
                  <a:lnTo>
                    <a:pt x="398" y="234"/>
                  </a:lnTo>
                  <a:lnTo>
                    <a:pt x="371" y="236"/>
                  </a:lnTo>
                  <a:lnTo>
                    <a:pt x="347" y="238"/>
                  </a:lnTo>
                  <a:lnTo>
                    <a:pt x="323" y="240"/>
                  </a:lnTo>
                  <a:lnTo>
                    <a:pt x="300" y="242"/>
                  </a:lnTo>
                  <a:lnTo>
                    <a:pt x="278" y="243"/>
                  </a:lnTo>
                  <a:lnTo>
                    <a:pt x="258" y="244"/>
                  </a:lnTo>
                  <a:lnTo>
                    <a:pt x="238" y="246"/>
                  </a:lnTo>
                  <a:lnTo>
                    <a:pt x="219" y="247"/>
                  </a:lnTo>
                  <a:lnTo>
                    <a:pt x="202" y="247"/>
                  </a:lnTo>
                  <a:lnTo>
                    <a:pt x="185" y="248"/>
                  </a:lnTo>
                  <a:lnTo>
                    <a:pt x="170" y="249"/>
                  </a:lnTo>
                  <a:lnTo>
                    <a:pt x="157" y="249"/>
                  </a:lnTo>
                  <a:lnTo>
                    <a:pt x="144" y="250"/>
                  </a:lnTo>
                  <a:lnTo>
                    <a:pt x="132" y="250"/>
                  </a:lnTo>
                  <a:lnTo>
                    <a:pt x="122" y="250"/>
                  </a:lnTo>
                  <a:lnTo>
                    <a:pt x="112" y="250"/>
                  </a:lnTo>
                  <a:lnTo>
                    <a:pt x="153" y="221"/>
                  </a:lnTo>
                  <a:lnTo>
                    <a:pt x="0" y="154"/>
                  </a:lnTo>
                  <a:lnTo>
                    <a:pt x="97" y="137"/>
                  </a:lnTo>
                  <a:lnTo>
                    <a:pt x="232" y="160"/>
                  </a:lnTo>
                  <a:lnTo>
                    <a:pt x="240" y="158"/>
                  </a:lnTo>
                  <a:lnTo>
                    <a:pt x="255" y="153"/>
                  </a:lnTo>
                  <a:lnTo>
                    <a:pt x="270" y="149"/>
                  </a:lnTo>
                  <a:lnTo>
                    <a:pt x="284" y="144"/>
                  </a:lnTo>
                  <a:lnTo>
                    <a:pt x="298" y="140"/>
                  </a:lnTo>
                  <a:lnTo>
                    <a:pt x="310" y="136"/>
                  </a:lnTo>
                  <a:lnTo>
                    <a:pt x="322" y="133"/>
                  </a:lnTo>
                  <a:lnTo>
                    <a:pt x="331" y="131"/>
                  </a:lnTo>
                  <a:lnTo>
                    <a:pt x="337" y="129"/>
                  </a:lnTo>
                  <a:lnTo>
                    <a:pt x="341" y="130"/>
                  </a:lnTo>
                  <a:lnTo>
                    <a:pt x="345" y="131"/>
                  </a:lnTo>
                  <a:lnTo>
                    <a:pt x="351" y="132"/>
                  </a:lnTo>
                  <a:lnTo>
                    <a:pt x="357" y="134"/>
                  </a:lnTo>
                  <a:lnTo>
                    <a:pt x="364" y="137"/>
                  </a:lnTo>
                  <a:lnTo>
                    <a:pt x="371" y="139"/>
                  </a:lnTo>
                  <a:lnTo>
                    <a:pt x="378" y="142"/>
                  </a:lnTo>
                  <a:lnTo>
                    <a:pt x="387" y="145"/>
                  </a:lnTo>
                  <a:lnTo>
                    <a:pt x="372" y="149"/>
                  </a:lnTo>
                  <a:lnTo>
                    <a:pt x="358" y="153"/>
                  </a:lnTo>
                  <a:lnTo>
                    <a:pt x="343" y="158"/>
                  </a:lnTo>
                  <a:lnTo>
                    <a:pt x="329" y="163"/>
                  </a:lnTo>
                  <a:lnTo>
                    <a:pt x="312" y="169"/>
                  </a:lnTo>
                  <a:lnTo>
                    <a:pt x="298" y="174"/>
                  </a:lnTo>
                  <a:lnTo>
                    <a:pt x="283" y="179"/>
                  </a:lnTo>
                  <a:lnTo>
                    <a:pt x="269" y="185"/>
                  </a:lnTo>
                  <a:lnTo>
                    <a:pt x="256" y="189"/>
                  </a:lnTo>
                  <a:lnTo>
                    <a:pt x="243" y="194"/>
                  </a:lnTo>
                  <a:lnTo>
                    <a:pt x="232" y="199"/>
                  </a:lnTo>
                  <a:lnTo>
                    <a:pt x="223" y="202"/>
                  </a:lnTo>
                  <a:lnTo>
                    <a:pt x="216" y="205"/>
                  </a:lnTo>
                  <a:lnTo>
                    <a:pt x="210" y="208"/>
                  </a:lnTo>
                  <a:lnTo>
                    <a:pt x="206" y="209"/>
                  </a:lnTo>
                  <a:lnTo>
                    <a:pt x="205" y="210"/>
                  </a:lnTo>
                  <a:lnTo>
                    <a:pt x="225" y="204"/>
                  </a:lnTo>
                  <a:lnTo>
                    <a:pt x="247" y="198"/>
                  </a:lnTo>
                  <a:lnTo>
                    <a:pt x="272" y="192"/>
                  </a:lnTo>
                  <a:lnTo>
                    <a:pt x="298" y="185"/>
                  </a:lnTo>
                  <a:lnTo>
                    <a:pt x="327" y="178"/>
                  </a:lnTo>
                  <a:lnTo>
                    <a:pt x="356" y="170"/>
                  </a:lnTo>
                  <a:lnTo>
                    <a:pt x="388" y="162"/>
                  </a:lnTo>
                  <a:lnTo>
                    <a:pt x="420" y="153"/>
                  </a:lnTo>
                  <a:lnTo>
                    <a:pt x="454" y="145"/>
                  </a:lnTo>
                  <a:lnTo>
                    <a:pt x="487" y="136"/>
                  </a:lnTo>
                  <a:lnTo>
                    <a:pt x="523" y="127"/>
                  </a:lnTo>
                  <a:lnTo>
                    <a:pt x="557" y="118"/>
                  </a:lnTo>
                  <a:lnTo>
                    <a:pt x="594" y="109"/>
                  </a:lnTo>
                  <a:lnTo>
                    <a:pt x="629" y="101"/>
                  </a:lnTo>
                  <a:lnTo>
                    <a:pt x="666" y="92"/>
                  </a:lnTo>
                  <a:lnTo>
                    <a:pt x="701" y="83"/>
                  </a:lnTo>
                  <a:lnTo>
                    <a:pt x="737" y="74"/>
                  </a:lnTo>
                  <a:lnTo>
                    <a:pt x="772" y="66"/>
                  </a:lnTo>
                  <a:lnTo>
                    <a:pt x="807" y="58"/>
                  </a:lnTo>
                  <a:lnTo>
                    <a:pt x="840" y="51"/>
                  </a:lnTo>
                  <a:lnTo>
                    <a:pt x="873" y="43"/>
                  </a:lnTo>
                  <a:lnTo>
                    <a:pt x="905" y="36"/>
                  </a:lnTo>
                  <a:lnTo>
                    <a:pt x="936" y="30"/>
                  </a:lnTo>
                  <a:lnTo>
                    <a:pt x="964" y="24"/>
                  </a:lnTo>
                  <a:lnTo>
                    <a:pt x="992" y="19"/>
                  </a:lnTo>
                  <a:lnTo>
                    <a:pt x="1017" y="14"/>
                  </a:lnTo>
                  <a:lnTo>
                    <a:pt x="1040" y="9"/>
                  </a:lnTo>
                  <a:lnTo>
                    <a:pt x="1062" y="6"/>
                  </a:lnTo>
                  <a:lnTo>
                    <a:pt x="1081" y="3"/>
                  </a:lnTo>
                  <a:lnTo>
                    <a:pt x="1097" y="2"/>
                  </a:lnTo>
                  <a:lnTo>
                    <a:pt x="1112" y="0"/>
                  </a:lnTo>
                  <a:lnTo>
                    <a:pt x="1123" y="0"/>
                  </a:lnTo>
                  <a:lnTo>
                    <a:pt x="1125" y="0"/>
                  </a:lnTo>
                  <a:lnTo>
                    <a:pt x="1128" y="0"/>
                  </a:lnTo>
                  <a:lnTo>
                    <a:pt x="1131" y="0"/>
                  </a:lnTo>
                  <a:lnTo>
                    <a:pt x="1133" y="1"/>
                  </a:lnTo>
                  <a:lnTo>
                    <a:pt x="1082" y="14"/>
                  </a:lnTo>
                  <a:lnTo>
                    <a:pt x="1131" y="25"/>
                  </a:lnTo>
                  <a:lnTo>
                    <a:pt x="1263" y="0"/>
                  </a:lnTo>
                  <a:lnTo>
                    <a:pt x="1258" y="0"/>
                  </a:lnTo>
                  <a:lnTo>
                    <a:pt x="1275" y="0"/>
                  </a:lnTo>
                  <a:lnTo>
                    <a:pt x="1293" y="0"/>
                  </a:lnTo>
                  <a:lnTo>
                    <a:pt x="1310" y="1"/>
                  </a:lnTo>
                  <a:lnTo>
                    <a:pt x="1326" y="2"/>
                  </a:lnTo>
                  <a:lnTo>
                    <a:pt x="1339" y="3"/>
                  </a:lnTo>
                  <a:lnTo>
                    <a:pt x="1351" y="6"/>
                  </a:lnTo>
                  <a:lnTo>
                    <a:pt x="1360" y="8"/>
                  </a:lnTo>
                  <a:lnTo>
                    <a:pt x="1366" y="11"/>
                  </a:lnTo>
                  <a:lnTo>
                    <a:pt x="1368" y="13"/>
                  </a:lnTo>
                  <a:lnTo>
                    <a:pt x="1369" y="16"/>
                  </a:lnTo>
                  <a:lnTo>
                    <a:pt x="1368" y="19"/>
                  </a:lnTo>
                  <a:lnTo>
                    <a:pt x="1366" y="22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4" name="Freeform 15"/>
            <p:cNvSpPr>
              <a:spLocks/>
            </p:cNvSpPr>
            <p:nvPr/>
          </p:nvSpPr>
          <p:spPr bwMode="auto">
            <a:xfrm>
              <a:off x="5017" y="401"/>
              <a:ext cx="294" cy="73"/>
            </a:xfrm>
            <a:custGeom>
              <a:avLst/>
              <a:gdLst>
                <a:gd name="T0" fmla="*/ 292 w 294"/>
                <a:gd name="T1" fmla="*/ 15 h 73"/>
                <a:gd name="T2" fmla="*/ 290 w 294"/>
                <a:gd name="T3" fmla="*/ 17 h 73"/>
                <a:gd name="T4" fmla="*/ 287 w 294"/>
                <a:gd name="T5" fmla="*/ 20 h 73"/>
                <a:gd name="T6" fmla="*/ 283 w 294"/>
                <a:gd name="T7" fmla="*/ 21 h 73"/>
                <a:gd name="T8" fmla="*/ 278 w 294"/>
                <a:gd name="T9" fmla="*/ 23 h 73"/>
                <a:gd name="T10" fmla="*/ 68 w 294"/>
                <a:gd name="T11" fmla="*/ 71 h 73"/>
                <a:gd name="T12" fmla="*/ 0 w 294"/>
                <a:gd name="T13" fmla="*/ 72 h 73"/>
                <a:gd name="T14" fmla="*/ 40 w 294"/>
                <a:gd name="T15" fmla="*/ 51 h 73"/>
                <a:gd name="T16" fmla="*/ 252 w 294"/>
                <a:gd name="T17" fmla="*/ 1 h 73"/>
                <a:gd name="T18" fmla="*/ 257 w 294"/>
                <a:gd name="T19" fmla="*/ 0 h 73"/>
                <a:gd name="T20" fmla="*/ 262 w 294"/>
                <a:gd name="T21" fmla="*/ 0 h 73"/>
                <a:gd name="T22" fmla="*/ 268 w 294"/>
                <a:gd name="T23" fmla="*/ 0 h 73"/>
                <a:gd name="T24" fmla="*/ 273 w 294"/>
                <a:gd name="T25" fmla="*/ 0 h 73"/>
                <a:gd name="T26" fmla="*/ 278 w 294"/>
                <a:gd name="T27" fmla="*/ 1 h 73"/>
                <a:gd name="T28" fmla="*/ 283 w 294"/>
                <a:gd name="T29" fmla="*/ 3 h 73"/>
                <a:gd name="T30" fmla="*/ 286 w 294"/>
                <a:gd name="T31" fmla="*/ 4 h 73"/>
                <a:gd name="T32" fmla="*/ 289 w 294"/>
                <a:gd name="T33" fmla="*/ 6 h 73"/>
                <a:gd name="T34" fmla="*/ 291 w 294"/>
                <a:gd name="T35" fmla="*/ 8 h 73"/>
                <a:gd name="T36" fmla="*/ 293 w 294"/>
                <a:gd name="T37" fmla="*/ 10 h 73"/>
                <a:gd name="T38" fmla="*/ 293 w 294"/>
                <a:gd name="T39" fmla="*/ 13 h 73"/>
                <a:gd name="T40" fmla="*/ 292 w 294"/>
                <a:gd name="T41" fmla="*/ 15 h 7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94"/>
                <a:gd name="T64" fmla="*/ 0 h 73"/>
                <a:gd name="T65" fmla="*/ 294 w 294"/>
                <a:gd name="T66" fmla="*/ 73 h 7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94" h="73">
                  <a:moveTo>
                    <a:pt x="292" y="15"/>
                  </a:moveTo>
                  <a:lnTo>
                    <a:pt x="290" y="17"/>
                  </a:lnTo>
                  <a:lnTo>
                    <a:pt x="287" y="20"/>
                  </a:lnTo>
                  <a:lnTo>
                    <a:pt x="283" y="21"/>
                  </a:lnTo>
                  <a:lnTo>
                    <a:pt x="278" y="23"/>
                  </a:lnTo>
                  <a:lnTo>
                    <a:pt x="68" y="71"/>
                  </a:lnTo>
                  <a:lnTo>
                    <a:pt x="0" y="72"/>
                  </a:lnTo>
                  <a:lnTo>
                    <a:pt x="40" y="51"/>
                  </a:lnTo>
                  <a:lnTo>
                    <a:pt x="252" y="1"/>
                  </a:lnTo>
                  <a:lnTo>
                    <a:pt x="257" y="0"/>
                  </a:lnTo>
                  <a:lnTo>
                    <a:pt x="262" y="0"/>
                  </a:lnTo>
                  <a:lnTo>
                    <a:pt x="268" y="0"/>
                  </a:lnTo>
                  <a:lnTo>
                    <a:pt x="273" y="0"/>
                  </a:lnTo>
                  <a:lnTo>
                    <a:pt x="278" y="1"/>
                  </a:lnTo>
                  <a:lnTo>
                    <a:pt x="283" y="3"/>
                  </a:lnTo>
                  <a:lnTo>
                    <a:pt x="286" y="4"/>
                  </a:lnTo>
                  <a:lnTo>
                    <a:pt x="289" y="6"/>
                  </a:lnTo>
                  <a:lnTo>
                    <a:pt x="291" y="8"/>
                  </a:lnTo>
                  <a:lnTo>
                    <a:pt x="293" y="10"/>
                  </a:lnTo>
                  <a:lnTo>
                    <a:pt x="293" y="13"/>
                  </a:lnTo>
                  <a:lnTo>
                    <a:pt x="292" y="15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5" name="Freeform 16"/>
            <p:cNvSpPr>
              <a:spLocks/>
            </p:cNvSpPr>
            <p:nvPr/>
          </p:nvSpPr>
          <p:spPr bwMode="auto">
            <a:xfrm>
              <a:off x="5422" y="374"/>
              <a:ext cx="124" cy="53"/>
            </a:xfrm>
            <a:custGeom>
              <a:avLst/>
              <a:gdLst>
                <a:gd name="T0" fmla="*/ 86 w 124"/>
                <a:gd name="T1" fmla="*/ 50 h 53"/>
                <a:gd name="T2" fmla="*/ 97 w 124"/>
                <a:gd name="T3" fmla="*/ 47 h 53"/>
                <a:gd name="T4" fmla="*/ 106 w 124"/>
                <a:gd name="T5" fmla="*/ 44 h 53"/>
                <a:gd name="T6" fmla="*/ 114 w 124"/>
                <a:gd name="T7" fmla="*/ 40 h 53"/>
                <a:gd name="T8" fmla="*/ 119 w 124"/>
                <a:gd name="T9" fmla="*/ 36 h 53"/>
                <a:gd name="T10" fmla="*/ 123 w 124"/>
                <a:gd name="T11" fmla="*/ 31 h 53"/>
                <a:gd name="T12" fmla="*/ 123 w 124"/>
                <a:gd name="T13" fmla="*/ 25 h 53"/>
                <a:gd name="T14" fmla="*/ 122 w 124"/>
                <a:gd name="T15" fmla="*/ 20 h 53"/>
                <a:gd name="T16" fmla="*/ 118 w 124"/>
                <a:gd name="T17" fmla="*/ 15 h 53"/>
                <a:gd name="T18" fmla="*/ 112 w 124"/>
                <a:gd name="T19" fmla="*/ 11 h 53"/>
                <a:gd name="T20" fmla="*/ 103 w 124"/>
                <a:gd name="T21" fmla="*/ 7 h 53"/>
                <a:gd name="T22" fmla="*/ 94 w 124"/>
                <a:gd name="T23" fmla="*/ 4 h 53"/>
                <a:gd name="T24" fmla="*/ 84 w 124"/>
                <a:gd name="T25" fmla="*/ 2 h 53"/>
                <a:gd name="T26" fmla="*/ 73 w 124"/>
                <a:gd name="T27" fmla="*/ 0 h 53"/>
                <a:gd name="T28" fmla="*/ 61 w 124"/>
                <a:gd name="T29" fmla="*/ 0 h 53"/>
                <a:gd name="T30" fmla="*/ 49 w 124"/>
                <a:gd name="T31" fmla="*/ 0 h 53"/>
                <a:gd name="T32" fmla="*/ 36 w 124"/>
                <a:gd name="T33" fmla="*/ 2 h 53"/>
                <a:gd name="T34" fmla="*/ 26 w 124"/>
                <a:gd name="T35" fmla="*/ 5 h 53"/>
                <a:gd name="T36" fmla="*/ 17 w 124"/>
                <a:gd name="T37" fmla="*/ 8 h 53"/>
                <a:gd name="T38" fmla="*/ 10 w 124"/>
                <a:gd name="T39" fmla="*/ 12 h 53"/>
                <a:gd name="T40" fmla="*/ 4 w 124"/>
                <a:gd name="T41" fmla="*/ 16 h 53"/>
                <a:gd name="T42" fmla="*/ 1 w 124"/>
                <a:gd name="T43" fmla="*/ 21 h 53"/>
                <a:gd name="T44" fmla="*/ 0 w 124"/>
                <a:gd name="T45" fmla="*/ 27 h 53"/>
                <a:gd name="T46" fmla="*/ 1 w 124"/>
                <a:gd name="T47" fmla="*/ 32 h 53"/>
                <a:gd name="T48" fmla="*/ 5 w 124"/>
                <a:gd name="T49" fmla="*/ 37 h 53"/>
                <a:gd name="T50" fmla="*/ 8 w 124"/>
                <a:gd name="T51" fmla="*/ 39 h 53"/>
                <a:gd name="T52" fmla="*/ 11 w 124"/>
                <a:gd name="T53" fmla="*/ 41 h 53"/>
                <a:gd name="T54" fmla="*/ 15 w 124"/>
                <a:gd name="T55" fmla="*/ 43 h 53"/>
                <a:gd name="T56" fmla="*/ 19 w 124"/>
                <a:gd name="T57" fmla="*/ 45 h 53"/>
                <a:gd name="T58" fmla="*/ 23 w 124"/>
                <a:gd name="T59" fmla="*/ 47 h 53"/>
                <a:gd name="T60" fmla="*/ 28 w 124"/>
                <a:gd name="T61" fmla="*/ 48 h 53"/>
                <a:gd name="T62" fmla="*/ 34 w 124"/>
                <a:gd name="T63" fmla="*/ 50 h 53"/>
                <a:gd name="T64" fmla="*/ 39 w 124"/>
                <a:gd name="T65" fmla="*/ 51 h 53"/>
                <a:gd name="T66" fmla="*/ 46 w 124"/>
                <a:gd name="T67" fmla="*/ 52 h 53"/>
                <a:gd name="T68" fmla="*/ 51 w 124"/>
                <a:gd name="T69" fmla="*/ 52 h 53"/>
                <a:gd name="T70" fmla="*/ 57 w 124"/>
                <a:gd name="T71" fmla="*/ 52 h 53"/>
                <a:gd name="T72" fmla="*/ 63 w 124"/>
                <a:gd name="T73" fmla="*/ 52 h 53"/>
                <a:gd name="T74" fmla="*/ 69 w 124"/>
                <a:gd name="T75" fmla="*/ 52 h 53"/>
                <a:gd name="T76" fmla="*/ 75 w 124"/>
                <a:gd name="T77" fmla="*/ 52 h 53"/>
                <a:gd name="T78" fmla="*/ 80 w 124"/>
                <a:gd name="T79" fmla="*/ 51 h 53"/>
                <a:gd name="T80" fmla="*/ 86 w 124"/>
                <a:gd name="T81" fmla="*/ 50 h 5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24"/>
                <a:gd name="T124" fmla="*/ 0 h 53"/>
                <a:gd name="T125" fmla="*/ 124 w 124"/>
                <a:gd name="T126" fmla="*/ 53 h 5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24" h="53">
                  <a:moveTo>
                    <a:pt x="86" y="50"/>
                  </a:moveTo>
                  <a:lnTo>
                    <a:pt x="97" y="47"/>
                  </a:lnTo>
                  <a:lnTo>
                    <a:pt x="106" y="44"/>
                  </a:lnTo>
                  <a:lnTo>
                    <a:pt x="114" y="40"/>
                  </a:lnTo>
                  <a:lnTo>
                    <a:pt x="119" y="36"/>
                  </a:lnTo>
                  <a:lnTo>
                    <a:pt x="123" y="31"/>
                  </a:lnTo>
                  <a:lnTo>
                    <a:pt x="123" y="25"/>
                  </a:lnTo>
                  <a:lnTo>
                    <a:pt x="122" y="20"/>
                  </a:lnTo>
                  <a:lnTo>
                    <a:pt x="118" y="15"/>
                  </a:lnTo>
                  <a:lnTo>
                    <a:pt x="112" y="11"/>
                  </a:lnTo>
                  <a:lnTo>
                    <a:pt x="103" y="7"/>
                  </a:lnTo>
                  <a:lnTo>
                    <a:pt x="94" y="4"/>
                  </a:lnTo>
                  <a:lnTo>
                    <a:pt x="84" y="2"/>
                  </a:lnTo>
                  <a:lnTo>
                    <a:pt x="73" y="0"/>
                  </a:lnTo>
                  <a:lnTo>
                    <a:pt x="61" y="0"/>
                  </a:lnTo>
                  <a:lnTo>
                    <a:pt x="49" y="0"/>
                  </a:lnTo>
                  <a:lnTo>
                    <a:pt x="36" y="2"/>
                  </a:lnTo>
                  <a:lnTo>
                    <a:pt x="26" y="5"/>
                  </a:lnTo>
                  <a:lnTo>
                    <a:pt x="17" y="8"/>
                  </a:lnTo>
                  <a:lnTo>
                    <a:pt x="10" y="12"/>
                  </a:lnTo>
                  <a:lnTo>
                    <a:pt x="4" y="16"/>
                  </a:lnTo>
                  <a:lnTo>
                    <a:pt x="1" y="21"/>
                  </a:lnTo>
                  <a:lnTo>
                    <a:pt x="0" y="27"/>
                  </a:lnTo>
                  <a:lnTo>
                    <a:pt x="1" y="32"/>
                  </a:lnTo>
                  <a:lnTo>
                    <a:pt x="5" y="37"/>
                  </a:lnTo>
                  <a:lnTo>
                    <a:pt x="8" y="39"/>
                  </a:lnTo>
                  <a:lnTo>
                    <a:pt x="11" y="41"/>
                  </a:lnTo>
                  <a:lnTo>
                    <a:pt x="15" y="43"/>
                  </a:lnTo>
                  <a:lnTo>
                    <a:pt x="19" y="45"/>
                  </a:lnTo>
                  <a:lnTo>
                    <a:pt x="23" y="47"/>
                  </a:lnTo>
                  <a:lnTo>
                    <a:pt x="28" y="48"/>
                  </a:lnTo>
                  <a:lnTo>
                    <a:pt x="34" y="50"/>
                  </a:lnTo>
                  <a:lnTo>
                    <a:pt x="39" y="51"/>
                  </a:lnTo>
                  <a:lnTo>
                    <a:pt x="46" y="52"/>
                  </a:lnTo>
                  <a:lnTo>
                    <a:pt x="51" y="52"/>
                  </a:lnTo>
                  <a:lnTo>
                    <a:pt x="57" y="52"/>
                  </a:lnTo>
                  <a:lnTo>
                    <a:pt x="63" y="52"/>
                  </a:lnTo>
                  <a:lnTo>
                    <a:pt x="69" y="52"/>
                  </a:lnTo>
                  <a:lnTo>
                    <a:pt x="75" y="52"/>
                  </a:lnTo>
                  <a:lnTo>
                    <a:pt x="80" y="51"/>
                  </a:lnTo>
                  <a:lnTo>
                    <a:pt x="86" y="5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6" name="Freeform 17"/>
            <p:cNvSpPr>
              <a:spLocks/>
            </p:cNvSpPr>
            <p:nvPr/>
          </p:nvSpPr>
          <p:spPr bwMode="auto">
            <a:xfrm>
              <a:off x="5457" y="389"/>
              <a:ext cx="53" cy="23"/>
            </a:xfrm>
            <a:custGeom>
              <a:avLst/>
              <a:gdLst>
                <a:gd name="T0" fmla="*/ 2 w 53"/>
                <a:gd name="T1" fmla="*/ 16 h 23"/>
                <a:gd name="T2" fmla="*/ 0 w 53"/>
                <a:gd name="T3" fmla="*/ 11 h 23"/>
                <a:gd name="T4" fmla="*/ 1 w 53"/>
                <a:gd name="T5" fmla="*/ 7 h 23"/>
                <a:gd name="T6" fmla="*/ 8 w 53"/>
                <a:gd name="T7" fmla="*/ 4 h 23"/>
                <a:gd name="T8" fmla="*/ 16 w 53"/>
                <a:gd name="T9" fmla="*/ 1 h 23"/>
                <a:gd name="T10" fmla="*/ 21 w 53"/>
                <a:gd name="T11" fmla="*/ 0 h 23"/>
                <a:gd name="T12" fmla="*/ 26 w 53"/>
                <a:gd name="T13" fmla="*/ 0 h 23"/>
                <a:gd name="T14" fmla="*/ 31 w 53"/>
                <a:gd name="T15" fmla="*/ 0 h 23"/>
                <a:gd name="T16" fmla="*/ 36 w 53"/>
                <a:gd name="T17" fmla="*/ 0 h 23"/>
                <a:gd name="T18" fmla="*/ 40 w 53"/>
                <a:gd name="T19" fmla="*/ 2 h 23"/>
                <a:gd name="T20" fmla="*/ 44 w 53"/>
                <a:gd name="T21" fmla="*/ 3 h 23"/>
                <a:gd name="T22" fmla="*/ 48 w 53"/>
                <a:gd name="T23" fmla="*/ 4 h 23"/>
                <a:gd name="T24" fmla="*/ 50 w 53"/>
                <a:gd name="T25" fmla="*/ 7 h 23"/>
                <a:gd name="T26" fmla="*/ 52 w 53"/>
                <a:gd name="T27" fmla="*/ 11 h 23"/>
                <a:gd name="T28" fmla="*/ 51 w 53"/>
                <a:gd name="T29" fmla="*/ 15 h 23"/>
                <a:gd name="T30" fmla="*/ 45 w 53"/>
                <a:gd name="T31" fmla="*/ 19 h 23"/>
                <a:gd name="T32" fmla="*/ 37 w 53"/>
                <a:gd name="T33" fmla="*/ 21 h 23"/>
                <a:gd name="T34" fmla="*/ 32 w 53"/>
                <a:gd name="T35" fmla="*/ 22 h 23"/>
                <a:gd name="T36" fmla="*/ 27 w 53"/>
                <a:gd name="T37" fmla="*/ 22 h 23"/>
                <a:gd name="T38" fmla="*/ 22 w 53"/>
                <a:gd name="T39" fmla="*/ 22 h 23"/>
                <a:gd name="T40" fmla="*/ 17 w 53"/>
                <a:gd name="T41" fmla="*/ 21 h 23"/>
                <a:gd name="T42" fmla="*/ 13 w 53"/>
                <a:gd name="T43" fmla="*/ 20 h 23"/>
                <a:gd name="T44" fmla="*/ 9 w 53"/>
                <a:gd name="T45" fmla="*/ 19 h 23"/>
                <a:gd name="T46" fmla="*/ 5 w 53"/>
                <a:gd name="T47" fmla="*/ 17 h 23"/>
                <a:gd name="T48" fmla="*/ 2 w 53"/>
                <a:gd name="T49" fmla="*/ 16 h 2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23"/>
                <a:gd name="T77" fmla="*/ 53 w 53"/>
                <a:gd name="T78" fmla="*/ 23 h 2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23">
                  <a:moveTo>
                    <a:pt x="2" y="16"/>
                  </a:moveTo>
                  <a:lnTo>
                    <a:pt x="0" y="11"/>
                  </a:lnTo>
                  <a:lnTo>
                    <a:pt x="1" y="7"/>
                  </a:lnTo>
                  <a:lnTo>
                    <a:pt x="8" y="4"/>
                  </a:lnTo>
                  <a:lnTo>
                    <a:pt x="16" y="1"/>
                  </a:lnTo>
                  <a:lnTo>
                    <a:pt x="21" y="0"/>
                  </a:lnTo>
                  <a:lnTo>
                    <a:pt x="26" y="0"/>
                  </a:lnTo>
                  <a:lnTo>
                    <a:pt x="31" y="0"/>
                  </a:lnTo>
                  <a:lnTo>
                    <a:pt x="36" y="0"/>
                  </a:lnTo>
                  <a:lnTo>
                    <a:pt x="40" y="2"/>
                  </a:lnTo>
                  <a:lnTo>
                    <a:pt x="44" y="3"/>
                  </a:lnTo>
                  <a:lnTo>
                    <a:pt x="48" y="4"/>
                  </a:lnTo>
                  <a:lnTo>
                    <a:pt x="50" y="7"/>
                  </a:lnTo>
                  <a:lnTo>
                    <a:pt x="52" y="11"/>
                  </a:lnTo>
                  <a:lnTo>
                    <a:pt x="51" y="15"/>
                  </a:lnTo>
                  <a:lnTo>
                    <a:pt x="45" y="19"/>
                  </a:lnTo>
                  <a:lnTo>
                    <a:pt x="37" y="21"/>
                  </a:lnTo>
                  <a:lnTo>
                    <a:pt x="32" y="22"/>
                  </a:lnTo>
                  <a:lnTo>
                    <a:pt x="27" y="22"/>
                  </a:lnTo>
                  <a:lnTo>
                    <a:pt x="22" y="22"/>
                  </a:lnTo>
                  <a:lnTo>
                    <a:pt x="17" y="21"/>
                  </a:lnTo>
                  <a:lnTo>
                    <a:pt x="13" y="20"/>
                  </a:lnTo>
                  <a:lnTo>
                    <a:pt x="9" y="19"/>
                  </a:lnTo>
                  <a:lnTo>
                    <a:pt x="5" y="17"/>
                  </a:lnTo>
                  <a:lnTo>
                    <a:pt x="2" y="16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7" name="Freeform 18"/>
            <p:cNvSpPr>
              <a:spLocks/>
            </p:cNvSpPr>
            <p:nvPr/>
          </p:nvSpPr>
          <p:spPr bwMode="auto">
            <a:xfrm>
              <a:off x="4847" y="510"/>
              <a:ext cx="124" cy="53"/>
            </a:xfrm>
            <a:custGeom>
              <a:avLst/>
              <a:gdLst>
                <a:gd name="T0" fmla="*/ 86 w 124"/>
                <a:gd name="T1" fmla="*/ 50 h 53"/>
                <a:gd name="T2" fmla="*/ 92 w 124"/>
                <a:gd name="T3" fmla="*/ 49 h 53"/>
                <a:gd name="T4" fmla="*/ 97 w 124"/>
                <a:gd name="T5" fmla="*/ 47 h 53"/>
                <a:gd name="T6" fmla="*/ 102 w 124"/>
                <a:gd name="T7" fmla="*/ 46 h 53"/>
                <a:gd name="T8" fmla="*/ 106 w 124"/>
                <a:gd name="T9" fmla="*/ 44 h 53"/>
                <a:gd name="T10" fmla="*/ 110 w 124"/>
                <a:gd name="T11" fmla="*/ 42 h 53"/>
                <a:gd name="T12" fmla="*/ 114 w 124"/>
                <a:gd name="T13" fmla="*/ 40 h 53"/>
                <a:gd name="T14" fmla="*/ 117 w 124"/>
                <a:gd name="T15" fmla="*/ 37 h 53"/>
                <a:gd name="T16" fmla="*/ 119 w 124"/>
                <a:gd name="T17" fmla="*/ 35 h 53"/>
                <a:gd name="T18" fmla="*/ 122 w 124"/>
                <a:gd name="T19" fmla="*/ 31 h 53"/>
                <a:gd name="T20" fmla="*/ 123 w 124"/>
                <a:gd name="T21" fmla="*/ 25 h 53"/>
                <a:gd name="T22" fmla="*/ 122 w 124"/>
                <a:gd name="T23" fmla="*/ 20 h 53"/>
                <a:gd name="T24" fmla="*/ 118 w 124"/>
                <a:gd name="T25" fmla="*/ 15 h 53"/>
                <a:gd name="T26" fmla="*/ 112 w 124"/>
                <a:gd name="T27" fmla="*/ 11 h 53"/>
                <a:gd name="T28" fmla="*/ 104 w 124"/>
                <a:gd name="T29" fmla="*/ 7 h 53"/>
                <a:gd name="T30" fmla="*/ 95 w 124"/>
                <a:gd name="T31" fmla="*/ 4 h 53"/>
                <a:gd name="T32" fmla="*/ 83 w 124"/>
                <a:gd name="T33" fmla="*/ 2 h 53"/>
                <a:gd name="T34" fmla="*/ 72 w 124"/>
                <a:gd name="T35" fmla="*/ 0 h 53"/>
                <a:gd name="T36" fmla="*/ 61 w 124"/>
                <a:gd name="T37" fmla="*/ 0 h 53"/>
                <a:gd name="T38" fmla="*/ 49 w 124"/>
                <a:gd name="T39" fmla="*/ 0 h 53"/>
                <a:gd name="T40" fmla="*/ 37 w 124"/>
                <a:gd name="T41" fmla="*/ 2 h 53"/>
                <a:gd name="T42" fmla="*/ 32 w 124"/>
                <a:gd name="T43" fmla="*/ 3 h 53"/>
                <a:gd name="T44" fmla="*/ 27 w 124"/>
                <a:gd name="T45" fmla="*/ 5 h 53"/>
                <a:gd name="T46" fmla="*/ 21 w 124"/>
                <a:gd name="T47" fmla="*/ 6 h 53"/>
                <a:gd name="T48" fmla="*/ 17 w 124"/>
                <a:gd name="T49" fmla="*/ 8 h 53"/>
                <a:gd name="T50" fmla="*/ 13 w 124"/>
                <a:gd name="T51" fmla="*/ 10 h 53"/>
                <a:gd name="T52" fmla="*/ 9 w 124"/>
                <a:gd name="T53" fmla="*/ 12 h 53"/>
                <a:gd name="T54" fmla="*/ 6 w 124"/>
                <a:gd name="T55" fmla="*/ 15 h 53"/>
                <a:gd name="T56" fmla="*/ 4 w 124"/>
                <a:gd name="T57" fmla="*/ 17 h 53"/>
                <a:gd name="T58" fmla="*/ 1 w 124"/>
                <a:gd name="T59" fmla="*/ 21 h 53"/>
                <a:gd name="T60" fmla="*/ 0 w 124"/>
                <a:gd name="T61" fmla="*/ 27 h 53"/>
                <a:gd name="T62" fmla="*/ 1 w 124"/>
                <a:gd name="T63" fmla="*/ 32 h 53"/>
                <a:gd name="T64" fmla="*/ 5 w 124"/>
                <a:gd name="T65" fmla="*/ 37 h 53"/>
                <a:gd name="T66" fmla="*/ 11 w 124"/>
                <a:gd name="T67" fmla="*/ 41 h 53"/>
                <a:gd name="T68" fmla="*/ 19 w 124"/>
                <a:gd name="T69" fmla="*/ 45 h 53"/>
                <a:gd name="T70" fmla="*/ 30 w 124"/>
                <a:gd name="T71" fmla="*/ 48 h 53"/>
                <a:gd name="T72" fmla="*/ 40 w 124"/>
                <a:gd name="T73" fmla="*/ 50 h 53"/>
                <a:gd name="T74" fmla="*/ 51 w 124"/>
                <a:gd name="T75" fmla="*/ 52 h 53"/>
                <a:gd name="T76" fmla="*/ 63 w 124"/>
                <a:gd name="T77" fmla="*/ 52 h 53"/>
                <a:gd name="T78" fmla="*/ 75 w 124"/>
                <a:gd name="T79" fmla="*/ 52 h 53"/>
                <a:gd name="T80" fmla="*/ 86 w 124"/>
                <a:gd name="T81" fmla="*/ 50 h 5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24"/>
                <a:gd name="T124" fmla="*/ 0 h 53"/>
                <a:gd name="T125" fmla="*/ 124 w 124"/>
                <a:gd name="T126" fmla="*/ 53 h 5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24" h="53">
                  <a:moveTo>
                    <a:pt x="86" y="50"/>
                  </a:moveTo>
                  <a:lnTo>
                    <a:pt x="92" y="49"/>
                  </a:lnTo>
                  <a:lnTo>
                    <a:pt x="97" y="47"/>
                  </a:lnTo>
                  <a:lnTo>
                    <a:pt x="102" y="46"/>
                  </a:lnTo>
                  <a:lnTo>
                    <a:pt x="106" y="44"/>
                  </a:lnTo>
                  <a:lnTo>
                    <a:pt x="110" y="42"/>
                  </a:lnTo>
                  <a:lnTo>
                    <a:pt x="114" y="40"/>
                  </a:lnTo>
                  <a:lnTo>
                    <a:pt x="117" y="37"/>
                  </a:lnTo>
                  <a:lnTo>
                    <a:pt x="119" y="35"/>
                  </a:lnTo>
                  <a:lnTo>
                    <a:pt x="122" y="31"/>
                  </a:lnTo>
                  <a:lnTo>
                    <a:pt x="123" y="25"/>
                  </a:lnTo>
                  <a:lnTo>
                    <a:pt x="122" y="20"/>
                  </a:lnTo>
                  <a:lnTo>
                    <a:pt x="118" y="15"/>
                  </a:lnTo>
                  <a:lnTo>
                    <a:pt x="112" y="11"/>
                  </a:lnTo>
                  <a:lnTo>
                    <a:pt x="104" y="7"/>
                  </a:lnTo>
                  <a:lnTo>
                    <a:pt x="95" y="4"/>
                  </a:lnTo>
                  <a:lnTo>
                    <a:pt x="83" y="2"/>
                  </a:lnTo>
                  <a:lnTo>
                    <a:pt x="72" y="0"/>
                  </a:lnTo>
                  <a:lnTo>
                    <a:pt x="61" y="0"/>
                  </a:lnTo>
                  <a:lnTo>
                    <a:pt x="49" y="0"/>
                  </a:lnTo>
                  <a:lnTo>
                    <a:pt x="37" y="2"/>
                  </a:lnTo>
                  <a:lnTo>
                    <a:pt x="32" y="3"/>
                  </a:lnTo>
                  <a:lnTo>
                    <a:pt x="27" y="5"/>
                  </a:lnTo>
                  <a:lnTo>
                    <a:pt x="21" y="6"/>
                  </a:lnTo>
                  <a:lnTo>
                    <a:pt x="17" y="8"/>
                  </a:lnTo>
                  <a:lnTo>
                    <a:pt x="13" y="10"/>
                  </a:lnTo>
                  <a:lnTo>
                    <a:pt x="9" y="12"/>
                  </a:lnTo>
                  <a:lnTo>
                    <a:pt x="6" y="15"/>
                  </a:lnTo>
                  <a:lnTo>
                    <a:pt x="4" y="17"/>
                  </a:lnTo>
                  <a:lnTo>
                    <a:pt x="1" y="21"/>
                  </a:lnTo>
                  <a:lnTo>
                    <a:pt x="0" y="27"/>
                  </a:lnTo>
                  <a:lnTo>
                    <a:pt x="1" y="32"/>
                  </a:lnTo>
                  <a:lnTo>
                    <a:pt x="5" y="37"/>
                  </a:lnTo>
                  <a:lnTo>
                    <a:pt x="11" y="41"/>
                  </a:lnTo>
                  <a:lnTo>
                    <a:pt x="19" y="45"/>
                  </a:lnTo>
                  <a:lnTo>
                    <a:pt x="30" y="48"/>
                  </a:lnTo>
                  <a:lnTo>
                    <a:pt x="40" y="50"/>
                  </a:lnTo>
                  <a:lnTo>
                    <a:pt x="51" y="52"/>
                  </a:lnTo>
                  <a:lnTo>
                    <a:pt x="63" y="52"/>
                  </a:lnTo>
                  <a:lnTo>
                    <a:pt x="75" y="52"/>
                  </a:lnTo>
                  <a:lnTo>
                    <a:pt x="86" y="5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8" name="Freeform 19"/>
            <p:cNvSpPr>
              <a:spLocks/>
            </p:cNvSpPr>
            <p:nvPr/>
          </p:nvSpPr>
          <p:spPr bwMode="auto">
            <a:xfrm>
              <a:off x="4883" y="525"/>
              <a:ext cx="52" cy="23"/>
            </a:xfrm>
            <a:custGeom>
              <a:avLst/>
              <a:gdLst>
                <a:gd name="T0" fmla="*/ 2 w 52"/>
                <a:gd name="T1" fmla="*/ 16 h 23"/>
                <a:gd name="T2" fmla="*/ 0 w 52"/>
                <a:gd name="T3" fmla="*/ 13 h 23"/>
                <a:gd name="T4" fmla="*/ 0 w 52"/>
                <a:gd name="T5" fmla="*/ 11 h 23"/>
                <a:gd name="T6" fmla="*/ 0 w 52"/>
                <a:gd name="T7" fmla="*/ 9 h 23"/>
                <a:gd name="T8" fmla="*/ 2 w 52"/>
                <a:gd name="T9" fmla="*/ 7 h 23"/>
                <a:gd name="T10" fmla="*/ 4 w 52"/>
                <a:gd name="T11" fmla="*/ 5 h 23"/>
                <a:gd name="T12" fmla="*/ 7 w 52"/>
                <a:gd name="T13" fmla="*/ 3 h 23"/>
                <a:gd name="T14" fmla="*/ 11 w 52"/>
                <a:gd name="T15" fmla="*/ 2 h 23"/>
                <a:gd name="T16" fmla="*/ 15 w 52"/>
                <a:gd name="T17" fmla="*/ 1 h 23"/>
                <a:gd name="T18" fmla="*/ 20 w 52"/>
                <a:gd name="T19" fmla="*/ 0 h 23"/>
                <a:gd name="T20" fmla="*/ 25 w 52"/>
                <a:gd name="T21" fmla="*/ 0 h 23"/>
                <a:gd name="T22" fmla="*/ 30 w 52"/>
                <a:gd name="T23" fmla="*/ 0 h 23"/>
                <a:gd name="T24" fmla="*/ 35 w 52"/>
                <a:gd name="T25" fmla="*/ 0 h 23"/>
                <a:gd name="T26" fmla="*/ 39 w 52"/>
                <a:gd name="T27" fmla="*/ 2 h 23"/>
                <a:gd name="T28" fmla="*/ 43 w 52"/>
                <a:gd name="T29" fmla="*/ 3 h 23"/>
                <a:gd name="T30" fmla="*/ 46 w 52"/>
                <a:gd name="T31" fmla="*/ 4 h 23"/>
                <a:gd name="T32" fmla="*/ 49 w 52"/>
                <a:gd name="T33" fmla="*/ 6 h 23"/>
                <a:gd name="T34" fmla="*/ 51 w 52"/>
                <a:gd name="T35" fmla="*/ 9 h 23"/>
                <a:gd name="T36" fmla="*/ 51 w 52"/>
                <a:gd name="T37" fmla="*/ 11 h 23"/>
                <a:gd name="T38" fmla="*/ 51 w 52"/>
                <a:gd name="T39" fmla="*/ 13 h 23"/>
                <a:gd name="T40" fmla="*/ 50 w 52"/>
                <a:gd name="T41" fmla="*/ 15 h 23"/>
                <a:gd name="T42" fmla="*/ 47 w 52"/>
                <a:gd name="T43" fmla="*/ 17 h 23"/>
                <a:gd name="T44" fmla="*/ 44 w 52"/>
                <a:gd name="T45" fmla="*/ 19 h 23"/>
                <a:gd name="T46" fmla="*/ 40 w 52"/>
                <a:gd name="T47" fmla="*/ 20 h 23"/>
                <a:gd name="T48" fmla="*/ 36 w 52"/>
                <a:gd name="T49" fmla="*/ 21 h 23"/>
                <a:gd name="T50" fmla="*/ 31 w 52"/>
                <a:gd name="T51" fmla="*/ 22 h 23"/>
                <a:gd name="T52" fmla="*/ 26 w 52"/>
                <a:gd name="T53" fmla="*/ 22 h 23"/>
                <a:gd name="T54" fmla="*/ 21 w 52"/>
                <a:gd name="T55" fmla="*/ 22 h 23"/>
                <a:gd name="T56" fmla="*/ 16 w 52"/>
                <a:gd name="T57" fmla="*/ 22 h 23"/>
                <a:gd name="T58" fmla="*/ 12 w 52"/>
                <a:gd name="T59" fmla="*/ 20 h 23"/>
                <a:gd name="T60" fmla="*/ 8 w 52"/>
                <a:gd name="T61" fmla="*/ 19 h 23"/>
                <a:gd name="T62" fmla="*/ 5 w 52"/>
                <a:gd name="T63" fmla="*/ 18 h 23"/>
                <a:gd name="T64" fmla="*/ 2 w 52"/>
                <a:gd name="T65" fmla="*/ 16 h 2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2"/>
                <a:gd name="T100" fmla="*/ 0 h 23"/>
                <a:gd name="T101" fmla="*/ 52 w 52"/>
                <a:gd name="T102" fmla="*/ 23 h 2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2" h="23">
                  <a:moveTo>
                    <a:pt x="2" y="16"/>
                  </a:moveTo>
                  <a:lnTo>
                    <a:pt x="0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2" y="7"/>
                  </a:lnTo>
                  <a:lnTo>
                    <a:pt x="4" y="5"/>
                  </a:lnTo>
                  <a:lnTo>
                    <a:pt x="7" y="3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20" y="0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5" y="0"/>
                  </a:lnTo>
                  <a:lnTo>
                    <a:pt x="39" y="2"/>
                  </a:lnTo>
                  <a:lnTo>
                    <a:pt x="43" y="3"/>
                  </a:lnTo>
                  <a:lnTo>
                    <a:pt x="46" y="4"/>
                  </a:lnTo>
                  <a:lnTo>
                    <a:pt x="49" y="6"/>
                  </a:lnTo>
                  <a:lnTo>
                    <a:pt x="51" y="9"/>
                  </a:lnTo>
                  <a:lnTo>
                    <a:pt x="51" y="11"/>
                  </a:lnTo>
                  <a:lnTo>
                    <a:pt x="51" y="13"/>
                  </a:lnTo>
                  <a:lnTo>
                    <a:pt x="50" y="15"/>
                  </a:lnTo>
                  <a:lnTo>
                    <a:pt x="47" y="17"/>
                  </a:lnTo>
                  <a:lnTo>
                    <a:pt x="44" y="19"/>
                  </a:lnTo>
                  <a:lnTo>
                    <a:pt x="40" y="20"/>
                  </a:lnTo>
                  <a:lnTo>
                    <a:pt x="36" y="21"/>
                  </a:lnTo>
                  <a:lnTo>
                    <a:pt x="31" y="22"/>
                  </a:lnTo>
                  <a:lnTo>
                    <a:pt x="26" y="22"/>
                  </a:lnTo>
                  <a:lnTo>
                    <a:pt x="21" y="22"/>
                  </a:lnTo>
                  <a:lnTo>
                    <a:pt x="16" y="22"/>
                  </a:lnTo>
                  <a:lnTo>
                    <a:pt x="12" y="20"/>
                  </a:lnTo>
                  <a:lnTo>
                    <a:pt x="8" y="19"/>
                  </a:lnTo>
                  <a:lnTo>
                    <a:pt x="5" y="18"/>
                  </a:lnTo>
                  <a:lnTo>
                    <a:pt x="2" y="16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9" name="Freeform 20"/>
            <p:cNvSpPr>
              <a:spLocks/>
            </p:cNvSpPr>
            <p:nvPr/>
          </p:nvSpPr>
          <p:spPr bwMode="auto">
            <a:xfrm>
              <a:off x="4717" y="538"/>
              <a:ext cx="123" cy="53"/>
            </a:xfrm>
            <a:custGeom>
              <a:avLst/>
              <a:gdLst>
                <a:gd name="T0" fmla="*/ 86 w 123"/>
                <a:gd name="T1" fmla="*/ 50 h 53"/>
                <a:gd name="T2" fmla="*/ 92 w 123"/>
                <a:gd name="T3" fmla="*/ 48 h 53"/>
                <a:gd name="T4" fmla="*/ 97 w 123"/>
                <a:gd name="T5" fmla="*/ 47 h 53"/>
                <a:gd name="T6" fmla="*/ 101 w 123"/>
                <a:gd name="T7" fmla="*/ 45 h 53"/>
                <a:gd name="T8" fmla="*/ 106 w 123"/>
                <a:gd name="T9" fmla="*/ 44 h 53"/>
                <a:gd name="T10" fmla="*/ 109 w 123"/>
                <a:gd name="T11" fmla="*/ 42 h 53"/>
                <a:gd name="T12" fmla="*/ 113 w 123"/>
                <a:gd name="T13" fmla="*/ 40 h 53"/>
                <a:gd name="T14" fmla="*/ 116 w 123"/>
                <a:gd name="T15" fmla="*/ 37 h 53"/>
                <a:gd name="T16" fmla="*/ 118 w 123"/>
                <a:gd name="T17" fmla="*/ 35 h 53"/>
                <a:gd name="T18" fmla="*/ 121 w 123"/>
                <a:gd name="T19" fmla="*/ 30 h 53"/>
                <a:gd name="T20" fmla="*/ 122 w 123"/>
                <a:gd name="T21" fmla="*/ 25 h 53"/>
                <a:gd name="T22" fmla="*/ 121 w 123"/>
                <a:gd name="T23" fmla="*/ 20 h 53"/>
                <a:gd name="T24" fmla="*/ 117 w 123"/>
                <a:gd name="T25" fmla="*/ 16 h 53"/>
                <a:gd name="T26" fmla="*/ 111 w 123"/>
                <a:gd name="T27" fmla="*/ 11 h 53"/>
                <a:gd name="T28" fmla="*/ 103 w 123"/>
                <a:gd name="T29" fmla="*/ 7 h 53"/>
                <a:gd name="T30" fmla="*/ 94 w 123"/>
                <a:gd name="T31" fmla="*/ 4 h 53"/>
                <a:gd name="T32" fmla="*/ 83 w 123"/>
                <a:gd name="T33" fmla="*/ 2 h 53"/>
                <a:gd name="T34" fmla="*/ 71 w 123"/>
                <a:gd name="T35" fmla="*/ 0 h 53"/>
                <a:gd name="T36" fmla="*/ 60 w 123"/>
                <a:gd name="T37" fmla="*/ 0 h 53"/>
                <a:gd name="T38" fmla="*/ 48 w 123"/>
                <a:gd name="T39" fmla="*/ 0 h 53"/>
                <a:gd name="T40" fmla="*/ 37 w 123"/>
                <a:gd name="T41" fmla="*/ 2 h 53"/>
                <a:gd name="T42" fmla="*/ 32 w 123"/>
                <a:gd name="T43" fmla="*/ 3 h 53"/>
                <a:gd name="T44" fmla="*/ 27 w 123"/>
                <a:gd name="T45" fmla="*/ 5 h 53"/>
                <a:gd name="T46" fmla="*/ 21 w 123"/>
                <a:gd name="T47" fmla="*/ 6 h 53"/>
                <a:gd name="T48" fmla="*/ 17 w 123"/>
                <a:gd name="T49" fmla="*/ 8 h 53"/>
                <a:gd name="T50" fmla="*/ 13 w 123"/>
                <a:gd name="T51" fmla="*/ 10 h 53"/>
                <a:gd name="T52" fmla="*/ 9 w 123"/>
                <a:gd name="T53" fmla="*/ 12 h 53"/>
                <a:gd name="T54" fmla="*/ 6 w 123"/>
                <a:gd name="T55" fmla="*/ 14 h 53"/>
                <a:gd name="T56" fmla="*/ 4 w 123"/>
                <a:gd name="T57" fmla="*/ 17 h 53"/>
                <a:gd name="T58" fmla="*/ 1 w 123"/>
                <a:gd name="T59" fmla="*/ 22 h 53"/>
                <a:gd name="T60" fmla="*/ 0 w 123"/>
                <a:gd name="T61" fmla="*/ 26 h 53"/>
                <a:gd name="T62" fmla="*/ 1 w 123"/>
                <a:gd name="T63" fmla="*/ 32 h 53"/>
                <a:gd name="T64" fmla="*/ 5 w 123"/>
                <a:gd name="T65" fmla="*/ 36 h 53"/>
                <a:gd name="T66" fmla="*/ 8 w 123"/>
                <a:gd name="T67" fmla="*/ 39 h 53"/>
                <a:gd name="T68" fmla="*/ 11 w 123"/>
                <a:gd name="T69" fmla="*/ 41 h 53"/>
                <a:gd name="T70" fmla="*/ 15 w 123"/>
                <a:gd name="T71" fmla="*/ 43 h 53"/>
                <a:gd name="T72" fmla="*/ 19 w 123"/>
                <a:gd name="T73" fmla="*/ 45 h 53"/>
                <a:gd name="T74" fmla="*/ 23 w 123"/>
                <a:gd name="T75" fmla="*/ 46 h 53"/>
                <a:gd name="T76" fmla="*/ 29 w 123"/>
                <a:gd name="T77" fmla="*/ 48 h 53"/>
                <a:gd name="T78" fmla="*/ 35 w 123"/>
                <a:gd name="T79" fmla="*/ 49 h 53"/>
                <a:gd name="T80" fmla="*/ 40 w 123"/>
                <a:gd name="T81" fmla="*/ 50 h 53"/>
                <a:gd name="T82" fmla="*/ 46 w 123"/>
                <a:gd name="T83" fmla="*/ 51 h 53"/>
                <a:gd name="T84" fmla="*/ 51 w 123"/>
                <a:gd name="T85" fmla="*/ 51 h 53"/>
                <a:gd name="T86" fmla="*/ 57 w 123"/>
                <a:gd name="T87" fmla="*/ 52 h 53"/>
                <a:gd name="T88" fmla="*/ 63 w 123"/>
                <a:gd name="T89" fmla="*/ 52 h 53"/>
                <a:gd name="T90" fmla="*/ 69 w 123"/>
                <a:gd name="T91" fmla="*/ 52 h 53"/>
                <a:gd name="T92" fmla="*/ 75 w 123"/>
                <a:gd name="T93" fmla="*/ 51 h 53"/>
                <a:gd name="T94" fmla="*/ 80 w 123"/>
                <a:gd name="T95" fmla="*/ 51 h 53"/>
                <a:gd name="T96" fmla="*/ 86 w 123"/>
                <a:gd name="T97" fmla="*/ 50 h 5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23"/>
                <a:gd name="T148" fmla="*/ 0 h 53"/>
                <a:gd name="T149" fmla="*/ 123 w 123"/>
                <a:gd name="T150" fmla="*/ 53 h 5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23" h="53">
                  <a:moveTo>
                    <a:pt x="86" y="50"/>
                  </a:moveTo>
                  <a:lnTo>
                    <a:pt x="92" y="48"/>
                  </a:lnTo>
                  <a:lnTo>
                    <a:pt x="97" y="47"/>
                  </a:lnTo>
                  <a:lnTo>
                    <a:pt x="101" y="45"/>
                  </a:lnTo>
                  <a:lnTo>
                    <a:pt x="106" y="44"/>
                  </a:lnTo>
                  <a:lnTo>
                    <a:pt x="109" y="42"/>
                  </a:lnTo>
                  <a:lnTo>
                    <a:pt x="113" y="40"/>
                  </a:lnTo>
                  <a:lnTo>
                    <a:pt x="116" y="37"/>
                  </a:lnTo>
                  <a:lnTo>
                    <a:pt x="118" y="35"/>
                  </a:lnTo>
                  <a:lnTo>
                    <a:pt x="121" y="30"/>
                  </a:lnTo>
                  <a:lnTo>
                    <a:pt x="122" y="25"/>
                  </a:lnTo>
                  <a:lnTo>
                    <a:pt x="121" y="20"/>
                  </a:lnTo>
                  <a:lnTo>
                    <a:pt x="117" y="16"/>
                  </a:lnTo>
                  <a:lnTo>
                    <a:pt x="111" y="11"/>
                  </a:lnTo>
                  <a:lnTo>
                    <a:pt x="103" y="7"/>
                  </a:lnTo>
                  <a:lnTo>
                    <a:pt x="94" y="4"/>
                  </a:lnTo>
                  <a:lnTo>
                    <a:pt x="83" y="2"/>
                  </a:lnTo>
                  <a:lnTo>
                    <a:pt x="71" y="0"/>
                  </a:lnTo>
                  <a:lnTo>
                    <a:pt x="60" y="0"/>
                  </a:lnTo>
                  <a:lnTo>
                    <a:pt x="48" y="0"/>
                  </a:lnTo>
                  <a:lnTo>
                    <a:pt x="37" y="2"/>
                  </a:lnTo>
                  <a:lnTo>
                    <a:pt x="32" y="3"/>
                  </a:lnTo>
                  <a:lnTo>
                    <a:pt x="27" y="5"/>
                  </a:lnTo>
                  <a:lnTo>
                    <a:pt x="21" y="6"/>
                  </a:lnTo>
                  <a:lnTo>
                    <a:pt x="17" y="8"/>
                  </a:lnTo>
                  <a:lnTo>
                    <a:pt x="13" y="10"/>
                  </a:lnTo>
                  <a:lnTo>
                    <a:pt x="9" y="12"/>
                  </a:lnTo>
                  <a:lnTo>
                    <a:pt x="6" y="14"/>
                  </a:lnTo>
                  <a:lnTo>
                    <a:pt x="4" y="17"/>
                  </a:lnTo>
                  <a:lnTo>
                    <a:pt x="1" y="22"/>
                  </a:lnTo>
                  <a:lnTo>
                    <a:pt x="0" y="26"/>
                  </a:lnTo>
                  <a:lnTo>
                    <a:pt x="1" y="32"/>
                  </a:lnTo>
                  <a:lnTo>
                    <a:pt x="5" y="36"/>
                  </a:lnTo>
                  <a:lnTo>
                    <a:pt x="8" y="39"/>
                  </a:lnTo>
                  <a:lnTo>
                    <a:pt x="11" y="41"/>
                  </a:lnTo>
                  <a:lnTo>
                    <a:pt x="15" y="43"/>
                  </a:lnTo>
                  <a:lnTo>
                    <a:pt x="19" y="45"/>
                  </a:lnTo>
                  <a:lnTo>
                    <a:pt x="23" y="46"/>
                  </a:lnTo>
                  <a:lnTo>
                    <a:pt x="29" y="48"/>
                  </a:lnTo>
                  <a:lnTo>
                    <a:pt x="35" y="49"/>
                  </a:lnTo>
                  <a:lnTo>
                    <a:pt x="40" y="50"/>
                  </a:lnTo>
                  <a:lnTo>
                    <a:pt x="46" y="51"/>
                  </a:lnTo>
                  <a:lnTo>
                    <a:pt x="51" y="51"/>
                  </a:lnTo>
                  <a:lnTo>
                    <a:pt x="57" y="52"/>
                  </a:lnTo>
                  <a:lnTo>
                    <a:pt x="63" y="52"/>
                  </a:lnTo>
                  <a:lnTo>
                    <a:pt x="69" y="52"/>
                  </a:lnTo>
                  <a:lnTo>
                    <a:pt x="75" y="51"/>
                  </a:lnTo>
                  <a:lnTo>
                    <a:pt x="80" y="51"/>
                  </a:lnTo>
                  <a:lnTo>
                    <a:pt x="86" y="5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0" name="Freeform 21"/>
            <p:cNvSpPr>
              <a:spLocks/>
            </p:cNvSpPr>
            <p:nvPr/>
          </p:nvSpPr>
          <p:spPr bwMode="auto">
            <a:xfrm>
              <a:off x="4753" y="553"/>
              <a:ext cx="52" cy="23"/>
            </a:xfrm>
            <a:custGeom>
              <a:avLst/>
              <a:gdLst>
                <a:gd name="T0" fmla="*/ 2 w 52"/>
                <a:gd name="T1" fmla="*/ 16 h 23"/>
                <a:gd name="T2" fmla="*/ 0 w 52"/>
                <a:gd name="T3" fmla="*/ 13 h 23"/>
                <a:gd name="T4" fmla="*/ 0 w 52"/>
                <a:gd name="T5" fmla="*/ 11 h 23"/>
                <a:gd name="T6" fmla="*/ 0 w 52"/>
                <a:gd name="T7" fmla="*/ 9 h 23"/>
                <a:gd name="T8" fmla="*/ 1 w 52"/>
                <a:gd name="T9" fmla="*/ 7 h 23"/>
                <a:gd name="T10" fmla="*/ 4 w 52"/>
                <a:gd name="T11" fmla="*/ 5 h 23"/>
                <a:gd name="T12" fmla="*/ 7 w 52"/>
                <a:gd name="T13" fmla="*/ 4 h 23"/>
                <a:gd name="T14" fmla="*/ 11 w 52"/>
                <a:gd name="T15" fmla="*/ 2 h 23"/>
                <a:gd name="T16" fmla="*/ 15 w 52"/>
                <a:gd name="T17" fmla="*/ 1 h 23"/>
                <a:gd name="T18" fmla="*/ 20 w 52"/>
                <a:gd name="T19" fmla="*/ 0 h 23"/>
                <a:gd name="T20" fmla="*/ 25 w 52"/>
                <a:gd name="T21" fmla="*/ 0 h 23"/>
                <a:gd name="T22" fmla="*/ 30 w 52"/>
                <a:gd name="T23" fmla="*/ 0 h 23"/>
                <a:gd name="T24" fmla="*/ 35 w 52"/>
                <a:gd name="T25" fmla="*/ 1 h 23"/>
                <a:gd name="T26" fmla="*/ 39 w 52"/>
                <a:gd name="T27" fmla="*/ 2 h 23"/>
                <a:gd name="T28" fmla="*/ 43 w 52"/>
                <a:gd name="T29" fmla="*/ 3 h 23"/>
                <a:gd name="T30" fmla="*/ 46 w 52"/>
                <a:gd name="T31" fmla="*/ 4 h 23"/>
                <a:gd name="T32" fmla="*/ 49 w 52"/>
                <a:gd name="T33" fmla="*/ 7 h 23"/>
                <a:gd name="T34" fmla="*/ 51 w 52"/>
                <a:gd name="T35" fmla="*/ 9 h 23"/>
                <a:gd name="T36" fmla="*/ 51 w 52"/>
                <a:gd name="T37" fmla="*/ 11 h 23"/>
                <a:gd name="T38" fmla="*/ 51 w 52"/>
                <a:gd name="T39" fmla="*/ 13 h 23"/>
                <a:gd name="T40" fmla="*/ 49 w 52"/>
                <a:gd name="T41" fmla="*/ 15 h 23"/>
                <a:gd name="T42" fmla="*/ 47 w 52"/>
                <a:gd name="T43" fmla="*/ 17 h 23"/>
                <a:gd name="T44" fmla="*/ 44 w 52"/>
                <a:gd name="T45" fmla="*/ 19 h 23"/>
                <a:gd name="T46" fmla="*/ 40 w 52"/>
                <a:gd name="T47" fmla="*/ 20 h 23"/>
                <a:gd name="T48" fmla="*/ 36 w 52"/>
                <a:gd name="T49" fmla="*/ 21 h 23"/>
                <a:gd name="T50" fmla="*/ 31 w 52"/>
                <a:gd name="T51" fmla="*/ 22 h 23"/>
                <a:gd name="T52" fmla="*/ 26 w 52"/>
                <a:gd name="T53" fmla="*/ 22 h 23"/>
                <a:gd name="T54" fmla="*/ 21 w 52"/>
                <a:gd name="T55" fmla="*/ 22 h 23"/>
                <a:gd name="T56" fmla="*/ 16 w 52"/>
                <a:gd name="T57" fmla="*/ 21 h 23"/>
                <a:gd name="T58" fmla="*/ 12 w 52"/>
                <a:gd name="T59" fmla="*/ 20 h 23"/>
                <a:gd name="T60" fmla="*/ 8 w 52"/>
                <a:gd name="T61" fmla="*/ 19 h 23"/>
                <a:gd name="T62" fmla="*/ 5 w 52"/>
                <a:gd name="T63" fmla="*/ 17 h 23"/>
                <a:gd name="T64" fmla="*/ 2 w 52"/>
                <a:gd name="T65" fmla="*/ 16 h 2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2"/>
                <a:gd name="T100" fmla="*/ 0 h 23"/>
                <a:gd name="T101" fmla="*/ 52 w 52"/>
                <a:gd name="T102" fmla="*/ 23 h 2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2" h="23">
                  <a:moveTo>
                    <a:pt x="2" y="16"/>
                  </a:moveTo>
                  <a:lnTo>
                    <a:pt x="0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4" y="5"/>
                  </a:lnTo>
                  <a:lnTo>
                    <a:pt x="7" y="4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20" y="0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5" y="1"/>
                  </a:lnTo>
                  <a:lnTo>
                    <a:pt x="39" y="2"/>
                  </a:lnTo>
                  <a:lnTo>
                    <a:pt x="43" y="3"/>
                  </a:lnTo>
                  <a:lnTo>
                    <a:pt x="46" y="4"/>
                  </a:lnTo>
                  <a:lnTo>
                    <a:pt x="49" y="7"/>
                  </a:lnTo>
                  <a:lnTo>
                    <a:pt x="51" y="9"/>
                  </a:lnTo>
                  <a:lnTo>
                    <a:pt x="51" y="11"/>
                  </a:lnTo>
                  <a:lnTo>
                    <a:pt x="51" y="13"/>
                  </a:lnTo>
                  <a:lnTo>
                    <a:pt x="49" y="15"/>
                  </a:lnTo>
                  <a:lnTo>
                    <a:pt x="47" y="17"/>
                  </a:lnTo>
                  <a:lnTo>
                    <a:pt x="44" y="19"/>
                  </a:lnTo>
                  <a:lnTo>
                    <a:pt x="40" y="20"/>
                  </a:lnTo>
                  <a:lnTo>
                    <a:pt x="36" y="21"/>
                  </a:lnTo>
                  <a:lnTo>
                    <a:pt x="31" y="22"/>
                  </a:lnTo>
                  <a:lnTo>
                    <a:pt x="26" y="22"/>
                  </a:lnTo>
                  <a:lnTo>
                    <a:pt x="21" y="22"/>
                  </a:lnTo>
                  <a:lnTo>
                    <a:pt x="16" y="21"/>
                  </a:lnTo>
                  <a:lnTo>
                    <a:pt x="12" y="20"/>
                  </a:lnTo>
                  <a:lnTo>
                    <a:pt x="8" y="19"/>
                  </a:lnTo>
                  <a:lnTo>
                    <a:pt x="5" y="17"/>
                  </a:lnTo>
                  <a:lnTo>
                    <a:pt x="2" y="16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1" name="Freeform 22"/>
            <p:cNvSpPr>
              <a:spLocks/>
            </p:cNvSpPr>
            <p:nvPr/>
          </p:nvSpPr>
          <p:spPr bwMode="auto">
            <a:xfrm>
              <a:off x="5016" y="332"/>
              <a:ext cx="59" cy="26"/>
            </a:xfrm>
            <a:custGeom>
              <a:avLst/>
              <a:gdLst>
                <a:gd name="T0" fmla="*/ 42 w 59"/>
                <a:gd name="T1" fmla="*/ 23 h 26"/>
                <a:gd name="T2" fmla="*/ 51 w 59"/>
                <a:gd name="T3" fmla="*/ 20 h 26"/>
                <a:gd name="T4" fmla="*/ 57 w 59"/>
                <a:gd name="T5" fmla="*/ 16 h 26"/>
                <a:gd name="T6" fmla="*/ 58 w 59"/>
                <a:gd name="T7" fmla="*/ 11 h 26"/>
                <a:gd name="T8" fmla="*/ 55 w 59"/>
                <a:gd name="T9" fmla="*/ 6 h 26"/>
                <a:gd name="T10" fmla="*/ 51 w 59"/>
                <a:gd name="T11" fmla="*/ 4 h 26"/>
                <a:gd name="T12" fmla="*/ 47 w 59"/>
                <a:gd name="T13" fmla="*/ 3 h 26"/>
                <a:gd name="T14" fmla="*/ 42 w 59"/>
                <a:gd name="T15" fmla="*/ 1 h 26"/>
                <a:gd name="T16" fmla="*/ 37 w 59"/>
                <a:gd name="T17" fmla="*/ 0 h 26"/>
                <a:gd name="T18" fmla="*/ 31 w 59"/>
                <a:gd name="T19" fmla="*/ 0 h 26"/>
                <a:gd name="T20" fmla="*/ 26 w 59"/>
                <a:gd name="T21" fmla="*/ 0 h 26"/>
                <a:gd name="T22" fmla="*/ 20 w 59"/>
                <a:gd name="T23" fmla="*/ 0 h 26"/>
                <a:gd name="T24" fmla="*/ 15 w 59"/>
                <a:gd name="T25" fmla="*/ 1 h 26"/>
                <a:gd name="T26" fmla="*/ 6 w 59"/>
                <a:gd name="T27" fmla="*/ 4 h 26"/>
                <a:gd name="T28" fmla="*/ 1 w 59"/>
                <a:gd name="T29" fmla="*/ 9 h 26"/>
                <a:gd name="T30" fmla="*/ 0 w 59"/>
                <a:gd name="T31" fmla="*/ 14 h 26"/>
                <a:gd name="T32" fmla="*/ 4 w 59"/>
                <a:gd name="T33" fmla="*/ 18 h 26"/>
                <a:gd name="T34" fmla="*/ 7 w 59"/>
                <a:gd name="T35" fmla="*/ 21 h 26"/>
                <a:gd name="T36" fmla="*/ 11 w 59"/>
                <a:gd name="T37" fmla="*/ 22 h 26"/>
                <a:gd name="T38" fmla="*/ 15 w 59"/>
                <a:gd name="T39" fmla="*/ 24 h 26"/>
                <a:gd name="T40" fmla="*/ 20 w 59"/>
                <a:gd name="T41" fmla="*/ 24 h 26"/>
                <a:gd name="T42" fmla="*/ 26 w 59"/>
                <a:gd name="T43" fmla="*/ 25 h 26"/>
                <a:gd name="T44" fmla="*/ 31 w 59"/>
                <a:gd name="T45" fmla="*/ 25 h 26"/>
                <a:gd name="T46" fmla="*/ 37 w 59"/>
                <a:gd name="T47" fmla="*/ 24 h 26"/>
                <a:gd name="T48" fmla="*/ 42 w 59"/>
                <a:gd name="T49" fmla="*/ 23 h 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6"/>
                <a:gd name="T77" fmla="*/ 59 w 59"/>
                <a:gd name="T78" fmla="*/ 26 h 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6">
                  <a:moveTo>
                    <a:pt x="42" y="23"/>
                  </a:moveTo>
                  <a:lnTo>
                    <a:pt x="51" y="20"/>
                  </a:lnTo>
                  <a:lnTo>
                    <a:pt x="57" y="16"/>
                  </a:lnTo>
                  <a:lnTo>
                    <a:pt x="58" y="11"/>
                  </a:lnTo>
                  <a:lnTo>
                    <a:pt x="55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2" y="1"/>
                  </a:lnTo>
                  <a:lnTo>
                    <a:pt x="37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7" y="21"/>
                  </a:lnTo>
                  <a:lnTo>
                    <a:pt x="11" y="22"/>
                  </a:lnTo>
                  <a:lnTo>
                    <a:pt x="15" y="24"/>
                  </a:lnTo>
                  <a:lnTo>
                    <a:pt x="20" y="24"/>
                  </a:lnTo>
                  <a:lnTo>
                    <a:pt x="26" y="25"/>
                  </a:lnTo>
                  <a:lnTo>
                    <a:pt x="31" y="25"/>
                  </a:lnTo>
                  <a:lnTo>
                    <a:pt x="37" y="24"/>
                  </a:lnTo>
                  <a:lnTo>
                    <a:pt x="42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2" name="Freeform 23"/>
            <p:cNvSpPr>
              <a:spLocks/>
            </p:cNvSpPr>
            <p:nvPr/>
          </p:nvSpPr>
          <p:spPr bwMode="auto">
            <a:xfrm>
              <a:off x="5098" y="313"/>
              <a:ext cx="59" cy="26"/>
            </a:xfrm>
            <a:custGeom>
              <a:avLst/>
              <a:gdLst>
                <a:gd name="T0" fmla="*/ 43 w 59"/>
                <a:gd name="T1" fmla="*/ 24 h 26"/>
                <a:gd name="T2" fmla="*/ 52 w 59"/>
                <a:gd name="T3" fmla="*/ 20 h 26"/>
                <a:gd name="T4" fmla="*/ 57 w 59"/>
                <a:gd name="T5" fmla="*/ 16 h 26"/>
                <a:gd name="T6" fmla="*/ 58 w 59"/>
                <a:gd name="T7" fmla="*/ 11 h 26"/>
                <a:gd name="T8" fmla="*/ 55 w 59"/>
                <a:gd name="T9" fmla="*/ 6 h 26"/>
                <a:gd name="T10" fmla="*/ 52 w 59"/>
                <a:gd name="T11" fmla="*/ 4 h 26"/>
                <a:gd name="T12" fmla="*/ 48 w 59"/>
                <a:gd name="T13" fmla="*/ 3 h 26"/>
                <a:gd name="T14" fmla="*/ 43 w 59"/>
                <a:gd name="T15" fmla="*/ 1 h 26"/>
                <a:gd name="T16" fmla="*/ 38 w 59"/>
                <a:gd name="T17" fmla="*/ 0 h 26"/>
                <a:gd name="T18" fmla="*/ 31 w 59"/>
                <a:gd name="T19" fmla="*/ 0 h 26"/>
                <a:gd name="T20" fmla="*/ 26 w 59"/>
                <a:gd name="T21" fmla="*/ 0 h 26"/>
                <a:gd name="T22" fmla="*/ 20 w 59"/>
                <a:gd name="T23" fmla="*/ 0 h 26"/>
                <a:gd name="T24" fmla="*/ 15 w 59"/>
                <a:gd name="T25" fmla="*/ 1 h 26"/>
                <a:gd name="T26" fmla="*/ 6 w 59"/>
                <a:gd name="T27" fmla="*/ 4 h 26"/>
                <a:gd name="T28" fmla="*/ 1 w 59"/>
                <a:gd name="T29" fmla="*/ 9 h 26"/>
                <a:gd name="T30" fmla="*/ 0 w 59"/>
                <a:gd name="T31" fmla="*/ 13 h 26"/>
                <a:gd name="T32" fmla="*/ 4 w 59"/>
                <a:gd name="T33" fmla="*/ 18 h 26"/>
                <a:gd name="T34" fmla="*/ 7 w 59"/>
                <a:gd name="T35" fmla="*/ 21 h 26"/>
                <a:gd name="T36" fmla="*/ 11 w 59"/>
                <a:gd name="T37" fmla="*/ 22 h 26"/>
                <a:gd name="T38" fmla="*/ 15 w 59"/>
                <a:gd name="T39" fmla="*/ 24 h 26"/>
                <a:gd name="T40" fmla="*/ 20 w 59"/>
                <a:gd name="T41" fmla="*/ 24 h 26"/>
                <a:gd name="T42" fmla="*/ 26 w 59"/>
                <a:gd name="T43" fmla="*/ 25 h 26"/>
                <a:gd name="T44" fmla="*/ 31 w 59"/>
                <a:gd name="T45" fmla="*/ 25 h 26"/>
                <a:gd name="T46" fmla="*/ 38 w 59"/>
                <a:gd name="T47" fmla="*/ 24 h 26"/>
                <a:gd name="T48" fmla="*/ 43 w 59"/>
                <a:gd name="T49" fmla="*/ 24 h 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6"/>
                <a:gd name="T77" fmla="*/ 59 w 59"/>
                <a:gd name="T78" fmla="*/ 26 h 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6">
                  <a:moveTo>
                    <a:pt x="43" y="24"/>
                  </a:moveTo>
                  <a:lnTo>
                    <a:pt x="52" y="20"/>
                  </a:lnTo>
                  <a:lnTo>
                    <a:pt x="57" y="16"/>
                  </a:lnTo>
                  <a:lnTo>
                    <a:pt x="58" y="11"/>
                  </a:lnTo>
                  <a:lnTo>
                    <a:pt x="55" y="6"/>
                  </a:lnTo>
                  <a:lnTo>
                    <a:pt x="52" y="4"/>
                  </a:lnTo>
                  <a:lnTo>
                    <a:pt x="48" y="3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3"/>
                  </a:lnTo>
                  <a:lnTo>
                    <a:pt x="4" y="18"/>
                  </a:lnTo>
                  <a:lnTo>
                    <a:pt x="7" y="21"/>
                  </a:lnTo>
                  <a:lnTo>
                    <a:pt x="11" y="22"/>
                  </a:lnTo>
                  <a:lnTo>
                    <a:pt x="15" y="24"/>
                  </a:lnTo>
                  <a:lnTo>
                    <a:pt x="20" y="24"/>
                  </a:lnTo>
                  <a:lnTo>
                    <a:pt x="26" y="25"/>
                  </a:lnTo>
                  <a:lnTo>
                    <a:pt x="31" y="25"/>
                  </a:lnTo>
                  <a:lnTo>
                    <a:pt x="38" y="24"/>
                  </a:lnTo>
                  <a:lnTo>
                    <a:pt x="43" y="24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3" name="Freeform 24"/>
            <p:cNvSpPr>
              <a:spLocks/>
            </p:cNvSpPr>
            <p:nvPr/>
          </p:nvSpPr>
          <p:spPr bwMode="auto">
            <a:xfrm>
              <a:off x="4926" y="353"/>
              <a:ext cx="58" cy="25"/>
            </a:xfrm>
            <a:custGeom>
              <a:avLst/>
              <a:gdLst>
                <a:gd name="T0" fmla="*/ 43 w 58"/>
                <a:gd name="T1" fmla="*/ 23 h 25"/>
                <a:gd name="T2" fmla="*/ 51 w 58"/>
                <a:gd name="T3" fmla="*/ 19 h 25"/>
                <a:gd name="T4" fmla="*/ 56 w 58"/>
                <a:gd name="T5" fmla="*/ 15 h 25"/>
                <a:gd name="T6" fmla="*/ 57 w 58"/>
                <a:gd name="T7" fmla="*/ 11 h 25"/>
                <a:gd name="T8" fmla="*/ 54 w 58"/>
                <a:gd name="T9" fmla="*/ 6 h 25"/>
                <a:gd name="T10" fmla="*/ 51 w 58"/>
                <a:gd name="T11" fmla="*/ 4 h 25"/>
                <a:gd name="T12" fmla="*/ 47 w 58"/>
                <a:gd name="T13" fmla="*/ 3 h 25"/>
                <a:gd name="T14" fmla="*/ 43 w 58"/>
                <a:gd name="T15" fmla="*/ 1 h 25"/>
                <a:gd name="T16" fmla="*/ 38 w 58"/>
                <a:gd name="T17" fmla="*/ 0 h 25"/>
                <a:gd name="T18" fmla="*/ 32 w 58"/>
                <a:gd name="T19" fmla="*/ 0 h 25"/>
                <a:gd name="T20" fmla="*/ 27 w 58"/>
                <a:gd name="T21" fmla="*/ 0 h 25"/>
                <a:gd name="T22" fmla="*/ 21 w 58"/>
                <a:gd name="T23" fmla="*/ 0 h 25"/>
                <a:gd name="T24" fmla="*/ 16 w 58"/>
                <a:gd name="T25" fmla="*/ 1 h 25"/>
                <a:gd name="T26" fmla="*/ 6 w 58"/>
                <a:gd name="T27" fmla="*/ 4 h 25"/>
                <a:gd name="T28" fmla="*/ 1 w 58"/>
                <a:gd name="T29" fmla="*/ 8 h 25"/>
                <a:gd name="T30" fmla="*/ 0 w 58"/>
                <a:gd name="T31" fmla="*/ 13 h 25"/>
                <a:gd name="T32" fmla="*/ 3 w 58"/>
                <a:gd name="T33" fmla="*/ 17 h 25"/>
                <a:gd name="T34" fmla="*/ 6 w 58"/>
                <a:gd name="T35" fmla="*/ 20 h 25"/>
                <a:gd name="T36" fmla="*/ 11 w 58"/>
                <a:gd name="T37" fmla="*/ 21 h 25"/>
                <a:gd name="T38" fmla="*/ 16 w 58"/>
                <a:gd name="T39" fmla="*/ 23 h 25"/>
                <a:gd name="T40" fmla="*/ 21 w 58"/>
                <a:gd name="T41" fmla="*/ 23 h 25"/>
                <a:gd name="T42" fmla="*/ 27 w 58"/>
                <a:gd name="T43" fmla="*/ 24 h 25"/>
                <a:gd name="T44" fmla="*/ 32 w 58"/>
                <a:gd name="T45" fmla="*/ 24 h 25"/>
                <a:gd name="T46" fmla="*/ 38 w 58"/>
                <a:gd name="T47" fmla="*/ 23 h 25"/>
                <a:gd name="T48" fmla="*/ 43 w 58"/>
                <a:gd name="T49" fmla="*/ 23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"/>
                <a:gd name="T76" fmla="*/ 0 h 25"/>
                <a:gd name="T77" fmla="*/ 58 w 58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" h="25">
                  <a:moveTo>
                    <a:pt x="43" y="23"/>
                  </a:moveTo>
                  <a:lnTo>
                    <a:pt x="51" y="19"/>
                  </a:lnTo>
                  <a:lnTo>
                    <a:pt x="56" y="15"/>
                  </a:lnTo>
                  <a:lnTo>
                    <a:pt x="57" y="11"/>
                  </a:lnTo>
                  <a:lnTo>
                    <a:pt x="54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1"/>
                  </a:lnTo>
                  <a:lnTo>
                    <a:pt x="6" y="4"/>
                  </a:lnTo>
                  <a:lnTo>
                    <a:pt x="1" y="8"/>
                  </a:lnTo>
                  <a:lnTo>
                    <a:pt x="0" y="13"/>
                  </a:lnTo>
                  <a:lnTo>
                    <a:pt x="3" y="17"/>
                  </a:lnTo>
                  <a:lnTo>
                    <a:pt x="6" y="20"/>
                  </a:lnTo>
                  <a:lnTo>
                    <a:pt x="11" y="21"/>
                  </a:lnTo>
                  <a:lnTo>
                    <a:pt x="16" y="23"/>
                  </a:lnTo>
                  <a:lnTo>
                    <a:pt x="21" y="23"/>
                  </a:lnTo>
                  <a:lnTo>
                    <a:pt x="27" y="24"/>
                  </a:lnTo>
                  <a:lnTo>
                    <a:pt x="32" y="24"/>
                  </a:lnTo>
                  <a:lnTo>
                    <a:pt x="38" y="23"/>
                  </a:lnTo>
                  <a:lnTo>
                    <a:pt x="43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4" name="Freeform 25"/>
            <p:cNvSpPr>
              <a:spLocks/>
            </p:cNvSpPr>
            <p:nvPr/>
          </p:nvSpPr>
          <p:spPr bwMode="auto">
            <a:xfrm>
              <a:off x="4837" y="373"/>
              <a:ext cx="58" cy="26"/>
            </a:xfrm>
            <a:custGeom>
              <a:avLst/>
              <a:gdLst>
                <a:gd name="T0" fmla="*/ 42 w 58"/>
                <a:gd name="T1" fmla="*/ 23 h 26"/>
                <a:gd name="T2" fmla="*/ 51 w 58"/>
                <a:gd name="T3" fmla="*/ 20 h 26"/>
                <a:gd name="T4" fmla="*/ 56 w 58"/>
                <a:gd name="T5" fmla="*/ 16 h 26"/>
                <a:gd name="T6" fmla="*/ 57 w 58"/>
                <a:gd name="T7" fmla="*/ 11 h 26"/>
                <a:gd name="T8" fmla="*/ 54 w 58"/>
                <a:gd name="T9" fmla="*/ 6 h 26"/>
                <a:gd name="T10" fmla="*/ 51 w 58"/>
                <a:gd name="T11" fmla="*/ 4 h 26"/>
                <a:gd name="T12" fmla="*/ 47 w 58"/>
                <a:gd name="T13" fmla="*/ 3 h 26"/>
                <a:gd name="T14" fmla="*/ 42 w 58"/>
                <a:gd name="T15" fmla="*/ 1 h 26"/>
                <a:gd name="T16" fmla="*/ 37 w 58"/>
                <a:gd name="T17" fmla="*/ 0 h 26"/>
                <a:gd name="T18" fmla="*/ 30 w 58"/>
                <a:gd name="T19" fmla="*/ 0 h 26"/>
                <a:gd name="T20" fmla="*/ 25 w 58"/>
                <a:gd name="T21" fmla="*/ 0 h 26"/>
                <a:gd name="T22" fmla="*/ 19 w 58"/>
                <a:gd name="T23" fmla="*/ 0 h 26"/>
                <a:gd name="T24" fmla="*/ 14 w 58"/>
                <a:gd name="T25" fmla="*/ 1 h 26"/>
                <a:gd name="T26" fmla="*/ 6 w 58"/>
                <a:gd name="T27" fmla="*/ 4 h 26"/>
                <a:gd name="T28" fmla="*/ 1 w 58"/>
                <a:gd name="T29" fmla="*/ 9 h 26"/>
                <a:gd name="T30" fmla="*/ 0 w 58"/>
                <a:gd name="T31" fmla="*/ 14 h 26"/>
                <a:gd name="T32" fmla="*/ 3 w 58"/>
                <a:gd name="T33" fmla="*/ 18 h 26"/>
                <a:gd name="T34" fmla="*/ 6 w 58"/>
                <a:gd name="T35" fmla="*/ 21 h 26"/>
                <a:gd name="T36" fmla="*/ 10 w 58"/>
                <a:gd name="T37" fmla="*/ 22 h 26"/>
                <a:gd name="T38" fmla="*/ 15 w 58"/>
                <a:gd name="T39" fmla="*/ 24 h 26"/>
                <a:gd name="T40" fmla="*/ 20 w 58"/>
                <a:gd name="T41" fmla="*/ 25 h 26"/>
                <a:gd name="T42" fmla="*/ 25 w 58"/>
                <a:gd name="T43" fmla="*/ 25 h 26"/>
                <a:gd name="T44" fmla="*/ 31 w 58"/>
                <a:gd name="T45" fmla="*/ 25 h 26"/>
                <a:gd name="T46" fmla="*/ 37 w 58"/>
                <a:gd name="T47" fmla="*/ 24 h 26"/>
                <a:gd name="T48" fmla="*/ 42 w 58"/>
                <a:gd name="T49" fmla="*/ 23 h 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"/>
                <a:gd name="T76" fmla="*/ 0 h 26"/>
                <a:gd name="T77" fmla="*/ 58 w 58"/>
                <a:gd name="T78" fmla="*/ 26 h 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" h="26">
                  <a:moveTo>
                    <a:pt x="42" y="23"/>
                  </a:moveTo>
                  <a:lnTo>
                    <a:pt x="51" y="20"/>
                  </a:lnTo>
                  <a:lnTo>
                    <a:pt x="56" y="16"/>
                  </a:lnTo>
                  <a:lnTo>
                    <a:pt x="57" y="11"/>
                  </a:lnTo>
                  <a:lnTo>
                    <a:pt x="54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2" y="1"/>
                  </a:lnTo>
                  <a:lnTo>
                    <a:pt x="37" y="0"/>
                  </a:lnTo>
                  <a:lnTo>
                    <a:pt x="30" y="0"/>
                  </a:lnTo>
                  <a:lnTo>
                    <a:pt x="25" y="0"/>
                  </a:lnTo>
                  <a:lnTo>
                    <a:pt x="19" y="0"/>
                  </a:lnTo>
                  <a:lnTo>
                    <a:pt x="14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4"/>
                  </a:lnTo>
                  <a:lnTo>
                    <a:pt x="3" y="18"/>
                  </a:lnTo>
                  <a:lnTo>
                    <a:pt x="6" y="21"/>
                  </a:lnTo>
                  <a:lnTo>
                    <a:pt x="10" y="22"/>
                  </a:lnTo>
                  <a:lnTo>
                    <a:pt x="15" y="24"/>
                  </a:lnTo>
                  <a:lnTo>
                    <a:pt x="20" y="25"/>
                  </a:lnTo>
                  <a:lnTo>
                    <a:pt x="25" y="25"/>
                  </a:lnTo>
                  <a:lnTo>
                    <a:pt x="31" y="25"/>
                  </a:lnTo>
                  <a:lnTo>
                    <a:pt x="37" y="24"/>
                  </a:lnTo>
                  <a:lnTo>
                    <a:pt x="42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5" name="Freeform 26"/>
            <p:cNvSpPr>
              <a:spLocks/>
            </p:cNvSpPr>
            <p:nvPr/>
          </p:nvSpPr>
          <p:spPr bwMode="auto">
            <a:xfrm>
              <a:off x="4748" y="394"/>
              <a:ext cx="58" cy="25"/>
            </a:xfrm>
            <a:custGeom>
              <a:avLst/>
              <a:gdLst>
                <a:gd name="T0" fmla="*/ 42 w 58"/>
                <a:gd name="T1" fmla="*/ 23 h 25"/>
                <a:gd name="T2" fmla="*/ 51 w 58"/>
                <a:gd name="T3" fmla="*/ 19 h 25"/>
                <a:gd name="T4" fmla="*/ 56 w 58"/>
                <a:gd name="T5" fmla="*/ 15 h 25"/>
                <a:gd name="T6" fmla="*/ 57 w 58"/>
                <a:gd name="T7" fmla="*/ 11 h 25"/>
                <a:gd name="T8" fmla="*/ 54 w 58"/>
                <a:gd name="T9" fmla="*/ 6 h 25"/>
                <a:gd name="T10" fmla="*/ 51 w 58"/>
                <a:gd name="T11" fmla="*/ 4 h 25"/>
                <a:gd name="T12" fmla="*/ 47 w 58"/>
                <a:gd name="T13" fmla="*/ 3 h 25"/>
                <a:gd name="T14" fmla="*/ 42 w 58"/>
                <a:gd name="T15" fmla="*/ 1 h 25"/>
                <a:gd name="T16" fmla="*/ 37 w 58"/>
                <a:gd name="T17" fmla="*/ 0 h 25"/>
                <a:gd name="T18" fmla="*/ 31 w 58"/>
                <a:gd name="T19" fmla="*/ 0 h 25"/>
                <a:gd name="T20" fmla="*/ 26 w 58"/>
                <a:gd name="T21" fmla="*/ 0 h 25"/>
                <a:gd name="T22" fmla="*/ 20 w 58"/>
                <a:gd name="T23" fmla="*/ 0 h 25"/>
                <a:gd name="T24" fmla="*/ 15 w 58"/>
                <a:gd name="T25" fmla="*/ 1 h 25"/>
                <a:gd name="T26" fmla="*/ 6 w 58"/>
                <a:gd name="T27" fmla="*/ 4 h 25"/>
                <a:gd name="T28" fmla="*/ 1 w 58"/>
                <a:gd name="T29" fmla="*/ 9 h 25"/>
                <a:gd name="T30" fmla="*/ 0 w 58"/>
                <a:gd name="T31" fmla="*/ 13 h 25"/>
                <a:gd name="T32" fmla="*/ 4 w 58"/>
                <a:gd name="T33" fmla="*/ 17 h 25"/>
                <a:gd name="T34" fmla="*/ 7 w 58"/>
                <a:gd name="T35" fmla="*/ 20 h 25"/>
                <a:gd name="T36" fmla="*/ 11 w 58"/>
                <a:gd name="T37" fmla="*/ 21 h 25"/>
                <a:gd name="T38" fmla="*/ 15 w 58"/>
                <a:gd name="T39" fmla="*/ 23 h 25"/>
                <a:gd name="T40" fmla="*/ 20 w 58"/>
                <a:gd name="T41" fmla="*/ 23 h 25"/>
                <a:gd name="T42" fmla="*/ 26 w 58"/>
                <a:gd name="T43" fmla="*/ 24 h 25"/>
                <a:gd name="T44" fmla="*/ 31 w 58"/>
                <a:gd name="T45" fmla="*/ 24 h 25"/>
                <a:gd name="T46" fmla="*/ 37 w 58"/>
                <a:gd name="T47" fmla="*/ 23 h 25"/>
                <a:gd name="T48" fmla="*/ 42 w 58"/>
                <a:gd name="T49" fmla="*/ 23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"/>
                <a:gd name="T76" fmla="*/ 0 h 25"/>
                <a:gd name="T77" fmla="*/ 58 w 58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" h="25">
                  <a:moveTo>
                    <a:pt x="42" y="23"/>
                  </a:moveTo>
                  <a:lnTo>
                    <a:pt x="51" y="19"/>
                  </a:lnTo>
                  <a:lnTo>
                    <a:pt x="56" y="15"/>
                  </a:lnTo>
                  <a:lnTo>
                    <a:pt x="57" y="11"/>
                  </a:lnTo>
                  <a:lnTo>
                    <a:pt x="54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2" y="1"/>
                  </a:lnTo>
                  <a:lnTo>
                    <a:pt x="37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3"/>
                  </a:lnTo>
                  <a:lnTo>
                    <a:pt x="4" y="17"/>
                  </a:lnTo>
                  <a:lnTo>
                    <a:pt x="7" y="20"/>
                  </a:lnTo>
                  <a:lnTo>
                    <a:pt x="11" y="21"/>
                  </a:lnTo>
                  <a:lnTo>
                    <a:pt x="15" y="23"/>
                  </a:lnTo>
                  <a:lnTo>
                    <a:pt x="20" y="23"/>
                  </a:lnTo>
                  <a:lnTo>
                    <a:pt x="26" y="24"/>
                  </a:lnTo>
                  <a:lnTo>
                    <a:pt x="31" y="24"/>
                  </a:lnTo>
                  <a:lnTo>
                    <a:pt x="37" y="23"/>
                  </a:lnTo>
                  <a:lnTo>
                    <a:pt x="42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6" name="Freeform 27"/>
            <p:cNvSpPr>
              <a:spLocks/>
            </p:cNvSpPr>
            <p:nvPr/>
          </p:nvSpPr>
          <p:spPr bwMode="auto">
            <a:xfrm>
              <a:off x="4663" y="413"/>
              <a:ext cx="59" cy="25"/>
            </a:xfrm>
            <a:custGeom>
              <a:avLst/>
              <a:gdLst>
                <a:gd name="T0" fmla="*/ 43 w 59"/>
                <a:gd name="T1" fmla="*/ 22 h 25"/>
                <a:gd name="T2" fmla="*/ 52 w 59"/>
                <a:gd name="T3" fmla="*/ 19 h 25"/>
                <a:gd name="T4" fmla="*/ 57 w 59"/>
                <a:gd name="T5" fmla="*/ 15 h 25"/>
                <a:gd name="T6" fmla="*/ 58 w 59"/>
                <a:gd name="T7" fmla="*/ 11 h 25"/>
                <a:gd name="T8" fmla="*/ 55 w 59"/>
                <a:gd name="T9" fmla="*/ 7 h 25"/>
                <a:gd name="T10" fmla="*/ 52 w 59"/>
                <a:gd name="T11" fmla="*/ 4 h 25"/>
                <a:gd name="T12" fmla="*/ 48 w 59"/>
                <a:gd name="T13" fmla="*/ 3 h 25"/>
                <a:gd name="T14" fmla="*/ 43 w 59"/>
                <a:gd name="T15" fmla="*/ 1 h 25"/>
                <a:gd name="T16" fmla="*/ 38 w 59"/>
                <a:gd name="T17" fmla="*/ 0 h 25"/>
                <a:gd name="T18" fmla="*/ 32 w 59"/>
                <a:gd name="T19" fmla="*/ 0 h 25"/>
                <a:gd name="T20" fmla="*/ 27 w 59"/>
                <a:gd name="T21" fmla="*/ 0 h 25"/>
                <a:gd name="T22" fmla="*/ 21 w 59"/>
                <a:gd name="T23" fmla="*/ 0 h 25"/>
                <a:gd name="T24" fmla="*/ 16 w 59"/>
                <a:gd name="T25" fmla="*/ 1 h 25"/>
                <a:gd name="T26" fmla="*/ 6 w 59"/>
                <a:gd name="T27" fmla="*/ 4 h 25"/>
                <a:gd name="T28" fmla="*/ 1 w 59"/>
                <a:gd name="T29" fmla="*/ 9 h 25"/>
                <a:gd name="T30" fmla="*/ 0 w 59"/>
                <a:gd name="T31" fmla="*/ 13 h 25"/>
                <a:gd name="T32" fmla="*/ 4 w 59"/>
                <a:gd name="T33" fmla="*/ 17 h 25"/>
                <a:gd name="T34" fmla="*/ 7 w 59"/>
                <a:gd name="T35" fmla="*/ 20 h 25"/>
                <a:gd name="T36" fmla="*/ 11 w 59"/>
                <a:gd name="T37" fmla="*/ 21 h 25"/>
                <a:gd name="T38" fmla="*/ 16 w 59"/>
                <a:gd name="T39" fmla="*/ 23 h 25"/>
                <a:gd name="T40" fmla="*/ 21 w 59"/>
                <a:gd name="T41" fmla="*/ 23 h 25"/>
                <a:gd name="T42" fmla="*/ 27 w 59"/>
                <a:gd name="T43" fmla="*/ 24 h 25"/>
                <a:gd name="T44" fmla="*/ 32 w 59"/>
                <a:gd name="T45" fmla="*/ 24 h 25"/>
                <a:gd name="T46" fmla="*/ 38 w 59"/>
                <a:gd name="T47" fmla="*/ 23 h 25"/>
                <a:gd name="T48" fmla="*/ 43 w 59"/>
                <a:gd name="T49" fmla="*/ 22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5"/>
                <a:gd name="T77" fmla="*/ 59 w 59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5">
                  <a:moveTo>
                    <a:pt x="43" y="22"/>
                  </a:moveTo>
                  <a:lnTo>
                    <a:pt x="52" y="19"/>
                  </a:lnTo>
                  <a:lnTo>
                    <a:pt x="57" y="15"/>
                  </a:lnTo>
                  <a:lnTo>
                    <a:pt x="58" y="11"/>
                  </a:lnTo>
                  <a:lnTo>
                    <a:pt x="55" y="7"/>
                  </a:lnTo>
                  <a:lnTo>
                    <a:pt x="52" y="4"/>
                  </a:lnTo>
                  <a:lnTo>
                    <a:pt x="48" y="3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3"/>
                  </a:lnTo>
                  <a:lnTo>
                    <a:pt x="4" y="17"/>
                  </a:lnTo>
                  <a:lnTo>
                    <a:pt x="7" y="20"/>
                  </a:lnTo>
                  <a:lnTo>
                    <a:pt x="11" y="21"/>
                  </a:lnTo>
                  <a:lnTo>
                    <a:pt x="16" y="23"/>
                  </a:lnTo>
                  <a:lnTo>
                    <a:pt x="21" y="23"/>
                  </a:lnTo>
                  <a:lnTo>
                    <a:pt x="27" y="24"/>
                  </a:lnTo>
                  <a:lnTo>
                    <a:pt x="32" y="24"/>
                  </a:lnTo>
                  <a:lnTo>
                    <a:pt x="38" y="23"/>
                  </a:lnTo>
                  <a:lnTo>
                    <a:pt x="4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7" name="Freeform 28"/>
            <p:cNvSpPr>
              <a:spLocks/>
            </p:cNvSpPr>
            <p:nvPr/>
          </p:nvSpPr>
          <p:spPr bwMode="auto">
            <a:xfrm>
              <a:off x="4577" y="432"/>
              <a:ext cx="59" cy="25"/>
            </a:xfrm>
            <a:custGeom>
              <a:avLst/>
              <a:gdLst>
                <a:gd name="T0" fmla="*/ 43 w 59"/>
                <a:gd name="T1" fmla="*/ 23 h 25"/>
                <a:gd name="T2" fmla="*/ 52 w 59"/>
                <a:gd name="T3" fmla="*/ 20 h 25"/>
                <a:gd name="T4" fmla="*/ 57 w 59"/>
                <a:gd name="T5" fmla="*/ 16 h 25"/>
                <a:gd name="T6" fmla="*/ 58 w 59"/>
                <a:gd name="T7" fmla="*/ 11 h 25"/>
                <a:gd name="T8" fmla="*/ 55 w 59"/>
                <a:gd name="T9" fmla="*/ 6 h 25"/>
                <a:gd name="T10" fmla="*/ 52 w 59"/>
                <a:gd name="T11" fmla="*/ 4 h 25"/>
                <a:gd name="T12" fmla="*/ 48 w 59"/>
                <a:gd name="T13" fmla="*/ 2 h 25"/>
                <a:gd name="T14" fmla="*/ 43 w 59"/>
                <a:gd name="T15" fmla="*/ 1 h 25"/>
                <a:gd name="T16" fmla="*/ 38 w 59"/>
                <a:gd name="T17" fmla="*/ 0 h 25"/>
                <a:gd name="T18" fmla="*/ 31 w 59"/>
                <a:gd name="T19" fmla="*/ 0 h 25"/>
                <a:gd name="T20" fmla="*/ 26 w 59"/>
                <a:gd name="T21" fmla="*/ 0 h 25"/>
                <a:gd name="T22" fmla="*/ 20 w 59"/>
                <a:gd name="T23" fmla="*/ 0 h 25"/>
                <a:gd name="T24" fmla="*/ 15 w 59"/>
                <a:gd name="T25" fmla="*/ 1 h 25"/>
                <a:gd name="T26" fmla="*/ 6 w 59"/>
                <a:gd name="T27" fmla="*/ 4 h 25"/>
                <a:gd name="T28" fmla="*/ 1 w 59"/>
                <a:gd name="T29" fmla="*/ 8 h 25"/>
                <a:gd name="T30" fmla="*/ 0 w 59"/>
                <a:gd name="T31" fmla="*/ 13 h 25"/>
                <a:gd name="T32" fmla="*/ 4 w 59"/>
                <a:gd name="T33" fmla="*/ 18 h 25"/>
                <a:gd name="T34" fmla="*/ 7 w 59"/>
                <a:gd name="T35" fmla="*/ 20 h 25"/>
                <a:gd name="T36" fmla="*/ 11 w 59"/>
                <a:gd name="T37" fmla="*/ 21 h 25"/>
                <a:gd name="T38" fmla="*/ 15 w 59"/>
                <a:gd name="T39" fmla="*/ 23 h 25"/>
                <a:gd name="T40" fmla="*/ 20 w 59"/>
                <a:gd name="T41" fmla="*/ 24 h 25"/>
                <a:gd name="T42" fmla="*/ 26 w 59"/>
                <a:gd name="T43" fmla="*/ 24 h 25"/>
                <a:gd name="T44" fmla="*/ 31 w 59"/>
                <a:gd name="T45" fmla="*/ 24 h 25"/>
                <a:gd name="T46" fmla="*/ 38 w 59"/>
                <a:gd name="T47" fmla="*/ 24 h 25"/>
                <a:gd name="T48" fmla="*/ 43 w 59"/>
                <a:gd name="T49" fmla="*/ 23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5"/>
                <a:gd name="T77" fmla="*/ 59 w 59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5">
                  <a:moveTo>
                    <a:pt x="43" y="23"/>
                  </a:moveTo>
                  <a:lnTo>
                    <a:pt x="52" y="20"/>
                  </a:lnTo>
                  <a:lnTo>
                    <a:pt x="57" y="16"/>
                  </a:lnTo>
                  <a:lnTo>
                    <a:pt x="58" y="11"/>
                  </a:lnTo>
                  <a:lnTo>
                    <a:pt x="55" y="6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8"/>
                  </a:lnTo>
                  <a:lnTo>
                    <a:pt x="0" y="13"/>
                  </a:lnTo>
                  <a:lnTo>
                    <a:pt x="4" y="18"/>
                  </a:lnTo>
                  <a:lnTo>
                    <a:pt x="7" y="20"/>
                  </a:lnTo>
                  <a:lnTo>
                    <a:pt x="11" y="21"/>
                  </a:lnTo>
                  <a:lnTo>
                    <a:pt x="15" y="23"/>
                  </a:lnTo>
                  <a:lnTo>
                    <a:pt x="20" y="24"/>
                  </a:lnTo>
                  <a:lnTo>
                    <a:pt x="26" y="24"/>
                  </a:lnTo>
                  <a:lnTo>
                    <a:pt x="31" y="24"/>
                  </a:lnTo>
                  <a:lnTo>
                    <a:pt x="38" y="24"/>
                  </a:lnTo>
                  <a:lnTo>
                    <a:pt x="43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470" name="Rectangle 31"/>
          <p:cNvSpPr>
            <a:spLocks noChangeArrowheads="1"/>
          </p:cNvSpPr>
          <p:nvPr/>
        </p:nvSpPr>
        <p:spPr bwMode="auto">
          <a:xfrm>
            <a:off x="1523977" y="2636912"/>
            <a:ext cx="5549900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400" b="0" dirty="0">
                <a:solidFill>
                  <a:schemeClr val="tx1"/>
                </a:solidFill>
              </a:rPr>
              <a:t> </a:t>
            </a:r>
            <a:r>
              <a:rPr lang="th-TH" sz="4000" b="0" dirty="0">
                <a:solidFill>
                  <a:schemeClr val="tx1"/>
                </a:solidFill>
              </a:rPr>
              <a:t>ประธานวุฒิสภา</a:t>
            </a:r>
            <a:r>
              <a:rPr lang="en-US" sz="4000" b="0" dirty="0">
                <a:solidFill>
                  <a:schemeClr val="tx1"/>
                </a:solidFill>
              </a:rPr>
              <a:t> </a:t>
            </a:r>
            <a:r>
              <a:rPr lang="th-TH" sz="4000" b="0" dirty="0">
                <a:solidFill>
                  <a:schemeClr val="tx1"/>
                </a:solidFill>
              </a:rPr>
              <a:t>และรอง</a:t>
            </a:r>
          </a:p>
        </p:txBody>
      </p:sp>
      <p:pic>
        <p:nvPicPr>
          <p:cNvPr id="19471" name="Picture 3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2127771"/>
            <a:ext cx="3444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3" name="Picture 34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3429000"/>
            <a:ext cx="3444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4" name="Picture 35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87450" y="4071987"/>
            <a:ext cx="3444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5" name="Picture 36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87450" y="2847851"/>
            <a:ext cx="3444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6" name="Rectangle 37"/>
          <p:cNvSpPr>
            <a:spLocks noChangeArrowheads="1"/>
          </p:cNvSpPr>
          <p:nvPr/>
        </p:nvSpPr>
        <p:spPr bwMode="auto">
          <a:xfrm>
            <a:off x="1214414" y="3212976"/>
            <a:ext cx="8642350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en-US" sz="4400" b="0" dirty="0">
                <a:solidFill>
                  <a:schemeClr val="tx1"/>
                </a:solidFill>
              </a:rPr>
              <a:t>    </a:t>
            </a:r>
            <a:r>
              <a:rPr lang="th-TH" sz="4000" b="0" dirty="0" smtClean="0">
                <a:solidFill>
                  <a:schemeClr val="tx1"/>
                </a:solidFill>
              </a:rPr>
              <a:t>ประธานสภา</a:t>
            </a:r>
            <a:r>
              <a:rPr lang="th-TH" sz="4000" b="0" dirty="0">
                <a:solidFill>
                  <a:schemeClr val="tx1"/>
                </a:solidFill>
              </a:rPr>
              <a:t>ผู้แทนราษฎร</a:t>
            </a:r>
            <a:r>
              <a:rPr lang="en-US" sz="4000" b="0" dirty="0">
                <a:solidFill>
                  <a:schemeClr val="tx1"/>
                </a:solidFill>
              </a:rPr>
              <a:t> </a:t>
            </a:r>
            <a:r>
              <a:rPr lang="th-TH" sz="4000" b="0" dirty="0">
                <a:solidFill>
                  <a:schemeClr val="tx1"/>
                </a:solidFill>
              </a:rPr>
              <a:t>และ</a:t>
            </a:r>
            <a:r>
              <a:rPr lang="th-TH" sz="4000" b="0" dirty="0" smtClean="0">
                <a:solidFill>
                  <a:schemeClr val="tx1"/>
                </a:solidFill>
              </a:rPr>
              <a:t>รอง</a:t>
            </a:r>
            <a:endParaRPr lang="th-TH" sz="4000" b="0" dirty="0">
              <a:solidFill>
                <a:schemeClr val="tx1"/>
              </a:solidFill>
            </a:endParaRPr>
          </a:p>
        </p:txBody>
      </p:sp>
      <p:sp>
        <p:nvSpPr>
          <p:cNvPr id="19477" name="Rectangle 38"/>
          <p:cNvSpPr>
            <a:spLocks noChangeArrowheads="1"/>
          </p:cNvSpPr>
          <p:nvPr/>
        </p:nvSpPr>
        <p:spPr bwMode="auto">
          <a:xfrm>
            <a:off x="1619672" y="4566838"/>
            <a:ext cx="5028621" cy="1415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th-TH" sz="4000" b="0" dirty="0" smtClean="0">
                <a:solidFill>
                  <a:schemeClr val="tx1"/>
                </a:solidFill>
              </a:rPr>
              <a:t>หัวหน้าส่วนราชการระดับกระทรวง</a:t>
            </a:r>
          </a:p>
          <a:p>
            <a:pPr marL="342900" indent="-342900">
              <a:lnSpc>
                <a:spcPct val="90000"/>
              </a:lnSpc>
            </a:pPr>
            <a:r>
              <a:rPr lang="th-TH" sz="4000" b="0" dirty="0">
                <a:solidFill>
                  <a:schemeClr val="tx1"/>
                </a:solidFill>
              </a:rPr>
              <a:t> </a:t>
            </a:r>
            <a:r>
              <a:rPr lang="th-TH" sz="4000" b="0" dirty="0" smtClean="0">
                <a:solidFill>
                  <a:schemeClr val="tx1"/>
                </a:solidFill>
              </a:rPr>
              <a:t>                             </a:t>
            </a:r>
            <a:r>
              <a:rPr lang="th-TH" dirty="0" smtClean="0">
                <a:solidFill>
                  <a:srgbClr val="FF0000"/>
                </a:solidFill>
              </a:rPr>
              <a:t>(ม. 53)</a:t>
            </a:r>
            <a:endParaRPr lang="th-TH" dirty="0">
              <a:solidFill>
                <a:srgbClr val="FF0000"/>
              </a:solidFill>
            </a:endParaRPr>
          </a:p>
        </p:txBody>
      </p:sp>
      <p:pic>
        <p:nvPicPr>
          <p:cNvPr id="19481" name="Picture 42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211263" y="4640684"/>
            <a:ext cx="36195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Rectangle 37"/>
          <p:cNvSpPr>
            <a:spLocks noChangeArrowheads="1"/>
          </p:cNvSpPr>
          <p:nvPr/>
        </p:nvSpPr>
        <p:spPr bwMode="auto">
          <a:xfrm>
            <a:off x="1211263" y="3918766"/>
            <a:ext cx="8642350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th-TH" sz="4000" b="0" dirty="0" smtClean="0">
                <a:solidFill>
                  <a:schemeClr val="tx1"/>
                </a:solidFill>
              </a:rPr>
              <a:t>     รัฐมนตรี</a:t>
            </a:r>
            <a:endParaRPr lang="th-TH" sz="40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8B4014-B130-4517-9CD7-DE3F8DCBD9ED}" type="slidenum">
              <a:rPr lang="en-US"/>
              <a:pPr>
                <a:defRPr/>
              </a:pPr>
              <a:t>17</a:t>
            </a:fld>
            <a:endParaRPr lang="th-TH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252538" y="116632"/>
            <a:ext cx="5032375" cy="982663"/>
            <a:chOff x="789" y="160"/>
            <a:chExt cx="3170" cy="619"/>
          </a:xfrm>
        </p:grpSpPr>
        <p:pic>
          <p:nvPicPr>
            <p:cNvPr id="19498" name="Picture 2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89" y="160"/>
              <a:ext cx="3170" cy="6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99" name="Rectangle 3"/>
            <p:cNvSpPr>
              <a:spLocks noChangeArrowheads="1"/>
            </p:cNvSpPr>
            <p:nvPr/>
          </p:nvSpPr>
          <p:spPr bwMode="auto">
            <a:xfrm>
              <a:off x="1272" y="278"/>
              <a:ext cx="1978" cy="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</a:pPr>
              <a:endParaRPr lang="en-US" sz="2800" b="0">
                <a:latin typeface="Times New Roman" pitchFamily="18" charset="0"/>
              </a:endParaRPr>
            </a:p>
          </p:txBody>
        </p:sp>
      </p:grp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1691432" y="75977"/>
            <a:ext cx="4176712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7500" dirty="0"/>
              <a:t>      </a:t>
            </a:r>
            <a:r>
              <a:rPr lang="th-TH" sz="6000" dirty="0"/>
              <a:t>เครื่องบิน</a:t>
            </a:r>
          </a:p>
        </p:txBody>
      </p:sp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468313" y="2276475"/>
            <a:ext cx="5999162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</a:pPr>
            <a:endParaRPr lang="en-US" sz="2800" b="0">
              <a:latin typeface="Times New Roman" pitchFamily="18" charset="0"/>
            </a:endParaRPr>
          </a:p>
        </p:txBody>
      </p:sp>
      <p:sp>
        <p:nvSpPr>
          <p:cNvPr id="19464" name="Rectangle 9"/>
          <p:cNvSpPr>
            <a:spLocks noChangeArrowheads="1"/>
          </p:cNvSpPr>
          <p:nvPr/>
        </p:nvSpPr>
        <p:spPr bwMode="auto">
          <a:xfrm>
            <a:off x="251520" y="1496330"/>
            <a:ext cx="8640960" cy="4635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571500" indent="-571500">
              <a:lnSpc>
                <a:spcPct val="90000"/>
              </a:lnSpc>
              <a:buFont typeface="Wingdings" panose="05000000000000000000" pitchFamily="2" charset="2"/>
              <a:buChar char="|"/>
            </a:pPr>
            <a:r>
              <a:rPr lang="th-TH" sz="3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ระยะเวลาการเดินทางตั้งแต่ 9 ชั่วโมงขึ้นไป</a:t>
            </a:r>
          </a:p>
          <a:p>
            <a:pPr marL="1698625" indent="-1698625">
              <a:lnSpc>
                <a:spcPct val="90000"/>
              </a:lnSpc>
              <a:tabLst>
                <a:tab pos="449263" algn="l"/>
              </a:tabLst>
            </a:pPr>
            <a:r>
              <a:rPr lang="th-TH" sz="4400" b="0" dirty="0" smtClean="0">
                <a:solidFill>
                  <a:srgbClr val="190454"/>
                </a:solidFill>
              </a:rPr>
              <a:t>	</a:t>
            </a:r>
            <a:r>
              <a:rPr lang="th-TH" sz="3600" dirty="0" smtClean="0">
                <a:solidFill>
                  <a:schemeClr val="tx1"/>
                </a:solidFill>
              </a:rPr>
              <a:t>- ชั้นหนึ่ง  </a:t>
            </a:r>
            <a:r>
              <a:rPr lang="th-TH" sz="3600" b="0" dirty="0" smtClean="0">
                <a:solidFill>
                  <a:schemeClr val="tx1"/>
                </a:solidFill>
              </a:rPr>
              <a:t>รองปลัดกระทรวง ผู้ตรวจราชการ อธิบดี  วิชาการระดับทรงคุณวุฒิ </a:t>
            </a:r>
            <a:r>
              <a:rPr lang="th-TH" sz="3600" b="0" dirty="0">
                <a:solidFill>
                  <a:schemeClr val="tx1"/>
                </a:solidFill>
              </a:rPr>
              <a:t>	</a:t>
            </a:r>
            <a:endParaRPr lang="th-TH" sz="3600" b="0" dirty="0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tabLst>
                <a:tab pos="449263" algn="l"/>
              </a:tabLst>
            </a:pPr>
            <a:r>
              <a:rPr lang="th-TH" sz="3600" b="0" dirty="0">
                <a:solidFill>
                  <a:schemeClr val="tx1"/>
                </a:solidFill>
              </a:rPr>
              <a:t>	</a:t>
            </a:r>
            <a:r>
              <a:rPr lang="th-TH" sz="3600" dirty="0" smtClean="0">
                <a:solidFill>
                  <a:schemeClr val="tx1"/>
                </a:solidFill>
              </a:rPr>
              <a:t>- ชั้นธุรกิจ </a:t>
            </a:r>
            <a:r>
              <a:rPr lang="th-TH" sz="3600" b="0" dirty="0" smtClean="0">
                <a:solidFill>
                  <a:schemeClr val="tx1"/>
                </a:solidFill>
              </a:rPr>
              <a:t>บริหารต้น อำนวยการสูง </a:t>
            </a:r>
            <a:r>
              <a:rPr lang="th-TH" sz="3600" b="0" dirty="0">
                <a:solidFill>
                  <a:schemeClr val="tx1"/>
                </a:solidFill>
              </a:rPr>
              <a:t>	</a:t>
            </a:r>
            <a:endParaRPr lang="th-TH" sz="3600" b="0" dirty="0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tabLst>
                <a:tab pos="449263" algn="l"/>
              </a:tabLst>
            </a:pPr>
            <a:r>
              <a:rPr lang="th-TH" sz="3600" b="0" dirty="0">
                <a:solidFill>
                  <a:schemeClr val="tx1"/>
                </a:solidFill>
              </a:rPr>
              <a:t>	</a:t>
            </a:r>
            <a:r>
              <a:rPr lang="th-TH" sz="3600" dirty="0" smtClean="0">
                <a:solidFill>
                  <a:schemeClr val="tx1"/>
                </a:solidFill>
              </a:rPr>
              <a:t>- </a:t>
            </a:r>
            <a:r>
              <a:rPr lang="th-TH" sz="3600" spc="-120" dirty="0" smtClean="0">
                <a:solidFill>
                  <a:schemeClr val="tx1"/>
                </a:solidFill>
              </a:rPr>
              <a:t>ชั้นประหยัด  </a:t>
            </a:r>
            <a:r>
              <a:rPr lang="th-TH" sz="3600" b="0" spc="-120" dirty="0" smtClean="0">
                <a:solidFill>
                  <a:schemeClr val="tx1"/>
                </a:solidFill>
              </a:rPr>
              <a:t>ระดับ ชั้น ยศ นอกเหนือข้างต้น</a:t>
            </a:r>
          </a:p>
          <a:p>
            <a:pPr>
              <a:lnSpc>
                <a:spcPct val="90000"/>
              </a:lnSpc>
              <a:tabLst>
                <a:tab pos="449263" algn="l"/>
              </a:tabLst>
            </a:pPr>
            <a:endParaRPr lang="th-TH" sz="2000" b="0" spc="-120" dirty="0" smtClean="0">
              <a:solidFill>
                <a:srgbClr val="190454"/>
              </a:solidFill>
            </a:endParaRPr>
          </a:p>
          <a:p>
            <a:pPr algn="thaiDist">
              <a:lnSpc>
                <a:spcPct val="90000"/>
              </a:lnSpc>
              <a:tabLst>
                <a:tab pos="449263" algn="l"/>
              </a:tabLst>
            </a:pPr>
            <a:r>
              <a:rPr lang="th-TH" sz="3600" b="0" spc="-140" dirty="0" smtClean="0">
                <a:solidFill>
                  <a:schemeClr val="tx1"/>
                </a:solidFill>
              </a:rPr>
              <a:t>         กรณี</a:t>
            </a:r>
            <a:r>
              <a:rPr lang="th-TH" sz="3600" spc="-140" dirty="0" smtClean="0">
                <a:solidFill>
                  <a:schemeClr val="tx1"/>
                </a:solidFill>
              </a:rPr>
              <a:t>ผู้เดินทางตามชั้นธุรกิจ </a:t>
            </a:r>
            <a:r>
              <a:rPr lang="th-TH" sz="3600" b="0" spc="-140" dirty="0" smtClean="0">
                <a:solidFill>
                  <a:schemeClr val="tx1"/>
                </a:solidFill>
              </a:rPr>
              <a:t>จำเป็นต้องโดยสารในชั้นที่สูงกว่าสิทธิ                </a:t>
            </a:r>
            <a:r>
              <a:rPr lang="th-TH" sz="3600" b="0" dirty="0" smtClean="0">
                <a:solidFill>
                  <a:schemeClr val="tx1"/>
                </a:solidFill>
              </a:rPr>
              <a:t>ต้องได้รับอนุมัติจากปลัดกระทรวงเจ้าสังกัด/ผู้บัญชาการ</a:t>
            </a:r>
          </a:p>
          <a:p>
            <a:pPr algn="thaiDist">
              <a:lnSpc>
                <a:spcPct val="90000"/>
              </a:lnSpc>
              <a:tabLst>
                <a:tab pos="449263" algn="l"/>
              </a:tabLst>
            </a:pPr>
            <a:r>
              <a:rPr lang="th-TH" sz="4800" dirty="0">
                <a:solidFill>
                  <a:srgbClr val="FF0000"/>
                </a:solidFill>
              </a:rPr>
              <a:t> </a:t>
            </a:r>
            <a:r>
              <a:rPr lang="th-TH" sz="4800" dirty="0" smtClean="0">
                <a:solidFill>
                  <a:srgbClr val="FF0000"/>
                </a:solidFill>
              </a:rPr>
              <a:t>                                   (ม. 53/1)    </a:t>
            </a:r>
            <a:endParaRPr lang="th-TH" sz="4800" dirty="0">
              <a:solidFill>
                <a:srgbClr val="FF0000"/>
              </a:solidFill>
            </a:endParaRPr>
          </a:p>
        </p:txBody>
      </p:sp>
      <p:sp>
        <p:nvSpPr>
          <p:cNvPr id="19467" name="Oval 12"/>
          <p:cNvSpPr>
            <a:spLocks noChangeArrowheads="1"/>
          </p:cNvSpPr>
          <p:nvPr/>
        </p:nvSpPr>
        <p:spPr bwMode="auto">
          <a:xfrm>
            <a:off x="4379913" y="5265738"/>
            <a:ext cx="673100" cy="377825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>
              <a:lnSpc>
                <a:spcPct val="90000"/>
              </a:lnSpc>
            </a:pPr>
            <a:endParaRPr lang="en-US" sz="2800" b="0">
              <a:latin typeface="Times New Roman" pitchFamily="18" charset="0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213475" y="425450"/>
            <a:ext cx="2590800" cy="512763"/>
            <a:chOff x="3914" y="268"/>
            <a:chExt cx="1632" cy="323"/>
          </a:xfrm>
        </p:grpSpPr>
        <p:sp>
          <p:nvSpPr>
            <p:cNvPr id="19482" name="Freeform 13"/>
            <p:cNvSpPr>
              <a:spLocks/>
            </p:cNvSpPr>
            <p:nvPr/>
          </p:nvSpPr>
          <p:spPr bwMode="auto">
            <a:xfrm>
              <a:off x="3914" y="268"/>
              <a:ext cx="1586" cy="281"/>
            </a:xfrm>
            <a:custGeom>
              <a:avLst/>
              <a:gdLst>
                <a:gd name="T0" fmla="*/ 1563 w 1586"/>
                <a:gd name="T1" fmla="*/ 11 h 281"/>
                <a:gd name="T2" fmla="*/ 1528 w 1586"/>
                <a:gd name="T3" fmla="*/ 4 h 281"/>
                <a:gd name="T4" fmla="*/ 1487 w 1586"/>
                <a:gd name="T5" fmla="*/ 1 h 281"/>
                <a:gd name="T6" fmla="*/ 1445 w 1586"/>
                <a:gd name="T7" fmla="*/ 0 h 281"/>
                <a:gd name="T8" fmla="*/ 1412 w 1586"/>
                <a:gd name="T9" fmla="*/ 1 h 281"/>
                <a:gd name="T10" fmla="*/ 1397 w 1586"/>
                <a:gd name="T11" fmla="*/ 1 h 281"/>
                <a:gd name="T12" fmla="*/ 1370 w 1586"/>
                <a:gd name="T13" fmla="*/ 1 h 281"/>
                <a:gd name="T14" fmla="*/ 1322 w 1586"/>
                <a:gd name="T15" fmla="*/ 1 h 281"/>
                <a:gd name="T16" fmla="*/ 1283 w 1586"/>
                <a:gd name="T17" fmla="*/ 1 h 281"/>
                <a:gd name="T18" fmla="*/ 1240 w 1586"/>
                <a:gd name="T19" fmla="*/ 5 h 281"/>
                <a:gd name="T20" fmla="*/ 1186 w 1586"/>
                <a:gd name="T21" fmla="*/ 15 h 281"/>
                <a:gd name="T22" fmla="*/ 1122 w 1586"/>
                <a:gd name="T23" fmla="*/ 27 h 281"/>
                <a:gd name="T24" fmla="*/ 1051 w 1586"/>
                <a:gd name="T25" fmla="*/ 41 h 281"/>
                <a:gd name="T26" fmla="*/ 975 w 1586"/>
                <a:gd name="T27" fmla="*/ 59 h 281"/>
                <a:gd name="T28" fmla="*/ 897 w 1586"/>
                <a:gd name="T29" fmla="*/ 77 h 281"/>
                <a:gd name="T30" fmla="*/ 817 w 1586"/>
                <a:gd name="T31" fmla="*/ 96 h 281"/>
                <a:gd name="T32" fmla="*/ 739 w 1586"/>
                <a:gd name="T33" fmla="*/ 116 h 281"/>
                <a:gd name="T34" fmla="*/ 665 w 1586"/>
                <a:gd name="T35" fmla="*/ 135 h 281"/>
                <a:gd name="T36" fmla="*/ 597 w 1586"/>
                <a:gd name="T37" fmla="*/ 153 h 281"/>
                <a:gd name="T38" fmla="*/ 566 w 1586"/>
                <a:gd name="T39" fmla="*/ 140 h 281"/>
                <a:gd name="T40" fmla="*/ 529 w 1586"/>
                <a:gd name="T41" fmla="*/ 130 h 281"/>
                <a:gd name="T42" fmla="*/ 497 w 1586"/>
                <a:gd name="T43" fmla="*/ 132 h 281"/>
                <a:gd name="T44" fmla="*/ 458 w 1586"/>
                <a:gd name="T45" fmla="*/ 143 h 281"/>
                <a:gd name="T46" fmla="*/ 417 w 1586"/>
                <a:gd name="T47" fmla="*/ 155 h 281"/>
                <a:gd name="T48" fmla="*/ 0 w 1586"/>
                <a:gd name="T49" fmla="*/ 186 h 281"/>
                <a:gd name="T50" fmla="*/ 288 w 1586"/>
                <a:gd name="T51" fmla="*/ 238 h 281"/>
                <a:gd name="T52" fmla="*/ 262 w 1586"/>
                <a:gd name="T53" fmla="*/ 280 h 281"/>
                <a:gd name="T54" fmla="*/ 278 w 1586"/>
                <a:gd name="T55" fmla="*/ 280 h 281"/>
                <a:gd name="T56" fmla="*/ 310 w 1586"/>
                <a:gd name="T57" fmla="*/ 280 h 281"/>
                <a:gd name="T58" fmla="*/ 355 w 1586"/>
                <a:gd name="T59" fmla="*/ 279 h 281"/>
                <a:gd name="T60" fmla="*/ 415 w 1586"/>
                <a:gd name="T61" fmla="*/ 276 h 281"/>
                <a:gd name="T62" fmla="*/ 487 w 1586"/>
                <a:gd name="T63" fmla="*/ 271 h 281"/>
                <a:gd name="T64" fmla="*/ 573 w 1586"/>
                <a:gd name="T65" fmla="*/ 265 h 281"/>
                <a:gd name="T66" fmla="*/ 671 w 1586"/>
                <a:gd name="T67" fmla="*/ 255 h 281"/>
                <a:gd name="T68" fmla="*/ 780 w 1586"/>
                <a:gd name="T69" fmla="*/ 242 h 281"/>
                <a:gd name="T70" fmla="*/ 901 w 1586"/>
                <a:gd name="T71" fmla="*/ 224 h 281"/>
                <a:gd name="T72" fmla="*/ 1033 w 1586"/>
                <a:gd name="T73" fmla="*/ 202 h 281"/>
                <a:gd name="T74" fmla="*/ 1180 w 1586"/>
                <a:gd name="T75" fmla="*/ 219 h 281"/>
                <a:gd name="T76" fmla="*/ 1408 w 1586"/>
                <a:gd name="T77" fmla="*/ 165 h 281"/>
                <a:gd name="T78" fmla="*/ 1421 w 1586"/>
                <a:gd name="T79" fmla="*/ 159 h 281"/>
                <a:gd name="T80" fmla="*/ 1429 w 1586"/>
                <a:gd name="T81" fmla="*/ 153 h 281"/>
                <a:gd name="T82" fmla="*/ 1429 w 1586"/>
                <a:gd name="T83" fmla="*/ 137 h 281"/>
                <a:gd name="T84" fmla="*/ 1411 w 1586"/>
                <a:gd name="T85" fmla="*/ 125 h 281"/>
                <a:gd name="T86" fmla="*/ 1414 w 1586"/>
                <a:gd name="T87" fmla="*/ 115 h 281"/>
                <a:gd name="T88" fmla="*/ 1464 w 1586"/>
                <a:gd name="T89" fmla="*/ 99 h 281"/>
                <a:gd name="T90" fmla="*/ 1507 w 1586"/>
                <a:gd name="T91" fmla="*/ 83 h 281"/>
                <a:gd name="T92" fmla="*/ 1540 w 1586"/>
                <a:gd name="T93" fmla="*/ 69 h 281"/>
                <a:gd name="T94" fmla="*/ 1565 w 1586"/>
                <a:gd name="T95" fmla="*/ 55 h 281"/>
                <a:gd name="T96" fmla="*/ 1580 w 1586"/>
                <a:gd name="T97" fmla="*/ 42 h 281"/>
                <a:gd name="T98" fmla="*/ 1583 w 1586"/>
                <a:gd name="T99" fmla="*/ 24 h 28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86"/>
                <a:gd name="T151" fmla="*/ 0 h 281"/>
                <a:gd name="T152" fmla="*/ 1586 w 1586"/>
                <a:gd name="T153" fmla="*/ 281 h 28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86" h="281">
                  <a:moveTo>
                    <a:pt x="1578" y="19"/>
                  </a:moveTo>
                  <a:lnTo>
                    <a:pt x="1571" y="15"/>
                  </a:lnTo>
                  <a:lnTo>
                    <a:pt x="1563" y="11"/>
                  </a:lnTo>
                  <a:lnTo>
                    <a:pt x="1553" y="8"/>
                  </a:lnTo>
                  <a:lnTo>
                    <a:pt x="1540" y="6"/>
                  </a:lnTo>
                  <a:lnTo>
                    <a:pt x="1528" y="4"/>
                  </a:lnTo>
                  <a:lnTo>
                    <a:pt x="1514" y="2"/>
                  </a:lnTo>
                  <a:lnTo>
                    <a:pt x="1501" y="2"/>
                  </a:lnTo>
                  <a:lnTo>
                    <a:pt x="1487" y="1"/>
                  </a:lnTo>
                  <a:lnTo>
                    <a:pt x="1472" y="0"/>
                  </a:lnTo>
                  <a:lnTo>
                    <a:pt x="1458" y="0"/>
                  </a:lnTo>
                  <a:lnTo>
                    <a:pt x="1445" y="0"/>
                  </a:lnTo>
                  <a:lnTo>
                    <a:pt x="1433" y="0"/>
                  </a:lnTo>
                  <a:lnTo>
                    <a:pt x="1423" y="0"/>
                  </a:lnTo>
                  <a:lnTo>
                    <a:pt x="1412" y="1"/>
                  </a:lnTo>
                  <a:lnTo>
                    <a:pt x="1405" y="1"/>
                  </a:lnTo>
                  <a:lnTo>
                    <a:pt x="1399" y="1"/>
                  </a:lnTo>
                  <a:lnTo>
                    <a:pt x="1397" y="1"/>
                  </a:lnTo>
                  <a:lnTo>
                    <a:pt x="1391" y="1"/>
                  </a:lnTo>
                  <a:lnTo>
                    <a:pt x="1382" y="1"/>
                  </a:lnTo>
                  <a:lnTo>
                    <a:pt x="1370" y="1"/>
                  </a:lnTo>
                  <a:lnTo>
                    <a:pt x="1355" y="1"/>
                  </a:lnTo>
                  <a:lnTo>
                    <a:pt x="1339" y="1"/>
                  </a:lnTo>
                  <a:lnTo>
                    <a:pt x="1322" y="1"/>
                  </a:lnTo>
                  <a:lnTo>
                    <a:pt x="1305" y="0"/>
                  </a:lnTo>
                  <a:lnTo>
                    <a:pt x="1295" y="0"/>
                  </a:lnTo>
                  <a:lnTo>
                    <a:pt x="1283" y="1"/>
                  </a:lnTo>
                  <a:lnTo>
                    <a:pt x="1270" y="2"/>
                  </a:lnTo>
                  <a:lnTo>
                    <a:pt x="1256" y="3"/>
                  </a:lnTo>
                  <a:lnTo>
                    <a:pt x="1240" y="5"/>
                  </a:lnTo>
                  <a:lnTo>
                    <a:pt x="1223" y="8"/>
                  </a:lnTo>
                  <a:lnTo>
                    <a:pt x="1205" y="11"/>
                  </a:lnTo>
                  <a:lnTo>
                    <a:pt x="1186" y="15"/>
                  </a:lnTo>
                  <a:lnTo>
                    <a:pt x="1165" y="18"/>
                  </a:lnTo>
                  <a:lnTo>
                    <a:pt x="1144" y="22"/>
                  </a:lnTo>
                  <a:lnTo>
                    <a:pt x="1122" y="27"/>
                  </a:lnTo>
                  <a:lnTo>
                    <a:pt x="1099" y="31"/>
                  </a:lnTo>
                  <a:lnTo>
                    <a:pt x="1075" y="36"/>
                  </a:lnTo>
                  <a:lnTo>
                    <a:pt x="1051" y="41"/>
                  </a:lnTo>
                  <a:lnTo>
                    <a:pt x="1027" y="47"/>
                  </a:lnTo>
                  <a:lnTo>
                    <a:pt x="1001" y="53"/>
                  </a:lnTo>
                  <a:lnTo>
                    <a:pt x="975" y="59"/>
                  </a:lnTo>
                  <a:lnTo>
                    <a:pt x="949" y="65"/>
                  </a:lnTo>
                  <a:lnTo>
                    <a:pt x="923" y="70"/>
                  </a:lnTo>
                  <a:lnTo>
                    <a:pt x="897" y="77"/>
                  </a:lnTo>
                  <a:lnTo>
                    <a:pt x="870" y="83"/>
                  </a:lnTo>
                  <a:lnTo>
                    <a:pt x="844" y="90"/>
                  </a:lnTo>
                  <a:lnTo>
                    <a:pt x="817" y="96"/>
                  </a:lnTo>
                  <a:lnTo>
                    <a:pt x="791" y="103"/>
                  </a:lnTo>
                  <a:lnTo>
                    <a:pt x="766" y="109"/>
                  </a:lnTo>
                  <a:lnTo>
                    <a:pt x="739" y="116"/>
                  </a:lnTo>
                  <a:lnTo>
                    <a:pt x="715" y="122"/>
                  </a:lnTo>
                  <a:lnTo>
                    <a:pt x="689" y="128"/>
                  </a:lnTo>
                  <a:lnTo>
                    <a:pt x="665" y="135"/>
                  </a:lnTo>
                  <a:lnTo>
                    <a:pt x="642" y="141"/>
                  </a:lnTo>
                  <a:lnTo>
                    <a:pt x="619" y="147"/>
                  </a:lnTo>
                  <a:lnTo>
                    <a:pt x="597" y="153"/>
                  </a:lnTo>
                  <a:lnTo>
                    <a:pt x="588" y="149"/>
                  </a:lnTo>
                  <a:lnTo>
                    <a:pt x="577" y="144"/>
                  </a:lnTo>
                  <a:lnTo>
                    <a:pt x="566" y="140"/>
                  </a:lnTo>
                  <a:lnTo>
                    <a:pt x="553" y="136"/>
                  </a:lnTo>
                  <a:lnTo>
                    <a:pt x="541" y="133"/>
                  </a:lnTo>
                  <a:lnTo>
                    <a:pt x="529" y="130"/>
                  </a:lnTo>
                  <a:lnTo>
                    <a:pt x="517" y="130"/>
                  </a:lnTo>
                  <a:lnTo>
                    <a:pt x="507" y="130"/>
                  </a:lnTo>
                  <a:lnTo>
                    <a:pt x="497" y="132"/>
                  </a:lnTo>
                  <a:lnTo>
                    <a:pt x="485" y="135"/>
                  </a:lnTo>
                  <a:lnTo>
                    <a:pt x="472" y="138"/>
                  </a:lnTo>
                  <a:lnTo>
                    <a:pt x="458" y="143"/>
                  </a:lnTo>
                  <a:lnTo>
                    <a:pt x="444" y="147"/>
                  </a:lnTo>
                  <a:lnTo>
                    <a:pt x="429" y="151"/>
                  </a:lnTo>
                  <a:lnTo>
                    <a:pt x="417" y="155"/>
                  </a:lnTo>
                  <a:lnTo>
                    <a:pt x="407" y="159"/>
                  </a:lnTo>
                  <a:lnTo>
                    <a:pt x="276" y="135"/>
                  </a:lnTo>
                  <a:lnTo>
                    <a:pt x="0" y="186"/>
                  </a:lnTo>
                  <a:lnTo>
                    <a:pt x="54" y="192"/>
                  </a:lnTo>
                  <a:lnTo>
                    <a:pt x="145" y="175"/>
                  </a:lnTo>
                  <a:lnTo>
                    <a:pt x="288" y="238"/>
                  </a:lnTo>
                  <a:lnTo>
                    <a:pt x="230" y="279"/>
                  </a:lnTo>
                  <a:lnTo>
                    <a:pt x="260" y="280"/>
                  </a:lnTo>
                  <a:lnTo>
                    <a:pt x="262" y="280"/>
                  </a:lnTo>
                  <a:lnTo>
                    <a:pt x="266" y="280"/>
                  </a:lnTo>
                  <a:lnTo>
                    <a:pt x="271" y="280"/>
                  </a:lnTo>
                  <a:lnTo>
                    <a:pt x="278" y="280"/>
                  </a:lnTo>
                  <a:lnTo>
                    <a:pt x="287" y="280"/>
                  </a:lnTo>
                  <a:lnTo>
                    <a:pt x="297" y="280"/>
                  </a:lnTo>
                  <a:lnTo>
                    <a:pt x="310" y="280"/>
                  </a:lnTo>
                  <a:lnTo>
                    <a:pt x="324" y="280"/>
                  </a:lnTo>
                  <a:lnTo>
                    <a:pt x="338" y="279"/>
                  </a:lnTo>
                  <a:lnTo>
                    <a:pt x="355" y="279"/>
                  </a:lnTo>
                  <a:lnTo>
                    <a:pt x="374" y="278"/>
                  </a:lnTo>
                  <a:lnTo>
                    <a:pt x="394" y="277"/>
                  </a:lnTo>
                  <a:lnTo>
                    <a:pt x="415" y="276"/>
                  </a:lnTo>
                  <a:lnTo>
                    <a:pt x="438" y="275"/>
                  </a:lnTo>
                  <a:lnTo>
                    <a:pt x="462" y="274"/>
                  </a:lnTo>
                  <a:lnTo>
                    <a:pt x="487" y="271"/>
                  </a:lnTo>
                  <a:lnTo>
                    <a:pt x="515" y="270"/>
                  </a:lnTo>
                  <a:lnTo>
                    <a:pt x="543" y="268"/>
                  </a:lnTo>
                  <a:lnTo>
                    <a:pt x="573" y="265"/>
                  </a:lnTo>
                  <a:lnTo>
                    <a:pt x="604" y="262"/>
                  </a:lnTo>
                  <a:lnTo>
                    <a:pt x="637" y="258"/>
                  </a:lnTo>
                  <a:lnTo>
                    <a:pt x="671" y="255"/>
                  </a:lnTo>
                  <a:lnTo>
                    <a:pt x="706" y="251"/>
                  </a:lnTo>
                  <a:lnTo>
                    <a:pt x="742" y="246"/>
                  </a:lnTo>
                  <a:lnTo>
                    <a:pt x="780" y="242"/>
                  </a:lnTo>
                  <a:lnTo>
                    <a:pt x="819" y="236"/>
                  </a:lnTo>
                  <a:lnTo>
                    <a:pt x="859" y="230"/>
                  </a:lnTo>
                  <a:lnTo>
                    <a:pt x="901" y="224"/>
                  </a:lnTo>
                  <a:lnTo>
                    <a:pt x="943" y="217"/>
                  </a:lnTo>
                  <a:lnTo>
                    <a:pt x="987" y="210"/>
                  </a:lnTo>
                  <a:lnTo>
                    <a:pt x="1033" y="202"/>
                  </a:lnTo>
                  <a:lnTo>
                    <a:pt x="1078" y="194"/>
                  </a:lnTo>
                  <a:lnTo>
                    <a:pt x="1029" y="220"/>
                  </a:lnTo>
                  <a:lnTo>
                    <a:pt x="1180" y="219"/>
                  </a:lnTo>
                  <a:lnTo>
                    <a:pt x="1398" y="168"/>
                  </a:lnTo>
                  <a:lnTo>
                    <a:pt x="1403" y="167"/>
                  </a:lnTo>
                  <a:lnTo>
                    <a:pt x="1408" y="165"/>
                  </a:lnTo>
                  <a:lnTo>
                    <a:pt x="1413" y="163"/>
                  </a:lnTo>
                  <a:lnTo>
                    <a:pt x="1417" y="162"/>
                  </a:lnTo>
                  <a:lnTo>
                    <a:pt x="1421" y="159"/>
                  </a:lnTo>
                  <a:lnTo>
                    <a:pt x="1424" y="157"/>
                  </a:lnTo>
                  <a:lnTo>
                    <a:pt x="1427" y="155"/>
                  </a:lnTo>
                  <a:lnTo>
                    <a:pt x="1429" y="153"/>
                  </a:lnTo>
                  <a:lnTo>
                    <a:pt x="1431" y="147"/>
                  </a:lnTo>
                  <a:lnTo>
                    <a:pt x="1431" y="142"/>
                  </a:lnTo>
                  <a:lnTo>
                    <a:pt x="1429" y="137"/>
                  </a:lnTo>
                  <a:lnTo>
                    <a:pt x="1424" y="132"/>
                  </a:lnTo>
                  <a:lnTo>
                    <a:pt x="1418" y="129"/>
                  </a:lnTo>
                  <a:lnTo>
                    <a:pt x="1411" y="125"/>
                  </a:lnTo>
                  <a:lnTo>
                    <a:pt x="1404" y="123"/>
                  </a:lnTo>
                  <a:lnTo>
                    <a:pt x="1396" y="121"/>
                  </a:lnTo>
                  <a:lnTo>
                    <a:pt x="1414" y="115"/>
                  </a:lnTo>
                  <a:lnTo>
                    <a:pt x="1432" y="110"/>
                  </a:lnTo>
                  <a:lnTo>
                    <a:pt x="1449" y="105"/>
                  </a:lnTo>
                  <a:lnTo>
                    <a:pt x="1464" y="99"/>
                  </a:lnTo>
                  <a:lnTo>
                    <a:pt x="1479" y="94"/>
                  </a:lnTo>
                  <a:lnTo>
                    <a:pt x="1494" y="89"/>
                  </a:lnTo>
                  <a:lnTo>
                    <a:pt x="1507" y="83"/>
                  </a:lnTo>
                  <a:lnTo>
                    <a:pt x="1519" y="78"/>
                  </a:lnTo>
                  <a:lnTo>
                    <a:pt x="1530" y="73"/>
                  </a:lnTo>
                  <a:lnTo>
                    <a:pt x="1540" y="69"/>
                  </a:lnTo>
                  <a:lnTo>
                    <a:pt x="1549" y="64"/>
                  </a:lnTo>
                  <a:lnTo>
                    <a:pt x="1558" y="59"/>
                  </a:lnTo>
                  <a:lnTo>
                    <a:pt x="1565" y="55"/>
                  </a:lnTo>
                  <a:lnTo>
                    <a:pt x="1571" y="50"/>
                  </a:lnTo>
                  <a:lnTo>
                    <a:pt x="1576" y="46"/>
                  </a:lnTo>
                  <a:lnTo>
                    <a:pt x="1580" y="42"/>
                  </a:lnTo>
                  <a:lnTo>
                    <a:pt x="1584" y="35"/>
                  </a:lnTo>
                  <a:lnTo>
                    <a:pt x="1585" y="30"/>
                  </a:lnTo>
                  <a:lnTo>
                    <a:pt x="1583" y="24"/>
                  </a:lnTo>
                  <a:lnTo>
                    <a:pt x="1578" y="19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3" name="Freeform 14"/>
            <p:cNvSpPr>
              <a:spLocks/>
            </p:cNvSpPr>
            <p:nvPr/>
          </p:nvSpPr>
          <p:spPr bwMode="auto">
            <a:xfrm>
              <a:off x="4094" y="283"/>
              <a:ext cx="1370" cy="251"/>
            </a:xfrm>
            <a:custGeom>
              <a:avLst/>
              <a:gdLst>
                <a:gd name="T0" fmla="*/ 1339 w 1370"/>
                <a:gd name="T1" fmla="*/ 41 h 251"/>
                <a:gd name="T2" fmla="*/ 1260 w 1370"/>
                <a:gd name="T3" fmla="*/ 74 h 251"/>
                <a:gd name="T4" fmla="*/ 1230 w 1370"/>
                <a:gd name="T5" fmla="*/ 78 h 251"/>
                <a:gd name="T6" fmla="*/ 1219 w 1370"/>
                <a:gd name="T7" fmla="*/ 72 h 251"/>
                <a:gd name="T8" fmla="*/ 1158 w 1370"/>
                <a:gd name="T9" fmla="*/ 64 h 251"/>
                <a:gd name="T10" fmla="*/ 1104 w 1370"/>
                <a:gd name="T11" fmla="*/ 69 h 251"/>
                <a:gd name="T12" fmla="*/ 1095 w 1370"/>
                <a:gd name="T13" fmla="*/ 70 h 251"/>
                <a:gd name="T14" fmla="*/ 1058 w 1370"/>
                <a:gd name="T15" fmla="*/ 76 h 251"/>
                <a:gd name="T16" fmla="*/ 1000 w 1370"/>
                <a:gd name="T17" fmla="*/ 86 h 251"/>
                <a:gd name="T18" fmla="*/ 930 w 1370"/>
                <a:gd name="T19" fmla="*/ 100 h 251"/>
                <a:gd name="T20" fmla="*/ 803 w 1370"/>
                <a:gd name="T21" fmla="*/ 130 h 251"/>
                <a:gd name="T22" fmla="*/ 701 w 1370"/>
                <a:gd name="T23" fmla="*/ 160 h 251"/>
                <a:gd name="T24" fmla="*/ 641 w 1370"/>
                <a:gd name="T25" fmla="*/ 182 h 251"/>
                <a:gd name="T26" fmla="*/ 618 w 1370"/>
                <a:gd name="T27" fmla="*/ 192 h 251"/>
                <a:gd name="T28" fmla="*/ 627 w 1370"/>
                <a:gd name="T29" fmla="*/ 189 h 251"/>
                <a:gd name="T30" fmla="*/ 675 w 1370"/>
                <a:gd name="T31" fmla="*/ 177 h 251"/>
                <a:gd name="T32" fmla="*/ 762 w 1370"/>
                <a:gd name="T33" fmla="*/ 156 h 251"/>
                <a:gd name="T34" fmla="*/ 888 w 1370"/>
                <a:gd name="T35" fmla="*/ 126 h 251"/>
                <a:gd name="T36" fmla="*/ 981 w 1370"/>
                <a:gd name="T37" fmla="*/ 106 h 251"/>
                <a:gd name="T38" fmla="*/ 1045 w 1370"/>
                <a:gd name="T39" fmla="*/ 94 h 251"/>
                <a:gd name="T40" fmla="*/ 1092 w 1370"/>
                <a:gd name="T41" fmla="*/ 87 h 251"/>
                <a:gd name="T42" fmla="*/ 1117 w 1370"/>
                <a:gd name="T43" fmla="*/ 83 h 251"/>
                <a:gd name="T44" fmla="*/ 1133 w 1370"/>
                <a:gd name="T45" fmla="*/ 80 h 251"/>
                <a:gd name="T46" fmla="*/ 1175 w 1370"/>
                <a:gd name="T47" fmla="*/ 79 h 251"/>
                <a:gd name="T48" fmla="*/ 1197 w 1370"/>
                <a:gd name="T49" fmla="*/ 83 h 251"/>
                <a:gd name="T50" fmla="*/ 1186 w 1370"/>
                <a:gd name="T51" fmla="*/ 96 h 251"/>
                <a:gd name="T52" fmla="*/ 1135 w 1370"/>
                <a:gd name="T53" fmla="*/ 110 h 251"/>
                <a:gd name="T54" fmla="*/ 1079 w 1370"/>
                <a:gd name="T55" fmla="*/ 125 h 251"/>
                <a:gd name="T56" fmla="*/ 1059 w 1370"/>
                <a:gd name="T57" fmla="*/ 129 h 251"/>
                <a:gd name="T58" fmla="*/ 1038 w 1370"/>
                <a:gd name="T59" fmla="*/ 134 h 251"/>
                <a:gd name="T60" fmla="*/ 989 w 1370"/>
                <a:gd name="T61" fmla="*/ 144 h 251"/>
                <a:gd name="T62" fmla="*/ 935 w 1370"/>
                <a:gd name="T63" fmla="*/ 155 h 251"/>
                <a:gd name="T64" fmla="*/ 780 w 1370"/>
                <a:gd name="T65" fmla="*/ 183 h 251"/>
                <a:gd name="T66" fmla="*/ 638 w 1370"/>
                <a:gd name="T67" fmla="*/ 205 h 251"/>
                <a:gd name="T68" fmla="*/ 510 w 1370"/>
                <a:gd name="T69" fmla="*/ 222 h 251"/>
                <a:gd name="T70" fmla="*/ 398 w 1370"/>
                <a:gd name="T71" fmla="*/ 234 h 251"/>
                <a:gd name="T72" fmla="*/ 300 w 1370"/>
                <a:gd name="T73" fmla="*/ 242 h 251"/>
                <a:gd name="T74" fmla="*/ 219 w 1370"/>
                <a:gd name="T75" fmla="*/ 247 h 251"/>
                <a:gd name="T76" fmla="*/ 157 w 1370"/>
                <a:gd name="T77" fmla="*/ 249 h 251"/>
                <a:gd name="T78" fmla="*/ 112 w 1370"/>
                <a:gd name="T79" fmla="*/ 250 h 251"/>
                <a:gd name="T80" fmla="*/ 232 w 1370"/>
                <a:gd name="T81" fmla="*/ 160 h 251"/>
                <a:gd name="T82" fmla="*/ 284 w 1370"/>
                <a:gd name="T83" fmla="*/ 144 h 251"/>
                <a:gd name="T84" fmla="*/ 331 w 1370"/>
                <a:gd name="T85" fmla="*/ 131 h 251"/>
                <a:gd name="T86" fmla="*/ 351 w 1370"/>
                <a:gd name="T87" fmla="*/ 132 h 251"/>
                <a:gd name="T88" fmla="*/ 378 w 1370"/>
                <a:gd name="T89" fmla="*/ 142 h 251"/>
                <a:gd name="T90" fmla="*/ 343 w 1370"/>
                <a:gd name="T91" fmla="*/ 158 h 251"/>
                <a:gd name="T92" fmla="*/ 283 w 1370"/>
                <a:gd name="T93" fmla="*/ 179 h 251"/>
                <a:gd name="T94" fmla="*/ 232 w 1370"/>
                <a:gd name="T95" fmla="*/ 199 h 251"/>
                <a:gd name="T96" fmla="*/ 206 w 1370"/>
                <a:gd name="T97" fmla="*/ 209 h 251"/>
                <a:gd name="T98" fmla="*/ 272 w 1370"/>
                <a:gd name="T99" fmla="*/ 192 h 251"/>
                <a:gd name="T100" fmla="*/ 388 w 1370"/>
                <a:gd name="T101" fmla="*/ 162 h 251"/>
                <a:gd name="T102" fmla="*/ 523 w 1370"/>
                <a:gd name="T103" fmla="*/ 127 h 251"/>
                <a:gd name="T104" fmla="*/ 666 w 1370"/>
                <a:gd name="T105" fmla="*/ 92 h 251"/>
                <a:gd name="T106" fmla="*/ 807 w 1370"/>
                <a:gd name="T107" fmla="*/ 58 h 251"/>
                <a:gd name="T108" fmla="*/ 936 w 1370"/>
                <a:gd name="T109" fmla="*/ 30 h 251"/>
                <a:gd name="T110" fmla="*/ 1040 w 1370"/>
                <a:gd name="T111" fmla="*/ 9 h 251"/>
                <a:gd name="T112" fmla="*/ 1112 w 1370"/>
                <a:gd name="T113" fmla="*/ 0 h 251"/>
                <a:gd name="T114" fmla="*/ 1131 w 1370"/>
                <a:gd name="T115" fmla="*/ 0 h 251"/>
                <a:gd name="T116" fmla="*/ 1263 w 1370"/>
                <a:gd name="T117" fmla="*/ 0 h 251"/>
                <a:gd name="T118" fmla="*/ 1310 w 1370"/>
                <a:gd name="T119" fmla="*/ 1 h 251"/>
                <a:gd name="T120" fmla="*/ 1360 w 1370"/>
                <a:gd name="T121" fmla="*/ 8 h 251"/>
                <a:gd name="T122" fmla="*/ 1368 w 1370"/>
                <a:gd name="T123" fmla="*/ 19 h 2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70"/>
                <a:gd name="T187" fmla="*/ 0 h 251"/>
                <a:gd name="T188" fmla="*/ 1370 w 1370"/>
                <a:gd name="T189" fmla="*/ 251 h 25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70" h="251">
                  <a:moveTo>
                    <a:pt x="1366" y="22"/>
                  </a:moveTo>
                  <a:lnTo>
                    <a:pt x="1360" y="28"/>
                  </a:lnTo>
                  <a:lnTo>
                    <a:pt x="1351" y="35"/>
                  </a:lnTo>
                  <a:lnTo>
                    <a:pt x="1339" y="41"/>
                  </a:lnTo>
                  <a:lnTo>
                    <a:pt x="1324" y="49"/>
                  </a:lnTo>
                  <a:lnTo>
                    <a:pt x="1306" y="57"/>
                  </a:lnTo>
                  <a:lnTo>
                    <a:pt x="1284" y="65"/>
                  </a:lnTo>
                  <a:lnTo>
                    <a:pt x="1260" y="74"/>
                  </a:lnTo>
                  <a:lnTo>
                    <a:pt x="1232" y="83"/>
                  </a:lnTo>
                  <a:lnTo>
                    <a:pt x="1231" y="81"/>
                  </a:lnTo>
                  <a:lnTo>
                    <a:pt x="1231" y="80"/>
                  </a:lnTo>
                  <a:lnTo>
                    <a:pt x="1230" y="78"/>
                  </a:lnTo>
                  <a:lnTo>
                    <a:pt x="1229" y="77"/>
                  </a:lnTo>
                  <a:lnTo>
                    <a:pt x="1228" y="76"/>
                  </a:lnTo>
                  <a:lnTo>
                    <a:pt x="1216" y="70"/>
                  </a:lnTo>
                  <a:lnTo>
                    <a:pt x="1219" y="72"/>
                  </a:lnTo>
                  <a:lnTo>
                    <a:pt x="1210" y="67"/>
                  </a:lnTo>
                  <a:lnTo>
                    <a:pt x="1195" y="65"/>
                  </a:lnTo>
                  <a:lnTo>
                    <a:pt x="1178" y="64"/>
                  </a:lnTo>
                  <a:lnTo>
                    <a:pt x="1158" y="64"/>
                  </a:lnTo>
                  <a:lnTo>
                    <a:pt x="1139" y="65"/>
                  </a:lnTo>
                  <a:lnTo>
                    <a:pt x="1123" y="67"/>
                  </a:lnTo>
                  <a:lnTo>
                    <a:pt x="1111" y="68"/>
                  </a:lnTo>
                  <a:lnTo>
                    <a:pt x="1104" y="69"/>
                  </a:lnTo>
                  <a:lnTo>
                    <a:pt x="1106" y="68"/>
                  </a:lnTo>
                  <a:lnTo>
                    <a:pt x="1104" y="69"/>
                  </a:lnTo>
                  <a:lnTo>
                    <a:pt x="1101" y="69"/>
                  </a:lnTo>
                  <a:lnTo>
                    <a:pt x="1095" y="70"/>
                  </a:lnTo>
                  <a:lnTo>
                    <a:pt x="1088" y="71"/>
                  </a:lnTo>
                  <a:lnTo>
                    <a:pt x="1080" y="72"/>
                  </a:lnTo>
                  <a:lnTo>
                    <a:pt x="1070" y="74"/>
                  </a:lnTo>
                  <a:lnTo>
                    <a:pt x="1058" y="76"/>
                  </a:lnTo>
                  <a:lnTo>
                    <a:pt x="1046" y="78"/>
                  </a:lnTo>
                  <a:lnTo>
                    <a:pt x="1031" y="80"/>
                  </a:lnTo>
                  <a:lnTo>
                    <a:pt x="1016" y="83"/>
                  </a:lnTo>
                  <a:lnTo>
                    <a:pt x="1000" y="86"/>
                  </a:lnTo>
                  <a:lnTo>
                    <a:pt x="984" y="89"/>
                  </a:lnTo>
                  <a:lnTo>
                    <a:pt x="966" y="93"/>
                  </a:lnTo>
                  <a:lnTo>
                    <a:pt x="948" y="96"/>
                  </a:lnTo>
                  <a:lnTo>
                    <a:pt x="930" y="100"/>
                  </a:lnTo>
                  <a:lnTo>
                    <a:pt x="911" y="104"/>
                  </a:lnTo>
                  <a:lnTo>
                    <a:pt x="872" y="113"/>
                  </a:lnTo>
                  <a:lnTo>
                    <a:pt x="835" y="122"/>
                  </a:lnTo>
                  <a:lnTo>
                    <a:pt x="803" y="130"/>
                  </a:lnTo>
                  <a:lnTo>
                    <a:pt x="773" y="138"/>
                  </a:lnTo>
                  <a:lnTo>
                    <a:pt x="747" y="146"/>
                  </a:lnTo>
                  <a:lnTo>
                    <a:pt x="723" y="153"/>
                  </a:lnTo>
                  <a:lnTo>
                    <a:pt x="701" y="160"/>
                  </a:lnTo>
                  <a:lnTo>
                    <a:pt x="683" y="166"/>
                  </a:lnTo>
                  <a:lnTo>
                    <a:pt x="667" y="172"/>
                  </a:lnTo>
                  <a:lnTo>
                    <a:pt x="653" y="177"/>
                  </a:lnTo>
                  <a:lnTo>
                    <a:pt x="641" y="182"/>
                  </a:lnTo>
                  <a:lnTo>
                    <a:pt x="632" y="185"/>
                  </a:lnTo>
                  <a:lnTo>
                    <a:pt x="625" y="188"/>
                  </a:lnTo>
                  <a:lnTo>
                    <a:pt x="621" y="190"/>
                  </a:lnTo>
                  <a:lnTo>
                    <a:pt x="618" y="192"/>
                  </a:lnTo>
                  <a:lnTo>
                    <a:pt x="617" y="192"/>
                  </a:lnTo>
                  <a:lnTo>
                    <a:pt x="618" y="192"/>
                  </a:lnTo>
                  <a:lnTo>
                    <a:pt x="622" y="191"/>
                  </a:lnTo>
                  <a:lnTo>
                    <a:pt x="627" y="189"/>
                  </a:lnTo>
                  <a:lnTo>
                    <a:pt x="636" y="187"/>
                  </a:lnTo>
                  <a:lnTo>
                    <a:pt x="646" y="184"/>
                  </a:lnTo>
                  <a:lnTo>
                    <a:pt x="660" y="181"/>
                  </a:lnTo>
                  <a:lnTo>
                    <a:pt x="675" y="177"/>
                  </a:lnTo>
                  <a:lnTo>
                    <a:pt x="693" y="173"/>
                  </a:lnTo>
                  <a:lnTo>
                    <a:pt x="714" y="167"/>
                  </a:lnTo>
                  <a:lnTo>
                    <a:pt x="737" y="162"/>
                  </a:lnTo>
                  <a:lnTo>
                    <a:pt x="762" y="156"/>
                  </a:lnTo>
                  <a:lnTo>
                    <a:pt x="790" y="149"/>
                  </a:lnTo>
                  <a:lnTo>
                    <a:pt x="820" y="142"/>
                  </a:lnTo>
                  <a:lnTo>
                    <a:pt x="853" y="134"/>
                  </a:lnTo>
                  <a:lnTo>
                    <a:pt x="888" y="126"/>
                  </a:lnTo>
                  <a:lnTo>
                    <a:pt x="927" y="118"/>
                  </a:lnTo>
                  <a:lnTo>
                    <a:pt x="945" y="114"/>
                  </a:lnTo>
                  <a:lnTo>
                    <a:pt x="963" y="110"/>
                  </a:lnTo>
                  <a:lnTo>
                    <a:pt x="981" y="106"/>
                  </a:lnTo>
                  <a:lnTo>
                    <a:pt x="998" y="103"/>
                  </a:lnTo>
                  <a:lnTo>
                    <a:pt x="1014" y="100"/>
                  </a:lnTo>
                  <a:lnTo>
                    <a:pt x="1030" y="97"/>
                  </a:lnTo>
                  <a:lnTo>
                    <a:pt x="1045" y="94"/>
                  </a:lnTo>
                  <a:lnTo>
                    <a:pt x="1059" y="92"/>
                  </a:lnTo>
                  <a:lnTo>
                    <a:pt x="1071" y="90"/>
                  </a:lnTo>
                  <a:lnTo>
                    <a:pt x="1083" y="88"/>
                  </a:lnTo>
                  <a:lnTo>
                    <a:pt x="1092" y="87"/>
                  </a:lnTo>
                  <a:lnTo>
                    <a:pt x="1101" y="85"/>
                  </a:lnTo>
                  <a:lnTo>
                    <a:pt x="1109" y="84"/>
                  </a:lnTo>
                  <a:lnTo>
                    <a:pt x="1114" y="83"/>
                  </a:lnTo>
                  <a:lnTo>
                    <a:pt x="1117" y="83"/>
                  </a:lnTo>
                  <a:lnTo>
                    <a:pt x="1118" y="83"/>
                  </a:lnTo>
                  <a:lnTo>
                    <a:pt x="1119" y="82"/>
                  </a:lnTo>
                  <a:lnTo>
                    <a:pt x="1125" y="81"/>
                  </a:lnTo>
                  <a:lnTo>
                    <a:pt x="1133" y="80"/>
                  </a:lnTo>
                  <a:lnTo>
                    <a:pt x="1143" y="80"/>
                  </a:lnTo>
                  <a:lnTo>
                    <a:pt x="1154" y="80"/>
                  </a:lnTo>
                  <a:lnTo>
                    <a:pt x="1164" y="79"/>
                  </a:lnTo>
                  <a:lnTo>
                    <a:pt x="1175" y="79"/>
                  </a:lnTo>
                  <a:lnTo>
                    <a:pt x="1183" y="79"/>
                  </a:lnTo>
                  <a:lnTo>
                    <a:pt x="1189" y="80"/>
                  </a:lnTo>
                  <a:lnTo>
                    <a:pt x="1190" y="80"/>
                  </a:lnTo>
                  <a:lnTo>
                    <a:pt x="1197" y="83"/>
                  </a:lnTo>
                  <a:lnTo>
                    <a:pt x="1197" y="86"/>
                  </a:lnTo>
                  <a:lnTo>
                    <a:pt x="1194" y="90"/>
                  </a:lnTo>
                  <a:lnTo>
                    <a:pt x="1190" y="93"/>
                  </a:lnTo>
                  <a:lnTo>
                    <a:pt x="1186" y="96"/>
                  </a:lnTo>
                  <a:lnTo>
                    <a:pt x="1174" y="100"/>
                  </a:lnTo>
                  <a:lnTo>
                    <a:pt x="1161" y="103"/>
                  </a:lnTo>
                  <a:lnTo>
                    <a:pt x="1148" y="107"/>
                  </a:lnTo>
                  <a:lnTo>
                    <a:pt x="1135" y="110"/>
                  </a:lnTo>
                  <a:lnTo>
                    <a:pt x="1122" y="114"/>
                  </a:lnTo>
                  <a:lnTo>
                    <a:pt x="1108" y="118"/>
                  </a:lnTo>
                  <a:lnTo>
                    <a:pt x="1093" y="121"/>
                  </a:lnTo>
                  <a:lnTo>
                    <a:pt x="1079" y="125"/>
                  </a:lnTo>
                  <a:lnTo>
                    <a:pt x="1074" y="126"/>
                  </a:lnTo>
                  <a:lnTo>
                    <a:pt x="1069" y="127"/>
                  </a:lnTo>
                  <a:lnTo>
                    <a:pt x="1064" y="128"/>
                  </a:lnTo>
                  <a:lnTo>
                    <a:pt x="1059" y="129"/>
                  </a:lnTo>
                  <a:lnTo>
                    <a:pt x="1054" y="130"/>
                  </a:lnTo>
                  <a:lnTo>
                    <a:pt x="1049" y="131"/>
                  </a:lnTo>
                  <a:lnTo>
                    <a:pt x="1044" y="133"/>
                  </a:lnTo>
                  <a:lnTo>
                    <a:pt x="1038" y="134"/>
                  </a:lnTo>
                  <a:lnTo>
                    <a:pt x="1026" y="137"/>
                  </a:lnTo>
                  <a:lnTo>
                    <a:pt x="1014" y="139"/>
                  </a:lnTo>
                  <a:lnTo>
                    <a:pt x="1001" y="142"/>
                  </a:lnTo>
                  <a:lnTo>
                    <a:pt x="989" y="144"/>
                  </a:lnTo>
                  <a:lnTo>
                    <a:pt x="976" y="147"/>
                  </a:lnTo>
                  <a:lnTo>
                    <a:pt x="962" y="150"/>
                  </a:lnTo>
                  <a:lnTo>
                    <a:pt x="948" y="153"/>
                  </a:lnTo>
                  <a:lnTo>
                    <a:pt x="935" y="155"/>
                  </a:lnTo>
                  <a:lnTo>
                    <a:pt x="895" y="163"/>
                  </a:lnTo>
                  <a:lnTo>
                    <a:pt x="856" y="170"/>
                  </a:lnTo>
                  <a:lnTo>
                    <a:pt x="817" y="177"/>
                  </a:lnTo>
                  <a:lnTo>
                    <a:pt x="780" y="183"/>
                  </a:lnTo>
                  <a:lnTo>
                    <a:pt x="743" y="189"/>
                  </a:lnTo>
                  <a:lnTo>
                    <a:pt x="707" y="195"/>
                  </a:lnTo>
                  <a:lnTo>
                    <a:pt x="672" y="200"/>
                  </a:lnTo>
                  <a:lnTo>
                    <a:pt x="638" y="205"/>
                  </a:lnTo>
                  <a:lnTo>
                    <a:pt x="605" y="210"/>
                  </a:lnTo>
                  <a:lnTo>
                    <a:pt x="572" y="214"/>
                  </a:lnTo>
                  <a:lnTo>
                    <a:pt x="541" y="218"/>
                  </a:lnTo>
                  <a:lnTo>
                    <a:pt x="510" y="222"/>
                  </a:lnTo>
                  <a:lnTo>
                    <a:pt x="481" y="225"/>
                  </a:lnTo>
                  <a:lnTo>
                    <a:pt x="452" y="228"/>
                  </a:lnTo>
                  <a:lnTo>
                    <a:pt x="424" y="231"/>
                  </a:lnTo>
                  <a:lnTo>
                    <a:pt x="398" y="234"/>
                  </a:lnTo>
                  <a:lnTo>
                    <a:pt x="371" y="236"/>
                  </a:lnTo>
                  <a:lnTo>
                    <a:pt x="347" y="238"/>
                  </a:lnTo>
                  <a:lnTo>
                    <a:pt x="323" y="240"/>
                  </a:lnTo>
                  <a:lnTo>
                    <a:pt x="300" y="242"/>
                  </a:lnTo>
                  <a:lnTo>
                    <a:pt x="278" y="243"/>
                  </a:lnTo>
                  <a:lnTo>
                    <a:pt x="258" y="244"/>
                  </a:lnTo>
                  <a:lnTo>
                    <a:pt x="238" y="246"/>
                  </a:lnTo>
                  <a:lnTo>
                    <a:pt x="219" y="247"/>
                  </a:lnTo>
                  <a:lnTo>
                    <a:pt x="202" y="247"/>
                  </a:lnTo>
                  <a:lnTo>
                    <a:pt x="185" y="248"/>
                  </a:lnTo>
                  <a:lnTo>
                    <a:pt x="170" y="249"/>
                  </a:lnTo>
                  <a:lnTo>
                    <a:pt x="157" y="249"/>
                  </a:lnTo>
                  <a:lnTo>
                    <a:pt x="144" y="250"/>
                  </a:lnTo>
                  <a:lnTo>
                    <a:pt x="132" y="250"/>
                  </a:lnTo>
                  <a:lnTo>
                    <a:pt x="122" y="250"/>
                  </a:lnTo>
                  <a:lnTo>
                    <a:pt x="112" y="250"/>
                  </a:lnTo>
                  <a:lnTo>
                    <a:pt x="153" y="221"/>
                  </a:lnTo>
                  <a:lnTo>
                    <a:pt x="0" y="154"/>
                  </a:lnTo>
                  <a:lnTo>
                    <a:pt x="97" y="137"/>
                  </a:lnTo>
                  <a:lnTo>
                    <a:pt x="232" y="160"/>
                  </a:lnTo>
                  <a:lnTo>
                    <a:pt x="240" y="158"/>
                  </a:lnTo>
                  <a:lnTo>
                    <a:pt x="255" y="153"/>
                  </a:lnTo>
                  <a:lnTo>
                    <a:pt x="270" y="149"/>
                  </a:lnTo>
                  <a:lnTo>
                    <a:pt x="284" y="144"/>
                  </a:lnTo>
                  <a:lnTo>
                    <a:pt x="298" y="140"/>
                  </a:lnTo>
                  <a:lnTo>
                    <a:pt x="310" y="136"/>
                  </a:lnTo>
                  <a:lnTo>
                    <a:pt x="322" y="133"/>
                  </a:lnTo>
                  <a:lnTo>
                    <a:pt x="331" y="131"/>
                  </a:lnTo>
                  <a:lnTo>
                    <a:pt x="337" y="129"/>
                  </a:lnTo>
                  <a:lnTo>
                    <a:pt x="341" y="130"/>
                  </a:lnTo>
                  <a:lnTo>
                    <a:pt x="345" y="131"/>
                  </a:lnTo>
                  <a:lnTo>
                    <a:pt x="351" y="132"/>
                  </a:lnTo>
                  <a:lnTo>
                    <a:pt x="357" y="134"/>
                  </a:lnTo>
                  <a:lnTo>
                    <a:pt x="364" y="137"/>
                  </a:lnTo>
                  <a:lnTo>
                    <a:pt x="371" y="139"/>
                  </a:lnTo>
                  <a:lnTo>
                    <a:pt x="378" y="142"/>
                  </a:lnTo>
                  <a:lnTo>
                    <a:pt x="387" y="145"/>
                  </a:lnTo>
                  <a:lnTo>
                    <a:pt x="372" y="149"/>
                  </a:lnTo>
                  <a:lnTo>
                    <a:pt x="358" y="153"/>
                  </a:lnTo>
                  <a:lnTo>
                    <a:pt x="343" y="158"/>
                  </a:lnTo>
                  <a:lnTo>
                    <a:pt x="329" y="163"/>
                  </a:lnTo>
                  <a:lnTo>
                    <a:pt x="312" y="169"/>
                  </a:lnTo>
                  <a:lnTo>
                    <a:pt x="298" y="174"/>
                  </a:lnTo>
                  <a:lnTo>
                    <a:pt x="283" y="179"/>
                  </a:lnTo>
                  <a:lnTo>
                    <a:pt x="269" y="185"/>
                  </a:lnTo>
                  <a:lnTo>
                    <a:pt x="256" y="189"/>
                  </a:lnTo>
                  <a:lnTo>
                    <a:pt x="243" y="194"/>
                  </a:lnTo>
                  <a:lnTo>
                    <a:pt x="232" y="199"/>
                  </a:lnTo>
                  <a:lnTo>
                    <a:pt x="223" y="202"/>
                  </a:lnTo>
                  <a:lnTo>
                    <a:pt x="216" y="205"/>
                  </a:lnTo>
                  <a:lnTo>
                    <a:pt x="210" y="208"/>
                  </a:lnTo>
                  <a:lnTo>
                    <a:pt x="206" y="209"/>
                  </a:lnTo>
                  <a:lnTo>
                    <a:pt x="205" y="210"/>
                  </a:lnTo>
                  <a:lnTo>
                    <a:pt x="225" y="204"/>
                  </a:lnTo>
                  <a:lnTo>
                    <a:pt x="247" y="198"/>
                  </a:lnTo>
                  <a:lnTo>
                    <a:pt x="272" y="192"/>
                  </a:lnTo>
                  <a:lnTo>
                    <a:pt x="298" y="185"/>
                  </a:lnTo>
                  <a:lnTo>
                    <a:pt x="327" y="178"/>
                  </a:lnTo>
                  <a:lnTo>
                    <a:pt x="356" y="170"/>
                  </a:lnTo>
                  <a:lnTo>
                    <a:pt x="388" y="162"/>
                  </a:lnTo>
                  <a:lnTo>
                    <a:pt x="420" y="153"/>
                  </a:lnTo>
                  <a:lnTo>
                    <a:pt x="454" y="145"/>
                  </a:lnTo>
                  <a:lnTo>
                    <a:pt x="487" y="136"/>
                  </a:lnTo>
                  <a:lnTo>
                    <a:pt x="523" y="127"/>
                  </a:lnTo>
                  <a:lnTo>
                    <a:pt x="557" y="118"/>
                  </a:lnTo>
                  <a:lnTo>
                    <a:pt x="594" y="109"/>
                  </a:lnTo>
                  <a:lnTo>
                    <a:pt x="629" y="101"/>
                  </a:lnTo>
                  <a:lnTo>
                    <a:pt x="666" y="92"/>
                  </a:lnTo>
                  <a:lnTo>
                    <a:pt x="701" y="83"/>
                  </a:lnTo>
                  <a:lnTo>
                    <a:pt x="737" y="74"/>
                  </a:lnTo>
                  <a:lnTo>
                    <a:pt x="772" y="66"/>
                  </a:lnTo>
                  <a:lnTo>
                    <a:pt x="807" y="58"/>
                  </a:lnTo>
                  <a:lnTo>
                    <a:pt x="840" y="51"/>
                  </a:lnTo>
                  <a:lnTo>
                    <a:pt x="873" y="43"/>
                  </a:lnTo>
                  <a:lnTo>
                    <a:pt x="905" y="36"/>
                  </a:lnTo>
                  <a:lnTo>
                    <a:pt x="936" y="30"/>
                  </a:lnTo>
                  <a:lnTo>
                    <a:pt x="964" y="24"/>
                  </a:lnTo>
                  <a:lnTo>
                    <a:pt x="992" y="19"/>
                  </a:lnTo>
                  <a:lnTo>
                    <a:pt x="1017" y="14"/>
                  </a:lnTo>
                  <a:lnTo>
                    <a:pt x="1040" y="9"/>
                  </a:lnTo>
                  <a:lnTo>
                    <a:pt x="1062" y="6"/>
                  </a:lnTo>
                  <a:lnTo>
                    <a:pt x="1081" y="3"/>
                  </a:lnTo>
                  <a:lnTo>
                    <a:pt x="1097" y="2"/>
                  </a:lnTo>
                  <a:lnTo>
                    <a:pt x="1112" y="0"/>
                  </a:lnTo>
                  <a:lnTo>
                    <a:pt x="1123" y="0"/>
                  </a:lnTo>
                  <a:lnTo>
                    <a:pt x="1125" y="0"/>
                  </a:lnTo>
                  <a:lnTo>
                    <a:pt x="1128" y="0"/>
                  </a:lnTo>
                  <a:lnTo>
                    <a:pt x="1131" y="0"/>
                  </a:lnTo>
                  <a:lnTo>
                    <a:pt x="1133" y="1"/>
                  </a:lnTo>
                  <a:lnTo>
                    <a:pt x="1082" y="14"/>
                  </a:lnTo>
                  <a:lnTo>
                    <a:pt x="1131" y="25"/>
                  </a:lnTo>
                  <a:lnTo>
                    <a:pt x="1263" y="0"/>
                  </a:lnTo>
                  <a:lnTo>
                    <a:pt x="1258" y="0"/>
                  </a:lnTo>
                  <a:lnTo>
                    <a:pt x="1275" y="0"/>
                  </a:lnTo>
                  <a:lnTo>
                    <a:pt x="1293" y="0"/>
                  </a:lnTo>
                  <a:lnTo>
                    <a:pt x="1310" y="1"/>
                  </a:lnTo>
                  <a:lnTo>
                    <a:pt x="1326" y="2"/>
                  </a:lnTo>
                  <a:lnTo>
                    <a:pt x="1339" y="3"/>
                  </a:lnTo>
                  <a:lnTo>
                    <a:pt x="1351" y="6"/>
                  </a:lnTo>
                  <a:lnTo>
                    <a:pt x="1360" y="8"/>
                  </a:lnTo>
                  <a:lnTo>
                    <a:pt x="1366" y="11"/>
                  </a:lnTo>
                  <a:lnTo>
                    <a:pt x="1368" y="13"/>
                  </a:lnTo>
                  <a:lnTo>
                    <a:pt x="1369" y="16"/>
                  </a:lnTo>
                  <a:lnTo>
                    <a:pt x="1368" y="19"/>
                  </a:lnTo>
                  <a:lnTo>
                    <a:pt x="1366" y="22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4" name="Freeform 15"/>
            <p:cNvSpPr>
              <a:spLocks/>
            </p:cNvSpPr>
            <p:nvPr/>
          </p:nvSpPr>
          <p:spPr bwMode="auto">
            <a:xfrm>
              <a:off x="5017" y="401"/>
              <a:ext cx="294" cy="73"/>
            </a:xfrm>
            <a:custGeom>
              <a:avLst/>
              <a:gdLst>
                <a:gd name="T0" fmla="*/ 292 w 294"/>
                <a:gd name="T1" fmla="*/ 15 h 73"/>
                <a:gd name="T2" fmla="*/ 290 w 294"/>
                <a:gd name="T3" fmla="*/ 17 h 73"/>
                <a:gd name="T4" fmla="*/ 287 w 294"/>
                <a:gd name="T5" fmla="*/ 20 h 73"/>
                <a:gd name="T6" fmla="*/ 283 w 294"/>
                <a:gd name="T7" fmla="*/ 21 h 73"/>
                <a:gd name="T8" fmla="*/ 278 w 294"/>
                <a:gd name="T9" fmla="*/ 23 h 73"/>
                <a:gd name="T10" fmla="*/ 68 w 294"/>
                <a:gd name="T11" fmla="*/ 71 h 73"/>
                <a:gd name="T12" fmla="*/ 0 w 294"/>
                <a:gd name="T13" fmla="*/ 72 h 73"/>
                <a:gd name="T14" fmla="*/ 40 w 294"/>
                <a:gd name="T15" fmla="*/ 51 h 73"/>
                <a:gd name="T16" fmla="*/ 252 w 294"/>
                <a:gd name="T17" fmla="*/ 1 h 73"/>
                <a:gd name="T18" fmla="*/ 257 w 294"/>
                <a:gd name="T19" fmla="*/ 0 h 73"/>
                <a:gd name="T20" fmla="*/ 262 w 294"/>
                <a:gd name="T21" fmla="*/ 0 h 73"/>
                <a:gd name="T22" fmla="*/ 268 w 294"/>
                <a:gd name="T23" fmla="*/ 0 h 73"/>
                <a:gd name="T24" fmla="*/ 273 w 294"/>
                <a:gd name="T25" fmla="*/ 0 h 73"/>
                <a:gd name="T26" fmla="*/ 278 w 294"/>
                <a:gd name="T27" fmla="*/ 1 h 73"/>
                <a:gd name="T28" fmla="*/ 283 w 294"/>
                <a:gd name="T29" fmla="*/ 3 h 73"/>
                <a:gd name="T30" fmla="*/ 286 w 294"/>
                <a:gd name="T31" fmla="*/ 4 h 73"/>
                <a:gd name="T32" fmla="*/ 289 w 294"/>
                <a:gd name="T33" fmla="*/ 6 h 73"/>
                <a:gd name="T34" fmla="*/ 291 w 294"/>
                <a:gd name="T35" fmla="*/ 8 h 73"/>
                <a:gd name="T36" fmla="*/ 293 w 294"/>
                <a:gd name="T37" fmla="*/ 10 h 73"/>
                <a:gd name="T38" fmla="*/ 293 w 294"/>
                <a:gd name="T39" fmla="*/ 13 h 73"/>
                <a:gd name="T40" fmla="*/ 292 w 294"/>
                <a:gd name="T41" fmla="*/ 15 h 7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94"/>
                <a:gd name="T64" fmla="*/ 0 h 73"/>
                <a:gd name="T65" fmla="*/ 294 w 294"/>
                <a:gd name="T66" fmla="*/ 73 h 7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94" h="73">
                  <a:moveTo>
                    <a:pt x="292" y="15"/>
                  </a:moveTo>
                  <a:lnTo>
                    <a:pt x="290" y="17"/>
                  </a:lnTo>
                  <a:lnTo>
                    <a:pt x="287" y="20"/>
                  </a:lnTo>
                  <a:lnTo>
                    <a:pt x="283" y="21"/>
                  </a:lnTo>
                  <a:lnTo>
                    <a:pt x="278" y="23"/>
                  </a:lnTo>
                  <a:lnTo>
                    <a:pt x="68" y="71"/>
                  </a:lnTo>
                  <a:lnTo>
                    <a:pt x="0" y="72"/>
                  </a:lnTo>
                  <a:lnTo>
                    <a:pt x="40" y="51"/>
                  </a:lnTo>
                  <a:lnTo>
                    <a:pt x="252" y="1"/>
                  </a:lnTo>
                  <a:lnTo>
                    <a:pt x="257" y="0"/>
                  </a:lnTo>
                  <a:lnTo>
                    <a:pt x="262" y="0"/>
                  </a:lnTo>
                  <a:lnTo>
                    <a:pt x="268" y="0"/>
                  </a:lnTo>
                  <a:lnTo>
                    <a:pt x="273" y="0"/>
                  </a:lnTo>
                  <a:lnTo>
                    <a:pt x="278" y="1"/>
                  </a:lnTo>
                  <a:lnTo>
                    <a:pt x="283" y="3"/>
                  </a:lnTo>
                  <a:lnTo>
                    <a:pt x="286" y="4"/>
                  </a:lnTo>
                  <a:lnTo>
                    <a:pt x="289" y="6"/>
                  </a:lnTo>
                  <a:lnTo>
                    <a:pt x="291" y="8"/>
                  </a:lnTo>
                  <a:lnTo>
                    <a:pt x="293" y="10"/>
                  </a:lnTo>
                  <a:lnTo>
                    <a:pt x="293" y="13"/>
                  </a:lnTo>
                  <a:lnTo>
                    <a:pt x="292" y="15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5" name="Freeform 16"/>
            <p:cNvSpPr>
              <a:spLocks/>
            </p:cNvSpPr>
            <p:nvPr/>
          </p:nvSpPr>
          <p:spPr bwMode="auto">
            <a:xfrm>
              <a:off x="5422" y="374"/>
              <a:ext cx="124" cy="53"/>
            </a:xfrm>
            <a:custGeom>
              <a:avLst/>
              <a:gdLst>
                <a:gd name="T0" fmla="*/ 86 w 124"/>
                <a:gd name="T1" fmla="*/ 50 h 53"/>
                <a:gd name="T2" fmla="*/ 97 w 124"/>
                <a:gd name="T3" fmla="*/ 47 h 53"/>
                <a:gd name="T4" fmla="*/ 106 w 124"/>
                <a:gd name="T5" fmla="*/ 44 h 53"/>
                <a:gd name="T6" fmla="*/ 114 w 124"/>
                <a:gd name="T7" fmla="*/ 40 h 53"/>
                <a:gd name="T8" fmla="*/ 119 w 124"/>
                <a:gd name="T9" fmla="*/ 36 h 53"/>
                <a:gd name="T10" fmla="*/ 123 w 124"/>
                <a:gd name="T11" fmla="*/ 31 h 53"/>
                <a:gd name="T12" fmla="*/ 123 w 124"/>
                <a:gd name="T13" fmla="*/ 25 h 53"/>
                <a:gd name="T14" fmla="*/ 122 w 124"/>
                <a:gd name="T15" fmla="*/ 20 h 53"/>
                <a:gd name="T16" fmla="*/ 118 w 124"/>
                <a:gd name="T17" fmla="*/ 15 h 53"/>
                <a:gd name="T18" fmla="*/ 112 w 124"/>
                <a:gd name="T19" fmla="*/ 11 h 53"/>
                <a:gd name="T20" fmla="*/ 103 w 124"/>
                <a:gd name="T21" fmla="*/ 7 h 53"/>
                <a:gd name="T22" fmla="*/ 94 w 124"/>
                <a:gd name="T23" fmla="*/ 4 h 53"/>
                <a:gd name="T24" fmla="*/ 84 w 124"/>
                <a:gd name="T25" fmla="*/ 2 h 53"/>
                <a:gd name="T26" fmla="*/ 73 w 124"/>
                <a:gd name="T27" fmla="*/ 0 h 53"/>
                <a:gd name="T28" fmla="*/ 61 w 124"/>
                <a:gd name="T29" fmla="*/ 0 h 53"/>
                <a:gd name="T30" fmla="*/ 49 w 124"/>
                <a:gd name="T31" fmla="*/ 0 h 53"/>
                <a:gd name="T32" fmla="*/ 36 w 124"/>
                <a:gd name="T33" fmla="*/ 2 h 53"/>
                <a:gd name="T34" fmla="*/ 26 w 124"/>
                <a:gd name="T35" fmla="*/ 5 h 53"/>
                <a:gd name="T36" fmla="*/ 17 w 124"/>
                <a:gd name="T37" fmla="*/ 8 h 53"/>
                <a:gd name="T38" fmla="*/ 10 w 124"/>
                <a:gd name="T39" fmla="*/ 12 h 53"/>
                <a:gd name="T40" fmla="*/ 4 w 124"/>
                <a:gd name="T41" fmla="*/ 16 h 53"/>
                <a:gd name="T42" fmla="*/ 1 w 124"/>
                <a:gd name="T43" fmla="*/ 21 h 53"/>
                <a:gd name="T44" fmla="*/ 0 w 124"/>
                <a:gd name="T45" fmla="*/ 27 h 53"/>
                <a:gd name="T46" fmla="*/ 1 w 124"/>
                <a:gd name="T47" fmla="*/ 32 h 53"/>
                <a:gd name="T48" fmla="*/ 5 w 124"/>
                <a:gd name="T49" fmla="*/ 37 h 53"/>
                <a:gd name="T50" fmla="*/ 8 w 124"/>
                <a:gd name="T51" fmla="*/ 39 h 53"/>
                <a:gd name="T52" fmla="*/ 11 w 124"/>
                <a:gd name="T53" fmla="*/ 41 h 53"/>
                <a:gd name="T54" fmla="*/ 15 w 124"/>
                <a:gd name="T55" fmla="*/ 43 h 53"/>
                <a:gd name="T56" fmla="*/ 19 w 124"/>
                <a:gd name="T57" fmla="*/ 45 h 53"/>
                <a:gd name="T58" fmla="*/ 23 w 124"/>
                <a:gd name="T59" fmla="*/ 47 h 53"/>
                <a:gd name="T60" fmla="*/ 28 w 124"/>
                <a:gd name="T61" fmla="*/ 48 h 53"/>
                <a:gd name="T62" fmla="*/ 34 w 124"/>
                <a:gd name="T63" fmla="*/ 50 h 53"/>
                <a:gd name="T64" fmla="*/ 39 w 124"/>
                <a:gd name="T65" fmla="*/ 51 h 53"/>
                <a:gd name="T66" fmla="*/ 46 w 124"/>
                <a:gd name="T67" fmla="*/ 52 h 53"/>
                <a:gd name="T68" fmla="*/ 51 w 124"/>
                <a:gd name="T69" fmla="*/ 52 h 53"/>
                <a:gd name="T70" fmla="*/ 57 w 124"/>
                <a:gd name="T71" fmla="*/ 52 h 53"/>
                <a:gd name="T72" fmla="*/ 63 w 124"/>
                <a:gd name="T73" fmla="*/ 52 h 53"/>
                <a:gd name="T74" fmla="*/ 69 w 124"/>
                <a:gd name="T75" fmla="*/ 52 h 53"/>
                <a:gd name="T76" fmla="*/ 75 w 124"/>
                <a:gd name="T77" fmla="*/ 52 h 53"/>
                <a:gd name="T78" fmla="*/ 80 w 124"/>
                <a:gd name="T79" fmla="*/ 51 h 53"/>
                <a:gd name="T80" fmla="*/ 86 w 124"/>
                <a:gd name="T81" fmla="*/ 50 h 5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24"/>
                <a:gd name="T124" fmla="*/ 0 h 53"/>
                <a:gd name="T125" fmla="*/ 124 w 124"/>
                <a:gd name="T126" fmla="*/ 53 h 5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24" h="53">
                  <a:moveTo>
                    <a:pt x="86" y="50"/>
                  </a:moveTo>
                  <a:lnTo>
                    <a:pt x="97" y="47"/>
                  </a:lnTo>
                  <a:lnTo>
                    <a:pt x="106" y="44"/>
                  </a:lnTo>
                  <a:lnTo>
                    <a:pt x="114" y="40"/>
                  </a:lnTo>
                  <a:lnTo>
                    <a:pt x="119" y="36"/>
                  </a:lnTo>
                  <a:lnTo>
                    <a:pt x="123" y="31"/>
                  </a:lnTo>
                  <a:lnTo>
                    <a:pt x="123" y="25"/>
                  </a:lnTo>
                  <a:lnTo>
                    <a:pt x="122" y="20"/>
                  </a:lnTo>
                  <a:lnTo>
                    <a:pt x="118" y="15"/>
                  </a:lnTo>
                  <a:lnTo>
                    <a:pt x="112" y="11"/>
                  </a:lnTo>
                  <a:lnTo>
                    <a:pt x="103" y="7"/>
                  </a:lnTo>
                  <a:lnTo>
                    <a:pt x="94" y="4"/>
                  </a:lnTo>
                  <a:lnTo>
                    <a:pt x="84" y="2"/>
                  </a:lnTo>
                  <a:lnTo>
                    <a:pt x="73" y="0"/>
                  </a:lnTo>
                  <a:lnTo>
                    <a:pt x="61" y="0"/>
                  </a:lnTo>
                  <a:lnTo>
                    <a:pt x="49" y="0"/>
                  </a:lnTo>
                  <a:lnTo>
                    <a:pt x="36" y="2"/>
                  </a:lnTo>
                  <a:lnTo>
                    <a:pt x="26" y="5"/>
                  </a:lnTo>
                  <a:lnTo>
                    <a:pt x="17" y="8"/>
                  </a:lnTo>
                  <a:lnTo>
                    <a:pt x="10" y="12"/>
                  </a:lnTo>
                  <a:lnTo>
                    <a:pt x="4" y="16"/>
                  </a:lnTo>
                  <a:lnTo>
                    <a:pt x="1" y="21"/>
                  </a:lnTo>
                  <a:lnTo>
                    <a:pt x="0" y="27"/>
                  </a:lnTo>
                  <a:lnTo>
                    <a:pt x="1" y="32"/>
                  </a:lnTo>
                  <a:lnTo>
                    <a:pt x="5" y="37"/>
                  </a:lnTo>
                  <a:lnTo>
                    <a:pt x="8" y="39"/>
                  </a:lnTo>
                  <a:lnTo>
                    <a:pt x="11" y="41"/>
                  </a:lnTo>
                  <a:lnTo>
                    <a:pt x="15" y="43"/>
                  </a:lnTo>
                  <a:lnTo>
                    <a:pt x="19" y="45"/>
                  </a:lnTo>
                  <a:lnTo>
                    <a:pt x="23" y="47"/>
                  </a:lnTo>
                  <a:lnTo>
                    <a:pt x="28" y="48"/>
                  </a:lnTo>
                  <a:lnTo>
                    <a:pt x="34" y="50"/>
                  </a:lnTo>
                  <a:lnTo>
                    <a:pt x="39" y="51"/>
                  </a:lnTo>
                  <a:lnTo>
                    <a:pt x="46" y="52"/>
                  </a:lnTo>
                  <a:lnTo>
                    <a:pt x="51" y="52"/>
                  </a:lnTo>
                  <a:lnTo>
                    <a:pt x="57" y="52"/>
                  </a:lnTo>
                  <a:lnTo>
                    <a:pt x="63" y="52"/>
                  </a:lnTo>
                  <a:lnTo>
                    <a:pt x="69" y="52"/>
                  </a:lnTo>
                  <a:lnTo>
                    <a:pt x="75" y="52"/>
                  </a:lnTo>
                  <a:lnTo>
                    <a:pt x="80" y="51"/>
                  </a:lnTo>
                  <a:lnTo>
                    <a:pt x="86" y="5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6" name="Freeform 17"/>
            <p:cNvSpPr>
              <a:spLocks/>
            </p:cNvSpPr>
            <p:nvPr/>
          </p:nvSpPr>
          <p:spPr bwMode="auto">
            <a:xfrm>
              <a:off x="5457" y="389"/>
              <a:ext cx="53" cy="23"/>
            </a:xfrm>
            <a:custGeom>
              <a:avLst/>
              <a:gdLst>
                <a:gd name="T0" fmla="*/ 2 w 53"/>
                <a:gd name="T1" fmla="*/ 16 h 23"/>
                <a:gd name="T2" fmla="*/ 0 w 53"/>
                <a:gd name="T3" fmla="*/ 11 h 23"/>
                <a:gd name="T4" fmla="*/ 1 w 53"/>
                <a:gd name="T5" fmla="*/ 7 h 23"/>
                <a:gd name="T6" fmla="*/ 8 w 53"/>
                <a:gd name="T7" fmla="*/ 4 h 23"/>
                <a:gd name="T8" fmla="*/ 16 w 53"/>
                <a:gd name="T9" fmla="*/ 1 h 23"/>
                <a:gd name="T10" fmla="*/ 21 w 53"/>
                <a:gd name="T11" fmla="*/ 0 h 23"/>
                <a:gd name="T12" fmla="*/ 26 w 53"/>
                <a:gd name="T13" fmla="*/ 0 h 23"/>
                <a:gd name="T14" fmla="*/ 31 w 53"/>
                <a:gd name="T15" fmla="*/ 0 h 23"/>
                <a:gd name="T16" fmla="*/ 36 w 53"/>
                <a:gd name="T17" fmla="*/ 0 h 23"/>
                <a:gd name="T18" fmla="*/ 40 w 53"/>
                <a:gd name="T19" fmla="*/ 2 h 23"/>
                <a:gd name="T20" fmla="*/ 44 w 53"/>
                <a:gd name="T21" fmla="*/ 3 h 23"/>
                <a:gd name="T22" fmla="*/ 48 w 53"/>
                <a:gd name="T23" fmla="*/ 4 h 23"/>
                <a:gd name="T24" fmla="*/ 50 w 53"/>
                <a:gd name="T25" fmla="*/ 7 h 23"/>
                <a:gd name="T26" fmla="*/ 52 w 53"/>
                <a:gd name="T27" fmla="*/ 11 h 23"/>
                <a:gd name="T28" fmla="*/ 51 w 53"/>
                <a:gd name="T29" fmla="*/ 15 h 23"/>
                <a:gd name="T30" fmla="*/ 45 w 53"/>
                <a:gd name="T31" fmla="*/ 19 h 23"/>
                <a:gd name="T32" fmla="*/ 37 w 53"/>
                <a:gd name="T33" fmla="*/ 21 h 23"/>
                <a:gd name="T34" fmla="*/ 32 w 53"/>
                <a:gd name="T35" fmla="*/ 22 h 23"/>
                <a:gd name="T36" fmla="*/ 27 w 53"/>
                <a:gd name="T37" fmla="*/ 22 h 23"/>
                <a:gd name="T38" fmla="*/ 22 w 53"/>
                <a:gd name="T39" fmla="*/ 22 h 23"/>
                <a:gd name="T40" fmla="*/ 17 w 53"/>
                <a:gd name="T41" fmla="*/ 21 h 23"/>
                <a:gd name="T42" fmla="*/ 13 w 53"/>
                <a:gd name="T43" fmla="*/ 20 h 23"/>
                <a:gd name="T44" fmla="*/ 9 w 53"/>
                <a:gd name="T45" fmla="*/ 19 h 23"/>
                <a:gd name="T46" fmla="*/ 5 w 53"/>
                <a:gd name="T47" fmla="*/ 17 h 23"/>
                <a:gd name="T48" fmla="*/ 2 w 53"/>
                <a:gd name="T49" fmla="*/ 16 h 2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23"/>
                <a:gd name="T77" fmla="*/ 53 w 53"/>
                <a:gd name="T78" fmla="*/ 23 h 2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23">
                  <a:moveTo>
                    <a:pt x="2" y="16"/>
                  </a:moveTo>
                  <a:lnTo>
                    <a:pt x="0" y="11"/>
                  </a:lnTo>
                  <a:lnTo>
                    <a:pt x="1" y="7"/>
                  </a:lnTo>
                  <a:lnTo>
                    <a:pt x="8" y="4"/>
                  </a:lnTo>
                  <a:lnTo>
                    <a:pt x="16" y="1"/>
                  </a:lnTo>
                  <a:lnTo>
                    <a:pt x="21" y="0"/>
                  </a:lnTo>
                  <a:lnTo>
                    <a:pt x="26" y="0"/>
                  </a:lnTo>
                  <a:lnTo>
                    <a:pt x="31" y="0"/>
                  </a:lnTo>
                  <a:lnTo>
                    <a:pt x="36" y="0"/>
                  </a:lnTo>
                  <a:lnTo>
                    <a:pt x="40" y="2"/>
                  </a:lnTo>
                  <a:lnTo>
                    <a:pt x="44" y="3"/>
                  </a:lnTo>
                  <a:lnTo>
                    <a:pt x="48" y="4"/>
                  </a:lnTo>
                  <a:lnTo>
                    <a:pt x="50" y="7"/>
                  </a:lnTo>
                  <a:lnTo>
                    <a:pt x="52" y="11"/>
                  </a:lnTo>
                  <a:lnTo>
                    <a:pt x="51" y="15"/>
                  </a:lnTo>
                  <a:lnTo>
                    <a:pt x="45" y="19"/>
                  </a:lnTo>
                  <a:lnTo>
                    <a:pt x="37" y="21"/>
                  </a:lnTo>
                  <a:lnTo>
                    <a:pt x="32" y="22"/>
                  </a:lnTo>
                  <a:lnTo>
                    <a:pt x="27" y="22"/>
                  </a:lnTo>
                  <a:lnTo>
                    <a:pt x="22" y="22"/>
                  </a:lnTo>
                  <a:lnTo>
                    <a:pt x="17" y="21"/>
                  </a:lnTo>
                  <a:lnTo>
                    <a:pt x="13" y="20"/>
                  </a:lnTo>
                  <a:lnTo>
                    <a:pt x="9" y="19"/>
                  </a:lnTo>
                  <a:lnTo>
                    <a:pt x="5" y="17"/>
                  </a:lnTo>
                  <a:lnTo>
                    <a:pt x="2" y="16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7" name="Freeform 18"/>
            <p:cNvSpPr>
              <a:spLocks/>
            </p:cNvSpPr>
            <p:nvPr/>
          </p:nvSpPr>
          <p:spPr bwMode="auto">
            <a:xfrm>
              <a:off x="4847" y="510"/>
              <a:ext cx="124" cy="53"/>
            </a:xfrm>
            <a:custGeom>
              <a:avLst/>
              <a:gdLst>
                <a:gd name="T0" fmla="*/ 86 w 124"/>
                <a:gd name="T1" fmla="*/ 50 h 53"/>
                <a:gd name="T2" fmla="*/ 92 w 124"/>
                <a:gd name="T3" fmla="*/ 49 h 53"/>
                <a:gd name="T4" fmla="*/ 97 w 124"/>
                <a:gd name="T5" fmla="*/ 47 h 53"/>
                <a:gd name="T6" fmla="*/ 102 w 124"/>
                <a:gd name="T7" fmla="*/ 46 h 53"/>
                <a:gd name="T8" fmla="*/ 106 w 124"/>
                <a:gd name="T9" fmla="*/ 44 h 53"/>
                <a:gd name="T10" fmla="*/ 110 w 124"/>
                <a:gd name="T11" fmla="*/ 42 h 53"/>
                <a:gd name="T12" fmla="*/ 114 w 124"/>
                <a:gd name="T13" fmla="*/ 40 h 53"/>
                <a:gd name="T14" fmla="*/ 117 w 124"/>
                <a:gd name="T15" fmla="*/ 37 h 53"/>
                <a:gd name="T16" fmla="*/ 119 w 124"/>
                <a:gd name="T17" fmla="*/ 35 h 53"/>
                <a:gd name="T18" fmla="*/ 122 w 124"/>
                <a:gd name="T19" fmla="*/ 31 h 53"/>
                <a:gd name="T20" fmla="*/ 123 w 124"/>
                <a:gd name="T21" fmla="*/ 25 h 53"/>
                <a:gd name="T22" fmla="*/ 122 w 124"/>
                <a:gd name="T23" fmla="*/ 20 h 53"/>
                <a:gd name="T24" fmla="*/ 118 w 124"/>
                <a:gd name="T25" fmla="*/ 15 h 53"/>
                <a:gd name="T26" fmla="*/ 112 w 124"/>
                <a:gd name="T27" fmla="*/ 11 h 53"/>
                <a:gd name="T28" fmla="*/ 104 w 124"/>
                <a:gd name="T29" fmla="*/ 7 h 53"/>
                <a:gd name="T30" fmla="*/ 95 w 124"/>
                <a:gd name="T31" fmla="*/ 4 h 53"/>
                <a:gd name="T32" fmla="*/ 83 w 124"/>
                <a:gd name="T33" fmla="*/ 2 h 53"/>
                <a:gd name="T34" fmla="*/ 72 w 124"/>
                <a:gd name="T35" fmla="*/ 0 h 53"/>
                <a:gd name="T36" fmla="*/ 61 w 124"/>
                <a:gd name="T37" fmla="*/ 0 h 53"/>
                <a:gd name="T38" fmla="*/ 49 w 124"/>
                <a:gd name="T39" fmla="*/ 0 h 53"/>
                <a:gd name="T40" fmla="*/ 37 w 124"/>
                <a:gd name="T41" fmla="*/ 2 h 53"/>
                <a:gd name="T42" fmla="*/ 32 w 124"/>
                <a:gd name="T43" fmla="*/ 3 h 53"/>
                <a:gd name="T44" fmla="*/ 27 w 124"/>
                <a:gd name="T45" fmla="*/ 5 h 53"/>
                <a:gd name="T46" fmla="*/ 21 w 124"/>
                <a:gd name="T47" fmla="*/ 6 h 53"/>
                <a:gd name="T48" fmla="*/ 17 w 124"/>
                <a:gd name="T49" fmla="*/ 8 h 53"/>
                <a:gd name="T50" fmla="*/ 13 w 124"/>
                <a:gd name="T51" fmla="*/ 10 h 53"/>
                <a:gd name="T52" fmla="*/ 9 w 124"/>
                <a:gd name="T53" fmla="*/ 12 h 53"/>
                <a:gd name="T54" fmla="*/ 6 w 124"/>
                <a:gd name="T55" fmla="*/ 15 h 53"/>
                <a:gd name="T56" fmla="*/ 4 w 124"/>
                <a:gd name="T57" fmla="*/ 17 h 53"/>
                <a:gd name="T58" fmla="*/ 1 w 124"/>
                <a:gd name="T59" fmla="*/ 21 h 53"/>
                <a:gd name="T60" fmla="*/ 0 w 124"/>
                <a:gd name="T61" fmla="*/ 27 h 53"/>
                <a:gd name="T62" fmla="*/ 1 w 124"/>
                <a:gd name="T63" fmla="*/ 32 h 53"/>
                <a:gd name="T64" fmla="*/ 5 w 124"/>
                <a:gd name="T65" fmla="*/ 37 h 53"/>
                <a:gd name="T66" fmla="*/ 11 w 124"/>
                <a:gd name="T67" fmla="*/ 41 h 53"/>
                <a:gd name="T68" fmla="*/ 19 w 124"/>
                <a:gd name="T69" fmla="*/ 45 h 53"/>
                <a:gd name="T70" fmla="*/ 30 w 124"/>
                <a:gd name="T71" fmla="*/ 48 h 53"/>
                <a:gd name="T72" fmla="*/ 40 w 124"/>
                <a:gd name="T73" fmla="*/ 50 h 53"/>
                <a:gd name="T74" fmla="*/ 51 w 124"/>
                <a:gd name="T75" fmla="*/ 52 h 53"/>
                <a:gd name="T76" fmla="*/ 63 w 124"/>
                <a:gd name="T77" fmla="*/ 52 h 53"/>
                <a:gd name="T78" fmla="*/ 75 w 124"/>
                <a:gd name="T79" fmla="*/ 52 h 53"/>
                <a:gd name="T80" fmla="*/ 86 w 124"/>
                <a:gd name="T81" fmla="*/ 50 h 5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24"/>
                <a:gd name="T124" fmla="*/ 0 h 53"/>
                <a:gd name="T125" fmla="*/ 124 w 124"/>
                <a:gd name="T126" fmla="*/ 53 h 5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24" h="53">
                  <a:moveTo>
                    <a:pt x="86" y="50"/>
                  </a:moveTo>
                  <a:lnTo>
                    <a:pt x="92" y="49"/>
                  </a:lnTo>
                  <a:lnTo>
                    <a:pt x="97" y="47"/>
                  </a:lnTo>
                  <a:lnTo>
                    <a:pt x="102" y="46"/>
                  </a:lnTo>
                  <a:lnTo>
                    <a:pt x="106" y="44"/>
                  </a:lnTo>
                  <a:lnTo>
                    <a:pt x="110" y="42"/>
                  </a:lnTo>
                  <a:lnTo>
                    <a:pt x="114" y="40"/>
                  </a:lnTo>
                  <a:lnTo>
                    <a:pt x="117" y="37"/>
                  </a:lnTo>
                  <a:lnTo>
                    <a:pt x="119" y="35"/>
                  </a:lnTo>
                  <a:lnTo>
                    <a:pt x="122" y="31"/>
                  </a:lnTo>
                  <a:lnTo>
                    <a:pt x="123" y="25"/>
                  </a:lnTo>
                  <a:lnTo>
                    <a:pt x="122" y="20"/>
                  </a:lnTo>
                  <a:lnTo>
                    <a:pt x="118" y="15"/>
                  </a:lnTo>
                  <a:lnTo>
                    <a:pt x="112" y="11"/>
                  </a:lnTo>
                  <a:lnTo>
                    <a:pt x="104" y="7"/>
                  </a:lnTo>
                  <a:lnTo>
                    <a:pt x="95" y="4"/>
                  </a:lnTo>
                  <a:lnTo>
                    <a:pt x="83" y="2"/>
                  </a:lnTo>
                  <a:lnTo>
                    <a:pt x="72" y="0"/>
                  </a:lnTo>
                  <a:lnTo>
                    <a:pt x="61" y="0"/>
                  </a:lnTo>
                  <a:lnTo>
                    <a:pt x="49" y="0"/>
                  </a:lnTo>
                  <a:lnTo>
                    <a:pt x="37" y="2"/>
                  </a:lnTo>
                  <a:lnTo>
                    <a:pt x="32" y="3"/>
                  </a:lnTo>
                  <a:lnTo>
                    <a:pt x="27" y="5"/>
                  </a:lnTo>
                  <a:lnTo>
                    <a:pt x="21" y="6"/>
                  </a:lnTo>
                  <a:lnTo>
                    <a:pt x="17" y="8"/>
                  </a:lnTo>
                  <a:lnTo>
                    <a:pt x="13" y="10"/>
                  </a:lnTo>
                  <a:lnTo>
                    <a:pt x="9" y="12"/>
                  </a:lnTo>
                  <a:lnTo>
                    <a:pt x="6" y="15"/>
                  </a:lnTo>
                  <a:lnTo>
                    <a:pt x="4" y="17"/>
                  </a:lnTo>
                  <a:lnTo>
                    <a:pt x="1" y="21"/>
                  </a:lnTo>
                  <a:lnTo>
                    <a:pt x="0" y="27"/>
                  </a:lnTo>
                  <a:lnTo>
                    <a:pt x="1" y="32"/>
                  </a:lnTo>
                  <a:lnTo>
                    <a:pt x="5" y="37"/>
                  </a:lnTo>
                  <a:lnTo>
                    <a:pt x="11" y="41"/>
                  </a:lnTo>
                  <a:lnTo>
                    <a:pt x="19" y="45"/>
                  </a:lnTo>
                  <a:lnTo>
                    <a:pt x="30" y="48"/>
                  </a:lnTo>
                  <a:lnTo>
                    <a:pt x="40" y="50"/>
                  </a:lnTo>
                  <a:lnTo>
                    <a:pt x="51" y="52"/>
                  </a:lnTo>
                  <a:lnTo>
                    <a:pt x="63" y="52"/>
                  </a:lnTo>
                  <a:lnTo>
                    <a:pt x="75" y="52"/>
                  </a:lnTo>
                  <a:lnTo>
                    <a:pt x="86" y="5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8" name="Freeform 19"/>
            <p:cNvSpPr>
              <a:spLocks/>
            </p:cNvSpPr>
            <p:nvPr/>
          </p:nvSpPr>
          <p:spPr bwMode="auto">
            <a:xfrm>
              <a:off x="4883" y="525"/>
              <a:ext cx="52" cy="23"/>
            </a:xfrm>
            <a:custGeom>
              <a:avLst/>
              <a:gdLst>
                <a:gd name="T0" fmla="*/ 2 w 52"/>
                <a:gd name="T1" fmla="*/ 16 h 23"/>
                <a:gd name="T2" fmla="*/ 0 w 52"/>
                <a:gd name="T3" fmla="*/ 13 h 23"/>
                <a:gd name="T4" fmla="*/ 0 w 52"/>
                <a:gd name="T5" fmla="*/ 11 h 23"/>
                <a:gd name="T6" fmla="*/ 0 w 52"/>
                <a:gd name="T7" fmla="*/ 9 h 23"/>
                <a:gd name="T8" fmla="*/ 2 w 52"/>
                <a:gd name="T9" fmla="*/ 7 h 23"/>
                <a:gd name="T10" fmla="*/ 4 w 52"/>
                <a:gd name="T11" fmla="*/ 5 h 23"/>
                <a:gd name="T12" fmla="*/ 7 w 52"/>
                <a:gd name="T13" fmla="*/ 3 h 23"/>
                <a:gd name="T14" fmla="*/ 11 w 52"/>
                <a:gd name="T15" fmla="*/ 2 h 23"/>
                <a:gd name="T16" fmla="*/ 15 w 52"/>
                <a:gd name="T17" fmla="*/ 1 h 23"/>
                <a:gd name="T18" fmla="*/ 20 w 52"/>
                <a:gd name="T19" fmla="*/ 0 h 23"/>
                <a:gd name="T20" fmla="*/ 25 w 52"/>
                <a:gd name="T21" fmla="*/ 0 h 23"/>
                <a:gd name="T22" fmla="*/ 30 w 52"/>
                <a:gd name="T23" fmla="*/ 0 h 23"/>
                <a:gd name="T24" fmla="*/ 35 w 52"/>
                <a:gd name="T25" fmla="*/ 0 h 23"/>
                <a:gd name="T26" fmla="*/ 39 w 52"/>
                <a:gd name="T27" fmla="*/ 2 h 23"/>
                <a:gd name="T28" fmla="*/ 43 w 52"/>
                <a:gd name="T29" fmla="*/ 3 h 23"/>
                <a:gd name="T30" fmla="*/ 46 w 52"/>
                <a:gd name="T31" fmla="*/ 4 h 23"/>
                <a:gd name="T32" fmla="*/ 49 w 52"/>
                <a:gd name="T33" fmla="*/ 6 h 23"/>
                <a:gd name="T34" fmla="*/ 51 w 52"/>
                <a:gd name="T35" fmla="*/ 9 h 23"/>
                <a:gd name="T36" fmla="*/ 51 w 52"/>
                <a:gd name="T37" fmla="*/ 11 h 23"/>
                <a:gd name="T38" fmla="*/ 51 w 52"/>
                <a:gd name="T39" fmla="*/ 13 h 23"/>
                <a:gd name="T40" fmla="*/ 50 w 52"/>
                <a:gd name="T41" fmla="*/ 15 h 23"/>
                <a:gd name="T42" fmla="*/ 47 w 52"/>
                <a:gd name="T43" fmla="*/ 17 h 23"/>
                <a:gd name="T44" fmla="*/ 44 w 52"/>
                <a:gd name="T45" fmla="*/ 19 h 23"/>
                <a:gd name="T46" fmla="*/ 40 w 52"/>
                <a:gd name="T47" fmla="*/ 20 h 23"/>
                <a:gd name="T48" fmla="*/ 36 w 52"/>
                <a:gd name="T49" fmla="*/ 21 h 23"/>
                <a:gd name="T50" fmla="*/ 31 w 52"/>
                <a:gd name="T51" fmla="*/ 22 h 23"/>
                <a:gd name="T52" fmla="*/ 26 w 52"/>
                <a:gd name="T53" fmla="*/ 22 h 23"/>
                <a:gd name="T54" fmla="*/ 21 w 52"/>
                <a:gd name="T55" fmla="*/ 22 h 23"/>
                <a:gd name="T56" fmla="*/ 16 w 52"/>
                <a:gd name="T57" fmla="*/ 22 h 23"/>
                <a:gd name="T58" fmla="*/ 12 w 52"/>
                <a:gd name="T59" fmla="*/ 20 h 23"/>
                <a:gd name="T60" fmla="*/ 8 w 52"/>
                <a:gd name="T61" fmla="*/ 19 h 23"/>
                <a:gd name="T62" fmla="*/ 5 w 52"/>
                <a:gd name="T63" fmla="*/ 18 h 23"/>
                <a:gd name="T64" fmla="*/ 2 w 52"/>
                <a:gd name="T65" fmla="*/ 16 h 2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2"/>
                <a:gd name="T100" fmla="*/ 0 h 23"/>
                <a:gd name="T101" fmla="*/ 52 w 52"/>
                <a:gd name="T102" fmla="*/ 23 h 2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2" h="23">
                  <a:moveTo>
                    <a:pt x="2" y="16"/>
                  </a:moveTo>
                  <a:lnTo>
                    <a:pt x="0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2" y="7"/>
                  </a:lnTo>
                  <a:lnTo>
                    <a:pt x="4" y="5"/>
                  </a:lnTo>
                  <a:lnTo>
                    <a:pt x="7" y="3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20" y="0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5" y="0"/>
                  </a:lnTo>
                  <a:lnTo>
                    <a:pt x="39" y="2"/>
                  </a:lnTo>
                  <a:lnTo>
                    <a:pt x="43" y="3"/>
                  </a:lnTo>
                  <a:lnTo>
                    <a:pt x="46" y="4"/>
                  </a:lnTo>
                  <a:lnTo>
                    <a:pt x="49" y="6"/>
                  </a:lnTo>
                  <a:lnTo>
                    <a:pt x="51" y="9"/>
                  </a:lnTo>
                  <a:lnTo>
                    <a:pt x="51" y="11"/>
                  </a:lnTo>
                  <a:lnTo>
                    <a:pt x="51" y="13"/>
                  </a:lnTo>
                  <a:lnTo>
                    <a:pt x="50" y="15"/>
                  </a:lnTo>
                  <a:lnTo>
                    <a:pt x="47" y="17"/>
                  </a:lnTo>
                  <a:lnTo>
                    <a:pt x="44" y="19"/>
                  </a:lnTo>
                  <a:lnTo>
                    <a:pt x="40" y="20"/>
                  </a:lnTo>
                  <a:lnTo>
                    <a:pt x="36" y="21"/>
                  </a:lnTo>
                  <a:lnTo>
                    <a:pt x="31" y="22"/>
                  </a:lnTo>
                  <a:lnTo>
                    <a:pt x="26" y="22"/>
                  </a:lnTo>
                  <a:lnTo>
                    <a:pt x="21" y="22"/>
                  </a:lnTo>
                  <a:lnTo>
                    <a:pt x="16" y="22"/>
                  </a:lnTo>
                  <a:lnTo>
                    <a:pt x="12" y="20"/>
                  </a:lnTo>
                  <a:lnTo>
                    <a:pt x="8" y="19"/>
                  </a:lnTo>
                  <a:lnTo>
                    <a:pt x="5" y="18"/>
                  </a:lnTo>
                  <a:lnTo>
                    <a:pt x="2" y="16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9" name="Freeform 20"/>
            <p:cNvSpPr>
              <a:spLocks/>
            </p:cNvSpPr>
            <p:nvPr/>
          </p:nvSpPr>
          <p:spPr bwMode="auto">
            <a:xfrm>
              <a:off x="4717" y="538"/>
              <a:ext cx="123" cy="53"/>
            </a:xfrm>
            <a:custGeom>
              <a:avLst/>
              <a:gdLst>
                <a:gd name="T0" fmla="*/ 86 w 123"/>
                <a:gd name="T1" fmla="*/ 50 h 53"/>
                <a:gd name="T2" fmla="*/ 92 w 123"/>
                <a:gd name="T3" fmla="*/ 48 h 53"/>
                <a:gd name="T4" fmla="*/ 97 w 123"/>
                <a:gd name="T5" fmla="*/ 47 h 53"/>
                <a:gd name="T6" fmla="*/ 101 w 123"/>
                <a:gd name="T7" fmla="*/ 45 h 53"/>
                <a:gd name="T8" fmla="*/ 106 w 123"/>
                <a:gd name="T9" fmla="*/ 44 h 53"/>
                <a:gd name="T10" fmla="*/ 109 w 123"/>
                <a:gd name="T11" fmla="*/ 42 h 53"/>
                <a:gd name="T12" fmla="*/ 113 w 123"/>
                <a:gd name="T13" fmla="*/ 40 h 53"/>
                <a:gd name="T14" fmla="*/ 116 w 123"/>
                <a:gd name="T15" fmla="*/ 37 h 53"/>
                <a:gd name="T16" fmla="*/ 118 w 123"/>
                <a:gd name="T17" fmla="*/ 35 h 53"/>
                <a:gd name="T18" fmla="*/ 121 w 123"/>
                <a:gd name="T19" fmla="*/ 30 h 53"/>
                <a:gd name="T20" fmla="*/ 122 w 123"/>
                <a:gd name="T21" fmla="*/ 25 h 53"/>
                <a:gd name="T22" fmla="*/ 121 w 123"/>
                <a:gd name="T23" fmla="*/ 20 h 53"/>
                <a:gd name="T24" fmla="*/ 117 w 123"/>
                <a:gd name="T25" fmla="*/ 16 h 53"/>
                <a:gd name="T26" fmla="*/ 111 w 123"/>
                <a:gd name="T27" fmla="*/ 11 h 53"/>
                <a:gd name="T28" fmla="*/ 103 w 123"/>
                <a:gd name="T29" fmla="*/ 7 h 53"/>
                <a:gd name="T30" fmla="*/ 94 w 123"/>
                <a:gd name="T31" fmla="*/ 4 h 53"/>
                <a:gd name="T32" fmla="*/ 83 w 123"/>
                <a:gd name="T33" fmla="*/ 2 h 53"/>
                <a:gd name="T34" fmla="*/ 71 w 123"/>
                <a:gd name="T35" fmla="*/ 0 h 53"/>
                <a:gd name="T36" fmla="*/ 60 w 123"/>
                <a:gd name="T37" fmla="*/ 0 h 53"/>
                <a:gd name="T38" fmla="*/ 48 w 123"/>
                <a:gd name="T39" fmla="*/ 0 h 53"/>
                <a:gd name="T40" fmla="*/ 37 w 123"/>
                <a:gd name="T41" fmla="*/ 2 h 53"/>
                <a:gd name="T42" fmla="*/ 32 w 123"/>
                <a:gd name="T43" fmla="*/ 3 h 53"/>
                <a:gd name="T44" fmla="*/ 27 w 123"/>
                <a:gd name="T45" fmla="*/ 5 h 53"/>
                <a:gd name="T46" fmla="*/ 21 w 123"/>
                <a:gd name="T47" fmla="*/ 6 h 53"/>
                <a:gd name="T48" fmla="*/ 17 w 123"/>
                <a:gd name="T49" fmla="*/ 8 h 53"/>
                <a:gd name="T50" fmla="*/ 13 w 123"/>
                <a:gd name="T51" fmla="*/ 10 h 53"/>
                <a:gd name="T52" fmla="*/ 9 w 123"/>
                <a:gd name="T53" fmla="*/ 12 h 53"/>
                <a:gd name="T54" fmla="*/ 6 w 123"/>
                <a:gd name="T55" fmla="*/ 14 h 53"/>
                <a:gd name="T56" fmla="*/ 4 w 123"/>
                <a:gd name="T57" fmla="*/ 17 h 53"/>
                <a:gd name="T58" fmla="*/ 1 w 123"/>
                <a:gd name="T59" fmla="*/ 22 h 53"/>
                <a:gd name="T60" fmla="*/ 0 w 123"/>
                <a:gd name="T61" fmla="*/ 26 h 53"/>
                <a:gd name="T62" fmla="*/ 1 w 123"/>
                <a:gd name="T63" fmla="*/ 32 h 53"/>
                <a:gd name="T64" fmla="*/ 5 w 123"/>
                <a:gd name="T65" fmla="*/ 36 h 53"/>
                <a:gd name="T66" fmla="*/ 8 w 123"/>
                <a:gd name="T67" fmla="*/ 39 h 53"/>
                <a:gd name="T68" fmla="*/ 11 w 123"/>
                <a:gd name="T69" fmla="*/ 41 h 53"/>
                <a:gd name="T70" fmla="*/ 15 w 123"/>
                <a:gd name="T71" fmla="*/ 43 h 53"/>
                <a:gd name="T72" fmla="*/ 19 w 123"/>
                <a:gd name="T73" fmla="*/ 45 h 53"/>
                <a:gd name="T74" fmla="*/ 23 w 123"/>
                <a:gd name="T75" fmla="*/ 46 h 53"/>
                <a:gd name="T76" fmla="*/ 29 w 123"/>
                <a:gd name="T77" fmla="*/ 48 h 53"/>
                <a:gd name="T78" fmla="*/ 35 w 123"/>
                <a:gd name="T79" fmla="*/ 49 h 53"/>
                <a:gd name="T80" fmla="*/ 40 w 123"/>
                <a:gd name="T81" fmla="*/ 50 h 53"/>
                <a:gd name="T82" fmla="*/ 46 w 123"/>
                <a:gd name="T83" fmla="*/ 51 h 53"/>
                <a:gd name="T84" fmla="*/ 51 w 123"/>
                <a:gd name="T85" fmla="*/ 51 h 53"/>
                <a:gd name="T86" fmla="*/ 57 w 123"/>
                <a:gd name="T87" fmla="*/ 52 h 53"/>
                <a:gd name="T88" fmla="*/ 63 w 123"/>
                <a:gd name="T89" fmla="*/ 52 h 53"/>
                <a:gd name="T90" fmla="*/ 69 w 123"/>
                <a:gd name="T91" fmla="*/ 52 h 53"/>
                <a:gd name="T92" fmla="*/ 75 w 123"/>
                <a:gd name="T93" fmla="*/ 51 h 53"/>
                <a:gd name="T94" fmla="*/ 80 w 123"/>
                <a:gd name="T95" fmla="*/ 51 h 53"/>
                <a:gd name="T96" fmla="*/ 86 w 123"/>
                <a:gd name="T97" fmla="*/ 50 h 5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23"/>
                <a:gd name="T148" fmla="*/ 0 h 53"/>
                <a:gd name="T149" fmla="*/ 123 w 123"/>
                <a:gd name="T150" fmla="*/ 53 h 5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23" h="53">
                  <a:moveTo>
                    <a:pt x="86" y="50"/>
                  </a:moveTo>
                  <a:lnTo>
                    <a:pt x="92" y="48"/>
                  </a:lnTo>
                  <a:lnTo>
                    <a:pt x="97" y="47"/>
                  </a:lnTo>
                  <a:lnTo>
                    <a:pt x="101" y="45"/>
                  </a:lnTo>
                  <a:lnTo>
                    <a:pt x="106" y="44"/>
                  </a:lnTo>
                  <a:lnTo>
                    <a:pt x="109" y="42"/>
                  </a:lnTo>
                  <a:lnTo>
                    <a:pt x="113" y="40"/>
                  </a:lnTo>
                  <a:lnTo>
                    <a:pt x="116" y="37"/>
                  </a:lnTo>
                  <a:lnTo>
                    <a:pt x="118" y="35"/>
                  </a:lnTo>
                  <a:lnTo>
                    <a:pt x="121" y="30"/>
                  </a:lnTo>
                  <a:lnTo>
                    <a:pt x="122" y="25"/>
                  </a:lnTo>
                  <a:lnTo>
                    <a:pt x="121" y="20"/>
                  </a:lnTo>
                  <a:lnTo>
                    <a:pt x="117" y="16"/>
                  </a:lnTo>
                  <a:lnTo>
                    <a:pt x="111" y="11"/>
                  </a:lnTo>
                  <a:lnTo>
                    <a:pt x="103" y="7"/>
                  </a:lnTo>
                  <a:lnTo>
                    <a:pt x="94" y="4"/>
                  </a:lnTo>
                  <a:lnTo>
                    <a:pt x="83" y="2"/>
                  </a:lnTo>
                  <a:lnTo>
                    <a:pt x="71" y="0"/>
                  </a:lnTo>
                  <a:lnTo>
                    <a:pt x="60" y="0"/>
                  </a:lnTo>
                  <a:lnTo>
                    <a:pt x="48" y="0"/>
                  </a:lnTo>
                  <a:lnTo>
                    <a:pt x="37" y="2"/>
                  </a:lnTo>
                  <a:lnTo>
                    <a:pt x="32" y="3"/>
                  </a:lnTo>
                  <a:lnTo>
                    <a:pt x="27" y="5"/>
                  </a:lnTo>
                  <a:lnTo>
                    <a:pt x="21" y="6"/>
                  </a:lnTo>
                  <a:lnTo>
                    <a:pt x="17" y="8"/>
                  </a:lnTo>
                  <a:lnTo>
                    <a:pt x="13" y="10"/>
                  </a:lnTo>
                  <a:lnTo>
                    <a:pt x="9" y="12"/>
                  </a:lnTo>
                  <a:lnTo>
                    <a:pt x="6" y="14"/>
                  </a:lnTo>
                  <a:lnTo>
                    <a:pt x="4" y="17"/>
                  </a:lnTo>
                  <a:lnTo>
                    <a:pt x="1" y="22"/>
                  </a:lnTo>
                  <a:lnTo>
                    <a:pt x="0" y="26"/>
                  </a:lnTo>
                  <a:lnTo>
                    <a:pt x="1" y="32"/>
                  </a:lnTo>
                  <a:lnTo>
                    <a:pt x="5" y="36"/>
                  </a:lnTo>
                  <a:lnTo>
                    <a:pt x="8" y="39"/>
                  </a:lnTo>
                  <a:lnTo>
                    <a:pt x="11" y="41"/>
                  </a:lnTo>
                  <a:lnTo>
                    <a:pt x="15" y="43"/>
                  </a:lnTo>
                  <a:lnTo>
                    <a:pt x="19" y="45"/>
                  </a:lnTo>
                  <a:lnTo>
                    <a:pt x="23" y="46"/>
                  </a:lnTo>
                  <a:lnTo>
                    <a:pt x="29" y="48"/>
                  </a:lnTo>
                  <a:lnTo>
                    <a:pt x="35" y="49"/>
                  </a:lnTo>
                  <a:lnTo>
                    <a:pt x="40" y="50"/>
                  </a:lnTo>
                  <a:lnTo>
                    <a:pt x="46" y="51"/>
                  </a:lnTo>
                  <a:lnTo>
                    <a:pt x="51" y="51"/>
                  </a:lnTo>
                  <a:lnTo>
                    <a:pt x="57" y="52"/>
                  </a:lnTo>
                  <a:lnTo>
                    <a:pt x="63" y="52"/>
                  </a:lnTo>
                  <a:lnTo>
                    <a:pt x="69" y="52"/>
                  </a:lnTo>
                  <a:lnTo>
                    <a:pt x="75" y="51"/>
                  </a:lnTo>
                  <a:lnTo>
                    <a:pt x="80" y="51"/>
                  </a:lnTo>
                  <a:lnTo>
                    <a:pt x="86" y="5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0" name="Freeform 21"/>
            <p:cNvSpPr>
              <a:spLocks/>
            </p:cNvSpPr>
            <p:nvPr/>
          </p:nvSpPr>
          <p:spPr bwMode="auto">
            <a:xfrm>
              <a:off x="4753" y="553"/>
              <a:ext cx="52" cy="23"/>
            </a:xfrm>
            <a:custGeom>
              <a:avLst/>
              <a:gdLst>
                <a:gd name="T0" fmla="*/ 2 w 52"/>
                <a:gd name="T1" fmla="*/ 16 h 23"/>
                <a:gd name="T2" fmla="*/ 0 w 52"/>
                <a:gd name="T3" fmla="*/ 13 h 23"/>
                <a:gd name="T4" fmla="*/ 0 w 52"/>
                <a:gd name="T5" fmla="*/ 11 h 23"/>
                <a:gd name="T6" fmla="*/ 0 w 52"/>
                <a:gd name="T7" fmla="*/ 9 h 23"/>
                <a:gd name="T8" fmla="*/ 1 w 52"/>
                <a:gd name="T9" fmla="*/ 7 h 23"/>
                <a:gd name="T10" fmla="*/ 4 w 52"/>
                <a:gd name="T11" fmla="*/ 5 h 23"/>
                <a:gd name="T12" fmla="*/ 7 w 52"/>
                <a:gd name="T13" fmla="*/ 4 h 23"/>
                <a:gd name="T14" fmla="*/ 11 w 52"/>
                <a:gd name="T15" fmla="*/ 2 h 23"/>
                <a:gd name="T16" fmla="*/ 15 w 52"/>
                <a:gd name="T17" fmla="*/ 1 h 23"/>
                <a:gd name="T18" fmla="*/ 20 w 52"/>
                <a:gd name="T19" fmla="*/ 0 h 23"/>
                <a:gd name="T20" fmla="*/ 25 w 52"/>
                <a:gd name="T21" fmla="*/ 0 h 23"/>
                <a:gd name="T22" fmla="*/ 30 w 52"/>
                <a:gd name="T23" fmla="*/ 0 h 23"/>
                <a:gd name="T24" fmla="*/ 35 w 52"/>
                <a:gd name="T25" fmla="*/ 1 h 23"/>
                <a:gd name="T26" fmla="*/ 39 w 52"/>
                <a:gd name="T27" fmla="*/ 2 h 23"/>
                <a:gd name="T28" fmla="*/ 43 w 52"/>
                <a:gd name="T29" fmla="*/ 3 h 23"/>
                <a:gd name="T30" fmla="*/ 46 w 52"/>
                <a:gd name="T31" fmla="*/ 4 h 23"/>
                <a:gd name="T32" fmla="*/ 49 w 52"/>
                <a:gd name="T33" fmla="*/ 7 h 23"/>
                <a:gd name="T34" fmla="*/ 51 w 52"/>
                <a:gd name="T35" fmla="*/ 9 h 23"/>
                <a:gd name="T36" fmla="*/ 51 w 52"/>
                <a:gd name="T37" fmla="*/ 11 h 23"/>
                <a:gd name="T38" fmla="*/ 51 w 52"/>
                <a:gd name="T39" fmla="*/ 13 h 23"/>
                <a:gd name="T40" fmla="*/ 49 w 52"/>
                <a:gd name="T41" fmla="*/ 15 h 23"/>
                <a:gd name="T42" fmla="*/ 47 w 52"/>
                <a:gd name="T43" fmla="*/ 17 h 23"/>
                <a:gd name="T44" fmla="*/ 44 w 52"/>
                <a:gd name="T45" fmla="*/ 19 h 23"/>
                <a:gd name="T46" fmla="*/ 40 w 52"/>
                <a:gd name="T47" fmla="*/ 20 h 23"/>
                <a:gd name="T48" fmla="*/ 36 w 52"/>
                <a:gd name="T49" fmla="*/ 21 h 23"/>
                <a:gd name="T50" fmla="*/ 31 w 52"/>
                <a:gd name="T51" fmla="*/ 22 h 23"/>
                <a:gd name="T52" fmla="*/ 26 w 52"/>
                <a:gd name="T53" fmla="*/ 22 h 23"/>
                <a:gd name="T54" fmla="*/ 21 w 52"/>
                <a:gd name="T55" fmla="*/ 22 h 23"/>
                <a:gd name="T56" fmla="*/ 16 w 52"/>
                <a:gd name="T57" fmla="*/ 21 h 23"/>
                <a:gd name="T58" fmla="*/ 12 w 52"/>
                <a:gd name="T59" fmla="*/ 20 h 23"/>
                <a:gd name="T60" fmla="*/ 8 w 52"/>
                <a:gd name="T61" fmla="*/ 19 h 23"/>
                <a:gd name="T62" fmla="*/ 5 w 52"/>
                <a:gd name="T63" fmla="*/ 17 h 23"/>
                <a:gd name="T64" fmla="*/ 2 w 52"/>
                <a:gd name="T65" fmla="*/ 16 h 2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2"/>
                <a:gd name="T100" fmla="*/ 0 h 23"/>
                <a:gd name="T101" fmla="*/ 52 w 52"/>
                <a:gd name="T102" fmla="*/ 23 h 2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2" h="23">
                  <a:moveTo>
                    <a:pt x="2" y="16"/>
                  </a:moveTo>
                  <a:lnTo>
                    <a:pt x="0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4" y="5"/>
                  </a:lnTo>
                  <a:lnTo>
                    <a:pt x="7" y="4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20" y="0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5" y="1"/>
                  </a:lnTo>
                  <a:lnTo>
                    <a:pt x="39" y="2"/>
                  </a:lnTo>
                  <a:lnTo>
                    <a:pt x="43" y="3"/>
                  </a:lnTo>
                  <a:lnTo>
                    <a:pt x="46" y="4"/>
                  </a:lnTo>
                  <a:lnTo>
                    <a:pt x="49" y="7"/>
                  </a:lnTo>
                  <a:lnTo>
                    <a:pt x="51" y="9"/>
                  </a:lnTo>
                  <a:lnTo>
                    <a:pt x="51" y="11"/>
                  </a:lnTo>
                  <a:lnTo>
                    <a:pt x="51" y="13"/>
                  </a:lnTo>
                  <a:lnTo>
                    <a:pt x="49" y="15"/>
                  </a:lnTo>
                  <a:lnTo>
                    <a:pt x="47" y="17"/>
                  </a:lnTo>
                  <a:lnTo>
                    <a:pt x="44" y="19"/>
                  </a:lnTo>
                  <a:lnTo>
                    <a:pt x="40" y="20"/>
                  </a:lnTo>
                  <a:lnTo>
                    <a:pt x="36" y="21"/>
                  </a:lnTo>
                  <a:lnTo>
                    <a:pt x="31" y="22"/>
                  </a:lnTo>
                  <a:lnTo>
                    <a:pt x="26" y="22"/>
                  </a:lnTo>
                  <a:lnTo>
                    <a:pt x="21" y="22"/>
                  </a:lnTo>
                  <a:lnTo>
                    <a:pt x="16" y="21"/>
                  </a:lnTo>
                  <a:lnTo>
                    <a:pt x="12" y="20"/>
                  </a:lnTo>
                  <a:lnTo>
                    <a:pt x="8" y="19"/>
                  </a:lnTo>
                  <a:lnTo>
                    <a:pt x="5" y="17"/>
                  </a:lnTo>
                  <a:lnTo>
                    <a:pt x="2" y="16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1" name="Freeform 22"/>
            <p:cNvSpPr>
              <a:spLocks/>
            </p:cNvSpPr>
            <p:nvPr/>
          </p:nvSpPr>
          <p:spPr bwMode="auto">
            <a:xfrm>
              <a:off x="5016" y="332"/>
              <a:ext cx="59" cy="26"/>
            </a:xfrm>
            <a:custGeom>
              <a:avLst/>
              <a:gdLst>
                <a:gd name="T0" fmla="*/ 42 w 59"/>
                <a:gd name="T1" fmla="*/ 23 h 26"/>
                <a:gd name="T2" fmla="*/ 51 w 59"/>
                <a:gd name="T3" fmla="*/ 20 h 26"/>
                <a:gd name="T4" fmla="*/ 57 w 59"/>
                <a:gd name="T5" fmla="*/ 16 h 26"/>
                <a:gd name="T6" fmla="*/ 58 w 59"/>
                <a:gd name="T7" fmla="*/ 11 h 26"/>
                <a:gd name="T8" fmla="*/ 55 w 59"/>
                <a:gd name="T9" fmla="*/ 6 h 26"/>
                <a:gd name="T10" fmla="*/ 51 w 59"/>
                <a:gd name="T11" fmla="*/ 4 h 26"/>
                <a:gd name="T12" fmla="*/ 47 w 59"/>
                <a:gd name="T13" fmla="*/ 3 h 26"/>
                <a:gd name="T14" fmla="*/ 42 w 59"/>
                <a:gd name="T15" fmla="*/ 1 h 26"/>
                <a:gd name="T16" fmla="*/ 37 w 59"/>
                <a:gd name="T17" fmla="*/ 0 h 26"/>
                <a:gd name="T18" fmla="*/ 31 w 59"/>
                <a:gd name="T19" fmla="*/ 0 h 26"/>
                <a:gd name="T20" fmla="*/ 26 w 59"/>
                <a:gd name="T21" fmla="*/ 0 h 26"/>
                <a:gd name="T22" fmla="*/ 20 w 59"/>
                <a:gd name="T23" fmla="*/ 0 h 26"/>
                <a:gd name="T24" fmla="*/ 15 w 59"/>
                <a:gd name="T25" fmla="*/ 1 h 26"/>
                <a:gd name="T26" fmla="*/ 6 w 59"/>
                <a:gd name="T27" fmla="*/ 4 h 26"/>
                <a:gd name="T28" fmla="*/ 1 w 59"/>
                <a:gd name="T29" fmla="*/ 9 h 26"/>
                <a:gd name="T30" fmla="*/ 0 w 59"/>
                <a:gd name="T31" fmla="*/ 14 h 26"/>
                <a:gd name="T32" fmla="*/ 4 w 59"/>
                <a:gd name="T33" fmla="*/ 18 h 26"/>
                <a:gd name="T34" fmla="*/ 7 w 59"/>
                <a:gd name="T35" fmla="*/ 21 h 26"/>
                <a:gd name="T36" fmla="*/ 11 w 59"/>
                <a:gd name="T37" fmla="*/ 22 h 26"/>
                <a:gd name="T38" fmla="*/ 15 w 59"/>
                <a:gd name="T39" fmla="*/ 24 h 26"/>
                <a:gd name="T40" fmla="*/ 20 w 59"/>
                <a:gd name="T41" fmla="*/ 24 h 26"/>
                <a:gd name="T42" fmla="*/ 26 w 59"/>
                <a:gd name="T43" fmla="*/ 25 h 26"/>
                <a:gd name="T44" fmla="*/ 31 w 59"/>
                <a:gd name="T45" fmla="*/ 25 h 26"/>
                <a:gd name="T46" fmla="*/ 37 w 59"/>
                <a:gd name="T47" fmla="*/ 24 h 26"/>
                <a:gd name="T48" fmla="*/ 42 w 59"/>
                <a:gd name="T49" fmla="*/ 23 h 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6"/>
                <a:gd name="T77" fmla="*/ 59 w 59"/>
                <a:gd name="T78" fmla="*/ 26 h 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6">
                  <a:moveTo>
                    <a:pt x="42" y="23"/>
                  </a:moveTo>
                  <a:lnTo>
                    <a:pt x="51" y="20"/>
                  </a:lnTo>
                  <a:lnTo>
                    <a:pt x="57" y="16"/>
                  </a:lnTo>
                  <a:lnTo>
                    <a:pt x="58" y="11"/>
                  </a:lnTo>
                  <a:lnTo>
                    <a:pt x="55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2" y="1"/>
                  </a:lnTo>
                  <a:lnTo>
                    <a:pt x="37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7" y="21"/>
                  </a:lnTo>
                  <a:lnTo>
                    <a:pt x="11" y="22"/>
                  </a:lnTo>
                  <a:lnTo>
                    <a:pt x="15" y="24"/>
                  </a:lnTo>
                  <a:lnTo>
                    <a:pt x="20" y="24"/>
                  </a:lnTo>
                  <a:lnTo>
                    <a:pt x="26" y="25"/>
                  </a:lnTo>
                  <a:lnTo>
                    <a:pt x="31" y="25"/>
                  </a:lnTo>
                  <a:lnTo>
                    <a:pt x="37" y="24"/>
                  </a:lnTo>
                  <a:lnTo>
                    <a:pt x="42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2" name="Freeform 23"/>
            <p:cNvSpPr>
              <a:spLocks/>
            </p:cNvSpPr>
            <p:nvPr/>
          </p:nvSpPr>
          <p:spPr bwMode="auto">
            <a:xfrm>
              <a:off x="5098" y="313"/>
              <a:ext cx="59" cy="26"/>
            </a:xfrm>
            <a:custGeom>
              <a:avLst/>
              <a:gdLst>
                <a:gd name="T0" fmla="*/ 43 w 59"/>
                <a:gd name="T1" fmla="*/ 24 h 26"/>
                <a:gd name="T2" fmla="*/ 52 w 59"/>
                <a:gd name="T3" fmla="*/ 20 h 26"/>
                <a:gd name="T4" fmla="*/ 57 w 59"/>
                <a:gd name="T5" fmla="*/ 16 h 26"/>
                <a:gd name="T6" fmla="*/ 58 w 59"/>
                <a:gd name="T7" fmla="*/ 11 h 26"/>
                <a:gd name="T8" fmla="*/ 55 w 59"/>
                <a:gd name="T9" fmla="*/ 6 h 26"/>
                <a:gd name="T10" fmla="*/ 52 w 59"/>
                <a:gd name="T11" fmla="*/ 4 h 26"/>
                <a:gd name="T12" fmla="*/ 48 w 59"/>
                <a:gd name="T13" fmla="*/ 3 h 26"/>
                <a:gd name="T14" fmla="*/ 43 w 59"/>
                <a:gd name="T15" fmla="*/ 1 h 26"/>
                <a:gd name="T16" fmla="*/ 38 w 59"/>
                <a:gd name="T17" fmla="*/ 0 h 26"/>
                <a:gd name="T18" fmla="*/ 31 w 59"/>
                <a:gd name="T19" fmla="*/ 0 h 26"/>
                <a:gd name="T20" fmla="*/ 26 w 59"/>
                <a:gd name="T21" fmla="*/ 0 h 26"/>
                <a:gd name="T22" fmla="*/ 20 w 59"/>
                <a:gd name="T23" fmla="*/ 0 h 26"/>
                <a:gd name="T24" fmla="*/ 15 w 59"/>
                <a:gd name="T25" fmla="*/ 1 h 26"/>
                <a:gd name="T26" fmla="*/ 6 w 59"/>
                <a:gd name="T27" fmla="*/ 4 h 26"/>
                <a:gd name="T28" fmla="*/ 1 w 59"/>
                <a:gd name="T29" fmla="*/ 9 h 26"/>
                <a:gd name="T30" fmla="*/ 0 w 59"/>
                <a:gd name="T31" fmla="*/ 13 h 26"/>
                <a:gd name="T32" fmla="*/ 4 w 59"/>
                <a:gd name="T33" fmla="*/ 18 h 26"/>
                <a:gd name="T34" fmla="*/ 7 w 59"/>
                <a:gd name="T35" fmla="*/ 21 h 26"/>
                <a:gd name="T36" fmla="*/ 11 w 59"/>
                <a:gd name="T37" fmla="*/ 22 h 26"/>
                <a:gd name="T38" fmla="*/ 15 w 59"/>
                <a:gd name="T39" fmla="*/ 24 h 26"/>
                <a:gd name="T40" fmla="*/ 20 w 59"/>
                <a:gd name="T41" fmla="*/ 24 h 26"/>
                <a:gd name="T42" fmla="*/ 26 w 59"/>
                <a:gd name="T43" fmla="*/ 25 h 26"/>
                <a:gd name="T44" fmla="*/ 31 w 59"/>
                <a:gd name="T45" fmla="*/ 25 h 26"/>
                <a:gd name="T46" fmla="*/ 38 w 59"/>
                <a:gd name="T47" fmla="*/ 24 h 26"/>
                <a:gd name="T48" fmla="*/ 43 w 59"/>
                <a:gd name="T49" fmla="*/ 24 h 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6"/>
                <a:gd name="T77" fmla="*/ 59 w 59"/>
                <a:gd name="T78" fmla="*/ 26 h 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6">
                  <a:moveTo>
                    <a:pt x="43" y="24"/>
                  </a:moveTo>
                  <a:lnTo>
                    <a:pt x="52" y="20"/>
                  </a:lnTo>
                  <a:lnTo>
                    <a:pt x="57" y="16"/>
                  </a:lnTo>
                  <a:lnTo>
                    <a:pt x="58" y="11"/>
                  </a:lnTo>
                  <a:lnTo>
                    <a:pt x="55" y="6"/>
                  </a:lnTo>
                  <a:lnTo>
                    <a:pt x="52" y="4"/>
                  </a:lnTo>
                  <a:lnTo>
                    <a:pt x="48" y="3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3"/>
                  </a:lnTo>
                  <a:lnTo>
                    <a:pt x="4" y="18"/>
                  </a:lnTo>
                  <a:lnTo>
                    <a:pt x="7" y="21"/>
                  </a:lnTo>
                  <a:lnTo>
                    <a:pt x="11" y="22"/>
                  </a:lnTo>
                  <a:lnTo>
                    <a:pt x="15" y="24"/>
                  </a:lnTo>
                  <a:lnTo>
                    <a:pt x="20" y="24"/>
                  </a:lnTo>
                  <a:lnTo>
                    <a:pt x="26" y="25"/>
                  </a:lnTo>
                  <a:lnTo>
                    <a:pt x="31" y="25"/>
                  </a:lnTo>
                  <a:lnTo>
                    <a:pt x="38" y="24"/>
                  </a:lnTo>
                  <a:lnTo>
                    <a:pt x="43" y="24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3" name="Freeform 24"/>
            <p:cNvSpPr>
              <a:spLocks/>
            </p:cNvSpPr>
            <p:nvPr/>
          </p:nvSpPr>
          <p:spPr bwMode="auto">
            <a:xfrm>
              <a:off x="4926" y="353"/>
              <a:ext cx="58" cy="25"/>
            </a:xfrm>
            <a:custGeom>
              <a:avLst/>
              <a:gdLst>
                <a:gd name="T0" fmla="*/ 43 w 58"/>
                <a:gd name="T1" fmla="*/ 23 h 25"/>
                <a:gd name="T2" fmla="*/ 51 w 58"/>
                <a:gd name="T3" fmla="*/ 19 h 25"/>
                <a:gd name="T4" fmla="*/ 56 w 58"/>
                <a:gd name="T5" fmla="*/ 15 h 25"/>
                <a:gd name="T6" fmla="*/ 57 w 58"/>
                <a:gd name="T7" fmla="*/ 11 h 25"/>
                <a:gd name="T8" fmla="*/ 54 w 58"/>
                <a:gd name="T9" fmla="*/ 6 h 25"/>
                <a:gd name="T10" fmla="*/ 51 w 58"/>
                <a:gd name="T11" fmla="*/ 4 h 25"/>
                <a:gd name="T12" fmla="*/ 47 w 58"/>
                <a:gd name="T13" fmla="*/ 3 h 25"/>
                <a:gd name="T14" fmla="*/ 43 w 58"/>
                <a:gd name="T15" fmla="*/ 1 h 25"/>
                <a:gd name="T16" fmla="*/ 38 w 58"/>
                <a:gd name="T17" fmla="*/ 0 h 25"/>
                <a:gd name="T18" fmla="*/ 32 w 58"/>
                <a:gd name="T19" fmla="*/ 0 h 25"/>
                <a:gd name="T20" fmla="*/ 27 w 58"/>
                <a:gd name="T21" fmla="*/ 0 h 25"/>
                <a:gd name="T22" fmla="*/ 21 w 58"/>
                <a:gd name="T23" fmla="*/ 0 h 25"/>
                <a:gd name="T24" fmla="*/ 16 w 58"/>
                <a:gd name="T25" fmla="*/ 1 h 25"/>
                <a:gd name="T26" fmla="*/ 6 w 58"/>
                <a:gd name="T27" fmla="*/ 4 h 25"/>
                <a:gd name="T28" fmla="*/ 1 w 58"/>
                <a:gd name="T29" fmla="*/ 8 h 25"/>
                <a:gd name="T30" fmla="*/ 0 w 58"/>
                <a:gd name="T31" fmla="*/ 13 h 25"/>
                <a:gd name="T32" fmla="*/ 3 w 58"/>
                <a:gd name="T33" fmla="*/ 17 h 25"/>
                <a:gd name="T34" fmla="*/ 6 w 58"/>
                <a:gd name="T35" fmla="*/ 20 h 25"/>
                <a:gd name="T36" fmla="*/ 11 w 58"/>
                <a:gd name="T37" fmla="*/ 21 h 25"/>
                <a:gd name="T38" fmla="*/ 16 w 58"/>
                <a:gd name="T39" fmla="*/ 23 h 25"/>
                <a:gd name="T40" fmla="*/ 21 w 58"/>
                <a:gd name="T41" fmla="*/ 23 h 25"/>
                <a:gd name="T42" fmla="*/ 27 w 58"/>
                <a:gd name="T43" fmla="*/ 24 h 25"/>
                <a:gd name="T44" fmla="*/ 32 w 58"/>
                <a:gd name="T45" fmla="*/ 24 h 25"/>
                <a:gd name="T46" fmla="*/ 38 w 58"/>
                <a:gd name="T47" fmla="*/ 23 h 25"/>
                <a:gd name="T48" fmla="*/ 43 w 58"/>
                <a:gd name="T49" fmla="*/ 23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"/>
                <a:gd name="T76" fmla="*/ 0 h 25"/>
                <a:gd name="T77" fmla="*/ 58 w 58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" h="25">
                  <a:moveTo>
                    <a:pt x="43" y="23"/>
                  </a:moveTo>
                  <a:lnTo>
                    <a:pt x="51" y="19"/>
                  </a:lnTo>
                  <a:lnTo>
                    <a:pt x="56" y="15"/>
                  </a:lnTo>
                  <a:lnTo>
                    <a:pt x="57" y="11"/>
                  </a:lnTo>
                  <a:lnTo>
                    <a:pt x="54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1"/>
                  </a:lnTo>
                  <a:lnTo>
                    <a:pt x="6" y="4"/>
                  </a:lnTo>
                  <a:lnTo>
                    <a:pt x="1" y="8"/>
                  </a:lnTo>
                  <a:lnTo>
                    <a:pt x="0" y="13"/>
                  </a:lnTo>
                  <a:lnTo>
                    <a:pt x="3" y="17"/>
                  </a:lnTo>
                  <a:lnTo>
                    <a:pt x="6" y="20"/>
                  </a:lnTo>
                  <a:lnTo>
                    <a:pt x="11" y="21"/>
                  </a:lnTo>
                  <a:lnTo>
                    <a:pt x="16" y="23"/>
                  </a:lnTo>
                  <a:lnTo>
                    <a:pt x="21" y="23"/>
                  </a:lnTo>
                  <a:lnTo>
                    <a:pt x="27" y="24"/>
                  </a:lnTo>
                  <a:lnTo>
                    <a:pt x="32" y="24"/>
                  </a:lnTo>
                  <a:lnTo>
                    <a:pt x="38" y="23"/>
                  </a:lnTo>
                  <a:lnTo>
                    <a:pt x="43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4" name="Freeform 25"/>
            <p:cNvSpPr>
              <a:spLocks/>
            </p:cNvSpPr>
            <p:nvPr/>
          </p:nvSpPr>
          <p:spPr bwMode="auto">
            <a:xfrm>
              <a:off x="4837" y="373"/>
              <a:ext cx="58" cy="26"/>
            </a:xfrm>
            <a:custGeom>
              <a:avLst/>
              <a:gdLst>
                <a:gd name="T0" fmla="*/ 42 w 58"/>
                <a:gd name="T1" fmla="*/ 23 h 26"/>
                <a:gd name="T2" fmla="*/ 51 w 58"/>
                <a:gd name="T3" fmla="*/ 20 h 26"/>
                <a:gd name="T4" fmla="*/ 56 w 58"/>
                <a:gd name="T5" fmla="*/ 16 h 26"/>
                <a:gd name="T6" fmla="*/ 57 w 58"/>
                <a:gd name="T7" fmla="*/ 11 h 26"/>
                <a:gd name="T8" fmla="*/ 54 w 58"/>
                <a:gd name="T9" fmla="*/ 6 h 26"/>
                <a:gd name="T10" fmla="*/ 51 w 58"/>
                <a:gd name="T11" fmla="*/ 4 h 26"/>
                <a:gd name="T12" fmla="*/ 47 w 58"/>
                <a:gd name="T13" fmla="*/ 3 h 26"/>
                <a:gd name="T14" fmla="*/ 42 w 58"/>
                <a:gd name="T15" fmla="*/ 1 h 26"/>
                <a:gd name="T16" fmla="*/ 37 w 58"/>
                <a:gd name="T17" fmla="*/ 0 h 26"/>
                <a:gd name="T18" fmla="*/ 30 w 58"/>
                <a:gd name="T19" fmla="*/ 0 h 26"/>
                <a:gd name="T20" fmla="*/ 25 w 58"/>
                <a:gd name="T21" fmla="*/ 0 h 26"/>
                <a:gd name="T22" fmla="*/ 19 w 58"/>
                <a:gd name="T23" fmla="*/ 0 h 26"/>
                <a:gd name="T24" fmla="*/ 14 w 58"/>
                <a:gd name="T25" fmla="*/ 1 h 26"/>
                <a:gd name="T26" fmla="*/ 6 w 58"/>
                <a:gd name="T27" fmla="*/ 4 h 26"/>
                <a:gd name="T28" fmla="*/ 1 w 58"/>
                <a:gd name="T29" fmla="*/ 9 h 26"/>
                <a:gd name="T30" fmla="*/ 0 w 58"/>
                <a:gd name="T31" fmla="*/ 14 h 26"/>
                <a:gd name="T32" fmla="*/ 3 w 58"/>
                <a:gd name="T33" fmla="*/ 18 h 26"/>
                <a:gd name="T34" fmla="*/ 6 w 58"/>
                <a:gd name="T35" fmla="*/ 21 h 26"/>
                <a:gd name="T36" fmla="*/ 10 w 58"/>
                <a:gd name="T37" fmla="*/ 22 h 26"/>
                <a:gd name="T38" fmla="*/ 15 w 58"/>
                <a:gd name="T39" fmla="*/ 24 h 26"/>
                <a:gd name="T40" fmla="*/ 20 w 58"/>
                <a:gd name="T41" fmla="*/ 25 h 26"/>
                <a:gd name="T42" fmla="*/ 25 w 58"/>
                <a:gd name="T43" fmla="*/ 25 h 26"/>
                <a:gd name="T44" fmla="*/ 31 w 58"/>
                <a:gd name="T45" fmla="*/ 25 h 26"/>
                <a:gd name="T46" fmla="*/ 37 w 58"/>
                <a:gd name="T47" fmla="*/ 24 h 26"/>
                <a:gd name="T48" fmla="*/ 42 w 58"/>
                <a:gd name="T49" fmla="*/ 23 h 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"/>
                <a:gd name="T76" fmla="*/ 0 h 26"/>
                <a:gd name="T77" fmla="*/ 58 w 58"/>
                <a:gd name="T78" fmla="*/ 26 h 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" h="26">
                  <a:moveTo>
                    <a:pt x="42" y="23"/>
                  </a:moveTo>
                  <a:lnTo>
                    <a:pt x="51" y="20"/>
                  </a:lnTo>
                  <a:lnTo>
                    <a:pt x="56" y="16"/>
                  </a:lnTo>
                  <a:lnTo>
                    <a:pt x="57" y="11"/>
                  </a:lnTo>
                  <a:lnTo>
                    <a:pt x="54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2" y="1"/>
                  </a:lnTo>
                  <a:lnTo>
                    <a:pt x="37" y="0"/>
                  </a:lnTo>
                  <a:lnTo>
                    <a:pt x="30" y="0"/>
                  </a:lnTo>
                  <a:lnTo>
                    <a:pt x="25" y="0"/>
                  </a:lnTo>
                  <a:lnTo>
                    <a:pt x="19" y="0"/>
                  </a:lnTo>
                  <a:lnTo>
                    <a:pt x="14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4"/>
                  </a:lnTo>
                  <a:lnTo>
                    <a:pt x="3" y="18"/>
                  </a:lnTo>
                  <a:lnTo>
                    <a:pt x="6" y="21"/>
                  </a:lnTo>
                  <a:lnTo>
                    <a:pt x="10" y="22"/>
                  </a:lnTo>
                  <a:lnTo>
                    <a:pt x="15" y="24"/>
                  </a:lnTo>
                  <a:lnTo>
                    <a:pt x="20" y="25"/>
                  </a:lnTo>
                  <a:lnTo>
                    <a:pt x="25" y="25"/>
                  </a:lnTo>
                  <a:lnTo>
                    <a:pt x="31" y="25"/>
                  </a:lnTo>
                  <a:lnTo>
                    <a:pt x="37" y="24"/>
                  </a:lnTo>
                  <a:lnTo>
                    <a:pt x="42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5" name="Freeform 26"/>
            <p:cNvSpPr>
              <a:spLocks/>
            </p:cNvSpPr>
            <p:nvPr/>
          </p:nvSpPr>
          <p:spPr bwMode="auto">
            <a:xfrm>
              <a:off x="4748" y="394"/>
              <a:ext cx="58" cy="25"/>
            </a:xfrm>
            <a:custGeom>
              <a:avLst/>
              <a:gdLst>
                <a:gd name="T0" fmla="*/ 42 w 58"/>
                <a:gd name="T1" fmla="*/ 23 h 25"/>
                <a:gd name="T2" fmla="*/ 51 w 58"/>
                <a:gd name="T3" fmla="*/ 19 h 25"/>
                <a:gd name="T4" fmla="*/ 56 w 58"/>
                <a:gd name="T5" fmla="*/ 15 h 25"/>
                <a:gd name="T6" fmla="*/ 57 w 58"/>
                <a:gd name="T7" fmla="*/ 11 h 25"/>
                <a:gd name="T8" fmla="*/ 54 w 58"/>
                <a:gd name="T9" fmla="*/ 6 h 25"/>
                <a:gd name="T10" fmla="*/ 51 w 58"/>
                <a:gd name="T11" fmla="*/ 4 h 25"/>
                <a:gd name="T12" fmla="*/ 47 w 58"/>
                <a:gd name="T13" fmla="*/ 3 h 25"/>
                <a:gd name="T14" fmla="*/ 42 w 58"/>
                <a:gd name="T15" fmla="*/ 1 h 25"/>
                <a:gd name="T16" fmla="*/ 37 w 58"/>
                <a:gd name="T17" fmla="*/ 0 h 25"/>
                <a:gd name="T18" fmla="*/ 31 w 58"/>
                <a:gd name="T19" fmla="*/ 0 h 25"/>
                <a:gd name="T20" fmla="*/ 26 w 58"/>
                <a:gd name="T21" fmla="*/ 0 h 25"/>
                <a:gd name="T22" fmla="*/ 20 w 58"/>
                <a:gd name="T23" fmla="*/ 0 h 25"/>
                <a:gd name="T24" fmla="*/ 15 w 58"/>
                <a:gd name="T25" fmla="*/ 1 h 25"/>
                <a:gd name="T26" fmla="*/ 6 w 58"/>
                <a:gd name="T27" fmla="*/ 4 h 25"/>
                <a:gd name="T28" fmla="*/ 1 w 58"/>
                <a:gd name="T29" fmla="*/ 9 h 25"/>
                <a:gd name="T30" fmla="*/ 0 w 58"/>
                <a:gd name="T31" fmla="*/ 13 h 25"/>
                <a:gd name="T32" fmla="*/ 4 w 58"/>
                <a:gd name="T33" fmla="*/ 17 h 25"/>
                <a:gd name="T34" fmla="*/ 7 w 58"/>
                <a:gd name="T35" fmla="*/ 20 h 25"/>
                <a:gd name="T36" fmla="*/ 11 w 58"/>
                <a:gd name="T37" fmla="*/ 21 h 25"/>
                <a:gd name="T38" fmla="*/ 15 w 58"/>
                <a:gd name="T39" fmla="*/ 23 h 25"/>
                <a:gd name="T40" fmla="*/ 20 w 58"/>
                <a:gd name="T41" fmla="*/ 23 h 25"/>
                <a:gd name="T42" fmla="*/ 26 w 58"/>
                <a:gd name="T43" fmla="*/ 24 h 25"/>
                <a:gd name="T44" fmla="*/ 31 w 58"/>
                <a:gd name="T45" fmla="*/ 24 h 25"/>
                <a:gd name="T46" fmla="*/ 37 w 58"/>
                <a:gd name="T47" fmla="*/ 23 h 25"/>
                <a:gd name="T48" fmla="*/ 42 w 58"/>
                <a:gd name="T49" fmla="*/ 23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"/>
                <a:gd name="T76" fmla="*/ 0 h 25"/>
                <a:gd name="T77" fmla="*/ 58 w 58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" h="25">
                  <a:moveTo>
                    <a:pt x="42" y="23"/>
                  </a:moveTo>
                  <a:lnTo>
                    <a:pt x="51" y="19"/>
                  </a:lnTo>
                  <a:lnTo>
                    <a:pt x="56" y="15"/>
                  </a:lnTo>
                  <a:lnTo>
                    <a:pt x="57" y="11"/>
                  </a:lnTo>
                  <a:lnTo>
                    <a:pt x="54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2" y="1"/>
                  </a:lnTo>
                  <a:lnTo>
                    <a:pt x="37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3"/>
                  </a:lnTo>
                  <a:lnTo>
                    <a:pt x="4" y="17"/>
                  </a:lnTo>
                  <a:lnTo>
                    <a:pt x="7" y="20"/>
                  </a:lnTo>
                  <a:lnTo>
                    <a:pt x="11" y="21"/>
                  </a:lnTo>
                  <a:lnTo>
                    <a:pt x="15" y="23"/>
                  </a:lnTo>
                  <a:lnTo>
                    <a:pt x="20" y="23"/>
                  </a:lnTo>
                  <a:lnTo>
                    <a:pt x="26" y="24"/>
                  </a:lnTo>
                  <a:lnTo>
                    <a:pt x="31" y="24"/>
                  </a:lnTo>
                  <a:lnTo>
                    <a:pt x="37" y="23"/>
                  </a:lnTo>
                  <a:lnTo>
                    <a:pt x="42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6" name="Freeform 27"/>
            <p:cNvSpPr>
              <a:spLocks/>
            </p:cNvSpPr>
            <p:nvPr/>
          </p:nvSpPr>
          <p:spPr bwMode="auto">
            <a:xfrm>
              <a:off x="4663" y="413"/>
              <a:ext cx="59" cy="25"/>
            </a:xfrm>
            <a:custGeom>
              <a:avLst/>
              <a:gdLst>
                <a:gd name="T0" fmla="*/ 43 w 59"/>
                <a:gd name="T1" fmla="*/ 22 h 25"/>
                <a:gd name="T2" fmla="*/ 52 w 59"/>
                <a:gd name="T3" fmla="*/ 19 h 25"/>
                <a:gd name="T4" fmla="*/ 57 w 59"/>
                <a:gd name="T5" fmla="*/ 15 h 25"/>
                <a:gd name="T6" fmla="*/ 58 w 59"/>
                <a:gd name="T7" fmla="*/ 11 h 25"/>
                <a:gd name="T8" fmla="*/ 55 w 59"/>
                <a:gd name="T9" fmla="*/ 7 h 25"/>
                <a:gd name="T10" fmla="*/ 52 w 59"/>
                <a:gd name="T11" fmla="*/ 4 h 25"/>
                <a:gd name="T12" fmla="*/ 48 w 59"/>
                <a:gd name="T13" fmla="*/ 3 h 25"/>
                <a:gd name="T14" fmla="*/ 43 w 59"/>
                <a:gd name="T15" fmla="*/ 1 h 25"/>
                <a:gd name="T16" fmla="*/ 38 w 59"/>
                <a:gd name="T17" fmla="*/ 0 h 25"/>
                <a:gd name="T18" fmla="*/ 32 w 59"/>
                <a:gd name="T19" fmla="*/ 0 h 25"/>
                <a:gd name="T20" fmla="*/ 27 w 59"/>
                <a:gd name="T21" fmla="*/ 0 h 25"/>
                <a:gd name="T22" fmla="*/ 21 w 59"/>
                <a:gd name="T23" fmla="*/ 0 h 25"/>
                <a:gd name="T24" fmla="*/ 16 w 59"/>
                <a:gd name="T25" fmla="*/ 1 h 25"/>
                <a:gd name="T26" fmla="*/ 6 w 59"/>
                <a:gd name="T27" fmla="*/ 4 h 25"/>
                <a:gd name="T28" fmla="*/ 1 w 59"/>
                <a:gd name="T29" fmla="*/ 9 h 25"/>
                <a:gd name="T30" fmla="*/ 0 w 59"/>
                <a:gd name="T31" fmla="*/ 13 h 25"/>
                <a:gd name="T32" fmla="*/ 4 w 59"/>
                <a:gd name="T33" fmla="*/ 17 h 25"/>
                <a:gd name="T34" fmla="*/ 7 w 59"/>
                <a:gd name="T35" fmla="*/ 20 h 25"/>
                <a:gd name="T36" fmla="*/ 11 w 59"/>
                <a:gd name="T37" fmla="*/ 21 h 25"/>
                <a:gd name="T38" fmla="*/ 16 w 59"/>
                <a:gd name="T39" fmla="*/ 23 h 25"/>
                <a:gd name="T40" fmla="*/ 21 w 59"/>
                <a:gd name="T41" fmla="*/ 23 h 25"/>
                <a:gd name="T42" fmla="*/ 27 w 59"/>
                <a:gd name="T43" fmla="*/ 24 h 25"/>
                <a:gd name="T44" fmla="*/ 32 w 59"/>
                <a:gd name="T45" fmla="*/ 24 h 25"/>
                <a:gd name="T46" fmla="*/ 38 w 59"/>
                <a:gd name="T47" fmla="*/ 23 h 25"/>
                <a:gd name="T48" fmla="*/ 43 w 59"/>
                <a:gd name="T49" fmla="*/ 22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5"/>
                <a:gd name="T77" fmla="*/ 59 w 59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5">
                  <a:moveTo>
                    <a:pt x="43" y="22"/>
                  </a:moveTo>
                  <a:lnTo>
                    <a:pt x="52" y="19"/>
                  </a:lnTo>
                  <a:lnTo>
                    <a:pt x="57" y="15"/>
                  </a:lnTo>
                  <a:lnTo>
                    <a:pt x="58" y="11"/>
                  </a:lnTo>
                  <a:lnTo>
                    <a:pt x="55" y="7"/>
                  </a:lnTo>
                  <a:lnTo>
                    <a:pt x="52" y="4"/>
                  </a:lnTo>
                  <a:lnTo>
                    <a:pt x="48" y="3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3"/>
                  </a:lnTo>
                  <a:lnTo>
                    <a:pt x="4" y="17"/>
                  </a:lnTo>
                  <a:lnTo>
                    <a:pt x="7" y="20"/>
                  </a:lnTo>
                  <a:lnTo>
                    <a:pt x="11" y="21"/>
                  </a:lnTo>
                  <a:lnTo>
                    <a:pt x="16" y="23"/>
                  </a:lnTo>
                  <a:lnTo>
                    <a:pt x="21" y="23"/>
                  </a:lnTo>
                  <a:lnTo>
                    <a:pt x="27" y="24"/>
                  </a:lnTo>
                  <a:lnTo>
                    <a:pt x="32" y="24"/>
                  </a:lnTo>
                  <a:lnTo>
                    <a:pt x="38" y="23"/>
                  </a:lnTo>
                  <a:lnTo>
                    <a:pt x="4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7" name="Freeform 28"/>
            <p:cNvSpPr>
              <a:spLocks/>
            </p:cNvSpPr>
            <p:nvPr/>
          </p:nvSpPr>
          <p:spPr bwMode="auto">
            <a:xfrm>
              <a:off x="4577" y="432"/>
              <a:ext cx="59" cy="25"/>
            </a:xfrm>
            <a:custGeom>
              <a:avLst/>
              <a:gdLst>
                <a:gd name="T0" fmla="*/ 43 w 59"/>
                <a:gd name="T1" fmla="*/ 23 h 25"/>
                <a:gd name="T2" fmla="*/ 52 w 59"/>
                <a:gd name="T3" fmla="*/ 20 h 25"/>
                <a:gd name="T4" fmla="*/ 57 w 59"/>
                <a:gd name="T5" fmla="*/ 16 h 25"/>
                <a:gd name="T6" fmla="*/ 58 w 59"/>
                <a:gd name="T7" fmla="*/ 11 h 25"/>
                <a:gd name="T8" fmla="*/ 55 w 59"/>
                <a:gd name="T9" fmla="*/ 6 h 25"/>
                <a:gd name="T10" fmla="*/ 52 w 59"/>
                <a:gd name="T11" fmla="*/ 4 h 25"/>
                <a:gd name="T12" fmla="*/ 48 w 59"/>
                <a:gd name="T13" fmla="*/ 2 h 25"/>
                <a:gd name="T14" fmla="*/ 43 w 59"/>
                <a:gd name="T15" fmla="*/ 1 h 25"/>
                <a:gd name="T16" fmla="*/ 38 w 59"/>
                <a:gd name="T17" fmla="*/ 0 h 25"/>
                <a:gd name="T18" fmla="*/ 31 w 59"/>
                <a:gd name="T19" fmla="*/ 0 h 25"/>
                <a:gd name="T20" fmla="*/ 26 w 59"/>
                <a:gd name="T21" fmla="*/ 0 h 25"/>
                <a:gd name="T22" fmla="*/ 20 w 59"/>
                <a:gd name="T23" fmla="*/ 0 h 25"/>
                <a:gd name="T24" fmla="*/ 15 w 59"/>
                <a:gd name="T25" fmla="*/ 1 h 25"/>
                <a:gd name="T26" fmla="*/ 6 w 59"/>
                <a:gd name="T27" fmla="*/ 4 h 25"/>
                <a:gd name="T28" fmla="*/ 1 w 59"/>
                <a:gd name="T29" fmla="*/ 8 h 25"/>
                <a:gd name="T30" fmla="*/ 0 w 59"/>
                <a:gd name="T31" fmla="*/ 13 h 25"/>
                <a:gd name="T32" fmla="*/ 4 w 59"/>
                <a:gd name="T33" fmla="*/ 18 h 25"/>
                <a:gd name="T34" fmla="*/ 7 w 59"/>
                <a:gd name="T35" fmla="*/ 20 h 25"/>
                <a:gd name="T36" fmla="*/ 11 w 59"/>
                <a:gd name="T37" fmla="*/ 21 h 25"/>
                <a:gd name="T38" fmla="*/ 15 w 59"/>
                <a:gd name="T39" fmla="*/ 23 h 25"/>
                <a:gd name="T40" fmla="*/ 20 w 59"/>
                <a:gd name="T41" fmla="*/ 24 h 25"/>
                <a:gd name="T42" fmla="*/ 26 w 59"/>
                <a:gd name="T43" fmla="*/ 24 h 25"/>
                <a:gd name="T44" fmla="*/ 31 w 59"/>
                <a:gd name="T45" fmla="*/ 24 h 25"/>
                <a:gd name="T46" fmla="*/ 38 w 59"/>
                <a:gd name="T47" fmla="*/ 24 h 25"/>
                <a:gd name="T48" fmla="*/ 43 w 59"/>
                <a:gd name="T49" fmla="*/ 23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5"/>
                <a:gd name="T77" fmla="*/ 59 w 59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5">
                  <a:moveTo>
                    <a:pt x="43" y="23"/>
                  </a:moveTo>
                  <a:lnTo>
                    <a:pt x="52" y="20"/>
                  </a:lnTo>
                  <a:lnTo>
                    <a:pt x="57" y="16"/>
                  </a:lnTo>
                  <a:lnTo>
                    <a:pt x="58" y="11"/>
                  </a:lnTo>
                  <a:lnTo>
                    <a:pt x="55" y="6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8"/>
                  </a:lnTo>
                  <a:lnTo>
                    <a:pt x="0" y="13"/>
                  </a:lnTo>
                  <a:lnTo>
                    <a:pt x="4" y="18"/>
                  </a:lnTo>
                  <a:lnTo>
                    <a:pt x="7" y="20"/>
                  </a:lnTo>
                  <a:lnTo>
                    <a:pt x="11" y="21"/>
                  </a:lnTo>
                  <a:lnTo>
                    <a:pt x="15" y="23"/>
                  </a:lnTo>
                  <a:lnTo>
                    <a:pt x="20" y="24"/>
                  </a:lnTo>
                  <a:lnTo>
                    <a:pt x="26" y="24"/>
                  </a:lnTo>
                  <a:lnTo>
                    <a:pt x="31" y="24"/>
                  </a:lnTo>
                  <a:lnTo>
                    <a:pt x="38" y="24"/>
                  </a:lnTo>
                  <a:lnTo>
                    <a:pt x="43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78469907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8B4014-B130-4517-9CD7-DE3F8DCBD9ED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charset="0"/>
                <a:ea typeface="+mn-ea"/>
                <a:cs typeface="Angsana New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252538" y="116632"/>
            <a:ext cx="5032375" cy="982663"/>
            <a:chOff x="789" y="160"/>
            <a:chExt cx="3170" cy="619"/>
          </a:xfrm>
        </p:grpSpPr>
        <p:pic>
          <p:nvPicPr>
            <p:cNvPr id="19498" name="Picture 2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89" y="160"/>
              <a:ext cx="3170" cy="6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99" name="Rectangle 3"/>
            <p:cNvSpPr>
              <a:spLocks noChangeArrowheads="1"/>
            </p:cNvSpPr>
            <p:nvPr/>
          </p:nvSpPr>
          <p:spPr bwMode="auto">
            <a:xfrm>
              <a:off x="1272" y="278"/>
              <a:ext cx="1978" cy="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ngsana New" pitchFamily="18" charset="-34"/>
              </a:endParaRPr>
            </a:p>
          </p:txBody>
        </p:sp>
      </p:grp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1691432" y="75977"/>
            <a:ext cx="4176712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  </a:t>
            </a:r>
            <a:r>
              <a:rPr kumimoji="0" lang="th-TH" sz="6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เครื่องบิน</a:t>
            </a:r>
          </a:p>
        </p:txBody>
      </p:sp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468313" y="2276475"/>
            <a:ext cx="5999162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imes New Roman" pitchFamily="18" charset="0"/>
              <a:ea typeface="+mn-ea"/>
              <a:cs typeface="Angsana New" pitchFamily="18" charset="-34"/>
            </a:endParaRPr>
          </a:p>
        </p:txBody>
      </p:sp>
      <p:sp>
        <p:nvSpPr>
          <p:cNvPr id="19464" name="Rectangle 9"/>
          <p:cNvSpPr>
            <a:spLocks noChangeArrowheads="1"/>
          </p:cNvSpPr>
          <p:nvPr/>
        </p:nvSpPr>
        <p:spPr bwMode="auto">
          <a:xfrm>
            <a:off x="251520" y="1196752"/>
            <a:ext cx="8554797" cy="496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571500" marR="0" lvl="0" indent="-5715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|"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sym typeface="Wingdings" panose="05000000000000000000" pitchFamily="2" charset="2"/>
              </a:rPr>
              <a:t>ระยะเวลาการเดินทางต่ำกว่า 9 ชั่วโมง</a:t>
            </a:r>
          </a:p>
          <a:p>
            <a:pPr marL="0" marR="0" lvl="0" indent="0" algn="thaiDi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</a:tabLst>
              <a:defRPr/>
            </a:pPr>
            <a:r>
              <a:rPr kumimoji="0" lang="th-TH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90454"/>
                </a:solidFill>
                <a:effectLst/>
                <a:uLnTx/>
                <a:uFillTx/>
              </a:rPr>
              <a:t>	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- ชั้นธุรกิจ  </a:t>
            </a:r>
            <a:r>
              <a:rPr kumimoji="0" lang="th-TH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รองปลัดกระทรวง ผู้ตรวจราชการ อธิบดี วิชาการทรงคุณวุฒิ  </a:t>
            </a:r>
            <a:r>
              <a:rPr kumimoji="0" lang="th-TH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	</a:t>
            </a:r>
            <a:endParaRPr kumimoji="0" lang="th-TH" sz="36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algn="thaiDi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</a:tabLst>
              <a:defRPr/>
            </a:pPr>
            <a:r>
              <a:rPr lang="th-TH" sz="3600" b="0" dirty="0">
                <a:solidFill>
                  <a:srgbClr val="000000"/>
                </a:solidFill>
              </a:rPr>
              <a:t>	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- ชั้นประหยัด </a:t>
            </a:r>
            <a:r>
              <a:rPr kumimoji="0" lang="th-TH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บริหารต้น อำนวยการสูงลงมา วิชาการเชี่ยวชาญ </a:t>
            </a:r>
            <a:r>
              <a:rPr kumimoji="0" lang="th-TH" sz="36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ลงมา ทั่วไปทักษะพิเศษลงมา</a:t>
            </a:r>
            <a:endParaRPr kumimoji="0" lang="th-TH" sz="3600" b="0" i="0" u="none" strike="noStrike" kern="1200" cap="none" spc="-120" normalizeH="0" baseline="0" noProof="0" dirty="0" smtClean="0">
              <a:ln>
                <a:noFill/>
              </a:ln>
              <a:solidFill>
                <a:srgbClr val="272BD9"/>
              </a:solidFill>
              <a:effectLst/>
              <a:uLnTx/>
              <a:uFillTx/>
            </a:endParaRPr>
          </a:p>
          <a:p>
            <a:pPr marL="0" marR="0" lvl="0" indent="0" algn="thaiDi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</a:tabLst>
              <a:defRPr/>
            </a:pPr>
            <a:endParaRPr kumimoji="0" lang="th-TH" sz="1600" b="0" i="0" u="none" strike="noStrike" kern="1200" cap="none" spc="-14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algn="thaiDi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</a:tabLst>
              <a:defRPr/>
            </a:pPr>
            <a:r>
              <a:rPr kumimoji="0" lang="th-TH" sz="3600" b="0" i="0" u="none" strike="noStrike" kern="1200" cap="none" spc="-14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       กรณี</a:t>
            </a:r>
            <a:r>
              <a:rPr kumimoji="0" lang="th-TH" sz="3600" b="1" i="0" u="none" strike="noStrike" kern="1200" cap="none" spc="-14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ผู้เดินทางตามชั้นธุรกิจและชั้นประหยัด </a:t>
            </a:r>
            <a:r>
              <a:rPr kumimoji="0" lang="th-TH" sz="3600" b="0" i="0" u="none" strike="noStrike" kern="1200" cap="none" spc="-14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จำเป็นต้องโดยสาร                           ในชั้นที่สูงกว่าสิทธิ </a:t>
            </a:r>
            <a:r>
              <a:rPr kumimoji="0" lang="th-TH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ต้องได้รับอนุมัติจากปลัดกระทรวงเจ้าสังกัด</a:t>
            </a:r>
          </a:p>
          <a:p>
            <a:pPr marL="0" marR="0" lvl="0" indent="0" algn="thaiDi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</a:tabLst>
              <a:defRPr/>
            </a:pPr>
            <a:r>
              <a:rPr kumimoji="0" lang="th-TH" sz="3600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เว้นแต่ </a:t>
            </a:r>
            <a:r>
              <a:rPr lang="th-TH" sz="3600" dirty="0" smtClean="0">
                <a:solidFill>
                  <a:srgbClr val="FF0000"/>
                </a:solidFill>
              </a:rPr>
              <a:t>วิชาการเชี่ยวชาญลงมา ทั่วไปทักษะพิเศษลงมา อำนวยการต้น</a:t>
            </a:r>
          </a:p>
          <a:p>
            <a:pPr lvl="0" algn="ctr">
              <a:lnSpc>
                <a:spcPct val="90000"/>
              </a:lnSpc>
              <a:tabLst>
                <a:tab pos="449263" algn="l"/>
              </a:tabLst>
              <a:defRPr/>
            </a:pPr>
            <a:r>
              <a:rPr lang="th-TH" sz="4800" dirty="0">
                <a:solidFill>
                  <a:srgbClr val="FF0000"/>
                </a:solidFill>
              </a:rPr>
              <a:t> (ม. 53/1)    </a:t>
            </a:r>
            <a:endParaRPr kumimoji="0" lang="th-TH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9467" name="Oval 12"/>
          <p:cNvSpPr>
            <a:spLocks noChangeArrowheads="1"/>
          </p:cNvSpPr>
          <p:nvPr/>
        </p:nvSpPr>
        <p:spPr bwMode="auto">
          <a:xfrm>
            <a:off x="4379913" y="5265738"/>
            <a:ext cx="673100" cy="377825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imes New Roman" pitchFamily="18" charset="0"/>
              <a:ea typeface="+mn-ea"/>
              <a:cs typeface="Angsana New" pitchFamily="18" charset="-34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213475" y="425450"/>
            <a:ext cx="2590800" cy="512763"/>
            <a:chOff x="3914" y="268"/>
            <a:chExt cx="1632" cy="323"/>
          </a:xfrm>
        </p:grpSpPr>
        <p:sp>
          <p:nvSpPr>
            <p:cNvPr id="19482" name="Freeform 13"/>
            <p:cNvSpPr>
              <a:spLocks/>
            </p:cNvSpPr>
            <p:nvPr/>
          </p:nvSpPr>
          <p:spPr bwMode="auto">
            <a:xfrm>
              <a:off x="3914" y="268"/>
              <a:ext cx="1586" cy="281"/>
            </a:xfrm>
            <a:custGeom>
              <a:avLst/>
              <a:gdLst>
                <a:gd name="T0" fmla="*/ 1563 w 1586"/>
                <a:gd name="T1" fmla="*/ 11 h 281"/>
                <a:gd name="T2" fmla="*/ 1528 w 1586"/>
                <a:gd name="T3" fmla="*/ 4 h 281"/>
                <a:gd name="T4" fmla="*/ 1487 w 1586"/>
                <a:gd name="T5" fmla="*/ 1 h 281"/>
                <a:gd name="T6" fmla="*/ 1445 w 1586"/>
                <a:gd name="T7" fmla="*/ 0 h 281"/>
                <a:gd name="T8" fmla="*/ 1412 w 1586"/>
                <a:gd name="T9" fmla="*/ 1 h 281"/>
                <a:gd name="T10" fmla="*/ 1397 w 1586"/>
                <a:gd name="T11" fmla="*/ 1 h 281"/>
                <a:gd name="T12" fmla="*/ 1370 w 1586"/>
                <a:gd name="T13" fmla="*/ 1 h 281"/>
                <a:gd name="T14" fmla="*/ 1322 w 1586"/>
                <a:gd name="T15" fmla="*/ 1 h 281"/>
                <a:gd name="T16" fmla="*/ 1283 w 1586"/>
                <a:gd name="T17" fmla="*/ 1 h 281"/>
                <a:gd name="T18" fmla="*/ 1240 w 1586"/>
                <a:gd name="T19" fmla="*/ 5 h 281"/>
                <a:gd name="T20" fmla="*/ 1186 w 1586"/>
                <a:gd name="T21" fmla="*/ 15 h 281"/>
                <a:gd name="T22" fmla="*/ 1122 w 1586"/>
                <a:gd name="T23" fmla="*/ 27 h 281"/>
                <a:gd name="T24" fmla="*/ 1051 w 1586"/>
                <a:gd name="T25" fmla="*/ 41 h 281"/>
                <a:gd name="T26" fmla="*/ 975 w 1586"/>
                <a:gd name="T27" fmla="*/ 59 h 281"/>
                <a:gd name="T28" fmla="*/ 897 w 1586"/>
                <a:gd name="T29" fmla="*/ 77 h 281"/>
                <a:gd name="T30" fmla="*/ 817 w 1586"/>
                <a:gd name="T31" fmla="*/ 96 h 281"/>
                <a:gd name="T32" fmla="*/ 739 w 1586"/>
                <a:gd name="T33" fmla="*/ 116 h 281"/>
                <a:gd name="T34" fmla="*/ 665 w 1586"/>
                <a:gd name="T35" fmla="*/ 135 h 281"/>
                <a:gd name="T36" fmla="*/ 597 w 1586"/>
                <a:gd name="T37" fmla="*/ 153 h 281"/>
                <a:gd name="T38" fmla="*/ 566 w 1586"/>
                <a:gd name="T39" fmla="*/ 140 h 281"/>
                <a:gd name="T40" fmla="*/ 529 w 1586"/>
                <a:gd name="T41" fmla="*/ 130 h 281"/>
                <a:gd name="T42" fmla="*/ 497 w 1586"/>
                <a:gd name="T43" fmla="*/ 132 h 281"/>
                <a:gd name="T44" fmla="*/ 458 w 1586"/>
                <a:gd name="T45" fmla="*/ 143 h 281"/>
                <a:gd name="T46" fmla="*/ 417 w 1586"/>
                <a:gd name="T47" fmla="*/ 155 h 281"/>
                <a:gd name="T48" fmla="*/ 0 w 1586"/>
                <a:gd name="T49" fmla="*/ 186 h 281"/>
                <a:gd name="T50" fmla="*/ 288 w 1586"/>
                <a:gd name="T51" fmla="*/ 238 h 281"/>
                <a:gd name="T52" fmla="*/ 262 w 1586"/>
                <a:gd name="T53" fmla="*/ 280 h 281"/>
                <a:gd name="T54" fmla="*/ 278 w 1586"/>
                <a:gd name="T55" fmla="*/ 280 h 281"/>
                <a:gd name="T56" fmla="*/ 310 w 1586"/>
                <a:gd name="T57" fmla="*/ 280 h 281"/>
                <a:gd name="T58" fmla="*/ 355 w 1586"/>
                <a:gd name="T59" fmla="*/ 279 h 281"/>
                <a:gd name="T60" fmla="*/ 415 w 1586"/>
                <a:gd name="T61" fmla="*/ 276 h 281"/>
                <a:gd name="T62" fmla="*/ 487 w 1586"/>
                <a:gd name="T63" fmla="*/ 271 h 281"/>
                <a:gd name="T64" fmla="*/ 573 w 1586"/>
                <a:gd name="T65" fmla="*/ 265 h 281"/>
                <a:gd name="T66" fmla="*/ 671 w 1586"/>
                <a:gd name="T67" fmla="*/ 255 h 281"/>
                <a:gd name="T68" fmla="*/ 780 w 1586"/>
                <a:gd name="T69" fmla="*/ 242 h 281"/>
                <a:gd name="T70" fmla="*/ 901 w 1586"/>
                <a:gd name="T71" fmla="*/ 224 h 281"/>
                <a:gd name="T72" fmla="*/ 1033 w 1586"/>
                <a:gd name="T73" fmla="*/ 202 h 281"/>
                <a:gd name="T74" fmla="*/ 1180 w 1586"/>
                <a:gd name="T75" fmla="*/ 219 h 281"/>
                <a:gd name="T76" fmla="*/ 1408 w 1586"/>
                <a:gd name="T77" fmla="*/ 165 h 281"/>
                <a:gd name="T78" fmla="*/ 1421 w 1586"/>
                <a:gd name="T79" fmla="*/ 159 h 281"/>
                <a:gd name="T80" fmla="*/ 1429 w 1586"/>
                <a:gd name="T81" fmla="*/ 153 h 281"/>
                <a:gd name="T82" fmla="*/ 1429 w 1586"/>
                <a:gd name="T83" fmla="*/ 137 h 281"/>
                <a:gd name="T84" fmla="*/ 1411 w 1586"/>
                <a:gd name="T85" fmla="*/ 125 h 281"/>
                <a:gd name="T86" fmla="*/ 1414 w 1586"/>
                <a:gd name="T87" fmla="*/ 115 h 281"/>
                <a:gd name="T88" fmla="*/ 1464 w 1586"/>
                <a:gd name="T89" fmla="*/ 99 h 281"/>
                <a:gd name="T90" fmla="*/ 1507 w 1586"/>
                <a:gd name="T91" fmla="*/ 83 h 281"/>
                <a:gd name="T92" fmla="*/ 1540 w 1586"/>
                <a:gd name="T93" fmla="*/ 69 h 281"/>
                <a:gd name="T94" fmla="*/ 1565 w 1586"/>
                <a:gd name="T95" fmla="*/ 55 h 281"/>
                <a:gd name="T96" fmla="*/ 1580 w 1586"/>
                <a:gd name="T97" fmla="*/ 42 h 281"/>
                <a:gd name="T98" fmla="*/ 1583 w 1586"/>
                <a:gd name="T99" fmla="*/ 24 h 28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86"/>
                <a:gd name="T151" fmla="*/ 0 h 281"/>
                <a:gd name="T152" fmla="*/ 1586 w 1586"/>
                <a:gd name="T153" fmla="*/ 281 h 28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86" h="281">
                  <a:moveTo>
                    <a:pt x="1578" y="19"/>
                  </a:moveTo>
                  <a:lnTo>
                    <a:pt x="1571" y="15"/>
                  </a:lnTo>
                  <a:lnTo>
                    <a:pt x="1563" y="11"/>
                  </a:lnTo>
                  <a:lnTo>
                    <a:pt x="1553" y="8"/>
                  </a:lnTo>
                  <a:lnTo>
                    <a:pt x="1540" y="6"/>
                  </a:lnTo>
                  <a:lnTo>
                    <a:pt x="1528" y="4"/>
                  </a:lnTo>
                  <a:lnTo>
                    <a:pt x="1514" y="2"/>
                  </a:lnTo>
                  <a:lnTo>
                    <a:pt x="1501" y="2"/>
                  </a:lnTo>
                  <a:lnTo>
                    <a:pt x="1487" y="1"/>
                  </a:lnTo>
                  <a:lnTo>
                    <a:pt x="1472" y="0"/>
                  </a:lnTo>
                  <a:lnTo>
                    <a:pt x="1458" y="0"/>
                  </a:lnTo>
                  <a:lnTo>
                    <a:pt x="1445" y="0"/>
                  </a:lnTo>
                  <a:lnTo>
                    <a:pt x="1433" y="0"/>
                  </a:lnTo>
                  <a:lnTo>
                    <a:pt x="1423" y="0"/>
                  </a:lnTo>
                  <a:lnTo>
                    <a:pt x="1412" y="1"/>
                  </a:lnTo>
                  <a:lnTo>
                    <a:pt x="1405" y="1"/>
                  </a:lnTo>
                  <a:lnTo>
                    <a:pt x="1399" y="1"/>
                  </a:lnTo>
                  <a:lnTo>
                    <a:pt x="1397" y="1"/>
                  </a:lnTo>
                  <a:lnTo>
                    <a:pt x="1391" y="1"/>
                  </a:lnTo>
                  <a:lnTo>
                    <a:pt x="1382" y="1"/>
                  </a:lnTo>
                  <a:lnTo>
                    <a:pt x="1370" y="1"/>
                  </a:lnTo>
                  <a:lnTo>
                    <a:pt x="1355" y="1"/>
                  </a:lnTo>
                  <a:lnTo>
                    <a:pt x="1339" y="1"/>
                  </a:lnTo>
                  <a:lnTo>
                    <a:pt x="1322" y="1"/>
                  </a:lnTo>
                  <a:lnTo>
                    <a:pt x="1305" y="0"/>
                  </a:lnTo>
                  <a:lnTo>
                    <a:pt x="1295" y="0"/>
                  </a:lnTo>
                  <a:lnTo>
                    <a:pt x="1283" y="1"/>
                  </a:lnTo>
                  <a:lnTo>
                    <a:pt x="1270" y="2"/>
                  </a:lnTo>
                  <a:lnTo>
                    <a:pt x="1256" y="3"/>
                  </a:lnTo>
                  <a:lnTo>
                    <a:pt x="1240" y="5"/>
                  </a:lnTo>
                  <a:lnTo>
                    <a:pt x="1223" y="8"/>
                  </a:lnTo>
                  <a:lnTo>
                    <a:pt x="1205" y="11"/>
                  </a:lnTo>
                  <a:lnTo>
                    <a:pt x="1186" y="15"/>
                  </a:lnTo>
                  <a:lnTo>
                    <a:pt x="1165" y="18"/>
                  </a:lnTo>
                  <a:lnTo>
                    <a:pt x="1144" y="22"/>
                  </a:lnTo>
                  <a:lnTo>
                    <a:pt x="1122" y="27"/>
                  </a:lnTo>
                  <a:lnTo>
                    <a:pt x="1099" y="31"/>
                  </a:lnTo>
                  <a:lnTo>
                    <a:pt x="1075" y="36"/>
                  </a:lnTo>
                  <a:lnTo>
                    <a:pt x="1051" y="41"/>
                  </a:lnTo>
                  <a:lnTo>
                    <a:pt x="1027" y="47"/>
                  </a:lnTo>
                  <a:lnTo>
                    <a:pt x="1001" y="53"/>
                  </a:lnTo>
                  <a:lnTo>
                    <a:pt x="975" y="59"/>
                  </a:lnTo>
                  <a:lnTo>
                    <a:pt x="949" y="65"/>
                  </a:lnTo>
                  <a:lnTo>
                    <a:pt x="923" y="70"/>
                  </a:lnTo>
                  <a:lnTo>
                    <a:pt x="897" y="77"/>
                  </a:lnTo>
                  <a:lnTo>
                    <a:pt x="870" y="83"/>
                  </a:lnTo>
                  <a:lnTo>
                    <a:pt x="844" y="90"/>
                  </a:lnTo>
                  <a:lnTo>
                    <a:pt x="817" y="96"/>
                  </a:lnTo>
                  <a:lnTo>
                    <a:pt x="791" y="103"/>
                  </a:lnTo>
                  <a:lnTo>
                    <a:pt x="766" y="109"/>
                  </a:lnTo>
                  <a:lnTo>
                    <a:pt x="739" y="116"/>
                  </a:lnTo>
                  <a:lnTo>
                    <a:pt x="715" y="122"/>
                  </a:lnTo>
                  <a:lnTo>
                    <a:pt x="689" y="128"/>
                  </a:lnTo>
                  <a:lnTo>
                    <a:pt x="665" y="135"/>
                  </a:lnTo>
                  <a:lnTo>
                    <a:pt x="642" y="141"/>
                  </a:lnTo>
                  <a:lnTo>
                    <a:pt x="619" y="147"/>
                  </a:lnTo>
                  <a:lnTo>
                    <a:pt x="597" y="153"/>
                  </a:lnTo>
                  <a:lnTo>
                    <a:pt x="588" y="149"/>
                  </a:lnTo>
                  <a:lnTo>
                    <a:pt x="577" y="144"/>
                  </a:lnTo>
                  <a:lnTo>
                    <a:pt x="566" y="140"/>
                  </a:lnTo>
                  <a:lnTo>
                    <a:pt x="553" y="136"/>
                  </a:lnTo>
                  <a:lnTo>
                    <a:pt x="541" y="133"/>
                  </a:lnTo>
                  <a:lnTo>
                    <a:pt x="529" y="130"/>
                  </a:lnTo>
                  <a:lnTo>
                    <a:pt x="517" y="130"/>
                  </a:lnTo>
                  <a:lnTo>
                    <a:pt x="507" y="130"/>
                  </a:lnTo>
                  <a:lnTo>
                    <a:pt x="497" y="132"/>
                  </a:lnTo>
                  <a:lnTo>
                    <a:pt x="485" y="135"/>
                  </a:lnTo>
                  <a:lnTo>
                    <a:pt x="472" y="138"/>
                  </a:lnTo>
                  <a:lnTo>
                    <a:pt x="458" y="143"/>
                  </a:lnTo>
                  <a:lnTo>
                    <a:pt x="444" y="147"/>
                  </a:lnTo>
                  <a:lnTo>
                    <a:pt x="429" y="151"/>
                  </a:lnTo>
                  <a:lnTo>
                    <a:pt x="417" y="155"/>
                  </a:lnTo>
                  <a:lnTo>
                    <a:pt x="407" y="159"/>
                  </a:lnTo>
                  <a:lnTo>
                    <a:pt x="276" y="135"/>
                  </a:lnTo>
                  <a:lnTo>
                    <a:pt x="0" y="186"/>
                  </a:lnTo>
                  <a:lnTo>
                    <a:pt x="54" y="192"/>
                  </a:lnTo>
                  <a:lnTo>
                    <a:pt x="145" y="175"/>
                  </a:lnTo>
                  <a:lnTo>
                    <a:pt x="288" y="238"/>
                  </a:lnTo>
                  <a:lnTo>
                    <a:pt x="230" y="279"/>
                  </a:lnTo>
                  <a:lnTo>
                    <a:pt x="260" y="280"/>
                  </a:lnTo>
                  <a:lnTo>
                    <a:pt x="262" y="280"/>
                  </a:lnTo>
                  <a:lnTo>
                    <a:pt x="266" y="280"/>
                  </a:lnTo>
                  <a:lnTo>
                    <a:pt x="271" y="280"/>
                  </a:lnTo>
                  <a:lnTo>
                    <a:pt x="278" y="280"/>
                  </a:lnTo>
                  <a:lnTo>
                    <a:pt x="287" y="280"/>
                  </a:lnTo>
                  <a:lnTo>
                    <a:pt x="297" y="280"/>
                  </a:lnTo>
                  <a:lnTo>
                    <a:pt x="310" y="280"/>
                  </a:lnTo>
                  <a:lnTo>
                    <a:pt x="324" y="280"/>
                  </a:lnTo>
                  <a:lnTo>
                    <a:pt x="338" y="279"/>
                  </a:lnTo>
                  <a:lnTo>
                    <a:pt x="355" y="279"/>
                  </a:lnTo>
                  <a:lnTo>
                    <a:pt x="374" y="278"/>
                  </a:lnTo>
                  <a:lnTo>
                    <a:pt x="394" y="277"/>
                  </a:lnTo>
                  <a:lnTo>
                    <a:pt x="415" y="276"/>
                  </a:lnTo>
                  <a:lnTo>
                    <a:pt x="438" y="275"/>
                  </a:lnTo>
                  <a:lnTo>
                    <a:pt x="462" y="274"/>
                  </a:lnTo>
                  <a:lnTo>
                    <a:pt x="487" y="271"/>
                  </a:lnTo>
                  <a:lnTo>
                    <a:pt x="515" y="270"/>
                  </a:lnTo>
                  <a:lnTo>
                    <a:pt x="543" y="268"/>
                  </a:lnTo>
                  <a:lnTo>
                    <a:pt x="573" y="265"/>
                  </a:lnTo>
                  <a:lnTo>
                    <a:pt x="604" y="262"/>
                  </a:lnTo>
                  <a:lnTo>
                    <a:pt x="637" y="258"/>
                  </a:lnTo>
                  <a:lnTo>
                    <a:pt x="671" y="255"/>
                  </a:lnTo>
                  <a:lnTo>
                    <a:pt x="706" y="251"/>
                  </a:lnTo>
                  <a:lnTo>
                    <a:pt x="742" y="246"/>
                  </a:lnTo>
                  <a:lnTo>
                    <a:pt x="780" y="242"/>
                  </a:lnTo>
                  <a:lnTo>
                    <a:pt x="819" y="236"/>
                  </a:lnTo>
                  <a:lnTo>
                    <a:pt x="859" y="230"/>
                  </a:lnTo>
                  <a:lnTo>
                    <a:pt x="901" y="224"/>
                  </a:lnTo>
                  <a:lnTo>
                    <a:pt x="943" y="217"/>
                  </a:lnTo>
                  <a:lnTo>
                    <a:pt x="987" y="210"/>
                  </a:lnTo>
                  <a:lnTo>
                    <a:pt x="1033" y="202"/>
                  </a:lnTo>
                  <a:lnTo>
                    <a:pt x="1078" y="194"/>
                  </a:lnTo>
                  <a:lnTo>
                    <a:pt x="1029" y="220"/>
                  </a:lnTo>
                  <a:lnTo>
                    <a:pt x="1180" y="219"/>
                  </a:lnTo>
                  <a:lnTo>
                    <a:pt x="1398" y="168"/>
                  </a:lnTo>
                  <a:lnTo>
                    <a:pt x="1403" y="167"/>
                  </a:lnTo>
                  <a:lnTo>
                    <a:pt x="1408" y="165"/>
                  </a:lnTo>
                  <a:lnTo>
                    <a:pt x="1413" y="163"/>
                  </a:lnTo>
                  <a:lnTo>
                    <a:pt x="1417" y="162"/>
                  </a:lnTo>
                  <a:lnTo>
                    <a:pt x="1421" y="159"/>
                  </a:lnTo>
                  <a:lnTo>
                    <a:pt x="1424" y="157"/>
                  </a:lnTo>
                  <a:lnTo>
                    <a:pt x="1427" y="155"/>
                  </a:lnTo>
                  <a:lnTo>
                    <a:pt x="1429" y="153"/>
                  </a:lnTo>
                  <a:lnTo>
                    <a:pt x="1431" y="147"/>
                  </a:lnTo>
                  <a:lnTo>
                    <a:pt x="1431" y="142"/>
                  </a:lnTo>
                  <a:lnTo>
                    <a:pt x="1429" y="137"/>
                  </a:lnTo>
                  <a:lnTo>
                    <a:pt x="1424" y="132"/>
                  </a:lnTo>
                  <a:lnTo>
                    <a:pt x="1418" y="129"/>
                  </a:lnTo>
                  <a:lnTo>
                    <a:pt x="1411" y="125"/>
                  </a:lnTo>
                  <a:lnTo>
                    <a:pt x="1404" y="123"/>
                  </a:lnTo>
                  <a:lnTo>
                    <a:pt x="1396" y="121"/>
                  </a:lnTo>
                  <a:lnTo>
                    <a:pt x="1414" y="115"/>
                  </a:lnTo>
                  <a:lnTo>
                    <a:pt x="1432" y="110"/>
                  </a:lnTo>
                  <a:lnTo>
                    <a:pt x="1449" y="105"/>
                  </a:lnTo>
                  <a:lnTo>
                    <a:pt x="1464" y="99"/>
                  </a:lnTo>
                  <a:lnTo>
                    <a:pt x="1479" y="94"/>
                  </a:lnTo>
                  <a:lnTo>
                    <a:pt x="1494" y="89"/>
                  </a:lnTo>
                  <a:lnTo>
                    <a:pt x="1507" y="83"/>
                  </a:lnTo>
                  <a:lnTo>
                    <a:pt x="1519" y="78"/>
                  </a:lnTo>
                  <a:lnTo>
                    <a:pt x="1530" y="73"/>
                  </a:lnTo>
                  <a:lnTo>
                    <a:pt x="1540" y="69"/>
                  </a:lnTo>
                  <a:lnTo>
                    <a:pt x="1549" y="64"/>
                  </a:lnTo>
                  <a:lnTo>
                    <a:pt x="1558" y="59"/>
                  </a:lnTo>
                  <a:lnTo>
                    <a:pt x="1565" y="55"/>
                  </a:lnTo>
                  <a:lnTo>
                    <a:pt x="1571" y="50"/>
                  </a:lnTo>
                  <a:lnTo>
                    <a:pt x="1576" y="46"/>
                  </a:lnTo>
                  <a:lnTo>
                    <a:pt x="1580" y="42"/>
                  </a:lnTo>
                  <a:lnTo>
                    <a:pt x="1584" y="35"/>
                  </a:lnTo>
                  <a:lnTo>
                    <a:pt x="1585" y="30"/>
                  </a:lnTo>
                  <a:lnTo>
                    <a:pt x="1583" y="24"/>
                  </a:lnTo>
                  <a:lnTo>
                    <a:pt x="1578" y="19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83" name="Freeform 14"/>
            <p:cNvSpPr>
              <a:spLocks/>
            </p:cNvSpPr>
            <p:nvPr/>
          </p:nvSpPr>
          <p:spPr bwMode="auto">
            <a:xfrm>
              <a:off x="4094" y="283"/>
              <a:ext cx="1370" cy="251"/>
            </a:xfrm>
            <a:custGeom>
              <a:avLst/>
              <a:gdLst>
                <a:gd name="T0" fmla="*/ 1339 w 1370"/>
                <a:gd name="T1" fmla="*/ 41 h 251"/>
                <a:gd name="T2" fmla="*/ 1260 w 1370"/>
                <a:gd name="T3" fmla="*/ 74 h 251"/>
                <a:gd name="T4" fmla="*/ 1230 w 1370"/>
                <a:gd name="T5" fmla="*/ 78 h 251"/>
                <a:gd name="T6" fmla="*/ 1219 w 1370"/>
                <a:gd name="T7" fmla="*/ 72 h 251"/>
                <a:gd name="T8" fmla="*/ 1158 w 1370"/>
                <a:gd name="T9" fmla="*/ 64 h 251"/>
                <a:gd name="T10" fmla="*/ 1104 w 1370"/>
                <a:gd name="T11" fmla="*/ 69 h 251"/>
                <a:gd name="T12" fmla="*/ 1095 w 1370"/>
                <a:gd name="T13" fmla="*/ 70 h 251"/>
                <a:gd name="T14" fmla="*/ 1058 w 1370"/>
                <a:gd name="T15" fmla="*/ 76 h 251"/>
                <a:gd name="T16" fmla="*/ 1000 w 1370"/>
                <a:gd name="T17" fmla="*/ 86 h 251"/>
                <a:gd name="T18" fmla="*/ 930 w 1370"/>
                <a:gd name="T19" fmla="*/ 100 h 251"/>
                <a:gd name="T20" fmla="*/ 803 w 1370"/>
                <a:gd name="T21" fmla="*/ 130 h 251"/>
                <a:gd name="T22" fmla="*/ 701 w 1370"/>
                <a:gd name="T23" fmla="*/ 160 h 251"/>
                <a:gd name="T24" fmla="*/ 641 w 1370"/>
                <a:gd name="T25" fmla="*/ 182 h 251"/>
                <a:gd name="T26" fmla="*/ 618 w 1370"/>
                <a:gd name="T27" fmla="*/ 192 h 251"/>
                <a:gd name="T28" fmla="*/ 627 w 1370"/>
                <a:gd name="T29" fmla="*/ 189 h 251"/>
                <a:gd name="T30" fmla="*/ 675 w 1370"/>
                <a:gd name="T31" fmla="*/ 177 h 251"/>
                <a:gd name="T32" fmla="*/ 762 w 1370"/>
                <a:gd name="T33" fmla="*/ 156 h 251"/>
                <a:gd name="T34" fmla="*/ 888 w 1370"/>
                <a:gd name="T35" fmla="*/ 126 h 251"/>
                <a:gd name="T36" fmla="*/ 981 w 1370"/>
                <a:gd name="T37" fmla="*/ 106 h 251"/>
                <a:gd name="T38" fmla="*/ 1045 w 1370"/>
                <a:gd name="T39" fmla="*/ 94 h 251"/>
                <a:gd name="T40" fmla="*/ 1092 w 1370"/>
                <a:gd name="T41" fmla="*/ 87 h 251"/>
                <a:gd name="T42" fmla="*/ 1117 w 1370"/>
                <a:gd name="T43" fmla="*/ 83 h 251"/>
                <a:gd name="T44" fmla="*/ 1133 w 1370"/>
                <a:gd name="T45" fmla="*/ 80 h 251"/>
                <a:gd name="T46" fmla="*/ 1175 w 1370"/>
                <a:gd name="T47" fmla="*/ 79 h 251"/>
                <a:gd name="T48" fmla="*/ 1197 w 1370"/>
                <a:gd name="T49" fmla="*/ 83 h 251"/>
                <a:gd name="T50" fmla="*/ 1186 w 1370"/>
                <a:gd name="T51" fmla="*/ 96 h 251"/>
                <a:gd name="T52" fmla="*/ 1135 w 1370"/>
                <a:gd name="T53" fmla="*/ 110 h 251"/>
                <a:gd name="T54" fmla="*/ 1079 w 1370"/>
                <a:gd name="T55" fmla="*/ 125 h 251"/>
                <a:gd name="T56" fmla="*/ 1059 w 1370"/>
                <a:gd name="T57" fmla="*/ 129 h 251"/>
                <a:gd name="T58" fmla="*/ 1038 w 1370"/>
                <a:gd name="T59" fmla="*/ 134 h 251"/>
                <a:gd name="T60" fmla="*/ 989 w 1370"/>
                <a:gd name="T61" fmla="*/ 144 h 251"/>
                <a:gd name="T62" fmla="*/ 935 w 1370"/>
                <a:gd name="T63" fmla="*/ 155 h 251"/>
                <a:gd name="T64" fmla="*/ 780 w 1370"/>
                <a:gd name="T65" fmla="*/ 183 h 251"/>
                <a:gd name="T66" fmla="*/ 638 w 1370"/>
                <a:gd name="T67" fmla="*/ 205 h 251"/>
                <a:gd name="T68" fmla="*/ 510 w 1370"/>
                <a:gd name="T69" fmla="*/ 222 h 251"/>
                <a:gd name="T70" fmla="*/ 398 w 1370"/>
                <a:gd name="T71" fmla="*/ 234 h 251"/>
                <a:gd name="T72" fmla="*/ 300 w 1370"/>
                <a:gd name="T73" fmla="*/ 242 h 251"/>
                <a:gd name="T74" fmla="*/ 219 w 1370"/>
                <a:gd name="T75" fmla="*/ 247 h 251"/>
                <a:gd name="T76" fmla="*/ 157 w 1370"/>
                <a:gd name="T77" fmla="*/ 249 h 251"/>
                <a:gd name="T78" fmla="*/ 112 w 1370"/>
                <a:gd name="T79" fmla="*/ 250 h 251"/>
                <a:gd name="T80" fmla="*/ 232 w 1370"/>
                <a:gd name="T81" fmla="*/ 160 h 251"/>
                <a:gd name="T82" fmla="*/ 284 w 1370"/>
                <a:gd name="T83" fmla="*/ 144 h 251"/>
                <a:gd name="T84" fmla="*/ 331 w 1370"/>
                <a:gd name="T85" fmla="*/ 131 h 251"/>
                <a:gd name="T86" fmla="*/ 351 w 1370"/>
                <a:gd name="T87" fmla="*/ 132 h 251"/>
                <a:gd name="T88" fmla="*/ 378 w 1370"/>
                <a:gd name="T89" fmla="*/ 142 h 251"/>
                <a:gd name="T90" fmla="*/ 343 w 1370"/>
                <a:gd name="T91" fmla="*/ 158 h 251"/>
                <a:gd name="T92" fmla="*/ 283 w 1370"/>
                <a:gd name="T93" fmla="*/ 179 h 251"/>
                <a:gd name="T94" fmla="*/ 232 w 1370"/>
                <a:gd name="T95" fmla="*/ 199 h 251"/>
                <a:gd name="T96" fmla="*/ 206 w 1370"/>
                <a:gd name="T97" fmla="*/ 209 h 251"/>
                <a:gd name="T98" fmla="*/ 272 w 1370"/>
                <a:gd name="T99" fmla="*/ 192 h 251"/>
                <a:gd name="T100" fmla="*/ 388 w 1370"/>
                <a:gd name="T101" fmla="*/ 162 h 251"/>
                <a:gd name="T102" fmla="*/ 523 w 1370"/>
                <a:gd name="T103" fmla="*/ 127 h 251"/>
                <a:gd name="T104" fmla="*/ 666 w 1370"/>
                <a:gd name="T105" fmla="*/ 92 h 251"/>
                <a:gd name="T106" fmla="*/ 807 w 1370"/>
                <a:gd name="T107" fmla="*/ 58 h 251"/>
                <a:gd name="T108" fmla="*/ 936 w 1370"/>
                <a:gd name="T109" fmla="*/ 30 h 251"/>
                <a:gd name="T110" fmla="*/ 1040 w 1370"/>
                <a:gd name="T111" fmla="*/ 9 h 251"/>
                <a:gd name="T112" fmla="*/ 1112 w 1370"/>
                <a:gd name="T113" fmla="*/ 0 h 251"/>
                <a:gd name="T114" fmla="*/ 1131 w 1370"/>
                <a:gd name="T115" fmla="*/ 0 h 251"/>
                <a:gd name="T116" fmla="*/ 1263 w 1370"/>
                <a:gd name="T117" fmla="*/ 0 h 251"/>
                <a:gd name="T118" fmla="*/ 1310 w 1370"/>
                <a:gd name="T119" fmla="*/ 1 h 251"/>
                <a:gd name="T120" fmla="*/ 1360 w 1370"/>
                <a:gd name="T121" fmla="*/ 8 h 251"/>
                <a:gd name="T122" fmla="*/ 1368 w 1370"/>
                <a:gd name="T123" fmla="*/ 19 h 2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70"/>
                <a:gd name="T187" fmla="*/ 0 h 251"/>
                <a:gd name="T188" fmla="*/ 1370 w 1370"/>
                <a:gd name="T189" fmla="*/ 251 h 25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70" h="251">
                  <a:moveTo>
                    <a:pt x="1366" y="22"/>
                  </a:moveTo>
                  <a:lnTo>
                    <a:pt x="1360" y="28"/>
                  </a:lnTo>
                  <a:lnTo>
                    <a:pt x="1351" y="35"/>
                  </a:lnTo>
                  <a:lnTo>
                    <a:pt x="1339" y="41"/>
                  </a:lnTo>
                  <a:lnTo>
                    <a:pt x="1324" y="49"/>
                  </a:lnTo>
                  <a:lnTo>
                    <a:pt x="1306" y="57"/>
                  </a:lnTo>
                  <a:lnTo>
                    <a:pt x="1284" y="65"/>
                  </a:lnTo>
                  <a:lnTo>
                    <a:pt x="1260" y="74"/>
                  </a:lnTo>
                  <a:lnTo>
                    <a:pt x="1232" y="83"/>
                  </a:lnTo>
                  <a:lnTo>
                    <a:pt x="1231" y="81"/>
                  </a:lnTo>
                  <a:lnTo>
                    <a:pt x="1231" y="80"/>
                  </a:lnTo>
                  <a:lnTo>
                    <a:pt x="1230" y="78"/>
                  </a:lnTo>
                  <a:lnTo>
                    <a:pt x="1229" y="77"/>
                  </a:lnTo>
                  <a:lnTo>
                    <a:pt x="1228" y="76"/>
                  </a:lnTo>
                  <a:lnTo>
                    <a:pt x="1216" y="70"/>
                  </a:lnTo>
                  <a:lnTo>
                    <a:pt x="1219" y="72"/>
                  </a:lnTo>
                  <a:lnTo>
                    <a:pt x="1210" y="67"/>
                  </a:lnTo>
                  <a:lnTo>
                    <a:pt x="1195" y="65"/>
                  </a:lnTo>
                  <a:lnTo>
                    <a:pt x="1178" y="64"/>
                  </a:lnTo>
                  <a:lnTo>
                    <a:pt x="1158" y="64"/>
                  </a:lnTo>
                  <a:lnTo>
                    <a:pt x="1139" y="65"/>
                  </a:lnTo>
                  <a:lnTo>
                    <a:pt x="1123" y="67"/>
                  </a:lnTo>
                  <a:lnTo>
                    <a:pt x="1111" y="68"/>
                  </a:lnTo>
                  <a:lnTo>
                    <a:pt x="1104" y="69"/>
                  </a:lnTo>
                  <a:lnTo>
                    <a:pt x="1106" y="68"/>
                  </a:lnTo>
                  <a:lnTo>
                    <a:pt x="1104" y="69"/>
                  </a:lnTo>
                  <a:lnTo>
                    <a:pt x="1101" y="69"/>
                  </a:lnTo>
                  <a:lnTo>
                    <a:pt x="1095" y="70"/>
                  </a:lnTo>
                  <a:lnTo>
                    <a:pt x="1088" y="71"/>
                  </a:lnTo>
                  <a:lnTo>
                    <a:pt x="1080" y="72"/>
                  </a:lnTo>
                  <a:lnTo>
                    <a:pt x="1070" y="74"/>
                  </a:lnTo>
                  <a:lnTo>
                    <a:pt x="1058" y="76"/>
                  </a:lnTo>
                  <a:lnTo>
                    <a:pt x="1046" y="78"/>
                  </a:lnTo>
                  <a:lnTo>
                    <a:pt x="1031" y="80"/>
                  </a:lnTo>
                  <a:lnTo>
                    <a:pt x="1016" y="83"/>
                  </a:lnTo>
                  <a:lnTo>
                    <a:pt x="1000" y="86"/>
                  </a:lnTo>
                  <a:lnTo>
                    <a:pt x="984" y="89"/>
                  </a:lnTo>
                  <a:lnTo>
                    <a:pt x="966" y="93"/>
                  </a:lnTo>
                  <a:lnTo>
                    <a:pt x="948" y="96"/>
                  </a:lnTo>
                  <a:lnTo>
                    <a:pt x="930" y="100"/>
                  </a:lnTo>
                  <a:lnTo>
                    <a:pt x="911" y="104"/>
                  </a:lnTo>
                  <a:lnTo>
                    <a:pt x="872" y="113"/>
                  </a:lnTo>
                  <a:lnTo>
                    <a:pt x="835" y="122"/>
                  </a:lnTo>
                  <a:lnTo>
                    <a:pt x="803" y="130"/>
                  </a:lnTo>
                  <a:lnTo>
                    <a:pt x="773" y="138"/>
                  </a:lnTo>
                  <a:lnTo>
                    <a:pt x="747" y="146"/>
                  </a:lnTo>
                  <a:lnTo>
                    <a:pt x="723" y="153"/>
                  </a:lnTo>
                  <a:lnTo>
                    <a:pt x="701" y="160"/>
                  </a:lnTo>
                  <a:lnTo>
                    <a:pt x="683" y="166"/>
                  </a:lnTo>
                  <a:lnTo>
                    <a:pt x="667" y="172"/>
                  </a:lnTo>
                  <a:lnTo>
                    <a:pt x="653" y="177"/>
                  </a:lnTo>
                  <a:lnTo>
                    <a:pt x="641" y="182"/>
                  </a:lnTo>
                  <a:lnTo>
                    <a:pt x="632" y="185"/>
                  </a:lnTo>
                  <a:lnTo>
                    <a:pt x="625" y="188"/>
                  </a:lnTo>
                  <a:lnTo>
                    <a:pt x="621" y="190"/>
                  </a:lnTo>
                  <a:lnTo>
                    <a:pt x="618" y="192"/>
                  </a:lnTo>
                  <a:lnTo>
                    <a:pt x="617" y="192"/>
                  </a:lnTo>
                  <a:lnTo>
                    <a:pt x="618" y="192"/>
                  </a:lnTo>
                  <a:lnTo>
                    <a:pt x="622" y="191"/>
                  </a:lnTo>
                  <a:lnTo>
                    <a:pt x="627" y="189"/>
                  </a:lnTo>
                  <a:lnTo>
                    <a:pt x="636" y="187"/>
                  </a:lnTo>
                  <a:lnTo>
                    <a:pt x="646" y="184"/>
                  </a:lnTo>
                  <a:lnTo>
                    <a:pt x="660" y="181"/>
                  </a:lnTo>
                  <a:lnTo>
                    <a:pt x="675" y="177"/>
                  </a:lnTo>
                  <a:lnTo>
                    <a:pt x="693" y="173"/>
                  </a:lnTo>
                  <a:lnTo>
                    <a:pt x="714" y="167"/>
                  </a:lnTo>
                  <a:lnTo>
                    <a:pt x="737" y="162"/>
                  </a:lnTo>
                  <a:lnTo>
                    <a:pt x="762" y="156"/>
                  </a:lnTo>
                  <a:lnTo>
                    <a:pt x="790" y="149"/>
                  </a:lnTo>
                  <a:lnTo>
                    <a:pt x="820" y="142"/>
                  </a:lnTo>
                  <a:lnTo>
                    <a:pt x="853" y="134"/>
                  </a:lnTo>
                  <a:lnTo>
                    <a:pt x="888" y="126"/>
                  </a:lnTo>
                  <a:lnTo>
                    <a:pt x="927" y="118"/>
                  </a:lnTo>
                  <a:lnTo>
                    <a:pt x="945" y="114"/>
                  </a:lnTo>
                  <a:lnTo>
                    <a:pt x="963" y="110"/>
                  </a:lnTo>
                  <a:lnTo>
                    <a:pt x="981" y="106"/>
                  </a:lnTo>
                  <a:lnTo>
                    <a:pt x="998" y="103"/>
                  </a:lnTo>
                  <a:lnTo>
                    <a:pt x="1014" y="100"/>
                  </a:lnTo>
                  <a:lnTo>
                    <a:pt x="1030" y="97"/>
                  </a:lnTo>
                  <a:lnTo>
                    <a:pt x="1045" y="94"/>
                  </a:lnTo>
                  <a:lnTo>
                    <a:pt x="1059" y="92"/>
                  </a:lnTo>
                  <a:lnTo>
                    <a:pt x="1071" y="90"/>
                  </a:lnTo>
                  <a:lnTo>
                    <a:pt x="1083" y="88"/>
                  </a:lnTo>
                  <a:lnTo>
                    <a:pt x="1092" y="87"/>
                  </a:lnTo>
                  <a:lnTo>
                    <a:pt x="1101" y="85"/>
                  </a:lnTo>
                  <a:lnTo>
                    <a:pt x="1109" y="84"/>
                  </a:lnTo>
                  <a:lnTo>
                    <a:pt x="1114" y="83"/>
                  </a:lnTo>
                  <a:lnTo>
                    <a:pt x="1117" y="83"/>
                  </a:lnTo>
                  <a:lnTo>
                    <a:pt x="1118" y="83"/>
                  </a:lnTo>
                  <a:lnTo>
                    <a:pt x="1119" y="82"/>
                  </a:lnTo>
                  <a:lnTo>
                    <a:pt x="1125" y="81"/>
                  </a:lnTo>
                  <a:lnTo>
                    <a:pt x="1133" y="80"/>
                  </a:lnTo>
                  <a:lnTo>
                    <a:pt x="1143" y="80"/>
                  </a:lnTo>
                  <a:lnTo>
                    <a:pt x="1154" y="80"/>
                  </a:lnTo>
                  <a:lnTo>
                    <a:pt x="1164" y="79"/>
                  </a:lnTo>
                  <a:lnTo>
                    <a:pt x="1175" y="79"/>
                  </a:lnTo>
                  <a:lnTo>
                    <a:pt x="1183" y="79"/>
                  </a:lnTo>
                  <a:lnTo>
                    <a:pt x="1189" y="80"/>
                  </a:lnTo>
                  <a:lnTo>
                    <a:pt x="1190" y="80"/>
                  </a:lnTo>
                  <a:lnTo>
                    <a:pt x="1197" y="83"/>
                  </a:lnTo>
                  <a:lnTo>
                    <a:pt x="1197" y="86"/>
                  </a:lnTo>
                  <a:lnTo>
                    <a:pt x="1194" y="90"/>
                  </a:lnTo>
                  <a:lnTo>
                    <a:pt x="1190" y="93"/>
                  </a:lnTo>
                  <a:lnTo>
                    <a:pt x="1186" y="96"/>
                  </a:lnTo>
                  <a:lnTo>
                    <a:pt x="1174" y="100"/>
                  </a:lnTo>
                  <a:lnTo>
                    <a:pt x="1161" y="103"/>
                  </a:lnTo>
                  <a:lnTo>
                    <a:pt x="1148" y="107"/>
                  </a:lnTo>
                  <a:lnTo>
                    <a:pt x="1135" y="110"/>
                  </a:lnTo>
                  <a:lnTo>
                    <a:pt x="1122" y="114"/>
                  </a:lnTo>
                  <a:lnTo>
                    <a:pt x="1108" y="118"/>
                  </a:lnTo>
                  <a:lnTo>
                    <a:pt x="1093" y="121"/>
                  </a:lnTo>
                  <a:lnTo>
                    <a:pt x="1079" y="125"/>
                  </a:lnTo>
                  <a:lnTo>
                    <a:pt x="1074" y="126"/>
                  </a:lnTo>
                  <a:lnTo>
                    <a:pt x="1069" y="127"/>
                  </a:lnTo>
                  <a:lnTo>
                    <a:pt x="1064" y="128"/>
                  </a:lnTo>
                  <a:lnTo>
                    <a:pt x="1059" y="129"/>
                  </a:lnTo>
                  <a:lnTo>
                    <a:pt x="1054" y="130"/>
                  </a:lnTo>
                  <a:lnTo>
                    <a:pt x="1049" y="131"/>
                  </a:lnTo>
                  <a:lnTo>
                    <a:pt x="1044" y="133"/>
                  </a:lnTo>
                  <a:lnTo>
                    <a:pt x="1038" y="134"/>
                  </a:lnTo>
                  <a:lnTo>
                    <a:pt x="1026" y="137"/>
                  </a:lnTo>
                  <a:lnTo>
                    <a:pt x="1014" y="139"/>
                  </a:lnTo>
                  <a:lnTo>
                    <a:pt x="1001" y="142"/>
                  </a:lnTo>
                  <a:lnTo>
                    <a:pt x="989" y="144"/>
                  </a:lnTo>
                  <a:lnTo>
                    <a:pt x="976" y="147"/>
                  </a:lnTo>
                  <a:lnTo>
                    <a:pt x="962" y="150"/>
                  </a:lnTo>
                  <a:lnTo>
                    <a:pt x="948" y="153"/>
                  </a:lnTo>
                  <a:lnTo>
                    <a:pt x="935" y="155"/>
                  </a:lnTo>
                  <a:lnTo>
                    <a:pt x="895" y="163"/>
                  </a:lnTo>
                  <a:lnTo>
                    <a:pt x="856" y="170"/>
                  </a:lnTo>
                  <a:lnTo>
                    <a:pt x="817" y="177"/>
                  </a:lnTo>
                  <a:lnTo>
                    <a:pt x="780" y="183"/>
                  </a:lnTo>
                  <a:lnTo>
                    <a:pt x="743" y="189"/>
                  </a:lnTo>
                  <a:lnTo>
                    <a:pt x="707" y="195"/>
                  </a:lnTo>
                  <a:lnTo>
                    <a:pt x="672" y="200"/>
                  </a:lnTo>
                  <a:lnTo>
                    <a:pt x="638" y="205"/>
                  </a:lnTo>
                  <a:lnTo>
                    <a:pt x="605" y="210"/>
                  </a:lnTo>
                  <a:lnTo>
                    <a:pt x="572" y="214"/>
                  </a:lnTo>
                  <a:lnTo>
                    <a:pt x="541" y="218"/>
                  </a:lnTo>
                  <a:lnTo>
                    <a:pt x="510" y="222"/>
                  </a:lnTo>
                  <a:lnTo>
                    <a:pt x="481" y="225"/>
                  </a:lnTo>
                  <a:lnTo>
                    <a:pt x="452" y="228"/>
                  </a:lnTo>
                  <a:lnTo>
                    <a:pt x="424" y="231"/>
                  </a:lnTo>
                  <a:lnTo>
                    <a:pt x="398" y="234"/>
                  </a:lnTo>
                  <a:lnTo>
                    <a:pt x="371" y="236"/>
                  </a:lnTo>
                  <a:lnTo>
                    <a:pt x="347" y="238"/>
                  </a:lnTo>
                  <a:lnTo>
                    <a:pt x="323" y="240"/>
                  </a:lnTo>
                  <a:lnTo>
                    <a:pt x="300" y="242"/>
                  </a:lnTo>
                  <a:lnTo>
                    <a:pt x="278" y="243"/>
                  </a:lnTo>
                  <a:lnTo>
                    <a:pt x="258" y="244"/>
                  </a:lnTo>
                  <a:lnTo>
                    <a:pt x="238" y="246"/>
                  </a:lnTo>
                  <a:lnTo>
                    <a:pt x="219" y="247"/>
                  </a:lnTo>
                  <a:lnTo>
                    <a:pt x="202" y="247"/>
                  </a:lnTo>
                  <a:lnTo>
                    <a:pt x="185" y="248"/>
                  </a:lnTo>
                  <a:lnTo>
                    <a:pt x="170" y="249"/>
                  </a:lnTo>
                  <a:lnTo>
                    <a:pt x="157" y="249"/>
                  </a:lnTo>
                  <a:lnTo>
                    <a:pt x="144" y="250"/>
                  </a:lnTo>
                  <a:lnTo>
                    <a:pt x="132" y="250"/>
                  </a:lnTo>
                  <a:lnTo>
                    <a:pt x="122" y="250"/>
                  </a:lnTo>
                  <a:lnTo>
                    <a:pt x="112" y="250"/>
                  </a:lnTo>
                  <a:lnTo>
                    <a:pt x="153" y="221"/>
                  </a:lnTo>
                  <a:lnTo>
                    <a:pt x="0" y="154"/>
                  </a:lnTo>
                  <a:lnTo>
                    <a:pt x="97" y="137"/>
                  </a:lnTo>
                  <a:lnTo>
                    <a:pt x="232" y="160"/>
                  </a:lnTo>
                  <a:lnTo>
                    <a:pt x="240" y="158"/>
                  </a:lnTo>
                  <a:lnTo>
                    <a:pt x="255" y="153"/>
                  </a:lnTo>
                  <a:lnTo>
                    <a:pt x="270" y="149"/>
                  </a:lnTo>
                  <a:lnTo>
                    <a:pt x="284" y="144"/>
                  </a:lnTo>
                  <a:lnTo>
                    <a:pt x="298" y="140"/>
                  </a:lnTo>
                  <a:lnTo>
                    <a:pt x="310" y="136"/>
                  </a:lnTo>
                  <a:lnTo>
                    <a:pt x="322" y="133"/>
                  </a:lnTo>
                  <a:lnTo>
                    <a:pt x="331" y="131"/>
                  </a:lnTo>
                  <a:lnTo>
                    <a:pt x="337" y="129"/>
                  </a:lnTo>
                  <a:lnTo>
                    <a:pt x="341" y="130"/>
                  </a:lnTo>
                  <a:lnTo>
                    <a:pt x="345" y="131"/>
                  </a:lnTo>
                  <a:lnTo>
                    <a:pt x="351" y="132"/>
                  </a:lnTo>
                  <a:lnTo>
                    <a:pt x="357" y="134"/>
                  </a:lnTo>
                  <a:lnTo>
                    <a:pt x="364" y="137"/>
                  </a:lnTo>
                  <a:lnTo>
                    <a:pt x="371" y="139"/>
                  </a:lnTo>
                  <a:lnTo>
                    <a:pt x="378" y="142"/>
                  </a:lnTo>
                  <a:lnTo>
                    <a:pt x="387" y="145"/>
                  </a:lnTo>
                  <a:lnTo>
                    <a:pt x="372" y="149"/>
                  </a:lnTo>
                  <a:lnTo>
                    <a:pt x="358" y="153"/>
                  </a:lnTo>
                  <a:lnTo>
                    <a:pt x="343" y="158"/>
                  </a:lnTo>
                  <a:lnTo>
                    <a:pt x="329" y="163"/>
                  </a:lnTo>
                  <a:lnTo>
                    <a:pt x="312" y="169"/>
                  </a:lnTo>
                  <a:lnTo>
                    <a:pt x="298" y="174"/>
                  </a:lnTo>
                  <a:lnTo>
                    <a:pt x="283" y="179"/>
                  </a:lnTo>
                  <a:lnTo>
                    <a:pt x="269" y="185"/>
                  </a:lnTo>
                  <a:lnTo>
                    <a:pt x="256" y="189"/>
                  </a:lnTo>
                  <a:lnTo>
                    <a:pt x="243" y="194"/>
                  </a:lnTo>
                  <a:lnTo>
                    <a:pt x="232" y="199"/>
                  </a:lnTo>
                  <a:lnTo>
                    <a:pt x="223" y="202"/>
                  </a:lnTo>
                  <a:lnTo>
                    <a:pt x="216" y="205"/>
                  </a:lnTo>
                  <a:lnTo>
                    <a:pt x="210" y="208"/>
                  </a:lnTo>
                  <a:lnTo>
                    <a:pt x="206" y="209"/>
                  </a:lnTo>
                  <a:lnTo>
                    <a:pt x="205" y="210"/>
                  </a:lnTo>
                  <a:lnTo>
                    <a:pt x="225" y="204"/>
                  </a:lnTo>
                  <a:lnTo>
                    <a:pt x="247" y="198"/>
                  </a:lnTo>
                  <a:lnTo>
                    <a:pt x="272" y="192"/>
                  </a:lnTo>
                  <a:lnTo>
                    <a:pt x="298" y="185"/>
                  </a:lnTo>
                  <a:lnTo>
                    <a:pt x="327" y="178"/>
                  </a:lnTo>
                  <a:lnTo>
                    <a:pt x="356" y="170"/>
                  </a:lnTo>
                  <a:lnTo>
                    <a:pt x="388" y="162"/>
                  </a:lnTo>
                  <a:lnTo>
                    <a:pt x="420" y="153"/>
                  </a:lnTo>
                  <a:lnTo>
                    <a:pt x="454" y="145"/>
                  </a:lnTo>
                  <a:lnTo>
                    <a:pt x="487" y="136"/>
                  </a:lnTo>
                  <a:lnTo>
                    <a:pt x="523" y="127"/>
                  </a:lnTo>
                  <a:lnTo>
                    <a:pt x="557" y="118"/>
                  </a:lnTo>
                  <a:lnTo>
                    <a:pt x="594" y="109"/>
                  </a:lnTo>
                  <a:lnTo>
                    <a:pt x="629" y="101"/>
                  </a:lnTo>
                  <a:lnTo>
                    <a:pt x="666" y="92"/>
                  </a:lnTo>
                  <a:lnTo>
                    <a:pt x="701" y="83"/>
                  </a:lnTo>
                  <a:lnTo>
                    <a:pt x="737" y="74"/>
                  </a:lnTo>
                  <a:lnTo>
                    <a:pt x="772" y="66"/>
                  </a:lnTo>
                  <a:lnTo>
                    <a:pt x="807" y="58"/>
                  </a:lnTo>
                  <a:lnTo>
                    <a:pt x="840" y="51"/>
                  </a:lnTo>
                  <a:lnTo>
                    <a:pt x="873" y="43"/>
                  </a:lnTo>
                  <a:lnTo>
                    <a:pt x="905" y="36"/>
                  </a:lnTo>
                  <a:lnTo>
                    <a:pt x="936" y="30"/>
                  </a:lnTo>
                  <a:lnTo>
                    <a:pt x="964" y="24"/>
                  </a:lnTo>
                  <a:lnTo>
                    <a:pt x="992" y="19"/>
                  </a:lnTo>
                  <a:lnTo>
                    <a:pt x="1017" y="14"/>
                  </a:lnTo>
                  <a:lnTo>
                    <a:pt x="1040" y="9"/>
                  </a:lnTo>
                  <a:lnTo>
                    <a:pt x="1062" y="6"/>
                  </a:lnTo>
                  <a:lnTo>
                    <a:pt x="1081" y="3"/>
                  </a:lnTo>
                  <a:lnTo>
                    <a:pt x="1097" y="2"/>
                  </a:lnTo>
                  <a:lnTo>
                    <a:pt x="1112" y="0"/>
                  </a:lnTo>
                  <a:lnTo>
                    <a:pt x="1123" y="0"/>
                  </a:lnTo>
                  <a:lnTo>
                    <a:pt x="1125" y="0"/>
                  </a:lnTo>
                  <a:lnTo>
                    <a:pt x="1128" y="0"/>
                  </a:lnTo>
                  <a:lnTo>
                    <a:pt x="1131" y="0"/>
                  </a:lnTo>
                  <a:lnTo>
                    <a:pt x="1133" y="1"/>
                  </a:lnTo>
                  <a:lnTo>
                    <a:pt x="1082" y="14"/>
                  </a:lnTo>
                  <a:lnTo>
                    <a:pt x="1131" y="25"/>
                  </a:lnTo>
                  <a:lnTo>
                    <a:pt x="1263" y="0"/>
                  </a:lnTo>
                  <a:lnTo>
                    <a:pt x="1258" y="0"/>
                  </a:lnTo>
                  <a:lnTo>
                    <a:pt x="1275" y="0"/>
                  </a:lnTo>
                  <a:lnTo>
                    <a:pt x="1293" y="0"/>
                  </a:lnTo>
                  <a:lnTo>
                    <a:pt x="1310" y="1"/>
                  </a:lnTo>
                  <a:lnTo>
                    <a:pt x="1326" y="2"/>
                  </a:lnTo>
                  <a:lnTo>
                    <a:pt x="1339" y="3"/>
                  </a:lnTo>
                  <a:lnTo>
                    <a:pt x="1351" y="6"/>
                  </a:lnTo>
                  <a:lnTo>
                    <a:pt x="1360" y="8"/>
                  </a:lnTo>
                  <a:lnTo>
                    <a:pt x="1366" y="11"/>
                  </a:lnTo>
                  <a:lnTo>
                    <a:pt x="1368" y="13"/>
                  </a:lnTo>
                  <a:lnTo>
                    <a:pt x="1369" y="16"/>
                  </a:lnTo>
                  <a:lnTo>
                    <a:pt x="1368" y="19"/>
                  </a:lnTo>
                  <a:lnTo>
                    <a:pt x="1366" y="22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84" name="Freeform 15"/>
            <p:cNvSpPr>
              <a:spLocks/>
            </p:cNvSpPr>
            <p:nvPr/>
          </p:nvSpPr>
          <p:spPr bwMode="auto">
            <a:xfrm>
              <a:off x="5017" y="401"/>
              <a:ext cx="294" cy="73"/>
            </a:xfrm>
            <a:custGeom>
              <a:avLst/>
              <a:gdLst>
                <a:gd name="T0" fmla="*/ 292 w 294"/>
                <a:gd name="T1" fmla="*/ 15 h 73"/>
                <a:gd name="T2" fmla="*/ 290 w 294"/>
                <a:gd name="T3" fmla="*/ 17 h 73"/>
                <a:gd name="T4" fmla="*/ 287 w 294"/>
                <a:gd name="T5" fmla="*/ 20 h 73"/>
                <a:gd name="T6" fmla="*/ 283 w 294"/>
                <a:gd name="T7" fmla="*/ 21 h 73"/>
                <a:gd name="T8" fmla="*/ 278 w 294"/>
                <a:gd name="T9" fmla="*/ 23 h 73"/>
                <a:gd name="T10" fmla="*/ 68 w 294"/>
                <a:gd name="T11" fmla="*/ 71 h 73"/>
                <a:gd name="T12" fmla="*/ 0 w 294"/>
                <a:gd name="T13" fmla="*/ 72 h 73"/>
                <a:gd name="T14" fmla="*/ 40 w 294"/>
                <a:gd name="T15" fmla="*/ 51 h 73"/>
                <a:gd name="T16" fmla="*/ 252 w 294"/>
                <a:gd name="T17" fmla="*/ 1 h 73"/>
                <a:gd name="T18" fmla="*/ 257 w 294"/>
                <a:gd name="T19" fmla="*/ 0 h 73"/>
                <a:gd name="T20" fmla="*/ 262 w 294"/>
                <a:gd name="T21" fmla="*/ 0 h 73"/>
                <a:gd name="T22" fmla="*/ 268 w 294"/>
                <a:gd name="T23" fmla="*/ 0 h 73"/>
                <a:gd name="T24" fmla="*/ 273 w 294"/>
                <a:gd name="T25" fmla="*/ 0 h 73"/>
                <a:gd name="T26" fmla="*/ 278 w 294"/>
                <a:gd name="T27" fmla="*/ 1 h 73"/>
                <a:gd name="T28" fmla="*/ 283 w 294"/>
                <a:gd name="T29" fmla="*/ 3 h 73"/>
                <a:gd name="T30" fmla="*/ 286 w 294"/>
                <a:gd name="T31" fmla="*/ 4 h 73"/>
                <a:gd name="T32" fmla="*/ 289 w 294"/>
                <a:gd name="T33" fmla="*/ 6 h 73"/>
                <a:gd name="T34" fmla="*/ 291 w 294"/>
                <a:gd name="T35" fmla="*/ 8 h 73"/>
                <a:gd name="T36" fmla="*/ 293 w 294"/>
                <a:gd name="T37" fmla="*/ 10 h 73"/>
                <a:gd name="T38" fmla="*/ 293 w 294"/>
                <a:gd name="T39" fmla="*/ 13 h 73"/>
                <a:gd name="T40" fmla="*/ 292 w 294"/>
                <a:gd name="T41" fmla="*/ 15 h 7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94"/>
                <a:gd name="T64" fmla="*/ 0 h 73"/>
                <a:gd name="T65" fmla="*/ 294 w 294"/>
                <a:gd name="T66" fmla="*/ 73 h 7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94" h="73">
                  <a:moveTo>
                    <a:pt x="292" y="15"/>
                  </a:moveTo>
                  <a:lnTo>
                    <a:pt x="290" y="17"/>
                  </a:lnTo>
                  <a:lnTo>
                    <a:pt x="287" y="20"/>
                  </a:lnTo>
                  <a:lnTo>
                    <a:pt x="283" y="21"/>
                  </a:lnTo>
                  <a:lnTo>
                    <a:pt x="278" y="23"/>
                  </a:lnTo>
                  <a:lnTo>
                    <a:pt x="68" y="71"/>
                  </a:lnTo>
                  <a:lnTo>
                    <a:pt x="0" y="72"/>
                  </a:lnTo>
                  <a:lnTo>
                    <a:pt x="40" y="51"/>
                  </a:lnTo>
                  <a:lnTo>
                    <a:pt x="252" y="1"/>
                  </a:lnTo>
                  <a:lnTo>
                    <a:pt x="257" y="0"/>
                  </a:lnTo>
                  <a:lnTo>
                    <a:pt x="262" y="0"/>
                  </a:lnTo>
                  <a:lnTo>
                    <a:pt x="268" y="0"/>
                  </a:lnTo>
                  <a:lnTo>
                    <a:pt x="273" y="0"/>
                  </a:lnTo>
                  <a:lnTo>
                    <a:pt x="278" y="1"/>
                  </a:lnTo>
                  <a:lnTo>
                    <a:pt x="283" y="3"/>
                  </a:lnTo>
                  <a:lnTo>
                    <a:pt x="286" y="4"/>
                  </a:lnTo>
                  <a:lnTo>
                    <a:pt x="289" y="6"/>
                  </a:lnTo>
                  <a:lnTo>
                    <a:pt x="291" y="8"/>
                  </a:lnTo>
                  <a:lnTo>
                    <a:pt x="293" y="10"/>
                  </a:lnTo>
                  <a:lnTo>
                    <a:pt x="293" y="13"/>
                  </a:lnTo>
                  <a:lnTo>
                    <a:pt x="292" y="15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85" name="Freeform 16"/>
            <p:cNvSpPr>
              <a:spLocks/>
            </p:cNvSpPr>
            <p:nvPr/>
          </p:nvSpPr>
          <p:spPr bwMode="auto">
            <a:xfrm>
              <a:off x="5422" y="374"/>
              <a:ext cx="124" cy="53"/>
            </a:xfrm>
            <a:custGeom>
              <a:avLst/>
              <a:gdLst>
                <a:gd name="T0" fmla="*/ 86 w 124"/>
                <a:gd name="T1" fmla="*/ 50 h 53"/>
                <a:gd name="T2" fmla="*/ 97 w 124"/>
                <a:gd name="T3" fmla="*/ 47 h 53"/>
                <a:gd name="T4" fmla="*/ 106 w 124"/>
                <a:gd name="T5" fmla="*/ 44 h 53"/>
                <a:gd name="T6" fmla="*/ 114 w 124"/>
                <a:gd name="T7" fmla="*/ 40 h 53"/>
                <a:gd name="T8" fmla="*/ 119 w 124"/>
                <a:gd name="T9" fmla="*/ 36 h 53"/>
                <a:gd name="T10" fmla="*/ 123 w 124"/>
                <a:gd name="T11" fmla="*/ 31 h 53"/>
                <a:gd name="T12" fmla="*/ 123 w 124"/>
                <a:gd name="T13" fmla="*/ 25 h 53"/>
                <a:gd name="T14" fmla="*/ 122 w 124"/>
                <a:gd name="T15" fmla="*/ 20 h 53"/>
                <a:gd name="T16" fmla="*/ 118 w 124"/>
                <a:gd name="T17" fmla="*/ 15 h 53"/>
                <a:gd name="T18" fmla="*/ 112 w 124"/>
                <a:gd name="T19" fmla="*/ 11 h 53"/>
                <a:gd name="T20" fmla="*/ 103 w 124"/>
                <a:gd name="T21" fmla="*/ 7 h 53"/>
                <a:gd name="T22" fmla="*/ 94 w 124"/>
                <a:gd name="T23" fmla="*/ 4 h 53"/>
                <a:gd name="T24" fmla="*/ 84 w 124"/>
                <a:gd name="T25" fmla="*/ 2 h 53"/>
                <a:gd name="T26" fmla="*/ 73 w 124"/>
                <a:gd name="T27" fmla="*/ 0 h 53"/>
                <a:gd name="T28" fmla="*/ 61 w 124"/>
                <a:gd name="T29" fmla="*/ 0 h 53"/>
                <a:gd name="T30" fmla="*/ 49 w 124"/>
                <a:gd name="T31" fmla="*/ 0 h 53"/>
                <a:gd name="T32" fmla="*/ 36 w 124"/>
                <a:gd name="T33" fmla="*/ 2 h 53"/>
                <a:gd name="T34" fmla="*/ 26 w 124"/>
                <a:gd name="T35" fmla="*/ 5 h 53"/>
                <a:gd name="T36" fmla="*/ 17 w 124"/>
                <a:gd name="T37" fmla="*/ 8 h 53"/>
                <a:gd name="T38" fmla="*/ 10 w 124"/>
                <a:gd name="T39" fmla="*/ 12 h 53"/>
                <a:gd name="T40" fmla="*/ 4 w 124"/>
                <a:gd name="T41" fmla="*/ 16 h 53"/>
                <a:gd name="T42" fmla="*/ 1 w 124"/>
                <a:gd name="T43" fmla="*/ 21 h 53"/>
                <a:gd name="T44" fmla="*/ 0 w 124"/>
                <a:gd name="T45" fmla="*/ 27 h 53"/>
                <a:gd name="T46" fmla="*/ 1 w 124"/>
                <a:gd name="T47" fmla="*/ 32 h 53"/>
                <a:gd name="T48" fmla="*/ 5 w 124"/>
                <a:gd name="T49" fmla="*/ 37 h 53"/>
                <a:gd name="T50" fmla="*/ 8 w 124"/>
                <a:gd name="T51" fmla="*/ 39 h 53"/>
                <a:gd name="T52" fmla="*/ 11 w 124"/>
                <a:gd name="T53" fmla="*/ 41 h 53"/>
                <a:gd name="T54" fmla="*/ 15 w 124"/>
                <a:gd name="T55" fmla="*/ 43 h 53"/>
                <a:gd name="T56" fmla="*/ 19 w 124"/>
                <a:gd name="T57" fmla="*/ 45 h 53"/>
                <a:gd name="T58" fmla="*/ 23 w 124"/>
                <a:gd name="T59" fmla="*/ 47 h 53"/>
                <a:gd name="T60" fmla="*/ 28 w 124"/>
                <a:gd name="T61" fmla="*/ 48 h 53"/>
                <a:gd name="T62" fmla="*/ 34 w 124"/>
                <a:gd name="T63" fmla="*/ 50 h 53"/>
                <a:gd name="T64" fmla="*/ 39 w 124"/>
                <a:gd name="T65" fmla="*/ 51 h 53"/>
                <a:gd name="T66" fmla="*/ 46 w 124"/>
                <a:gd name="T67" fmla="*/ 52 h 53"/>
                <a:gd name="T68" fmla="*/ 51 w 124"/>
                <a:gd name="T69" fmla="*/ 52 h 53"/>
                <a:gd name="T70" fmla="*/ 57 w 124"/>
                <a:gd name="T71" fmla="*/ 52 h 53"/>
                <a:gd name="T72" fmla="*/ 63 w 124"/>
                <a:gd name="T73" fmla="*/ 52 h 53"/>
                <a:gd name="T74" fmla="*/ 69 w 124"/>
                <a:gd name="T75" fmla="*/ 52 h 53"/>
                <a:gd name="T76" fmla="*/ 75 w 124"/>
                <a:gd name="T77" fmla="*/ 52 h 53"/>
                <a:gd name="T78" fmla="*/ 80 w 124"/>
                <a:gd name="T79" fmla="*/ 51 h 53"/>
                <a:gd name="T80" fmla="*/ 86 w 124"/>
                <a:gd name="T81" fmla="*/ 50 h 5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24"/>
                <a:gd name="T124" fmla="*/ 0 h 53"/>
                <a:gd name="T125" fmla="*/ 124 w 124"/>
                <a:gd name="T126" fmla="*/ 53 h 5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24" h="53">
                  <a:moveTo>
                    <a:pt x="86" y="50"/>
                  </a:moveTo>
                  <a:lnTo>
                    <a:pt x="97" y="47"/>
                  </a:lnTo>
                  <a:lnTo>
                    <a:pt x="106" y="44"/>
                  </a:lnTo>
                  <a:lnTo>
                    <a:pt x="114" y="40"/>
                  </a:lnTo>
                  <a:lnTo>
                    <a:pt x="119" y="36"/>
                  </a:lnTo>
                  <a:lnTo>
                    <a:pt x="123" y="31"/>
                  </a:lnTo>
                  <a:lnTo>
                    <a:pt x="123" y="25"/>
                  </a:lnTo>
                  <a:lnTo>
                    <a:pt x="122" y="20"/>
                  </a:lnTo>
                  <a:lnTo>
                    <a:pt x="118" y="15"/>
                  </a:lnTo>
                  <a:lnTo>
                    <a:pt x="112" y="11"/>
                  </a:lnTo>
                  <a:lnTo>
                    <a:pt x="103" y="7"/>
                  </a:lnTo>
                  <a:lnTo>
                    <a:pt x="94" y="4"/>
                  </a:lnTo>
                  <a:lnTo>
                    <a:pt x="84" y="2"/>
                  </a:lnTo>
                  <a:lnTo>
                    <a:pt x="73" y="0"/>
                  </a:lnTo>
                  <a:lnTo>
                    <a:pt x="61" y="0"/>
                  </a:lnTo>
                  <a:lnTo>
                    <a:pt x="49" y="0"/>
                  </a:lnTo>
                  <a:lnTo>
                    <a:pt x="36" y="2"/>
                  </a:lnTo>
                  <a:lnTo>
                    <a:pt x="26" y="5"/>
                  </a:lnTo>
                  <a:lnTo>
                    <a:pt x="17" y="8"/>
                  </a:lnTo>
                  <a:lnTo>
                    <a:pt x="10" y="12"/>
                  </a:lnTo>
                  <a:lnTo>
                    <a:pt x="4" y="16"/>
                  </a:lnTo>
                  <a:lnTo>
                    <a:pt x="1" y="21"/>
                  </a:lnTo>
                  <a:lnTo>
                    <a:pt x="0" y="27"/>
                  </a:lnTo>
                  <a:lnTo>
                    <a:pt x="1" y="32"/>
                  </a:lnTo>
                  <a:lnTo>
                    <a:pt x="5" y="37"/>
                  </a:lnTo>
                  <a:lnTo>
                    <a:pt x="8" y="39"/>
                  </a:lnTo>
                  <a:lnTo>
                    <a:pt x="11" y="41"/>
                  </a:lnTo>
                  <a:lnTo>
                    <a:pt x="15" y="43"/>
                  </a:lnTo>
                  <a:lnTo>
                    <a:pt x="19" y="45"/>
                  </a:lnTo>
                  <a:lnTo>
                    <a:pt x="23" y="47"/>
                  </a:lnTo>
                  <a:lnTo>
                    <a:pt x="28" y="48"/>
                  </a:lnTo>
                  <a:lnTo>
                    <a:pt x="34" y="50"/>
                  </a:lnTo>
                  <a:lnTo>
                    <a:pt x="39" y="51"/>
                  </a:lnTo>
                  <a:lnTo>
                    <a:pt x="46" y="52"/>
                  </a:lnTo>
                  <a:lnTo>
                    <a:pt x="51" y="52"/>
                  </a:lnTo>
                  <a:lnTo>
                    <a:pt x="57" y="52"/>
                  </a:lnTo>
                  <a:lnTo>
                    <a:pt x="63" y="52"/>
                  </a:lnTo>
                  <a:lnTo>
                    <a:pt x="69" y="52"/>
                  </a:lnTo>
                  <a:lnTo>
                    <a:pt x="75" y="52"/>
                  </a:lnTo>
                  <a:lnTo>
                    <a:pt x="80" y="51"/>
                  </a:lnTo>
                  <a:lnTo>
                    <a:pt x="86" y="5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86" name="Freeform 17"/>
            <p:cNvSpPr>
              <a:spLocks/>
            </p:cNvSpPr>
            <p:nvPr/>
          </p:nvSpPr>
          <p:spPr bwMode="auto">
            <a:xfrm>
              <a:off x="5457" y="389"/>
              <a:ext cx="53" cy="23"/>
            </a:xfrm>
            <a:custGeom>
              <a:avLst/>
              <a:gdLst>
                <a:gd name="T0" fmla="*/ 2 w 53"/>
                <a:gd name="T1" fmla="*/ 16 h 23"/>
                <a:gd name="T2" fmla="*/ 0 w 53"/>
                <a:gd name="T3" fmla="*/ 11 h 23"/>
                <a:gd name="T4" fmla="*/ 1 w 53"/>
                <a:gd name="T5" fmla="*/ 7 h 23"/>
                <a:gd name="T6" fmla="*/ 8 w 53"/>
                <a:gd name="T7" fmla="*/ 4 h 23"/>
                <a:gd name="T8" fmla="*/ 16 w 53"/>
                <a:gd name="T9" fmla="*/ 1 h 23"/>
                <a:gd name="T10" fmla="*/ 21 w 53"/>
                <a:gd name="T11" fmla="*/ 0 h 23"/>
                <a:gd name="T12" fmla="*/ 26 w 53"/>
                <a:gd name="T13" fmla="*/ 0 h 23"/>
                <a:gd name="T14" fmla="*/ 31 w 53"/>
                <a:gd name="T15" fmla="*/ 0 h 23"/>
                <a:gd name="T16" fmla="*/ 36 w 53"/>
                <a:gd name="T17" fmla="*/ 0 h 23"/>
                <a:gd name="T18" fmla="*/ 40 w 53"/>
                <a:gd name="T19" fmla="*/ 2 h 23"/>
                <a:gd name="T20" fmla="*/ 44 w 53"/>
                <a:gd name="T21" fmla="*/ 3 h 23"/>
                <a:gd name="T22" fmla="*/ 48 w 53"/>
                <a:gd name="T23" fmla="*/ 4 h 23"/>
                <a:gd name="T24" fmla="*/ 50 w 53"/>
                <a:gd name="T25" fmla="*/ 7 h 23"/>
                <a:gd name="T26" fmla="*/ 52 w 53"/>
                <a:gd name="T27" fmla="*/ 11 h 23"/>
                <a:gd name="T28" fmla="*/ 51 w 53"/>
                <a:gd name="T29" fmla="*/ 15 h 23"/>
                <a:gd name="T30" fmla="*/ 45 w 53"/>
                <a:gd name="T31" fmla="*/ 19 h 23"/>
                <a:gd name="T32" fmla="*/ 37 w 53"/>
                <a:gd name="T33" fmla="*/ 21 h 23"/>
                <a:gd name="T34" fmla="*/ 32 w 53"/>
                <a:gd name="T35" fmla="*/ 22 h 23"/>
                <a:gd name="T36" fmla="*/ 27 w 53"/>
                <a:gd name="T37" fmla="*/ 22 h 23"/>
                <a:gd name="T38" fmla="*/ 22 w 53"/>
                <a:gd name="T39" fmla="*/ 22 h 23"/>
                <a:gd name="T40" fmla="*/ 17 w 53"/>
                <a:gd name="T41" fmla="*/ 21 h 23"/>
                <a:gd name="T42" fmla="*/ 13 w 53"/>
                <a:gd name="T43" fmla="*/ 20 h 23"/>
                <a:gd name="T44" fmla="*/ 9 w 53"/>
                <a:gd name="T45" fmla="*/ 19 h 23"/>
                <a:gd name="T46" fmla="*/ 5 w 53"/>
                <a:gd name="T47" fmla="*/ 17 h 23"/>
                <a:gd name="T48" fmla="*/ 2 w 53"/>
                <a:gd name="T49" fmla="*/ 16 h 2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23"/>
                <a:gd name="T77" fmla="*/ 53 w 53"/>
                <a:gd name="T78" fmla="*/ 23 h 2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23">
                  <a:moveTo>
                    <a:pt x="2" y="16"/>
                  </a:moveTo>
                  <a:lnTo>
                    <a:pt x="0" y="11"/>
                  </a:lnTo>
                  <a:lnTo>
                    <a:pt x="1" y="7"/>
                  </a:lnTo>
                  <a:lnTo>
                    <a:pt x="8" y="4"/>
                  </a:lnTo>
                  <a:lnTo>
                    <a:pt x="16" y="1"/>
                  </a:lnTo>
                  <a:lnTo>
                    <a:pt x="21" y="0"/>
                  </a:lnTo>
                  <a:lnTo>
                    <a:pt x="26" y="0"/>
                  </a:lnTo>
                  <a:lnTo>
                    <a:pt x="31" y="0"/>
                  </a:lnTo>
                  <a:lnTo>
                    <a:pt x="36" y="0"/>
                  </a:lnTo>
                  <a:lnTo>
                    <a:pt x="40" y="2"/>
                  </a:lnTo>
                  <a:lnTo>
                    <a:pt x="44" y="3"/>
                  </a:lnTo>
                  <a:lnTo>
                    <a:pt x="48" y="4"/>
                  </a:lnTo>
                  <a:lnTo>
                    <a:pt x="50" y="7"/>
                  </a:lnTo>
                  <a:lnTo>
                    <a:pt x="52" y="11"/>
                  </a:lnTo>
                  <a:lnTo>
                    <a:pt x="51" y="15"/>
                  </a:lnTo>
                  <a:lnTo>
                    <a:pt x="45" y="19"/>
                  </a:lnTo>
                  <a:lnTo>
                    <a:pt x="37" y="21"/>
                  </a:lnTo>
                  <a:lnTo>
                    <a:pt x="32" y="22"/>
                  </a:lnTo>
                  <a:lnTo>
                    <a:pt x="27" y="22"/>
                  </a:lnTo>
                  <a:lnTo>
                    <a:pt x="22" y="22"/>
                  </a:lnTo>
                  <a:lnTo>
                    <a:pt x="17" y="21"/>
                  </a:lnTo>
                  <a:lnTo>
                    <a:pt x="13" y="20"/>
                  </a:lnTo>
                  <a:lnTo>
                    <a:pt x="9" y="19"/>
                  </a:lnTo>
                  <a:lnTo>
                    <a:pt x="5" y="17"/>
                  </a:lnTo>
                  <a:lnTo>
                    <a:pt x="2" y="16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87" name="Freeform 18"/>
            <p:cNvSpPr>
              <a:spLocks/>
            </p:cNvSpPr>
            <p:nvPr/>
          </p:nvSpPr>
          <p:spPr bwMode="auto">
            <a:xfrm>
              <a:off x="4847" y="510"/>
              <a:ext cx="124" cy="53"/>
            </a:xfrm>
            <a:custGeom>
              <a:avLst/>
              <a:gdLst>
                <a:gd name="T0" fmla="*/ 86 w 124"/>
                <a:gd name="T1" fmla="*/ 50 h 53"/>
                <a:gd name="T2" fmla="*/ 92 w 124"/>
                <a:gd name="T3" fmla="*/ 49 h 53"/>
                <a:gd name="T4" fmla="*/ 97 w 124"/>
                <a:gd name="T5" fmla="*/ 47 h 53"/>
                <a:gd name="T6" fmla="*/ 102 w 124"/>
                <a:gd name="T7" fmla="*/ 46 h 53"/>
                <a:gd name="T8" fmla="*/ 106 w 124"/>
                <a:gd name="T9" fmla="*/ 44 h 53"/>
                <a:gd name="T10" fmla="*/ 110 w 124"/>
                <a:gd name="T11" fmla="*/ 42 h 53"/>
                <a:gd name="T12" fmla="*/ 114 w 124"/>
                <a:gd name="T13" fmla="*/ 40 h 53"/>
                <a:gd name="T14" fmla="*/ 117 w 124"/>
                <a:gd name="T15" fmla="*/ 37 h 53"/>
                <a:gd name="T16" fmla="*/ 119 w 124"/>
                <a:gd name="T17" fmla="*/ 35 h 53"/>
                <a:gd name="T18" fmla="*/ 122 w 124"/>
                <a:gd name="T19" fmla="*/ 31 h 53"/>
                <a:gd name="T20" fmla="*/ 123 w 124"/>
                <a:gd name="T21" fmla="*/ 25 h 53"/>
                <a:gd name="T22" fmla="*/ 122 w 124"/>
                <a:gd name="T23" fmla="*/ 20 h 53"/>
                <a:gd name="T24" fmla="*/ 118 w 124"/>
                <a:gd name="T25" fmla="*/ 15 h 53"/>
                <a:gd name="T26" fmla="*/ 112 w 124"/>
                <a:gd name="T27" fmla="*/ 11 h 53"/>
                <a:gd name="T28" fmla="*/ 104 w 124"/>
                <a:gd name="T29" fmla="*/ 7 h 53"/>
                <a:gd name="T30" fmla="*/ 95 w 124"/>
                <a:gd name="T31" fmla="*/ 4 h 53"/>
                <a:gd name="T32" fmla="*/ 83 w 124"/>
                <a:gd name="T33" fmla="*/ 2 h 53"/>
                <a:gd name="T34" fmla="*/ 72 w 124"/>
                <a:gd name="T35" fmla="*/ 0 h 53"/>
                <a:gd name="T36" fmla="*/ 61 w 124"/>
                <a:gd name="T37" fmla="*/ 0 h 53"/>
                <a:gd name="T38" fmla="*/ 49 w 124"/>
                <a:gd name="T39" fmla="*/ 0 h 53"/>
                <a:gd name="T40" fmla="*/ 37 w 124"/>
                <a:gd name="T41" fmla="*/ 2 h 53"/>
                <a:gd name="T42" fmla="*/ 32 w 124"/>
                <a:gd name="T43" fmla="*/ 3 h 53"/>
                <a:gd name="T44" fmla="*/ 27 w 124"/>
                <a:gd name="T45" fmla="*/ 5 h 53"/>
                <a:gd name="T46" fmla="*/ 21 w 124"/>
                <a:gd name="T47" fmla="*/ 6 h 53"/>
                <a:gd name="T48" fmla="*/ 17 w 124"/>
                <a:gd name="T49" fmla="*/ 8 h 53"/>
                <a:gd name="T50" fmla="*/ 13 w 124"/>
                <a:gd name="T51" fmla="*/ 10 h 53"/>
                <a:gd name="T52" fmla="*/ 9 w 124"/>
                <a:gd name="T53" fmla="*/ 12 h 53"/>
                <a:gd name="T54" fmla="*/ 6 w 124"/>
                <a:gd name="T55" fmla="*/ 15 h 53"/>
                <a:gd name="T56" fmla="*/ 4 w 124"/>
                <a:gd name="T57" fmla="*/ 17 h 53"/>
                <a:gd name="T58" fmla="*/ 1 w 124"/>
                <a:gd name="T59" fmla="*/ 21 h 53"/>
                <a:gd name="T60" fmla="*/ 0 w 124"/>
                <a:gd name="T61" fmla="*/ 27 h 53"/>
                <a:gd name="T62" fmla="*/ 1 w 124"/>
                <a:gd name="T63" fmla="*/ 32 h 53"/>
                <a:gd name="T64" fmla="*/ 5 w 124"/>
                <a:gd name="T65" fmla="*/ 37 h 53"/>
                <a:gd name="T66" fmla="*/ 11 w 124"/>
                <a:gd name="T67" fmla="*/ 41 h 53"/>
                <a:gd name="T68" fmla="*/ 19 w 124"/>
                <a:gd name="T69" fmla="*/ 45 h 53"/>
                <a:gd name="T70" fmla="*/ 30 w 124"/>
                <a:gd name="T71" fmla="*/ 48 h 53"/>
                <a:gd name="T72" fmla="*/ 40 w 124"/>
                <a:gd name="T73" fmla="*/ 50 h 53"/>
                <a:gd name="T74" fmla="*/ 51 w 124"/>
                <a:gd name="T75" fmla="*/ 52 h 53"/>
                <a:gd name="T76" fmla="*/ 63 w 124"/>
                <a:gd name="T77" fmla="*/ 52 h 53"/>
                <a:gd name="T78" fmla="*/ 75 w 124"/>
                <a:gd name="T79" fmla="*/ 52 h 53"/>
                <a:gd name="T80" fmla="*/ 86 w 124"/>
                <a:gd name="T81" fmla="*/ 50 h 5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24"/>
                <a:gd name="T124" fmla="*/ 0 h 53"/>
                <a:gd name="T125" fmla="*/ 124 w 124"/>
                <a:gd name="T126" fmla="*/ 53 h 5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24" h="53">
                  <a:moveTo>
                    <a:pt x="86" y="50"/>
                  </a:moveTo>
                  <a:lnTo>
                    <a:pt x="92" y="49"/>
                  </a:lnTo>
                  <a:lnTo>
                    <a:pt x="97" y="47"/>
                  </a:lnTo>
                  <a:lnTo>
                    <a:pt x="102" y="46"/>
                  </a:lnTo>
                  <a:lnTo>
                    <a:pt x="106" y="44"/>
                  </a:lnTo>
                  <a:lnTo>
                    <a:pt x="110" y="42"/>
                  </a:lnTo>
                  <a:lnTo>
                    <a:pt x="114" y="40"/>
                  </a:lnTo>
                  <a:lnTo>
                    <a:pt x="117" y="37"/>
                  </a:lnTo>
                  <a:lnTo>
                    <a:pt x="119" y="35"/>
                  </a:lnTo>
                  <a:lnTo>
                    <a:pt x="122" y="31"/>
                  </a:lnTo>
                  <a:lnTo>
                    <a:pt x="123" y="25"/>
                  </a:lnTo>
                  <a:lnTo>
                    <a:pt x="122" y="20"/>
                  </a:lnTo>
                  <a:lnTo>
                    <a:pt x="118" y="15"/>
                  </a:lnTo>
                  <a:lnTo>
                    <a:pt x="112" y="11"/>
                  </a:lnTo>
                  <a:lnTo>
                    <a:pt x="104" y="7"/>
                  </a:lnTo>
                  <a:lnTo>
                    <a:pt x="95" y="4"/>
                  </a:lnTo>
                  <a:lnTo>
                    <a:pt x="83" y="2"/>
                  </a:lnTo>
                  <a:lnTo>
                    <a:pt x="72" y="0"/>
                  </a:lnTo>
                  <a:lnTo>
                    <a:pt x="61" y="0"/>
                  </a:lnTo>
                  <a:lnTo>
                    <a:pt x="49" y="0"/>
                  </a:lnTo>
                  <a:lnTo>
                    <a:pt x="37" y="2"/>
                  </a:lnTo>
                  <a:lnTo>
                    <a:pt x="32" y="3"/>
                  </a:lnTo>
                  <a:lnTo>
                    <a:pt x="27" y="5"/>
                  </a:lnTo>
                  <a:lnTo>
                    <a:pt x="21" y="6"/>
                  </a:lnTo>
                  <a:lnTo>
                    <a:pt x="17" y="8"/>
                  </a:lnTo>
                  <a:lnTo>
                    <a:pt x="13" y="10"/>
                  </a:lnTo>
                  <a:lnTo>
                    <a:pt x="9" y="12"/>
                  </a:lnTo>
                  <a:lnTo>
                    <a:pt x="6" y="15"/>
                  </a:lnTo>
                  <a:lnTo>
                    <a:pt x="4" y="17"/>
                  </a:lnTo>
                  <a:lnTo>
                    <a:pt x="1" y="21"/>
                  </a:lnTo>
                  <a:lnTo>
                    <a:pt x="0" y="27"/>
                  </a:lnTo>
                  <a:lnTo>
                    <a:pt x="1" y="32"/>
                  </a:lnTo>
                  <a:lnTo>
                    <a:pt x="5" y="37"/>
                  </a:lnTo>
                  <a:lnTo>
                    <a:pt x="11" y="41"/>
                  </a:lnTo>
                  <a:lnTo>
                    <a:pt x="19" y="45"/>
                  </a:lnTo>
                  <a:lnTo>
                    <a:pt x="30" y="48"/>
                  </a:lnTo>
                  <a:lnTo>
                    <a:pt x="40" y="50"/>
                  </a:lnTo>
                  <a:lnTo>
                    <a:pt x="51" y="52"/>
                  </a:lnTo>
                  <a:lnTo>
                    <a:pt x="63" y="52"/>
                  </a:lnTo>
                  <a:lnTo>
                    <a:pt x="75" y="52"/>
                  </a:lnTo>
                  <a:lnTo>
                    <a:pt x="86" y="5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88" name="Freeform 19"/>
            <p:cNvSpPr>
              <a:spLocks/>
            </p:cNvSpPr>
            <p:nvPr/>
          </p:nvSpPr>
          <p:spPr bwMode="auto">
            <a:xfrm>
              <a:off x="4883" y="525"/>
              <a:ext cx="52" cy="23"/>
            </a:xfrm>
            <a:custGeom>
              <a:avLst/>
              <a:gdLst>
                <a:gd name="T0" fmla="*/ 2 w 52"/>
                <a:gd name="T1" fmla="*/ 16 h 23"/>
                <a:gd name="T2" fmla="*/ 0 w 52"/>
                <a:gd name="T3" fmla="*/ 13 h 23"/>
                <a:gd name="T4" fmla="*/ 0 w 52"/>
                <a:gd name="T5" fmla="*/ 11 h 23"/>
                <a:gd name="T6" fmla="*/ 0 w 52"/>
                <a:gd name="T7" fmla="*/ 9 h 23"/>
                <a:gd name="T8" fmla="*/ 2 w 52"/>
                <a:gd name="T9" fmla="*/ 7 h 23"/>
                <a:gd name="T10" fmla="*/ 4 w 52"/>
                <a:gd name="T11" fmla="*/ 5 h 23"/>
                <a:gd name="T12" fmla="*/ 7 w 52"/>
                <a:gd name="T13" fmla="*/ 3 h 23"/>
                <a:gd name="T14" fmla="*/ 11 w 52"/>
                <a:gd name="T15" fmla="*/ 2 h 23"/>
                <a:gd name="T16" fmla="*/ 15 w 52"/>
                <a:gd name="T17" fmla="*/ 1 h 23"/>
                <a:gd name="T18" fmla="*/ 20 w 52"/>
                <a:gd name="T19" fmla="*/ 0 h 23"/>
                <a:gd name="T20" fmla="*/ 25 w 52"/>
                <a:gd name="T21" fmla="*/ 0 h 23"/>
                <a:gd name="T22" fmla="*/ 30 w 52"/>
                <a:gd name="T23" fmla="*/ 0 h 23"/>
                <a:gd name="T24" fmla="*/ 35 w 52"/>
                <a:gd name="T25" fmla="*/ 0 h 23"/>
                <a:gd name="T26" fmla="*/ 39 w 52"/>
                <a:gd name="T27" fmla="*/ 2 h 23"/>
                <a:gd name="T28" fmla="*/ 43 w 52"/>
                <a:gd name="T29" fmla="*/ 3 h 23"/>
                <a:gd name="T30" fmla="*/ 46 w 52"/>
                <a:gd name="T31" fmla="*/ 4 h 23"/>
                <a:gd name="T32" fmla="*/ 49 w 52"/>
                <a:gd name="T33" fmla="*/ 6 h 23"/>
                <a:gd name="T34" fmla="*/ 51 w 52"/>
                <a:gd name="T35" fmla="*/ 9 h 23"/>
                <a:gd name="T36" fmla="*/ 51 w 52"/>
                <a:gd name="T37" fmla="*/ 11 h 23"/>
                <a:gd name="T38" fmla="*/ 51 w 52"/>
                <a:gd name="T39" fmla="*/ 13 h 23"/>
                <a:gd name="T40" fmla="*/ 50 w 52"/>
                <a:gd name="T41" fmla="*/ 15 h 23"/>
                <a:gd name="T42" fmla="*/ 47 w 52"/>
                <a:gd name="T43" fmla="*/ 17 h 23"/>
                <a:gd name="T44" fmla="*/ 44 w 52"/>
                <a:gd name="T45" fmla="*/ 19 h 23"/>
                <a:gd name="T46" fmla="*/ 40 w 52"/>
                <a:gd name="T47" fmla="*/ 20 h 23"/>
                <a:gd name="T48" fmla="*/ 36 w 52"/>
                <a:gd name="T49" fmla="*/ 21 h 23"/>
                <a:gd name="T50" fmla="*/ 31 w 52"/>
                <a:gd name="T51" fmla="*/ 22 h 23"/>
                <a:gd name="T52" fmla="*/ 26 w 52"/>
                <a:gd name="T53" fmla="*/ 22 h 23"/>
                <a:gd name="T54" fmla="*/ 21 w 52"/>
                <a:gd name="T55" fmla="*/ 22 h 23"/>
                <a:gd name="T56" fmla="*/ 16 w 52"/>
                <a:gd name="T57" fmla="*/ 22 h 23"/>
                <a:gd name="T58" fmla="*/ 12 w 52"/>
                <a:gd name="T59" fmla="*/ 20 h 23"/>
                <a:gd name="T60" fmla="*/ 8 w 52"/>
                <a:gd name="T61" fmla="*/ 19 h 23"/>
                <a:gd name="T62" fmla="*/ 5 w 52"/>
                <a:gd name="T63" fmla="*/ 18 h 23"/>
                <a:gd name="T64" fmla="*/ 2 w 52"/>
                <a:gd name="T65" fmla="*/ 16 h 2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2"/>
                <a:gd name="T100" fmla="*/ 0 h 23"/>
                <a:gd name="T101" fmla="*/ 52 w 52"/>
                <a:gd name="T102" fmla="*/ 23 h 2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2" h="23">
                  <a:moveTo>
                    <a:pt x="2" y="16"/>
                  </a:moveTo>
                  <a:lnTo>
                    <a:pt x="0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2" y="7"/>
                  </a:lnTo>
                  <a:lnTo>
                    <a:pt x="4" y="5"/>
                  </a:lnTo>
                  <a:lnTo>
                    <a:pt x="7" y="3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20" y="0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5" y="0"/>
                  </a:lnTo>
                  <a:lnTo>
                    <a:pt x="39" y="2"/>
                  </a:lnTo>
                  <a:lnTo>
                    <a:pt x="43" y="3"/>
                  </a:lnTo>
                  <a:lnTo>
                    <a:pt x="46" y="4"/>
                  </a:lnTo>
                  <a:lnTo>
                    <a:pt x="49" y="6"/>
                  </a:lnTo>
                  <a:lnTo>
                    <a:pt x="51" y="9"/>
                  </a:lnTo>
                  <a:lnTo>
                    <a:pt x="51" y="11"/>
                  </a:lnTo>
                  <a:lnTo>
                    <a:pt x="51" y="13"/>
                  </a:lnTo>
                  <a:lnTo>
                    <a:pt x="50" y="15"/>
                  </a:lnTo>
                  <a:lnTo>
                    <a:pt x="47" y="17"/>
                  </a:lnTo>
                  <a:lnTo>
                    <a:pt x="44" y="19"/>
                  </a:lnTo>
                  <a:lnTo>
                    <a:pt x="40" y="20"/>
                  </a:lnTo>
                  <a:lnTo>
                    <a:pt x="36" y="21"/>
                  </a:lnTo>
                  <a:lnTo>
                    <a:pt x="31" y="22"/>
                  </a:lnTo>
                  <a:lnTo>
                    <a:pt x="26" y="22"/>
                  </a:lnTo>
                  <a:lnTo>
                    <a:pt x="21" y="22"/>
                  </a:lnTo>
                  <a:lnTo>
                    <a:pt x="16" y="22"/>
                  </a:lnTo>
                  <a:lnTo>
                    <a:pt x="12" y="20"/>
                  </a:lnTo>
                  <a:lnTo>
                    <a:pt x="8" y="19"/>
                  </a:lnTo>
                  <a:lnTo>
                    <a:pt x="5" y="18"/>
                  </a:lnTo>
                  <a:lnTo>
                    <a:pt x="2" y="16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89" name="Freeform 20"/>
            <p:cNvSpPr>
              <a:spLocks/>
            </p:cNvSpPr>
            <p:nvPr/>
          </p:nvSpPr>
          <p:spPr bwMode="auto">
            <a:xfrm>
              <a:off x="4717" y="538"/>
              <a:ext cx="123" cy="53"/>
            </a:xfrm>
            <a:custGeom>
              <a:avLst/>
              <a:gdLst>
                <a:gd name="T0" fmla="*/ 86 w 123"/>
                <a:gd name="T1" fmla="*/ 50 h 53"/>
                <a:gd name="T2" fmla="*/ 92 w 123"/>
                <a:gd name="T3" fmla="*/ 48 h 53"/>
                <a:gd name="T4" fmla="*/ 97 w 123"/>
                <a:gd name="T5" fmla="*/ 47 h 53"/>
                <a:gd name="T6" fmla="*/ 101 w 123"/>
                <a:gd name="T7" fmla="*/ 45 h 53"/>
                <a:gd name="T8" fmla="*/ 106 w 123"/>
                <a:gd name="T9" fmla="*/ 44 h 53"/>
                <a:gd name="T10" fmla="*/ 109 w 123"/>
                <a:gd name="T11" fmla="*/ 42 h 53"/>
                <a:gd name="T12" fmla="*/ 113 w 123"/>
                <a:gd name="T13" fmla="*/ 40 h 53"/>
                <a:gd name="T14" fmla="*/ 116 w 123"/>
                <a:gd name="T15" fmla="*/ 37 h 53"/>
                <a:gd name="T16" fmla="*/ 118 w 123"/>
                <a:gd name="T17" fmla="*/ 35 h 53"/>
                <a:gd name="T18" fmla="*/ 121 w 123"/>
                <a:gd name="T19" fmla="*/ 30 h 53"/>
                <a:gd name="T20" fmla="*/ 122 w 123"/>
                <a:gd name="T21" fmla="*/ 25 h 53"/>
                <a:gd name="T22" fmla="*/ 121 w 123"/>
                <a:gd name="T23" fmla="*/ 20 h 53"/>
                <a:gd name="T24" fmla="*/ 117 w 123"/>
                <a:gd name="T25" fmla="*/ 16 h 53"/>
                <a:gd name="T26" fmla="*/ 111 w 123"/>
                <a:gd name="T27" fmla="*/ 11 h 53"/>
                <a:gd name="T28" fmla="*/ 103 w 123"/>
                <a:gd name="T29" fmla="*/ 7 h 53"/>
                <a:gd name="T30" fmla="*/ 94 w 123"/>
                <a:gd name="T31" fmla="*/ 4 h 53"/>
                <a:gd name="T32" fmla="*/ 83 w 123"/>
                <a:gd name="T33" fmla="*/ 2 h 53"/>
                <a:gd name="T34" fmla="*/ 71 w 123"/>
                <a:gd name="T35" fmla="*/ 0 h 53"/>
                <a:gd name="T36" fmla="*/ 60 w 123"/>
                <a:gd name="T37" fmla="*/ 0 h 53"/>
                <a:gd name="T38" fmla="*/ 48 w 123"/>
                <a:gd name="T39" fmla="*/ 0 h 53"/>
                <a:gd name="T40" fmla="*/ 37 w 123"/>
                <a:gd name="T41" fmla="*/ 2 h 53"/>
                <a:gd name="T42" fmla="*/ 32 w 123"/>
                <a:gd name="T43" fmla="*/ 3 h 53"/>
                <a:gd name="T44" fmla="*/ 27 w 123"/>
                <a:gd name="T45" fmla="*/ 5 h 53"/>
                <a:gd name="T46" fmla="*/ 21 w 123"/>
                <a:gd name="T47" fmla="*/ 6 h 53"/>
                <a:gd name="T48" fmla="*/ 17 w 123"/>
                <a:gd name="T49" fmla="*/ 8 h 53"/>
                <a:gd name="T50" fmla="*/ 13 w 123"/>
                <a:gd name="T51" fmla="*/ 10 h 53"/>
                <a:gd name="T52" fmla="*/ 9 w 123"/>
                <a:gd name="T53" fmla="*/ 12 h 53"/>
                <a:gd name="T54" fmla="*/ 6 w 123"/>
                <a:gd name="T55" fmla="*/ 14 h 53"/>
                <a:gd name="T56" fmla="*/ 4 w 123"/>
                <a:gd name="T57" fmla="*/ 17 h 53"/>
                <a:gd name="T58" fmla="*/ 1 w 123"/>
                <a:gd name="T59" fmla="*/ 22 h 53"/>
                <a:gd name="T60" fmla="*/ 0 w 123"/>
                <a:gd name="T61" fmla="*/ 26 h 53"/>
                <a:gd name="T62" fmla="*/ 1 w 123"/>
                <a:gd name="T63" fmla="*/ 32 h 53"/>
                <a:gd name="T64" fmla="*/ 5 w 123"/>
                <a:gd name="T65" fmla="*/ 36 h 53"/>
                <a:gd name="T66" fmla="*/ 8 w 123"/>
                <a:gd name="T67" fmla="*/ 39 h 53"/>
                <a:gd name="T68" fmla="*/ 11 w 123"/>
                <a:gd name="T69" fmla="*/ 41 h 53"/>
                <a:gd name="T70" fmla="*/ 15 w 123"/>
                <a:gd name="T71" fmla="*/ 43 h 53"/>
                <a:gd name="T72" fmla="*/ 19 w 123"/>
                <a:gd name="T73" fmla="*/ 45 h 53"/>
                <a:gd name="T74" fmla="*/ 23 w 123"/>
                <a:gd name="T75" fmla="*/ 46 h 53"/>
                <a:gd name="T76" fmla="*/ 29 w 123"/>
                <a:gd name="T77" fmla="*/ 48 h 53"/>
                <a:gd name="T78" fmla="*/ 35 w 123"/>
                <a:gd name="T79" fmla="*/ 49 h 53"/>
                <a:gd name="T80" fmla="*/ 40 w 123"/>
                <a:gd name="T81" fmla="*/ 50 h 53"/>
                <a:gd name="T82" fmla="*/ 46 w 123"/>
                <a:gd name="T83" fmla="*/ 51 h 53"/>
                <a:gd name="T84" fmla="*/ 51 w 123"/>
                <a:gd name="T85" fmla="*/ 51 h 53"/>
                <a:gd name="T86" fmla="*/ 57 w 123"/>
                <a:gd name="T87" fmla="*/ 52 h 53"/>
                <a:gd name="T88" fmla="*/ 63 w 123"/>
                <a:gd name="T89" fmla="*/ 52 h 53"/>
                <a:gd name="T90" fmla="*/ 69 w 123"/>
                <a:gd name="T91" fmla="*/ 52 h 53"/>
                <a:gd name="T92" fmla="*/ 75 w 123"/>
                <a:gd name="T93" fmla="*/ 51 h 53"/>
                <a:gd name="T94" fmla="*/ 80 w 123"/>
                <a:gd name="T95" fmla="*/ 51 h 53"/>
                <a:gd name="T96" fmla="*/ 86 w 123"/>
                <a:gd name="T97" fmla="*/ 50 h 5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23"/>
                <a:gd name="T148" fmla="*/ 0 h 53"/>
                <a:gd name="T149" fmla="*/ 123 w 123"/>
                <a:gd name="T150" fmla="*/ 53 h 5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23" h="53">
                  <a:moveTo>
                    <a:pt x="86" y="50"/>
                  </a:moveTo>
                  <a:lnTo>
                    <a:pt x="92" y="48"/>
                  </a:lnTo>
                  <a:lnTo>
                    <a:pt x="97" y="47"/>
                  </a:lnTo>
                  <a:lnTo>
                    <a:pt x="101" y="45"/>
                  </a:lnTo>
                  <a:lnTo>
                    <a:pt x="106" y="44"/>
                  </a:lnTo>
                  <a:lnTo>
                    <a:pt x="109" y="42"/>
                  </a:lnTo>
                  <a:lnTo>
                    <a:pt x="113" y="40"/>
                  </a:lnTo>
                  <a:lnTo>
                    <a:pt x="116" y="37"/>
                  </a:lnTo>
                  <a:lnTo>
                    <a:pt x="118" y="35"/>
                  </a:lnTo>
                  <a:lnTo>
                    <a:pt x="121" y="30"/>
                  </a:lnTo>
                  <a:lnTo>
                    <a:pt x="122" y="25"/>
                  </a:lnTo>
                  <a:lnTo>
                    <a:pt x="121" y="20"/>
                  </a:lnTo>
                  <a:lnTo>
                    <a:pt x="117" y="16"/>
                  </a:lnTo>
                  <a:lnTo>
                    <a:pt x="111" y="11"/>
                  </a:lnTo>
                  <a:lnTo>
                    <a:pt x="103" y="7"/>
                  </a:lnTo>
                  <a:lnTo>
                    <a:pt x="94" y="4"/>
                  </a:lnTo>
                  <a:lnTo>
                    <a:pt x="83" y="2"/>
                  </a:lnTo>
                  <a:lnTo>
                    <a:pt x="71" y="0"/>
                  </a:lnTo>
                  <a:lnTo>
                    <a:pt x="60" y="0"/>
                  </a:lnTo>
                  <a:lnTo>
                    <a:pt x="48" y="0"/>
                  </a:lnTo>
                  <a:lnTo>
                    <a:pt x="37" y="2"/>
                  </a:lnTo>
                  <a:lnTo>
                    <a:pt x="32" y="3"/>
                  </a:lnTo>
                  <a:lnTo>
                    <a:pt x="27" y="5"/>
                  </a:lnTo>
                  <a:lnTo>
                    <a:pt x="21" y="6"/>
                  </a:lnTo>
                  <a:lnTo>
                    <a:pt x="17" y="8"/>
                  </a:lnTo>
                  <a:lnTo>
                    <a:pt x="13" y="10"/>
                  </a:lnTo>
                  <a:lnTo>
                    <a:pt x="9" y="12"/>
                  </a:lnTo>
                  <a:lnTo>
                    <a:pt x="6" y="14"/>
                  </a:lnTo>
                  <a:lnTo>
                    <a:pt x="4" y="17"/>
                  </a:lnTo>
                  <a:lnTo>
                    <a:pt x="1" y="22"/>
                  </a:lnTo>
                  <a:lnTo>
                    <a:pt x="0" y="26"/>
                  </a:lnTo>
                  <a:lnTo>
                    <a:pt x="1" y="32"/>
                  </a:lnTo>
                  <a:lnTo>
                    <a:pt x="5" y="36"/>
                  </a:lnTo>
                  <a:lnTo>
                    <a:pt x="8" y="39"/>
                  </a:lnTo>
                  <a:lnTo>
                    <a:pt x="11" y="41"/>
                  </a:lnTo>
                  <a:lnTo>
                    <a:pt x="15" y="43"/>
                  </a:lnTo>
                  <a:lnTo>
                    <a:pt x="19" y="45"/>
                  </a:lnTo>
                  <a:lnTo>
                    <a:pt x="23" y="46"/>
                  </a:lnTo>
                  <a:lnTo>
                    <a:pt x="29" y="48"/>
                  </a:lnTo>
                  <a:lnTo>
                    <a:pt x="35" y="49"/>
                  </a:lnTo>
                  <a:lnTo>
                    <a:pt x="40" y="50"/>
                  </a:lnTo>
                  <a:lnTo>
                    <a:pt x="46" y="51"/>
                  </a:lnTo>
                  <a:lnTo>
                    <a:pt x="51" y="51"/>
                  </a:lnTo>
                  <a:lnTo>
                    <a:pt x="57" y="52"/>
                  </a:lnTo>
                  <a:lnTo>
                    <a:pt x="63" y="52"/>
                  </a:lnTo>
                  <a:lnTo>
                    <a:pt x="69" y="52"/>
                  </a:lnTo>
                  <a:lnTo>
                    <a:pt x="75" y="51"/>
                  </a:lnTo>
                  <a:lnTo>
                    <a:pt x="80" y="51"/>
                  </a:lnTo>
                  <a:lnTo>
                    <a:pt x="86" y="5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90" name="Freeform 21"/>
            <p:cNvSpPr>
              <a:spLocks/>
            </p:cNvSpPr>
            <p:nvPr/>
          </p:nvSpPr>
          <p:spPr bwMode="auto">
            <a:xfrm>
              <a:off x="4753" y="553"/>
              <a:ext cx="52" cy="23"/>
            </a:xfrm>
            <a:custGeom>
              <a:avLst/>
              <a:gdLst>
                <a:gd name="T0" fmla="*/ 2 w 52"/>
                <a:gd name="T1" fmla="*/ 16 h 23"/>
                <a:gd name="T2" fmla="*/ 0 w 52"/>
                <a:gd name="T3" fmla="*/ 13 h 23"/>
                <a:gd name="T4" fmla="*/ 0 w 52"/>
                <a:gd name="T5" fmla="*/ 11 h 23"/>
                <a:gd name="T6" fmla="*/ 0 w 52"/>
                <a:gd name="T7" fmla="*/ 9 h 23"/>
                <a:gd name="T8" fmla="*/ 1 w 52"/>
                <a:gd name="T9" fmla="*/ 7 h 23"/>
                <a:gd name="T10" fmla="*/ 4 w 52"/>
                <a:gd name="T11" fmla="*/ 5 h 23"/>
                <a:gd name="T12" fmla="*/ 7 w 52"/>
                <a:gd name="T13" fmla="*/ 4 h 23"/>
                <a:gd name="T14" fmla="*/ 11 w 52"/>
                <a:gd name="T15" fmla="*/ 2 h 23"/>
                <a:gd name="T16" fmla="*/ 15 w 52"/>
                <a:gd name="T17" fmla="*/ 1 h 23"/>
                <a:gd name="T18" fmla="*/ 20 w 52"/>
                <a:gd name="T19" fmla="*/ 0 h 23"/>
                <a:gd name="T20" fmla="*/ 25 w 52"/>
                <a:gd name="T21" fmla="*/ 0 h 23"/>
                <a:gd name="T22" fmla="*/ 30 w 52"/>
                <a:gd name="T23" fmla="*/ 0 h 23"/>
                <a:gd name="T24" fmla="*/ 35 w 52"/>
                <a:gd name="T25" fmla="*/ 1 h 23"/>
                <a:gd name="T26" fmla="*/ 39 w 52"/>
                <a:gd name="T27" fmla="*/ 2 h 23"/>
                <a:gd name="T28" fmla="*/ 43 w 52"/>
                <a:gd name="T29" fmla="*/ 3 h 23"/>
                <a:gd name="T30" fmla="*/ 46 w 52"/>
                <a:gd name="T31" fmla="*/ 4 h 23"/>
                <a:gd name="T32" fmla="*/ 49 w 52"/>
                <a:gd name="T33" fmla="*/ 7 h 23"/>
                <a:gd name="T34" fmla="*/ 51 w 52"/>
                <a:gd name="T35" fmla="*/ 9 h 23"/>
                <a:gd name="T36" fmla="*/ 51 w 52"/>
                <a:gd name="T37" fmla="*/ 11 h 23"/>
                <a:gd name="T38" fmla="*/ 51 w 52"/>
                <a:gd name="T39" fmla="*/ 13 h 23"/>
                <a:gd name="T40" fmla="*/ 49 w 52"/>
                <a:gd name="T41" fmla="*/ 15 h 23"/>
                <a:gd name="T42" fmla="*/ 47 w 52"/>
                <a:gd name="T43" fmla="*/ 17 h 23"/>
                <a:gd name="T44" fmla="*/ 44 w 52"/>
                <a:gd name="T45" fmla="*/ 19 h 23"/>
                <a:gd name="T46" fmla="*/ 40 w 52"/>
                <a:gd name="T47" fmla="*/ 20 h 23"/>
                <a:gd name="T48" fmla="*/ 36 w 52"/>
                <a:gd name="T49" fmla="*/ 21 h 23"/>
                <a:gd name="T50" fmla="*/ 31 w 52"/>
                <a:gd name="T51" fmla="*/ 22 h 23"/>
                <a:gd name="T52" fmla="*/ 26 w 52"/>
                <a:gd name="T53" fmla="*/ 22 h 23"/>
                <a:gd name="T54" fmla="*/ 21 w 52"/>
                <a:gd name="T55" fmla="*/ 22 h 23"/>
                <a:gd name="T56" fmla="*/ 16 w 52"/>
                <a:gd name="T57" fmla="*/ 21 h 23"/>
                <a:gd name="T58" fmla="*/ 12 w 52"/>
                <a:gd name="T59" fmla="*/ 20 h 23"/>
                <a:gd name="T60" fmla="*/ 8 w 52"/>
                <a:gd name="T61" fmla="*/ 19 h 23"/>
                <a:gd name="T62" fmla="*/ 5 w 52"/>
                <a:gd name="T63" fmla="*/ 17 h 23"/>
                <a:gd name="T64" fmla="*/ 2 w 52"/>
                <a:gd name="T65" fmla="*/ 16 h 2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2"/>
                <a:gd name="T100" fmla="*/ 0 h 23"/>
                <a:gd name="T101" fmla="*/ 52 w 52"/>
                <a:gd name="T102" fmla="*/ 23 h 2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2" h="23">
                  <a:moveTo>
                    <a:pt x="2" y="16"/>
                  </a:moveTo>
                  <a:lnTo>
                    <a:pt x="0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4" y="5"/>
                  </a:lnTo>
                  <a:lnTo>
                    <a:pt x="7" y="4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20" y="0"/>
                  </a:lnTo>
                  <a:lnTo>
                    <a:pt x="25" y="0"/>
                  </a:lnTo>
                  <a:lnTo>
                    <a:pt x="30" y="0"/>
                  </a:lnTo>
                  <a:lnTo>
                    <a:pt x="35" y="1"/>
                  </a:lnTo>
                  <a:lnTo>
                    <a:pt x="39" y="2"/>
                  </a:lnTo>
                  <a:lnTo>
                    <a:pt x="43" y="3"/>
                  </a:lnTo>
                  <a:lnTo>
                    <a:pt x="46" y="4"/>
                  </a:lnTo>
                  <a:lnTo>
                    <a:pt x="49" y="7"/>
                  </a:lnTo>
                  <a:lnTo>
                    <a:pt x="51" y="9"/>
                  </a:lnTo>
                  <a:lnTo>
                    <a:pt x="51" y="11"/>
                  </a:lnTo>
                  <a:lnTo>
                    <a:pt x="51" y="13"/>
                  </a:lnTo>
                  <a:lnTo>
                    <a:pt x="49" y="15"/>
                  </a:lnTo>
                  <a:lnTo>
                    <a:pt x="47" y="17"/>
                  </a:lnTo>
                  <a:lnTo>
                    <a:pt x="44" y="19"/>
                  </a:lnTo>
                  <a:lnTo>
                    <a:pt x="40" y="20"/>
                  </a:lnTo>
                  <a:lnTo>
                    <a:pt x="36" y="21"/>
                  </a:lnTo>
                  <a:lnTo>
                    <a:pt x="31" y="22"/>
                  </a:lnTo>
                  <a:lnTo>
                    <a:pt x="26" y="22"/>
                  </a:lnTo>
                  <a:lnTo>
                    <a:pt x="21" y="22"/>
                  </a:lnTo>
                  <a:lnTo>
                    <a:pt x="16" y="21"/>
                  </a:lnTo>
                  <a:lnTo>
                    <a:pt x="12" y="20"/>
                  </a:lnTo>
                  <a:lnTo>
                    <a:pt x="8" y="19"/>
                  </a:lnTo>
                  <a:lnTo>
                    <a:pt x="5" y="17"/>
                  </a:lnTo>
                  <a:lnTo>
                    <a:pt x="2" y="16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91" name="Freeform 22"/>
            <p:cNvSpPr>
              <a:spLocks/>
            </p:cNvSpPr>
            <p:nvPr/>
          </p:nvSpPr>
          <p:spPr bwMode="auto">
            <a:xfrm>
              <a:off x="5016" y="332"/>
              <a:ext cx="59" cy="26"/>
            </a:xfrm>
            <a:custGeom>
              <a:avLst/>
              <a:gdLst>
                <a:gd name="T0" fmla="*/ 42 w 59"/>
                <a:gd name="T1" fmla="*/ 23 h 26"/>
                <a:gd name="T2" fmla="*/ 51 w 59"/>
                <a:gd name="T3" fmla="*/ 20 h 26"/>
                <a:gd name="T4" fmla="*/ 57 w 59"/>
                <a:gd name="T5" fmla="*/ 16 h 26"/>
                <a:gd name="T6" fmla="*/ 58 w 59"/>
                <a:gd name="T7" fmla="*/ 11 h 26"/>
                <a:gd name="T8" fmla="*/ 55 w 59"/>
                <a:gd name="T9" fmla="*/ 6 h 26"/>
                <a:gd name="T10" fmla="*/ 51 w 59"/>
                <a:gd name="T11" fmla="*/ 4 h 26"/>
                <a:gd name="T12" fmla="*/ 47 w 59"/>
                <a:gd name="T13" fmla="*/ 3 h 26"/>
                <a:gd name="T14" fmla="*/ 42 w 59"/>
                <a:gd name="T15" fmla="*/ 1 h 26"/>
                <a:gd name="T16" fmla="*/ 37 w 59"/>
                <a:gd name="T17" fmla="*/ 0 h 26"/>
                <a:gd name="T18" fmla="*/ 31 w 59"/>
                <a:gd name="T19" fmla="*/ 0 h 26"/>
                <a:gd name="T20" fmla="*/ 26 w 59"/>
                <a:gd name="T21" fmla="*/ 0 h 26"/>
                <a:gd name="T22" fmla="*/ 20 w 59"/>
                <a:gd name="T23" fmla="*/ 0 h 26"/>
                <a:gd name="T24" fmla="*/ 15 w 59"/>
                <a:gd name="T25" fmla="*/ 1 h 26"/>
                <a:gd name="T26" fmla="*/ 6 w 59"/>
                <a:gd name="T27" fmla="*/ 4 h 26"/>
                <a:gd name="T28" fmla="*/ 1 w 59"/>
                <a:gd name="T29" fmla="*/ 9 h 26"/>
                <a:gd name="T30" fmla="*/ 0 w 59"/>
                <a:gd name="T31" fmla="*/ 14 h 26"/>
                <a:gd name="T32" fmla="*/ 4 w 59"/>
                <a:gd name="T33" fmla="*/ 18 h 26"/>
                <a:gd name="T34" fmla="*/ 7 w 59"/>
                <a:gd name="T35" fmla="*/ 21 h 26"/>
                <a:gd name="T36" fmla="*/ 11 w 59"/>
                <a:gd name="T37" fmla="*/ 22 h 26"/>
                <a:gd name="T38" fmla="*/ 15 w 59"/>
                <a:gd name="T39" fmla="*/ 24 h 26"/>
                <a:gd name="T40" fmla="*/ 20 w 59"/>
                <a:gd name="T41" fmla="*/ 24 h 26"/>
                <a:gd name="T42" fmla="*/ 26 w 59"/>
                <a:gd name="T43" fmla="*/ 25 h 26"/>
                <a:gd name="T44" fmla="*/ 31 w 59"/>
                <a:gd name="T45" fmla="*/ 25 h 26"/>
                <a:gd name="T46" fmla="*/ 37 w 59"/>
                <a:gd name="T47" fmla="*/ 24 h 26"/>
                <a:gd name="T48" fmla="*/ 42 w 59"/>
                <a:gd name="T49" fmla="*/ 23 h 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6"/>
                <a:gd name="T77" fmla="*/ 59 w 59"/>
                <a:gd name="T78" fmla="*/ 26 h 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6">
                  <a:moveTo>
                    <a:pt x="42" y="23"/>
                  </a:moveTo>
                  <a:lnTo>
                    <a:pt x="51" y="20"/>
                  </a:lnTo>
                  <a:lnTo>
                    <a:pt x="57" y="16"/>
                  </a:lnTo>
                  <a:lnTo>
                    <a:pt x="58" y="11"/>
                  </a:lnTo>
                  <a:lnTo>
                    <a:pt x="55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2" y="1"/>
                  </a:lnTo>
                  <a:lnTo>
                    <a:pt x="37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7" y="21"/>
                  </a:lnTo>
                  <a:lnTo>
                    <a:pt x="11" y="22"/>
                  </a:lnTo>
                  <a:lnTo>
                    <a:pt x="15" y="24"/>
                  </a:lnTo>
                  <a:lnTo>
                    <a:pt x="20" y="24"/>
                  </a:lnTo>
                  <a:lnTo>
                    <a:pt x="26" y="25"/>
                  </a:lnTo>
                  <a:lnTo>
                    <a:pt x="31" y="25"/>
                  </a:lnTo>
                  <a:lnTo>
                    <a:pt x="37" y="24"/>
                  </a:lnTo>
                  <a:lnTo>
                    <a:pt x="42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92" name="Freeform 23"/>
            <p:cNvSpPr>
              <a:spLocks/>
            </p:cNvSpPr>
            <p:nvPr/>
          </p:nvSpPr>
          <p:spPr bwMode="auto">
            <a:xfrm>
              <a:off x="5098" y="313"/>
              <a:ext cx="59" cy="26"/>
            </a:xfrm>
            <a:custGeom>
              <a:avLst/>
              <a:gdLst>
                <a:gd name="T0" fmla="*/ 43 w 59"/>
                <a:gd name="T1" fmla="*/ 24 h 26"/>
                <a:gd name="T2" fmla="*/ 52 w 59"/>
                <a:gd name="T3" fmla="*/ 20 h 26"/>
                <a:gd name="T4" fmla="*/ 57 w 59"/>
                <a:gd name="T5" fmla="*/ 16 h 26"/>
                <a:gd name="T6" fmla="*/ 58 w 59"/>
                <a:gd name="T7" fmla="*/ 11 h 26"/>
                <a:gd name="T8" fmla="*/ 55 w 59"/>
                <a:gd name="T9" fmla="*/ 6 h 26"/>
                <a:gd name="T10" fmla="*/ 52 w 59"/>
                <a:gd name="T11" fmla="*/ 4 h 26"/>
                <a:gd name="T12" fmla="*/ 48 w 59"/>
                <a:gd name="T13" fmla="*/ 3 h 26"/>
                <a:gd name="T14" fmla="*/ 43 w 59"/>
                <a:gd name="T15" fmla="*/ 1 h 26"/>
                <a:gd name="T16" fmla="*/ 38 w 59"/>
                <a:gd name="T17" fmla="*/ 0 h 26"/>
                <a:gd name="T18" fmla="*/ 31 w 59"/>
                <a:gd name="T19" fmla="*/ 0 h 26"/>
                <a:gd name="T20" fmla="*/ 26 w 59"/>
                <a:gd name="T21" fmla="*/ 0 h 26"/>
                <a:gd name="T22" fmla="*/ 20 w 59"/>
                <a:gd name="T23" fmla="*/ 0 h 26"/>
                <a:gd name="T24" fmla="*/ 15 w 59"/>
                <a:gd name="T25" fmla="*/ 1 h 26"/>
                <a:gd name="T26" fmla="*/ 6 w 59"/>
                <a:gd name="T27" fmla="*/ 4 h 26"/>
                <a:gd name="T28" fmla="*/ 1 w 59"/>
                <a:gd name="T29" fmla="*/ 9 h 26"/>
                <a:gd name="T30" fmla="*/ 0 w 59"/>
                <a:gd name="T31" fmla="*/ 13 h 26"/>
                <a:gd name="T32" fmla="*/ 4 w 59"/>
                <a:gd name="T33" fmla="*/ 18 h 26"/>
                <a:gd name="T34" fmla="*/ 7 w 59"/>
                <a:gd name="T35" fmla="*/ 21 h 26"/>
                <a:gd name="T36" fmla="*/ 11 w 59"/>
                <a:gd name="T37" fmla="*/ 22 h 26"/>
                <a:gd name="T38" fmla="*/ 15 w 59"/>
                <a:gd name="T39" fmla="*/ 24 h 26"/>
                <a:gd name="T40" fmla="*/ 20 w 59"/>
                <a:gd name="T41" fmla="*/ 24 h 26"/>
                <a:gd name="T42" fmla="*/ 26 w 59"/>
                <a:gd name="T43" fmla="*/ 25 h 26"/>
                <a:gd name="T44" fmla="*/ 31 w 59"/>
                <a:gd name="T45" fmla="*/ 25 h 26"/>
                <a:gd name="T46" fmla="*/ 38 w 59"/>
                <a:gd name="T47" fmla="*/ 24 h 26"/>
                <a:gd name="T48" fmla="*/ 43 w 59"/>
                <a:gd name="T49" fmla="*/ 24 h 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6"/>
                <a:gd name="T77" fmla="*/ 59 w 59"/>
                <a:gd name="T78" fmla="*/ 26 h 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6">
                  <a:moveTo>
                    <a:pt x="43" y="24"/>
                  </a:moveTo>
                  <a:lnTo>
                    <a:pt x="52" y="20"/>
                  </a:lnTo>
                  <a:lnTo>
                    <a:pt x="57" y="16"/>
                  </a:lnTo>
                  <a:lnTo>
                    <a:pt x="58" y="11"/>
                  </a:lnTo>
                  <a:lnTo>
                    <a:pt x="55" y="6"/>
                  </a:lnTo>
                  <a:lnTo>
                    <a:pt x="52" y="4"/>
                  </a:lnTo>
                  <a:lnTo>
                    <a:pt x="48" y="3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3"/>
                  </a:lnTo>
                  <a:lnTo>
                    <a:pt x="4" y="18"/>
                  </a:lnTo>
                  <a:lnTo>
                    <a:pt x="7" y="21"/>
                  </a:lnTo>
                  <a:lnTo>
                    <a:pt x="11" y="22"/>
                  </a:lnTo>
                  <a:lnTo>
                    <a:pt x="15" y="24"/>
                  </a:lnTo>
                  <a:lnTo>
                    <a:pt x="20" y="24"/>
                  </a:lnTo>
                  <a:lnTo>
                    <a:pt x="26" y="25"/>
                  </a:lnTo>
                  <a:lnTo>
                    <a:pt x="31" y="25"/>
                  </a:lnTo>
                  <a:lnTo>
                    <a:pt x="38" y="24"/>
                  </a:lnTo>
                  <a:lnTo>
                    <a:pt x="43" y="24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93" name="Freeform 24"/>
            <p:cNvSpPr>
              <a:spLocks/>
            </p:cNvSpPr>
            <p:nvPr/>
          </p:nvSpPr>
          <p:spPr bwMode="auto">
            <a:xfrm>
              <a:off x="4926" y="353"/>
              <a:ext cx="58" cy="25"/>
            </a:xfrm>
            <a:custGeom>
              <a:avLst/>
              <a:gdLst>
                <a:gd name="T0" fmla="*/ 43 w 58"/>
                <a:gd name="T1" fmla="*/ 23 h 25"/>
                <a:gd name="T2" fmla="*/ 51 w 58"/>
                <a:gd name="T3" fmla="*/ 19 h 25"/>
                <a:gd name="T4" fmla="*/ 56 w 58"/>
                <a:gd name="T5" fmla="*/ 15 h 25"/>
                <a:gd name="T6" fmla="*/ 57 w 58"/>
                <a:gd name="T7" fmla="*/ 11 h 25"/>
                <a:gd name="T8" fmla="*/ 54 w 58"/>
                <a:gd name="T9" fmla="*/ 6 h 25"/>
                <a:gd name="T10" fmla="*/ 51 w 58"/>
                <a:gd name="T11" fmla="*/ 4 h 25"/>
                <a:gd name="T12" fmla="*/ 47 w 58"/>
                <a:gd name="T13" fmla="*/ 3 h 25"/>
                <a:gd name="T14" fmla="*/ 43 w 58"/>
                <a:gd name="T15" fmla="*/ 1 h 25"/>
                <a:gd name="T16" fmla="*/ 38 w 58"/>
                <a:gd name="T17" fmla="*/ 0 h 25"/>
                <a:gd name="T18" fmla="*/ 32 w 58"/>
                <a:gd name="T19" fmla="*/ 0 h 25"/>
                <a:gd name="T20" fmla="*/ 27 w 58"/>
                <a:gd name="T21" fmla="*/ 0 h 25"/>
                <a:gd name="T22" fmla="*/ 21 w 58"/>
                <a:gd name="T23" fmla="*/ 0 h 25"/>
                <a:gd name="T24" fmla="*/ 16 w 58"/>
                <a:gd name="T25" fmla="*/ 1 h 25"/>
                <a:gd name="T26" fmla="*/ 6 w 58"/>
                <a:gd name="T27" fmla="*/ 4 h 25"/>
                <a:gd name="T28" fmla="*/ 1 w 58"/>
                <a:gd name="T29" fmla="*/ 8 h 25"/>
                <a:gd name="T30" fmla="*/ 0 w 58"/>
                <a:gd name="T31" fmla="*/ 13 h 25"/>
                <a:gd name="T32" fmla="*/ 3 w 58"/>
                <a:gd name="T33" fmla="*/ 17 h 25"/>
                <a:gd name="T34" fmla="*/ 6 w 58"/>
                <a:gd name="T35" fmla="*/ 20 h 25"/>
                <a:gd name="T36" fmla="*/ 11 w 58"/>
                <a:gd name="T37" fmla="*/ 21 h 25"/>
                <a:gd name="T38" fmla="*/ 16 w 58"/>
                <a:gd name="T39" fmla="*/ 23 h 25"/>
                <a:gd name="T40" fmla="*/ 21 w 58"/>
                <a:gd name="T41" fmla="*/ 23 h 25"/>
                <a:gd name="T42" fmla="*/ 27 w 58"/>
                <a:gd name="T43" fmla="*/ 24 h 25"/>
                <a:gd name="T44" fmla="*/ 32 w 58"/>
                <a:gd name="T45" fmla="*/ 24 h 25"/>
                <a:gd name="T46" fmla="*/ 38 w 58"/>
                <a:gd name="T47" fmla="*/ 23 h 25"/>
                <a:gd name="T48" fmla="*/ 43 w 58"/>
                <a:gd name="T49" fmla="*/ 23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"/>
                <a:gd name="T76" fmla="*/ 0 h 25"/>
                <a:gd name="T77" fmla="*/ 58 w 58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" h="25">
                  <a:moveTo>
                    <a:pt x="43" y="23"/>
                  </a:moveTo>
                  <a:lnTo>
                    <a:pt x="51" y="19"/>
                  </a:lnTo>
                  <a:lnTo>
                    <a:pt x="56" y="15"/>
                  </a:lnTo>
                  <a:lnTo>
                    <a:pt x="57" y="11"/>
                  </a:lnTo>
                  <a:lnTo>
                    <a:pt x="54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1"/>
                  </a:lnTo>
                  <a:lnTo>
                    <a:pt x="6" y="4"/>
                  </a:lnTo>
                  <a:lnTo>
                    <a:pt x="1" y="8"/>
                  </a:lnTo>
                  <a:lnTo>
                    <a:pt x="0" y="13"/>
                  </a:lnTo>
                  <a:lnTo>
                    <a:pt x="3" y="17"/>
                  </a:lnTo>
                  <a:lnTo>
                    <a:pt x="6" y="20"/>
                  </a:lnTo>
                  <a:lnTo>
                    <a:pt x="11" y="21"/>
                  </a:lnTo>
                  <a:lnTo>
                    <a:pt x="16" y="23"/>
                  </a:lnTo>
                  <a:lnTo>
                    <a:pt x="21" y="23"/>
                  </a:lnTo>
                  <a:lnTo>
                    <a:pt x="27" y="24"/>
                  </a:lnTo>
                  <a:lnTo>
                    <a:pt x="32" y="24"/>
                  </a:lnTo>
                  <a:lnTo>
                    <a:pt x="38" y="23"/>
                  </a:lnTo>
                  <a:lnTo>
                    <a:pt x="43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94" name="Freeform 25"/>
            <p:cNvSpPr>
              <a:spLocks/>
            </p:cNvSpPr>
            <p:nvPr/>
          </p:nvSpPr>
          <p:spPr bwMode="auto">
            <a:xfrm>
              <a:off x="4837" y="373"/>
              <a:ext cx="58" cy="26"/>
            </a:xfrm>
            <a:custGeom>
              <a:avLst/>
              <a:gdLst>
                <a:gd name="T0" fmla="*/ 42 w 58"/>
                <a:gd name="T1" fmla="*/ 23 h 26"/>
                <a:gd name="T2" fmla="*/ 51 w 58"/>
                <a:gd name="T3" fmla="*/ 20 h 26"/>
                <a:gd name="T4" fmla="*/ 56 w 58"/>
                <a:gd name="T5" fmla="*/ 16 h 26"/>
                <a:gd name="T6" fmla="*/ 57 w 58"/>
                <a:gd name="T7" fmla="*/ 11 h 26"/>
                <a:gd name="T8" fmla="*/ 54 w 58"/>
                <a:gd name="T9" fmla="*/ 6 h 26"/>
                <a:gd name="T10" fmla="*/ 51 w 58"/>
                <a:gd name="T11" fmla="*/ 4 h 26"/>
                <a:gd name="T12" fmla="*/ 47 w 58"/>
                <a:gd name="T13" fmla="*/ 3 h 26"/>
                <a:gd name="T14" fmla="*/ 42 w 58"/>
                <a:gd name="T15" fmla="*/ 1 h 26"/>
                <a:gd name="T16" fmla="*/ 37 w 58"/>
                <a:gd name="T17" fmla="*/ 0 h 26"/>
                <a:gd name="T18" fmla="*/ 30 w 58"/>
                <a:gd name="T19" fmla="*/ 0 h 26"/>
                <a:gd name="T20" fmla="*/ 25 w 58"/>
                <a:gd name="T21" fmla="*/ 0 h 26"/>
                <a:gd name="T22" fmla="*/ 19 w 58"/>
                <a:gd name="T23" fmla="*/ 0 h 26"/>
                <a:gd name="T24" fmla="*/ 14 w 58"/>
                <a:gd name="T25" fmla="*/ 1 h 26"/>
                <a:gd name="T26" fmla="*/ 6 w 58"/>
                <a:gd name="T27" fmla="*/ 4 h 26"/>
                <a:gd name="T28" fmla="*/ 1 w 58"/>
                <a:gd name="T29" fmla="*/ 9 h 26"/>
                <a:gd name="T30" fmla="*/ 0 w 58"/>
                <a:gd name="T31" fmla="*/ 14 h 26"/>
                <a:gd name="T32" fmla="*/ 3 w 58"/>
                <a:gd name="T33" fmla="*/ 18 h 26"/>
                <a:gd name="T34" fmla="*/ 6 w 58"/>
                <a:gd name="T35" fmla="*/ 21 h 26"/>
                <a:gd name="T36" fmla="*/ 10 w 58"/>
                <a:gd name="T37" fmla="*/ 22 h 26"/>
                <a:gd name="T38" fmla="*/ 15 w 58"/>
                <a:gd name="T39" fmla="*/ 24 h 26"/>
                <a:gd name="T40" fmla="*/ 20 w 58"/>
                <a:gd name="T41" fmla="*/ 25 h 26"/>
                <a:gd name="T42" fmla="*/ 25 w 58"/>
                <a:gd name="T43" fmla="*/ 25 h 26"/>
                <a:gd name="T44" fmla="*/ 31 w 58"/>
                <a:gd name="T45" fmla="*/ 25 h 26"/>
                <a:gd name="T46" fmla="*/ 37 w 58"/>
                <a:gd name="T47" fmla="*/ 24 h 26"/>
                <a:gd name="T48" fmla="*/ 42 w 58"/>
                <a:gd name="T49" fmla="*/ 23 h 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"/>
                <a:gd name="T76" fmla="*/ 0 h 26"/>
                <a:gd name="T77" fmla="*/ 58 w 58"/>
                <a:gd name="T78" fmla="*/ 26 h 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" h="26">
                  <a:moveTo>
                    <a:pt x="42" y="23"/>
                  </a:moveTo>
                  <a:lnTo>
                    <a:pt x="51" y="20"/>
                  </a:lnTo>
                  <a:lnTo>
                    <a:pt x="56" y="16"/>
                  </a:lnTo>
                  <a:lnTo>
                    <a:pt x="57" y="11"/>
                  </a:lnTo>
                  <a:lnTo>
                    <a:pt x="54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2" y="1"/>
                  </a:lnTo>
                  <a:lnTo>
                    <a:pt x="37" y="0"/>
                  </a:lnTo>
                  <a:lnTo>
                    <a:pt x="30" y="0"/>
                  </a:lnTo>
                  <a:lnTo>
                    <a:pt x="25" y="0"/>
                  </a:lnTo>
                  <a:lnTo>
                    <a:pt x="19" y="0"/>
                  </a:lnTo>
                  <a:lnTo>
                    <a:pt x="14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4"/>
                  </a:lnTo>
                  <a:lnTo>
                    <a:pt x="3" y="18"/>
                  </a:lnTo>
                  <a:lnTo>
                    <a:pt x="6" y="21"/>
                  </a:lnTo>
                  <a:lnTo>
                    <a:pt x="10" y="22"/>
                  </a:lnTo>
                  <a:lnTo>
                    <a:pt x="15" y="24"/>
                  </a:lnTo>
                  <a:lnTo>
                    <a:pt x="20" y="25"/>
                  </a:lnTo>
                  <a:lnTo>
                    <a:pt x="25" y="25"/>
                  </a:lnTo>
                  <a:lnTo>
                    <a:pt x="31" y="25"/>
                  </a:lnTo>
                  <a:lnTo>
                    <a:pt x="37" y="24"/>
                  </a:lnTo>
                  <a:lnTo>
                    <a:pt x="42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95" name="Freeform 26"/>
            <p:cNvSpPr>
              <a:spLocks/>
            </p:cNvSpPr>
            <p:nvPr/>
          </p:nvSpPr>
          <p:spPr bwMode="auto">
            <a:xfrm>
              <a:off x="4748" y="394"/>
              <a:ext cx="58" cy="25"/>
            </a:xfrm>
            <a:custGeom>
              <a:avLst/>
              <a:gdLst>
                <a:gd name="T0" fmla="*/ 42 w 58"/>
                <a:gd name="T1" fmla="*/ 23 h 25"/>
                <a:gd name="T2" fmla="*/ 51 w 58"/>
                <a:gd name="T3" fmla="*/ 19 h 25"/>
                <a:gd name="T4" fmla="*/ 56 w 58"/>
                <a:gd name="T5" fmla="*/ 15 h 25"/>
                <a:gd name="T6" fmla="*/ 57 w 58"/>
                <a:gd name="T7" fmla="*/ 11 h 25"/>
                <a:gd name="T8" fmla="*/ 54 w 58"/>
                <a:gd name="T9" fmla="*/ 6 h 25"/>
                <a:gd name="T10" fmla="*/ 51 w 58"/>
                <a:gd name="T11" fmla="*/ 4 h 25"/>
                <a:gd name="T12" fmla="*/ 47 w 58"/>
                <a:gd name="T13" fmla="*/ 3 h 25"/>
                <a:gd name="T14" fmla="*/ 42 w 58"/>
                <a:gd name="T15" fmla="*/ 1 h 25"/>
                <a:gd name="T16" fmla="*/ 37 w 58"/>
                <a:gd name="T17" fmla="*/ 0 h 25"/>
                <a:gd name="T18" fmla="*/ 31 w 58"/>
                <a:gd name="T19" fmla="*/ 0 h 25"/>
                <a:gd name="T20" fmla="*/ 26 w 58"/>
                <a:gd name="T21" fmla="*/ 0 h 25"/>
                <a:gd name="T22" fmla="*/ 20 w 58"/>
                <a:gd name="T23" fmla="*/ 0 h 25"/>
                <a:gd name="T24" fmla="*/ 15 w 58"/>
                <a:gd name="T25" fmla="*/ 1 h 25"/>
                <a:gd name="T26" fmla="*/ 6 w 58"/>
                <a:gd name="T27" fmla="*/ 4 h 25"/>
                <a:gd name="T28" fmla="*/ 1 w 58"/>
                <a:gd name="T29" fmla="*/ 9 h 25"/>
                <a:gd name="T30" fmla="*/ 0 w 58"/>
                <a:gd name="T31" fmla="*/ 13 h 25"/>
                <a:gd name="T32" fmla="*/ 4 w 58"/>
                <a:gd name="T33" fmla="*/ 17 h 25"/>
                <a:gd name="T34" fmla="*/ 7 w 58"/>
                <a:gd name="T35" fmla="*/ 20 h 25"/>
                <a:gd name="T36" fmla="*/ 11 w 58"/>
                <a:gd name="T37" fmla="*/ 21 h 25"/>
                <a:gd name="T38" fmla="*/ 15 w 58"/>
                <a:gd name="T39" fmla="*/ 23 h 25"/>
                <a:gd name="T40" fmla="*/ 20 w 58"/>
                <a:gd name="T41" fmla="*/ 23 h 25"/>
                <a:gd name="T42" fmla="*/ 26 w 58"/>
                <a:gd name="T43" fmla="*/ 24 h 25"/>
                <a:gd name="T44" fmla="*/ 31 w 58"/>
                <a:gd name="T45" fmla="*/ 24 h 25"/>
                <a:gd name="T46" fmla="*/ 37 w 58"/>
                <a:gd name="T47" fmla="*/ 23 h 25"/>
                <a:gd name="T48" fmla="*/ 42 w 58"/>
                <a:gd name="T49" fmla="*/ 23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"/>
                <a:gd name="T76" fmla="*/ 0 h 25"/>
                <a:gd name="T77" fmla="*/ 58 w 58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" h="25">
                  <a:moveTo>
                    <a:pt x="42" y="23"/>
                  </a:moveTo>
                  <a:lnTo>
                    <a:pt x="51" y="19"/>
                  </a:lnTo>
                  <a:lnTo>
                    <a:pt x="56" y="15"/>
                  </a:lnTo>
                  <a:lnTo>
                    <a:pt x="57" y="11"/>
                  </a:lnTo>
                  <a:lnTo>
                    <a:pt x="54" y="6"/>
                  </a:lnTo>
                  <a:lnTo>
                    <a:pt x="51" y="4"/>
                  </a:lnTo>
                  <a:lnTo>
                    <a:pt x="47" y="3"/>
                  </a:lnTo>
                  <a:lnTo>
                    <a:pt x="42" y="1"/>
                  </a:lnTo>
                  <a:lnTo>
                    <a:pt x="37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3"/>
                  </a:lnTo>
                  <a:lnTo>
                    <a:pt x="4" y="17"/>
                  </a:lnTo>
                  <a:lnTo>
                    <a:pt x="7" y="20"/>
                  </a:lnTo>
                  <a:lnTo>
                    <a:pt x="11" y="21"/>
                  </a:lnTo>
                  <a:lnTo>
                    <a:pt x="15" y="23"/>
                  </a:lnTo>
                  <a:lnTo>
                    <a:pt x="20" y="23"/>
                  </a:lnTo>
                  <a:lnTo>
                    <a:pt x="26" y="24"/>
                  </a:lnTo>
                  <a:lnTo>
                    <a:pt x="31" y="24"/>
                  </a:lnTo>
                  <a:lnTo>
                    <a:pt x="37" y="23"/>
                  </a:lnTo>
                  <a:lnTo>
                    <a:pt x="42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96" name="Freeform 27"/>
            <p:cNvSpPr>
              <a:spLocks/>
            </p:cNvSpPr>
            <p:nvPr/>
          </p:nvSpPr>
          <p:spPr bwMode="auto">
            <a:xfrm>
              <a:off x="4663" y="413"/>
              <a:ext cx="59" cy="25"/>
            </a:xfrm>
            <a:custGeom>
              <a:avLst/>
              <a:gdLst>
                <a:gd name="T0" fmla="*/ 43 w 59"/>
                <a:gd name="T1" fmla="*/ 22 h 25"/>
                <a:gd name="T2" fmla="*/ 52 w 59"/>
                <a:gd name="T3" fmla="*/ 19 h 25"/>
                <a:gd name="T4" fmla="*/ 57 w 59"/>
                <a:gd name="T5" fmla="*/ 15 h 25"/>
                <a:gd name="T6" fmla="*/ 58 w 59"/>
                <a:gd name="T7" fmla="*/ 11 h 25"/>
                <a:gd name="T8" fmla="*/ 55 w 59"/>
                <a:gd name="T9" fmla="*/ 7 h 25"/>
                <a:gd name="T10" fmla="*/ 52 w 59"/>
                <a:gd name="T11" fmla="*/ 4 h 25"/>
                <a:gd name="T12" fmla="*/ 48 w 59"/>
                <a:gd name="T13" fmla="*/ 3 h 25"/>
                <a:gd name="T14" fmla="*/ 43 w 59"/>
                <a:gd name="T15" fmla="*/ 1 h 25"/>
                <a:gd name="T16" fmla="*/ 38 w 59"/>
                <a:gd name="T17" fmla="*/ 0 h 25"/>
                <a:gd name="T18" fmla="*/ 32 w 59"/>
                <a:gd name="T19" fmla="*/ 0 h 25"/>
                <a:gd name="T20" fmla="*/ 27 w 59"/>
                <a:gd name="T21" fmla="*/ 0 h 25"/>
                <a:gd name="T22" fmla="*/ 21 w 59"/>
                <a:gd name="T23" fmla="*/ 0 h 25"/>
                <a:gd name="T24" fmla="*/ 16 w 59"/>
                <a:gd name="T25" fmla="*/ 1 h 25"/>
                <a:gd name="T26" fmla="*/ 6 w 59"/>
                <a:gd name="T27" fmla="*/ 4 h 25"/>
                <a:gd name="T28" fmla="*/ 1 w 59"/>
                <a:gd name="T29" fmla="*/ 9 h 25"/>
                <a:gd name="T30" fmla="*/ 0 w 59"/>
                <a:gd name="T31" fmla="*/ 13 h 25"/>
                <a:gd name="T32" fmla="*/ 4 w 59"/>
                <a:gd name="T33" fmla="*/ 17 h 25"/>
                <a:gd name="T34" fmla="*/ 7 w 59"/>
                <a:gd name="T35" fmla="*/ 20 h 25"/>
                <a:gd name="T36" fmla="*/ 11 w 59"/>
                <a:gd name="T37" fmla="*/ 21 h 25"/>
                <a:gd name="T38" fmla="*/ 16 w 59"/>
                <a:gd name="T39" fmla="*/ 23 h 25"/>
                <a:gd name="T40" fmla="*/ 21 w 59"/>
                <a:gd name="T41" fmla="*/ 23 h 25"/>
                <a:gd name="T42" fmla="*/ 27 w 59"/>
                <a:gd name="T43" fmla="*/ 24 h 25"/>
                <a:gd name="T44" fmla="*/ 32 w 59"/>
                <a:gd name="T45" fmla="*/ 24 h 25"/>
                <a:gd name="T46" fmla="*/ 38 w 59"/>
                <a:gd name="T47" fmla="*/ 23 h 25"/>
                <a:gd name="T48" fmla="*/ 43 w 59"/>
                <a:gd name="T49" fmla="*/ 22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5"/>
                <a:gd name="T77" fmla="*/ 59 w 59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5">
                  <a:moveTo>
                    <a:pt x="43" y="22"/>
                  </a:moveTo>
                  <a:lnTo>
                    <a:pt x="52" y="19"/>
                  </a:lnTo>
                  <a:lnTo>
                    <a:pt x="57" y="15"/>
                  </a:lnTo>
                  <a:lnTo>
                    <a:pt x="58" y="11"/>
                  </a:lnTo>
                  <a:lnTo>
                    <a:pt x="55" y="7"/>
                  </a:lnTo>
                  <a:lnTo>
                    <a:pt x="52" y="4"/>
                  </a:lnTo>
                  <a:lnTo>
                    <a:pt x="48" y="3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6" y="1"/>
                  </a:lnTo>
                  <a:lnTo>
                    <a:pt x="6" y="4"/>
                  </a:lnTo>
                  <a:lnTo>
                    <a:pt x="1" y="9"/>
                  </a:lnTo>
                  <a:lnTo>
                    <a:pt x="0" y="13"/>
                  </a:lnTo>
                  <a:lnTo>
                    <a:pt x="4" y="17"/>
                  </a:lnTo>
                  <a:lnTo>
                    <a:pt x="7" y="20"/>
                  </a:lnTo>
                  <a:lnTo>
                    <a:pt x="11" y="21"/>
                  </a:lnTo>
                  <a:lnTo>
                    <a:pt x="16" y="23"/>
                  </a:lnTo>
                  <a:lnTo>
                    <a:pt x="21" y="23"/>
                  </a:lnTo>
                  <a:lnTo>
                    <a:pt x="27" y="24"/>
                  </a:lnTo>
                  <a:lnTo>
                    <a:pt x="32" y="24"/>
                  </a:lnTo>
                  <a:lnTo>
                    <a:pt x="38" y="23"/>
                  </a:lnTo>
                  <a:lnTo>
                    <a:pt x="4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  <p:sp>
          <p:nvSpPr>
            <p:cNvPr id="19497" name="Freeform 28"/>
            <p:cNvSpPr>
              <a:spLocks/>
            </p:cNvSpPr>
            <p:nvPr/>
          </p:nvSpPr>
          <p:spPr bwMode="auto">
            <a:xfrm>
              <a:off x="4577" y="432"/>
              <a:ext cx="59" cy="25"/>
            </a:xfrm>
            <a:custGeom>
              <a:avLst/>
              <a:gdLst>
                <a:gd name="T0" fmla="*/ 43 w 59"/>
                <a:gd name="T1" fmla="*/ 23 h 25"/>
                <a:gd name="T2" fmla="*/ 52 w 59"/>
                <a:gd name="T3" fmla="*/ 20 h 25"/>
                <a:gd name="T4" fmla="*/ 57 w 59"/>
                <a:gd name="T5" fmla="*/ 16 h 25"/>
                <a:gd name="T6" fmla="*/ 58 w 59"/>
                <a:gd name="T7" fmla="*/ 11 h 25"/>
                <a:gd name="T8" fmla="*/ 55 w 59"/>
                <a:gd name="T9" fmla="*/ 6 h 25"/>
                <a:gd name="T10" fmla="*/ 52 w 59"/>
                <a:gd name="T11" fmla="*/ 4 h 25"/>
                <a:gd name="T12" fmla="*/ 48 w 59"/>
                <a:gd name="T13" fmla="*/ 2 h 25"/>
                <a:gd name="T14" fmla="*/ 43 w 59"/>
                <a:gd name="T15" fmla="*/ 1 h 25"/>
                <a:gd name="T16" fmla="*/ 38 w 59"/>
                <a:gd name="T17" fmla="*/ 0 h 25"/>
                <a:gd name="T18" fmla="*/ 31 w 59"/>
                <a:gd name="T19" fmla="*/ 0 h 25"/>
                <a:gd name="T20" fmla="*/ 26 w 59"/>
                <a:gd name="T21" fmla="*/ 0 h 25"/>
                <a:gd name="T22" fmla="*/ 20 w 59"/>
                <a:gd name="T23" fmla="*/ 0 h 25"/>
                <a:gd name="T24" fmla="*/ 15 w 59"/>
                <a:gd name="T25" fmla="*/ 1 h 25"/>
                <a:gd name="T26" fmla="*/ 6 w 59"/>
                <a:gd name="T27" fmla="*/ 4 h 25"/>
                <a:gd name="T28" fmla="*/ 1 w 59"/>
                <a:gd name="T29" fmla="*/ 8 h 25"/>
                <a:gd name="T30" fmla="*/ 0 w 59"/>
                <a:gd name="T31" fmla="*/ 13 h 25"/>
                <a:gd name="T32" fmla="*/ 4 w 59"/>
                <a:gd name="T33" fmla="*/ 18 h 25"/>
                <a:gd name="T34" fmla="*/ 7 w 59"/>
                <a:gd name="T35" fmla="*/ 20 h 25"/>
                <a:gd name="T36" fmla="*/ 11 w 59"/>
                <a:gd name="T37" fmla="*/ 21 h 25"/>
                <a:gd name="T38" fmla="*/ 15 w 59"/>
                <a:gd name="T39" fmla="*/ 23 h 25"/>
                <a:gd name="T40" fmla="*/ 20 w 59"/>
                <a:gd name="T41" fmla="*/ 24 h 25"/>
                <a:gd name="T42" fmla="*/ 26 w 59"/>
                <a:gd name="T43" fmla="*/ 24 h 25"/>
                <a:gd name="T44" fmla="*/ 31 w 59"/>
                <a:gd name="T45" fmla="*/ 24 h 25"/>
                <a:gd name="T46" fmla="*/ 38 w 59"/>
                <a:gd name="T47" fmla="*/ 24 h 25"/>
                <a:gd name="T48" fmla="*/ 43 w 59"/>
                <a:gd name="T49" fmla="*/ 23 h 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9"/>
                <a:gd name="T76" fmla="*/ 0 h 25"/>
                <a:gd name="T77" fmla="*/ 59 w 59"/>
                <a:gd name="T78" fmla="*/ 25 h 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9" h="25">
                  <a:moveTo>
                    <a:pt x="43" y="23"/>
                  </a:moveTo>
                  <a:lnTo>
                    <a:pt x="52" y="20"/>
                  </a:lnTo>
                  <a:lnTo>
                    <a:pt x="57" y="16"/>
                  </a:lnTo>
                  <a:lnTo>
                    <a:pt x="58" y="11"/>
                  </a:lnTo>
                  <a:lnTo>
                    <a:pt x="55" y="6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3" y="1"/>
                  </a:lnTo>
                  <a:lnTo>
                    <a:pt x="38" y="0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5" y="1"/>
                  </a:lnTo>
                  <a:lnTo>
                    <a:pt x="6" y="4"/>
                  </a:lnTo>
                  <a:lnTo>
                    <a:pt x="1" y="8"/>
                  </a:lnTo>
                  <a:lnTo>
                    <a:pt x="0" y="13"/>
                  </a:lnTo>
                  <a:lnTo>
                    <a:pt x="4" y="18"/>
                  </a:lnTo>
                  <a:lnTo>
                    <a:pt x="7" y="20"/>
                  </a:lnTo>
                  <a:lnTo>
                    <a:pt x="11" y="21"/>
                  </a:lnTo>
                  <a:lnTo>
                    <a:pt x="15" y="23"/>
                  </a:lnTo>
                  <a:lnTo>
                    <a:pt x="20" y="24"/>
                  </a:lnTo>
                  <a:lnTo>
                    <a:pt x="26" y="24"/>
                  </a:lnTo>
                  <a:lnTo>
                    <a:pt x="31" y="24"/>
                  </a:lnTo>
                  <a:lnTo>
                    <a:pt x="38" y="24"/>
                  </a:lnTo>
                  <a:lnTo>
                    <a:pt x="43" y="2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0907556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8414-3B29-4798-8E1E-D2ADE907EDF3}" type="slidenum">
              <a:rPr lang="en-US" smtClean="0"/>
              <a:pPr/>
              <a:t>19</a:t>
            </a:fld>
            <a:endParaRPr lang="th-TH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588932" y="620688"/>
            <a:ext cx="8064895" cy="4680655"/>
          </a:xfrm>
          <a:prstGeom prst="roundRect">
            <a:avLst>
              <a:gd name="adj" fmla="val 16657"/>
            </a:avLst>
          </a:prstGeom>
          <a:solidFill>
            <a:srgbClr val="CCECFF"/>
          </a:soli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2075" tIns="46038" rIns="92075" bIns="4603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การซื้อบัตรโดยสารเครื่องบิน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4800" b="0" dirty="0" smtClean="0">
                <a:solidFill>
                  <a:srgbClr val="FF0000"/>
                </a:solidFill>
                <a:latin typeface="Arial Narrow" pitchFamily="34" charset="0"/>
              </a:rPr>
              <a:t>(ด่วนที่สุด ที่ กค 0408.4/ว 165 </a:t>
            </a:r>
            <a:r>
              <a:rPr lang="th-TH" sz="4800" b="0" dirty="0" err="1" smtClean="0">
                <a:solidFill>
                  <a:srgbClr val="FF0000"/>
                </a:solidFill>
                <a:latin typeface="Arial Narrow" pitchFamily="34" charset="0"/>
              </a:rPr>
              <a:t>ลว</a:t>
            </a:r>
            <a:r>
              <a:rPr lang="th-TH" sz="4800" b="0" dirty="0" smtClean="0">
                <a:solidFill>
                  <a:srgbClr val="FF0000"/>
                </a:solidFill>
                <a:latin typeface="Arial Narrow" pitchFamily="34" charset="0"/>
              </a:rPr>
              <a:t>. 22 ธ.ค. 2559)</a:t>
            </a:r>
            <a:endParaRPr kumimoji="0" lang="th-TH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638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8414-3B29-4798-8E1E-D2ADE907EDF3}" type="slidenum">
              <a:rPr lang="en-US" smtClean="0"/>
              <a:pPr/>
              <a:t>20</a:t>
            </a:fld>
            <a:endParaRPr lang="th-TH"/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467544" y="116497"/>
            <a:ext cx="8064895" cy="1512303"/>
          </a:xfrm>
          <a:prstGeom prst="roundRect">
            <a:avLst>
              <a:gd name="adj" fmla="val 16657"/>
            </a:avLst>
          </a:prstGeom>
          <a:solidFill>
            <a:srgbClr val="CCECFF"/>
          </a:solidFill>
          <a:ln w="12700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2075" tIns="46038" rIns="92075" bIns="4603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หลักฐานการเบิกค่า</a:t>
            </a:r>
            <a:r>
              <a:rPr kumimoji="0" lang="th-TH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ngsana New" pitchFamily="18" charset="-34"/>
              </a:rPr>
              <a:t>เครื่องบิน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4000" b="0" dirty="0" smtClean="0">
                <a:solidFill>
                  <a:srgbClr val="FF0000"/>
                </a:solidFill>
                <a:latin typeface="Arial Narrow" pitchFamily="34" charset="0"/>
              </a:rPr>
              <a:t>(ด่วนที่สุด ที่ กค 0408.4/ว 165 </a:t>
            </a:r>
            <a:r>
              <a:rPr lang="th-TH" sz="4000" b="0" dirty="0" err="1" smtClean="0">
                <a:solidFill>
                  <a:srgbClr val="FF0000"/>
                </a:solidFill>
                <a:latin typeface="Arial Narrow" pitchFamily="34" charset="0"/>
              </a:rPr>
              <a:t>ลว</a:t>
            </a:r>
            <a:r>
              <a:rPr lang="th-TH" sz="4000" b="0" dirty="0" smtClean="0">
                <a:solidFill>
                  <a:srgbClr val="FF0000"/>
                </a:solidFill>
                <a:latin typeface="Arial Narrow" pitchFamily="34" charset="0"/>
              </a:rPr>
              <a:t>. 22 ธ.ค. 2559)</a:t>
            </a:r>
            <a:endParaRPr kumimoji="0" lang="th-TH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idx="1"/>
          </p:nvPr>
        </p:nvSpPr>
        <p:spPr>
          <a:xfrm>
            <a:off x="304800" y="1772952"/>
            <a:ext cx="8659688" cy="1512032"/>
          </a:xfrm>
          <a:noFill/>
        </p:spPr>
        <p:txBody>
          <a:bodyPr/>
          <a:lstStyle/>
          <a:p>
            <a:pPr marL="609600" indent="-609600" algn="thaiDist" eaLnBrk="1" hangingPunct="1">
              <a:lnSpc>
                <a:spcPct val="80000"/>
              </a:lnSpc>
              <a:buFontTx/>
              <a:buBlip>
                <a:blip r:embed="rId2"/>
              </a:buBlip>
            </a:pPr>
            <a:r>
              <a:rPr lang="th-TH" sz="48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กรณีส่วนราชการจัดซื้อ ให้ใช้ใบแจ้งหนี้</a:t>
            </a:r>
          </a:p>
          <a:p>
            <a:pPr marL="0" indent="0" algn="thaiDist" eaLnBrk="1" hangingPunct="1">
              <a:lnSpc>
                <a:spcPct val="80000"/>
              </a:lnSpc>
              <a:buNone/>
            </a:pPr>
            <a:endParaRPr lang="th-TH" sz="1200" b="1" dirty="0" smtClean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  <a:p>
            <a:pPr marL="0" indent="0" algn="thaiDist" eaLnBrk="1" hangingPunct="1">
              <a:spcBef>
                <a:spcPts val="0"/>
              </a:spcBef>
              <a:buFontTx/>
              <a:buBlip>
                <a:blip r:embed="rId2"/>
              </a:buBlip>
            </a:pPr>
            <a:r>
              <a:rPr lang="th-TH" sz="4800" b="1" dirty="0" smtClean="0">
                <a:solidFill>
                  <a:srgbClr val="272BD9"/>
                </a:solidFill>
                <a:latin typeface="AngsanaUPC" pitchFamily="18" charset="-34"/>
                <a:cs typeface="AngsanaUPC" pitchFamily="18" charset="-34"/>
              </a:rPr>
              <a:t>  กรณีผู้เดินทางจัดซื้อ</a:t>
            </a:r>
          </a:p>
          <a:p>
            <a:pPr marL="0" indent="0" algn="thaiDist" eaLnBrk="1" hangingPunct="1">
              <a:spcBef>
                <a:spcPts val="0"/>
              </a:spcBef>
              <a:buFontTx/>
              <a:buBlip>
                <a:blip r:embed="rId2"/>
              </a:buBlip>
            </a:pPr>
            <a:endParaRPr lang="th-TH" sz="4800" b="1" dirty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  <a:p>
            <a:pPr marL="0" indent="0" algn="thaiDist" eaLnBrk="1" hangingPunct="1">
              <a:spcBef>
                <a:spcPts val="0"/>
              </a:spcBef>
              <a:buNone/>
            </a:pPr>
            <a:endParaRPr lang="th-TH" sz="4800" b="1" dirty="0" smtClean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  <a:p>
            <a:pPr marL="0" indent="0" algn="thaiDist" eaLnBrk="1" hangingPunct="1">
              <a:spcBef>
                <a:spcPts val="0"/>
              </a:spcBef>
              <a:buNone/>
            </a:pPr>
            <a:endParaRPr lang="th-TH" sz="4800" b="1" dirty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  <a:p>
            <a:pPr marL="0" indent="0" algn="thaiDist" eaLnBrk="1" hangingPunct="1">
              <a:spcBef>
                <a:spcPts val="0"/>
              </a:spcBef>
              <a:buNone/>
            </a:pPr>
            <a:endParaRPr lang="th-TH" sz="2400" b="1" dirty="0" smtClean="0">
              <a:solidFill>
                <a:srgbClr val="272BD9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1622614" y="3292760"/>
            <a:ext cx="7341874" cy="121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ใบเสร็จรับเงินของสายการบิน/ตัวแทนจำหน่าย/        ผู้ประกอบธุรกิจนำเที่ยว </a:t>
            </a: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หรือ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622614" y="4494830"/>
            <a:ext cx="7341873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marR="0" lvl="0" indent="-342900" algn="thaiDi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ใบรับเงินที่แสดงรายละเอียดการเดินทาง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043608" y="5142902"/>
            <a:ext cx="7341873" cy="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marR="0" lvl="0" indent="-342900" algn="thaiDi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หรือที่พิมพ์ออกจากระบบอิเล็กทรอนิกส์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pic>
        <p:nvPicPr>
          <p:cNvPr id="13" name="Picture 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3608" y="3429000"/>
            <a:ext cx="492125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3608" y="4658593"/>
            <a:ext cx="492125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6643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9F42EA-88B7-47FA-898F-609775114E28}" type="slidenum">
              <a:rPr lang="en-US"/>
              <a:pPr>
                <a:defRPr/>
              </a:pPr>
              <a:t>21</a:t>
            </a:fld>
            <a:endParaRPr lang="th-TH"/>
          </a:p>
        </p:txBody>
      </p:sp>
      <p:sp>
        <p:nvSpPr>
          <p:cNvPr id="20483" name="AutoShape 2"/>
          <p:cNvSpPr>
            <a:spLocks noChangeArrowheads="1"/>
          </p:cNvSpPr>
          <p:nvPr/>
        </p:nvSpPr>
        <p:spPr bwMode="auto">
          <a:xfrm>
            <a:off x="1259632" y="340643"/>
            <a:ext cx="6788150" cy="1000125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FF99"/>
              </a:gs>
              <a:gs pos="100000">
                <a:srgbClr val="00FFFF"/>
              </a:gs>
            </a:gsLst>
            <a:lin ang="18900000" scaled="1"/>
          </a:gradFill>
          <a:ln w="57150" cmpd="tri">
            <a:solidFill>
              <a:schemeClr val="tx1"/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>
              <a:lnSpc>
                <a:spcPct val="90000"/>
              </a:lnSpc>
            </a:pPr>
            <a:r>
              <a:rPr lang="th-TH" sz="6000" dirty="0"/>
              <a:t>ค่าเครื่อง</a:t>
            </a:r>
            <a:r>
              <a:rPr lang="th-TH" sz="6000" dirty="0" smtClean="0"/>
              <a:t>แต่งตัว </a:t>
            </a:r>
            <a:r>
              <a:rPr lang="th-TH" sz="6000" dirty="0" smtClean="0">
                <a:solidFill>
                  <a:srgbClr val="FF0000"/>
                </a:solidFill>
              </a:rPr>
              <a:t>(รบ. ข้อ 18)</a:t>
            </a:r>
            <a:endParaRPr lang="th-TH" sz="6000" dirty="0">
              <a:solidFill>
                <a:srgbClr val="FF0000"/>
              </a:solidFill>
            </a:endParaRPr>
          </a:p>
        </p:txBody>
      </p:sp>
      <p:sp>
        <p:nvSpPr>
          <p:cNvPr id="20484" name="Text Box 10"/>
          <p:cNvSpPr txBox="1">
            <a:spLocks noChangeArrowheads="1"/>
          </p:cNvSpPr>
          <p:nvPr/>
        </p:nvSpPr>
        <p:spPr bwMode="auto">
          <a:xfrm>
            <a:off x="349696" y="1700160"/>
            <a:ext cx="8686800" cy="38170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  <a:tabLst>
                <a:tab pos="636588" algn="l"/>
                <a:tab pos="3679825" algn="l"/>
              </a:tabLst>
            </a:pPr>
            <a:r>
              <a:rPr lang="th-TH" sz="4400" dirty="0">
                <a:solidFill>
                  <a:schemeClr val="tx1"/>
                </a:solidFill>
              </a:rPr>
              <a:t>* จำเป็นต้องใช้เครื่องแต่งตัวพิเศษ หรือจำเป็นอื่น</a:t>
            </a:r>
          </a:p>
          <a:p>
            <a:pPr>
              <a:spcBef>
                <a:spcPct val="50000"/>
              </a:spcBef>
              <a:tabLst>
                <a:tab pos="636588" algn="l"/>
                <a:tab pos="3679825" algn="l"/>
              </a:tabLst>
            </a:pPr>
            <a:r>
              <a:rPr lang="th-TH" sz="4400" dirty="0">
                <a:solidFill>
                  <a:schemeClr val="tx1"/>
                </a:solidFill>
              </a:rPr>
              <a:t>* ได้รับอนุมัติจากหัวหน้าส่วนราชการเจ้าของงบประมาณ</a:t>
            </a:r>
          </a:p>
          <a:p>
            <a:pPr>
              <a:spcBef>
                <a:spcPct val="50000"/>
              </a:spcBef>
              <a:tabLst>
                <a:tab pos="636588" algn="l"/>
                <a:tab pos="3679825" algn="l"/>
              </a:tabLst>
            </a:pPr>
            <a:r>
              <a:rPr lang="th-TH" sz="4400" dirty="0">
                <a:solidFill>
                  <a:schemeClr val="tx1"/>
                </a:solidFill>
              </a:rPr>
              <a:t>* ไม่ใช่ประเทศที่ห้ามเบิก</a:t>
            </a:r>
          </a:p>
          <a:p>
            <a:pPr>
              <a:spcBef>
                <a:spcPct val="50000"/>
              </a:spcBef>
              <a:tabLst>
                <a:tab pos="636588" algn="l"/>
                <a:tab pos="3679825" algn="l"/>
              </a:tabLst>
            </a:pPr>
            <a:r>
              <a:rPr lang="th-TH" sz="4400" dirty="0">
                <a:solidFill>
                  <a:schemeClr val="tx1"/>
                </a:solidFill>
              </a:rPr>
              <a:t>* เคยได้รับแล้ว จะรับใหม่ต้องเกิน 2 ปี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025B60-2B66-4221-AC1A-36A6A409A406}" type="slidenum">
              <a:rPr lang="en-US"/>
              <a:pPr>
                <a:defRPr/>
              </a:pPr>
              <a:t>22</a:t>
            </a:fld>
            <a:endParaRPr lang="th-TH"/>
          </a:p>
        </p:txBody>
      </p:sp>
      <p:sp>
        <p:nvSpPr>
          <p:cNvPr id="21507" name="AutoShape 7"/>
          <p:cNvSpPr>
            <a:spLocks noChangeArrowheads="1"/>
          </p:cNvSpPr>
          <p:nvPr/>
        </p:nvSpPr>
        <p:spPr bwMode="auto">
          <a:xfrm>
            <a:off x="2195513" y="476250"/>
            <a:ext cx="5159375" cy="863600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CCFF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>
              <a:lnSpc>
                <a:spcPct val="90000"/>
              </a:lnSpc>
            </a:pPr>
            <a:r>
              <a:rPr lang="th-TH" sz="6000">
                <a:solidFill>
                  <a:srgbClr val="FF0000"/>
                </a:solidFill>
              </a:rPr>
              <a:t>อัตราค่าเครื่องแต่งตัว</a:t>
            </a:r>
          </a:p>
        </p:txBody>
      </p:sp>
      <p:sp>
        <p:nvSpPr>
          <p:cNvPr id="21508" name="Oval 9"/>
          <p:cNvSpPr>
            <a:spLocks noChangeArrowheads="1"/>
          </p:cNvSpPr>
          <p:nvPr/>
        </p:nvSpPr>
        <p:spPr bwMode="auto">
          <a:xfrm>
            <a:off x="268733" y="2648453"/>
            <a:ext cx="306388" cy="307975"/>
          </a:xfrm>
          <a:prstGeom prst="ellipse">
            <a:avLst/>
          </a:prstGeom>
          <a:noFill/>
          <a:ln w="57150" cmpd="tri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9" name="Rectangle 10"/>
          <p:cNvSpPr>
            <a:spLocks noChangeArrowheads="1"/>
          </p:cNvSpPr>
          <p:nvPr/>
        </p:nvSpPr>
        <p:spPr bwMode="auto">
          <a:xfrm>
            <a:off x="575121" y="2522540"/>
            <a:ext cx="8749407" cy="7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en-US" sz="4400" b="0" dirty="0">
                <a:solidFill>
                  <a:schemeClr val="tx1"/>
                </a:solidFill>
              </a:rPr>
              <a:t> </a:t>
            </a:r>
            <a:r>
              <a:rPr lang="th-TH" sz="4400" b="0" dirty="0" smtClean="0">
                <a:solidFill>
                  <a:schemeClr val="tx1"/>
                </a:solidFill>
              </a:rPr>
              <a:t>ตั้งแต่ปฏิบัติการ ปฏิบัติงาน ลงมา</a:t>
            </a:r>
            <a:r>
              <a:rPr lang="en-US" sz="4400" b="0" dirty="0" smtClean="0">
                <a:solidFill>
                  <a:schemeClr val="tx1"/>
                </a:solidFill>
              </a:rPr>
              <a:t>  </a:t>
            </a:r>
            <a:r>
              <a:rPr lang="th-TH" sz="4400" b="0" dirty="0">
                <a:solidFill>
                  <a:schemeClr val="tx1"/>
                </a:solidFill>
              </a:rPr>
              <a:t>คนละ</a:t>
            </a:r>
            <a:r>
              <a:rPr lang="en-US" sz="4400" b="0" dirty="0">
                <a:solidFill>
                  <a:schemeClr val="tx1"/>
                </a:solidFill>
              </a:rPr>
              <a:t>  7,500  </a:t>
            </a:r>
            <a:r>
              <a:rPr lang="th-TH" sz="4400" b="0" dirty="0">
                <a:solidFill>
                  <a:schemeClr val="tx1"/>
                </a:solidFill>
              </a:rPr>
              <a:t>บาท</a:t>
            </a:r>
          </a:p>
        </p:txBody>
      </p:sp>
      <p:sp>
        <p:nvSpPr>
          <p:cNvPr id="21510" name="Rectangle 11"/>
          <p:cNvSpPr>
            <a:spLocks noChangeArrowheads="1"/>
          </p:cNvSpPr>
          <p:nvPr/>
        </p:nvSpPr>
        <p:spPr bwMode="auto">
          <a:xfrm>
            <a:off x="683568" y="3610796"/>
            <a:ext cx="9144000" cy="702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th-TH" sz="4400" b="0" dirty="0" smtClean="0">
                <a:solidFill>
                  <a:schemeClr val="tx1"/>
                </a:solidFill>
              </a:rPr>
              <a:t>ตั้งแต่ชำนาญงาน ชำนาญการ ขึ้นไป</a:t>
            </a:r>
            <a:r>
              <a:rPr lang="en-US" sz="4400" b="0" dirty="0" smtClean="0">
                <a:solidFill>
                  <a:schemeClr val="tx1"/>
                </a:solidFill>
              </a:rPr>
              <a:t>  </a:t>
            </a:r>
            <a:r>
              <a:rPr lang="th-TH" sz="4400" b="0" dirty="0">
                <a:solidFill>
                  <a:schemeClr val="tx1"/>
                </a:solidFill>
              </a:rPr>
              <a:t>คนละ</a:t>
            </a:r>
            <a:r>
              <a:rPr lang="en-US" sz="4400" b="0" dirty="0">
                <a:solidFill>
                  <a:schemeClr val="tx1"/>
                </a:solidFill>
              </a:rPr>
              <a:t>  9,000  </a:t>
            </a:r>
            <a:r>
              <a:rPr lang="th-TH" sz="4400" b="0" dirty="0">
                <a:solidFill>
                  <a:schemeClr val="tx1"/>
                </a:solidFill>
              </a:rPr>
              <a:t>บาท</a:t>
            </a:r>
          </a:p>
        </p:txBody>
      </p:sp>
      <p:sp>
        <p:nvSpPr>
          <p:cNvPr id="21511" name="Oval 12"/>
          <p:cNvSpPr>
            <a:spLocks noChangeArrowheads="1"/>
          </p:cNvSpPr>
          <p:nvPr/>
        </p:nvSpPr>
        <p:spPr bwMode="auto">
          <a:xfrm>
            <a:off x="308691" y="3807994"/>
            <a:ext cx="306388" cy="307975"/>
          </a:xfrm>
          <a:prstGeom prst="ellipse">
            <a:avLst/>
          </a:prstGeom>
          <a:noFill/>
          <a:ln w="57150" cmpd="tri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2" name="Rectangle 13"/>
          <p:cNvSpPr>
            <a:spLocks noChangeArrowheads="1"/>
          </p:cNvSpPr>
          <p:nvPr/>
        </p:nvSpPr>
        <p:spPr bwMode="auto">
          <a:xfrm>
            <a:off x="3514725" y="1484313"/>
            <a:ext cx="2592388" cy="923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th-TH" sz="60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(เหมาจ่าย)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A4E34-1804-460C-BC6C-2229E034E284}" type="slidenum">
              <a:rPr lang="en-US"/>
              <a:pPr>
                <a:defRPr/>
              </a:pPr>
              <a:t>23</a:t>
            </a:fld>
            <a:endParaRPr lang="th-TH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th-TH" sz="8000" b="1" dirty="0" smtClean="0">
                <a:latin typeface="Angsana New" pitchFamily="18" charset="-34"/>
              </a:rPr>
              <a:t>ค่าใช้จ่ายอื่นที่จำเป็นต้องจ่าย</a:t>
            </a:r>
            <a:endParaRPr lang="en-US" sz="8000" b="1" dirty="0" smtClean="0">
              <a:latin typeface="Angsana New" pitchFamily="18" charset="-34"/>
            </a:endParaRPr>
          </a:p>
          <a:p>
            <a:pPr algn="ctr" eaLnBrk="1" hangingPunct="1">
              <a:buFontTx/>
              <a:buNone/>
            </a:pPr>
            <a:r>
              <a:rPr lang="th-TH" sz="8000" b="1" dirty="0" smtClean="0">
                <a:latin typeface="Angsana New" pitchFamily="18" charset="-34"/>
              </a:rPr>
              <a:t>เบิกได้เท่าที่จ่ายจริง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D5B01F-7CB2-4F76-90AF-12EF6C50F908}" type="slidenum">
              <a:rPr lang="en-US"/>
              <a:pPr>
                <a:defRPr/>
              </a:pPr>
              <a:t>24</a:t>
            </a:fld>
            <a:endParaRPr lang="th-TH"/>
          </a:p>
        </p:txBody>
      </p:sp>
      <p:sp>
        <p:nvSpPr>
          <p:cNvPr id="2457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30225" y="1844551"/>
            <a:ext cx="8613775" cy="5976937"/>
          </a:xfrm>
          <a:noFill/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th-TH" sz="4800" b="1" u="sng" dirty="0" smtClean="0">
                <a:solidFill>
                  <a:srgbClr val="FF0000"/>
                </a:solidFill>
                <a:latin typeface="Angsana New" pitchFamily="18" charset="-34"/>
              </a:rPr>
              <a:t>ตำแหน่งต่อไปนี้เบิกได้เท่าที่จ่ายจริง</a:t>
            </a:r>
            <a:endParaRPr lang="en-US" sz="4800" b="1" u="sng" dirty="0" smtClean="0">
              <a:solidFill>
                <a:srgbClr val="FF0000"/>
              </a:solidFill>
              <a:latin typeface="Angsana New" pitchFamily="18" charset="-34"/>
            </a:endParaRPr>
          </a:p>
          <a:p>
            <a:pPr marL="0" indent="0" algn="ctr" eaLnBrk="1" hangingPunct="1">
              <a:buFontTx/>
              <a:buNone/>
            </a:pPr>
            <a:r>
              <a:rPr lang="th-TH" sz="4800" b="1" dirty="0" smtClean="0">
                <a:latin typeface="Angsana New" pitchFamily="18" charset="-34"/>
              </a:rPr>
              <a:t>ประธานองคมนตรี</a:t>
            </a:r>
            <a:r>
              <a:rPr lang="en-US" sz="4800" b="1" dirty="0" smtClean="0">
                <a:latin typeface="Angsana New" pitchFamily="18" charset="-34"/>
              </a:rPr>
              <a:t> / </a:t>
            </a:r>
            <a:r>
              <a:rPr lang="th-TH" sz="4800" b="1" dirty="0" smtClean="0">
                <a:latin typeface="Angsana New" pitchFamily="18" charset="-34"/>
              </a:rPr>
              <a:t>องคมนตรี</a:t>
            </a:r>
            <a:endParaRPr lang="en-US" sz="4800" b="1" dirty="0" smtClean="0">
              <a:latin typeface="Angsana New" pitchFamily="18" charset="-34"/>
            </a:endParaRPr>
          </a:p>
          <a:p>
            <a:pPr marL="0" indent="0" algn="ctr" eaLnBrk="1" hangingPunct="1">
              <a:buFontTx/>
              <a:buNone/>
            </a:pPr>
            <a:r>
              <a:rPr lang="th-TH" sz="4800" b="1" dirty="0" smtClean="0">
                <a:latin typeface="Angsana New" pitchFamily="18" charset="-34"/>
              </a:rPr>
              <a:t>นายก</a:t>
            </a:r>
            <a:r>
              <a:rPr lang="en-US" sz="4800" b="1" dirty="0" smtClean="0">
                <a:latin typeface="Angsana New" pitchFamily="18" charset="-34"/>
              </a:rPr>
              <a:t> </a:t>
            </a:r>
            <a:r>
              <a:rPr lang="th-TH" sz="4800" b="1" dirty="0" smtClean="0">
                <a:latin typeface="Angsana New" pitchFamily="18" charset="-34"/>
              </a:rPr>
              <a:t>รัฐมนตรี</a:t>
            </a:r>
            <a:r>
              <a:rPr lang="en-US" sz="4800" b="1" dirty="0" smtClean="0">
                <a:latin typeface="Angsana New" pitchFamily="18" charset="-34"/>
              </a:rPr>
              <a:t> / </a:t>
            </a:r>
            <a:r>
              <a:rPr lang="th-TH" sz="4800" b="1" dirty="0" smtClean="0">
                <a:latin typeface="Angsana New" pitchFamily="18" charset="-34"/>
              </a:rPr>
              <a:t>รองนายกฯ</a:t>
            </a:r>
            <a:r>
              <a:rPr lang="en-US" sz="4800" b="1" dirty="0" smtClean="0">
                <a:latin typeface="Angsana New" pitchFamily="18" charset="-34"/>
              </a:rPr>
              <a:t> / </a:t>
            </a:r>
            <a:r>
              <a:rPr lang="th-TH" sz="4800" b="1" dirty="0" smtClean="0">
                <a:latin typeface="Angsana New" pitchFamily="18" charset="-34"/>
              </a:rPr>
              <a:t>รัฐมนตรี</a:t>
            </a:r>
            <a:endParaRPr lang="en-US" sz="4800" b="1" dirty="0" smtClean="0">
              <a:latin typeface="Angsana New" pitchFamily="18" charset="-34"/>
            </a:endParaRPr>
          </a:p>
          <a:p>
            <a:pPr marL="0" indent="0" algn="ctr" eaLnBrk="1" hangingPunct="1">
              <a:buFontTx/>
              <a:buNone/>
            </a:pPr>
            <a:r>
              <a:rPr lang="th-TH" sz="4800" b="1" dirty="0" smtClean="0">
                <a:latin typeface="Angsana New" pitchFamily="18" charset="-34"/>
              </a:rPr>
              <a:t>ประธาน</a:t>
            </a:r>
            <a:r>
              <a:rPr lang="en-US" sz="4800" b="1" dirty="0" smtClean="0">
                <a:latin typeface="Angsana New" pitchFamily="18" charset="-34"/>
              </a:rPr>
              <a:t> / </a:t>
            </a:r>
            <a:r>
              <a:rPr lang="th-TH" sz="4800" b="1" dirty="0" smtClean="0">
                <a:latin typeface="Angsana New" pitchFamily="18" charset="-34"/>
              </a:rPr>
              <a:t>รองประธาน</a:t>
            </a:r>
            <a:r>
              <a:rPr lang="en-US" sz="4800" b="1" dirty="0" smtClean="0">
                <a:latin typeface="Angsana New" pitchFamily="18" charset="-34"/>
              </a:rPr>
              <a:t> </a:t>
            </a:r>
            <a:r>
              <a:rPr lang="th-TH" sz="4800" b="1" dirty="0" smtClean="0">
                <a:latin typeface="Angsana New" pitchFamily="18" charset="-34"/>
              </a:rPr>
              <a:t>องค์กรนิติบัญญัติ</a:t>
            </a:r>
            <a:endParaRPr lang="en-US" sz="4800" b="1" dirty="0" smtClean="0">
              <a:latin typeface="Angsana New" pitchFamily="18" charset="-34"/>
            </a:endParaRPr>
          </a:p>
          <a:p>
            <a:pPr marL="0" indent="0" algn="ctr" eaLnBrk="1" hangingPunct="1">
              <a:buFontTx/>
              <a:buNone/>
            </a:pPr>
            <a:endParaRPr lang="th-TH" sz="4800" b="1" dirty="0" smtClean="0">
              <a:solidFill>
                <a:srgbClr val="FFFF00"/>
              </a:solidFill>
              <a:latin typeface="Angsana New" pitchFamily="18" charset="-34"/>
            </a:endParaRPr>
          </a:p>
        </p:txBody>
      </p:sp>
      <p:sp>
        <p:nvSpPr>
          <p:cNvPr id="24580" name="Rectangle 6"/>
          <p:cNvSpPr>
            <a:spLocks noChangeArrowheads="1"/>
          </p:cNvSpPr>
          <p:nvPr/>
        </p:nvSpPr>
        <p:spPr bwMode="auto">
          <a:xfrm>
            <a:off x="1908175" y="188913"/>
            <a:ext cx="5616575" cy="936625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algn="ctr">
              <a:tabLst>
                <a:tab pos="636588" algn="l"/>
                <a:tab pos="3679825" algn="l"/>
              </a:tabLst>
            </a:pPr>
            <a:r>
              <a:rPr lang="en-US" sz="7200" dirty="0"/>
              <a:t> </a:t>
            </a:r>
            <a:r>
              <a:rPr lang="th-TH" sz="7200" dirty="0">
                <a:solidFill>
                  <a:schemeClr val="accent2"/>
                </a:solidFill>
              </a:rPr>
              <a:t>ค่า</a:t>
            </a:r>
            <a:r>
              <a:rPr lang="th-TH" sz="7200" dirty="0" smtClean="0">
                <a:solidFill>
                  <a:schemeClr val="accent2"/>
                </a:solidFill>
              </a:rPr>
              <a:t>รับรอง </a:t>
            </a:r>
            <a:r>
              <a:rPr lang="th-TH" sz="7200" dirty="0" smtClean="0">
                <a:solidFill>
                  <a:srgbClr val="FF0000"/>
                </a:solidFill>
              </a:rPr>
              <a:t>(รบ. ข้อ 14)</a:t>
            </a:r>
            <a:endParaRPr lang="th-TH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E9E66B-D704-4667-AA77-C163BA6CC9C3}" type="slidenum">
              <a:rPr lang="en-US"/>
              <a:pPr>
                <a:defRPr/>
              </a:pPr>
              <a:t>25</a:t>
            </a:fld>
            <a:endParaRPr lang="th-TH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66738" y="1771650"/>
            <a:ext cx="8613775" cy="4897438"/>
          </a:xfrm>
          <a:noFill/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th-TH" sz="4800" b="1" dirty="0" smtClean="0">
                <a:latin typeface="Angsana New" pitchFamily="18" charset="-34"/>
              </a:rPr>
              <a:t>นอกเหนือจากตำแหน่งข้างต้น เบิกเท่าที่จ่ายจริง</a:t>
            </a:r>
          </a:p>
          <a:p>
            <a:pPr marL="0" indent="0" eaLnBrk="1" hangingPunct="1">
              <a:buFontTx/>
              <a:buNone/>
            </a:pPr>
            <a:r>
              <a:rPr lang="th-TH" sz="4800" b="1" dirty="0" smtClean="0">
                <a:latin typeface="Angsana New" pitchFamily="18" charset="-34"/>
              </a:rPr>
              <a:t>ไม่เกินอัตรา</a:t>
            </a:r>
          </a:p>
          <a:p>
            <a:pPr marL="0" indent="0" eaLnBrk="1" hangingPunct="1">
              <a:buFontTx/>
              <a:buBlip>
                <a:blip r:embed="rId3"/>
              </a:buBlip>
            </a:pPr>
            <a:r>
              <a:rPr lang="th-TH" sz="4800" b="1" dirty="0" smtClean="0">
                <a:latin typeface="Angsana New" pitchFamily="18" charset="-34"/>
              </a:rPr>
              <a:t> เดินทางไม่เกิน 15 วัน    67,000 บาท</a:t>
            </a:r>
          </a:p>
          <a:p>
            <a:pPr marL="0" indent="0" eaLnBrk="1" hangingPunct="1">
              <a:buFontTx/>
              <a:buBlip>
                <a:blip r:embed="rId3"/>
              </a:buBlip>
            </a:pPr>
            <a:r>
              <a:rPr lang="th-TH" sz="4800" b="1" dirty="0" smtClean="0">
                <a:latin typeface="Angsana New" pitchFamily="18" charset="-34"/>
              </a:rPr>
              <a:t> เดินทางเกิน 15 วัน      100,000 บาท</a:t>
            </a:r>
          </a:p>
        </p:txBody>
      </p:sp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1908175" y="446088"/>
            <a:ext cx="5616575" cy="936625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algn="ctr">
              <a:tabLst>
                <a:tab pos="636588" algn="l"/>
                <a:tab pos="3679825" algn="l"/>
              </a:tabLst>
            </a:pPr>
            <a:r>
              <a:rPr lang="en-US" sz="7200"/>
              <a:t> </a:t>
            </a:r>
            <a:r>
              <a:rPr lang="th-TH" sz="7200">
                <a:solidFill>
                  <a:schemeClr val="accent2"/>
                </a:solidFill>
              </a:rPr>
              <a:t>ค่ารับรอง (ต่อ)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E9E66B-D704-4667-AA77-C163BA6CC9C3}" type="slidenum">
              <a:rPr lang="en-US"/>
              <a:pPr>
                <a:defRPr/>
              </a:pPr>
              <a:t>26</a:t>
            </a:fld>
            <a:endParaRPr lang="th-TH"/>
          </a:p>
        </p:txBody>
      </p:sp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1908175" y="188119"/>
            <a:ext cx="5616575" cy="936625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algn="ctr">
              <a:tabLst>
                <a:tab pos="636588" algn="l"/>
                <a:tab pos="3679825" algn="l"/>
              </a:tabLst>
            </a:pPr>
            <a:r>
              <a:rPr lang="en-US" sz="7200" dirty="0"/>
              <a:t> </a:t>
            </a:r>
            <a:r>
              <a:rPr lang="th-TH" sz="7200" dirty="0">
                <a:solidFill>
                  <a:schemeClr val="accent2"/>
                </a:solidFill>
              </a:rPr>
              <a:t>ค่ารับรอง (ต่อ)</a:t>
            </a: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4729" y="836712"/>
            <a:ext cx="8613775" cy="4897438"/>
          </a:xfrm>
          <a:noFill/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th-TH" sz="3600" b="1" dirty="0" smtClean="0">
                <a:latin typeface="Angsana New" pitchFamily="18" charset="-34"/>
              </a:rPr>
              <a:t>ภายใต้เงื่อนไข</a:t>
            </a:r>
          </a:p>
          <a:p>
            <a:pPr marL="0" indent="0" eaLnBrk="1" hangingPunct="1">
              <a:buFontTx/>
              <a:buBlip>
                <a:blip r:embed="rId3"/>
              </a:buBlip>
            </a:pPr>
            <a:r>
              <a:rPr lang="th-TH" sz="3600" b="1" dirty="0" smtClean="0">
                <a:latin typeface="Angsana New" pitchFamily="18" charset="-34"/>
              </a:rPr>
              <a:t> เข้าร่วมประชุมระหว่างประเทศในฐานะผู้แทน</a:t>
            </a:r>
          </a:p>
          <a:p>
            <a:pPr marL="0" indent="0" eaLnBrk="1" hangingPunct="1">
              <a:buFontTx/>
              <a:buBlip>
                <a:blip r:embed="rId3"/>
              </a:buBlip>
            </a:pPr>
            <a:r>
              <a:rPr lang="th-TH" sz="3600" b="1" dirty="0" smtClean="0">
                <a:latin typeface="Angsana New" pitchFamily="18" charset="-34"/>
              </a:rPr>
              <a:t> เจรจาธุรกิจ กู้เงิน ขอความช่วยเหลือจากต่างประเทศ</a:t>
            </a:r>
          </a:p>
          <a:p>
            <a:pPr marL="0" indent="0" eaLnBrk="1" hangingPunct="1">
              <a:buFontTx/>
              <a:buBlip>
                <a:blip r:embed="rId3"/>
              </a:buBlip>
            </a:pPr>
            <a:r>
              <a:rPr lang="th-TH" sz="3600" b="1" dirty="0" smtClean="0">
                <a:latin typeface="Angsana New" pitchFamily="18" charset="-34"/>
              </a:rPr>
              <a:t>ปรึกษาหารือความร่วมมือระหว่างประเทศ</a:t>
            </a:r>
          </a:p>
          <a:p>
            <a:pPr marL="0" indent="0" eaLnBrk="1" hangingPunct="1">
              <a:buFontTx/>
              <a:buBlip>
                <a:blip r:embed="rId3"/>
              </a:buBlip>
            </a:pPr>
            <a:r>
              <a:rPr lang="th-TH" sz="3600" b="1" dirty="0" smtClean="0">
                <a:latin typeface="Angsana New" pitchFamily="18" charset="-34"/>
              </a:rPr>
              <a:t>ทูตสันถวไมตรี/แขกรัฐบาลต่างประเทศ</a:t>
            </a:r>
          </a:p>
          <a:p>
            <a:pPr marL="0" indent="0" eaLnBrk="1" hangingPunct="1">
              <a:buFontTx/>
              <a:buBlip>
                <a:blip r:embed="rId3"/>
              </a:buBlip>
            </a:pPr>
            <a:r>
              <a:rPr lang="th-TH" sz="3600" b="1" dirty="0" smtClean="0">
                <a:latin typeface="Angsana New" pitchFamily="18" charset="-34"/>
              </a:rPr>
              <a:t>ร่วมงานรัฐพิธีของรัฐบาลต่างประเทศ</a:t>
            </a:r>
          </a:p>
          <a:p>
            <a:pPr marL="0" indent="0" eaLnBrk="1" hangingPunct="1">
              <a:buFontTx/>
              <a:buBlip>
                <a:blip r:embed="rId3"/>
              </a:buBlip>
            </a:pPr>
            <a:r>
              <a:rPr lang="th-TH" sz="3600" b="1" dirty="0" smtClean="0">
                <a:latin typeface="Angsana New" pitchFamily="18" charset="-34"/>
              </a:rPr>
              <a:t>จัดงานแสดงสินค้า ส่งเสริมสินค้า ส่งเสริมการลงทุน</a:t>
            </a:r>
          </a:p>
          <a:p>
            <a:pPr marL="0" indent="0" eaLnBrk="1" hangingPunct="1">
              <a:buFontTx/>
              <a:buBlip>
                <a:blip r:embed="rId3"/>
              </a:buBlip>
            </a:pPr>
            <a:r>
              <a:rPr lang="th-TH" sz="3600" b="1" dirty="0" smtClean="0">
                <a:latin typeface="Angsana New" pitchFamily="18" charset="-34"/>
              </a:rPr>
              <a:t>เผยแพร่ศิลปะหรือวัฒนธรรมไทย</a:t>
            </a:r>
          </a:p>
          <a:p>
            <a:pPr marL="0" indent="0" eaLnBrk="1" hangingPunct="1">
              <a:buFontTx/>
              <a:buBlip>
                <a:blip r:embed="rId3"/>
              </a:buBlip>
            </a:pPr>
            <a:endParaRPr lang="th-TH" sz="3600" b="1" dirty="0" smtClean="0">
              <a:latin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17805589"/>
      </p:ext>
    </p:extLst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BCFE68-D947-4D58-8240-907B07C66BC0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charset="0"/>
                <a:ea typeface="+mn-ea"/>
                <a:cs typeface="Angsana New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26627" name="AutoShape 2"/>
          <p:cNvSpPr>
            <a:spLocks noChangeArrowheads="1"/>
          </p:cNvSpPr>
          <p:nvPr/>
        </p:nvSpPr>
        <p:spPr bwMode="auto">
          <a:xfrm>
            <a:off x="2051050" y="0"/>
            <a:ext cx="914400" cy="914400"/>
          </a:xfrm>
          <a:prstGeom prst="roundRect">
            <a:avLst>
              <a:gd name="adj" fmla="val 1665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26628" name="AutoShape 3"/>
          <p:cNvSpPr>
            <a:spLocks noChangeArrowheads="1"/>
          </p:cNvSpPr>
          <p:nvPr/>
        </p:nvSpPr>
        <p:spPr bwMode="auto">
          <a:xfrm>
            <a:off x="992188" y="247795"/>
            <a:ext cx="7007225" cy="1164981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FFFF"/>
              </a:gs>
              <a:gs pos="100000">
                <a:schemeClr val="folHlink"/>
              </a:gs>
            </a:gsLst>
            <a:lin ang="189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</a:rPr>
              <a:t>ค่าใช้จ่ายสมทบกรณีได้รับความ</a:t>
            </a:r>
            <a:r>
              <a:rPr kumimoji="0" lang="th-TH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</a:rPr>
              <a:t>ช่วยเหลือ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4400" noProof="0" dirty="0" smtClean="0">
                <a:solidFill>
                  <a:srgbClr val="FF0000"/>
                </a:solidFill>
              </a:rPr>
              <a:t>(รบ. ข้อ 16)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0" y="1484784"/>
            <a:ext cx="3124200" cy="73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Monotype Sorts" charset="2"/>
              <a:buChar char="F"/>
              <a:tabLst/>
              <a:defRPr/>
            </a:pPr>
            <a: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r>
              <a:rPr kumimoji="0" lang="th-TH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ค่าเครื่องบิน</a:t>
            </a:r>
          </a:p>
        </p:txBody>
      </p:sp>
      <p:sp>
        <p:nvSpPr>
          <p:cNvPr id="26630" name="Rectangle 5"/>
          <p:cNvSpPr>
            <a:spLocks noChangeArrowheads="1"/>
          </p:cNvSpPr>
          <p:nvPr/>
        </p:nvSpPr>
        <p:spPr bwMode="auto">
          <a:xfrm>
            <a:off x="152400" y="2060848"/>
            <a:ext cx="87487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</a:t>
            </a: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ได้รับไป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– </a:t>
            </a: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กลับ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: </a:t>
            </a: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งดเบิก</a:t>
            </a:r>
          </a:p>
        </p:txBody>
      </p:sp>
      <p:sp>
        <p:nvSpPr>
          <p:cNvPr id="26631" name="Rectangle 6"/>
          <p:cNvSpPr>
            <a:spLocks noChangeArrowheads="1"/>
          </p:cNvSpPr>
          <p:nvPr/>
        </p:nvSpPr>
        <p:spPr bwMode="auto">
          <a:xfrm>
            <a:off x="533400" y="2636912"/>
            <a:ext cx="8610600" cy="646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เที่ยวเดียว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: </a:t>
            </a: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เบิกอีกหนึ่งเที่ยวชั้นเดียวกัน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แต่ไม่สูงกว่า</a:t>
            </a: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สิทธิ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26632" name="Rectangle 7"/>
          <p:cNvSpPr>
            <a:spLocks noChangeArrowheads="1"/>
          </p:cNvSpPr>
          <p:nvPr/>
        </p:nvSpPr>
        <p:spPr bwMode="auto">
          <a:xfrm>
            <a:off x="45368" y="3429000"/>
            <a:ext cx="2438400" cy="73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Monotype Sorts" charset="2"/>
              <a:buChar char="F"/>
              <a:tabLst/>
              <a:defRPr/>
            </a:pPr>
            <a: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r>
              <a:rPr kumimoji="0" lang="th-TH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ค่าที่พัก</a:t>
            </a:r>
          </a:p>
        </p:txBody>
      </p:sp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495300" y="4077072"/>
            <a:ext cx="3124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จัดให้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: </a:t>
            </a: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งดเบิก</a:t>
            </a:r>
          </a:p>
        </p:txBody>
      </p:sp>
      <p:sp>
        <p:nvSpPr>
          <p:cNvPr id="26634" name="Rectangle 9"/>
          <p:cNvSpPr>
            <a:spLocks noChangeArrowheads="1"/>
          </p:cNvSpPr>
          <p:nvPr/>
        </p:nvSpPr>
        <p:spPr bwMode="auto">
          <a:xfrm>
            <a:off x="539552" y="4653136"/>
            <a:ext cx="7989888" cy="121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 </a:t>
            </a: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ต่ำกว่าสิทธิ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: </a:t>
            </a: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เบิกเพิ่มส่วนที่</a:t>
            </a: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ขาด</a:t>
            </a:r>
            <a:r>
              <a:rPr lang="th-TH" sz="4000" dirty="0" smtClean="0">
                <a:solidFill>
                  <a:srgbClr val="FF0000"/>
                </a:solidFill>
              </a:rPr>
              <a:t>ตามจำนวนที่จ่ายจริง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r>
              <a:rPr lang="en-US" sz="4000" dirty="0" smtClean="0">
                <a:solidFill>
                  <a:srgbClr val="FF0000"/>
                </a:solidFill>
              </a:rPr>
              <a:t>/</a:t>
            </a:r>
            <a:r>
              <a:rPr lang="th-TH" sz="4000" dirty="0" smtClean="0">
                <a:solidFill>
                  <a:srgbClr val="FF0000"/>
                </a:solidFill>
              </a:rPr>
              <a:t>แต่ต้อง</a:t>
            </a: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ไม่</a:t>
            </a:r>
            <a:r>
              <a:rPr kumimoji="0" lang="th-TH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เกิน</a:t>
            </a: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สิทธิ</a:t>
            </a:r>
          </a:p>
        </p:txBody>
      </p:sp>
    </p:spTree>
    <p:extLst>
      <p:ext uri="{BB962C8B-B14F-4D97-AF65-F5344CB8AC3E}">
        <p14:creationId xmlns:p14="http://schemas.microsoft.com/office/powerpoint/2010/main" val="3316225953"/>
      </p:ext>
    </p:extLst>
  </p:cSld>
  <p:clrMapOvr>
    <a:masterClrMapping/>
  </p:clrMapOvr>
  <p:transition spd="med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60D8F-9E6E-472A-A66A-622FB94CB1BA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charset="0"/>
                <a:ea typeface="+mn-ea"/>
                <a:cs typeface="Angsana New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27651" name="AutoShape 2"/>
          <p:cNvSpPr>
            <a:spLocks noChangeArrowheads="1"/>
          </p:cNvSpPr>
          <p:nvPr/>
        </p:nvSpPr>
        <p:spPr bwMode="auto">
          <a:xfrm>
            <a:off x="2051050" y="0"/>
            <a:ext cx="914400" cy="914400"/>
          </a:xfrm>
          <a:prstGeom prst="roundRect">
            <a:avLst>
              <a:gd name="adj" fmla="val 1665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27652" name="AutoShape 3"/>
          <p:cNvSpPr>
            <a:spLocks noChangeArrowheads="1"/>
          </p:cNvSpPr>
          <p:nvPr/>
        </p:nvSpPr>
        <p:spPr bwMode="auto">
          <a:xfrm>
            <a:off x="534988" y="230188"/>
            <a:ext cx="8074025" cy="1368425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FFFF"/>
              </a:gs>
              <a:gs pos="100000">
                <a:schemeClr val="folHlink"/>
              </a:gs>
            </a:gsLst>
            <a:lin ang="189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5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ค่าใช้จ่ายสมทบกรณีได้รับความช่วยเหลือ</a:t>
            </a:r>
            <a:r>
              <a:rPr kumimoji="0" lang="en-US" sz="5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(</a:t>
            </a:r>
            <a:r>
              <a:rPr kumimoji="0" lang="th-TH" sz="5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ต่อ</a:t>
            </a:r>
            <a:r>
              <a:rPr kumimoji="0" lang="en-US" sz="5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)</a:t>
            </a:r>
            <a:endParaRPr kumimoji="0" lang="th-TH" sz="50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27653" name="Rectangle 4"/>
          <p:cNvSpPr>
            <a:spLocks noChangeArrowheads="1"/>
          </p:cNvSpPr>
          <p:nvPr/>
        </p:nvSpPr>
        <p:spPr bwMode="auto">
          <a:xfrm>
            <a:off x="381000" y="1905000"/>
            <a:ext cx="3124200" cy="804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Monotype Sorts" charset="2"/>
              <a:buChar char="F"/>
              <a:tabLst/>
              <a:defRPr/>
            </a:pPr>
            <a: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r>
              <a:rPr kumimoji="0" lang="th-TH" sz="5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ค่าเบี้ยเลี้ยง</a:t>
            </a:r>
          </a:p>
        </p:txBody>
      </p:sp>
      <p:sp>
        <p:nvSpPr>
          <p:cNvPr id="27654" name="Rectangle 5"/>
          <p:cNvSpPr>
            <a:spLocks noChangeArrowheads="1"/>
          </p:cNvSpPr>
          <p:nvPr/>
        </p:nvSpPr>
        <p:spPr bwMode="auto">
          <a:xfrm>
            <a:off x="609600" y="2819400"/>
            <a:ext cx="8305800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</a:t>
            </a:r>
            <a:r>
              <a:rPr kumimoji="0" lang="th-TH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ได้รับต่ำกว่าสิทธิ</a:t>
            </a: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: </a:t>
            </a:r>
            <a:r>
              <a:rPr kumimoji="0" lang="th-TH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เบิกสมทบได้ไม่เกินสิทธิ</a:t>
            </a:r>
          </a:p>
        </p:txBody>
      </p:sp>
      <p:sp>
        <p:nvSpPr>
          <p:cNvPr id="27655" name="Rectangle 6"/>
          <p:cNvSpPr>
            <a:spLocks noChangeArrowheads="1"/>
          </p:cNvSpPr>
          <p:nvPr/>
        </p:nvSpPr>
        <p:spPr bwMode="auto">
          <a:xfrm>
            <a:off x="952500" y="5410200"/>
            <a:ext cx="7429500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จัดเลี้ยงอาหาร</a:t>
            </a:r>
            <a:r>
              <a:rPr kumimoji="0" lang="en-US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1 </a:t>
            </a:r>
            <a:r>
              <a:rPr kumimoji="0" lang="th-TH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มื้อ</a:t>
            </a:r>
            <a:r>
              <a:rPr kumimoji="0" lang="en-US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  : </a:t>
            </a:r>
            <a:r>
              <a:rPr kumimoji="0" lang="th-TH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เบิก</a:t>
            </a:r>
            <a:r>
              <a:rPr kumimoji="0" lang="en-US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2 </a:t>
            </a:r>
            <a:r>
              <a:rPr kumimoji="0" lang="th-TH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ใน</a:t>
            </a:r>
            <a:r>
              <a:rPr kumimoji="0" lang="en-US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3</a:t>
            </a:r>
            <a:endParaRPr kumimoji="0" lang="th-TH" sz="45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27656" name="Rectangle 7"/>
          <p:cNvSpPr>
            <a:spLocks noChangeArrowheads="1"/>
          </p:cNvSpPr>
          <p:nvPr/>
        </p:nvSpPr>
        <p:spPr bwMode="auto">
          <a:xfrm>
            <a:off x="971550" y="4514850"/>
            <a:ext cx="7410450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จัดเลี้ยงอาหาร</a:t>
            </a:r>
            <a:r>
              <a:rPr kumimoji="0" lang="en-US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2 </a:t>
            </a:r>
            <a:r>
              <a:rPr kumimoji="0" lang="th-TH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มื้อ</a:t>
            </a:r>
            <a:r>
              <a:rPr kumimoji="0" lang="en-US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  : </a:t>
            </a:r>
            <a:r>
              <a:rPr kumimoji="0" lang="th-TH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เบิก</a:t>
            </a:r>
            <a:r>
              <a:rPr kumimoji="0" lang="en-US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1 </a:t>
            </a:r>
            <a:r>
              <a:rPr kumimoji="0" lang="th-TH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ใน</a:t>
            </a:r>
            <a:r>
              <a:rPr kumimoji="0" lang="en-US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3</a:t>
            </a:r>
            <a:endParaRPr kumimoji="0" lang="th-TH" sz="45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27657" name="Rectangle 8"/>
          <p:cNvSpPr>
            <a:spLocks noChangeArrowheads="1"/>
          </p:cNvSpPr>
          <p:nvPr/>
        </p:nvSpPr>
        <p:spPr bwMode="auto">
          <a:xfrm>
            <a:off x="952500" y="3657600"/>
            <a:ext cx="6553200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จัดเลี้ยงอาหารให้ทุกมื้อ</a:t>
            </a:r>
            <a:r>
              <a:rPr kumimoji="0" lang="en-US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: </a:t>
            </a:r>
            <a:r>
              <a:rPr kumimoji="0" lang="th-TH" sz="4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งดเบิก</a:t>
            </a:r>
          </a:p>
        </p:txBody>
      </p:sp>
    </p:spTree>
    <p:extLst>
      <p:ext uri="{BB962C8B-B14F-4D97-AF65-F5344CB8AC3E}">
        <p14:creationId xmlns:p14="http://schemas.microsoft.com/office/powerpoint/2010/main" val="3879265536"/>
      </p:ext>
    </p:extLst>
  </p:cSld>
  <p:clrMapOvr>
    <a:masterClrMapping/>
  </p:clrMapOvr>
  <p:transition spd="med"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CC2890-E089-4598-B7C2-4CA190B7BD1F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charset="0"/>
                <a:ea typeface="+mn-ea"/>
                <a:cs typeface="Angsana New" charset="-34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28675" name="AutoShape 2"/>
          <p:cNvSpPr>
            <a:spLocks noChangeArrowheads="1"/>
          </p:cNvSpPr>
          <p:nvPr/>
        </p:nvSpPr>
        <p:spPr bwMode="auto">
          <a:xfrm>
            <a:off x="2051050" y="0"/>
            <a:ext cx="914400" cy="914400"/>
          </a:xfrm>
          <a:prstGeom prst="roundRect">
            <a:avLst>
              <a:gd name="adj" fmla="val 1665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28676" name="AutoShape 3"/>
          <p:cNvSpPr>
            <a:spLocks noChangeArrowheads="1"/>
          </p:cNvSpPr>
          <p:nvPr/>
        </p:nvSpPr>
        <p:spPr bwMode="auto">
          <a:xfrm>
            <a:off x="573088" y="188640"/>
            <a:ext cx="7997825" cy="1050351"/>
          </a:xfrm>
          <a:prstGeom prst="roundRect">
            <a:avLst>
              <a:gd name="adj" fmla="val 16657"/>
            </a:avLst>
          </a:prstGeom>
          <a:gradFill rotWithShape="0">
            <a:gsLst>
              <a:gs pos="0">
                <a:srgbClr val="FFFFFF"/>
              </a:gs>
              <a:gs pos="100000">
                <a:schemeClr val="folHlink"/>
              </a:gs>
            </a:gsLst>
            <a:lin ang="189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5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ค่าใช้จ่ายสมทบกรณีได้รับความช่วยเหลือ</a:t>
            </a:r>
            <a:r>
              <a:rPr kumimoji="0" lang="en-US" sz="5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(</a:t>
            </a:r>
            <a:r>
              <a:rPr kumimoji="0" lang="th-TH" sz="5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ต่อ</a:t>
            </a:r>
            <a:r>
              <a:rPr kumimoji="0" lang="en-US" sz="5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)</a:t>
            </a:r>
            <a:endParaRPr kumimoji="0" lang="th-TH" sz="5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251520" y="1412776"/>
            <a:ext cx="8712968" cy="1980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660400" marR="0" lvl="0" indent="-66040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Monotype Sorts" charset="2"/>
              <a:buChar char="F"/>
              <a:tabLst/>
              <a:defRPr/>
            </a:pPr>
            <a:r>
              <a:rPr kumimoji="0" lang="th-TH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ค่าเครื่องแต่งตัว</a:t>
            </a:r>
            <a: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/ </a:t>
            </a:r>
            <a:r>
              <a:rPr kumimoji="0" lang="th-TH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ค่าพาหนะ</a:t>
            </a:r>
            <a: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r>
              <a:rPr kumimoji="0" lang="en-US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/</a:t>
            </a:r>
            <a:r>
              <a:rPr kumimoji="0" lang="th-TH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ค่าใช้จ่าย</a:t>
            </a:r>
            <a:r>
              <a:rPr kumimoji="0" lang="th-TH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อื่นที่จำเป็น</a:t>
            </a:r>
            <a: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r>
              <a:rPr kumimoji="0" lang="th-TH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ได้รับต่ำกว่าสิทธิ</a:t>
            </a:r>
            <a:r>
              <a:rPr kumimoji="0" lang="th-TH" sz="45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ให้</a:t>
            </a:r>
            <a:r>
              <a:rPr kumimoji="0" lang="th-TH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สมทบเฉพาะส่วนที่ขาด</a:t>
            </a:r>
            <a:r>
              <a:rPr kumimoji="0" lang="th-TH" sz="45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แต่ต้อง</a:t>
            </a:r>
            <a:r>
              <a:rPr kumimoji="0" lang="th-TH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ไม่</a:t>
            </a:r>
            <a:r>
              <a:rPr kumimoji="0" lang="th-TH" sz="45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เกินสิทธิ</a:t>
            </a:r>
            <a: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</a:t>
            </a:r>
            <a:endParaRPr kumimoji="0" lang="th-TH" sz="45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28678" name="Rectangle 5"/>
          <p:cNvSpPr>
            <a:spLocks noChangeArrowheads="1"/>
          </p:cNvSpPr>
          <p:nvPr/>
        </p:nvSpPr>
        <p:spPr bwMode="auto">
          <a:xfrm>
            <a:off x="-36512" y="4592497"/>
            <a:ext cx="8964488" cy="1356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261938" marR="0" lvl="1" indent="-87313" algn="thaiDist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****</a:t>
            </a:r>
            <a:r>
              <a:rPr kumimoji="0" lang="th-TH" sz="4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กรณี</a:t>
            </a:r>
            <a:r>
              <a:rPr kumimoji="0" lang="th-TH" sz="45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ดู</a:t>
            </a:r>
            <a:r>
              <a:rPr kumimoji="0" lang="th-TH" sz="4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งานให้เบิกสมทบตามที่</a:t>
            </a:r>
            <a:r>
              <a:rPr kumimoji="0" lang="th-TH" sz="45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กล่าวข้างต้นได้</a:t>
            </a:r>
            <a:r>
              <a:rPr kumimoji="0" lang="en-US" sz="45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        </a:t>
            </a:r>
            <a:r>
              <a:rPr kumimoji="0" lang="th-TH" sz="4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แต่ต้องไม่</a:t>
            </a:r>
            <a:r>
              <a:rPr kumimoji="0" lang="th-TH" sz="45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เกินวงเงินที่ได้รับความช่วยเหลือ</a:t>
            </a:r>
          </a:p>
        </p:txBody>
      </p:sp>
      <p:sp>
        <p:nvSpPr>
          <p:cNvPr id="28679" name="Rectangle 6"/>
          <p:cNvSpPr>
            <a:spLocks noChangeArrowheads="1"/>
          </p:cNvSpPr>
          <p:nvPr/>
        </p:nvSpPr>
        <p:spPr bwMode="auto">
          <a:xfrm>
            <a:off x="251520" y="3284984"/>
            <a:ext cx="8382000" cy="1356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60400" marR="0" lvl="0" indent="-66040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Monotype Sorts" charset="2"/>
              <a:buChar char="F"/>
              <a:tabLst/>
              <a:defRPr/>
            </a:pPr>
            <a:r>
              <a:rPr kumimoji="0" lang="th-TH" sz="4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ค่า</a:t>
            </a:r>
            <a:r>
              <a:rPr kumimoji="0" lang="th-TH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รับรอง</a:t>
            </a:r>
            <a:endParaRPr kumimoji="0" lang="en-US" sz="45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  <a:p>
            <a:pPr marR="0" lvl="0" algn="l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       </a:t>
            </a:r>
            <a:r>
              <a:rPr kumimoji="0" lang="th-TH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ได้รับตามสิทธิ</a:t>
            </a:r>
          </a:p>
        </p:txBody>
      </p:sp>
    </p:spTree>
    <p:extLst>
      <p:ext uri="{BB962C8B-B14F-4D97-AF65-F5344CB8AC3E}">
        <p14:creationId xmlns:p14="http://schemas.microsoft.com/office/powerpoint/2010/main" val="4221671060"/>
      </p:ext>
    </p:extLst>
  </p:cSld>
  <p:clrMapOvr>
    <a:masterClrMapping/>
  </p:clrMapOvr>
  <p:transition spd="med"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F18BBE-EA27-49CE-808B-7B301BDA423C}" type="slidenum">
              <a:rPr lang="en-US"/>
              <a:pPr>
                <a:defRPr/>
              </a:pPr>
              <a:t>30</a:t>
            </a:fld>
            <a:endParaRPr lang="th-TH"/>
          </a:p>
        </p:txBody>
      </p:sp>
      <p:sp>
        <p:nvSpPr>
          <p:cNvPr id="28675" name="AutoShape 9"/>
          <p:cNvSpPr>
            <a:spLocks noChangeArrowheads="1"/>
          </p:cNvSpPr>
          <p:nvPr/>
        </p:nvSpPr>
        <p:spPr bwMode="auto">
          <a:xfrm>
            <a:off x="731838" y="3482975"/>
            <a:ext cx="671512" cy="269875"/>
          </a:xfrm>
          <a:prstGeom prst="rightArrow">
            <a:avLst>
              <a:gd name="adj1" fmla="val 50000"/>
              <a:gd name="adj2" fmla="val 62229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marL="342900" indent="-342900" algn="ctr">
              <a:buFontTx/>
              <a:buNone/>
            </a:pPr>
            <a:endParaRPr lang="en-US" sz="2800" b="0">
              <a:latin typeface="Arial" pitchFamily="34" charset="0"/>
            </a:endParaRPr>
          </a:p>
        </p:txBody>
      </p:sp>
      <p:sp>
        <p:nvSpPr>
          <p:cNvPr id="28676" name="Rectangle 15"/>
          <p:cNvSpPr>
            <a:spLocks noChangeArrowheads="1"/>
          </p:cNvSpPr>
          <p:nvPr/>
        </p:nvSpPr>
        <p:spPr bwMode="auto">
          <a:xfrm>
            <a:off x="357158" y="571480"/>
            <a:ext cx="8229600" cy="507895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algn="thaiDist">
              <a:buFontTx/>
              <a:buNone/>
            </a:pPr>
            <a:r>
              <a:rPr lang="th-TH" dirty="0"/>
              <a:t>    </a:t>
            </a:r>
            <a:r>
              <a:rPr lang="en-US" dirty="0">
                <a:sym typeface="Wingdings 3" pitchFamily="18" charset="2"/>
              </a:rPr>
              <a:t></a:t>
            </a:r>
            <a:r>
              <a:rPr lang="th-TH" dirty="0"/>
              <a:t> หัวหน้าส่วนราชการอาจออกหลักเกณฑ์เกี่ยวกับการบริหารงานงบประมาณรายจ่ายเพื่อควบคุม</a:t>
            </a:r>
            <a:r>
              <a:rPr lang="en-US" dirty="0"/>
              <a:t>          </a:t>
            </a:r>
            <a:r>
              <a:rPr lang="th-TH" dirty="0"/>
              <a:t>ค่าใช้จ่ายในการเดินทางไปราชการให้มีการใช้จ่ายเท่าที่จำเป็นและประหยัดก็ได้ </a:t>
            </a:r>
            <a:r>
              <a:rPr lang="th-TH" dirty="0">
                <a:solidFill>
                  <a:srgbClr val="FF0000"/>
                </a:solidFill>
              </a:rPr>
              <a:t>(มาตรา 6)</a:t>
            </a: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คำบรรยายภาพแบบวงรี 3"/>
          <p:cNvSpPr/>
          <p:nvPr/>
        </p:nvSpPr>
        <p:spPr>
          <a:xfrm>
            <a:off x="4211960" y="1988840"/>
            <a:ext cx="4032447" cy="2376264"/>
          </a:xfrm>
          <a:prstGeom prst="wedgeEllipseCallout">
            <a:avLst>
              <a:gd name="adj1" fmla="val -83052"/>
              <a:gd name="adj2" fmla="val 70058"/>
            </a:avLst>
          </a:prstGeom>
          <a:noFill/>
          <a:ln w="508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5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ngsana New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-60898" y="260648"/>
            <a:ext cx="5796136" cy="224741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กลุ่มงานบริหารค่าใช้จ่าย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72BD9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กองค่าตอบแทนและประโยชน์เกื้อกูล กรมบัญชีกลาง 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272BD9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491880" y="4801733"/>
            <a:ext cx="5328592" cy="193963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โทร. </a:t>
            </a:r>
            <a:r>
              <a:rPr kumimoji="0" lang="th-TH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0  2127  7261 - 2</a:t>
            </a:r>
            <a:endParaRPr kumimoji="0" lang="en-US" sz="4800" b="1" i="0" u="none" strike="noStrike" kern="1200" cap="none" spc="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Angsana New" pitchFamily="18" charset="-34"/>
                <a:ea typeface="+mn-ea"/>
                <a:cs typeface="Angsana New" pitchFamily="18" charset="-34"/>
              </a:rPr>
              <a:t>0  2127  7000  ต่อ  4851,  6520</a:t>
            </a:r>
            <a:endParaRPr kumimoji="0" lang="th-TH" sz="48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Angsana New" pitchFamily="18" charset="-34"/>
              <a:ea typeface="+mn-ea"/>
              <a:cs typeface="Angsana New" pitchFamily="18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21612"/>
            <a:ext cx="2952328" cy="28363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183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pu_template_298">
  <a:themeElements>
    <a:clrScheme name="0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5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dpu_template_298</Template>
  <TotalTime>5599</TotalTime>
  <Words>1478</Words>
  <Application>Microsoft Office PowerPoint</Application>
  <PresentationFormat>นำเสนอทางหน้าจอ (4:3)</PresentationFormat>
  <Paragraphs>281</Paragraphs>
  <Slides>31</Slides>
  <Notes>28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31</vt:i4>
      </vt:variant>
    </vt:vector>
  </HeadingPairs>
  <TitlesOfParts>
    <vt:vector size="32" baseType="lpstr">
      <vt:lpstr>dpu_template_298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เบี้ยเลี้ยงเดินทาง (เหมาจ่าย)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กรมบัญชีกลาง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กรมบัญชีกลาง</dc:creator>
  <cp:lastModifiedBy>boyboss</cp:lastModifiedBy>
  <cp:revision>410</cp:revision>
  <cp:lastPrinted>2017-01-09T00:26:57Z</cp:lastPrinted>
  <dcterms:created xsi:type="dcterms:W3CDTF">2002-05-28T09:12:07Z</dcterms:created>
  <dcterms:modified xsi:type="dcterms:W3CDTF">2019-02-12T03:27:04Z</dcterms:modified>
</cp:coreProperties>
</file>