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90" r:id="rId2"/>
    <p:sldId id="293" r:id="rId3"/>
    <p:sldId id="294" r:id="rId4"/>
    <p:sldId id="295" r:id="rId5"/>
    <p:sldId id="291" r:id="rId6"/>
    <p:sldId id="296" r:id="rId7"/>
    <p:sldId id="292" r:id="rId8"/>
    <p:sldId id="298" r:id="rId9"/>
  </p:sldIdLst>
  <p:sldSz cx="9144000" cy="6858000" type="screen4x3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ลักษณะสีปานกลาง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89" autoAdjust="0"/>
  </p:normalViewPr>
  <p:slideViewPr>
    <p:cSldViewPr>
      <p:cViewPr>
        <p:scale>
          <a:sx n="100" d="100"/>
          <a:sy n="100" d="100"/>
        </p:scale>
        <p:origin x="-1944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5659" cy="496332"/>
          </a:xfrm>
          <a:prstGeom prst="rect">
            <a:avLst/>
          </a:prstGeom>
        </p:spPr>
        <p:txBody>
          <a:bodyPr vert="horz" lIns="91422" tIns="45710" rIns="91422" bIns="4571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50445" y="2"/>
            <a:ext cx="2945659" cy="496332"/>
          </a:xfrm>
          <a:prstGeom prst="rect">
            <a:avLst/>
          </a:prstGeom>
        </p:spPr>
        <p:txBody>
          <a:bodyPr vert="horz" lIns="91422" tIns="45710" rIns="91422" bIns="45710" rtlCol="0"/>
          <a:lstStyle>
            <a:lvl1pPr algn="r">
              <a:defRPr sz="1200"/>
            </a:lvl1pPr>
          </a:lstStyle>
          <a:p>
            <a:fld id="{AD1449BE-342F-4568-9233-221822C6D108}" type="datetimeFigureOut">
              <a:rPr lang="th-TH" smtClean="0"/>
              <a:pPr/>
              <a:t>24/12/61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2" tIns="45710" rIns="91422" bIns="4571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7"/>
          </a:xfrm>
          <a:prstGeom prst="rect">
            <a:avLst/>
          </a:prstGeom>
        </p:spPr>
        <p:txBody>
          <a:bodyPr vert="horz" lIns="91422" tIns="45710" rIns="91422" bIns="4571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2" y="9428585"/>
            <a:ext cx="2945659" cy="496332"/>
          </a:xfrm>
          <a:prstGeom prst="rect">
            <a:avLst/>
          </a:prstGeom>
        </p:spPr>
        <p:txBody>
          <a:bodyPr vert="horz" lIns="91422" tIns="45710" rIns="91422" bIns="4571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50445" y="9428585"/>
            <a:ext cx="2945659" cy="496332"/>
          </a:xfrm>
          <a:prstGeom prst="rect">
            <a:avLst/>
          </a:prstGeom>
        </p:spPr>
        <p:txBody>
          <a:bodyPr vert="horz" lIns="91422" tIns="45710" rIns="91422" bIns="45710" rtlCol="0" anchor="b"/>
          <a:lstStyle>
            <a:lvl1pPr algn="r">
              <a:defRPr sz="1200"/>
            </a:lvl1pPr>
          </a:lstStyle>
          <a:p>
            <a:fld id="{BA856317-C64D-4C36-A668-CD62982F90B5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005432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56317-C64D-4C36-A668-CD62982F90B5}" type="slidenum">
              <a:rPr lang="th-TH" smtClean="0"/>
              <a:pPr/>
              <a:t>1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80366D-BF04-4A6D-BF79-8CB988B94A25}" type="slidenum">
              <a:rPr lang="th-TH" smtClean="0"/>
              <a:pPr>
                <a:defRPr/>
              </a:pPr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474950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CDF9-0BB0-4A62-A7DE-D1A1D9BB2724}" type="datetimeFigureOut">
              <a:rPr lang="th-TH" smtClean="0"/>
              <a:pPr/>
              <a:t>24/12/61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CDF9-0BB0-4A62-A7DE-D1A1D9BB2724}" type="datetimeFigureOut">
              <a:rPr lang="th-TH" smtClean="0"/>
              <a:pPr/>
              <a:t>24/12/61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CDF9-0BB0-4A62-A7DE-D1A1D9BB2724}" type="datetimeFigureOut">
              <a:rPr lang="th-TH" smtClean="0"/>
              <a:pPr/>
              <a:t>24/12/61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CDF9-0BB0-4A62-A7DE-D1A1D9BB2724}" type="datetimeFigureOut">
              <a:rPr lang="th-TH" smtClean="0"/>
              <a:pPr/>
              <a:t>24/12/61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CDF9-0BB0-4A62-A7DE-D1A1D9BB2724}" type="datetimeFigureOut">
              <a:rPr lang="th-TH" smtClean="0"/>
              <a:pPr/>
              <a:t>24/12/61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CDF9-0BB0-4A62-A7DE-D1A1D9BB2724}" type="datetimeFigureOut">
              <a:rPr lang="th-TH" smtClean="0"/>
              <a:pPr/>
              <a:t>24/12/61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CDF9-0BB0-4A62-A7DE-D1A1D9BB2724}" type="datetimeFigureOut">
              <a:rPr lang="th-TH" smtClean="0"/>
              <a:pPr/>
              <a:t>24/12/61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CDF9-0BB0-4A62-A7DE-D1A1D9BB2724}" type="datetimeFigureOut">
              <a:rPr lang="th-TH" smtClean="0"/>
              <a:pPr/>
              <a:t>24/12/61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CDF9-0BB0-4A62-A7DE-D1A1D9BB2724}" type="datetimeFigureOut">
              <a:rPr lang="th-TH" smtClean="0"/>
              <a:pPr/>
              <a:t>24/12/61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CDF9-0BB0-4A62-A7DE-D1A1D9BB2724}" type="datetimeFigureOut">
              <a:rPr lang="th-TH" smtClean="0"/>
              <a:pPr/>
              <a:t>24/12/61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CDF9-0BB0-4A62-A7DE-D1A1D9BB2724}" type="datetimeFigureOut">
              <a:rPr lang="th-TH" smtClean="0"/>
              <a:pPr/>
              <a:t>24/12/61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33CDF9-0BB0-4A62-A7DE-D1A1D9BB2724}" type="datetimeFigureOut">
              <a:rPr lang="th-TH" smtClean="0"/>
              <a:pPr/>
              <a:t>24/12/61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257F86-961D-4E75-9769-1C219964F853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3713" y="76200"/>
            <a:ext cx="92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-3175"/>
            <a:ext cx="86026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latin typeface="Tahoma" pitchFamily="34" charset="0"/>
                <a:cs typeface="Tahoma" pitchFamily="34" charset="0"/>
              </a:rPr>
              <a:t>ตัวชี้วัดองค์ประกอบที่ </a:t>
            </a:r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                      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(</a:t>
            </a:r>
            <a:r>
              <a:rPr lang="th-TH" sz="1000" b="1" dirty="0">
                <a:latin typeface="Tahoma" pitchFamily="34" charset="0"/>
                <a:cs typeface="Tahoma" pitchFamily="34" charset="0"/>
              </a:rPr>
              <a:t>สถาบันพัฒนาฝีมือแรงงาน / สำนักงานพัฒนาฝีมือ</a:t>
            </a:r>
            <a:r>
              <a:rPr lang="th-TH" sz="1000" b="1" dirty="0" smtClean="0">
                <a:latin typeface="Tahoma" pitchFamily="34" charset="0"/>
                <a:cs typeface="Tahoma" pitchFamily="34" charset="0"/>
              </a:rPr>
              <a:t>แรงงาน)</a:t>
            </a:r>
            <a:endParaRPr lang="th-TH" sz="1000" b="1" dirty="0"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</a:t>
            </a:r>
            <a:r>
              <a:rPr lang="th-TH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ราชการของส่วนราชการระดับ</a:t>
            </a:r>
            <a:r>
              <a:rPr lang="th-TH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หน่วยงานภายใน </a:t>
            </a: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2561</a:t>
            </a:r>
            <a:endParaRPr lang="th-TH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3"/>
          <p:cNvSpPr/>
          <p:nvPr/>
        </p:nvSpPr>
        <p:spPr bwMode="gray">
          <a:xfrm>
            <a:off x="304800" y="609600"/>
            <a:ext cx="7324725" cy="762000"/>
          </a:xfrm>
          <a:prstGeom prst="roundRect">
            <a:avLst>
              <a:gd name="adj" fmla="val 50000"/>
            </a:avLst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72000" tIns="72000" rIns="72000" bIns="72000"/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</a:t>
            </a:r>
            <a:r>
              <a:rPr lang="en-US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ความสำเร็จของการเสริมสร้างวัฒนธรรมองค์กรเพื่อสร้างทัศนคติและจิตสำนึก</a:t>
            </a: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h-TH" sz="14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ด้านการป้องกันและต่อต้านการทุจริตประพฤติมิชอบ</a:t>
            </a:r>
            <a:endParaRPr lang="th-TH" sz="1200" kern="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53" name="TextBox 11"/>
          <p:cNvSpPr txBox="1">
            <a:spLocks noChangeArrowheads="1"/>
          </p:cNvSpPr>
          <p:nvPr/>
        </p:nvSpPr>
        <p:spPr bwMode="auto">
          <a:xfrm>
            <a:off x="152400" y="1338262"/>
            <a:ext cx="439261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100" b="1" dirty="0">
                <a:latin typeface="Tahoma" pitchFamily="34" charset="0"/>
                <a:cs typeface="Tahoma" pitchFamily="34" charset="0"/>
              </a:rPr>
              <a:t>คำอธิบาย</a:t>
            </a:r>
          </a:p>
        </p:txBody>
      </p:sp>
      <p:graphicFrame>
        <p:nvGraphicFramePr>
          <p:cNvPr id="13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93068671"/>
              </p:ext>
            </p:extLst>
          </p:nvPr>
        </p:nvGraphicFramePr>
        <p:xfrm>
          <a:off x="152401" y="1676400"/>
          <a:ext cx="8610600" cy="2697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0600">
                  <a:extLst>
                    <a:ext uri="{9D8B030D-6E8A-4147-A177-3AD203B41FA5}"/>
                  </a:extLst>
                </a:gridCol>
              </a:tblGrid>
              <a:tr h="2514600"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ะดับความสำเร็จในการเสริมสร้างวัฒนธรรมองค์กรเพื่อสร้างทัศนคติและจิตสำนึกด้านการป้องกันและต่อต้านการทุจริตประพฤติมิชอบ โดยมีการประกาศเจตจำนงสุจริตของผู้อำนวยการหน่วยงานที่จะปฏิบัติหน้าที่และบริหารหน่วยงานอย่างซื่อสัตย์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สุจริต โปร่งใสและเป็นไปตามหลัก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ธรรมาภิ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บาล และคณะกรรมการป้องกันและปราบปรามการทุจริตของหน่วยงานกำหนดการขับเคลื่อนนโยบายที่เกี่ยวข้องกับการป้องกันและปราบปรามการทุจริตของหน่วยงาน รวมทั้งมีการกำหนดช่องทางการรับฟังความคิดเห็น ข้อเสนอแนะของหน่วยงานผ่านทางเว็บไซต์ของหน่วยงาน เช่น กล่องข้อความ , เว็บบอร์ด เป็นต้น และมีการจัดกิจกรรมที่แสดงถึงการเสริมสร้างวัฒนธรรมองค์กรให้เจ้าหน้าที่ของหน่วยงานมีทัศนคติและค่านิยมในการปฏิบัติอย่างซื่อสัตย์ สุจริต</a:t>
                      </a:r>
                      <a:endParaRPr lang="th-TH" sz="9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th-TH" sz="9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ความ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สำเร็จของการบรรลุเป้าหมาย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รายงานสรุปผลการดำเนินการพร้อมเอกสารหลักฐานประกอบการดำเนินการ</a:t>
                      </a:r>
                      <a:endParaRPr lang="en-US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228600" indent="-228600">
                        <a:buAutoNum type="arabicPeriod"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หลักฐาน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3.1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ประกาศเจตจำนงสุจริตฯ ของผู้ดำรงตำแหน่งผู้อำนวยการหน่วยงานผ่านทางเว็บไซต์หน่วยงาน                                                                                                                                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3.2 รายงานการประชุมคณะกรรมการป้องกันและปราบปรามการทุจริตประจำหน่วยงานเพื่อขับเคลื่อนนโยบายการป้องกันและปราบปรามการทุจริตคอร์รัปชั่น รวมทั้ง       การเสริมสร้างคุณธรรมและจริยธรรม โดยจะต้องระบุถึงกิจกรรมที่แสดงถึงการเสริมสร้างวัฒนธรรมองค์กรเพื่อให้เจ้าหน้าที่ของหน่วยงานมีทัศนคติและค่านิยมในการปฏิบัติงาน     อย่างซื่อสัตย์สุจริตที่จะดำเนินการ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3.3 เอกสารระบุลิงค์เว็บไซต์ของช่องทางการรับฟังความคิดเห็น ข้อเสนอแนะของหน่วยงาน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3.4 แบบรายงานผลการขับเคลื่อนนโยบายป้องกันการรับสินบนและมาตรการป้องกันผลประโยชน์ทับซ้อน ทุก 3 เดือนใน 1 ปีงบประมาณ  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3.5 เอกสาร/หลักฐานที่ระบุการจัดกิจกรรมตามที่คณะกรรมการป้องกันและปราบปรามการทุจริตประจำหน่วยงานกำหนด เช่น รายงานผลการจัดอบรม/สัมมนา ,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ภาพถ่ายกิจกรรม เป็นต้น</a:t>
                      </a:r>
                    </a:p>
                    <a:p>
                      <a:pPr marL="228600" indent="-228600">
                        <a:buNone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3.6 แบบรายงานสรุปผลการดำเนินการพร้อมเอกสารหลักฐาน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  กรณีที่มีการย้ายหน่วยงานระหว่างปีงบประมาณในระดับผู้อำนวยการให้ดำเนินการประกาศเจตจำนงสุจริตฯ ของหน่วยงานที่ไปดำรงตำแหน่งใหม่ด้วย เช่น รอบการประเมินที่ 1          (1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ตค.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60- 31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มีค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62) ดำรงตำแหน่งผู้อำนวยการหน่วยงาน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ได้ดำเนินการประกาศเจตจำนงสุจริตฯ เรียบร้อยแล้ว ต่อมารอบการประเมินที่ 2 (1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เมย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– 30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กย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62) ได้มีคำสั่งย้าย  ไปปฏิบัติหน้าที่ ณ หน่วยงาน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จะต้องดำเนินการประกาศเจตจำนงสุจริตฯ ในฐานะผู้อำนวยการของหน่วยงาน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เป็นต้น รวมทั้งกรณีการย้ายในรอบการประเมินนั้น ๆ ด้วย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 startAt="5"/>
                        <a:tabLst/>
                        <a:defRPr/>
                      </a:pP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เจ้าภาพ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กองบริหารทรัพยากรบุคคล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ผู้รับผิดชอบ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นายสง่า แสนเดช , นายพรรษา 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กุลว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</a:t>
                      </a:r>
                      <a:r>
                        <a:rPr lang="th-TH" sz="900" b="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ภรณ์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th-TH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โทรศัพท์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  0 2245 3579</a:t>
                      </a:r>
                      <a:endParaRPr lang="th-TH" sz="900" b="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34925" y="4402137"/>
            <a:ext cx="842486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000" b="1" dirty="0">
                <a:latin typeface="Tahoma" pitchFamily="34" charset="0"/>
                <a:cs typeface="Tahoma" pitchFamily="34" charset="0"/>
              </a:rPr>
              <a:t>เป้าหมายตามรอบประเมินที่..........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7275" y="4457700"/>
            <a:ext cx="7943850" cy="342900"/>
            <a:chOff x="1153093" y="4031945"/>
            <a:chExt cx="7943402" cy="341526"/>
          </a:xfrm>
        </p:grpSpPr>
        <p:sp>
          <p:nvSpPr>
            <p:cNvPr id="17" name="TextBox 16"/>
            <p:cNvSpPr txBox="1"/>
            <p:nvPr/>
          </p:nvSpPr>
          <p:spPr>
            <a:xfrm>
              <a:off x="1153093" y="4031945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ปี </a:t>
              </a:r>
              <a:r>
                <a:rPr lang="en-US" sz="800" b="1" dirty="0" smtClean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61</a:t>
              </a:r>
              <a:endParaRPr lang="th-TH" sz="8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18" name="Straight Arrow Connector 34"/>
            <p:cNvCxnSpPr/>
            <p:nvPr/>
          </p:nvCxnSpPr>
          <p:spPr>
            <a:xfrm>
              <a:off x="1991246" y="4280184"/>
              <a:ext cx="45717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35"/>
            <p:cNvCxnSpPr/>
            <p:nvPr/>
          </p:nvCxnSpPr>
          <p:spPr>
            <a:xfrm rot="10800000">
              <a:off x="1288023" y="4286509"/>
              <a:ext cx="365104" cy="0"/>
            </a:xfrm>
            <a:prstGeom prst="straightConnector1">
              <a:avLst/>
            </a:prstGeom>
            <a:ln>
              <a:solidFill>
                <a:schemeClr val="accent6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012088" y="4035107"/>
              <a:ext cx="1336600" cy="338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800" b="1" dirty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ปี </a:t>
              </a:r>
              <a:r>
                <a:rPr lang="en-US" sz="800" b="1" dirty="0" smtClean="0">
                  <a:solidFill>
                    <a:schemeClr val="accent6">
                      <a:lumMod val="7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62</a:t>
              </a:r>
              <a:endParaRPr lang="th-TH" sz="800" b="1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cxnSp>
          <p:nvCxnSpPr>
            <p:cNvPr id="21" name="Straight Arrow Connector 38"/>
            <p:cNvCxnSpPr/>
            <p:nvPr/>
          </p:nvCxnSpPr>
          <p:spPr>
            <a:xfrm>
              <a:off x="5986758" y="4280184"/>
              <a:ext cx="3109737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52"/>
            <p:cNvCxnSpPr/>
            <p:nvPr/>
          </p:nvCxnSpPr>
          <p:spPr>
            <a:xfrm flipH="1">
              <a:off x="2496042" y="4280184"/>
              <a:ext cx="3017668" cy="0"/>
            </a:xfrm>
            <a:prstGeom prst="straightConnector1">
              <a:avLst/>
            </a:prstGeom>
            <a:ln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Table 51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74217957"/>
              </p:ext>
            </p:extLst>
          </p:nvPr>
        </p:nvGraphicFramePr>
        <p:xfrm>
          <a:off x="60956" y="4876800"/>
          <a:ext cx="9006844" cy="1371600"/>
        </p:xfrm>
        <a:graphic>
          <a:graphicData uri="http://schemas.openxmlformats.org/drawingml/2006/table">
            <a:tbl>
              <a:tblPr firstRow="1"/>
              <a:tblGrid>
                <a:gridCol w="1160780">
                  <a:extLst>
                    <a:ext uri="{9D8B030D-6E8A-4147-A177-3AD203B41FA5}"/>
                  </a:extLst>
                </a:gridCol>
                <a:gridCol w="403270">
                  <a:extLst>
                    <a:ext uri="{9D8B030D-6E8A-4147-A177-3AD203B41FA5}"/>
                  </a:extLst>
                </a:gridCol>
                <a:gridCol w="391885">
                  <a:extLst>
                    <a:ext uri="{9D8B030D-6E8A-4147-A177-3AD203B41FA5}"/>
                  </a:extLst>
                </a:gridCol>
                <a:gridCol w="371789">
                  <a:extLst>
                    <a:ext uri="{9D8B030D-6E8A-4147-A177-3AD203B41FA5}"/>
                  </a:extLst>
                </a:gridCol>
                <a:gridCol w="492370">
                  <a:extLst>
                    <a:ext uri="{9D8B030D-6E8A-4147-A177-3AD203B41FA5}"/>
                  </a:extLst>
                </a:gridCol>
                <a:gridCol w="442127">
                  <a:extLst>
                    <a:ext uri="{9D8B030D-6E8A-4147-A177-3AD203B41FA5}"/>
                  </a:extLst>
                </a:gridCol>
                <a:gridCol w="1918576">
                  <a:extLst>
                    <a:ext uri="{9D8B030D-6E8A-4147-A177-3AD203B41FA5}"/>
                  </a:extLst>
                </a:gridCol>
                <a:gridCol w="392545">
                  <a:extLst>
                    <a:ext uri="{9D8B030D-6E8A-4147-A177-3AD203B41FA5}"/>
                  </a:extLst>
                </a:gridCol>
                <a:gridCol w="391886">
                  <a:extLst>
                    <a:ext uri="{9D8B030D-6E8A-4147-A177-3AD203B41FA5}"/>
                  </a:extLst>
                </a:gridCol>
                <a:gridCol w="391885">
                  <a:extLst>
                    <a:ext uri="{9D8B030D-6E8A-4147-A177-3AD203B41FA5}"/>
                  </a:extLst>
                </a:gridCol>
                <a:gridCol w="391886">
                  <a:extLst>
                    <a:ext uri="{9D8B030D-6E8A-4147-A177-3AD203B41FA5}"/>
                  </a:extLst>
                </a:gridCol>
                <a:gridCol w="391886">
                  <a:extLst>
                    <a:ext uri="{9D8B030D-6E8A-4147-A177-3AD203B41FA5}"/>
                  </a:extLst>
                </a:gridCol>
                <a:gridCol w="1865959">
                  <a:extLst>
                    <a:ext uri="{9D8B030D-6E8A-4147-A177-3AD203B41FA5}"/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lvl="0" algn="thaiDist"/>
                      <a:endParaRPr lang="en-US" sz="8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ธ.ค.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ก.พ.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1 มี.ค. (6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เม.ย.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spc="-40" baseline="0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พ.ค.</a:t>
                      </a:r>
                      <a:endParaRPr lang="en-US" sz="800" b="1" spc="-40" baseline="0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มิ.ย.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ส.ค.</a:t>
                      </a:r>
                      <a:endParaRPr lang="en-US" sz="800" b="1" dirty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800" b="1" dirty="0" smtClean="0"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รอบที่ 2 ก.ย. (12 เดือน)</a:t>
                      </a:r>
                      <a:endParaRPr lang="en-US" sz="800" b="1" dirty="0" smtClean="0">
                        <a:solidFill>
                          <a:schemeClr val="bg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8382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8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 ปี </a:t>
                      </a:r>
                      <a:r>
                        <a:rPr lang="en-US" sz="8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62</a:t>
                      </a:r>
                      <a:endParaRPr lang="en-US" sz="8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defRPr sz="1100" b="0" i="0" u="none" strike="noStrike" kern="1200" baseline="0">
                          <a:solidFill>
                            <a:srgbClr val="0070C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endParaRPr lang="en-US" sz="8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u="none" strike="noStrike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เอกสารหลักฐาน ตามข้อ 3.1 – 3.6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800" b="0" spc="-30" dirty="0">
                        <a:solidFill>
                          <a:srgbClr val="C00000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th-TH" sz="800" b="0" kern="1200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เอกสารหลักฐาน ตามข้อ 3.1 – 3.6</a:t>
                      </a:r>
                      <a:endParaRPr lang="th-TH" sz="800" b="0" kern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152400"/>
            <a:ext cx="6781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1. ประกาศเจตจำนงสุจริตฯ ของผู้ดำรงตำแหน่งผู้อำนวยการหน่วยงาน</a:t>
            </a:r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3075" name="Picture 3" descr="C:\Users\User\Desktop\LEMEL\Desktop\งาน\03. ตัวชี้วัด ระดับ ผอ. การปราบปรามการทุจริต\กรอบตัวชี้วัดระดับผู้อำนวยการ ปี 62\รอบที่ 1 ปี 62 (ตค 61-มีค62)\ชี้แจง ตัวชี้วัด รอบ 1 ปี 62\ประกาศเจตจำนงสุจริต (ไทย)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685800"/>
            <a:ext cx="4267200" cy="617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534400" cy="1676400"/>
          </a:xfrm>
        </p:spPr>
        <p:txBody>
          <a:bodyPr>
            <a:noAutofit/>
          </a:bodyPr>
          <a:lstStyle/>
          <a:p>
            <a:pPr algn="l"/>
            <a:r>
              <a:rPr lang="th-TH" sz="2500" dirty="0" smtClean="0"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2. รายงานการประชุมคณะกรรมการป้องกันและปราบปรามการทุจริตประจำหน่วยงานเพื่อขับเคลื่อน นโยบายการป้องกันและปราบปรามการทุจริตคอร์รัปชั่น รวมทั้งการเสริมสร้างคุณธรรมและจริยธรรม โดยจะต้อง</a:t>
            </a:r>
            <a:r>
              <a:rPr lang="th-TH" sz="2500" u="sng" dirty="0" smtClean="0"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ระบุถึงกิจกรรม</a:t>
            </a:r>
            <a:r>
              <a:rPr lang="th-TH" sz="2500" dirty="0" smtClean="0"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ที่แสดงถึงการเสริมสร้างวัฒนธรรมองค์กรเพื่อให้เจ้าหน้าที่ของหน่วยงานมีทัศนคติและค่านิยมในการปฏิบัติงานอย่างซื่อสัตย์สุจริต</a:t>
            </a:r>
            <a:endParaRPr lang="th-TH" sz="2500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4098" name="Picture 2" descr="C:\Users\User\Desktop\LEMEL\Desktop\งาน\03. ตัวชี้วัด ระดับ ผอ. การปราบปรามการทุจริต\กรอบตัวชี้วัดระดับผู้อำนวยการ ปี 62\รอบที่ 1 ปี 62 (ตค 61-มีค62)\ชี้แจง ตัวชี้วัด รอบ 1 ปี 62\MX-M464N_20181218_140509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3427141" cy="5105400"/>
          </a:xfrm>
          <a:prstGeom prst="rect">
            <a:avLst/>
          </a:prstGeom>
          <a:noFill/>
        </p:spPr>
      </p:pic>
      <p:pic>
        <p:nvPicPr>
          <p:cNvPr id="4099" name="Picture 3" descr="C:\Users\User\Desktop\LEMEL\Desktop\งาน\03. ตัวชี้วัด ระดับ ผอ. การปราบปรามการทุจริต\กรอบตัวชี้วัดระดับผู้อำนวยการ ปี 62\รอบที่ 1 ปี 62 (ตค 61-มีค62)\ชี้แจง ตัวชี้วัด รอบ 1 ปี 62\MX-M464N_20181218_140509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1676400"/>
            <a:ext cx="3240591" cy="5181600"/>
          </a:xfrm>
          <a:prstGeom prst="rect">
            <a:avLst/>
          </a:prstGeom>
          <a:noFill/>
        </p:spPr>
      </p:pic>
      <p:pic>
        <p:nvPicPr>
          <p:cNvPr id="4100" name="Picture 4" descr="C:\Users\User\Desktop\LEMEL\Desktop\งาน\03. ตัวชี้วัด ระดับ ผอ. การปราบปรามการทุจริต\กรอบตัวชี้วัดระดับผู้อำนวยการ ปี 62\รอบที่ 1 ปี 62 (ตค 61-มีค62)\ชี้แจง ตัวชี้วัด รอบ 1 ปี 62\MX-M464N_20181218_140509-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896" y="1676400"/>
            <a:ext cx="2971104" cy="5105400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>
            <a:off x="6953250" y="2667000"/>
            <a:ext cx="114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228600"/>
            <a:ext cx="8534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3. เอกสารระบุลิงค์เว็บไซต์ของช่องทางการรับฟังความคิดเห็น ข้อเสนอแนะของหน่วยงาน</a:t>
            </a:r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762000"/>
            <a:ext cx="8610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009384"/>
            <a:ext cx="8458200" cy="2848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5257800" y="5667375"/>
            <a:ext cx="3124200" cy="609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Down Arrow 9"/>
          <p:cNvSpPr/>
          <p:nvPr/>
        </p:nvSpPr>
        <p:spPr>
          <a:xfrm rot="2184983">
            <a:off x="8359073" y="5403069"/>
            <a:ext cx="3810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026" name="Picture 2" descr="C:\Users\User\Desktop\LEMEL\Desktop\งาน\03. ตัวชี้วัด ระดับ ผอ. การปราบปรามการทุจริต\กรอบตัวชี้วัดระดับผู้อำนวยการ ปี 62\รอบที่ 1 ปี 62 (ตค 61-มีค62)\MX-M464N_20181218_104309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828801" y="-457200"/>
            <a:ext cx="5486399" cy="9144001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28600" y="281226"/>
            <a:ext cx="8763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500" dirty="0" smtClean="0"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4. แบบรายงานผลการขับเคลื่อนนโยบายป้องกันการรับสินบนและมาตรการป้องกันผลประโยชน์ทับซ้อน   </a:t>
            </a:r>
          </a:p>
          <a:p>
            <a:r>
              <a:rPr lang="th-TH" sz="2500" dirty="0" smtClean="0"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    ทุก 3 เดือนใน 1 ปีงบประมาณ</a:t>
            </a:r>
            <a:endParaRPr lang="th-TH" sz="2500" dirty="0"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LEMEL\Desktop\งาน\03. ตัวชี้วัด ระดับ ผอ. การปราบปรามการทุจริต\กรอบตัวชี้วัดระดับผู้อำนวยการ ปี 62\รอบที่ 1 ปี 62 (ตค 61-มีค62)\ชี้แจง ตัวชี้วัด รอบ 1 ปี 62\MX-M464N_20181218_140644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2133600"/>
            <a:ext cx="4457700" cy="29718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304800" y="152400"/>
            <a:ext cx="8763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None/>
              <a:defRPr/>
            </a:pPr>
            <a:r>
              <a:rPr lang="th-TH" dirty="0" smtClean="0"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5. เอกสาร/หลักฐานที่ระบุการจัดกิจกรรมตามที่คณะกรรมการป้องกันและปราบปราม</a:t>
            </a:r>
          </a:p>
          <a:p>
            <a:pPr marL="228600" indent="-228600">
              <a:buNone/>
              <a:defRPr/>
            </a:pPr>
            <a:r>
              <a:rPr lang="th-TH" dirty="0" smtClean="0"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    การทุจริตประจำหน่วยงานกำหนด เช่น รายงานผลการจัดอบรม/สัมมนา </a:t>
            </a:r>
          </a:p>
          <a:p>
            <a:pPr marL="228600" indent="-228600">
              <a:buNone/>
              <a:defRPr/>
            </a:pPr>
            <a:r>
              <a:rPr lang="th-TH" dirty="0" smtClean="0"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    ภาพถ่ายกิจกรรม เป็นต้น</a:t>
            </a:r>
            <a:endParaRPr lang="th-TH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8" name="Picture 7" descr="C:\Users\User\Desktop\LEMEL\Desktop\งาน\03. ตัวชี้วัด ระดับ ผอ. การปราบปรามการทุจริต\กรอบตัวชี้วัดระดับผู้อำนวยการ ปี 62\รอบที่ 1 ปี 62 (ตค 61-มีค62)\ชี้แจง ตัวชี้วัด รอบ 1 ปี 62\MX-M464N_20181218_140644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2586" y="2059258"/>
            <a:ext cx="4306614" cy="30461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284202"/>
            <a:ext cx="69342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000" dirty="0" smtClean="0">
                <a:latin typeface="TH SarabunIT๙" pitchFamily="34" charset="-34"/>
                <a:ea typeface="Tahoma" panose="020B0604030504040204" pitchFamily="34" charset="0"/>
                <a:cs typeface="TH SarabunIT๙" pitchFamily="34" charset="-34"/>
              </a:rPr>
              <a:t>6. แบบรายงานสรุปผลการดำเนินการพร้อมเอกสารหลักฐาน</a:t>
            </a:r>
            <a:endParaRPr lang="th-TH" sz="3000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แผนผังลำดับงาน: ข้อมูล 2"/>
          <p:cNvSpPr/>
          <p:nvPr/>
        </p:nvSpPr>
        <p:spPr>
          <a:xfrm>
            <a:off x="3059832" y="5429264"/>
            <a:ext cx="6120680" cy="360040"/>
          </a:xfrm>
          <a:prstGeom prst="flowChartInputOutput">
            <a:avLst/>
          </a:prstGeom>
          <a:solidFill>
            <a:srgbClr val="935C5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5" name="แผนผังลำดับงาน: ข้อมูล 4"/>
          <p:cNvSpPr/>
          <p:nvPr/>
        </p:nvSpPr>
        <p:spPr>
          <a:xfrm>
            <a:off x="1214414" y="5929330"/>
            <a:ext cx="6120680" cy="360040"/>
          </a:xfrm>
          <a:prstGeom prst="flowChartInputOutput">
            <a:avLst/>
          </a:prstGeom>
          <a:solidFill>
            <a:srgbClr val="62545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8221" y="0"/>
            <a:ext cx="531331" cy="64927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รูปหกเหลี่ยม 8"/>
          <p:cNvSpPr/>
          <p:nvPr/>
        </p:nvSpPr>
        <p:spPr>
          <a:xfrm rot="5400000" flipH="1">
            <a:off x="-2293365" y="2959790"/>
            <a:ext cx="5736571" cy="1005981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100"/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82228" y="928670"/>
            <a:ext cx="7275986" cy="367648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086600" y="6172200"/>
            <a:ext cx="1905000" cy="53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Thank you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xmlns="" val="24744699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6728</TotalTime>
  <Words>687</Words>
  <Application>Microsoft Office PowerPoint</Application>
  <PresentationFormat>On-screen Show (4:3)</PresentationFormat>
  <Paragraphs>48</Paragraphs>
  <Slides>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ชุดรูปแบบของ Office</vt:lpstr>
      <vt:lpstr>Slide 1</vt:lpstr>
      <vt:lpstr>Slide 2</vt:lpstr>
      <vt:lpstr>2. รายงานการประชุมคณะกรรมการป้องกันและปราบปรามการทุจริตประจำหน่วยงานเพื่อขับเคลื่อน นโยบายการป้องกันและปราบปรามการทุจริตคอร์รัปชั่น รวมทั้งการเสริมสร้างคุณธรรมและจริยธรรม โดยจะต้องระบุถึงกิจกรรมที่แสดงถึงการเสริมสร้างวัฒนธรรมองค์กรเพื่อให้เจ้าหน้าที่ของหน่วยงานมีทัศนคติและค่านิยมในการปฏิบัติงานอย่างซื่อสัตย์สุจริต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Admin</dc:creator>
  <cp:lastModifiedBy>Windows User</cp:lastModifiedBy>
  <cp:revision>692</cp:revision>
  <cp:lastPrinted>2018-01-09T00:21:03Z</cp:lastPrinted>
  <dcterms:created xsi:type="dcterms:W3CDTF">2017-10-26T14:32:22Z</dcterms:created>
  <dcterms:modified xsi:type="dcterms:W3CDTF">2018-12-24T03:02:33Z</dcterms:modified>
</cp:coreProperties>
</file>