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97" r:id="rId2"/>
    <p:sldId id="294" r:id="rId3"/>
    <p:sldId id="304" r:id="rId4"/>
    <p:sldId id="305" r:id="rId5"/>
    <p:sldId id="298" r:id="rId6"/>
    <p:sldId id="299" r:id="rId7"/>
    <p:sldId id="300" r:id="rId8"/>
    <p:sldId id="301" r:id="rId9"/>
    <p:sldId id="302" r:id="rId10"/>
    <p:sldId id="303" r:id="rId11"/>
  </p:sldIdLst>
  <p:sldSz cx="9144000" cy="6858000" type="screen4x3"/>
  <p:notesSz cx="6797675" cy="9926638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ลักษณะสีปานกลาง 2 - เน้น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089" autoAdjust="0"/>
  </p:normalViewPr>
  <p:slideViewPr>
    <p:cSldViewPr>
      <p:cViewPr>
        <p:scale>
          <a:sx n="125" d="100"/>
          <a:sy n="125" d="100"/>
        </p:scale>
        <p:origin x="-149" y="6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หัวกระดาษ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8479930-1DF8-43E4-A31C-45EA34B247FF}" type="datetimeFigureOut">
              <a:rPr lang="th-TH" smtClean="0"/>
              <a:pPr/>
              <a:t>27/11/61</a:t>
            </a:fld>
            <a:endParaRPr lang="th-TH"/>
          </a:p>
        </p:txBody>
      </p:sp>
      <p:sp>
        <p:nvSpPr>
          <p:cNvPr id="4" name="ตัวยึดรูปบนภาพนิ่ง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h-TH"/>
          </a:p>
        </p:txBody>
      </p:sp>
      <p:sp>
        <p:nvSpPr>
          <p:cNvPr id="5" name="ตัวยึดบันทึกย่อ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549164E-449D-4E81-9738-F19DCC47AB4C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="" xmlns:p14="http://schemas.microsoft.com/office/powerpoint/2010/main" val="156326992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856317-C64D-4C36-A668-CD62982F90B5}" type="slidenum">
              <a:rPr lang="th-TH" smtClean="0"/>
              <a:pPr/>
              <a:t>5</a:t>
            </a:fld>
            <a:endParaRPr lang="th-TH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856317-C64D-4C36-A668-CD62982F90B5}" type="slidenum">
              <a:rPr lang="th-TH" smtClean="0"/>
              <a:pPr/>
              <a:t>6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xmlns="" val="160158568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ภาพนิ่ง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h-TH" smtClean="0"/>
              <a:t>คลิกเพื่อแก้ไขลักษณะชื่อเรื่องรองต้นแบบ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33CDF9-0BB0-4A62-A7DE-D1A1D9BB2724}" type="datetimeFigureOut">
              <a:rPr lang="th-TH" smtClean="0"/>
              <a:pPr/>
              <a:t>27/11/61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57F86-961D-4E75-9769-1C219964F853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33CDF9-0BB0-4A62-A7DE-D1A1D9BB2724}" type="datetimeFigureOut">
              <a:rPr lang="th-TH" smtClean="0"/>
              <a:pPr/>
              <a:t>27/11/61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57F86-961D-4E75-9769-1C219964F853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33CDF9-0BB0-4A62-A7DE-D1A1D9BB2724}" type="datetimeFigureOut">
              <a:rPr lang="th-TH" smtClean="0"/>
              <a:pPr/>
              <a:t>27/11/61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57F86-961D-4E75-9769-1C219964F853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33CDF9-0BB0-4A62-A7DE-D1A1D9BB2724}" type="datetimeFigureOut">
              <a:rPr lang="th-TH" smtClean="0"/>
              <a:pPr/>
              <a:t>27/11/61</a:t>
            </a:fld>
            <a:endParaRPr lang="th-TH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57F86-961D-4E75-9769-1C219964F853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ตัวยึดข้อความ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6" name="ตัวยึดเนื้อหา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7" name="ตัวยึดวันที่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33CDF9-0BB0-4A62-A7DE-D1A1D9BB2724}" type="datetimeFigureOut">
              <a:rPr lang="th-TH" smtClean="0"/>
              <a:pPr/>
              <a:t>27/11/61</a:t>
            </a:fld>
            <a:endParaRPr lang="th-TH"/>
          </a:p>
        </p:txBody>
      </p:sp>
      <p:sp>
        <p:nvSpPr>
          <p:cNvPr id="8" name="ตัวยึดท้ายกระดา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ตัวยึดหมายเลขภาพนิ่ง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57F86-961D-4E75-9769-1C219964F853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33CDF9-0BB0-4A62-A7DE-D1A1D9BB2724}" type="datetimeFigureOut">
              <a:rPr lang="th-TH" smtClean="0"/>
              <a:pPr/>
              <a:t>27/11/61</a:t>
            </a:fld>
            <a:endParaRPr lang="th-TH"/>
          </a:p>
        </p:txBody>
      </p:sp>
      <p:sp>
        <p:nvSpPr>
          <p:cNvPr id="4" name="ตัวยึดท้ายกระดา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ตัวยึดหมายเลขภาพนิ่ง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57F86-961D-4E75-9769-1C219964F853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วันที่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33CDF9-0BB0-4A62-A7DE-D1A1D9BB2724}" type="datetimeFigureOut">
              <a:rPr lang="th-TH" smtClean="0"/>
              <a:pPr/>
              <a:t>27/11/61</a:t>
            </a:fld>
            <a:endParaRPr lang="th-TH"/>
          </a:p>
        </p:txBody>
      </p:sp>
      <p:sp>
        <p:nvSpPr>
          <p:cNvPr id="3" name="ตัวยึดท้ายกระดา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57F86-961D-4E75-9769-1C219964F853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33CDF9-0BB0-4A62-A7DE-D1A1D9BB2724}" type="datetimeFigureOut">
              <a:rPr lang="th-TH" smtClean="0"/>
              <a:pPr/>
              <a:t>27/11/61</a:t>
            </a:fld>
            <a:endParaRPr lang="th-TH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57F86-961D-4E75-9769-1C219964F853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รูปภาพ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33CDF9-0BB0-4A62-A7DE-D1A1D9BB2724}" type="datetimeFigureOut">
              <a:rPr lang="th-TH" smtClean="0"/>
              <a:pPr/>
              <a:t>27/11/61</a:t>
            </a:fld>
            <a:endParaRPr lang="th-TH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57F86-961D-4E75-9769-1C219964F853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33CDF9-0BB0-4A62-A7DE-D1A1D9BB2724}" type="datetimeFigureOut">
              <a:rPr lang="th-TH" smtClean="0"/>
              <a:pPr/>
              <a:t>27/11/61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57F86-961D-4E75-9769-1C219964F853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33CDF9-0BB0-4A62-A7DE-D1A1D9BB2724}" type="datetimeFigureOut">
              <a:rPr lang="th-TH" smtClean="0"/>
              <a:pPr/>
              <a:t>27/11/61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57F86-961D-4E75-9769-1C219964F853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ชื่อเรื่อง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33CDF9-0BB0-4A62-A7DE-D1A1D9BB2724}" type="datetimeFigureOut">
              <a:rPr lang="th-TH" smtClean="0"/>
              <a:pPr/>
              <a:t>27/11/61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257F86-961D-4E75-9769-1C219964F853}" type="slidenum">
              <a:rPr lang="th-TH" smtClean="0"/>
              <a:pPr/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รูปภาพที่เกี่ยวข้อง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113780" y="66677"/>
            <a:ext cx="923905" cy="923906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0" y="-36731"/>
            <a:ext cx="860217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000" b="1" dirty="0">
                <a:latin typeface="Tahoma" pitchFamily="34" charset="0"/>
                <a:cs typeface="Tahoma" pitchFamily="34" charset="0"/>
              </a:rPr>
              <a:t>ตัวชี้วัดองค์ประกอบที่ </a:t>
            </a:r>
            <a:r>
              <a:rPr lang="th-TH" sz="2000" b="1" dirty="0" smtClean="0">
                <a:latin typeface="Tahoma" pitchFamily="34" charset="0"/>
                <a:cs typeface="Tahoma" pitchFamily="34" charset="0"/>
              </a:rPr>
              <a:t>1 </a:t>
            </a:r>
            <a:r>
              <a:rPr lang="en-US" sz="1200" b="1" dirty="0" smtClean="0">
                <a:latin typeface="Tahoma" pitchFamily="34" charset="0"/>
                <a:cs typeface="Tahoma" pitchFamily="34" charset="0"/>
              </a:rPr>
              <a:t>Function </a:t>
            </a:r>
            <a:r>
              <a:rPr lang="en-US" sz="1200" b="1" dirty="0">
                <a:latin typeface="Tahoma" pitchFamily="34" charset="0"/>
                <a:cs typeface="Tahoma" pitchFamily="34" charset="0"/>
              </a:rPr>
              <a:t>Base </a:t>
            </a:r>
            <a:r>
              <a:rPr lang="th-TH" sz="1000" b="1" dirty="0" smtClean="0">
                <a:latin typeface="Tahoma" pitchFamily="34" charset="0"/>
                <a:cs typeface="Tahoma" pitchFamily="34" charset="0"/>
              </a:rPr>
              <a:t>(ส่วนกลางทุกหน่วยงาน)</a:t>
            </a:r>
            <a:endParaRPr lang="th-TH" sz="1000" b="1" dirty="0">
              <a:latin typeface="Tahoma" pitchFamily="34" charset="0"/>
              <a:cs typeface="Tahoma" pitchFamily="34" charset="0"/>
            </a:endParaRPr>
          </a:p>
          <a:p>
            <a:r>
              <a:rPr lang="th-TH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การปฏิบัติราชการของส่วนราชการระดับหน่วยงานภายใน </a:t>
            </a:r>
            <a:r>
              <a:rPr lang="th-TH" sz="16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ประจำปีงบประมาณ พ.ศ. </a:t>
            </a:r>
            <a:r>
              <a:rPr lang="en-US" sz="16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2562</a:t>
            </a:r>
            <a:endParaRPr lang="th-TH" sz="1400" b="1" dirty="0">
              <a:solidFill>
                <a:prstClr val="black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1" name="Rounded Rectangle 3"/>
          <p:cNvSpPr/>
          <p:nvPr/>
        </p:nvSpPr>
        <p:spPr bwMode="gray">
          <a:xfrm>
            <a:off x="76200" y="566410"/>
            <a:ext cx="8305800" cy="652790"/>
          </a:xfrm>
          <a:prstGeom prst="roundRect">
            <a:avLst>
              <a:gd name="adj" fmla="val 50000"/>
            </a:avLst>
          </a:prstGeom>
          <a:noFill/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72000" tIns="72000" rIns="72000" bIns="72000" numCol="1" rtlCol="0" anchor="t" anchorCtr="0" compatLnSpc="1">
            <a:prstTxWarp prst="textNoShape">
              <a:avLst/>
            </a:prstTxWarp>
            <a:noAutofit/>
          </a:bodyPr>
          <a:lstStyle/>
          <a:p>
            <a:pPr fontAlgn="base">
              <a:spcAft>
                <a:spcPts val="600"/>
              </a:spcAft>
            </a:pPr>
            <a:r>
              <a:rPr lang="th-TH" sz="1100" kern="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ตัวชี้วัด 1.1 </a:t>
            </a:r>
            <a:r>
              <a:rPr lang="en-US" sz="11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: </a:t>
            </a:r>
            <a:r>
              <a:rPr lang="th-TH" sz="11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ความสำเร็จของการบรรลุเป้าหมายตามแผนปฏิบัติ</a:t>
            </a:r>
            <a:r>
              <a:rPr lang="th-TH" sz="1100" kern="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งาน ประจำปีงบประมาณ พ.ศ.2562 ภายใต้ยุทธศาสตร์กรมพัฒนาฝีมือแรงงาน  </a:t>
            </a:r>
          </a:p>
          <a:p>
            <a:pPr fontAlgn="base">
              <a:spcAft>
                <a:spcPts val="600"/>
              </a:spcAft>
            </a:pPr>
            <a:r>
              <a:rPr lang="th-TH" sz="1100" kern="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                ตามโครงการที่กำหนด และการเบิกจ่ายเงินงบประมาณภาพรวม ประจำปีงบประมาณ พ.ศ.2562</a:t>
            </a:r>
          </a:p>
          <a:p>
            <a:pPr fontAlgn="base">
              <a:spcAft>
                <a:spcPts val="600"/>
              </a:spcAft>
            </a:pPr>
            <a:r>
              <a:rPr lang="th-TH" sz="1200" kern="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                 </a:t>
            </a:r>
            <a:endParaRPr lang="th-TH" sz="12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02003" y="1186190"/>
            <a:ext cx="4392413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100" b="1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คำอธิบาย</a:t>
            </a:r>
          </a:p>
        </p:txBody>
      </p:sp>
      <p:graphicFrame>
        <p:nvGraphicFramePr>
          <p:cNvPr id="13" name="ตาราง 9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004870830"/>
              </p:ext>
            </p:extLst>
          </p:nvPr>
        </p:nvGraphicFramePr>
        <p:xfrm>
          <a:off x="264751" y="1447800"/>
          <a:ext cx="8498249" cy="384226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498249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</a:tblGrid>
              <a:tr h="3842266">
                <a:tc>
                  <a:txBody>
                    <a:bodyPr/>
                    <a:lstStyle/>
                    <a:p>
                      <a:pPr marL="228600" indent="-228600">
                        <a:buAutoNum type="arabicPeriod"/>
                        <a:defRPr/>
                      </a:pP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ความสำเร็จของการบรรลุเป้าหมายตามแผนปฏิบัติงาน ประจำปีงบประมาณ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พ.ศ. 256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ภายใต้ยุทธศาสตร์กรมพัฒนาฝีมือแรงงาน 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และการเบิกจ่ายเงิน</a:t>
                      </a:r>
                      <a:r>
                        <a:rPr lang="th-TH" sz="900" b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งบประมาณภาพรวม ประจำปีงบประมาณ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พ.ศ. 2562  เป็นการ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ประเมินประสิทธิภาพในการดำเนินงาน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ตามกลยุทธ์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หลักภารกิจพื้นฐาน งานประจำตามหน้าที่ปกติ ที่ได้รับมอบหมายในทุกผลผลิต โครงการและ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กิจกรรม</a:t>
                      </a:r>
                      <a:endParaRPr lang="en-US" sz="900" b="0" u="sng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indent="-228600">
                        <a:buAutoNum type="arabicPeriod" startAt="2"/>
                        <a:defRPr/>
                      </a:pP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พิจารณาจากการดำเนินงานที่บรรลุ</a:t>
                      </a:r>
                      <a:r>
                        <a:rPr lang="th-TH" sz="900" b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เป้าหมายในแต่ละกิจกรรม 1) แผนงาน/โครงการภายใต้ยุทธศาสตร์กรมพัฒนาฝีมือแรงงาน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และ/หรือ การปฏิบัติงานตามภารกิจปกติ            </a:t>
                      </a:r>
                      <a:r>
                        <a:rPr lang="th-TH" sz="900" b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โดยค่าเป้าหมายในแต่ละกิจกรรมต้องไม่น้อยกว่าค่าเป้าหมายที่กำหนดไว้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รวมทั้งการเบิกจ่ายเงินงบประมาณตามที่ได้รับจัดสรร (พิจารณาจากระบบ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GFMIS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ของกรมบัญชีกลาง) รอบที่ 1 ผลการดำเนินการระหว่างวันที่ 1 ตุลาคม 256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- 31 มีนาคม 256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และรอบที่ 2 ผลการดำเนินการระหว่าง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วันที่ 1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เมษายน - 30 กันยายน 256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</a:t>
                      </a:r>
                      <a:endParaRPr lang="th-TH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indent="-228600">
                        <a:buAutoNum type="arabicPeriod" startAt="2"/>
                        <a:defRPr/>
                      </a:pP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เงื่อนไข 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: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1) หากหน่วยไม่มีแผนงาน/โครงการภายใต้ยุทธศาสตร์กรมพัฒนาฝีมือแรงงาน ขอให้จัดทำแผนปฏิบัติงานตามภารกิจปกติ </a:t>
                      </a:r>
                      <a:endParaRPr lang="en-US" sz="900" b="0" baseline="0" dirty="0" smtClean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indent="-228600">
                        <a:buNone/>
                        <a:defRPr/>
                      </a:pP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2) งบลงทุน และงบรายจ่ายอื่น ในลักษณะค่าจ้างที่ปรึกษา หากไม่สามารถเบิกจ่ายได้ภายในไตรมาสที่ 1-2 ให้ชี้แจงเหตุผลและกระบวนการดำเนินงานที่ดำเนินการแล้ว</a:t>
                      </a:r>
                    </a:p>
                    <a:p>
                      <a:pPr marL="0" indent="0">
                        <a:buNone/>
                        <a:defRPr/>
                      </a:pP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 ไม่สามารถเบิกจ่ายได้ ส่งกองบริหารการคลัง เพื่อประกอบการพิจารณา</a:t>
                      </a:r>
                      <a:endParaRPr lang="th-TH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indent="-228600">
                        <a:buNone/>
                        <a:defRPr/>
                      </a:pPr>
                      <a:r>
                        <a:rPr lang="th-TH" sz="900" b="0" spc="-5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4.     หลักฐาน  </a:t>
                      </a:r>
                      <a:r>
                        <a:rPr lang="en-US" sz="900" b="0" spc="-5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spc="-5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แบบฟอร์มแผนปฏิบัติการ</a:t>
                      </a:r>
                    </a:p>
                    <a:p>
                      <a:pPr marL="228600" indent="-228600">
                        <a:buNone/>
                        <a:defRPr/>
                      </a:pPr>
                      <a:r>
                        <a:rPr lang="th-TH" sz="900" b="0" spc="-5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5.     เจ้าภาพ </a:t>
                      </a:r>
                      <a:r>
                        <a:rPr lang="en-US" sz="900" b="0" spc="-5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</a:t>
                      </a:r>
                      <a:r>
                        <a:rPr lang="en-US" sz="900" b="0" spc="-2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spc="-2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กองแผนงานและสารสนเทศ ผู้รับผิดชอบ </a:t>
                      </a:r>
                      <a:r>
                        <a:rPr lang="en-US" sz="900" b="0" spc="-2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spc="-2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นางสาวนราภรณ์ สุวรรณประเสริฐ/นาย</a:t>
                      </a:r>
                      <a:r>
                        <a:rPr lang="th-TH" sz="900" b="0" spc="-20" baseline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สรา</a:t>
                      </a:r>
                      <a:r>
                        <a:rPr lang="th-TH" sz="900" b="0" spc="-20" baseline="0" dirty="0" err="1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ยุธ</a:t>
                      </a:r>
                      <a:r>
                        <a:rPr lang="th-TH" sz="900" b="0" spc="-2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spc="-2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ศศิสุวรรณ/นางสาวอารีย์ ชู</a:t>
                      </a:r>
                      <a:r>
                        <a:rPr lang="th-TH" sz="900" b="0" spc="-2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ผึ้ง/นางสาว</a:t>
                      </a:r>
                      <a:r>
                        <a:rPr lang="th-TH" sz="900" b="0" spc="-20" baseline="0" dirty="0" err="1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พงศิ</a:t>
                      </a:r>
                      <a:r>
                        <a:rPr lang="th-TH" sz="900" b="0" spc="-2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ยา  อ่ำ</a:t>
                      </a:r>
                      <a:r>
                        <a:rPr lang="th-TH" sz="900" b="0" spc="-20" baseline="0" dirty="0" err="1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นาคิล</a:t>
                      </a:r>
                      <a:r>
                        <a:rPr lang="th-TH" sz="900" b="0" spc="-2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900" b="0" spc="-2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spc="-3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โทรศัพท์ </a:t>
                      </a:r>
                      <a:r>
                        <a:rPr lang="en-US" sz="900" b="0" spc="-3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0 </a:t>
                      </a:r>
                      <a:r>
                        <a:rPr lang="en-US" sz="900" b="0" spc="-3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2245 </a:t>
                      </a:r>
                      <a:r>
                        <a:rPr lang="en-US" sz="900" b="0" spc="-3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7065 </a:t>
                      </a:r>
                    </a:p>
                    <a:p>
                      <a:pPr marL="228600" indent="-228600">
                        <a:buNone/>
                        <a:defRPr/>
                      </a:pP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กองบริหารการคลัง           ผู้รับผิดชอบ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: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นางสาวยุวดี เก้าเอี้ยน/นางสาวอรพิน อินตาวิน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โทรศัพท์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: 0 2245 6166                       </a:t>
                      </a:r>
                      <a:endParaRPr lang="th-TH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>
                        <a:defRPr/>
                      </a:pPr>
                      <a:r>
                        <a:rPr lang="th-TH" sz="9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สูตรการคำนวณ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15" name="TextBox 14"/>
          <p:cNvSpPr txBox="1"/>
          <p:nvPr/>
        </p:nvSpPr>
        <p:spPr>
          <a:xfrm>
            <a:off x="-76200" y="5105400"/>
            <a:ext cx="8308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th-TH" sz="900" b="1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th-TH" sz="9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เป้าหมาย</a:t>
            </a:r>
            <a:r>
              <a:rPr lang="th-TH" sz="900" b="1" dirty="0">
                <a:latin typeface="Tahoma" pitchFamily="34" charset="0"/>
                <a:ea typeface="Tahoma" pitchFamily="34" charset="0"/>
                <a:cs typeface="Tahoma" pitchFamily="34" charset="0"/>
              </a:rPr>
              <a:t>ตามรอบประเมินที่..........</a:t>
            </a:r>
          </a:p>
        </p:txBody>
      </p:sp>
      <p:grpSp>
        <p:nvGrpSpPr>
          <p:cNvPr id="2" name="Group 4"/>
          <p:cNvGrpSpPr/>
          <p:nvPr/>
        </p:nvGrpSpPr>
        <p:grpSpPr>
          <a:xfrm>
            <a:off x="1158084" y="5264508"/>
            <a:ext cx="7681116" cy="341526"/>
            <a:chOff x="1153093" y="4031945"/>
            <a:chExt cx="7943402" cy="341526"/>
          </a:xfrm>
        </p:grpSpPr>
        <p:sp>
          <p:nvSpPr>
            <p:cNvPr id="17" name="TextBox 16"/>
            <p:cNvSpPr txBox="1"/>
            <p:nvPr/>
          </p:nvSpPr>
          <p:spPr>
            <a:xfrm>
              <a:off x="1153093" y="4031945"/>
              <a:ext cx="133682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th-TH" sz="800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/>
              <a:r>
                <a:rPr lang="th-TH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ปี </a:t>
              </a:r>
              <a:r>
                <a:rPr lang="en-US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61</a:t>
              </a:r>
              <a:endParaRPr lang="th-TH" sz="800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18" name="Straight Arrow Connector 34"/>
            <p:cNvCxnSpPr/>
            <p:nvPr/>
          </p:nvCxnSpPr>
          <p:spPr>
            <a:xfrm>
              <a:off x="1991122" y="4279895"/>
              <a:ext cx="457200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Arrow Connector 35"/>
            <p:cNvCxnSpPr/>
            <p:nvPr/>
          </p:nvCxnSpPr>
          <p:spPr>
            <a:xfrm rot="10800000">
              <a:off x="1287974" y="4287080"/>
              <a:ext cx="365760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TextBox 19"/>
            <p:cNvSpPr txBox="1"/>
            <p:nvPr/>
          </p:nvSpPr>
          <p:spPr>
            <a:xfrm>
              <a:off x="5011691" y="4034917"/>
              <a:ext cx="133682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th-TH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/>
              <a:r>
                <a:rPr lang="th-TH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 ปี </a:t>
              </a:r>
              <a:r>
                <a:rPr lang="en-US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62</a:t>
              </a:r>
              <a:endParaRPr lang="th-TH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21" name="Straight Arrow Connector 38"/>
            <p:cNvCxnSpPr/>
            <p:nvPr/>
          </p:nvCxnSpPr>
          <p:spPr>
            <a:xfrm>
              <a:off x="5987535" y="4279895"/>
              <a:ext cx="3108960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Arrow Connector 52"/>
            <p:cNvCxnSpPr/>
            <p:nvPr/>
          </p:nvCxnSpPr>
          <p:spPr>
            <a:xfrm flipH="1">
              <a:off x="2495398" y="4279895"/>
              <a:ext cx="3017520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24" name="Table 51">
            <a:extLst>
              <a:ext uri="{FF2B5EF4-FFF2-40B4-BE49-F238E27FC236}">
                <a16:creationId xmlns="" xmlns:a16="http://schemas.microsoft.com/office/drawing/2014/main" id="{158A2FA5-4FFE-4AC3-B2CB-0934EC5F31E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754130700"/>
              </p:ext>
            </p:extLst>
          </p:nvPr>
        </p:nvGraphicFramePr>
        <p:xfrm>
          <a:off x="92939" y="5605461"/>
          <a:ext cx="8944745" cy="1176339"/>
        </p:xfrm>
        <a:graphic>
          <a:graphicData uri="http://schemas.openxmlformats.org/drawingml/2006/table">
            <a:tbl>
              <a:tblPr firstRow="1"/>
              <a:tblGrid>
                <a:gridCol w="1013233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480153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400128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418159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488973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  <a:gridCol w="439081">
                  <a:extLst>
                    <a:ext uri="{9D8B030D-6E8A-4147-A177-3AD203B41FA5}">
                      <a16:colId xmlns="" xmlns:a16="http://schemas.microsoft.com/office/drawing/2014/main" val="20005"/>
                    </a:ext>
                  </a:extLst>
                </a:gridCol>
                <a:gridCol w="1905351">
                  <a:extLst>
                    <a:ext uri="{9D8B030D-6E8A-4147-A177-3AD203B41FA5}">
                      <a16:colId xmlns="" xmlns:a16="http://schemas.microsoft.com/office/drawing/2014/main" val="20006"/>
                    </a:ext>
                  </a:extLst>
                </a:gridCol>
                <a:gridCol w="429600">
                  <a:extLst>
                    <a:ext uri="{9D8B030D-6E8A-4147-A177-3AD203B41FA5}">
                      <a16:colId xmlns="" xmlns:a16="http://schemas.microsoft.com/office/drawing/2014/main" val="20007"/>
                    </a:ext>
                  </a:extLst>
                </a:gridCol>
                <a:gridCol w="400128">
                  <a:extLst>
                    <a:ext uri="{9D8B030D-6E8A-4147-A177-3AD203B41FA5}">
                      <a16:colId xmlns="" xmlns:a16="http://schemas.microsoft.com/office/drawing/2014/main" val="20008"/>
                    </a:ext>
                  </a:extLst>
                </a:gridCol>
                <a:gridCol w="480153">
                  <a:extLst>
                    <a:ext uri="{9D8B030D-6E8A-4147-A177-3AD203B41FA5}">
                      <a16:colId xmlns="" xmlns:a16="http://schemas.microsoft.com/office/drawing/2014/main" val="20009"/>
                    </a:ext>
                  </a:extLst>
                </a:gridCol>
                <a:gridCol w="409126">
                  <a:extLst>
                    <a:ext uri="{9D8B030D-6E8A-4147-A177-3AD203B41FA5}">
                      <a16:colId xmlns="" xmlns:a16="http://schemas.microsoft.com/office/drawing/2014/main" val="20010"/>
                    </a:ext>
                  </a:extLst>
                </a:gridCol>
                <a:gridCol w="480153">
                  <a:extLst>
                    <a:ext uri="{9D8B030D-6E8A-4147-A177-3AD203B41FA5}">
                      <a16:colId xmlns="" xmlns:a16="http://schemas.microsoft.com/office/drawing/2014/main" val="20011"/>
                    </a:ext>
                  </a:extLst>
                </a:gridCol>
                <a:gridCol w="1600507">
                  <a:extLst>
                    <a:ext uri="{9D8B030D-6E8A-4147-A177-3AD203B41FA5}">
                      <a16:colId xmlns="" xmlns:a16="http://schemas.microsoft.com/office/drawing/2014/main" val="20012"/>
                    </a:ext>
                  </a:extLst>
                </a:gridCol>
              </a:tblGrid>
              <a:tr h="192596">
                <a:tc>
                  <a:txBody>
                    <a:bodyPr/>
                    <a:lstStyle/>
                    <a:p>
                      <a:pPr lvl="0" algn="thaiDist"/>
                      <a:endParaRPr lang="en-US" sz="800" b="1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ธ.ค.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ก.พ.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1 มี.ค. (6 เดือน)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เม.ย.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มิ.ย.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2 ก.ย. (12 เดือน)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962979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เป้าหมาย ปี </a:t>
                      </a:r>
                      <a:r>
                        <a:rPr lang="en-US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62</a:t>
                      </a: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0" u="none" strike="noStrike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800" b="0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11125" marR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800" b="0" kern="1200" baseline="0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แผนปฏิบัติงาน</a:t>
                      </a:r>
                      <a:endParaRPr lang="en-US" sz="800" b="0" kern="1200" dirty="0" smtClean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111125" marR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800" b="0" kern="1200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เบิก</a:t>
                      </a:r>
                      <a:r>
                        <a:rPr lang="th-TH" sz="8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จ่ายเงิน</a:t>
                      </a:r>
                      <a:r>
                        <a:rPr lang="th-TH" sz="800" b="0" kern="1200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งบประมาณภาพรวม                    ไตรมาส 1-2 ไม่</a:t>
                      </a:r>
                      <a:r>
                        <a:rPr lang="th-TH" sz="8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น้อยกว่า </a:t>
                      </a:r>
                      <a:r>
                        <a:rPr lang="th-TH" sz="800" b="0" kern="1200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ร้อยละ</a:t>
                      </a:r>
                      <a:r>
                        <a:rPr lang="en-US" sz="800" b="0" kern="1200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90.00                 </a:t>
                      </a:r>
                      <a:endParaRPr lang="th-TH" sz="8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11125" marR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800" b="0" kern="1200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ดำเนินแผนงาน/โครงการ</a:t>
                      </a:r>
                      <a:r>
                        <a:rPr lang="th-TH" sz="800" b="0" kern="1200" baseline="0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lang="th-TH" sz="800" b="0" kern="1200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ตามแผนปฏิบัติงาน ไม่น้อยกว่า</a:t>
                      </a:r>
                      <a:r>
                        <a:rPr lang="th-TH" sz="800" b="0" kern="1200" baseline="0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</a:t>
                      </a:r>
                      <a:r>
                        <a:rPr lang="th-TH" sz="800" b="0" kern="1200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ร้อย</a:t>
                      </a:r>
                      <a:r>
                        <a:rPr lang="th-TH" sz="8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ละ</a:t>
                      </a:r>
                      <a:r>
                        <a:rPr lang="th-TH" sz="800" b="0" kern="1200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lang="en-US" sz="800" b="0" kern="1200" baseline="0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100</a:t>
                      </a:r>
                      <a:endParaRPr lang="en-US" sz="8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111125" marR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8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เบิกจ่ายเงินงบประมาณภาพรวม </a:t>
                      </a:r>
                      <a:r>
                        <a:rPr lang="th-TH" sz="800" b="0" kern="1200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       ไตรมาส 1-4 ไม่</a:t>
                      </a:r>
                      <a:r>
                        <a:rPr lang="th-TH" sz="8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น้อย</a:t>
                      </a:r>
                      <a:r>
                        <a:rPr lang="th-TH" sz="800" b="0" kern="1200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กว่า                   </a:t>
                      </a:r>
                      <a:r>
                        <a:rPr lang="th-TH" sz="8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ร้อย</a:t>
                      </a:r>
                      <a:r>
                        <a:rPr lang="th-TH" sz="800" b="0" kern="1200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ละ </a:t>
                      </a:r>
                      <a:r>
                        <a:rPr lang="th-TH" sz="800" b="0" kern="1200" baseline="0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lang="th-TH" sz="800" b="0" kern="1200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96.00 </a:t>
                      </a:r>
                      <a:endParaRPr lang="th-TH" sz="8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23" name="Table 29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196421346"/>
              </p:ext>
            </p:extLst>
          </p:nvPr>
        </p:nvGraphicFramePr>
        <p:xfrm>
          <a:off x="1541553" y="3352800"/>
          <a:ext cx="7145247" cy="762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89820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4785403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370024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</a:tblGrid>
              <a:tr h="320842"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spc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ร้อยละของการบรรลุเป้าหมาย             ตามแผนการปฏิบัติงาน       </a:t>
                      </a:r>
                      <a:r>
                        <a:rPr lang="en-US" sz="900" b="0" spc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</a:t>
                      </a:r>
                      <a:r>
                        <a:rPr lang="th-TH" sz="900" b="0" spc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</a:t>
                      </a:r>
                      <a:r>
                        <a:rPr lang="en-US" sz="900" b="0" spc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=</a:t>
                      </a:r>
                      <a:endParaRPr lang="th-TH" sz="900" b="0" spc="0" baseline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900" b="0" spc="0" baseline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spc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จำนวนแผนงาน/โครงการ</a:t>
                      </a:r>
                      <a:r>
                        <a:rPr lang="th-TH" sz="900" b="0" spc="0" baseline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lang="th-TH" sz="900" b="0" spc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ที่ดำ</a:t>
                      </a:r>
                      <a:r>
                        <a:rPr lang="th-TH" sz="900" b="0" spc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เนินการแล้วเสร็จ 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b="0" spc="-4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X</a:t>
                      </a:r>
                      <a:r>
                        <a:rPr lang="en-US" sz="900" b="0" spc="-4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100</a:t>
                      </a:r>
                      <a:endParaRPr lang="th-TH" sz="900" b="0" spc="-4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441158">
                <a:tc vMerge="1">
                  <a:txBody>
                    <a:bodyPr/>
                    <a:lstStyle/>
                    <a:p>
                      <a:endParaRPr lang="th-TH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th-TH" sz="900" b="0" spc="-4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</a:t>
                      </a:r>
                      <a:r>
                        <a:rPr lang="th-TH" sz="900" b="0" spc="-40" baseline="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lang="th-TH" sz="900" b="0" spc="-40" baseline="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  จำนวนแผนงาน/โครงการ ตามแผนปฏิบัติงาน </a:t>
                      </a:r>
                      <a:r>
                        <a:rPr lang="th-TH" sz="900" b="0" spc="0" baseline="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lang="th-TH" sz="900" b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ประจำปีงบประมาณ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พ.ศ. 256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endParaRPr lang="th-TH" sz="900" b="0" spc="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r>
                        <a:rPr lang="th-TH" sz="900" b="0" spc="-4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th-TH" sz="900" b="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36" name="Table 29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4062806090"/>
              </p:ext>
            </p:extLst>
          </p:nvPr>
        </p:nvGraphicFramePr>
        <p:xfrm>
          <a:off x="1570116" y="4206240"/>
          <a:ext cx="6661716" cy="5943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59919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4174112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527685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</a:tblGrid>
              <a:tr h="199541"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ร้อยละการเบิกจ่ายงบประมาณ </a:t>
                      </a:r>
                      <a:r>
                        <a:rPr lang="en-US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</a:t>
                      </a:r>
                      <a:r>
                        <a:rPr lang="en-US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=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ของหน่วยงาน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งบประมาณที่หน่วยงานเบิกจ่ายภาพรวม </a:t>
                      </a:r>
                      <a:r>
                        <a:rPr lang="th-TH" sz="900" b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ไตรมาสที่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1-2 </a:t>
                      </a:r>
                      <a:r>
                        <a:rPr lang="th-TH" sz="900" b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พิจารณาจากระบบ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GFMIS)</a:t>
                      </a:r>
                      <a:endParaRPr lang="th-TH" sz="9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X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100</a:t>
                      </a:r>
                      <a:endParaRPr lang="th-TH" sz="9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323699">
                <a:tc vMerge="1">
                  <a:txBody>
                    <a:bodyPr/>
                    <a:lstStyle/>
                    <a:p>
                      <a:endParaRPr lang="th-TH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th-TH" sz="900" b="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</a:t>
                      </a:r>
                      <a:r>
                        <a:rPr lang="th-TH" sz="900" b="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งบประมาณ</a:t>
                      </a:r>
                      <a:r>
                        <a:rPr lang="th-TH" sz="900" b="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ที่หน่วยงาน</a:t>
                      </a:r>
                      <a:r>
                        <a:rPr lang="th-TH" sz="900" b="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ได้รับจัดสรรในปีงบประมาณ</a:t>
                      </a:r>
                      <a:r>
                        <a:rPr lang="th-TH" sz="900" b="0" baseline="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2562 (</a:t>
                      </a:r>
                      <a:r>
                        <a:rPr lang="th-TH" sz="900" b="0" baseline="0" dirty="0" err="1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ไตรมาส</a:t>
                      </a:r>
                      <a:r>
                        <a:rPr lang="th-TH" sz="900" b="0" baseline="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1-2) </a:t>
                      </a:r>
                      <a:endParaRPr lang="en-US" sz="900" b="0" baseline="0" dirty="0" smtClean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r>
                        <a:rPr lang="en-US" sz="900" b="0" baseline="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    </a:t>
                      </a:r>
                      <a:endParaRPr lang="th-TH" sz="900" b="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th-TH" sz="900" b="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25" name="Table 29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4189563248"/>
              </p:ext>
            </p:extLst>
          </p:nvPr>
        </p:nvGraphicFramePr>
        <p:xfrm>
          <a:off x="1570116" y="4784006"/>
          <a:ext cx="6888085" cy="62619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26518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4175766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685801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</a:tblGrid>
              <a:tr h="306154"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ร้อยละการเบิกจ่ายงบประมาณ </a:t>
                      </a:r>
                      <a:r>
                        <a:rPr lang="en-US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</a:t>
                      </a:r>
                      <a:r>
                        <a:rPr lang="en-US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=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ของหน่วยงาน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งบประมาณที่หน่วยงานเบิกจ่ายภาพรวม </a:t>
                      </a:r>
                      <a:r>
                        <a:rPr lang="th-TH" sz="900" b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ไตรมาส 1-4 (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พิจารณาจากระบบ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GFMIS)</a:t>
                      </a:r>
                      <a:endParaRPr lang="th-TH" sz="9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X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100</a:t>
                      </a:r>
                      <a:endParaRPr lang="th-TH" sz="9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320040">
                <a:tc vMerge="1">
                  <a:txBody>
                    <a:bodyPr/>
                    <a:lstStyle/>
                    <a:p>
                      <a:endParaRPr lang="th-TH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th-TH" sz="900" b="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 </a:t>
                      </a:r>
                      <a:r>
                        <a:rPr lang="th-TH" sz="900" b="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งบประมาณ</a:t>
                      </a:r>
                      <a:r>
                        <a:rPr lang="th-TH" sz="900" b="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ที่หน่วยงาน</a:t>
                      </a:r>
                      <a:r>
                        <a:rPr lang="th-TH" sz="900" b="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ได้รับจัดสรรในปีงบประมาณ</a:t>
                      </a:r>
                      <a:r>
                        <a:rPr lang="th-TH" sz="900" b="0" baseline="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2562 (</a:t>
                      </a:r>
                      <a:r>
                        <a:rPr lang="th-TH" sz="900" b="0" baseline="0" dirty="0" err="1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ไตรมาส</a:t>
                      </a:r>
                      <a:r>
                        <a:rPr lang="th-TH" sz="900" b="0" baseline="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1-4)</a:t>
                      </a:r>
                      <a:endParaRPr lang="th-TH" sz="900" b="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th-TH" sz="900" b="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28" name="TextBox 27"/>
          <p:cNvSpPr txBox="1"/>
          <p:nvPr/>
        </p:nvSpPr>
        <p:spPr>
          <a:xfrm>
            <a:off x="224168" y="4341168"/>
            <a:ext cx="1454094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9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รอบที่ 1 มี.ค. (6 เดือน)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245341" y="4950768"/>
            <a:ext cx="1454094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9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รอบที่ 2 ก.ย. (12 เดือน)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รูปภาพที่เกี่ยวข้อง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09004" y="142877"/>
            <a:ext cx="1000106" cy="1000107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0" y="-3413"/>
            <a:ext cx="860217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000" b="1" dirty="0" smtClean="0">
                <a:latin typeface="Tahoma" pitchFamily="34" charset="0"/>
                <a:cs typeface="Tahoma" pitchFamily="34" charset="0"/>
              </a:rPr>
              <a:t>ตัวชี้วัด องค์ประกอบที่ </a:t>
            </a:r>
            <a:r>
              <a:rPr lang="th-TH" sz="2000" b="1" dirty="0" smtClean="0">
                <a:latin typeface="Tahoma" pitchFamily="34" charset="0"/>
                <a:cs typeface="Tahoma" pitchFamily="34" charset="0"/>
              </a:rPr>
              <a:t>2 </a:t>
            </a:r>
            <a:r>
              <a:rPr lang="en-US" sz="1200" b="1" dirty="0" smtClean="0">
                <a:latin typeface="Tahoma" pitchFamily="34" charset="0"/>
                <a:cs typeface="Tahoma" pitchFamily="34" charset="0"/>
              </a:rPr>
              <a:t>Agenda </a:t>
            </a:r>
            <a:r>
              <a:rPr lang="en-US" sz="1200" b="1" dirty="0" smtClean="0">
                <a:latin typeface="Tahoma" pitchFamily="34" charset="0"/>
                <a:cs typeface="Tahoma" pitchFamily="34" charset="0"/>
              </a:rPr>
              <a:t>Base </a:t>
            </a:r>
            <a:r>
              <a:rPr lang="th-TH" sz="1000" b="1" dirty="0" smtClean="0">
                <a:latin typeface="Tahoma" pitchFamily="34" charset="0"/>
                <a:cs typeface="Tahoma" pitchFamily="34" charset="0"/>
              </a:rPr>
              <a:t>(ส่วนกลางทุกหน่วยงาน)</a:t>
            </a:r>
            <a:endParaRPr lang="th-TH" sz="1000" b="1" dirty="0">
              <a:latin typeface="Tahoma" pitchFamily="34" charset="0"/>
              <a:cs typeface="Tahoma" pitchFamily="34" charset="0"/>
            </a:endParaRPr>
          </a:p>
          <a:p>
            <a:r>
              <a:rPr lang="th-TH" sz="16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การปฏิบัติราชการระดับหน่วยงานภายใน </a:t>
            </a:r>
            <a:r>
              <a:rPr lang="th-TH" sz="16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ประจำปีงบประมาณ พ.ศ. </a:t>
            </a:r>
            <a:r>
              <a:rPr lang="en-US" sz="16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2561</a:t>
            </a:r>
            <a:endParaRPr lang="th-TH" sz="1400" b="1" dirty="0">
              <a:solidFill>
                <a:prstClr val="black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1" name="Rounded Rectangle 3"/>
          <p:cNvSpPr/>
          <p:nvPr/>
        </p:nvSpPr>
        <p:spPr bwMode="gray">
          <a:xfrm>
            <a:off x="295171" y="785794"/>
            <a:ext cx="6653093" cy="625842"/>
          </a:xfrm>
          <a:prstGeom prst="roundRect">
            <a:avLst>
              <a:gd name="adj" fmla="val 50000"/>
            </a:avLst>
          </a:prstGeom>
          <a:noFill/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72000" tIns="72000" rIns="72000" bIns="72000" numCol="1" rtlCol="0" anchor="t" anchorCtr="0" compatLnSpc="1">
            <a:prstTxWarp prst="textNoShape">
              <a:avLst/>
            </a:prstTxWarp>
            <a:noAutofit/>
          </a:bodyPr>
          <a:lstStyle/>
          <a:p>
            <a:pPr fontAlgn="base">
              <a:spcAft>
                <a:spcPts val="600"/>
              </a:spcAft>
            </a:pPr>
            <a:r>
              <a:rPr lang="th-TH" sz="1200" kern="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ตัวชี้วัด 2.1 </a:t>
            </a:r>
            <a:r>
              <a:rPr lang="en-US" sz="1200" kern="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: </a:t>
            </a:r>
            <a:r>
              <a:rPr lang="th-TH" sz="1200" kern="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ความสำเร็จในการดำเนินการตามมาตรการลด และคัดแยกขยะมูลฝอย</a:t>
            </a:r>
            <a:r>
              <a:rPr lang="en-US" sz="1200" kern="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endParaRPr lang="th-TH" sz="1200" kern="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fontAlgn="base">
              <a:spcAft>
                <a:spcPts val="600"/>
              </a:spcAft>
            </a:pPr>
            <a:r>
              <a:rPr lang="th-TH" sz="1200" kern="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                </a:t>
            </a:r>
          </a:p>
          <a:p>
            <a:pPr fontAlgn="base">
              <a:spcAft>
                <a:spcPts val="600"/>
              </a:spcAft>
            </a:pPr>
            <a:r>
              <a:rPr lang="th-TH" sz="1200" kern="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                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003" y="1452878"/>
            <a:ext cx="4392413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100" b="1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คำอธิบาย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79512" y="4754415"/>
            <a:ext cx="4392413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000" b="1" dirty="0">
                <a:latin typeface="Tahoma" pitchFamily="34" charset="0"/>
                <a:ea typeface="Tahoma" pitchFamily="34" charset="0"/>
                <a:cs typeface="Tahoma" pitchFamily="34" charset="0"/>
              </a:rPr>
              <a:t>เป้าหมายตามรอบประเมิน</a:t>
            </a:r>
          </a:p>
        </p:txBody>
      </p:sp>
      <p:grpSp>
        <p:nvGrpSpPr>
          <p:cNvPr id="2" name="Group 4"/>
          <p:cNvGrpSpPr/>
          <p:nvPr/>
        </p:nvGrpSpPr>
        <p:grpSpPr>
          <a:xfrm>
            <a:off x="1000100" y="4873424"/>
            <a:ext cx="7943402" cy="341526"/>
            <a:chOff x="1153093" y="4031945"/>
            <a:chExt cx="7943402" cy="341526"/>
          </a:xfrm>
        </p:grpSpPr>
        <p:sp>
          <p:nvSpPr>
            <p:cNvPr id="17" name="TextBox 16"/>
            <p:cNvSpPr txBox="1"/>
            <p:nvPr/>
          </p:nvSpPr>
          <p:spPr>
            <a:xfrm>
              <a:off x="1153093" y="4031945"/>
              <a:ext cx="133682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th-TH" sz="800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/>
              <a:r>
                <a:rPr lang="th-TH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ปี </a:t>
              </a:r>
              <a:r>
                <a:rPr lang="en-US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60</a:t>
              </a:r>
              <a:endParaRPr lang="th-TH" sz="800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18" name="Straight Arrow Connector 34"/>
            <p:cNvCxnSpPr/>
            <p:nvPr/>
          </p:nvCxnSpPr>
          <p:spPr>
            <a:xfrm>
              <a:off x="1991122" y="4279895"/>
              <a:ext cx="457200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Arrow Connector 35"/>
            <p:cNvCxnSpPr/>
            <p:nvPr/>
          </p:nvCxnSpPr>
          <p:spPr>
            <a:xfrm rot="10800000">
              <a:off x="1287974" y="4287080"/>
              <a:ext cx="365760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TextBox 19"/>
            <p:cNvSpPr txBox="1"/>
            <p:nvPr/>
          </p:nvSpPr>
          <p:spPr>
            <a:xfrm>
              <a:off x="5011691" y="4034917"/>
              <a:ext cx="133682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th-TH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/>
              <a:r>
                <a:rPr lang="th-TH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 ปี </a:t>
              </a:r>
              <a:r>
                <a:rPr lang="en-US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61</a:t>
              </a:r>
              <a:endParaRPr lang="th-TH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21" name="Straight Arrow Connector 38"/>
            <p:cNvCxnSpPr/>
            <p:nvPr/>
          </p:nvCxnSpPr>
          <p:spPr>
            <a:xfrm>
              <a:off x="5987535" y="4279895"/>
              <a:ext cx="3108960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Arrow Connector 52"/>
            <p:cNvCxnSpPr/>
            <p:nvPr/>
          </p:nvCxnSpPr>
          <p:spPr>
            <a:xfrm flipH="1">
              <a:off x="2495398" y="4279895"/>
              <a:ext cx="3017520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24" name="Table 51">
            <a:extLst>
              <a:ext uri="{FF2B5EF4-FFF2-40B4-BE49-F238E27FC236}">
                <a16:creationId xmlns="" xmlns:a16="http://schemas.microsoft.com/office/drawing/2014/main" id="{158A2FA5-4FFE-4AC3-B2CB-0934EC5F31E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171330267"/>
              </p:ext>
            </p:extLst>
          </p:nvPr>
        </p:nvGraphicFramePr>
        <p:xfrm>
          <a:off x="0" y="5285976"/>
          <a:ext cx="9006844" cy="1066447"/>
        </p:xfrm>
        <a:graphic>
          <a:graphicData uri="http://schemas.openxmlformats.org/drawingml/2006/table">
            <a:tbl>
              <a:tblPr firstRow="1"/>
              <a:tblGrid>
                <a:gridCol w="1160780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403270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391885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371789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492370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  <a:gridCol w="442127">
                  <a:extLst>
                    <a:ext uri="{9D8B030D-6E8A-4147-A177-3AD203B41FA5}">
                      <a16:colId xmlns="" xmlns:a16="http://schemas.microsoft.com/office/drawing/2014/main" val="20005"/>
                    </a:ext>
                  </a:extLst>
                </a:gridCol>
                <a:gridCol w="1918576">
                  <a:extLst>
                    <a:ext uri="{9D8B030D-6E8A-4147-A177-3AD203B41FA5}">
                      <a16:colId xmlns="" xmlns:a16="http://schemas.microsoft.com/office/drawing/2014/main" val="20006"/>
                    </a:ext>
                  </a:extLst>
                </a:gridCol>
                <a:gridCol w="392545">
                  <a:extLst>
                    <a:ext uri="{9D8B030D-6E8A-4147-A177-3AD203B41FA5}">
                      <a16:colId xmlns="" xmlns:a16="http://schemas.microsoft.com/office/drawing/2014/main" val="20007"/>
                    </a:ext>
                  </a:extLst>
                </a:gridCol>
                <a:gridCol w="391886">
                  <a:extLst>
                    <a:ext uri="{9D8B030D-6E8A-4147-A177-3AD203B41FA5}">
                      <a16:colId xmlns="" xmlns:a16="http://schemas.microsoft.com/office/drawing/2014/main" val="20008"/>
                    </a:ext>
                  </a:extLst>
                </a:gridCol>
                <a:gridCol w="391885">
                  <a:extLst>
                    <a:ext uri="{9D8B030D-6E8A-4147-A177-3AD203B41FA5}">
                      <a16:colId xmlns="" xmlns:a16="http://schemas.microsoft.com/office/drawing/2014/main" val="20009"/>
                    </a:ext>
                  </a:extLst>
                </a:gridCol>
                <a:gridCol w="391886">
                  <a:extLst>
                    <a:ext uri="{9D8B030D-6E8A-4147-A177-3AD203B41FA5}">
                      <a16:colId xmlns="" xmlns:a16="http://schemas.microsoft.com/office/drawing/2014/main" val="20010"/>
                    </a:ext>
                  </a:extLst>
                </a:gridCol>
                <a:gridCol w="391886">
                  <a:extLst>
                    <a:ext uri="{9D8B030D-6E8A-4147-A177-3AD203B41FA5}">
                      <a16:colId xmlns="" xmlns:a16="http://schemas.microsoft.com/office/drawing/2014/main" val="20011"/>
                    </a:ext>
                  </a:extLst>
                </a:gridCol>
                <a:gridCol w="1865959">
                  <a:extLst>
                    <a:ext uri="{9D8B030D-6E8A-4147-A177-3AD203B41FA5}">
                      <a16:colId xmlns="" xmlns:a16="http://schemas.microsoft.com/office/drawing/2014/main" val="20012"/>
                    </a:ext>
                  </a:extLst>
                </a:gridCol>
              </a:tblGrid>
              <a:tr h="269377">
                <a:tc>
                  <a:txBody>
                    <a:bodyPr/>
                    <a:lstStyle/>
                    <a:p>
                      <a:pPr lvl="0" algn="thaiDist"/>
                      <a:endParaRPr lang="en-US" sz="800" b="1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ธ.ค.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ก.พ.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 smtClean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</a:t>
                      </a:r>
                      <a:r>
                        <a:rPr lang="th-TH" sz="800" b="1" baseline="0" dirty="0" smtClean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1 </a:t>
                      </a:r>
                      <a:r>
                        <a:rPr lang="th-TH" sz="800" b="1" dirty="0" smtClean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มี.ค. (6 เดือน)</a:t>
                      </a:r>
                      <a:endParaRPr lang="en-US" sz="800" b="1" dirty="0" smtClean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เม.ย.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มิ.ย.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 smtClean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2 ก.ย. (12 เดือน)</a:t>
                      </a:r>
                      <a:endParaRPr lang="en-US" sz="800" b="1" dirty="0" smtClean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731167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เป้าหมาย ปี </a:t>
                      </a:r>
                      <a:r>
                        <a:rPr lang="en-US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61</a:t>
                      </a: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0" u="none" strike="noStrike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800" b="0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11125" marR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800" b="0" kern="1200" baseline="0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มีส่วนร่วมในการดำเนินกิจกรรมตามข้อ 2 ทั้ง 6 กิจกรรม</a:t>
                      </a:r>
                    </a:p>
                    <a:p>
                      <a:pPr marL="111125" marR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US" sz="800" b="0" kern="1200" dirty="0" smtClean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endParaRPr lang="th-TH" sz="8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11125" marR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800" b="0" kern="1200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คะแนนรวมตามการประเมินอธิบดี</a:t>
                      </a:r>
                      <a:r>
                        <a:rPr lang="th-TH" sz="800" b="0" kern="1200" baseline="0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ไม่ตำกว่า 8 คะแนน</a:t>
                      </a:r>
                      <a:r>
                        <a:rPr lang="en-US" sz="800" b="0" kern="1200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</a:t>
                      </a:r>
                      <a:endParaRPr lang="th-TH" sz="800" b="0" kern="1200" dirty="0" smtClean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25" name="ตาราง 9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74900320"/>
              </p:ext>
            </p:extLst>
          </p:nvPr>
        </p:nvGraphicFramePr>
        <p:xfrm>
          <a:off x="142844" y="1785926"/>
          <a:ext cx="8677628" cy="278608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677628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</a:tblGrid>
              <a:tr h="2786082">
                <a:tc>
                  <a:txBody>
                    <a:bodyPr/>
                    <a:lstStyle/>
                    <a:p>
                      <a:pPr marL="228600" indent="-228600">
                        <a:buAutoNum type="arabicPeriod"/>
                        <a:defRPr/>
                      </a:pPr>
                      <a:r>
                        <a:rPr lang="th-TH" sz="1000" b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ความสำเร็จของการดำเนินการตามมาตรการลด</a:t>
                      </a:r>
                      <a:r>
                        <a:rPr lang="th-TH" sz="10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และคัดแยกขยะมูลฝอย คือ การสร้างคุณภาพสิ่งแวดล้อมที่ดี ลดมลพิษและลดผลกระทบต่อสุขภาพของประชาชนและระบบนิเวศ โดยเป็นตัวชี้วัดที่ประเมินผู้บริหารองค์การ ประจำปีงบประมาณ พ.ศ. 2562</a:t>
                      </a:r>
                      <a:endParaRPr lang="en-US" sz="1000" b="0" dirty="0" smtClean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indent="-228600">
                        <a:buAutoNum type="arabicPeriod" startAt="2"/>
                        <a:defRPr/>
                      </a:pPr>
                      <a:r>
                        <a:rPr lang="th-TH" sz="900" b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ิจารณาจากการดำเนินงานที่บรรลุเป้าหมายโดยหน่วยงานภาครัฐทั่วประเทศมีการดำเนินกิจกรรมการลดและคัดแยกขยะมูลฝอยภายในหน่วยงาน เพื่อเป็นแบบอย่างแก่ประชาชนและภาคเอกชน โดยหน่วยงานมีส่วนร่วมในการดำเนินการ 6 กิจกรรม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ดังนี้ 1) มีส่วนร่วมในกิจกรรมเสริมสร้างความรู้ ความเข้าใจ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เพื่อให้บุคลากรมีการปรับเปลี่ยน ในการลด คัดแยกขยะมูลฝอยในหน่วยงาน 2) มีส่วนร่วมในการประชาสัมพันธ์ให้บุคลากรและประชาชนที่มาใช้ประโยชน์ตามเหมาะสมของหน่วยงาน 3) มีการคัดแยกขยะมูลฝอยในหน่วยงานเพื่อนำไปใช้ประโยชน์ตามความเหมาะสมของหน่วยงาน 4) งดใช้</a:t>
                      </a:r>
                      <a:r>
                        <a:rPr lang="th-TH" sz="900" b="0" baseline="0" dirty="0" err="1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โฟม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บรรจุอาหาร ในการดเนินกิจกรรมต่าง ๆ ของหน่วยงาน 5) ส่งเสริมสนับสนุนการใช้แก้น้ำส่วนตัวเพื่อลดการใช้แก้น้ำพลาสติกแบบใช้ครั้งเดียว 6) ส่งเสริมสนับสนุนการใช้ตะกร้า ถุงผ้า ปิ่นโต ภาชนะหรือบรรจุภัณฑ์ที่เป็นมิตรกับสิ่งแวดล้อม เพื่อลดการใช้ถุงพลาสติกหูหิ้ว รอบที่ 1 ผลการดำเนินการระหว่างวันที่ 1 ตุลาคม 2561 - 31 มีนาคม 2562 และรอบที่ 2 ผลการดำเนินการระหว่างวันที่ 1 เมษายน - 30 กันยายน 2562</a:t>
                      </a:r>
                      <a:endParaRPr lang="en-US" sz="900" b="1" dirty="0" smtClean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176213" marR="0" indent="-176213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 startAt="2"/>
                        <a:tabLst/>
                        <a:defRPr/>
                      </a:pP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หลักฐาน 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รอบที่ 1 การรายงาน / ภาพประกอบ / การเก็บข้อมูลของเจ้าภาพตัวชี้วัด รอบที่ 2 ใช้ผลคะแนนการประเมินผู้บริหารองค์การ</a:t>
                      </a:r>
                    </a:p>
                    <a:p>
                      <a:pPr marL="176213" marR="0" indent="-176213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 startAt="2"/>
                        <a:tabLst/>
                        <a:defRPr/>
                      </a:pP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baseline="0" dirty="0" smtClean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เจ้าภาพ </a:t>
                      </a:r>
                      <a:r>
                        <a:rPr lang="en-US" sz="900" b="0" baseline="0" dirty="0" smtClean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baseline="0" dirty="0" smtClean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สำนักงานเลขานุการกรม  ผู้รับผิดชอบ </a:t>
                      </a:r>
                      <a:r>
                        <a:rPr lang="en-US" sz="900" b="0" baseline="0" dirty="0" smtClean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endParaRPr lang="th-TH" sz="900" b="0" baseline="0" dirty="0" smtClean="0">
                        <a:solidFill>
                          <a:srgbClr val="FF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176213" indent="-176213">
                        <a:buNone/>
                        <a:defRPr/>
                      </a:pPr>
                      <a:r>
                        <a:rPr lang="th-TH" sz="900" b="0" baseline="0" dirty="0" smtClean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โทรศัพท์ </a:t>
                      </a:r>
                      <a:r>
                        <a:rPr lang="en-US" sz="900" b="0" baseline="0" dirty="0" smtClean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endParaRPr lang="th-TH" sz="900" b="0" baseline="0" dirty="0" smtClean="0">
                        <a:solidFill>
                          <a:srgbClr val="FF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indent="-228600">
                        <a:buNone/>
                        <a:defRPr/>
                      </a:pPr>
                      <a:endParaRPr lang="th-TH" sz="9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รูปภาพที่เกี่ยวข้อง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172449" y="76203"/>
            <a:ext cx="884285" cy="884286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0" y="-3413"/>
            <a:ext cx="860217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000" b="1" dirty="0" smtClean="0">
                <a:latin typeface="Tahoma" pitchFamily="34" charset="0"/>
                <a:cs typeface="Tahoma" pitchFamily="34" charset="0"/>
              </a:rPr>
              <a:t>ตัวชี้วัด องค์ประกอบที่ </a:t>
            </a:r>
            <a:r>
              <a:rPr lang="th-TH" sz="2000" b="1" dirty="0" smtClean="0">
                <a:latin typeface="Tahoma" pitchFamily="34" charset="0"/>
                <a:cs typeface="Tahoma" pitchFamily="34" charset="0"/>
              </a:rPr>
              <a:t>4 </a:t>
            </a:r>
            <a:r>
              <a:rPr lang="en-US" sz="1200" b="1" dirty="0" err="1" smtClean="0">
                <a:latin typeface="Tahoma" pitchFamily="34" charset="0"/>
                <a:cs typeface="Tahoma" pitchFamily="34" charset="0"/>
              </a:rPr>
              <a:t>lnnovation</a:t>
            </a:r>
            <a:r>
              <a:rPr lang="en-US" sz="1200" b="1" dirty="0" smtClean="0">
                <a:latin typeface="Tahoma" pitchFamily="34" charset="0"/>
                <a:cs typeface="Tahoma" pitchFamily="34" charset="0"/>
              </a:rPr>
              <a:t> </a:t>
            </a:r>
            <a:r>
              <a:rPr lang="en-US" sz="1200" b="1" dirty="0" smtClean="0">
                <a:latin typeface="Tahoma" pitchFamily="34" charset="0"/>
                <a:cs typeface="Tahoma" pitchFamily="34" charset="0"/>
              </a:rPr>
              <a:t>Base </a:t>
            </a:r>
            <a:r>
              <a:rPr lang="th-TH" sz="1000" b="1" dirty="0" smtClean="0">
                <a:latin typeface="Tahoma" pitchFamily="34" charset="0"/>
                <a:cs typeface="Tahoma" pitchFamily="34" charset="0"/>
              </a:rPr>
              <a:t>(</a:t>
            </a:r>
            <a:r>
              <a:rPr lang="th-TH" sz="1000" b="1" dirty="0" smtClean="0">
                <a:latin typeface="Tahoma" pitchFamily="34" charset="0"/>
                <a:cs typeface="Tahoma" pitchFamily="34" charset="0"/>
              </a:rPr>
              <a:t>ส่วนกลางทุกหน่วยงาน</a:t>
            </a:r>
            <a:r>
              <a:rPr lang="th-TH" sz="1000" b="1" dirty="0" smtClean="0">
                <a:latin typeface="Tahoma" pitchFamily="34" charset="0"/>
                <a:cs typeface="Tahoma" pitchFamily="34" charset="0"/>
              </a:rPr>
              <a:t>)</a:t>
            </a:r>
            <a:endParaRPr lang="th-TH" sz="1000" b="1" dirty="0">
              <a:latin typeface="Tahoma" pitchFamily="34" charset="0"/>
              <a:cs typeface="Tahoma" pitchFamily="34" charset="0"/>
            </a:endParaRPr>
          </a:p>
          <a:p>
            <a:r>
              <a:rPr lang="th-TH" sz="16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การปฏิบัติราชการของส่วนราชการระดับหน่วยงานภายใน </a:t>
            </a:r>
            <a:r>
              <a:rPr lang="th-TH" sz="16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ประจำปีงบประมาณ พ.ศ. </a:t>
            </a:r>
            <a:r>
              <a:rPr lang="en-US" sz="16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2561</a:t>
            </a:r>
            <a:endParaRPr lang="th-TH" sz="1400" b="1" dirty="0">
              <a:solidFill>
                <a:prstClr val="black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02003" y="1357298"/>
            <a:ext cx="4392413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100" b="1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คำอธิบาย</a:t>
            </a:r>
          </a:p>
        </p:txBody>
      </p:sp>
      <p:graphicFrame>
        <p:nvGraphicFramePr>
          <p:cNvPr id="13" name="ตาราง 9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18570911"/>
              </p:ext>
            </p:extLst>
          </p:nvPr>
        </p:nvGraphicFramePr>
        <p:xfrm>
          <a:off x="142844" y="1643050"/>
          <a:ext cx="8677628" cy="32337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677628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</a:tblGrid>
              <a:tr h="3233750">
                <a:tc>
                  <a:txBody>
                    <a:bodyPr/>
                    <a:lstStyle/>
                    <a:p>
                      <a:pPr marL="228600" indent="-228600">
                        <a:buAutoNum type="arabicPeriod"/>
                        <a:defRPr/>
                      </a:pPr>
                      <a:r>
                        <a:rPr lang="th-TH" sz="900" b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ความสำเร็จของการขับเคลื่อนการปฏิบัติงานของกรมพัฒนาฝีมือแรงงานสู่ระบบราชการ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4.0 </a:t>
                      </a:r>
                      <a:r>
                        <a:rPr lang="th-TH" sz="900" b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คือ การดำเนินงานโดยยึดหลัก</a:t>
                      </a:r>
                      <a:r>
                        <a:rPr lang="th-TH" sz="900" b="0" dirty="0" err="1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ธรรมาภิ</a:t>
                      </a:r>
                      <a:r>
                        <a:rPr lang="th-TH" sz="900" b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บาลเพื่อประโยชน์สุขของประชาชน เพื่อรองรับต่อยุทธศาสตร์ประเทศไทย 4.0 โดยระบบราชการต้องปรับเปลี่ยนแนวคิดและวิธีการทำงานใหม่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เพื่อพลิกโฉม 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(Transform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 ให้สามารถเป็นที่เชื่อถือไว้วางใจ และเป็นที่พึ่งของประชาชนได้อย่างแท้จริง 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(Credible and Trusted Government)</a:t>
                      </a:r>
                      <a:endParaRPr lang="th-TH" sz="900" b="0" baseline="0" dirty="0" smtClean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th-TH" sz="900" b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พิจารณาจากจัดทำแผนและผลการดำเนินการตามแผนขับเคลื่อนการปฏิบัติงานของกรมพัฒนาฝีมือแรงงาน สู่ระบบราชการ 4.0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การรายงานผล 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รอบที่ 1 ดำเนินการระหว่างวันที่ 1 ตุลาคม 2561 - 31 มีนาคม 2562 และรอบที่ 2 ดำเนินการระหว่างวันที่ 1 เมษายน - 30 กันยายน 2562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เงื่อนไข 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รอบที่ 1 ทุกหน่วยงานต้องมีส่วนร่วมในการจัดทำแผนขับเคลื่อนการปฏิบัติงานของกรมพัฒนาฝีมือแรงงาน สู่ระบบราชการ 4.0 ประจำปีงบประมาณ พ.ศ. 2562                 (รายหมวด 1 – 6) ซึ่งสัมพันธ์กับแผน 3 ปี การดำเนินการขับเคลื่อนการปฏิบัติงานของกรมพัฒนาฝีมือแรงงาน สู่ระบบราชการ 4.0 </a:t>
                      </a:r>
                      <a:r>
                        <a:rPr lang="th-TH" sz="900" b="0" baseline="0" dirty="0" err="1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ซึ่</a:t>
                      </a:r>
                      <a:r>
                        <a:rPr lang="th-TH" sz="900" b="0" baseline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ถ้า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ไม่มีกิจกรรม/โครงการ จะถือว่าหน่วยงาน</a:t>
                      </a:r>
                      <a:r>
                        <a:rPr lang="th-TH" sz="900" b="0" baseline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นั้น    ไม่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ผ่านตัวชี้วัด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หลักฐาน 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รอบที่ 1 แบบฟอร์ม รอบที่ 2 การรายงานผล / ภาพประกอบ </a:t>
                      </a:r>
                    </a:p>
                    <a:p>
                      <a:pPr marL="176213" marR="0" indent="-176213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5.   เจ้าภาพ 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กลุ่มพัฒนาระบบบริหาร  ผู้รับผิดชอบ 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นาง</a:t>
                      </a:r>
                      <a:r>
                        <a:rPr lang="th-TH" sz="900" b="0" baseline="0" dirty="0" err="1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ศรีวรรณ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ประเสริฐทอง นักวิชาการพัฒนาฝีมือแรงงานชำนาญการ และนางสาวนภารัตน์ ภาโนมัย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นักวิชาการ                    พัฒนาฝีมือ  แรงงานโทรศัพท์ 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0 2247 0303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และ 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0 2245 1707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ต่อ 613 </a:t>
                      </a:r>
                    </a:p>
                    <a:p>
                      <a:pPr>
                        <a:defRPr/>
                      </a:pPr>
                      <a:r>
                        <a:rPr lang="th-TH" sz="900" b="1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สูตร</a:t>
                      </a:r>
                      <a:r>
                        <a:rPr lang="th-TH" sz="9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การคำนวณ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15" name="TextBox 14"/>
          <p:cNvSpPr txBox="1"/>
          <p:nvPr/>
        </p:nvSpPr>
        <p:spPr>
          <a:xfrm>
            <a:off x="179512" y="4935379"/>
            <a:ext cx="4392413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000" b="1" dirty="0">
                <a:latin typeface="Tahoma" pitchFamily="34" charset="0"/>
                <a:ea typeface="Tahoma" pitchFamily="34" charset="0"/>
                <a:cs typeface="Tahoma" pitchFamily="34" charset="0"/>
              </a:rPr>
              <a:t>เป้าหมายตามรอบประเมิน</a:t>
            </a:r>
          </a:p>
        </p:txBody>
      </p:sp>
      <p:grpSp>
        <p:nvGrpSpPr>
          <p:cNvPr id="2" name="Group 4"/>
          <p:cNvGrpSpPr/>
          <p:nvPr/>
        </p:nvGrpSpPr>
        <p:grpSpPr>
          <a:xfrm>
            <a:off x="990600" y="4992474"/>
            <a:ext cx="7943402" cy="341526"/>
            <a:chOff x="1153093" y="4031945"/>
            <a:chExt cx="7943402" cy="341526"/>
          </a:xfrm>
        </p:grpSpPr>
        <p:sp>
          <p:nvSpPr>
            <p:cNvPr id="17" name="TextBox 16"/>
            <p:cNvSpPr txBox="1"/>
            <p:nvPr/>
          </p:nvSpPr>
          <p:spPr>
            <a:xfrm>
              <a:off x="1153093" y="4031945"/>
              <a:ext cx="133682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th-TH" sz="800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/>
              <a:r>
                <a:rPr lang="th-TH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ปี </a:t>
              </a:r>
              <a:r>
                <a:rPr lang="en-US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60</a:t>
              </a:r>
              <a:endParaRPr lang="th-TH" sz="800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18" name="Straight Arrow Connector 34"/>
            <p:cNvCxnSpPr/>
            <p:nvPr/>
          </p:nvCxnSpPr>
          <p:spPr>
            <a:xfrm>
              <a:off x="1991122" y="4279895"/>
              <a:ext cx="457200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Arrow Connector 35"/>
            <p:cNvCxnSpPr/>
            <p:nvPr/>
          </p:nvCxnSpPr>
          <p:spPr>
            <a:xfrm rot="10800000">
              <a:off x="1287974" y="4287080"/>
              <a:ext cx="365760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TextBox 19"/>
            <p:cNvSpPr txBox="1"/>
            <p:nvPr/>
          </p:nvSpPr>
          <p:spPr>
            <a:xfrm>
              <a:off x="5011691" y="4034917"/>
              <a:ext cx="133682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th-TH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/>
              <a:r>
                <a:rPr lang="th-TH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 ปี </a:t>
              </a:r>
              <a:r>
                <a:rPr lang="en-US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61</a:t>
              </a:r>
              <a:endParaRPr lang="th-TH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21" name="Straight Arrow Connector 38"/>
            <p:cNvCxnSpPr/>
            <p:nvPr/>
          </p:nvCxnSpPr>
          <p:spPr>
            <a:xfrm>
              <a:off x="5987535" y="4279895"/>
              <a:ext cx="3108960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Arrow Connector 52"/>
            <p:cNvCxnSpPr/>
            <p:nvPr/>
          </p:nvCxnSpPr>
          <p:spPr>
            <a:xfrm flipH="1">
              <a:off x="2495398" y="4279895"/>
              <a:ext cx="3017520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24" name="Table 51">
            <a:extLst>
              <a:ext uri="{FF2B5EF4-FFF2-40B4-BE49-F238E27FC236}">
                <a16:creationId xmlns="" xmlns:a16="http://schemas.microsoft.com/office/drawing/2014/main" id="{158A2FA5-4FFE-4AC3-B2CB-0934EC5F31E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171330267"/>
              </p:ext>
            </p:extLst>
          </p:nvPr>
        </p:nvGraphicFramePr>
        <p:xfrm>
          <a:off x="0" y="5343128"/>
          <a:ext cx="9006844" cy="1210072"/>
        </p:xfrm>
        <a:graphic>
          <a:graphicData uri="http://schemas.openxmlformats.org/drawingml/2006/table">
            <a:tbl>
              <a:tblPr firstRow="1"/>
              <a:tblGrid>
                <a:gridCol w="1160780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403270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391885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371789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492370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  <a:gridCol w="442127">
                  <a:extLst>
                    <a:ext uri="{9D8B030D-6E8A-4147-A177-3AD203B41FA5}">
                      <a16:colId xmlns="" xmlns:a16="http://schemas.microsoft.com/office/drawing/2014/main" val="20005"/>
                    </a:ext>
                  </a:extLst>
                </a:gridCol>
                <a:gridCol w="1918576">
                  <a:extLst>
                    <a:ext uri="{9D8B030D-6E8A-4147-A177-3AD203B41FA5}">
                      <a16:colId xmlns="" xmlns:a16="http://schemas.microsoft.com/office/drawing/2014/main" val="20006"/>
                    </a:ext>
                  </a:extLst>
                </a:gridCol>
                <a:gridCol w="392545">
                  <a:extLst>
                    <a:ext uri="{9D8B030D-6E8A-4147-A177-3AD203B41FA5}">
                      <a16:colId xmlns="" xmlns:a16="http://schemas.microsoft.com/office/drawing/2014/main" val="20007"/>
                    </a:ext>
                  </a:extLst>
                </a:gridCol>
                <a:gridCol w="391886">
                  <a:extLst>
                    <a:ext uri="{9D8B030D-6E8A-4147-A177-3AD203B41FA5}">
                      <a16:colId xmlns="" xmlns:a16="http://schemas.microsoft.com/office/drawing/2014/main" val="20008"/>
                    </a:ext>
                  </a:extLst>
                </a:gridCol>
                <a:gridCol w="391885">
                  <a:extLst>
                    <a:ext uri="{9D8B030D-6E8A-4147-A177-3AD203B41FA5}">
                      <a16:colId xmlns="" xmlns:a16="http://schemas.microsoft.com/office/drawing/2014/main" val="20009"/>
                    </a:ext>
                  </a:extLst>
                </a:gridCol>
                <a:gridCol w="391886">
                  <a:extLst>
                    <a:ext uri="{9D8B030D-6E8A-4147-A177-3AD203B41FA5}">
                      <a16:colId xmlns="" xmlns:a16="http://schemas.microsoft.com/office/drawing/2014/main" val="20010"/>
                    </a:ext>
                  </a:extLst>
                </a:gridCol>
                <a:gridCol w="391886">
                  <a:extLst>
                    <a:ext uri="{9D8B030D-6E8A-4147-A177-3AD203B41FA5}">
                      <a16:colId xmlns="" xmlns:a16="http://schemas.microsoft.com/office/drawing/2014/main" val="20011"/>
                    </a:ext>
                  </a:extLst>
                </a:gridCol>
                <a:gridCol w="1865959">
                  <a:extLst>
                    <a:ext uri="{9D8B030D-6E8A-4147-A177-3AD203B41FA5}">
                      <a16:colId xmlns="" xmlns:a16="http://schemas.microsoft.com/office/drawing/2014/main" val="20012"/>
                    </a:ext>
                  </a:extLst>
                </a:gridCol>
              </a:tblGrid>
              <a:tr h="249132">
                <a:tc>
                  <a:txBody>
                    <a:bodyPr/>
                    <a:lstStyle/>
                    <a:p>
                      <a:pPr lvl="0" algn="thaiDist"/>
                      <a:endParaRPr lang="en-US" sz="800" b="1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ธ.ค.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ก.พ.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 smtClean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1 มี.ค. (6 เดือน)</a:t>
                      </a: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เม.ย.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มิ.ย.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 smtClean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2 ก.ย. (12 เดือน)</a:t>
                      </a:r>
                      <a:endParaRPr lang="en-US" sz="800" b="1" dirty="0" smtClean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96094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เป้าหมาย ปี </a:t>
                      </a:r>
                      <a:r>
                        <a:rPr lang="en-US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61</a:t>
                      </a: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0" u="none" strike="noStrike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800" b="0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11125" marR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US" sz="800" b="0" kern="1200" dirty="0" smtClean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171450" marR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800" b="0" kern="1200" baseline="0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จัดทำแผนการขับเคลื่อนการปฏิบัติงานของกรมพัฒนาฝีมือแรงงาน สู่ระบบราชการ 4.0 ประจำปีงบประมาณ พ.ศ. 2562</a:t>
                      </a:r>
                      <a:endParaRPr lang="en-US" sz="800" b="0" kern="1200" baseline="0" dirty="0" smtClean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endParaRPr lang="th-TH" sz="8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11125" marR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800" b="0" kern="1200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ดำเนินการได้ตามแผนการขับเคลื่อน</a:t>
                      </a:r>
                      <a:r>
                        <a:rPr lang="th-TH" sz="800" b="0" kern="1200" baseline="0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  การปฏิบัติงานของกรมพัฒนาฝีมือแรงงาน สู่ระบบราชการ 4.0 ไม่น้อยกว่าร้อยละ 90</a:t>
                      </a:r>
                    </a:p>
                    <a:p>
                      <a:pPr marL="111125" marR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lang="th-TH" sz="8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23" name="Table 29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54083920"/>
              </p:ext>
            </p:extLst>
          </p:nvPr>
        </p:nvGraphicFramePr>
        <p:xfrm>
          <a:off x="1219200" y="3276600"/>
          <a:ext cx="7467599" cy="10109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00200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4191000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1676399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</a:tblGrid>
              <a:tr h="370840"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ร้อยละ</a:t>
                      </a:r>
                      <a:r>
                        <a:rPr lang="th-TH" sz="900" b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ของการดำเนินกิจกรรม/โครงการ ตามแผนการ        </a:t>
                      </a:r>
                      <a:r>
                        <a:rPr lang="en-US" sz="900" b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=</a:t>
                      </a:r>
                      <a:r>
                        <a:rPr lang="th-TH" sz="900" b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ขับเคลื่อนการปฏิบัติงานของกรมพัฒนาฝีมือแรงงาน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สู่ระบบราชการ 4.0 </a:t>
                      </a:r>
                      <a:r>
                        <a:rPr lang="th-TH" sz="900" b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</a:t>
                      </a:r>
                      <a:r>
                        <a:rPr lang="en-US" sz="900" b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</a:t>
                      </a:r>
                      <a:r>
                        <a:rPr lang="th-TH" sz="900" b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  </a:t>
                      </a:r>
                      <a:endParaRPr lang="en-US" sz="900" b="0" dirty="0" smtClean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จำนวนกิจกรรม/โครงการที่สามารถดำเนินการได้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x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100 </a:t>
                      </a:r>
                      <a:endParaRPr lang="th-TH" sz="900" b="0" dirty="0" smtClean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b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lang="en-US" sz="900" b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</a:t>
                      </a:r>
                      <a:endParaRPr lang="th-TH" sz="9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endParaRPr lang="th-TH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b="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            </a:t>
                      </a:r>
                      <a:endParaRPr lang="th-TH" sz="900" b="0" dirty="0" smtClean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      </a:t>
                      </a:r>
                      <a:r>
                        <a:rPr lang="th-TH" sz="900" b="0" baseline="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</a:t>
                      </a:r>
                      <a:r>
                        <a:rPr lang="th-TH" sz="900" b="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</a:t>
                      </a:r>
                      <a:r>
                        <a:rPr lang="th-TH" sz="900" b="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จำนวนกิจกรรม/โครงการ </a:t>
                      </a:r>
                      <a:r>
                        <a:rPr lang="th-TH" sz="900" b="0" baseline="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ของแต่ละหน่วยงาน</a:t>
                      </a:r>
                      <a:r>
                        <a:rPr lang="th-TH" sz="900" b="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ตามแผนการขับเคลื่อน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                การปฏิบัติงานของกรมพัฒนาฝีมือแรงงาน</a:t>
                      </a:r>
                      <a:r>
                        <a:rPr lang="th-TH" sz="900" b="0" baseline="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สู่ระบบราชการ 4.0</a:t>
                      </a:r>
                      <a:endParaRPr lang="th-TH" sz="900" b="0" dirty="0" smtClean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r>
                        <a:rPr lang="th-TH" sz="900" b="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</a:t>
                      </a:r>
                      <a:endParaRPr lang="th-TH" sz="900" b="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th-TH" sz="900" b="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25" name="Rounded Rectangle 3"/>
          <p:cNvSpPr/>
          <p:nvPr/>
        </p:nvSpPr>
        <p:spPr bwMode="gray">
          <a:xfrm>
            <a:off x="295171" y="657220"/>
            <a:ext cx="7782029" cy="714380"/>
          </a:xfrm>
          <a:prstGeom prst="roundRect">
            <a:avLst>
              <a:gd name="adj" fmla="val 50000"/>
            </a:avLst>
          </a:prstGeom>
          <a:noFill/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72000" tIns="72000" rIns="72000" bIns="72000" numCol="1" rtlCol="0" anchor="t" anchorCtr="0" compatLnSpc="1">
            <a:prstTxWarp prst="textNoShape">
              <a:avLst/>
            </a:prstTxWarp>
            <a:noAutofit/>
          </a:bodyPr>
          <a:lstStyle/>
          <a:p>
            <a:pPr fontAlgn="base">
              <a:spcAft>
                <a:spcPts val="600"/>
              </a:spcAft>
            </a:pPr>
            <a:r>
              <a:rPr lang="th-TH" sz="1400" kern="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2.3 ตัวชี้วัด </a:t>
            </a:r>
            <a:r>
              <a:rPr lang="en-US" sz="1400" kern="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: </a:t>
            </a:r>
            <a:r>
              <a:rPr lang="th-TH" sz="1400" kern="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ความสำเร็จของการขับเคลื่อนการปฏิบัติงานของกรมพัฒนาฝีมือแรงงาน สู่ระบบราชการ 4.0</a:t>
            </a:r>
            <a:endParaRPr lang="th-TH" sz="1400" kern="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รูปภาพที่เกี่ยวข้อง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172449" y="76203"/>
            <a:ext cx="884285" cy="884286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0" y="-3413"/>
            <a:ext cx="860217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000" b="1" dirty="0" smtClean="0">
                <a:latin typeface="Tahoma" pitchFamily="34" charset="0"/>
                <a:cs typeface="Tahoma" pitchFamily="34" charset="0"/>
              </a:rPr>
              <a:t>ตัวชี้วัด องค์ประกอบที่ </a:t>
            </a:r>
            <a:r>
              <a:rPr lang="th-TH" sz="2000" b="1" dirty="0" smtClean="0">
                <a:latin typeface="Tahoma" pitchFamily="34" charset="0"/>
                <a:cs typeface="Tahoma" pitchFamily="34" charset="0"/>
              </a:rPr>
              <a:t>4 </a:t>
            </a:r>
            <a:r>
              <a:rPr lang="en-US" sz="1200" b="1" dirty="0" err="1" smtClean="0">
                <a:latin typeface="Tahoma" pitchFamily="34" charset="0"/>
                <a:cs typeface="Tahoma" pitchFamily="34" charset="0"/>
              </a:rPr>
              <a:t>lnnovation</a:t>
            </a:r>
            <a:r>
              <a:rPr lang="en-US" sz="1200" b="1" dirty="0" smtClean="0">
                <a:latin typeface="Tahoma" pitchFamily="34" charset="0"/>
                <a:cs typeface="Tahoma" pitchFamily="34" charset="0"/>
              </a:rPr>
              <a:t> </a:t>
            </a:r>
            <a:r>
              <a:rPr lang="en-US" sz="1200" b="1" dirty="0" smtClean="0">
                <a:latin typeface="Tahoma" pitchFamily="34" charset="0"/>
                <a:cs typeface="Tahoma" pitchFamily="34" charset="0"/>
              </a:rPr>
              <a:t>Base </a:t>
            </a:r>
            <a:r>
              <a:rPr lang="th-TH" sz="1000" b="1" dirty="0" smtClean="0">
                <a:latin typeface="Tahoma" pitchFamily="34" charset="0"/>
                <a:cs typeface="Tahoma" pitchFamily="34" charset="0"/>
              </a:rPr>
              <a:t>(</a:t>
            </a:r>
            <a:r>
              <a:rPr lang="th-TH" sz="1000" b="1" dirty="0" smtClean="0">
                <a:latin typeface="Tahoma" pitchFamily="34" charset="0"/>
                <a:cs typeface="Tahoma" pitchFamily="34" charset="0"/>
              </a:rPr>
              <a:t>ส่วนกลางทุกหน่วยงาน</a:t>
            </a:r>
            <a:r>
              <a:rPr lang="th-TH" sz="1000" b="1" dirty="0" smtClean="0">
                <a:latin typeface="Tahoma" pitchFamily="34" charset="0"/>
                <a:cs typeface="Tahoma" pitchFamily="34" charset="0"/>
              </a:rPr>
              <a:t>)</a:t>
            </a:r>
            <a:endParaRPr lang="th-TH" sz="1000" b="1" dirty="0">
              <a:latin typeface="Tahoma" pitchFamily="34" charset="0"/>
              <a:cs typeface="Tahoma" pitchFamily="34" charset="0"/>
            </a:endParaRPr>
          </a:p>
          <a:p>
            <a:r>
              <a:rPr lang="th-TH" sz="16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การปฏิบัติราชการของส่วนราชการระดับหน่วยงานภายใน </a:t>
            </a:r>
            <a:r>
              <a:rPr lang="th-TH" sz="16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ประจำปีงบประมาณ พ.ศ. </a:t>
            </a:r>
            <a:r>
              <a:rPr lang="en-US" sz="16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2561</a:t>
            </a:r>
            <a:endParaRPr lang="th-TH" sz="1400" b="1" dirty="0">
              <a:solidFill>
                <a:prstClr val="black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02003" y="1357298"/>
            <a:ext cx="4392413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100" b="1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คำอธิบาย</a:t>
            </a:r>
          </a:p>
        </p:txBody>
      </p:sp>
      <p:graphicFrame>
        <p:nvGraphicFramePr>
          <p:cNvPr id="13" name="ตาราง 9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18570911"/>
              </p:ext>
            </p:extLst>
          </p:nvPr>
        </p:nvGraphicFramePr>
        <p:xfrm>
          <a:off x="142844" y="1643050"/>
          <a:ext cx="8677628" cy="32337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677628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</a:tblGrid>
              <a:tr h="3233750">
                <a:tc>
                  <a:txBody>
                    <a:bodyPr/>
                    <a:lstStyle/>
                    <a:p>
                      <a:pPr marL="228600" indent="-228600">
                        <a:buAutoNum type="arabicPeriod"/>
                        <a:defRPr/>
                      </a:pPr>
                      <a:r>
                        <a:rPr lang="th-TH" sz="900" b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ความสำเร็จของการมีส่วนร่วมในการประกวดรางวัลเลิศรัฐ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(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Public Sector Excellence Awards : PSEA)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ประจำปีงบประมาณ พ.ศ. 2562 </a:t>
                      </a:r>
                      <a:r>
                        <a:rPr lang="th-TH" sz="900" b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คือ การที่ภาครัฐต้องมีการปรับตัวให้ทันต่อ  การเปลี่ยนแปลงดังกล่าว ทั้งการปรับเปลี่ยนแนวคิดและวิธีการทำงานใหม่ การนำนวัตกรรมเข้ามาช่วยพัฒนางานบริการภาครัฐ หรือการทำงานโดยยึดหลัก</a:t>
                      </a:r>
                      <a:r>
                        <a:rPr lang="th-TH" sz="900" b="0" dirty="0" err="1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ธรรมาภิ</a:t>
                      </a:r>
                      <a:r>
                        <a:rPr lang="th-TH" sz="900" b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บาลของการบริหารกิจการบ้านเมืองที่ดี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เพื่อให้ภาครัฐสามารถพลิกโฉมการทำงานให้มีประสิทธิภาพมากยิ่งขึ้น จนสามารถเป็นที่เชื่อถือและไว้วางใจรวมทั้งเป็นที่พึ่งของประชาชน ซึ่งกล</a:t>
                      </a:r>
                      <a:r>
                        <a:rPr lang="th-TH" sz="900" b="0" baseline="0" dirty="0" err="1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ยุทธ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ให้หน่วยงานภาครัฐเกิดการพัฒนาองค์กรและการบริการภาครัฐแก่ประชาชน คือการมอบรางวัลให้แก่หน่วยงานภาครัฐที่มุ่งมั่นพัฒนาการปฏิบัติราชการมาอย่างต่อเนื่อง ซึ่งรางวัลจะเป็นกลไกสำคัญอย่างหนึ่งที่จะช่วยขับเคลื่อน และผลักดันให้เกิดการพัฒนาระบบราชการและการบริหารงานภาครัฐให้ดียิ่งขึ้น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th-TH" sz="900" b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พิจารณาจากการที่หน่วยงานได้มีส่วนร่วมในการประกวดรางวัลเลิศรัฐ สาขาใด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สาขาหนึ่ง โดยแบ่งเป็น 3 สาขา ประกอบด้วย 1) สาขาบริการภาครัฐ 2) สาขาคุณภาพการบริหารจัดการภาครัฐ และ 3) สาขาการบริหารราชการแบบมีส่วนร่วม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endParaRPr lang="th-TH" sz="900" b="0" baseline="0" dirty="0" smtClean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หลักฐาน 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รอบที่ 2 ข้อมูลการประกวด</a:t>
                      </a:r>
                    </a:p>
                    <a:p>
                      <a:pPr marL="176213" marR="0" indent="-176213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4.   เจ้าภาพ 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กลุ่มพัฒนาระบบบริหาร  ผู้รับผิดชอบ 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นาง</a:t>
                      </a:r>
                      <a:r>
                        <a:rPr lang="th-TH" sz="900" b="0" baseline="0" dirty="0" err="1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ศรีวรรณ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ประเสริฐทอง นักวิชาการพัฒนาฝีมือแรงงานชำนาญการ และนางสาวนภารัตน์ ภาโนมัย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นักวิชาการ                    พัฒนาฝีมือ  แรงงานโทรศัพท์ 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0 2247 0303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และ 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0 2245 1707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ต่อ 613 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15" name="TextBox 14"/>
          <p:cNvSpPr txBox="1"/>
          <p:nvPr/>
        </p:nvSpPr>
        <p:spPr>
          <a:xfrm>
            <a:off x="179512" y="4935379"/>
            <a:ext cx="4392413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000" b="1" dirty="0">
                <a:latin typeface="Tahoma" pitchFamily="34" charset="0"/>
                <a:ea typeface="Tahoma" pitchFamily="34" charset="0"/>
                <a:cs typeface="Tahoma" pitchFamily="34" charset="0"/>
              </a:rPr>
              <a:t>เป้าหมายตามรอบประเมิน</a:t>
            </a:r>
          </a:p>
        </p:txBody>
      </p:sp>
      <p:grpSp>
        <p:nvGrpSpPr>
          <p:cNvPr id="2" name="Group 4"/>
          <p:cNvGrpSpPr/>
          <p:nvPr/>
        </p:nvGrpSpPr>
        <p:grpSpPr>
          <a:xfrm>
            <a:off x="990600" y="4992474"/>
            <a:ext cx="7943402" cy="341526"/>
            <a:chOff x="1153093" y="4031945"/>
            <a:chExt cx="7943402" cy="341526"/>
          </a:xfrm>
        </p:grpSpPr>
        <p:sp>
          <p:nvSpPr>
            <p:cNvPr id="17" name="TextBox 16"/>
            <p:cNvSpPr txBox="1"/>
            <p:nvPr/>
          </p:nvSpPr>
          <p:spPr>
            <a:xfrm>
              <a:off x="1153093" y="4031945"/>
              <a:ext cx="133682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th-TH" sz="800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/>
              <a:r>
                <a:rPr lang="th-TH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ปี </a:t>
              </a:r>
              <a:r>
                <a:rPr lang="en-US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60</a:t>
              </a:r>
              <a:endParaRPr lang="th-TH" sz="800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18" name="Straight Arrow Connector 34"/>
            <p:cNvCxnSpPr/>
            <p:nvPr/>
          </p:nvCxnSpPr>
          <p:spPr>
            <a:xfrm>
              <a:off x="1991122" y="4279895"/>
              <a:ext cx="457200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Arrow Connector 35"/>
            <p:cNvCxnSpPr/>
            <p:nvPr/>
          </p:nvCxnSpPr>
          <p:spPr>
            <a:xfrm rot="10800000">
              <a:off x="1287974" y="4287080"/>
              <a:ext cx="365760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TextBox 19"/>
            <p:cNvSpPr txBox="1"/>
            <p:nvPr/>
          </p:nvSpPr>
          <p:spPr>
            <a:xfrm>
              <a:off x="5011691" y="4034917"/>
              <a:ext cx="133682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th-TH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/>
              <a:r>
                <a:rPr lang="th-TH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 ปี </a:t>
              </a:r>
              <a:r>
                <a:rPr lang="en-US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61</a:t>
              </a:r>
              <a:endParaRPr lang="th-TH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21" name="Straight Arrow Connector 38"/>
            <p:cNvCxnSpPr/>
            <p:nvPr/>
          </p:nvCxnSpPr>
          <p:spPr>
            <a:xfrm>
              <a:off x="5987535" y="4279895"/>
              <a:ext cx="3108960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Arrow Connector 52"/>
            <p:cNvCxnSpPr/>
            <p:nvPr/>
          </p:nvCxnSpPr>
          <p:spPr>
            <a:xfrm flipH="1">
              <a:off x="2495398" y="4279895"/>
              <a:ext cx="3017520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24" name="Table 51">
            <a:extLst>
              <a:ext uri="{FF2B5EF4-FFF2-40B4-BE49-F238E27FC236}">
                <a16:creationId xmlns="" xmlns:a16="http://schemas.microsoft.com/office/drawing/2014/main" id="{158A2FA5-4FFE-4AC3-B2CB-0934EC5F31E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171330267"/>
              </p:ext>
            </p:extLst>
          </p:nvPr>
        </p:nvGraphicFramePr>
        <p:xfrm>
          <a:off x="0" y="5343128"/>
          <a:ext cx="9006844" cy="1210072"/>
        </p:xfrm>
        <a:graphic>
          <a:graphicData uri="http://schemas.openxmlformats.org/drawingml/2006/table">
            <a:tbl>
              <a:tblPr firstRow="1"/>
              <a:tblGrid>
                <a:gridCol w="1160780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403270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391885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371789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492370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  <a:gridCol w="442127">
                  <a:extLst>
                    <a:ext uri="{9D8B030D-6E8A-4147-A177-3AD203B41FA5}">
                      <a16:colId xmlns="" xmlns:a16="http://schemas.microsoft.com/office/drawing/2014/main" val="20005"/>
                    </a:ext>
                  </a:extLst>
                </a:gridCol>
                <a:gridCol w="1918576">
                  <a:extLst>
                    <a:ext uri="{9D8B030D-6E8A-4147-A177-3AD203B41FA5}">
                      <a16:colId xmlns="" xmlns:a16="http://schemas.microsoft.com/office/drawing/2014/main" val="20006"/>
                    </a:ext>
                  </a:extLst>
                </a:gridCol>
                <a:gridCol w="392545">
                  <a:extLst>
                    <a:ext uri="{9D8B030D-6E8A-4147-A177-3AD203B41FA5}">
                      <a16:colId xmlns="" xmlns:a16="http://schemas.microsoft.com/office/drawing/2014/main" val="20007"/>
                    </a:ext>
                  </a:extLst>
                </a:gridCol>
                <a:gridCol w="391886">
                  <a:extLst>
                    <a:ext uri="{9D8B030D-6E8A-4147-A177-3AD203B41FA5}">
                      <a16:colId xmlns="" xmlns:a16="http://schemas.microsoft.com/office/drawing/2014/main" val="20008"/>
                    </a:ext>
                  </a:extLst>
                </a:gridCol>
                <a:gridCol w="391885">
                  <a:extLst>
                    <a:ext uri="{9D8B030D-6E8A-4147-A177-3AD203B41FA5}">
                      <a16:colId xmlns="" xmlns:a16="http://schemas.microsoft.com/office/drawing/2014/main" val="20009"/>
                    </a:ext>
                  </a:extLst>
                </a:gridCol>
                <a:gridCol w="391886">
                  <a:extLst>
                    <a:ext uri="{9D8B030D-6E8A-4147-A177-3AD203B41FA5}">
                      <a16:colId xmlns="" xmlns:a16="http://schemas.microsoft.com/office/drawing/2014/main" val="20010"/>
                    </a:ext>
                  </a:extLst>
                </a:gridCol>
                <a:gridCol w="391886">
                  <a:extLst>
                    <a:ext uri="{9D8B030D-6E8A-4147-A177-3AD203B41FA5}">
                      <a16:colId xmlns="" xmlns:a16="http://schemas.microsoft.com/office/drawing/2014/main" val="20011"/>
                    </a:ext>
                  </a:extLst>
                </a:gridCol>
                <a:gridCol w="1865959">
                  <a:extLst>
                    <a:ext uri="{9D8B030D-6E8A-4147-A177-3AD203B41FA5}">
                      <a16:colId xmlns="" xmlns:a16="http://schemas.microsoft.com/office/drawing/2014/main" val="20012"/>
                    </a:ext>
                  </a:extLst>
                </a:gridCol>
              </a:tblGrid>
              <a:tr h="249132">
                <a:tc>
                  <a:txBody>
                    <a:bodyPr/>
                    <a:lstStyle/>
                    <a:p>
                      <a:pPr lvl="0" algn="thaiDist"/>
                      <a:endParaRPr lang="en-US" sz="800" b="1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ธ.ค.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ก.พ.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 smtClean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1 มี.ค. (6 เดือน)</a:t>
                      </a: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เม.ย.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มิ.ย.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 smtClean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2 ก.ย. (12 เดือน)</a:t>
                      </a:r>
                      <a:endParaRPr lang="en-US" sz="800" b="1" dirty="0" smtClean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96094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เป้าหมาย ปี </a:t>
                      </a:r>
                      <a:r>
                        <a:rPr lang="en-US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61</a:t>
                      </a: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0" u="none" strike="noStrike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800" b="0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11125" marR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US" sz="800" b="0" kern="1200" dirty="0" smtClean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endParaRPr lang="th-TH" sz="8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11125" marR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800" b="0" kern="1200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การมีส่วนร่วมในการประกวดรางวัล       เลิศรัฐ</a:t>
                      </a:r>
                      <a:endParaRPr lang="th-TH" sz="800" b="0" kern="1200" baseline="0" dirty="0" smtClean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111125" marR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lang="th-TH" sz="8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25" name="Rounded Rectangle 3"/>
          <p:cNvSpPr/>
          <p:nvPr/>
        </p:nvSpPr>
        <p:spPr bwMode="gray">
          <a:xfrm>
            <a:off x="457199" y="657220"/>
            <a:ext cx="7696201" cy="714380"/>
          </a:xfrm>
          <a:prstGeom prst="roundRect">
            <a:avLst>
              <a:gd name="adj" fmla="val 50000"/>
            </a:avLst>
          </a:prstGeom>
          <a:noFill/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72000" tIns="72000" rIns="72000" bIns="72000" numCol="1" rtlCol="0" anchor="t" anchorCtr="0" compatLnSpc="1">
            <a:prstTxWarp prst="textNoShape">
              <a:avLst/>
            </a:prstTxWarp>
            <a:noAutofit/>
          </a:bodyPr>
          <a:lstStyle/>
          <a:p>
            <a:pPr fontAlgn="base">
              <a:spcAft>
                <a:spcPts val="600"/>
              </a:spcAft>
            </a:pPr>
            <a:r>
              <a:rPr lang="th-TH" sz="1400" kern="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2.3 ตัวชี้วัด </a:t>
            </a:r>
            <a:r>
              <a:rPr lang="en-US" sz="1400" kern="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: </a:t>
            </a:r>
            <a:r>
              <a:rPr lang="th-TH" sz="1400" kern="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ความสำเร็จของการมีส่วนร่วมในการประกวดรางวัลเลิศรัฐ ประจำปีงบประมาณ พ.ศ. 2562</a:t>
            </a:r>
            <a:endParaRPr lang="th-TH" sz="1400" kern="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รูปภาพที่เกี่ยวข้อง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113713" y="76200"/>
            <a:ext cx="923925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0" y="-3175"/>
            <a:ext cx="8602663" cy="6461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2000" b="1" dirty="0">
                <a:latin typeface="Tahoma" pitchFamily="34" charset="0"/>
                <a:cs typeface="Tahoma" pitchFamily="34" charset="0"/>
              </a:rPr>
              <a:t>ตัวชี้วัดองค์ประกอบที่ </a:t>
            </a:r>
            <a:r>
              <a:rPr lang="en-US" sz="2000" b="1" dirty="0" smtClean="0">
                <a:latin typeface="Tahoma" pitchFamily="34" charset="0"/>
                <a:cs typeface="Tahoma" pitchFamily="34" charset="0"/>
              </a:rPr>
              <a:t>4 </a:t>
            </a:r>
            <a:r>
              <a:rPr lang="en-US" sz="1600" b="1" spc="-50" dirty="0">
                <a:latin typeface="Tahoma" pitchFamily="34" charset="0"/>
                <a:cs typeface="Tahoma" pitchFamily="34" charset="0"/>
              </a:rPr>
              <a:t>Innovation Base</a:t>
            </a:r>
            <a:r>
              <a:rPr lang="en-US" sz="1000" b="1" spc="-50" dirty="0">
                <a:latin typeface="Tahoma" pitchFamily="34" charset="0"/>
                <a:cs typeface="Tahoma" pitchFamily="34" charset="0"/>
              </a:rPr>
              <a:t> </a:t>
            </a:r>
            <a:r>
              <a:rPr lang="th-TH" sz="1000" b="1" dirty="0" smtClean="0">
                <a:latin typeface="Tahoma" pitchFamily="34" charset="0"/>
                <a:cs typeface="Tahoma" pitchFamily="34" charset="0"/>
              </a:rPr>
              <a:t>(ส่วนกลางทุกหน่วยงาน)</a:t>
            </a:r>
            <a:endParaRPr lang="th-TH" sz="1000" b="1" dirty="0">
              <a:latin typeface="Tahoma" pitchFamily="34" charset="0"/>
              <a:cs typeface="Tahoma" pitchFamily="34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การปฏิบัติ</a:t>
            </a:r>
            <a:r>
              <a:rPr lang="th-TH" sz="16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ราชการของส่วนราชการระดับ</a:t>
            </a:r>
            <a:r>
              <a:rPr lang="th-TH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หน่วยงานภายใน </a:t>
            </a:r>
            <a:r>
              <a:rPr lang="th-TH" sz="16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ประจำปีงบประมาณ พ.ศ. </a:t>
            </a:r>
            <a:r>
              <a:rPr lang="en-US" sz="16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2561</a:t>
            </a:r>
            <a:endParaRPr lang="th-TH" sz="1400" b="1" dirty="0">
              <a:solidFill>
                <a:prstClr val="black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1" name="Rounded Rectangle 3"/>
          <p:cNvSpPr/>
          <p:nvPr/>
        </p:nvSpPr>
        <p:spPr bwMode="gray">
          <a:xfrm>
            <a:off x="304800" y="609600"/>
            <a:ext cx="7324725" cy="762000"/>
          </a:xfrm>
          <a:prstGeom prst="roundRect">
            <a:avLst>
              <a:gd name="adj" fmla="val 50000"/>
            </a:avLst>
          </a:prstGeom>
          <a:noFill/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72000" tIns="72000" rIns="72000" bIns="72000"/>
          <a:lstStyle/>
          <a:p>
            <a:pPr>
              <a:spcBef>
                <a:spcPts val="0"/>
              </a:spcBef>
              <a:spcAft>
                <a:spcPts val="600"/>
              </a:spcAft>
              <a:defRPr/>
            </a:pPr>
            <a:r>
              <a:rPr lang="en-US" sz="1400" kern="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   </a:t>
            </a:r>
            <a:r>
              <a:rPr lang="th-TH" sz="1400" kern="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ตัวชี้วัด</a:t>
            </a:r>
            <a:r>
              <a:rPr lang="en-US" sz="1400" kern="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4.4 </a:t>
            </a:r>
            <a:r>
              <a:rPr lang="th-TH" sz="1400" kern="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US" sz="1400" kern="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: </a:t>
            </a:r>
            <a:r>
              <a:rPr lang="th-TH" sz="1400" kern="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ความสำเร็จของการเสริมสร้างวัฒนธรรมองค์กรเพื่อสร้างทัศนคติและจิตสำนึก</a:t>
            </a:r>
          </a:p>
          <a:p>
            <a:pPr>
              <a:spcBef>
                <a:spcPts val="0"/>
              </a:spcBef>
              <a:spcAft>
                <a:spcPts val="600"/>
              </a:spcAft>
              <a:defRPr/>
            </a:pPr>
            <a:r>
              <a:rPr lang="th-TH" sz="1400" kern="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               </a:t>
            </a:r>
            <a:r>
              <a:rPr lang="en-US" sz="1400" kern="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    </a:t>
            </a:r>
            <a:r>
              <a:rPr lang="th-TH" sz="1400" kern="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ด้านการป้องกันและต่อต้านการทุจริตประพฤติมิชอบ</a:t>
            </a:r>
            <a:endParaRPr lang="th-TH" sz="12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2053" name="TextBox 11"/>
          <p:cNvSpPr txBox="1">
            <a:spLocks noChangeArrowheads="1"/>
          </p:cNvSpPr>
          <p:nvPr/>
        </p:nvSpPr>
        <p:spPr bwMode="auto">
          <a:xfrm>
            <a:off x="152400" y="1338262"/>
            <a:ext cx="4392613" cy="261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h-TH" sz="1100" b="1" dirty="0">
                <a:latin typeface="Tahoma" pitchFamily="34" charset="0"/>
                <a:cs typeface="Tahoma" pitchFamily="34" charset="0"/>
              </a:rPr>
              <a:t>คำอธิบาย</a:t>
            </a:r>
          </a:p>
        </p:txBody>
      </p:sp>
      <p:graphicFrame>
        <p:nvGraphicFramePr>
          <p:cNvPr id="13" name="ตาราง 9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370222128"/>
              </p:ext>
            </p:extLst>
          </p:nvPr>
        </p:nvGraphicFramePr>
        <p:xfrm>
          <a:off x="152401" y="1676400"/>
          <a:ext cx="8610600" cy="2697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610600">
                  <a:extLst>
                    <a:ext uri="{9D8B030D-6E8A-4147-A177-3AD203B41FA5}"/>
                  </a:extLst>
                </a:gridCol>
              </a:tblGrid>
              <a:tr h="2514600">
                <a:tc>
                  <a:txBody>
                    <a:bodyPr/>
                    <a:lstStyle/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th-TH" sz="900" b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ะดับความสำเร็จในการเสริมสร้างวัฒนธรรมองค์กรเพื่อสร้างทัศนคติและจิตสำนึกด้านการป้องกันและต่อต้านการทุจริตประพฤติมิชอบ โดยมีการประกาศเจตจำนงสุจริตของผู้อำนวยการหน่วยงานที่จะปฏิบัติหน้าที่และบริหารหน่วยงานอย่างซื่อสัตย์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สุจริต โปร่งใสและเป็นไปตามหลัก</a:t>
                      </a:r>
                      <a:r>
                        <a:rPr lang="th-TH" sz="900" b="0" baseline="0" dirty="0" err="1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ธรรมาภิ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บาล และคณะกรรมการป้องกันและปราบปรามการทุจริตของหน่วยงานกำหนดการขับเคลื่อนนโยบายที่เกี่ยวข้องกับการป้องกันและปราบปรามการทุจริตของหน่วยงาน รวมทั้งมีการกำหนดช่องทางการรับฟังความคิดเห็น ข้อเสนอแนะของหน่วยงานผ่านทางเว็บไซต์ของหน่วยงาน เช่น กล่องข้อความ , เว็บบอร์ด เป็นต้น และมีการจัดกิจกรรมที่แสดงถึงการเสริมสร้างวัฒนธรรมองค์กรให้เจ้าหน้าที่ของหน่วยงานมีทัศนคติและค่านิยมในการปฏิบัติอย่างซื่อสัตย์ สุจริต</a:t>
                      </a:r>
                      <a:endParaRPr lang="th-TH" sz="900" b="0" dirty="0" smtClean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th-TH" sz="900" b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สำเร็จของการบรรลุเป้าหมาย 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รายงานสรุปผลการดำเนินการพร้อมเอกสารหลักฐานประกอบการดำเนินการ</a:t>
                      </a:r>
                      <a:endParaRPr lang="en-US" sz="900" b="0" baseline="0" dirty="0" smtClean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indent="-228600">
                        <a:buAutoNum type="arabicPeriod"/>
                        <a:defRPr/>
                      </a:pP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หลักฐาน 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3.1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ประกาศเจตจำนงสุจริตฯ ของผู้ดำรงตำแหน่งผู้อำนวยการหน่วยงานผ่านทางเว็บไซต์หน่วยงาน                                                                                                                                  </a:t>
                      </a:r>
                    </a:p>
                    <a:p>
                      <a:pPr marL="228600" indent="-228600">
                        <a:buNone/>
                        <a:defRPr/>
                      </a:pP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3.2 รายงานการประชุมคณะกรรมการป้องกันและปราบปรามการทุจริตประจำหน่วยงานเพื่อขับเคลื่อนนโยบายการป้องกันและปราบปรามการทุจริตคอร์รัปชั่น รวมทั้ง       การเสริมสร้างคุณธรรมและจริยธรรม โดยจะต้องระบุถึงกิจกรรมที่แสดงถึงการเสริมสร้างวัฒนธรรมองค์กรเพื่อให้เจ้าหน้าที่ของหน่วยงานมีทัศนคติและค่านิยมในการปฏิบัติงาน     อย่างซื่อสัตย์สุจริตที่จะดำเนินการ</a:t>
                      </a:r>
                    </a:p>
                    <a:p>
                      <a:pPr marL="228600" indent="-228600">
                        <a:buNone/>
                        <a:defRPr/>
                      </a:pP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3.3 เอกสารระบุลิงค์เว็บไซต์ของช่องทางการรับฟังความคิดเห็น ข้อเสนอแนะของหน่วยงาน</a:t>
                      </a:r>
                    </a:p>
                    <a:p>
                      <a:pPr marL="228600" indent="-228600">
                        <a:buNone/>
                        <a:defRPr/>
                      </a:pP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3.4 แบบรายงานผลการขับเคลื่อนนโยบายป้องกันการรับสินบนและมาตรการป้องกันผลประโยชน์ทับซ้อน ทุก 3 เดือนใน 1 ปีงบประมาณ  </a:t>
                      </a:r>
                    </a:p>
                    <a:p>
                      <a:pPr marL="228600" indent="-228600">
                        <a:buNone/>
                        <a:defRPr/>
                      </a:pP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3.5 เอกสาร/หลักฐานที่ระบุการจัดกิจกรรมตามที่คณะกรรมการป้องกันและปราบปรามการทุจริตประจำหน่วยงานกำหนด เช่น รายงานผลการจัดอบรม/สัมมนา ,</a:t>
                      </a:r>
                    </a:p>
                    <a:p>
                      <a:pPr marL="228600" indent="-228600">
                        <a:buNone/>
                        <a:defRPr/>
                      </a:pP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ภาพถ่ายกิจกรรม เป็นต้น</a:t>
                      </a:r>
                    </a:p>
                    <a:p>
                      <a:pPr marL="228600" indent="-228600">
                        <a:buNone/>
                        <a:defRPr/>
                      </a:pP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3.6 แบบรายงานสรุปผลการดำเนินการพร้อมเอกสารหลักฐาน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4.   กรณีที่มีการย้ายหน่วยงานระหว่างปีงบประมาณในระดับผู้อำนวยการให้ดำเนินการประกาศเจตจำนงสุจริตฯ ของหน่วยงานที่ไปดำรงตำแหน่งใหม่ด้วย เช่น รอบการประเมินที่ 1          (1 </a:t>
                      </a:r>
                      <a:r>
                        <a:rPr lang="th-TH" sz="900" b="0" baseline="0" dirty="0" err="1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ตค.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60- 31 </a:t>
                      </a:r>
                      <a:r>
                        <a:rPr lang="th-TH" sz="900" b="0" baseline="0" dirty="0" err="1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มีค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62) ดำรงตำแหน่งผู้อำนวยการหน่วยงาน 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ได้ดำเนินการประกาศเจตจำนงสุจริตฯ เรียบร้อยแล้ว ต่อมารอบการประเมินที่ 2 (1 </a:t>
                      </a:r>
                      <a:r>
                        <a:rPr lang="th-TH" sz="900" b="0" baseline="0" dirty="0" err="1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เมย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– 30 </a:t>
                      </a:r>
                      <a:r>
                        <a:rPr lang="th-TH" sz="900" b="0" baseline="0" dirty="0" err="1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กย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62) ได้มีคำสั่งย้าย  ไปปฏิบัติหน้าที่ ณ หน่วยงาน 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B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จะต้องดำเนินการประกาศเจตจำนงสุจริตฯ ในฐานะผู้อำนวยการของหน่วยงาน 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B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เป็นต้น รวมทั้งกรณีการย้ายในรอบการประเมินนั้น ๆ ด้วย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 startAt="5"/>
                        <a:tabLst/>
                        <a:defRPr/>
                      </a:pP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เจ้าภาพ 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กองบริหารทรัพยากรบุคคล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ผู้รับผิดชอบ 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นายสง่า แสนเดช , นายพรรษา </a:t>
                      </a:r>
                      <a:r>
                        <a:rPr lang="th-TH" sz="900" b="0" baseline="0" dirty="0" err="1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กุลว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รา</a:t>
                      </a:r>
                      <a:r>
                        <a:rPr lang="th-TH" sz="900" b="0" baseline="0" dirty="0" err="1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ภรณ์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โทรศัพท์ 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 0 2245 3579</a:t>
                      </a:r>
                      <a:endParaRPr lang="th-TH" sz="900" b="0" baseline="0" dirty="0" smtClean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/>
                </a:extLst>
              </a:tr>
            </a:tbl>
          </a:graphicData>
        </a:graphic>
      </p:graphicFrame>
      <p:sp>
        <p:nvSpPr>
          <p:cNvPr id="2056" name="TextBox 14"/>
          <p:cNvSpPr txBox="1">
            <a:spLocks noChangeArrowheads="1"/>
          </p:cNvSpPr>
          <p:nvPr/>
        </p:nvSpPr>
        <p:spPr bwMode="auto">
          <a:xfrm>
            <a:off x="34925" y="4402137"/>
            <a:ext cx="8424863" cy="24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h-TH" sz="1000" b="1" dirty="0">
                <a:latin typeface="Tahoma" pitchFamily="34" charset="0"/>
                <a:cs typeface="Tahoma" pitchFamily="34" charset="0"/>
              </a:rPr>
              <a:t>เป้าหมายตามรอบ</a:t>
            </a:r>
            <a:r>
              <a:rPr lang="th-TH" sz="1000" b="1" dirty="0" smtClean="0">
                <a:latin typeface="Tahoma" pitchFamily="34" charset="0"/>
                <a:cs typeface="Tahoma" pitchFamily="34" charset="0"/>
              </a:rPr>
              <a:t>ประเมิน</a:t>
            </a:r>
            <a:endParaRPr lang="th-TH" sz="1000" b="1" dirty="0">
              <a:latin typeface="Tahoma" pitchFamily="34" charset="0"/>
              <a:cs typeface="Tahoma" pitchFamily="34" charset="0"/>
            </a:endParaRPr>
          </a:p>
        </p:txBody>
      </p:sp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1057275" y="4457700"/>
            <a:ext cx="7943850" cy="342900"/>
            <a:chOff x="1153093" y="4031945"/>
            <a:chExt cx="7943402" cy="341526"/>
          </a:xfrm>
        </p:grpSpPr>
        <p:sp>
          <p:nvSpPr>
            <p:cNvPr id="17" name="TextBox 16"/>
            <p:cNvSpPr txBox="1"/>
            <p:nvPr/>
          </p:nvSpPr>
          <p:spPr>
            <a:xfrm>
              <a:off x="1153093" y="4031945"/>
              <a:ext cx="1336600" cy="33836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 sz="800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ปี </a:t>
              </a:r>
              <a:r>
                <a:rPr lang="en-US" sz="800" b="1" dirty="0" smtClean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61</a:t>
              </a:r>
              <a:endParaRPr lang="th-TH" sz="800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18" name="Straight Arrow Connector 34"/>
            <p:cNvCxnSpPr/>
            <p:nvPr/>
          </p:nvCxnSpPr>
          <p:spPr>
            <a:xfrm>
              <a:off x="1991246" y="4280184"/>
              <a:ext cx="457174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Arrow Connector 35"/>
            <p:cNvCxnSpPr/>
            <p:nvPr/>
          </p:nvCxnSpPr>
          <p:spPr>
            <a:xfrm rot="10800000">
              <a:off x="1288023" y="4286509"/>
              <a:ext cx="365104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TextBox 19"/>
            <p:cNvSpPr txBox="1"/>
            <p:nvPr/>
          </p:nvSpPr>
          <p:spPr>
            <a:xfrm>
              <a:off x="5012088" y="4035107"/>
              <a:ext cx="1336600" cy="33836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 ปี </a:t>
              </a:r>
              <a:r>
                <a:rPr lang="en-US" sz="800" b="1" dirty="0" smtClean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62</a:t>
              </a:r>
              <a:endParaRPr lang="th-TH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21" name="Straight Arrow Connector 38"/>
            <p:cNvCxnSpPr/>
            <p:nvPr/>
          </p:nvCxnSpPr>
          <p:spPr>
            <a:xfrm>
              <a:off x="5986758" y="4280184"/>
              <a:ext cx="3109737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Arrow Connector 52"/>
            <p:cNvCxnSpPr/>
            <p:nvPr/>
          </p:nvCxnSpPr>
          <p:spPr>
            <a:xfrm flipH="1">
              <a:off x="2496042" y="4280184"/>
              <a:ext cx="3017668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24" name="Table 51">
            <a:extLst>
              <a:ext uri="{FF2B5EF4-FFF2-40B4-BE49-F238E27FC236}"/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561334847"/>
              </p:ext>
            </p:extLst>
          </p:nvPr>
        </p:nvGraphicFramePr>
        <p:xfrm>
          <a:off x="60956" y="4876800"/>
          <a:ext cx="9006844" cy="1371600"/>
        </p:xfrm>
        <a:graphic>
          <a:graphicData uri="http://schemas.openxmlformats.org/drawingml/2006/table">
            <a:tbl>
              <a:tblPr firstRow="1"/>
              <a:tblGrid>
                <a:gridCol w="1160780">
                  <a:extLst>
                    <a:ext uri="{9D8B030D-6E8A-4147-A177-3AD203B41FA5}"/>
                  </a:extLst>
                </a:gridCol>
                <a:gridCol w="403270">
                  <a:extLst>
                    <a:ext uri="{9D8B030D-6E8A-4147-A177-3AD203B41FA5}"/>
                  </a:extLst>
                </a:gridCol>
                <a:gridCol w="391885">
                  <a:extLst>
                    <a:ext uri="{9D8B030D-6E8A-4147-A177-3AD203B41FA5}"/>
                  </a:extLst>
                </a:gridCol>
                <a:gridCol w="371789">
                  <a:extLst>
                    <a:ext uri="{9D8B030D-6E8A-4147-A177-3AD203B41FA5}"/>
                  </a:extLst>
                </a:gridCol>
                <a:gridCol w="492370">
                  <a:extLst>
                    <a:ext uri="{9D8B030D-6E8A-4147-A177-3AD203B41FA5}"/>
                  </a:extLst>
                </a:gridCol>
                <a:gridCol w="442127">
                  <a:extLst>
                    <a:ext uri="{9D8B030D-6E8A-4147-A177-3AD203B41FA5}"/>
                  </a:extLst>
                </a:gridCol>
                <a:gridCol w="1918576">
                  <a:extLst>
                    <a:ext uri="{9D8B030D-6E8A-4147-A177-3AD203B41FA5}"/>
                  </a:extLst>
                </a:gridCol>
                <a:gridCol w="392545">
                  <a:extLst>
                    <a:ext uri="{9D8B030D-6E8A-4147-A177-3AD203B41FA5}"/>
                  </a:extLst>
                </a:gridCol>
                <a:gridCol w="391886">
                  <a:extLst>
                    <a:ext uri="{9D8B030D-6E8A-4147-A177-3AD203B41FA5}"/>
                  </a:extLst>
                </a:gridCol>
                <a:gridCol w="391885">
                  <a:extLst>
                    <a:ext uri="{9D8B030D-6E8A-4147-A177-3AD203B41FA5}"/>
                  </a:extLst>
                </a:gridCol>
                <a:gridCol w="391886">
                  <a:extLst>
                    <a:ext uri="{9D8B030D-6E8A-4147-A177-3AD203B41FA5}"/>
                  </a:extLst>
                </a:gridCol>
                <a:gridCol w="391886">
                  <a:extLst>
                    <a:ext uri="{9D8B030D-6E8A-4147-A177-3AD203B41FA5}"/>
                  </a:extLst>
                </a:gridCol>
                <a:gridCol w="1865959">
                  <a:extLst>
                    <a:ext uri="{9D8B030D-6E8A-4147-A177-3AD203B41FA5}"/>
                  </a:extLst>
                </a:gridCol>
              </a:tblGrid>
              <a:tr h="533400">
                <a:tc>
                  <a:txBody>
                    <a:bodyPr/>
                    <a:lstStyle/>
                    <a:p>
                      <a:pPr lvl="0" algn="thaiDist"/>
                      <a:endParaRPr lang="en-US" sz="800" b="1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ธ.ค.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ก.พ.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 smtClean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1 มี.ค. (6 เดือน)</a:t>
                      </a:r>
                      <a:endParaRPr lang="en-US" sz="800" b="1" dirty="0" smtClean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เม.ย.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มิ.ย.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 smtClean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2 ก.ย. (12 เดือน)</a:t>
                      </a:r>
                      <a:endParaRPr lang="en-US" sz="800" b="1" dirty="0" smtClean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extLst>
                  <a:ext uri="{0D108BD9-81ED-4DB2-BD59-A6C34878D82A}"/>
                </a:extLst>
              </a:tr>
              <a:tr h="83820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เป้าหมาย ปี </a:t>
                      </a:r>
                      <a:r>
                        <a:rPr lang="en-US" sz="800" b="1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62</a:t>
                      </a:r>
                      <a:endParaRPr lang="en-US" sz="800" b="1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0" u="none" strike="noStrike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800" b="0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th-TH" sz="800" b="0" kern="1200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เอกสารหลักฐาน ตามข้อ 3.1 – 3.6</a:t>
                      </a:r>
                      <a:endParaRPr lang="th-TH" sz="8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th-TH" sz="800" b="0" kern="1200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เอกสารหลักฐาน ตามข้อ 3.1 – 3.6</a:t>
                      </a:r>
                      <a:endParaRPr lang="th-TH" sz="8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/>
                </a:extLst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313493078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รูปภาพที่เกี่ยวข้อง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113713" y="76200"/>
            <a:ext cx="923925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28575" y="0"/>
            <a:ext cx="8602663" cy="64633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2000" b="1" dirty="0">
                <a:latin typeface="Tahoma" pitchFamily="34" charset="0"/>
                <a:cs typeface="Tahoma" pitchFamily="34" charset="0"/>
              </a:rPr>
              <a:t>ตัวชี้วัดองค์ประกอบที่ </a:t>
            </a:r>
            <a:r>
              <a:rPr lang="en-US" sz="2000" b="1" dirty="0" smtClean="0">
                <a:latin typeface="Tahoma" pitchFamily="34" charset="0"/>
                <a:cs typeface="Tahoma" pitchFamily="34" charset="0"/>
              </a:rPr>
              <a:t>5 </a:t>
            </a:r>
            <a:r>
              <a:rPr lang="en-US" sz="1200" b="1" dirty="0" smtClean="0">
                <a:latin typeface="Tahoma" pitchFamily="34" charset="0"/>
                <a:cs typeface="Tahoma" pitchFamily="34" charset="0"/>
              </a:rPr>
              <a:t>Potential Base</a:t>
            </a:r>
            <a:r>
              <a:rPr lang="th-TH" sz="1200" b="1" dirty="0" smtClean="0">
                <a:latin typeface="Tahoma" pitchFamily="34" charset="0"/>
                <a:cs typeface="Tahoma" pitchFamily="34" charset="0"/>
              </a:rPr>
              <a:t>  </a:t>
            </a:r>
            <a:r>
              <a:rPr lang="th-TH" sz="1200" b="1" dirty="0" smtClean="0">
                <a:latin typeface="Tahoma" pitchFamily="34" charset="0"/>
                <a:cs typeface="Tahoma" pitchFamily="34" charset="0"/>
              </a:rPr>
              <a:t>(ส่วนกลางทุกหน่วยงาน)</a:t>
            </a:r>
            <a:endParaRPr lang="th-TH" sz="1200" b="1" dirty="0">
              <a:latin typeface="Tahoma" pitchFamily="34" charset="0"/>
              <a:cs typeface="Tahoma" pitchFamily="34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การปฏิบัติ</a:t>
            </a:r>
            <a:r>
              <a:rPr lang="th-TH" sz="16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ราชการของส่วนราชการระดับ</a:t>
            </a:r>
            <a:r>
              <a:rPr lang="th-TH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หน่วยงานภายใน </a:t>
            </a:r>
            <a:r>
              <a:rPr lang="th-TH" sz="16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ประจำปีงบประมาณ พ.ศ. </a:t>
            </a:r>
            <a:r>
              <a:rPr lang="en-US" sz="1600" b="1" dirty="0" smtClean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256</a:t>
            </a:r>
            <a:r>
              <a:rPr lang="th-TH" sz="1600" b="1" dirty="0" smtClean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2</a:t>
            </a:r>
            <a:endParaRPr lang="th-TH" sz="1400" b="1" dirty="0">
              <a:solidFill>
                <a:prstClr val="black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1" name="Rounded Rectangle 3"/>
          <p:cNvSpPr/>
          <p:nvPr/>
        </p:nvSpPr>
        <p:spPr bwMode="gray">
          <a:xfrm>
            <a:off x="307975" y="844550"/>
            <a:ext cx="7934325" cy="500062"/>
          </a:xfrm>
          <a:prstGeom prst="roundRect">
            <a:avLst>
              <a:gd name="adj" fmla="val 50000"/>
            </a:avLst>
          </a:prstGeom>
          <a:noFill/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72000" tIns="72000" rIns="72000" bIns="72000"/>
          <a:lstStyle/>
          <a:p>
            <a:pPr>
              <a:spcBef>
                <a:spcPts val="0"/>
              </a:spcBef>
              <a:spcAft>
                <a:spcPts val="600"/>
              </a:spcAft>
              <a:defRPr/>
            </a:pPr>
            <a:r>
              <a:rPr lang="en-US" sz="1400" kern="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th-TH" sz="1400" kern="0" spc="-6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ตัวชี้วัด </a:t>
            </a:r>
            <a:r>
              <a:rPr lang="en-US" sz="1400" kern="0" spc="-6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:</a:t>
            </a:r>
            <a:r>
              <a:rPr lang="th-TH" sz="1400" kern="0" spc="-6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ความสำเร็จของการจัดทำรายงานการควบคุมภายในระดับส่วนงานย่อย ประจำปี</a:t>
            </a:r>
            <a:r>
              <a:rPr lang="th-TH" sz="1400" kern="0" spc="-6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งบประมาณ </a:t>
            </a:r>
            <a:r>
              <a:rPr lang="th-TH" sz="1400" kern="0" spc="-6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พ.ศ. 2562</a:t>
            </a:r>
          </a:p>
          <a:p>
            <a:pPr>
              <a:spcBef>
                <a:spcPts val="0"/>
              </a:spcBef>
              <a:spcAft>
                <a:spcPts val="600"/>
              </a:spcAft>
              <a:defRPr/>
            </a:pPr>
            <a:endParaRPr lang="th-TH" sz="12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2053" name="TextBox 11"/>
          <p:cNvSpPr txBox="1">
            <a:spLocks noChangeArrowheads="1"/>
          </p:cNvSpPr>
          <p:nvPr/>
        </p:nvSpPr>
        <p:spPr bwMode="auto">
          <a:xfrm>
            <a:off x="152400" y="1338262"/>
            <a:ext cx="4392613" cy="261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h-TH" sz="1100" b="1" dirty="0">
                <a:latin typeface="Tahoma" pitchFamily="34" charset="0"/>
                <a:cs typeface="Tahoma" pitchFamily="34" charset="0"/>
              </a:rPr>
              <a:t>คำอธิบาย</a:t>
            </a:r>
          </a:p>
        </p:txBody>
      </p:sp>
      <p:graphicFrame>
        <p:nvGraphicFramePr>
          <p:cNvPr id="13" name="ตาราง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714439570"/>
              </p:ext>
            </p:extLst>
          </p:nvPr>
        </p:nvGraphicFramePr>
        <p:xfrm>
          <a:off x="152401" y="1676401"/>
          <a:ext cx="8610600" cy="487679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610600">
                  <a:extLst>
                    <a:ext uri="{9D8B030D-6E8A-4147-A177-3AD203B41FA5}"/>
                  </a:extLst>
                </a:gridCol>
              </a:tblGrid>
              <a:tr h="3146473">
                <a:tc>
                  <a:txBody>
                    <a:bodyPr/>
                    <a:lstStyle/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th-TH" sz="900" b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ความสำเร็จของการจัดทำรายงานการควบคุมภายในระดับส่วนงานย่อย ประจำปีงบประมาณ พ.ศ. 2562 หมายถึง การดำเนินการจัดทำรายงานการควบคุมภายในของหน่วยงานย่อย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</a:t>
                      </a:r>
                      <a:r>
                        <a:rPr lang="th-TH" sz="900" b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ประจำปีงบประมาณ พ.ศ. 2562 รอบ 12 เดือน (1 ตุลาคม 2561 – 30 กันยายน 2562) ตามระเบียบหลักเกณฑ์กระทรวงการคลังว่าด้วยมาตรฐานและหลักเกณฑ์ปฏิบัติการควบคุม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ภายในสำหรับหน่วยงานของรัฐ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พ.ศ. 2561</a:t>
                      </a:r>
                      <a:r>
                        <a:rPr lang="th-TH" sz="900" b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ให้หน่วยงานของรัฐจัดให้มีการควบคุมภายในเพื่อให้เกิดความเชื่อมั่นอย่างสมเหตุสมผลว่าจะบรรลุวัตถุประสงค์ด้านการดำเนินงาน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ด้านการรายงาน และด้านการปฏิบัติตามกฎหมาย ระเบียบและข้อบังคับ และ</a:t>
                      </a:r>
                      <a:r>
                        <a:rPr lang="th-TH" sz="900" b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จัดส่งรายงานการประเมินผลการควบคุมภายในให้ผู้กำกับดูแลและกระทรวงเจ้าสังกัด ภายใน 90 วัน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</a:t>
                      </a:r>
                      <a:r>
                        <a:rPr lang="th-TH" sz="900" b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นับแต่วันสิ้นปีงบประมาณหรือสิ้นปีปฏิทิน แล้วแต่กรณี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2.    ให้หน่วยงานย่อยจัดทำรายงานการควบคุมภายใน ประกอบด้วย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1) แบบ </a:t>
                      </a:r>
                      <a:r>
                        <a:rPr lang="th-TH" sz="900" b="0" dirty="0" err="1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ปย</a:t>
                      </a:r>
                      <a:r>
                        <a:rPr lang="th-TH" sz="900" b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.1 หรือรายงานการประเมินองค์ประกอบของการควบคุมภายใน เป็นแบบรายงานการประเมินองค์ประกอบของการควบคุมภายในสำหรับหน่วยงานย่อย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2) แบบ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baseline="0" dirty="0" err="1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ปย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.2</a:t>
                      </a:r>
                      <a:r>
                        <a:rPr lang="th-TH" sz="900" b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หรือรายงานการประเมินผลการควบคุมภายใน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เป็นแบบการประเมินผลการควบคุมภายในสำหรับหน่วยงานย่อย</a:t>
                      </a:r>
                      <a:endParaRPr lang="th-TH" sz="900" b="0" dirty="0" smtClean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3) แบบติดตาม </a:t>
                      </a:r>
                      <a:r>
                        <a:rPr lang="th-TH" sz="900" b="0" dirty="0" err="1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ปย</a:t>
                      </a:r>
                      <a:r>
                        <a:rPr lang="th-TH" sz="900" b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.2 หรือรายงานผลการติดตามการปฏิบัติตามแผนการประเมินผลการควบคุมภายในของงวดก่อน - ระดับส่วนงานย่อย เป็นแบบที่ใช้สำหรับบันทึกผลการดำเนินการ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ตามแผนการประเมินผลการควบคุมภายในที่ได้รายงานไว้แล้วในแบบ </a:t>
                      </a:r>
                      <a:r>
                        <a:rPr lang="th-TH" sz="900" b="0" dirty="0" err="1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ปย</a:t>
                      </a:r>
                      <a:r>
                        <a:rPr lang="th-TH" sz="900" b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.2 ของงวดก่อนในระดับส่วนงานย่อย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 startAt="3"/>
                        <a:tabLst/>
                        <a:defRPr/>
                      </a:pP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พิจารณาจากการจัดทำรายงาน</a:t>
                      </a:r>
                      <a:r>
                        <a:rPr lang="th-TH" sz="900" b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การควบคุมภายใน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ของหน่วยงานย่อย (แบบ </a:t>
                      </a:r>
                      <a:r>
                        <a:rPr lang="th-TH" sz="900" b="0" baseline="0" dirty="0" err="1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ปย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.1 แบบ </a:t>
                      </a:r>
                      <a:r>
                        <a:rPr lang="th-TH" sz="900" b="0" baseline="0" dirty="0" err="1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ปย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.2 และแบบติดตาม </a:t>
                      </a:r>
                      <a:r>
                        <a:rPr lang="th-TH" sz="900" b="0" baseline="0" dirty="0" err="1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ปย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.2 และการ</a:t>
                      </a:r>
                      <a:r>
                        <a:rPr lang="th-TH" sz="900" b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รายงานการประเมินผลการควบคุมภายใน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ลงในแบบ </a:t>
                      </a:r>
                      <a:r>
                        <a:rPr lang="th-TH" sz="900" b="0" baseline="0" dirty="0" err="1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ปย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.2 ดังนี้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1) กิจกรรมด้านการพัสดุ 2) กิจกรรมด้านการเงินและบัญชี และ 3) กิจกรรมอื่นๆ ที่เป็นภารกิจของหน่วยงาน</a:t>
                      </a:r>
                    </a:p>
                    <a:p>
                      <a:pPr marL="0" indent="0">
                        <a:buNone/>
                        <a:defRPr/>
                      </a:pP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4.    เงื่อนไข 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กำหนดให้หน่วยงานส่วนกลาง </a:t>
                      </a:r>
                      <a:r>
                        <a:rPr lang="th-TH" sz="900" b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รายงานการประเมินผลการควบคุมภายใน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ลงในแบบ ปย.2 ดังนี้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1) กิจกรรมด้านการพัสดุ 2) กิจกรรมด้านการเงินและบัญชี และ 3) กิจกรรมอื่นๆ ที่เป็นภารกิจของหน่วยงาน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5.   แบบฟอร์มสามารถดาวน์โหลดได้ที่เว็บไซต์กลุ่มพัฒนาระบบบริหาร ที่ 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www.dsd.go.th/msdu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ในหัวข้อ เอกสารดาวน์โหลด</a:t>
                      </a:r>
                    </a:p>
                    <a:p>
                      <a:pPr marL="0" indent="0">
                        <a:buNone/>
                        <a:defRPr/>
                      </a:pP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6.   หลักฐาน 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เอกสาร (แบบ </a:t>
                      </a:r>
                      <a:r>
                        <a:rPr lang="th-TH" sz="900" b="0" baseline="0" dirty="0" err="1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ปย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.1 แบบ </a:t>
                      </a:r>
                      <a:r>
                        <a:rPr lang="th-TH" sz="900" b="0" baseline="0" dirty="0" err="1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ปย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.2 และแบบติดตาม </a:t>
                      </a:r>
                      <a:r>
                        <a:rPr lang="th-TH" sz="900" b="0" baseline="0" dirty="0" err="1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ปย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.2) เป็นไฟล์ 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PDF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ที่ผู้อำนวยการหน่วยงานลงนามแล้ว </a:t>
                      </a:r>
                    </a:p>
                    <a:p>
                      <a:pPr marL="0" indent="0">
                        <a:buNone/>
                        <a:defRPr/>
                      </a:pP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7.   เจ้าภาพ 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กลุ่มพัฒนาระบบบริหาร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ผู้รับผิดชอบ 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นางสาววันวิ</a:t>
                      </a:r>
                      <a:r>
                        <a:rPr lang="th-TH" sz="900" b="0" baseline="0" dirty="0" err="1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สาข์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</a:t>
                      </a:r>
                      <a:r>
                        <a:rPr lang="th-TH" sz="900" b="0" baseline="0" dirty="0" err="1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เนาวรังษี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/นางสาว</a:t>
                      </a:r>
                      <a:r>
                        <a:rPr lang="th-TH" sz="900" b="0" baseline="0" dirty="0" err="1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ณัฐธยาน์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จันทร์หอม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โทรศัพท์ 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0 2247 0303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/>
                </a:extLst>
              </a:tr>
              <a:tr h="1730326"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th-TH" sz="9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2056" name="TextBox 14"/>
          <p:cNvSpPr txBox="1">
            <a:spLocks noChangeArrowheads="1"/>
          </p:cNvSpPr>
          <p:nvPr/>
        </p:nvSpPr>
        <p:spPr bwMode="auto">
          <a:xfrm>
            <a:off x="187325" y="4987131"/>
            <a:ext cx="8424863" cy="24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h-TH" sz="1000" b="1" dirty="0">
                <a:latin typeface="Tahoma" pitchFamily="34" charset="0"/>
                <a:cs typeface="Tahoma" pitchFamily="34" charset="0"/>
              </a:rPr>
              <a:t>เป้าหมายตามรอบประเมินที่</a:t>
            </a:r>
            <a:r>
              <a:rPr lang="th-TH" sz="1000" b="1" dirty="0" smtClean="0">
                <a:latin typeface="Tahoma" pitchFamily="34" charset="0"/>
                <a:cs typeface="Tahoma" pitchFamily="34" charset="0"/>
              </a:rPr>
              <a:t>..2/2562........</a:t>
            </a:r>
            <a:endParaRPr lang="th-TH" sz="1000" b="1" dirty="0">
              <a:latin typeface="Tahoma" pitchFamily="34" charset="0"/>
              <a:cs typeface="Tahoma" pitchFamily="34" charset="0"/>
            </a:endParaRPr>
          </a:p>
        </p:txBody>
      </p:sp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1021437" y="5008959"/>
            <a:ext cx="7554238" cy="361157"/>
            <a:chOff x="1162617" y="4013761"/>
            <a:chExt cx="7933878" cy="359710"/>
          </a:xfrm>
        </p:grpSpPr>
        <p:sp>
          <p:nvSpPr>
            <p:cNvPr id="17" name="TextBox 16"/>
            <p:cNvSpPr txBox="1"/>
            <p:nvPr/>
          </p:nvSpPr>
          <p:spPr>
            <a:xfrm>
              <a:off x="1162617" y="4013761"/>
              <a:ext cx="1336600" cy="33836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 sz="800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ปี </a:t>
              </a:r>
              <a:r>
                <a:rPr lang="en-US" sz="800" b="1" dirty="0" smtClean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61</a:t>
              </a:r>
              <a:endParaRPr lang="th-TH" sz="800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18" name="Straight Arrow Connector 34"/>
            <p:cNvCxnSpPr/>
            <p:nvPr/>
          </p:nvCxnSpPr>
          <p:spPr>
            <a:xfrm>
              <a:off x="1991246" y="4280184"/>
              <a:ext cx="457174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Arrow Connector 35"/>
            <p:cNvCxnSpPr/>
            <p:nvPr/>
          </p:nvCxnSpPr>
          <p:spPr>
            <a:xfrm rot="10800000">
              <a:off x="1288023" y="4286509"/>
              <a:ext cx="365104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TextBox 19"/>
            <p:cNvSpPr txBox="1"/>
            <p:nvPr/>
          </p:nvSpPr>
          <p:spPr>
            <a:xfrm>
              <a:off x="5012088" y="4035107"/>
              <a:ext cx="1336600" cy="33836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 ปี </a:t>
              </a:r>
              <a:r>
                <a:rPr lang="en-US" sz="800" b="1" dirty="0" smtClean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62</a:t>
              </a:r>
              <a:endParaRPr lang="th-TH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21" name="Straight Arrow Connector 38"/>
            <p:cNvCxnSpPr/>
            <p:nvPr/>
          </p:nvCxnSpPr>
          <p:spPr>
            <a:xfrm>
              <a:off x="5986758" y="4280184"/>
              <a:ext cx="3109737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Arrow Connector 52"/>
            <p:cNvCxnSpPr/>
            <p:nvPr/>
          </p:nvCxnSpPr>
          <p:spPr>
            <a:xfrm flipH="1">
              <a:off x="2496042" y="4280184"/>
              <a:ext cx="3017668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24" name="Table 51">
            <a:extLst>
              <a:ext uri="{FF2B5EF4-FFF2-40B4-BE49-F238E27FC236}"/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731103949"/>
              </p:ext>
            </p:extLst>
          </p:nvPr>
        </p:nvGraphicFramePr>
        <p:xfrm>
          <a:off x="276225" y="5334000"/>
          <a:ext cx="8439940" cy="955727"/>
        </p:xfrm>
        <a:graphic>
          <a:graphicData uri="http://schemas.openxmlformats.org/drawingml/2006/table">
            <a:tbl>
              <a:tblPr firstRow="1"/>
              <a:tblGrid>
                <a:gridCol w="896276">
                  <a:extLst>
                    <a:ext uri="{9D8B030D-6E8A-4147-A177-3AD203B41FA5}"/>
                  </a:extLst>
                </a:gridCol>
                <a:gridCol w="448139">
                  <a:extLst>
                    <a:ext uri="{9D8B030D-6E8A-4147-A177-3AD203B41FA5}"/>
                  </a:extLst>
                </a:gridCol>
                <a:gridCol w="448139">
                  <a:extLst>
                    <a:ext uri="{9D8B030D-6E8A-4147-A177-3AD203B41FA5}"/>
                  </a:extLst>
                </a:gridCol>
                <a:gridCol w="388659">
                  <a:extLst>
                    <a:ext uri="{9D8B030D-6E8A-4147-A177-3AD203B41FA5}"/>
                  </a:extLst>
                </a:gridCol>
                <a:gridCol w="461379">
                  <a:extLst>
                    <a:ext uri="{9D8B030D-6E8A-4147-A177-3AD203B41FA5}"/>
                  </a:extLst>
                </a:gridCol>
                <a:gridCol w="414298">
                  <a:extLst>
                    <a:ext uri="{9D8B030D-6E8A-4147-A177-3AD203B41FA5}"/>
                  </a:extLst>
                </a:gridCol>
                <a:gridCol w="1499183">
                  <a:extLst>
                    <a:ext uri="{9D8B030D-6E8A-4147-A177-3AD203B41FA5}"/>
                  </a:extLst>
                </a:gridCol>
                <a:gridCol w="448139">
                  <a:extLst>
                    <a:ext uri="{9D8B030D-6E8A-4147-A177-3AD203B41FA5}"/>
                  </a:extLst>
                </a:gridCol>
                <a:gridCol w="373449">
                  <a:extLst>
                    <a:ext uri="{9D8B030D-6E8A-4147-A177-3AD203B41FA5}"/>
                  </a:extLst>
                </a:gridCol>
                <a:gridCol w="448139">
                  <a:extLst>
                    <a:ext uri="{9D8B030D-6E8A-4147-A177-3AD203B41FA5}"/>
                  </a:extLst>
                </a:gridCol>
                <a:gridCol w="448139">
                  <a:extLst>
                    <a:ext uri="{9D8B030D-6E8A-4147-A177-3AD203B41FA5}"/>
                  </a:extLst>
                </a:gridCol>
                <a:gridCol w="417488">
                  <a:extLst>
                    <a:ext uri="{9D8B030D-6E8A-4147-A177-3AD203B41FA5}"/>
                  </a:extLst>
                </a:gridCol>
                <a:gridCol w="1748513">
                  <a:extLst>
                    <a:ext uri="{9D8B030D-6E8A-4147-A177-3AD203B41FA5}"/>
                  </a:extLst>
                </a:gridCol>
              </a:tblGrid>
              <a:tr h="350360">
                <a:tc>
                  <a:txBody>
                    <a:bodyPr/>
                    <a:lstStyle/>
                    <a:p>
                      <a:pPr lvl="0" algn="thaiDist"/>
                      <a:endParaRPr lang="en-US" sz="800" b="1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ธ.ค.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ก.พ.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 smtClean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1 มี.ค. (6 เดือน)</a:t>
                      </a:r>
                      <a:endParaRPr lang="en-US" sz="800" b="1" dirty="0" smtClean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เม.ย.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มิ.ย.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 smtClean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2 ก.ย. (12 เดือน)</a:t>
                      </a:r>
                      <a:endParaRPr lang="en-US" sz="800" b="1" dirty="0" smtClean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extLst>
                  <a:ext uri="{0D108BD9-81ED-4DB2-BD59-A6C34878D82A}"/>
                </a:extLst>
              </a:tr>
              <a:tr h="605367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เป้าหมาย ปี </a:t>
                      </a:r>
                      <a:r>
                        <a:rPr lang="en-US" sz="800" b="1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62</a:t>
                      </a:r>
                      <a:endParaRPr lang="en-US" sz="800" b="1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0" u="none" strike="noStrike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800" b="0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th-TH" sz="800" b="0" kern="1200" dirty="0" smtClean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endParaRPr lang="th-TH" sz="8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11125" marR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800" b="0" kern="1200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รายงานการควบคุมภายในระดับส่วนงานย่อย ประจำปีงบประมาณ พ.ศ. </a:t>
                      </a:r>
                      <a:r>
                        <a:rPr lang="th-TH" sz="800" b="0" kern="120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2562</a:t>
                      </a:r>
                      <a:endParaRPr lang="th-TH" sz="800" b="0" kern="1200" dirty="0" smtClean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/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304971877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รูปภาพที่เกี่ยวข้อง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09004" y="142877"/>
            <a:ext cx="1000106" cy="1000107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0" y="-3413"/>
            <a:ext cx="860217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000" b="1" dirty="0" smtClean="0">
                <a:latin typeface="Tahoma" pitchFamily="34" charset="0"/>
                <a:cs typeface="Tahoma" pitchFamily="34" charset="0"/>
              </a:rPr>
              <a:t>ตัวชี้วัด องค์ประกอบที่ 4 </a:t>
            </a:r>
            <a:r>
              <a:rPr lang="en-US" sz="1200" b="1" dirty="0" smtClean="0">
                <a:latin typeface="Tahoma" pitchFamily="34" charset="0"/>
                <a:cs typeface="Tahoma" pitchFamily="34" charset="0"/>
              </a:rPr>
              <a:t>Innovation Base </a:t>
            </a:r>
            <a:r>
              <a:rPr lang="th-TH" sz="1000" b="1" dirty="0" smtClean="0">
                <a:latin typeface="Tahoma" pitchFamily="34" charset="0"/>
                <a:cs typeface="Tahoma" pitchFamily="34" charset="0"/>
              </a:rPr>
              <a:t>(ส่วนกลางทุกหน่วยงาน)</a:t>
            </a:r>
            <a:endParaRPr lang="th-TH" sz="1000" b="1" dirty="0">
              <a:latin typeface="Tahoma" pitchFamily="34" charset="0"/>
              <a:cs typeface="Tahoma" pitchFamily="34" charset="0"/>
            </a:endParaRPr>
          </a:p>
          <a:p>
            <a:r>
              <a:rPr lang="th-TH" sz="16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การปฏิบัติราชการระดับหน่วยงานภายใน </a:t>
            </a:r>
            <a:r>
              <a:rPr lang="th-TH" sz="16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ประจำปีงบประมาณ พ.ศ. </a:t>
            </a:r>
            <a:r>
              <a:rPr lang="en-US" sz="16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2561</a:t>
            </a:r>
            <a:endParaRPr lang="th-TH" sz="1400" b="1" dirty="0">
              <a:solidFill>
                <a:prstClr val="black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1" name="Rounded Rectangle 3"/>
          <p:cNvSpPr/>
          <p:nvPr/>
        </p:nvSpPr>
        <p:spPr bwMode="gray">
          <a:xfrm>
            <a:off x="295171" y="785794"/>
            <a:ext cx="6653093" cy="625842"/>
          </a:xfrm>
          <a:prstGeom prst="roundRect">
            <a:avLst>
              <a:gd name="adj" fmla="val 50000"/>
            </a:avLst>
          </a:prstGeom>
          <a:noFill/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72000" tIns="72000" rIns="72000" bIns="72000" numCol="1" rtlCol="0" anchor="t" anchorCtr="0" compatLnSpc="1">
            <a:prstTxWarp prst="textNoShape">
              <a:avLst/>
            </a:prstTxWarp>
            <a:noAutofit/>
          </a:bodyPr>
          <a:lstStyle/>
          <a:p>
            <a:pPr fontAlgn="base">
              <a:spcAft>
                <a:spcPts val="600"/>
              </a:spcAft>
            </a:pPr>
            <a:r>
              <a:rPr lang="th-TH" sz="1200" kern="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ตัวชี้วัด 2.1 </a:t>
            </a:r>
            <a:r>
              <a:rPr lang="en-US" sz="1200" kern="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: </a:t>
            </a:r>
            <a:r>
              <a:rPr lang="th-TH" sz="1200" kern="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ความสำเร็จในการดำเนินการตามมาตรการลด และคัดแยกขยะมูลฝอย</a:t>
            </a:r>
            <a:r>
              <a:rPr lang="en-US" sz="1200" kern="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endParaRPr lang="th-TH" sz="1200" kern="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fontAlgn="base">
              <a:spcAft>
                <a:spcPts val="600"/>
              </a:spcAft>
            </a:pPr>
            <a:r>
              <a:rPr lang="th-TH" sz="1200" kern="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                </a:t>
            </a:r>
          </a:p>
          <a:p>
            <a:pPr fontAlgn="base">
              <a:spcAft>
                <a:spcPts val="600"/>
              </a:spcAft>
            </a:pPr>
            <a:r>
              <a:rPr lang="th-TH" sz="1200" kern="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                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003" y="1452878"/>
            <a:ext cx="4392413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100" b="1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คำอธิบาย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79512" y="4754415"/>
            <a:ext cx="4392413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000" b="1" dirty="0">
                <a:latin typeface="Tahoma" pitchFamily="34" charset="0"/>
                <a:ea typeface="Tahoma" pitchFamily="34" charset="0"/>
                <a:cs typeface="Tahoma" pitchFamily="34" charset="0"/>
              </a:rPr>
              <a:t>เป้าหมายตามรอบประเมิน</a:t>
            </a:r>
          </a:p>
        </p:txBody>
      </p:sp>
      <p:grpSp>
        <p:nvGrpSpPr>
          <p:cNvPr id="2" name="Group 4"/>
          <p:cNvGrpSpPr/>
          <p:nvPr/>
        </p:nvGrpSpPr>
        <p:grpSpPr>
          <a:xfrm>
            <a:off x="1000100" y="4873424"/>
            <a:ext cx="7943402" cy="341526"/>
            <a:chOff x="1153093" y="4031945"/>
            <a:chExt cx="7943402" cy="341526"/>
          </a:xfrm>
        </p:grpSpPr>
        <p:sp>
          <p:nvSpPr>
            <p:cNvPr id="17" name="TextBox 16"/>
            <p:cNvSpPr txBox="1"/>
            <p:nvPr/>
          </p:nvSpPr>
          <p:spPr>
            <a:xfrm>
              <a:off x="1153093" y="4031945"/>
              <a:ext cx="133682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th-TH" sz="800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/>
              <a:r>
                <a:rPr lang="th-TH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ปี </a:t>
              </a:r>
              <a:r>
                <a:rPr lang="en-US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60</a:t>
              </a:r>
              <a:endParaRPr lang="th-TH" sz="800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18" name="Straight Arrow Connector 34"/>
            <p:cNvCxnSpPr/>
            <p:nvPr/>
          </p:nvCxnSpPr>
          <p:spPr>
            <a:xfrm>
              <a:off x="1991122" y="4279895"/>
              <a:ext cx="457200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Arrow Connector 35"/>
            <p:cNvCxnSpPr/>
            <p:nvPr/>
          </p:nvCxnSpPr>
          <p:spPr>
            <a:xfrm rot="10800000">
              <a:off x="1287974" y="4287080"/>
              <a:ext cx="365760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TextBox 19"/>
            <p:cNvSpPr txBox="1"/>
            <p:nvPr/>
          </p:nvSpPr>
          <p:spPr>
            <a:xfrm>
              <a:off x="5011691" y="4034917"/>
              <a:ext cx="133682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th-TH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/>
              <a:r>
                <a:rPr lang="th-TH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 ปี </a:t>
              </a:r>
              <a:r>
                <a:rPr lang="en-US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61</a:t>
              </a:r>
              <a:endParaRPr lang="th-TH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21" name="Straight Arrow Connector 38"/>
            <p:cNvCxnSpPr/>
            <p:nvPr/>
          </p:nvCxnSpPr>
          <p:spPr>
            <a:xfrm>
              <a:off x="5987535" y="4279895"/>
              <a:ext cx="3108960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Arrow Connector 52"/>
            <p:cNvCxnSpPr/>
            <p:nvPr/>
          </p:nvCxnSpPr>
          <p:spPr>
            <a:xfrm flipH="1">
              <a:off x="2495398" y="4279895"/>
              <a:ext cx="3017520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24" name="Table 51">
            <a:extLst>
              <a:ext uri="{FF2B5EF4-FFF2-40B4-BE49-F238E27FC236}">
                <a16:creationId xmlns="" xmlns:a16="http://schemas.microsoft.com/office/drawing/2014/main" id="{158A2FA5-4FFE-4AC3-B2CB-0934EC5F31E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171330267"/>
              </p:ext>
            </p:extLst>
          </p:nvPr>
        </p:nvGraphicFramePr>
        <p:xfrm>
          <a:off x="0" y="5285976"/>
          <a:ext cx="9006844" cy="1066447"/>
        </p:xfrm>
        <a:graphic>
          <a:graphicData uri="http://schemas.openxmlformats.org/drawingml/2006/table">
            <a:tbl>
              <a:tblPr firstRow="1"/>
              <a:tblGrid>
                <a:gridCol w="1160780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403270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391885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371789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492370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  <a:gridCol w="442127">
                  <a:extLst>
                    <a:ext uri="{9D8B030D-6E8A-4147-A177-3AD203B41FA5}">
                      <a16:colId xmlns="" xmlns:a16="http://schemas.microsoft.com/office/drawing/2014/main" val="20005"/>
                    </a:ext>
                  </a:extLst>
                </a:gridCol>
                <a:gridCol w="1918576">
                  <a:extLst>
                    <a:ext uri="{9D8B030D-6E8A-4147-A177-3AD203B41FA5}">
                      <a16:colId xmlns="" xmlns:a16="http://schemas.microsoft.com/office/drawing/2014/main" val="20006"/>
                    </a:ext>
                  </a:extLst>
                </a:gridCol>
                <a:gridCol w="392545">
                  <a:extLst>
                    <a:ext uri="{9D8B030D-6E8A-4147-A177-3AD203B41FA5}">
                      <a16:colId xmlns="" xmlns:a16="http://schemas.microsoft.com/office/drawing/2014/main" val="20007"/>
                    </a:ext>
                  </a:extLst>
                </a:gridCol>
                <a:gridCol w="391886">
                  <a:extLst>
                    <a:ext uri="{9D8B030D-6E8A-4147-A177-3AD203B41FA5}">
                      <a16:colId xmlns="" xmlns:a16="http://schemas.microsoft.com/office/drawing/2014/main" val="20008"/>
                    </a:ext>
                  </a:extLst>
                </a:gridCol>
                <a:gridCol w="391885">
                  <a:extLst>
                    <a:ext uri="{9D8B030D-6E8A-4147-A177-3AD203B41FA5}">
                      <a16:colId xmlns="" xmlns:a16="http://schemas.microsoft.com/office/drawing/2014/main" val="20009"/>
                    </a:ext>
                  </a:extLst>
                </a:gridCol>
                <a:gridCol w="391886">
                  <a:extLst>
                    <a:ext uri="{9D8B030D-6E8A-4147-A177-3AD203B41FA5}">
                      <a16:colId xmlns="" xmlns:a16="http://schemas.microsoft.com/office/drawing/2014/main" val="20010"/>
                    </a:ext>
                  </a:extLst>
                </a:gridCol>
                <a:gridCol w="391886">
                  <a:extLst>
                    <a:ext uri="{9D8B030D-6E8A-4147-A177-3AD203B41FA5}">
                      <a16:colId xmlns="" xmlns:a16="http://schemas.microsoft.com/office/drawing/2014/main" val="20011"/>
                    </a:ext>
                  </a:extLst>
                </a:gridCol>
                <a:gridCol w="1865959">
                  <a:extLst>
                    <a:ext uri="{9D8B030D-6E8A-4147-A177-3AD203B41FA5}">
                      <a16:colId xmlns="" xmlns:a16="http://schemas.microsoft.com/office/drawing/2014/main" val="20012"/>
                    </a:ext>
                  </a:extLst>
                </a:gridCol>
              </a:tblGrid>
              <a:tr h="269377">
                <a:tc>
                  <a:txBody>
                    <a:bodyPr/>
                    <a:lstStyle/>
                    <a:p>
                      <a:pPr lvl="0" algn="thaiDist"/>
                      <a:endParaRPr lang="en-US" sz="800" b="1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ธ.ค.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ก.พ.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 smtClean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</a:t>
                      </a:r>
                      <a:r>
                        <a:rPr lang="th-TH" sz="800" b="1" baseline="0" dirty="0" smtClean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1 </a:t>
                      </a:r>
                      <a:r>
                        <a:rPr lang="th-TH" sz="800" b="1" dirty="0" smtClean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มี.ค. (6 เดือน)</a:t>
                      </a:r>
                      <a:endParaRPr lang="en-US" sz="800" b="1" dirty="0" smtClean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เม.ย.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มิ.ย.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 smtClean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2 ก.ย. (12 เดือน)</a:t>
                      </a:r>
                      <a:endParaRPr lang="en-US" sz="800" b="1" dirty="0" smtClean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731167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เป้าหมาย ปี </a:t>
                      </a:r>
                      <a:r>
                        <a:rPr lang="en-US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61</a:t>
                      </a: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0" u="none" strike="noStrike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800" b="0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11125" marR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800" b="0" kern="1200" baseline="0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มีส่วนร่วมในการดำเนินกิจกรรมตามข้อ 2 ทั้ง 6 กิจกรรม</a:t>
                      </a:r>
                    </a:p>
                    <a:p>
                      <a:pPr marL="111125" marR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US" sz="800" b="0" kern="1200" dirty="0" smtClean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endParaRPr lang="th-TH" sz="8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11125" marR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800" b="0" kern="1200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คะแนนรวมตามการประเมินอธิบดี</a:t>
                      </a:r>
                      <a:r>
                        <a:rPr lang="th-TH" sz="800" b="0" kern="1200" baseline="0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ไม่ตำกว่า 8 คะแนน</a:t>
                      </a:r>
                      <a:r>
                        <a:rPr lang="en-US" sz="800" b="0" kern="1200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</a:t>
                      </a:r>
                      <a:endParaRPr lang="th-TH" sz="800" b="0" kern="1200" dirty="0" smtClean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25" name="ตาราง 9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74900320"/>
              </p:ext>
            </p:extLst>
          </p:nvPr>
        </p:nvGraphicFramePr>
        <p:xfrm>
          <a:off x="142844" y="1785926"/>
          <a:ext cx="8677628" cy="278608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677628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</a:tblGrid>
              <a:tr h="2786082">
                <a:tc>
                  <a:txBody>
                    <a:bodyPr/>
                    <a:lstStyle/>
                    <a:p>
                      <a:pPr marL="228600" indent="-228600">
                        <a:buAutoNum type="arabicPeriod"/>
                        <a:defRPr/>
                      </a:pPr>
                      <a:r>
                        <a:rPr lang="th-TH" sz="1000" b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ความสำเร็จของการดำเนินการตามมาตรการลด</a:t>
                      </a:r>
                      <a:r>
                        <a:rPr lang="th-TH" sz="10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และคัดแยกขยะมูลฝอย คือ การสร้างคุณภาพสิ่งแวดล้อมที่ดี ลดมลพิษและลดผลกระทบต่อสุขภาพของประชาชนและระบบนิเวศ โดยเป็นตัวชี้วัดที่ประเมินผู้บริหารองค์การ ประจำปีงบประมาณ พ.ศ. 2562</a:t>
                      </a:r>
                      <a:endParaRPr lang="en-US" sz="1000" b="0" dirty="0" smtClean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indent="-228600">
                        <a:buAutoNum type="arabicPeriod" startAt="2"/>
                        <a:defRPr/>
                      </a:pPr>
                      <a:r>
                        <a:rPr lang="th-TH" sz="900" b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ิจารณาจากการดำเนินงานที่บรรลุเป้าหมายโดยหน่วยงานภาครัฐทั่วประเทศมีการดำเนินกิจกรรมการลดและคัดแยกขยะมูลฝอยภายในหน่วยงาน เพื่อเป็นแบบอย่างแก่ประชาชนและภาคเอกชน โดยหน่วยงานมีส่วนร่วมในการดำเนินการ 6 กิจกรรม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ดังนี้ 1) มีส่วนร่วมในกิจกรรมเสริมสร้างความรู้ ความเข้าใจ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เพื่อให้บุคลากรมีการปรับเปลี่ยน ในการลด คัดแยกขยะมูลฝอยในหน่วยงาน 2) มีส่วนร่วมในการประชาสัมพันธ์ให้บุคลากรและประชาชนที่มาใช้ประโยชน์ตามเหมาะสมของหน่วยงาน 3) มีการคัดแยกขยะมูลฝอยในหน่วยงานเพื่อนำไปใช้ประโยชน์ตามความเหมาะสมของหน่วยงาน 4) งดใช้</a:t>
                      </a:r>
                      <a:r>
                        <a:rPr lang="th-TH" sz="900" b="0" baseline="0" dirty="0" err="1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โฟม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บรรจุอาหาร ในการดเนินกิจกรรมต่าง ๆ ของหน่วยงาน 5) ส่งเสริมสนับสนุนการใช้แก้น้ำส่วนตัวเพื่อลดการใช้แก้น้ำพลาสติกแบบใช้ครั้งเดียว 6) ส่งเสริมสนับสนุนการใช้ตะกร้า ถุงผ้า ปิ่นโต ภาชนะหรือบรรจุภัณฑ์ที่เป็นมิตรกับสิ่งแวดล้อม เพื่อลดการใช้ถุงพลาสติกหูหิ้ว รอบที่ 1 ผลการดำเนินการระหว่างวันที่ 1 ตุลาคม 2561 - 31 มีนาคม 2562 และรอบที่ 2 ผลการดำเนินการระหว่างวันที่ 1 เมษายน - 30 กันยายน 2562</a:t>
                      </a:r>
                      <a:endParaRPr lang="en-US" sz="900" b="1" dirty="0" smtClean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176213" marR="0" indent="-176213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 startAt="2"/>
                        <a:tabLst/>
                        <a:defRPr/>
                      </a:pP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หลักฐาน 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รอบที่ 1 การรายงาน / ภาพประกอบ / การเก็บข้อมูลของเจ้าภาพตัวชี้วัด รอบที่ 2 ใช้ผลคะแนนการประเมินผู้บริหารองค์การ</a:t>
                      </a:r>
                    </a:p>
                    <a:p>
                      <a:pPr marL="176213" marR="0" indent="-176213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 startAt="2"/>
                        <a:tabLst/>
                        <a:defRPr/>
                      </a:pP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baseline="0" dirty="0" smtClean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เจ้าภาพ </a:t>
                      </a:r>
                      <a:r>
                        <a:rPr lang="en-US" sz="900" b="0" baseline="0" dirty="0" smtClean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baseline="0" dirty="0" smtClean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สำนักงานเลขานุการกรม  ผู้รับผิดชอบ </a:t>
                      </a:r>
                      <a:r>
                        <a:rPr lang="en-US" sz="900" b="0" baseline="0" dirty="0" smtClean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endParaRPr lang="th-TH" sz="900" b="0" baseline="0" dirty="0" smtClean="0">
                        <a:solidFill>
                          <a:srgbClr val="FF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176213" indent="-176213">
                        <a:buNone/>
                        <a:defRPr/>
                      </a:pPr>
                      <a:r>
                        <a:rPr lang="th-TH" sz="900" b="0" baseline="0" dirty="0" smtClean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โทรศัพท์ </a:t>
                      </a:r>
                      <a:r>
                        <a:rPr lang="en-US" sz="900" b="0" baseline="0" dirty="0" smtClean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endParaRPr lang="th-TH" sz="900" b="0" baseline="0" dirty="0" smtClean="0">
                        <a:solidFill>
                          <a:srgbClr val="FF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indent="-228600">
                        <a:buNone/>
                        <a:defRPr/>
                      </a:pPr>
                      <a:endParaRPr lang="th-TH" sz="9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รูปภาพที่เกี่ยวข้อง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09004" y="142877"/>
            <a:ext cx="1000106" cy="1000107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0" y="-3413"/>
            <a:ext cx="860217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000" b="1" dirty="0" smtClean="0">
                <a:solidFill>
                  <a:prstClr val="black"/>
                </a:solidFill>
                <a:latin typeface="Tahoma" pitchFamily="34" charset="0"/>
                <a:cs typeface="Tahoma" pitchFamily="34" charset="0"/>
              </a:rPr>
              <a:t>ตัวชี้วัด องค์ประกอบที่ 5 </a:t>
            </a:r>
            <a:r>
              <a:rPr lang="en-US" sz="1200" b="1" dirty="0" smtClean="0">
                <a:solidFill>
                  <a:prstClr val="black"/>
                </a:solidFill>
                <a:latin typeface="Tahoma" pitchFamily="34" charset="0"/>
                <a:cs typeface="Tahoma" pitchFamily="34" charset="0"/>
              </a:rPr>
              <a:t>Potential Base </a:t>
            </a:r>
            <a:r>
              <a:rPr lang="th-TH" sz="1000" b="1" dirty="0" smtClean="0">
                <a:solidFill>
                  <a:prstClr val="black"/>
                </a:solidFill>
                <a:latin typeface="Tahoma" pitchFamily="34" charset="0"/>
                <a:cs typeface="Tahoma" pitchFamily="34" charset="0"/>
              </a:rPr>
              <a:t>(สำนักพัฒนาผู้ฝึกและเทคโนโลยีการฝึก และศูนย์ข้อมูลเทคโนโลยีสารสนเทศฯ)</a:t>
            </a:r>
            <a:endParaRPr lang="th-TH" sz="1000" b="1" dirty="0">
              <a:solidFill>
                <a:prstClr val="black"/>
              </a:solidFill>
              <a:latin typeface="Tahoma" pitchFamily="34" charset="0"/>
              <a:cs typeface="Tahoma" pitchFamily="34" charset="0"/>
            </a:endParaRPr>
          </a:p>
          <a:p>
            <a:r>
              <a:rPr lang="th-TH" sz="1600" b="1" dirty="0" smtClean="0">
                <a:solidFill>
                  <a:prstClr val="black">
                    <a:lumMod val="65000"/>
                    <a:lumOff val="35000"/>
                  </a:prst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การปฏิบัติราชการระดับหน่วยงานภายใน </a:t>
            </a:r>
            <a:r>
              <a:rPr lang="th-TH" sz="16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ประจำปีงบประมาณ พ.ศ. </a:t>
            </a:r>
            <a:r>
              <a:rPr lang="en-US" sz="1600" b="1" dirty="0" smtClean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2562</a:t>
            </a:r>
            <a:endParaRPr lang="th-TH" sz="1400" b="1" dirty="0">
              <a:solidFill>
                <a:prstClr val="black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1" name="Rounded Rectangle 3"/>
          <p:cNvSpPr/>
          <p:nvPr/>
        </p:nvSpPr>
        <p:spPr bwMode="gray">
          <a:xfrm>
            <a:off x="295171" y="731456"/>
            <a:ext cx="6653093" cy="625842"/>
          </a:xfrm>
          <a:prstGeom prst="roundRect">
            <a:avLst>
              <a:gd name="adj" fmla="val 50000"/>
            </a:avLst>
          </a:prstGeom>
          <a:noFill/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72000" tIns="72000" rIns="72000" bIns="72000" numCol="1" rtlCol="0" anchor="t" anchorCtr="0" compatLnSpc="1">
            <a:prstTxWarp prst="textNoShape">
              <a:avLst/>
            </a:prstTxWarp>
            <a:noAutofit/>
          </a:bodyPr>
          <a:lstStyle/>
          <a:p>
            <a:pPr fontAlgn="base">
              <a:spcAft>
                <a:spcPts val="600"/>
              </a:spcAft>
            </a:pPr>
            <a:r>
              <a:rPr lang="th-TH" sz="1200" kern="0" dirty="0" smtClean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5.1 ตัวชี้วัด </a:t>
            </a:r>
            <a:r>
              <a:rPr lang="en-US" sz="1200" kern="0" dirty="0" smtClean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: </a:t>
            </a:r>
            <a:r>
              <a:rPr lang="th-TH" sz="1200" kern="0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ความสำเร็จของการออกวุฒิบัตรอิเล็กทรอนิกส์ (</a:t>
            </a:r>
            <a:r>
              <a:rPr lang="en-US" sz="1200" kern="0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e-certificate)</a:t>
            </a:r>
            <a:endParaRPr lang="th-TH" sz="1200" kern="0" dirty="0" smtClean="0">
              <a:solidFill>
                <a:prstClr val="black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02003" y="1381440"/>
            <a:ext cx="4392413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1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คำอธิบาย</a:t>
            </a:r>
          </a:p>
        </p:txBody>
      </p:sp>
      <p:graphicFrame>
        <p:nvGraphicFramePr>
          <p:cNvPr id="13" name="ตาราง 9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779066514"/>
              </p:ext>
            </p:extLst>
          </p:nvPr>
        </p:nvGraphicFramePr>
        <p:xfrm>
          <a:off x="142844" y="1714488"/>
          <a:ext cx="8677628" cy="22479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677628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</a:tblGrid>
              <a:tr h="2247912">
                <a:tc>
                  <a:txBody>
                    <a:bodyPr/>
                    <a:lstStyle/>
                    <a:p>
                      <a:pPr marL="228600" indent="-228600">
                        <a:buAutoNum type="arabicPeriod"/>
                        <a:defRPr/>
                      </a:pPr>
                      <a:r>
                        <a:rPr lang="th-TH" sz="1000" b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ความสำเร็จของการพัฒนาระบบออกวุฒิบัตรอิเล็กทรอนิกส์ (</a:t>
                      </a:r>
                      <a:r>
                        <a:rPr lang="en-US" sz="1000" b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e-certificate</a:t>
                      </a:r>
                      <a:r>
                        <a:rPr lang="th-TH" sz="1000" b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 เป็นการลดขั้นตอน ลดความซ้ำซ้อนในการออกวุฒิบัตร โดยการใช้งานผ่านระบบบริการตามภารกิจของกรมพัฒนาฝีมือแรงงาน</a:t>
                      </a:r>
                      <a:r>
                        <a:rPr lang="th-TH" sz="10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(</a:t>
                      </a:r>
                      <a:r>
                        <a:rPr lang="en-US" sz="10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datacenter</a:t>
                      </a:r>
                      <a:r>
                        <a:rPr lang="th-TH" sz="10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th-TH" sz="10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พิ</a:t>
                      </a:r>
                      <a:r>
                        <a:rPr lang="th-TH" sz="900" b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จารณาจากการดำเนินงานที่บรรลุเป้าหมายโดยการจัดทำแผนการพัฒนาระบบออกวุฒิบัตรอิเล็กทรอนิกส์ (</a:t>
                      </a:r>
                      <a:r>
                        <a:rPr lang="en-US" sz="900" b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e-certificate</a:t>
                      </a:r>
                      <a:r>
                        <a:rPr lang="th-TH" sz="900" b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รวมทั้ง มีการทดลองใช้ระบบ</a:t>
                      </a:r>
                      <a:r>
                        <a:rPr lang="th-TH" sz="900" b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ออกวุฒิบัตรอิเล็กทรอนิกส์    (</a:t>
                      </a:r>
                      <a:r>
                        <a:rPr lang="en-US" sz="900" b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e-certificate)</a:t>
                      </a:r>
                      <a:endParaRPr lang="th-TH" sz="900" b="0" dirty="0" smtClean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การรายงานผล รอบที่ 1 ผลการดำเนินการระหว่างวันที่ 1 ตุลาคม 2560 - 31 มีนาคม 2561 และรอบที่ 2 ผลการดำเนินการระหว่างวันที่ 1 เมษายน - 30 กันยายน 2561 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 startAt="4"/>
                        <a:tabLst/>
                        <a:defRPr/>
                      </a:pP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เจ้าภาพ 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กลุ่มพัฒนาระบบบริหาร  ผู้รับผิดชอบ 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นางสาววันวิสาข์  เนาวรังษี และนางสาวณัฐธยาน์  จันทร์หอม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โทรศัพท์ 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0 2247 0303</a:t>
                      </a:r>
                      <a:endParaRPr lang="th-TH" sz="900" b="0" baseline="0" dirty="0" smtClean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15" name="TextBox 14"/>
          <p:cNvSpPr txBox="1"/>
          <p:nvPr/>
        </p:nvSpPr>
        <p:spPr>
          <a:xfrm>
            <a:off x="287551" y="4267200"/>
            <a:ext cx="4392413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0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เป้าหมายตามรอบประเมิน</a:t>
            </a:r>
          </a:p>
        </p:txBody>
      </p:sp>
      <p:grpSp>
        <p:nvGrpSpPr>
          <p:cNvPr id="2" name="Group 4"/>
          <p:cNvGrpSpPr/>
          <p:nvPr/>
        </p:nvGrpSpPr>
        <p:grpSpPr>
          <a:xfrm>
            <a:off x="1050134" y="4583652"/>
            <a:ext cx="7943402" cy="341526"/>
            <a:chOff x="1153093" y="4031945"/>
            <a:chExt cx="7943402" cy="341526"/>
          </a:xfrm>
        </p:grpSpPr>
        <p:sp>
          <p:nvSpPr>
            <p:cNvPr id="17" name="TextBox 16"/>
            <p:cNvSpPr txBox="1"/>
            <p:nvPr/>
          </p:nvSpPr>
          <p:spPr>
            <a:xfrm>
              <a:off x="1153093" y="4031945"/>
              <a:ext cx="133682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th-TH" sz="800" b="1" dirty="0">
                <a:solidFill>
                  <a:srgbClr val="F79646">
                    <a:lumMod val="50000"/>
                  </a:srgb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/>
              <a:r>
                <a:rPr lang="th-TH" sz="800" b="1" dirty="0">
                  <a:solidFill>
                    <a:srgbClr val="F79646">
                      <a:lumMod val="50000"/>
                    </a:srgb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ปี </a:t>
              </a:r>
              <a:r>
                <a:rPr lang="en-US" sz="800" b="1" dirty="0" smtClean="0">
                  <a:solidFill>
                    <a:srgbClr val="F79646">
                      <a:lumMod val="50000"/>
                    </a:srgb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61</a:t>
              </a:r>
              <a:endParaRPr lang="th-TH" sz="800" b="1" dirty="0">
                <a:solidFill>
                  <a:srgbClr val="F79646">
                    <a:lumMod val="50000"/>
                  </a:srgb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18" name="Straight Arrow Connector 34"/>
            <p:cNvCxnSpPr/>
            <p:nvPr/>
          </p:nvCxnSpPr>
          <p:spPr>
            <a:xfrm>
              <a:off x="1991122" y="4279895"/>
              <a:ext cx="457200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Arrow Connector 35"/>
            <p:cNvCxnSpPr/>
            <p:nvPr/>
          </p:nvCxnSpPr>
          <p:spPr>
            <a:xfrm rot="10800000">
              <a:off x="1287974" y="4287080"/>
              <a:ext cx="365760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TextBox 19"/>
            <p:cNvSpPr txBox="1"/>
            <p:nvPr/>
          </p:nvSpPr>
          <p:spPr>
            <a:xfrm>
              <a:off x="5011691" y="4034917"/>
              <a:ext cx="133682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th-TH" sz="800" b="1" dirty="0">
                <a:solidFill>
                  <a:srgbClr val="F79646">
                    <a:lumMod val="75000"/>
                  </a:srgb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/>
              <a:r>
                <a:rPr lang="th-TH" sz="800" b="1" dirty="0">
                  <a:solidFill>
                    <a:srgbClr val="F79646">
                      <a:lumMod val="75000"/>
                    </a:srgb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 ปี </a:t>
              </a:r>
              <a:r>
                <a:rPr lang="en-US" sz="800" b="1" dirty="0" smtClean="0">
                  <a:solidFill>
                    <a:srgbClr val="F79646">
                      <a:lumMod val="75000"/>
                    </a:srgb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62</a:t>
              </a:r>
              <a:endParaRPr lang="th-TH" sz="800" b="1" dirty="0">
                <a:solidFill>
                  <a:srgbClr val="F79646">
                    <a:lumMod val="75000"/>
                  </a:srgb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21" name="Straight Arrow Connector 38"/>
            <p:cNvCxnSpPr/>
            <p:nvPr/>
          </p:nvCxnSpPr>
          <p:spPr>
            <a:xfrm>
              <a:off x="5987535" y="4279895"/>
              <a:ext cx="3108960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Arrow Connector 52"/>
            <p:cNvCxnSpPr/>
            <p:nvPr/>
          </p:nvCxnSpPr>
          <p:spPr>
            <a:xfrm flipH="1">
              <a:off x="2495398" y="4279895"/>
              <a:ext cx="3017520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24" name="Table 51">
            <a:extLst>
              <a:ext uri="{FF2B5EF4-FFF2-40B4-BE49-F238E27FC236}">
                <a16:creationId xmlns="" xmlns:a16="http://schemas.microsoft.com/office/drawing/2014/main" id="{158A2FA5-4FFE-4AC3-B2CB-0934EC5F31E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921752571"/>
              </p:ext>
            </p:extLst>
          </p:nvPr>
        </p:nvGraphicFramePr>
        <p:xfrm>
          <a:off x="0" y="5029200"/>
          <a:ext cx="9009112" cy="1495412"/>
        </p:xfrm>
        <a:graphic>
          <a:graphicData uri="http://schemas.openxmlformats.org/drawingml/2006/table">
            <a:tbl>
              <a:tblPr firstRow="1"/>
              <a:tblGrid>
                <a:gridCol w="1161072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403371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391984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371883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492494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  <a:gridCol w="442238">
                  <a:extLst>
                    <a:ext uri="{9D8B030D-6E8A-4147-A177-3AD203B41FA5}">
                      <a16:colId xmlns="" xmlns:a16="http://schemas.microsoft.com/office/drawing/2014/main" val="20005"/>
                    </a:ext>
                  </a:extLst>
                </a:gridCol>
                <a:gridCol w="1919059">
                  <a:extLst>
                    <a:ext uri="{9D8B030D-6E8A-4147-A177-3AD203B41FA5}">
                      <a16:colId xmlns="" xmlns:a16="http://schemas.microsoft.com/office/drawing/2014/main" val="20006"/>
                    </a:ext>
                  </a:extLst>
                </a:gridCol>
                <a:gridCol w="392644">
                  <a:extLst>
                    <a:ext uri="{9D8B030D-6E8A-4147-A177-3AD203B41FA5}">
                      <a16:colId xmlns="" xmlns:a16="http://schemas.microsoft.com/office/drawing/2014/main" val="20007"/>
                    </a:ext>
                  </a:extLst>
                </a:gridCol>
                <a:gridCol w="391985">
                  <a:extLst>
                    <a:ext uri="{9D8B030D-6E8A-4147-A177-3AD203B41FA5}">
                      <a16:colId xmlns="" xmlns:a16="http://schemas.microsoft.com/office/drawing/2014/main" val="20008"/>
                    </a:ext>
                  </a:extLst>
                </a:gridCol>
                <a:gridCol w="391984">
                  <a:extLst>
                    <a:ext uri="{9D8B030D-6E8A-4147-A177-3AD203B41FA5}">
                      <a16:colId xmlns="" xmlns:a16="http://schemas.microsoft.com/office/drawing/2014/main" val="20009"/>
                    </a:ext>
                  </a:extLst>
                </a:gridCol>
                <a:gridCol w="391985">
                  <a:extLst>
                    <a:ext uri="{9D8B030D-6E8A-4147-A177-3AD203B41FA5}">
                      <a16:colId xmlns="" xmlns:a16="http://schemas.microsoft.com/office/drawing/2014/main" val="20010"/>
                    </a:ext>
                  </a:extLst>
                </a:gridCol>
                <a:gridCol w="391985">
                  <a:extLst>
                    <a:ext uri="{9D8B030D-6E8A-4147-A177-3AD203B41FA5}">
                      <a16:colId xmlns="" xmlns:a16="http://schemas.microsoft.com/office/drawing/2014/main" val="20011"/>
                    </a:ext>
                  </a:extLst>
                </a:gridCol>
                <a:gridCol w="1866428">
                  <a:extLst>
                    <a:ext uri="{9D8B030D-6E8A-4147-A177-3AD203B41FA5}">
                      <a16:colId xmlns="" xmlns:a16="http://schemas.microsoft.com/office/drawing/2014/main" val="20012"/>
                    </a:ext>
                  </a:extLst>
                </a:gridCol>
              </a:tblGrid>
              <a:tr h="257708">
                <a:tc>
                  <a:txBody>
                    <a:bodyPr/>
                    <a:lstStyle/>
                    <a:p>
                      <a:pPr lvl="0" algn="thaiDist"/>
                      <a:endParaRPr lang="en-US" sz="800" b="1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ธ.ค.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ก.พ.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 smtClean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</a:t>
                      </a:r>
                      <a:r>
                        <a:rPr lang="th-TH" sz="800" b="1" baseline="0" dirty="0" smtClean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1 </a:t>
                      </a:r>
                      <a:r>
                        <a:rPr lang="th-TH" sz="800" b="1" dirty="0" smtClean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มี.ค. (6 เดือน)</a:t>
                      </a:r>
                      <a:endParaRPr lang="en-US" sz="800" b="1" dirty="0" smtClean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เม.ย.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มิ.ย.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 smtClean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2 ก.ย. (12 เดือน)</a:t>
                      </a:r>
                      <a:endParaRPr lang="en-US" sz="800" b="1" dirty="0" smtClean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1237704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เป้าหมาย ปี </a:t>
                      </a:r>
                      <a:r>
                        <a:rPr lang="en-US" sz="800" b="1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62</a:t>
                      </a:r>
                      <a:endParaRPr lang="en-US" sz="800" b="1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0" u="none" strike="noStrike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800" b="0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th-TH" sz="800" b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แผนการพัฒนาระบบออกวุฒิบัตรอิเล็กทรอนิกส์ (</a:t>
                      </a:r>
                      <a:r>
                        <a:rPr lang="en-US" sz="800" b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e-certificate</a:t>
                      </a:r>
                      <a:r>
                        <a:rPr lang="th-TH" sz="800" b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 </a:t>
                      </a:r>
                      <a:endParaRPr lang="th-TH" sz="8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11125" marR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8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ทดลองใช้ระบบ</a:t>
                      </a:r>
                      <a:r>
                        <a:rPr lang="th-TH" sz="800" b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ออกวุฒิบัตรอิเล็กทรอนิกส์ (</a:t>
                      </a:r>
                      <a:r>
                        <a:rPr lang="en-US" sz="800" b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e-certificate)</a:t>
                      </a:r>
                    </a:p>
                    <a:p>
                      <a:pPr marL="111125" marR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US" sz="8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37982369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รูปภาพที่เกี่ยวข้อง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09004" y="142877"/>
            <a:ext cx="1000106" cy="1000107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0" y="-3413"/>
            <a:ext cx="860217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000" b="1" dirty="0" smtClean="0">
                <a:solidFill>
                  <a:prstClr val="black"/>
                </a:solidFill>
                <a:latin typeface="Tahoma" pitchFamily="34" charset="0"/>
                <a:cs typeface="Tahoma" pitchFamily="34" charset="0"/>
              </a:rPr>
              <a:t>ตัวชี้วัด องค์ประกอบที่ 5 </a:t>
            </a:r>
            <a:r>
              <a:rPr lang="en-US" sz="1200" b="1" dirty="0" smtClean="0">
                <a:solidFill>
                  <a:prstClr val="black"/>
                </a:solidFill>
                <a:latin typeface="Tahoma" pitchFamily="34" charset="0"/>
                <a:cs typeface="Tahoma" pitchFamily="34" charset="0"/>
              </a:rPr>
              <a:t>Potential Base </a:t>
            </a:r>
            <a:r>
              <a:rPr lang="th-TH" sz="1000" b="1" dirty="0" smtClean="0">
                <a:solidFill>
                  <a:prstClr val="black"/>
                </a:solidFill>
                <a:latin typeface="Tahoma" pitchFamily="34" charset="0"/>
                <a:cs typeface="Tahoma" pitchFamily="34" charset="0"/>
              </a:rPr>
              <a:t>(สำนักพัฒนามาตรฐานและทดสอบฝีมือแรงงาน)</a:t>
            </a:r>
            <a:endParaRPr lang="th-TH" sz="1000" b="1" dirty="0">
              <a:solidFill>
                <a:prstClr val="black"/>
              </a:solidFill>
              <a:latin typeface="Tahoma" pitchFamily="34" charset="0"/>
              <a:cs typeface="Tahoma" pitchFamily="34" charset="0"/>
            </a:endParaRPr>
          </a:p>
          <a:p>
            <a:r>
              <a:rPr lang="th-TH" sz="1600" b="1" dirty="0" smtClean="0">
                <a:solidFill>
                  <a:prstClr val="black">
                    <a:lumMod val="65000"/>
                    <a:lumOff val="35000"/>
                  </a:prst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การปฏิบัติราชการระดับหน่วยงานภายใน </a:t>
            </a:r>
            <a:r>
              <a:rPr lang="th-TH" sz="16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ประจำปีงบประมาณ พ.ศ. </a:t>
            </a:r>
            <a:r>
              <a:rPr lang="en-US" sz="1600" b="1" dirty="0" smtClean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2562</a:t>
            </a:r>
            <a:endParaRPr lang="th-TH" sz="1400" b="1" dirty="0">
              <a:solidFill>
                <a:prstClr val="black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1" name="Rounded Rectangle 3"/>
          <p:cNvSpPr/>
          <p:nvPr/>
        </p:nvSpPr>
        <p:spPr bwMode="gray">
          <a:xfrm>
            <a:off x="295171" y="731456"/>
            <a:ext cx="6653093" cy="625842"/>
          </a:xfrm>
          <a:prstGeom prst="roundRect">
            <a:avLst>
              <a:gd name="adj" fmla="val 50000"/>
            </a:avLst>
          </a:prstGeom>
          <a:noFill/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72000" tIns="72000" rIns="72000" bIns="72000" numCol="1" rtlCol="0" anchor="t" anchorCtr="0" compatLnSpc="1">
            <a:prstTxWarp prst="textNoShape">
              <a:avLst/>
            </a:prstTxWarp>
            <a:noAutofit/>
          </a:bodyPr>
          <a:lstStyle/>
          <a:p>
            <a:pPr fontAlgn="base">
              <a:spcAft>
                <a:spcPts val="600"/>
              </a:spcAft>
            </a:pPr>
            <a:r>
              <a:rPr lang="th-TH" sz="1200" kern="0" dirty="0" smtClean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5.1 ตัวชี้วัด </a:t>
            </a:r>
            <a:r>
              <a:rPr lang="en-US" sz="1200" kern="0" dirty="0" smtClean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: </a:t>
            </a:r>
            <a:r>
              <a:rPr lang="th-TH" sz="1200" kern="0" dirty="0" smtClean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ความสำเร็จของการ</a:t>
            </a:r>
            <a:r>
              <a:rPr lang="th-TH" sz="1200" kern="0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ยกระดับ</a:t>
            </a:r>
            <a:r>
              <a:rPr lang="th-TH" sz="1200" kern="0" dirty="0" smtClean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ระบบ</a:t>
            </a:r>
            <a:r>
              <a:rPr lang="en-US" sz="1200" kern="0" dirty="0" smtClean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e-testing </a:t>
            </a:r>
            <a:r>
              <a:rPr lang="th-TH" sz="1200" kern="0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ให้ครอบคลุมมาตรฐานฝีมือแรงงานทุกสาขา</a:t>
            </a:r>
            <a:endParaRPr lang="th-TH" sz="1200" kern="0" dirty="0" smtClean="0">
              <a:solidFill>
                <a:prstClr val="black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02003" y="1381440"/>
            <a:ext cx="4392413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1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คำอธิบาย</a:t>
            </a:r>
          </a:p>
        </p:txBody>
      </p:sp>
      <p:graphicFrame>
        <p:nvGraphicFramePr>
          <p:cNvPr id="13" name="ตาราง 9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589771734"/>
              </p:ext>
            </p:extLst>
          </p:nvPr>
        </p:nvGraphicFramePr>
        <p:xfrm>
          <a:off x="142844" y="1714488"/>
          <a:ext cx="8677628" cy="22479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677628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</a:tblGrid>
              <a:tr h="224791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b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1. ความสำเร็จของ</a:t>
                      </a:r>
                      <a:r>
                        <a:rPr kumimoji="0" lang="th-TH" sz="1000" b="0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การยกระดับระบบ</a:t>
                      </a:r>
                      <a:r>
                        <a:rPr kumimoji="0" lang="en-US" sz="1000" b="0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e-testing </a:t>
                      </a:r>
                      <a:r>
                        <a:rPr kumimoji="0" lang="th-TH" sz="1000" b="0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ให้ครอบคลุมมาตรฐานฝีมือแรงงานทุกสาขา</a:t>
                      </a:r>
                      <a:r>
                        <a:rPr kumimoji="0" lang="en-US" sz="1000" b="0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kumimoji="0" lang="th-TH" sz="1000" b="0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เป็นการพัฒนาสาขาอาชีพที่แรงงานสามารถทดสอบมาตรฐานฝีมือแรงงานแห่งชาติผ่านระบบ </a:t>
                      </a:r>
                      <a:r>
                        <a:rPr kumimoji="0" lang="en-US" sz="1000" b="0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e-testing </a:t>
                      </a:r>
                      <a:r>
                        <a:rPr kumimoji="0" lang="th-TH" sz="1000" b="0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ได้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2. พิ</a:t>
                      </a:r>
                      <a:r>
                        <a:rPr lang="th-TH" sz="900" b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จารณาจากการดำเนินงานที่บรรลุเป้าหมายโดยการจัดทำแผนการ</a:t>
                      </a:r>
                      <a:r>
                        <a:rPr kumimoji="0" lang="th-TH" sz="900" b="0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ยกระดับระบบ</a:t>
                      </a:r>
                      <a:r>
                        <a:rPr kumimoji="0" lang="en-US" sz="900" b="0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e-testing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รวมทั้ง แรงงานสามารถทดสอบมาตรฐานฝีมือแรงงานแห่งชาติผ่านระบบ 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e-testing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ได้ </a:t>
                      </a:r>
                      <a:b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จำนวน 35 สาขา</a:t>
                      </a:r>
                      <a:endParaRPr lang="th-TH" sz="900" b="0" dirty="0" smtClean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3.  การรายงานผล รอบที่ 1 ผลการดำเนินการระหว่างวันที่ 1 ตุลาคม 2560 - 31 มีนาคม 2561 และรอบที่ 2 ผลการดำเนินการระหว่างวันที่ 1 เมษายน - 30 กันยายน 2561 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 startAt="4"/>
                        <a:tabLst/>
                        <a:defRPr/>
                      </a:pP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เจ้าภาพ 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กลุ่มพัฒนาระบบบริหาร  ผู้รับผิดชอบ 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นางสาววันวิสาข์  เนาวรังษี และนางสาวณัฐธยาน์  จันทร์หอม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โทรศัพท์ 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0 2247 0303</a:t>
                      </a:r>
                      <a:endParaRPr lang="th-TH" sz="900" b="0" baseline="0" dirty="0" smtClean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indent="-228600">
                        <a:buAutoNum type="arabicPeriod" startAt="3"/>
                        <a:defRPr/>
                      </a:pPr>
                      <a:endParaRPr lang="th-TH" sz="900" b="0" dirty="0" smtClean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15" name="TextBox 14"/>
          <p:cNvSpPr txBox="1"/>
          <p:nvPr/>
        </p:nvSpPr>
        <p:spPr>
          <a:xfrm>
            <a:off x="287551" y="4267200"/>
            <a:ext cx="4392413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0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เป้าหมายตามรอบประเมิน</a:t>
            </a:r>
          </a:p>
        </p:txBody>
      </p:sp>
      <p:grpSp>
        <p:nvGrpSpPr>
          <p:cNvPr id="2" name="Group 4"/>
          <p:cNvGrpSpPr/>
          <p:nvPr/>
        </p:nvGrpSpPr>
        <p:grpSpPr>
          <a:xfrm>
            <a:off x="1050134" y="4583652"/>
            <a:ext cx="7943402" cy="341526"/>
            <a:chOff x="1153093" y="4031945"/>
            <a:chExt cx="7943402" cy="341526"/>
          </a:xfrm>
        </p:grpSpPr>
        <p:sp>
          <p:nvSpPr>
            <p:cNvPr id="17" name="TextBox 16"/>
            <p:cNvSpPr txBox="1"/>
            <p:nvPr/>
          </p:nvSpPr>
          <p:spPr>
            <a:xfrm>
              <a:off x="1153093" y="4031945"/>
              <a:ext cx="133682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th-TH" sz="800" b="1" dirty="0">
                <a:solidFill>
                  <a:srgbClr val="F79646">
                    <a:lumMod val="50000"/>
                  </a:srgb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/>
              <a:r>
                <a:rPr lang="th-TH" sz="800" b="1" dirty="0">
                  <a:solidFill>
                    <a:srgbClr val="F79646">
                      <a:lumMod val="50000"/>
                    </a:srgb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ปี </a:t>
              </a:r>
              <a:r>
                <a:rPr lang="en-US" sz="800" b="1" dirty="0" smtClean="0">
                  <a:solidFill>
                    <a:srgbClr val="F79646">
                      <a:lumMod val="50000"/>
                    </a:srgb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61</a:t>
              </a:r>
              <a:endParaRPr lang="th-TH" sz="800" b="1" dirty="0">
                <a:solidFill>
                  <a:srgbClr val="F79646">
                    <a:lumMod val="50000"/>
                  </a:srgb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18" name="Straight Arrow Connector 34"/>
            <p:cNvCxnSpPr/>
            <p:nvPr/>
          </p:nvCxnSpPr>
          <p:spPr>
            <a:xfrm>
              <a:off x="1991122" y="4279895"/>
              <a:ext cx="457200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Arrow Connector 35"/>
            <p:cNvCxnSpPr/>
            <p:nvPr/>
          </p:nvCxnSpPr>
          <p:spPr>
            <a:xfrm rot="10800000">
              <a:off x="1287974" y="4287080"/>
              <a:ext cx="365760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TextBox 19"/>
            <p:cNvSpPr txBox="1"/>
            <p:nvPr/>
          </p:nvSpPr>
          <p:spPr>
            <a:xfrm>
              <a:off x="5011691" y="4034917"/>
              <a:ext cx="133682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th-TH" sz="800" b="1" dirty="0">
                <a:solidFill>
                  <a:srgbClr val="F79646">
                    <a:lumMod val="75000"/>
                  </a:srgb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/>
              <a:r>
                <a:rPr lang="th-TH" sz="800" b="1" dirty="0">
                  <a:solidFill>
                    <a:srgbClr val="F79646">
                      <a:lumMod val="75000"/>
                    </a:srgb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 ปี </a:t>
              </a:r>
              <a:r>
                <a:rPr lang="en-US" sz="800" b="1" dirty="0" smtClean="0">
                  <a:solidFill>
                    <a:srgbClr val="F79646">
                      <a:lumMod val="75000"/>
                    </a:srgb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62</a:t>
              </a:r>
              <a:endParaRPr lang="th-TH" sz="800" b="1" dirty="0">
                <a:solidFill>
                  <a:srgbClr val="F79646">
                    <a:lumMod val="75000"/>
                  </a:srgb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21" name="Straight Arrow Connector 38"/>
            <p:cNvCxnSpPr/>
            <p:nvPr/>
          </p:nvCxnSpPr>
          <p:spPr>
            <a:xfrm>
              <a:off x="5987535" y="4279895"/>
              <a:ext cx="3108960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Arrow Connector 52"/>
            <p:cNvCxnSpPr/>
            <p:nvPr/>
          </p:nvCxnSpPr>
          <p:spPr>
            <a:xfrm flipH="1">
              <a:off x="2495398" y="4279895"/>
              <a:ext cx="3017520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24" name="Table 51">
            <a:extLst>
              <a:ext uri="{FF2B5EF4-FFF2-40B4-BE49-F238E27FC236}">
                <a16:creationId xmlns="" xmlns:a16="http://schemas.microsoft.com/office/drawing/2014/main" id="{158A2FA5-4FFE-4AC3-B2CB-0934EC5F31E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61527169"/>
              </p:ext>
            </p:extLst>
          </p:nvPr>
        </p:nvGraphicFramePr>
        <p:xfrm>
          <a:off x="0" y="5029200"/>
          <a:ext cx="9009112" cy="1495412"/>
        </p:xfrm>
        <a:graphic>
          <a:graphicData uri="http://schemas.openxmlformats.org/drawingml/2006/table">
            <a:tbl>
              <a:tblPr firstRow="1"/>
              <a:tblGrid>
                <a:gridCol w="1161072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403371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391984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371883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492494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  <a:gridCol w="442238">
                  <a:extLst>
                    <a:ext uri="{9D8B030D-6E8A-4147-A177-3AD203B41FA5}">
                      <a16:colId xmlns="" xmlns:a16="http://schemas.microsoft.com/office/drawing/2014/main" val="20005"/>
                    </a:ext>
                  </a:extLst>
                </a:gridCol>
                <a:gridCol w="1919059">
                  <a:extLst>
                    <a:ext uri="{9D8B030D-6E8A-4147-A177-3AD203B41FA5}">
                      <a16:colId xmlns="" xmlns:a16="http://schemas.microsoft.com/office/drawing/2014/main" val="20006"/>
                    </a:ext>
                  </a:extLst>
                </a:gridCol>
                <a:gridCol w="392644">
                  <a:extLst>
                    <a:ext uri="{9D8B030D-6E8A-4147-A177-3AD203B41FA5}">
                      <a16:colId xmlns="" xmlns:a16="http://schemas.microsoft.com/office/drawing/2014/main" val="20007"/>
                    </a:ext>
                  </a:extLst>
                </a:gridCol>
                <a:gridCol w="391985">
                  <a:extLst>
                    <a:ext uri="{9D8B030D-6E8A-4147-A177-3AD203B41FA5}">
                      <a16:colId xmlns="" xmlns:a16="http://schemas.microsoft.com/office/drawing/2014/main" val="20008"/>
                    </a:ext>
                  </a:extLst>
                </a:gridCol>
                <a:gridCol w="391984">
                  <a:extLst>
                    <a:ext uri="{9D8B030D-6E8A-4147-A177-3AD203B41FA5}">
                      <a16:colId xmlns="" xmlns:a16="http://schemas.microsoft.com/office/drawing/2014/main" val="20009"/>
                    </a:ext>
                  </a:extLst>
                </a:gridCol>
                <a:gridCol w="391985">
                  <a:extLst>
                    <a:ext uri="{9D8B030D-6E8A-4147-A177-3AD203B41FA5}">
                      <a16:colId xmlns="" xmlns:a16="http://schemas.microsoft.com/office/drawing/2014/main" val="20010"/>
                    </a:ext>
                  </a:extLst>
                </a:gridCol>
                <a:gridCol w="391985">
                  <a:extLst>
                    <a:ext uri="{9D8B030D-6E8A-4147-A177-3AD203B41FA5}">
                      <a16:colId xmlns="" xmlns:a16="http://schemas.microsoft.com/office/drawing/2014/main" val="20011"/>
                    </a:ext>
                  </a:extLst>
                </a:gridCol>
                <a:gridCol w="1866428">
                  <a:extLst>
                    <a:ext uri="{9D8B030D-6E8A-4147-A177-3AD203B41FA5}">
                      <a16:colId xmlns="" xmlns:a16="http://schemas.microsoft.com/office/drawing/2014/main" val="20012"/>
                    </a:ext>
                  </a:extLst>
                </a:gridCol>
              </a:tblGrid>
              <a:tr h="257708">
                <a:tc>
                  <a:txBody>
                    <a:bodyPr/>
                    <a:lstStyle/>
                    <a:p>
                      <a:pPr lvl="0" algn="thaiDist"/>
                      <a:endParaRPr lang="en-US" sz="800" b="1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ธ.ค.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ก.พ.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 smtClean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</a:t>
                      </a:r>
                      <a:r>
                        <a:rPr lang="th-TH" sz="800" b="1" baseline="0" dirty="0" smtClean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1 </a:t>
                      </a:r>
                      <a:r>
                        <a:rPr lang="th-TH" sz="800" b="1" dirty="0" smtClean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มี.ค. (6 เดือน)</a:t>
                      </a:r>
                      <a:endParaRPr lang="en-US" sz="800" b="1" dirty="0" smtClean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เม.ย.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มิ.ย.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 smtClean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2 ก.ย. (12 เดือน)</a:t>
                      </a:r>
                      <a:endParaRPr lang="en-US" sz="800" b="1" dirty="0" smtClean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1237704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เป้าหมาย ปี </a:t>
                      </a:r>
                      <a:r>
                        <a:rPr lang="en-US" sz="800" b="1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62</a:t>
                      </a:r>
                      <a:endParaRPr lang="en-US" sz="800" b="1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0" u="none" strike="noStrike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800" b="0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th-TH" sz="800" b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แผนการยกระดับระบบ</a:t>
                      </a:r>
                      <a:r>
                        <a:rPr lang="th-TH" sz="8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8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e-testing</a:t>
                      </a:r>
                      <a:endParaRPr lang="th-TH" sz="8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แรงงานสามารถทดสอบมาตรฐานฝีมือแรงงานแห่งชาติผ่านระบบ </a:t>
                      </a:r>
                      <a:r>
                        <a:rPr lang="en-US" sz="8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e-testing </a:t>
                      </a:r>
                      <a:r>
                        <a:rPr lang="th-TH" sz="8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/>
                      </a:r>
                      <a:br>
                        <a:rPr lang="th-TH" sz="8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8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ได้ จำนวน 35 สาขา</a:t>
                      </a:r>
                      <a:endParaRPr lang="th-TH" sz="800" b="0" dirty="0" smtClean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11481049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รูปภาพที่เกี่ยวข้อง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09004" y="142877"/>
            <a:ext cx="1000106" cy="1000107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0" y="-3413"/>
            <a:ext cx="860217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000" b="1" dirty="0" smtClean="0">
                <a:latin typeface="Tahoma" pitchFamily="34" charset="0"/>
                <a:cs typeface="Tahoma" pitchFamily="34" charset="0"/>
              </a:rPr>
              <a:t>ตัวชี้วัด องค์ประกอบที่ 5 </a:t>
            </a:r>
            <a:r>
              <a:rPr lang="en-US" sz="1200" b="1" dirty="0" smtClean="0">
                <a:latin typeface="Tahoma" pitchFamily="34" charset="0"/>
                <a:cs typeface="Tahoma" pitchFamily="34" charset="0"/>
              </a:rPr>
              <a:t>Potential Base </a:t>
            </a:r>
            <a:r>
              <a:rPr lang="th-TH" sz="1000" b="1" dirty="0" smtClean="0">
                <a:latin typeface="Tahoma" pitchFamily="34" charset="0"/>
                <a:cs typeface="Tahoma" pitchFamily="34" charset="0"/>
              </a:rPr>
              <a:t>(ศูนย์ข้อมูลเทคโนโลยีสารสนเทศและการสื่อสาร)</a:t>
            </a:r>
            <a:endParaRPr lang="th-TH" sz="1000" b="1" dirty="0">
              <a:latin typeface="Tahoma" pitchFamily="34" charset="0"/>
              <a:cs typeface="Tahoma" pitchFamily="34" charset="0"/>
            </a:endParaRPr>
          </a:p>
          <a:p>
            <a:r>
              <a:rPr lang="th-TH" sz="16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การปฏิบัติราชการระดับหน่วยงานภายใน </a:t>
            </a:r>
            <a:r>
              <a:rPr lang="th-TH" sz="16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ประจำปีงบประมาณ พ.ศ. </a:t>
            </a:r>
            <a:r>
              <a:rPr lang="en-US" sz="1600" b="1" dirty="0" smtClean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2562</a:t>
            </a:r>
            <a:endParaRPr lang="th-TH" sz="1400" b="1" dirty="0">
              <a:solidFill>
                <a:prstClr val="black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1" name="Rounded Rectangle 3"/>
          <p:cNvSpPr/>
          <p:nvPr/>
        </p:nvSpPr>
        <p:spPr bwMode="gray">
          <a:xfrm>
            <a:off x="295171" y="731456"/>
            <a:ext cx="6653093" cy="625842"/>
          </a:xfrm>
          <a:prstGeom prst="roundRect">
            <a:avLst>
              <a:gd name="adj" fmla="val 50000"/>
            </a:avLst>
          </a:prstGeom>
          <a:noFill/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72000" tIns="72000" rIns="72000" bIns="72000" numCol="1" rtlCol="0" anchor="t" anchorCtr="0" compatLnSpc="1">
            <a:prstTxWarp prst="textNoShape">
              <a:avLst/>
            </a:prstTxWarp>
            <a:noAutofit/>
          </a:bodyPr>
          <a:lstStyle/>
          <a:p>
            <a:pPr fontAlgn="base">
              <a:spcAft>
                <a:spcPts val="600"/>
              </a:spcAft>
            </a:pPr>
            <a:r>
              <a:rPr lang="th-TH" sz="1200" kern="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5.1 ตัวชี้วัด </a:t>
            </a:r>
            <a:r>
              <a:rPr lang="en-US" sz="1200" kern="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: </a:t>
            </a:r>
            <a:r>
              <a:rPr lang="th-TH" sz="1200" kern="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ความสำเร็จของการ</a:t>
            </a:r>
            <a:r>
              <a:rPr lang="th-TH" sz="12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ดำเนินการเชื่อมโยงฐานข้อมูลหลักของกรมไปยังฐานข้อมูลกลางของกระทรวงและการเชื่อมโยงข้อมูลจากหน่วยงานภายนอก                  </a:t>
            </a:r>
            <a:endParaRPr lang="th-TH" sz="1200" kern="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02003" y="1381440"/>
            <a:ext cx="4392413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100" b="1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คำอธิบาย</a:t>
            </a:r>
          </a:p>
        </p:txBody>
      </p:sp>
      <p:graphicFrame>
        <p:nvGraphicFramePr>
          <p:cNvPr id="13" name="ตาราง 9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4141860058"/>
              </p:ext>
            </p:extLst>
          </p:nvPr>
        </p:nvGraphicFramePr>
        <p:xfrm>
          <a:off x="142844" y="1714488"/>
          <a:ext cx="8677628" cy="31432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677628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</a:tblGrid>
              <a:tr h="314327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1. ความสำเร็จของ</a:t>
                      </a:r>
                      <a:r>
                        <a:rPr kumimoji="0" lang="th-TH" sz="900" b="0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ารดำเนินการเชื่อมโยงข้อมูลหลักของกรมไปยังฐานข้อมูลกลางของกระทรวงและการเชื่อมโยงข้อมูลจากหน่วยงานภายนอก คือ การมีระบบฐานข้อมูลขนาดใหญ่ที่เกิดจากการเชื่อมโยงชุดข้อมูลจากหน่วยงานต่างๆ ทั้งหน่วยงานภายในและภายนอก สำหรับบริการจัดการและใช้ข้อมูลให้เกิดประโยชน์สูงสุดต่อการพัฒนาฝีมือแรงงาน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2. พิ</a:t>
                      </a:r>
                      <a:r>
                        <a:rPr lang="th-TH" sz="900" b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จารณาจากการดำเนินงานที่บรรลุเป้าหมายโดยการจัดทำแผนการ</a:t>
                      </a:r>
                      <a:r>
                        <a:rPr kumimoji="0" lang="th-TH" sz="900" b="0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ดำเนินการเชื่อมโยงข้อมูลหลักของกรมไปยังฐานข้อมูลกลางของกระทรวงและการเชื่อมโยงข้อมูลจากหน่วยงานภายนอก และกรมมีระบบฐานข้อมูลที่เกิดจาการเชื่อมโยงชุดข้อมูลจากหน่วยงานภายในและภายนอก</a:t>
                      </a:r>
                      <a:endParaRPr lang="th-TH" sz="900" b="0" baseline="0" dirty="0" smtClean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3.  การรายงานผล รอบที่ 1 ผลการดำเนินการระหว่างวันที่ 1 ตุลาคม 2560 - 31 มีนาคม 2561 และรอบที่ 2 ผลการดำเนินการระหว่างวันที่ 1 เมษายน - 30 กันยายน 2561 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 startAt="4"/>
                        <a:tabLst/>
                        <a:defRPr/>
                      </a:pP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เจ้าภาพ 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กลุ่มพัฒนาระบบบริหาร  ผู้รับผิดชอบ 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นางสาววันวิสาข์  เนาวรังษี และนางสาวณัฐธยาน์  จันทร์หอม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โทรศัพท์ 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0 2247 0303</a:t>
                      </a:r>
                      <a:endParaRPr lang="th-TH" sz="900" b="0" baseline="0" dirty="0" smtClean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indent="0">
                        <a:buNone/>
                        <a:defRPr/>
                      </a:pPr>
                      <a:endParaRPr lang="en-US" sz="900" b="1" dirty="0" smtClean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15" name="TextBox 14"/>
          <p:cNvSpPr txBox="1"/>
          <p:nvPr/>
        </p:nvSpPr>
        <p:spPr>
          <a:xfrm>
            <a:off x="179512" y="4897291"/>
            <a:ext cx="4392413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000" b="1" dirty="0">
                <a:latin typeface="Tahoma" pitchFamily="34" charset="0"/>
                <a:ea typeface="Tahoma" pitchFamily="34" charset="0"/>
                <a:cs typeface="Tahoma" pitchFamily="34" charset="0"/>
              </a:rPr>
              <a:t>เป้าหมายตามรอบประเมิน</a:t>
            </a:r>
          </a:p>
        </p:txBody>
      </p:sp>
      <p:grpSp>
        <p:nvGrpSpPr>
          <p:cNvPr id="2" name="Group 4"/>
          <p:cNvGrpSpPr/>
          <p:nvPr/>
        </p:nvGrpSpPr>
        <p:grpSpPr>
          <a:xfrm>
            <a:off x="1000100" y="5016300"/>
            <a:ext cx="7943402" cy="341526"/>
            <a:chOff x="1153093" y="4031945"/>
            <a:chExt cx="7943402" cy="341526"/>
          </a:xfrm>
        </p:grpSpPr>
        <p:sp>
          <p:nvSpPr>
            <p:cNvPr id="17" name="TextBox 16"/>
            <p:cNvSpPr txBox="1"/>
            <p:nvPr/>
          </p:nvSpPr>
          <p:spPr>
            <a:xfrm>
              <a:off x="1153093" y="4031945"/>
              <a:ext cx="133682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th-TH" sz="800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/>
              <a:r>
                <a:rPr lang="th-TH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ปี </a:t>
              </a:r>
              <a:r>
                <a:rPr lang="en-US" sz="800" b="1" dirty="0" smtClean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61</a:t>
              </a:r>
              <a:endParaRPr lang="th-TH" sz="800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18" name="Straight Arrow Connector 34"/>
            <p:cNvCxnSpPr/>
            <p:nvPr/>
          </p:nvCxnSpPr>
          <p:spPr>
            <a:xfrm>
              <a:off x="1991122" y="4279895"/>
              <a:ext cx="457200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Arrow Connector 35"/>
            <p:cNvCxnSpPr/>
            <p:nvPr/>
          </p:nvCxnSpPr>
          <p:spPr>
            <a:xfrm rot="10800000">
              <a:off x="1287974" y="4287080"/>
              <a:ext cx="365760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TextBox 19"/>
            <p:cNvSpPr txBox="1"/>
            <p:nvPr/>
          </p:nvSpPr>
          <p:spPr>
            <a:xfrm>
              <a:off x="5011691" y="4034917"/>
              <a:ext cx="133682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th-TH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/>
              <a:r>
                <a:rPr lang="th-TH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 ปี </a:t>
              </a:r>
              <a:r>
                <a:rPr lang="en-US" sz="800" b="1" dirty="0" smtClean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62</a:t>
              </a:r>
              <a:endParaRPr lang="th-TH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21" name="Straight Arrow Connector 38"/>
            <p:cNvCxnSpPr/>
            <p:nvPr/>
          </p:nvCxnSpPr>
          <p:spPr>
            <a:xfrm>
              <a:off x="5987535" y="4279895"/>
              <a:ext cx="3108960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Arrow Connector 52"/>
            <p:cNvCxnSpPr/>
            <p:nvPr/>
          </p:nvCxnSpPr>
          <p:spPr>
            <a:xfrm flipH="1">
              <a:off x="2495398" y="4279895"/>
              <a:ext cx="3017520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24" name="Table 51">
            <a:extLst>
              <a:ext uri="{FF2B5EF4-FFF2-40B4-BE49-F238E27FC236}">
                <a16:creationId xmlns="" xmlns:a16="http://schemas.microsoft.com/office/drawing/2014/main" id="{158A2FA5-4FFE-4AC3-B2CB-0934EC5F31E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851581966"/>
              </p:ext>
            </p:extLst>
          </p:nvPr>
        </p:nvGraphicFramePr>
        <p:xfrm>
          <a:off x="0" y="5429264"/>
          <a:ext cx="9006844" cy="1066447"/>
        </p:xfrm>
        <a:graphic>
          <a:graphicData uri="http://schemas.openxmlformats.org/drawingml/2006/table">
            <a:tbl>
              <a:tblPr firstRow="1"/>
              <a:tblGrid>
                <a:gridCol w="1160780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403270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391885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371789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492370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  <a:gridCol w="442127">
                  <a:extLst>
                    <a:ext uri="{9D8B030D-6E8A-4147-A177-3AD203B41FA5}">
                      <a16:colId xmlns="" xmlns:a16="http://schemas.microsoft.com/office/drawing/2014/main" val="20005"/>
                    </a:ext>
                  </a:extLst>
                </a:gridCol>
                <a:gridCol w="1918576">
                  <a:extLst>
                    <a:ext uri="{9D8B030D-6E8A-4147-A177-3AD203B41FA5}">
                      <a16:colId xmlns="" xmlns:a16="http://schemas.microsoft.com/office/drawing/2014/main" val="20006"/>
                    </a:ext>
                  </a:extLst>
                </a:gridCol>
                <a:gridCol w="392545">
                  <a:extLst>
                    <a:ext uri="{9D8B030D-6E8A-4147-A177-3AD203B41FA5}">
                      <a16:colId xmlns="" xmlns:a16="http://schemas.microsoft.com/office/drawing/2014/main" val="20007"/>
                    </a:ext>
                  </a:extLst>
                </a:gridCol>
                <a:gridCol w="391886">
                  <a:extLst>
                    <a:ext uri="{9D8B030D-6E8A-4147-A177-3AD203B41FA5}">
                      <a16:colId xmlns="" xmlns:a16="http://schemas.microsoft.com/office/drawing/2014/main" val="20008"/>
                    </a:ext>
                  </a:extLst>
                </a:gridCol>
                <a:gridCol w="391885">
                  <a:extLst>
                    <a:ext uri="{9D8B030D-6E8A-4147-A177-3AD203B41FA5}">
                      <a16:colId xmlns="" xmlns:a16="http://schemas.microsoft.com/office/drawing/2014/main" val="20009"/>
                    </a:ext>
                  </a:extLst>
                </a:gridCol>
                <a:gridCol w="391886">
                  <a:extLst>
                    <a:ext uri="{9D8B030D-6E8A-4147-A177-3AD203B41FA5}">
                      <a16:colId xmlns="" xmlns:a16="http://schemas.microsoft.com/office/drawing/2014/main" val="20010"/>
                    </a:ext>
                  </a:extLst>
                </a:gridCol>
                <a:gridCol w="391886">
                  <a:extLst>
                    <a:ext uri="{9D8B030D-6E8A-4147-A177-3AD203B41FA5}">
                      <a16:colId xmlns="" xmlns:a16="http://schemas.microsoft.com/office/drawing/2014/main" val="20011"/>
                    </a:ext>
                  </a:extLst>
                </a:gridCol>
                <a:gridCol w="1865959">
                  <a:extLst>
                    <a:ext uri="{9D8B030D-6E8A-4147-A177-3AD203B41FA5}">
                      <a16:colId xmlns="" xmlns:a16="http://schemas.microsoft.com/office/drawing/2014/main" val="20012"/>
                    </a:ext>
                  </a:extLst>
                </a:gridCol>
              </a:tblGrid>
              <a:tr h="269377">
                <a:tc>
                  <a:txBody>
                    <a:bodyPr/>
                    <a:lstStyle/>
                    <a:p>
                      <a:pPr lvl="0" algn="thaiDist"/>
                      <a:endParaRPr lang="en-US" sz="800" b="1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ธ.ค.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ก.พ.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 smtClean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</a:t>
                      </a:r>
                      <a:r>
                        <a:rPr lang="th-TH" sz="800" b="1" baseline="0" dirty="0" smtClean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1 </a:t>
                      </a:r>
                      <a:r>
                        <a:rPr lang="th-TH" sz="800" b="1" dirty="0" smtClean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มี.ค. (6 เดือน)</a:t>
                      </a:r>
                      <a:endParaRPr lang="en-US" sz="800" b="1" dirty="0" smtClean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เม.ย.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มิ.ย.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 smtClean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2 ก.ย. (12 เดือน)</a:t>
                      </a:r>
                      <a:endParaRPr lang="en-US" sz="800" b="1" dirty="0" smtClean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731167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เป้าหมาย ปี </a:t>
                      </a:r>
                      <a:r>
                        <a:rPr lang="en-US" sz="800" b="1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62</a:t>
                      </a:r>
                      <a:endParaRPr lang="en-US" sz="800" b="1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0" u="none" strike="noStrike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800" b="0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11125" marR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800" b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แผนการ</a:t>
                      </a:r>
                      <a:r>
                        <a:rPr kumimoji="0" lang="th-TH" sz="800" b="0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ดำเนินการเชื่อมโยงข้อมูลหลักของกรมไปยังฐานข้อมูลกลางของกระทรวงและการเชื่อมโยงข้อมูลจากหน่วยงานภายนอก </a:t>
                      </a:r>
                      <a:endParaRPr lang="en-US" sz="800" b="0" kern="1200" dirty="0" smtClean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endParaRPr lang="th-TH" sz="8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11125" marR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th-TH" sz="800" b="0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มีระบบฐานข้อมูลที่เกิดจาการเชื่อมโยงชุดข้อมูลจากหน่วยงานภายในและภายนอก</a:t>
                      </a:r>
                      <a:endParaRPr lang="en-US" sz="8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3226460828"/>
      </p:ext>
    </p:extLst>
  </p:cSld>
  <p:clrMapOvr>
    <a:masterClrMapping/>
  </p:clrMapOvr>
</p:sld>
</file>

<file path=ppt/theme/theme1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2665</TotalTime>
  <Words>3845</Words>
  <Application>Microsoft Office PowerPoint</Application>
  <PresentationFormat>นำเสนอทางหน้าจอ (4:3)</PresentationFormat>
  <Paragraphs>346</Paragraphs>
  <Slides>10</Slides>
  <Notes>2</Notes>
  <HiddenSlides>0</HiddenSlides>
  <MMClips>0</MMClips>
  <ScaleCrop>false</ScaleCrop>
  <HeadingPairs>
    <vt:vector size="4" baseType="variant">
      <vt:variant>
        <vt:lpstr>ชุดรูปแบบ</vt:lpstr>
      </vt:variant>
      <vt:variant>
        <vt:i4>1</vt:i4>
      </vt:variant>
      <vt:variant>
        <vt:lpstr>ชื่อเรื่องภาพนิ่ง</vt:lpstr>
      </vt:variant>
      <vt:variant>
        <vt:i4>10</vt:i4>
      </vt:variant>
    </vt:vector>
  </HeadingPairs>
  <TitlesOfParts>
    <vt:vector size="11" baseType="lpstr">
      <vt:lpstr>ชุดรูปแบบของ Office</vt:lpstr>
      <vt:lpstr>ภาพนิ่ง 1</vt:lpstr>
      <vt:lpstr>ภาพนิ่ง 2</vt:lpstr>
      <vt:lpstr>ภาพนิ่ง 3</vt:lpstr>
      <vt:lpstr>ภาพนิ่ง 4</vt:lpstr>
      <vt:lpstr>ภาพนิ่ง 5</vt:lpstr>
      <vt:lpstr>ภาพนิ่ง 6</vt:lpstr>
      <vt:lpstr>ภาพนิ่ง 7</vt:lpstr>
      <vt:lpstr>ภาพนิ่ง 8</vt:lpstr>
      <vt:lpstr>ภาพนิ่ง 9</vt:lpstr>
      <vt:lpstr>ภาพนิ่ง 10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ภาพนิ่ง 1</dc:title>
  <dc:creator>Admin</dc:creator>
  <cp:lastModifiedBy>DSD-70</cp:lastModifiedBy>
  <cp:revision>352</cp:revision>
  <cp:lastPrinted>2018-01-22T02:41:51Z</cp:lastPrinted>
  <dcterms:created xsi:type="dcterms:W3CDTF">2017-10-26T14:32:22Z</dcterms:created>
  <dcterms:modified xsi:type="dcterms:W3CDTF">2018-11-27T14:04:20Z</dcterms:modified>
</cp:coreProperties>
</file>