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"/>
  </p:notesMasterIdLst>
  <p:sldIdLst>
    <p:sldId id="259" r:id="rId2"/>
    <p:sldId id="260" r:id="rId3"/>
  </p:sldIdLst>
  <p:sldSz cx="9144000" cy="6858000" type="screen4x3"/>
  <p:notesSz cx="6805613" cy="99393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90" d="100"/>
          <a:sy n="90" d="100"/>
        </p:scale>
        <p:origin x="-594" y="20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575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4450" y="0"/>
            <a:ext cx="2949575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90F79CA-43CE-45E8-9A62-F6B013D0DAA8}" type="datetimeFigureOut">
              <a:rPr lang="en-US" smtClean="0"/>
              <a:t>28-Nov-18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20750" y="746125"/>
            <a:ext cx="4965700" cy="37258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1038" y="4721225"/>
            <a:ext cx="5443537" cy="447198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0863"/>
            <a:ext cx="2949575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4450" y="9440863"/>
            <a:ext cx="2949575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1CAFA8B-DEF8-4CA2-888B-EB050F911C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96156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1DC79-7BED-4E04-96D6-D79E0200B0E8}" type="datetimeFigureOut">
              <a:rPr lang="en-US" smtClean="0"/>
              <a:pPr/>
              <a:t>28-Nov-18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9AC3A-019D-478C-9E79-7C066E7F6FE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51207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1DC79-7BED-4E04-96D6-D79E0200B0E8}" type="datetimeFigureOut">
              <a:rPr lang="en-US" smtClean="0"/>
              <a:pPr/>
              <a:t>28-Nov-18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9AC3A-019D-478C-9E79-7C066E7F6FE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23990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1DC79-7BED-4E04-96D6-D79E0200B0E8}" type="datetimeFigureOut">
              <a:rPr lang="en-US" smtClean="0"/>
              <a:pPr/>
              <a:t>28-Nov-18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9AC3A-019D-478C-9E79-7C066E7F6FE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05247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1DC79-7BED-4E04-96D6-D79E0200B0E8}" type="datetimeFigureOut">
              <a:rPr lang="en-US" smtClean="0"/>
              <a:pPr/>
              <a:t>28-Nov-18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9AC3A-019D-478C-9E79-7C066E7F6FE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8508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1DC79-7BED-4E04-96D6-D79E0200B0E8}" type="datetimeFigureOut">
              <a:rPr lang="en-US" smtClean="0"/>
              <a:pPr/>
              <a:t>28-Nov-18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9AC3A-019D-478C-9E79-7C066E7F6FE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15322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1DC79-7BED-4E04-96D6-D79E0200B0E8}" type="datetimeFigureOut">
              <a:rPr lang="en-US" smtClean="0"/>
              <a:pPr/>
              <a:t>28-Nov-18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9AC3A-019D-478C-9E79-7C066E7F6FE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92211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1DC79-7BED-4E04-96D6-D79E0200B0E8}" type="datetimeFigureOut">
              <a:rPr lang="en-US" smtClean="0"/>
              <a:pPr/>
              <a:t>28-Nov-18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9AC3A-019D-478C-9E79-7C066E7F6FE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32016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1DC79-7BED-4E04-96D6-D79E0200B0E8}" type="datetimeFigureOut">
              <a:rPr lang="en-US" smtClean="0"/>
              <a:pPr/>
              <a:t>28-Nov-18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9AC3A-019D-478C-9E79-7C066E7F6FE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74004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1DC79-7BED-4E04-96D6-D79E0200B0E8}" type="datetimeFigureOut">
              <a:rPr lang="en-US" smtClean="0"/>
              <a:pPr/>
              <a:t>28-Nov-18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9AC3A-019D-478C-9E79-7C066E7F6FE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26187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1DC79-7BED-4E04-96D6-D79E0200B0E8}" type="datetimeFigureOut">
              <a:rPr lang="en-US" smtClean="0"/>
              <a:pPr/>
              <a:t>28-Nov-18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9AC3A-019D-478C-9E79-7C066E7F6FE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39390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1DC79-7BED-4E04-96D6-D79E0200B0E8}" type="datetimeFigureOut">
              <a:rPr lang="en-US" smtClean="0"/>
              <a:pPr/>
              <a:t>28-Nov-18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9AC3A-019D-478C-9E79-7C066E7F6FE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52640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71DC79-7BED-4E04-96D6-D79E0200B0E8}" type="datetimeFigureOut">
              <a:rPr lang="en-US" smtClean="0"/>
              <a:pPr/>
              <a:t>28-Nov-18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29AC3A-019D-478C-9E79-7C066E7F6FE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17557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datacenter.dsd.go.th/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รูปภาพที่เกี่ยวข้อง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113780" y="66677"/>
            <a:ext cx="923905" cy="923906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0" y="-36731"/>
            <a:ext cx="860217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000" b="1" dirty="0">
                <a:latin typeface="Tahoma" pitchFamily="34" charset="0"/>
                <a:cs typeface="Tahoma" pitchFamily="34" charset="0"/>
              </a:rPr>
              <a:t>ตัวชี้วัดองค์ประกอบที่ 1 </a:t>
            </a:r>
            <a:r>
              <a:rPr lang="en-US" sz="1200" b="1" dirty="0">
                <a:latin typeface="Tahoma" pitchFamily="34" charset="0"/>
                <a:cs typeface="Tahoma" pitchFamily="34" charset="0"/>
              </a:rPr>
              <a:t>Function Base </a:t>
            </a:r>
            <a:r>
              <a:rPr lang="th-TH" sz="1000" b="1" dirty="0">
                <a:latin typeface="Tahoma" pitchFamily="34" charset="0"/>
                <a:cs typeface="Tahoma" pitchFamily="34" charset="0"/>
              </a:rPr>
              <a:t>(สถาบันพัฒนาฝีมือแรงงาน / สำนักงานพัฒนาฝีมือแรงงาน ทุกแห่ง)</a:t>
            </a:r>
          </a:p>
          <a:p>
            <a:r>
              <a:rPr lang="th-TH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การปฏิบัติราชการของส่วนราชการระดับหน่วยงานภายใน </a:t>
            </a:r>
            <a:r>
              <a:rPr lang="th-TH" sz="16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ประจำปีงบประมาณ พ.ศ. </a:t>
            </a:r>
            <a:r>
              <a:rPr lang="en-US" sz="16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2562</a:t>
            </a:r>
            <a:endParaRPr lang="th-TH" sz="1400" b="1" dirty="0">
              <a:solidFill>
                <a:prstClr val="black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1" name="Rounded Rectangle 3"/>
          <p:cNvSpPr/>
          <p:nvPr/>
        </p:nvSpPr>
        <p:spPr bwMode="gray">
          <a:xfrm>
            <a:off x="76200" y="533400"/>
            <a:ext cx="8086829" cy="652790"/>
          </a:xfrm>
          <a:prstGeom prst="roundRect">
            <a:avLst>
              <a:gd name="adj" fmla="val 50000"/>
            </a:avLst>
          </a:prstGeom>
          <a:noFill/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72000" tIns="72000" rIns="72000" bIns="72000" numCol="1" rtlCol="0" anchor="t" anchorCtr="0" compatLnSpc="1">
            <a:prstTxWarp prst="textNoShape">
              <a:avLst/>
            </a:prstTxWarp>
            <a:noAutofit/>
          </a:bodyPr>
          <a:lstStyle/>
          <a:p>
            <a:pPr fontAlgn="base">
              <a:spcAft>
                <a:spcPts val="600"/>
              </a:spcAft>
            </a:pPr>
            <a:r>
              <a:rPr lang="th-TH" sz="1400" kern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ตัวชี้วัด 1.1 </a:t>
            </a:r>
            <a:r>
              <a:rPr lang="en-US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: </a:t>
            </a: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ความสำเร็จของการบรรลุเป้าหมายตามแผนปฏิบัติงาน ประจำปี</a:t>
            </a:r>
            <a:r>
              <a:rPr lang="th-TH" sz="1400" kern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งบประมาณ พ.ศ. 2562</a:t>
            </a:r>
            <a:endParaRPr lang="th-TH" sz="14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fontAlgn="base">
              <a:spcAft>
                <a:spcPts val="600"/>
              </a:spcAft>
            </a:pP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               </a:t>
            </a:r>
            <a:r>
              <a:rPr lang="th-TH" sz="1400" kern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ตามโครงการที่กำหนด </a:t>
            </a: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และการเบิกจ่ายเงินงบประมาณ</a:t>
            </a:r>
            <a:r>
              <a:rPr lang="th-TH" sz="1400" kern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ภาพรวม ประจำปีงบประมาณ พ.ศ.2562</a:t>
            </a:r>
            <a:endParaRPr lang="th-TH" sz="14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02003" y="1143000"/>
            <a:ext cx="439241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100" b="1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คำอธิบาย</a:t>
            </a:r>
          </a:p>
        </p:txBody>
      </p:sp>
      <p:graphicFrame>
        <p:nvGraphicFramePr>
          <p:cNvPr id="13" name="ตาราง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04870830"/>
              </p:ext>
            </p:extLst>
          </p:nvPr>
        </p:nvGraphicFramePr>
        <p:xfrm>
          <a:off x="264751" y="1404610"/>
          <a:ext cx="8498249" cy="38854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498249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3885456">
                <a:tc>
                  <a:txBody>
                    <a:bodyPr/>
                    <a:lstStyle/>
                    <a:p>
                      <a:pPr marL="228600" indent="-228600">
                        <a:buAutoNum type="arabicPeriod"/>
                        <a:defRPr/>
                      </a:pP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ความสำเร็จของการบรรลุเป้าหมายตามแผนปฏิบัติงาน ประจำปีงบประมาณ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พ.ศ. 256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ตาม</a:t>
                      </a:r>
                      <a:r>
                        <a:rPr lang="th-TH" sz="900" b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โครงการที่กำหนด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และการเบิกจ่ายเงิน</a:t>
                      </a:r>
                      <a:r>
                        <a:rPr lang="th-TH" sz="900" b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งบประมาณภาพรวม ประจำปีงบประมาณ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baseline="0" dirty="0" err="1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พศ.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2562 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เป็นการประเมินประสิทธิภาพในการดำเนินงานตาม หลักภารกิจพื้นฐาน งานประจำตามหน้าที่ปกติ ที่ได้รับมอบหมายในทุกผลผลิต โครงการและกิจกรรม 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ใน</a:t>
                      </a:r>
                      <a:r>
                        <a:rPr lang="th-TH" sz="900" b="0" u="non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การฝึกอบรม </a:t>
                      </a:r>
                      <a:r>
                        <a:rPr lang="th-TH" sz="900" b="0" u="none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(เป้าหมาย 93,942 คน) ทดสอบ</a:t>
                      </a:r>
                      <a:r>
                        <a:rPr lang="th-TH" sz="900" b="0" u="non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มาตรฐานฝีมือแรงงาน </a:t>
                      </a:r>
                      <a:r>
                        <a:rPr lang="th-TH" sz="900" b="0" u="none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(เป้าหมาย 30,700 คน) การส่งเสริมการพัฒนาฝีมือแรงงานภายใต้ พ.ร.บ.ส่งเสริมการพัฒนาฝีมือแรงงาน พ.ศ. 2545 (เป้าหมาย 3,700,000 คน)</a:t>
                      </a:r>
                      <a:endParaRPr lang="en-US" sz="900" b="0" u="sng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indent="-228600">
                        <a:buAutoNum type="arabicPeriod" startAt="2"/>
                        <a:defRPr/>
                      </a:pP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พิจารณาจากการดำเนินงานที่บรรลุ</a:t>
                      </a:r>
                      <a:r>
                        <a:rPr lang="th-TH" sz="900" b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เป้าหมายในแต่ละกิจกรรมตามข้อ 1 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ที่บันทึกข้อมูลผลการพัฒนาฝีมือแรงงานลงในระบบรายงานผลการพัฒนาฝีมือแรงงาน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  <a:hlinkClick r:id="rId3"/>
                        </a:rPr>
                        <a:t>http://datacenter.dsd.go.th</a:t>
                      </a:r>
                      <a:r>
                        <a:rPr lang="th-TH" sz="900" b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โดยค่าเป้าหมายในแต่ละกิจกรรมต้องไม่น้อยกว่าค่าเป้าหมายที่แต่ละหน่วยงานได้รับการจัดสรร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รวมทั้งการเบิกจ่ายเงินงบประมาณตามที่ได้รับจัดสรร (พิจารณาจากระบบ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GFMIS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ของกรมบัญชีกลาง) รอบที่ 1 ผลการดำเนินการระหว่างวันที่ 1 ตุลาคม 256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- 31 มีนาคม 256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และรอบที่ 2 ผลการดำเนินการระหว่างวันที่ 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เมษายน - 30 กันยายน 256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</a:t>
                      </a:r>
                      <a:endParaRPr lang="th-TH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indent="-228600">
                        <a:buAutoNum type="arabicPeriod" startAt="2"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หากหน่วยมีการเปลี่ยนแปลงจำนวนเป้าหมายที่จะมีผลต่อการประเมินตัวชี้วัด หน่วยงานจะต้องมีหนังสือชี้แจงเหตุผลมาที่กองแผนงานและสารสนเทศ เพื่อที่กองแผนงานและสารสนเทศจะได้พิจารณา และแจ้งศูนย์เทคโนโลยีสารสนเทศปรับจำนวนเป้าหมายในระบบ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KPI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ต่อไป</a:t>
                      </a:r>
                      <a:endParaRPr lang="en-US" sz="900" b="0" baseline="0" dirty="0" smtClean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indent="-228600">
                        <a:buAutoNum type="arabicPeriod" startAt="5"/>
                        <a:defRPr/>
                      </a:pP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เงื่อนไข 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งบลงทุน และงบรายจ่ายอื่น ในลักษณะค่าจ้างที่ปรึกษา หากไม่สามารถเบิกจ่ายได้ภายในไตรมาสที่ 1-2 ให้ชี้แจงเหตุผลและกระบวนการดำเนินงานที่ดำเนินการแล้ว</a:t>
                      </a:r>
                    </a:p>
                    <a:p>
                      <a:pPr marL="0" indent="0">
                        <a:buNone/>
                        <a:defRPr/>
                      </a:pP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ไม่สามารถเบิกจ่ายได้ ส่งกองบริหารการคลัง เพื่อประกอบการพิจารณา</a:t>
                      </a:r>
                      <a:endParaRPr lang="th-TH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indent="-228600">
                        <a:buAutoNum type="arabicPeriod" startAt="2"/>
                        <a:defRPr/>
                      </a:pPr>
                      <a:r>
                        <a:rPr lang="th-TH" sz="900" b="0" spc="-5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เจ้าภาพ </a:t>
                      </a:r>
                      <a:r>
                        <a:rPr lang="en-US" sz="900" b="0" spc="-2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spc="-2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กองแผนงานและสารสนเทศ ผู้รับผิดชอบ </a:t>
                      </a:r>
                      <a:r>
                        <a:rPr lang="en-US" sz="900" b="0" spc="-2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spc="-2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นางสาวนราภรณ์ สุวรรณประเสริฐ/นาย</a:t>
                      </a:r>
                      <a:r>
                        <a:rPr lang="th-TH" sz="900" b="0" spc="-20" baseline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สรา</a:t>
                      </a:r>
                      <a:r>
                        <a:rPr lang="th-TH" sz="900" b="0" spc="-20" baseline="0" dirty="0" err="1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ยุธ</a:t>
                      </a:r>
                      <a:r>
                        <a:rPr lang="th-TH" sz="900" b="0" spc="-2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spc="-2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ศศิสุวรรณ/นางสาวอารีย์ ชู</a:t>
                      </a:r>
                      <a:r>
                        <a:rPr lang="th-TH" sz="900" b="0" spc="-2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ผึ้ง/นางสาว</a:t>
                      </a:r>
                      <a:r>
                        <a:rPr lang="th-TH" sz="900" b="0" spc="-20" baseline="0" dirty="0" err="1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พงศิ</a:t>
                      </a:r>
                      <a:r>
                        <a:rPr lang="th-TH" sz="900" b="0" spc="-2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ยา  อ่ำ</a:t>
                      </a:r>
                      <a:r>
                        <a:rPr lang="th-TH" sz="900" b="0" spc="-20" baseline="0" dirty="0" err="1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นาคิล</a:t>
                      </a:r>
                      <a:r>
                        <a:rPr lang="th-TH" sz="900" b="0" spc="-2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900" b="0" spc="-2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spc="-3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โทรศัพท์ </a:t>
                      </a:r>
                      <a:r>
                        <a:rPr lang="en-US" sz="900" b="0" spc="-3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0 </a:t>
                      </a:r>
                      <a:r>
                        <a:rPr lang="en-US" sz="900" b="0" spc="-3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2245 </a:t>
                      </a:r>
                      <a:r>
                        <a:rPr lang="en-US" sz="900" b="0" spc="-3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7065 </a:t>
                      </a:r>
                    </a:p>
                    <a:p>
                      <a:pPr marL="228600" indent="-228600">
                        <a:buNone/>
                        <a:defRPr/>
                      </a:pP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กองบริหารการคลัง           ผู้รับผิดชอบ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นางสาวยุวดี เก้าเอี้ยน/นางสาวอรพิน อินตาวิน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โทรศัพท์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: 0 2245 6166                       </a:t>
                      </a:r>
                      <a:endParaRPr lang="th-TH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>
                        <a:defRPr/>
                      </a:pPr>
                      <a:r>
                        <a:rPr lang="th-TH" sz="9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สูตรการคำนวณ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</a:tbl>
          </a:graphicData>
        </a:graphic>
      </p:graphicFrame>
      <p:sp>
        <p:nvSpPr>
          <p:cNvPr id="15" name="TextBox 14"/>
          <p:cNvSpPr txBox="1"/>
          <p:nvPr/>
        </p:nvSpPr>
        <p:spPr>
          <a:xfrm>
            <a:off x="73968" y="5105400"/>
            <a:ext cx="8308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th-TH" sz="900" b="1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th-TH" sz="9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เป้าหมาย</a:t>
            </a:r>
            <a:r>
              <a:rPr lang="th-TH" sz="900" b="1" dirty="0">
                <a:latin typeface="Tahoma" pitchFamily="34" charset="0"/>
                <a:ea typeface="Tahoma" pitchFamily="34" charset="0"/>
                <a:cs typeface="Tahoma" pitchFamily="34" charset="0"/>
              </a:rPr>
              <a:t>ตามรอบ</a:t>
            </a:r>
            <a:r>
              <a:rPr lang="th-TH" sz="9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ประเมิน</a:t>
            </a:r>
            <a:endParaRPr lang="th-TH" sz="900" b="1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grpSp>
        <p:nvGrpSpPr>
          <p:cNvPr id="2" name="Group 4"/>
          <p:cNvGrpSpPr/>
          <p:nvPr/>
        </p:nvGrpSpPr>
        <p:grpSpPr>
          <a:xfrm>
            <a:off x="1158084" y="5264508"/>
            <a:ext cx="7681116" cy="341526"/>
            <a:chOff x="1153093" y="4031945"/>
            <a:chExt cx="7943402" cy="341526"/>
          </a:xfrm>
        </p:grpSpPr>
        <p:sp>
          <p:nvSpPr>
            <p:cNvPr id="17" name="TextBox 16"/>
            <p:cNvSpPr txBox="1"/>
            <p:nvPr/>
          </p:nvSpPr>
          <p:spPr>
            <a:xfrm>
              <a:off x="1153093" y="4031945"/>
              <a:ext cx="133682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/>
              <a:r>
                <a:rPr lang="th-TH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ปี </a:t>
              </a:r>
              <a:r>
                <a:rPr lang="en-US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61</a:t>
              </a:r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18" name="Straight Arrow Connector 34"/>
            <p:cNvCxnSpPr/>
            <p:nvPr/>
          </p:nvCxnSpPr>
          <p:spPr>
            <a:xfrm>
              <a:off x="1991122" y="4279895"/>
              <a:ext cx="457200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Arrow Connector 35"/>
            <p:cNvCxnSpPr/>
            <p:nvPr/>
          </p:nvCxnSpPr>
          <p:spPr>
            <a:xfrm rot="10800000">
              <a:off x="1287974" y="4287080"/>
              <a:ext cx="365760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TextBox 19"/>
            <p:cNvSpPr txBox="1"/>
            <p:nvPr/>
          </p:nvSpPr>
          <p:spPr>
            <a:xfrm>
              <a:off x="5011691" y="4034917"/>
              <a:ext cx="133682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/>
              <a:r>
                <a:rPr lang="th-TH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 ปี </a:t>
              </a:r>
              <a:r>
                <a:rPr lang="en-US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62</a:t>
              </a:r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21" name="Straight Arrow Connector 38"/>
            <p:cNvCxnSpPr/>
            <p:nvPr/>
          </p:nvCxnSpPr>
          <p:spPr>
            <a:xfrm>
              <a:off x="5987535" y="4279895"/>
              <a:ext cx="3108960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Arrow Connector 52"/>
            <p:cNvCxnSpPr/>
            <p:nvPr/>
          </p:nvCxnSpPr>
          <p:spPr>
            <a:xfrm flipH="1">
              <a:off x="2495398" y="4279895"/>
              <a:ext cx="3017520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24" name="Table 51">
            <a:extLst>
              <a:ext uri="{FF2B5EF4-FFF2-40B4-BE49-F238E27FC236}">
                <a16:creationId xmlns:a16="http://schemas.microsoft.com/office/drawing/2014/main" xmlns="" id="{158A2FA5-4FFE-4AC3-B2CB-0934EC5F31E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54130700"/>
              </p:ext>
            </p:extLst>
          </p:nvPr>
        </p:nvGraphicFramePr>
        <p:xfrm>
          <a:off x="92939" y="5605461"/>
          <a:ext cx="8944745" cy="1176339"/>
        </p:xfrm>
        <a:graphic>
          <a:graphicData uri="http://schemas.openxmlformats.org/drawingml/2006/table">
            <a:tbl>
              <a:tblPr firstRow="1"/>
              <a:tblGrid>
                <a:gridCol w="1013233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480153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400128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418159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488973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439081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1905351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429600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  <a:gridCol w="400128">
                  <a:extLst>
                    <a:ext uri="{9D8B030D-6E8A-4147-A177-3AD203B41FA5}">
                      <a16:colId xmlns:a16="http://schemas.microsoft.com/office/drawing/2014/main" xmlns="" val="20008"/>
                    </a:ext>
                  </a:extLst>
                </a:gridCol>
                <a:gridCol w="480153">
                  <a:extLst>
                    <a:ext uri="{9D8B030D-6E8A-4147-A177-3AD203B41FA5}">
                      <a16:colId xmlns:a16="http://schemas.microsoft.com/office/drawing/2014/main" xmlns="" val="20009"/>
                    </a:ext>
                  </a:extLst>
                </a:gridCol>
                <a:gridCol w="409126">
                  <a:extLst>
                    <a:ext uri="{9D8B030D-6E8A-4147-A177-3AD203B41FA5}">
                      <a16:colId xmlns:a16="http://schemas.microsoft.com/office/drawing/2014/main" xmlns="" val="20010"/>
                    </a:ext>
                  </a:extLst>
                </a:gridCol>
                <a:gridCol w="480153">
                  <a:extLst>
                    <a:ext uri="{9D8B030D-6E8A-4147-A177-3AD203B41FA5}">
                      <a16:colId xmlns:a16="http://schemas.microsoft.com/office/drawing/2014/main" xmlns="" val="20011"/>
                    </a:ext>
                  </a:extLst>
                </a:gridCol>
                <a:gridCol w="1600507">
                  <a:extLst>
                    <a:ext uri="{9D8B030D-6E8A-4147-A177-3AD203B41FA5}">
                      <a16:colId xmlns:a16="http://schemas.microsoft.com/office/drawing/2014/main" xmlns="" val="20012"/>
                    </a:ext>
                  </a:extLst>
                </a:gridCol>
              </a:tblGrid>
              <a:tr h="192596">
                <a:tc>
                  <a:txBody>
                    <a:bodyPr/>
                    <a:lstStyle/>
                    <a:p>
                      <a:pPr lvl="0" algn="thaiDist"/>
                      <a:endParaRPr lang="en-US" sz="80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ธ.ค.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ก.พ.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1 มี.ค. (6 เดือน)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เม.ย.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มิ.ย.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2 ก.ย. (12 เดือน)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962979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เป้าหมาย ปี </a:t>
                      </a:r>
                      <a:r>
                        <a:rPr lang="en-US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62</a:t>
                      </a: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u="none" strike="noStrike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800" b="0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จำนวนผู้เข้ารับการพัฒนาฝีมือแรงงาน</a:t>
                      </a:r>
                      <a:r>
                        <a:rPr lang="th-TH" sz="800" b="0" kern="1200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th-TH" sz="800" b="0" kern="1200" baseline="0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ตาม</a:t>
                      </a:r>
                      <a:r>
                        <a:rPr lang="th-TH" sz="800" b="0" kern="1200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โครงการที่กำหนด</a:t>
                      </a:r>
                      <a:r>
                        <a:rPr lang="th-TH" sz="800" b="0" kern="1200" baseline="0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และดำเนินการ</a:t>
                      </a:r>
                      <a:r>
                        <a:rPr lang="th-TH" sz="800" b="0" kern="1200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แล้วเสร็จ </a:t>
                      </a:r>
                      <a:r>
                        <a:rPr lang="th-TH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ร้อยละ</a:t>
                      </a:r>
                      <a:r>
                        <a:rPr lang="th-TH" sz="800" b="0" kern="1200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th-TH" sz="800" b="0" kern="1200" baseline="0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40</a:t>
                      </a:r>
                      <a:endParaRPr lang="en-US" sz="8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เบิกจ่ายเงิน</a:t>
                      </a:r>
                      <a:r>
                        <a:rPr lang="th-TH" sz="800" b="0" kern="1200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งบประมาณภาพรวม                    ไตรมาส 1-2 ไม่</a:t>
                      </a:r>
                      <a:r>
                        <a:rPr lang="th-TH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น้อยกว่า </a:t>
                      </a:r>
                      <a:r>
                        <a:rPr lang="th-TH" sz="800" b="0" kern="1200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ร้อยละ</a:t>
                      </a:r>
                      <a:r>
                        <a:rPr lang="en-US" sz="800" b="0" kern="1200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90.00                 </a:t>
                      </a:r>
                      <a:endParaRPr lang="th-TH" sz="8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จำนวนผู้เข้ารับการพัฒนาฝีมือ</a:t>
                      </a:r>
                      <a:r>
                        <a:rPr lang="th-TH" sz="800" b="0" kern="1200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แรงงานตามโครงการที่กำหนด และดำเ</a:t>
                      </a:r>
                      <a:r>
                        <a:rPr lang="th-TH" sz="800" b="0" kern="1200" baseline="0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นินการ</a:t>
                      </a:r>
                      <a:r>
                        <a:rPr lang="th-TH" sz="800" b="0" kern="1200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แล้วเสร็จ </a:t>
                      </a:r>
                      <a:r>
                        <a:rPr lang="th-TH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ร้อยละ</a:t>
                      </a:r>
                      <a:r>
                        <a:rPr lang="th-TH" sz="800" b="0" kern="1200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en-US" sz="800" b="0" kern="1200" baseline="0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100</a:t>
                      </a:r>
                      <a:endParaRPr lang="en-US" sz="8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เบิกจ่ายเงินงบประมาณภาพรวม </a:t>
                      </a:r>
                      <a:r>
                        <a:rPr lang="th-TH" sz="800" b="0" kern="1200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      ไตรมาส 1-4 ไม่</a:t>
                      </a:r>
                      <a:r>
                        <a:rPr lang="th-TH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น้อย</a:t>
                      </a:r>
                      <a:r>
                        <a:rPr lang="th-TH" sz="800" b="0" kern="1200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กว่า                   </a:t>
                      </a:r>
                      <a:r>
                        <a:rPr lang="th-TH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ร้อย</a:t>
                      </a:r>
                      <a:r>
                        <a:rPr lang="th-TH" sz="800" b="0" kern="1200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ละ </a:t>
                      </a:r>
                      <a:r>
                        <a:rPr lang="th-TH" sz="800" b="0" kern="1200" baseline="0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th-TH" sz="800" b="0" kern="1200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96.00 </a:t>
                      </a:r>
                      <a:endParaRPr lang="th-TH" sz="8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graphicFrame>
        <p:nvGraphicFramePr>
          <p:cNvPr id="23" name="Table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11904327"/>
              </p:ext>
            </p:extLst>
          </p:nvPr>
        </p:nvGraphicFramePr>
        <p:xfrm>
          <a:off x="1447800" y="3352800"/>
          <a:ext cx="7315200" cy="868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37149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4744651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533400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320842"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spc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ร้อยละของการบรรลุเป้าหมาย             ตามแผนการปฏิบัติงาน       </a:t>
                      </a:r>
                      <a:r>
                        <a:rPr lang="en-US" sz="900" b="0" spc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</a:t>
                      </a:r>
                      <a:r>
                        <a:rPr lang="th-TH" sz="900" b="0" spc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</a:t>
                      </a:r>
                      <a:r>
                        <a:rPr lang="en-US" sz="900" b="0" spc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=</a:t>
                      </a:r>
                      <a:endParaRPr lang="th-TH" sz="900" b="0" spc="0" baseline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900" b="0" spc="0" baseline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spc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จำนวนผู้เข้ารับ</a:t>
                      </a:r>
                      <a:r>
                        <a:rPr lang="th-TH" sz="900" b="0" spc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การพัฒนาฝีมือแรงงาน</a:t>
                      </a:r>
                      <a:r>
                        <a:rPr lang="th-TH" sz="900" b="0" spc="0" baseline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th-TH" sz="900" b="0" spc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(ฝึกอบรม </a:t>
                      </a:r>
                      <a:r>
                        <a:rPr lang="th-TH" sz="900" b="0" spc="0" baseline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ทดสอบ</a:t>
                      </a:r>
                      <a:r>
                        <a:rPr lang="th-TH" sz="900" b="0" spc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มาตรฐานฝีมือ</a:t>
                      </a:r>
                      <a:r>
                        <a:rPr lang="th-TH" sz="900" b="0" spc="0" baseline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แรงงาน ส่งเสริมการพัฒนาฝีมือแรงงาน ภายใต้ พ.ร.บ. พ.ศ.2545 )</a:t>
                      </a:r>
                      <a:r>
                        <a:rPr lang="th-TH" sz="900" b="0" u="none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spc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ที่ดำเนินการแล้วเสร็จ 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0" spc="-4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X</a:t>
                      </a:r>
                      <a:r>
                        <a:rPr lang="en-US" sz="900" b="0" spc="-4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100</a:t>
                      </a:r>
                      <a:endParaRPr lang="th-TH" sz="900" b="0" spc="-4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41158">
                <a:tc vMerge="1">
                  <a:txBody>
                    <a:bodyPr/>
                    <a:lstStyle/>
                    <a:p>
                      <a:endParaRPr lang="th-TH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th-TH" sz="900" b="0" spc="-4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</a:t>
                      </a:r>
                      <a:r>
                        <a:rPr lang="th-TH" sz="900" b="0" spc="-40" baseline="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th-TH" sz="900" b="0" spc="-40" baseline="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 </a:t>
                      </a:r>
                      <a:r>
                        <a:rPr lang="th-TH" sz="900" b="0" spc="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เป้าหมาย</a:t>
                      </a:r>
                      <a:r>
                        <a:rPr lang="th-TH" sz="900" b="0" spc="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การดำเนินการที่ได้รับในทุกโครงการ</a:t>
                      </a:r>
                      <a:r>
                        <a:rPr lang="th-TH" sz="900" b="0" spc="0" baseline="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ฝึกอบรม </a:t>
                      </a:r>
                      <a:r>
                        <a:rPr lang="th-TH" sz="900" b="0" spc="0" baseline="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ทดสอบมาตรฐานฝีมือแรงงาน </a:t>
                      </a:r>
                    </a:p>
                    <a:p>
                      <a:r>
                        <a:rPr lang="th-TH" sz="900" b="0" spc="0" baseline="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      ส่งเสริมการพัฒนาฝีมือแรงงาน ภายใต้ พ.ร.บ. พ.ศ. 2545 </a:t>
                      </a:r>
                      <a:endParaRPr lang="th-TH" sz="900" b="0" spc="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r>
                        <a:rPr lang="th-TH" sz="900" b="0" spc="-4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th-TH" sz="900" b="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graphicFrame>
        <p:nvGraphicFramePr>
          <p:cNvPr id="36" name="Table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62806090"/>
              </p:ext>
            </p:extLst>
          </p:nvPr>
        </p:nvGraphicFramePr>
        <p:xfrm>
          <a:off x="1570116" y="4206240"/>
          <a:ext cx="6661716" cy="594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59919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4174112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527685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199541"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ร้อยละการเบิกจ่ายงบประมาณ </a:t>
                      </a: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</a:t>
                      </a: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=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ของหน่วยงาน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งบประมาณที่หน่วยงานเบิกจ่ายภาพรวม </a:t>
                      </a:r>
                      <a:r>
                        <a:rPr lang="th-TH" sz="900" b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ไตรมาสที่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1-2 </a:t>
                      </a:r>
                      <a:r>
                        <a:rPr lang="th-TH" sz="900" b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พิจารณาจากระบบ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GFMIS)</a:t>
                      </a:r>
                      <a:endParaRPr lang="th-TH" sz="9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X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100</a:t>
                      </a:r>
                      <a:endParaRPr lang="th-TH" sz="9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23699">
                <a:tc vMerge="1">
                  <a:txBody>
                    <a:bodyPr/>
                    <a:lstStyle/>
                    <a:p>
                      <a:endParaRPr lang="th-TH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th-TH" sz="900" b="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</a:t>
                      </a:r>
                      <a:r>
                        <a:rPr lang="th-TH" sz="900" b="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งบประมาณ</a:t>
                      </a:r>
                      <a:r>
                        <a:rPr lang="th-TH" sz="900" b="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ที่หน่วยงาน</a:t>
                      </a:r>
                      <a:r>
                        <a:rPr lang="th-TH" sz="900" b="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ได้รับจัดสรรในปีงบประมาณ</a:t>
                      </a:r>
                      <a:r>
                        <a:rPr lang="th-TH" sz="900" b="0" baseline="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2562 (</a:t>
                      </a:r>
                      <a:r>
                        <a:rPr lang="th-TH" sz="900" b="0" baseline="0" dirty="0" err="1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ไตรมาส</a:t>
                      </a:r>
                      <a:r>
                        <a:rPr lang="th-TH" sz="900" b="0" baseline="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1-2) </a:t>
                      </a:r>
                      <a:endParaRPr lang="en-US" sz="900" b="0" baseline="0" dirty="0" smtClean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r>
                        <a:rPr lang="en-US" sz="900" b="0" baseline="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   </a:t>
                      </a:r>
                      <a:endParaRPr lang="th-TH" sz="900" b="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th-TH" sz="900" b="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graphicFrame>
        <p:nvGraphicFramePr>
          <p:cNvPr id="25" name="Table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89563248"/>
              </p:ext>
            </p:extLst>
          </p:nvPr>
        </p:nvGraphicFramePr>
        <p:xfrm>
          <a:off x="1570116" y="4784006"/>
          <a:ext cx="6888085" cy="62619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26518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4175766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685801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306154"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ร้อยละการเบิกจ่ายงบประมาณ </a:t>
                      </a: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</a:t>
                      </a: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=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ของหน่วยงาน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งบประมาณที่หน่วยงานเบิกจ่ายภาพรวม </a:t>
                      </a:r>
                      <a:r>
                        <a:rPr lang="th-TH" sz="900" b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ไตรมาส 1-4 (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พิจารณาจากระบบ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GFMIS)</a:t>
                      </a:r>
                      <a:endParaRPr lang="th-TH" sz="9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X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100</a:t>
                      </a:r>
                      <a:endParaRPr lang="th-TH" sz="9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20040">
                <a:tc vMerge="1">
                  <a:txBody>
                    <a:bodyPr/>
                    <a:lstStyle/>
                    <a:p>
                      <a:endParaRPr lang="th-TH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th-TH" sz="900" b="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</a:t>
                      </a:r>
                      <a:r>
                        <a:rPr lang="th-TH" sz="900" b="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งบประมาณ</a:t>
                      </a:r>
                      <a:r>
                        <a:rPr lang="th-TH" sz="900" b="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ที่หน่วยงาน</a:t>
                      </a:r>
                      <a:r>
                        <a:rPr lang="th-TH" sz="900" b="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ได้รับจัดสรรในปีงบประมาณ</a:t>
                      </a:r>
                      <a:r>
                        <a:rPr lang="th-TH" sz="900" b="0" baseline="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2562 (</a:t>
                      </a:r>
                      <a:r>
                        <a:rPr lang="th-TH" sz="900" b="0" baseline="0" dirty="0" err="1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ไตรมาส</a:t>
                      </a:r>
                      <a:r>
                        <a:rPr lang="th-TH" sz="900" b="0" baseline="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1-4)</a:t>
                      </a:r>
                      <a:endParaRPr lang="th-TH" sz="900" b="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th-TH" sz="900" b="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28" name="TextBox 27"/>
          <p:cNvSpPr txBox="1"/>
          <p:nvPr/>
        </p:nvSpPr>
        <p:spPr>
          <a:xfrm>
            <a:off x="224168" y="4341168"/>
            <a:ext cx="1454094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9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รอบที่ 1 มี.ค. (6 เดือน)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245341" y="4950768"/>
            <a:ext cx="1454094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9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รอบที่ 2 ก.ย. (12 เดือน)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รูปภาพที่เกี่ยวข้อง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113713" y="76200"/>
            <a:ext cx="923925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280193" y="58738"/>
            <a:ext cx="8602663" cy="6461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2000" b="1" dirty="0">
                <a:latin typeface="Tahoma" pitchFamily="34" charset="0"/>
                <a:cs typeface="Tahoma" pitchFamily="34" charset="0"/>
              </a:rPr>
              <a:t>ตัวชี้วัดองค์ประกอบที่ </a:t>
            </a:r>
            <a:r>
              <a:rPr lang="en-US" sz="2000" b="1" dirty="0">
                <a:latin typeface="Tahoma" pitchFamily="34" charset="0"/>
                <a:cs typeface="Tahoma" pitchFamily="34" charset="0"/>
              </a:rPr>
              <a:t>1 </a:t>
            </a:r>
            <a:r>
              <a:rPr lang="en-US" sz="1200" b="1" dirty="0">
                <a:latin typeface="Tahoma" pitchFamily="34" charset="0"/>
                <a:cs typeface="Tahoma" pitchFamily="34" charset="0"/>
              </a:rPr>
              <a:t>Function Base </a:t>
            </a:r>
            <a:r>
              <a:rPr lang="th-TH" sz="1000" b="1" dirty="0" smtClean="0">
                <a:latin typeface="Tahoma" pitchFamily="34" charset="0"/>
                <a:cs typeface="Tahoma" pitchFamily="34" charset="0"/>
              </a:rPr>
              <a:t>(</a:t>
            </a:r>
            <a:r>
              <a:rPr lang="th-TH" sz="1000" b="1" dirty="0">
                <a:latin typeface="Tahoma" pitchFamily="34" charset="0"/>
                <a:cs typeface="Tahoma" pitchFamily="34" charset="0"/>
              </a:rPr>
              <a:t>สถาบันพัฒนาฝีมือแรงงาน / สำนักงานพัฒนาฝีมือ</a:t>
            </a:r>
            <a:r>
              <a:rPr lang="th-TH" sz="1000" b="1" dirty="0" smtClean="0">
                <a:latin typeface="Tahoma" pitchFamily="34" charset="0"/>
                <a:cs typeface="Tahoma" pitchFamily="34" charset="0"/>
              </a:rPr>
              <a:t>แรงงาน)</a:t>
            </a:r>
            <a:endParaRPr lang="th-TH" sz="1000" b="1" dirty="0">
              <a:latin typeface="Tahoma" pitchFamily="34" charset="0"/>
              <a:cs typeface="Tahoma" pitchFamily="34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การปฏิบัติ</a:t>
            </a:r>
            <a:r>
              <a:rPr lang="th-TH" sz="16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ราชการของส่วนราชการระดับ</a:t>
            </a:r>
            <a:r>
              <a:rPr lang="th-TH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หน่วยงานภายใน </a:t>
            </a:r>
            <a:r>
              <a:rPr lang="th-TH" sz="16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ประจำปีงบประมาณ พ.ศ. </a:t>
            </a:r>
            <a:r>
              <a:rPr lang="en-US" sz="1600" b="1" dirty="0" smtClean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2562</a:t>
            </a:r>
            <a:endParaRPr lang="th-TH" sz="1400" b="1" dirty="0">
              <a:solidFill>
                <a:prstClr val="black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1" name="Rounded Rectangle 3"/>
          <p:cNvSpPr/>
          <p:nvPr/>
        </p:nvSpPr>
        <p:spPr bwMode="gray">
          <a:xfrm>
            <a:off x="280193" y="704851"/>
            <a:ext cx="7833520" cy="750093"/>
          </a:xfrm>
          <a:prstGeom prst="roundRect">
            <a:avLst>
              <a:gd name="adj" fmla="val 50000"/>
            </a:avLst>
          </a:prstGeom>
          <a:noFill/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72000" tIns="72000" rIns="72000" bIns="72000"/>
          <a:lstStyle/>
          <a:p>
            <a:pPr>
              <a:spcBef>
                <a:spcPts val="0"/>
              </a:spcBef>
              <a:spcAft>
                <a:spcPts val="600"/>
              </a:spcAft>
              <a:defRPr/>
            </a:pPr>
            <a:r>
              <a:rPr lang="th-TH" sz="1300" kern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ตัวชี้วัด</a:t>
            </a:r>
            <a:r>
              <a:rPr lang="en-US" sz="1300" kern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1.2</a:t>
            </a:r>
            <a:r>
              <a:rPr lang="th-TH" sz="1300" kern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1300" kern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: </a:t>
            </a:r>
            <a:r>
              <a:rPr lang="th-TH" sz="1300" kern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ความสำเร็จของการบรรลุผลสัมฤทธิ์ในโครงการควบคุมและกำกับดูแลการประกอบอาชีพที่อาจเป็น  </a:t>
            </a:r>
          </a:p>
          <a:p>
            <a:pPr>
              <a:spcBef>
                <a:spcPts val="0"/>
              </a:spcBef>
              <a:spcAft>
                <a:spcPts val="600"/>
              </a:spcAft>
              <a:defRPr/>
            </a:pPr>
            <a:r>
              <a:rPr lang="th-TH" sz="13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th-TH" sz="1300" kern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        </a:t>
            </a:r>
            <a:r>
              <a:rPr lang="en-US" sz="1300" kern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   </a:t>
            </a:r>
            <a:r>
              <a:rPr lang="th-TH" sz="1300" kern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อันตรายต่อสาธารณะหรือต้องใช้ผู้มีความรู้ความสามารถสู่ </a:t>
            </a:r>
            <a:r>
              <a:rPr lang="en-US" sz="1300" kern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Safety at Work</a:t>
            </a:r>
            <a:endParaRPr lang="th-TH" sz="13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2053" name="TextBox 11"/>
          <p:cNvSpPr txBox="1">
            <a:spLocks noChangeArrowheads="1"/>
          </p:cNvSpPr>
          <p:nvPr/>
        </p:nvSpPr>
        <p:spPr bwMode="auto">
          <a:xfrm>
            <a:off x="156368" y="1402793"/>
            <a:ext cx="4392613" cy="261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h-TH" sz="1100" b="1" dirty="0">
                <a:latin typeface="Tahoma" pitchFamily="34" charset="0"/>
                <a:cs typeface="Tahoma" pitchFamily="34" charset="0"/>
              </a:rPr>
              <a:t>คำอธิบาย</a:t>
            </a:r>
          </a:p>
        </p:txBody>
      </p:sp>
      <p:graphicFrame>
        <p:nvGraphicFramePr>
          <p:cNvPr id="13" name="ตาราง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83783049"/>
              </p:ext>
            </p:extLst>
          </p:nvPr>
        </p:nvGraphicFramePr>
        <p:xfrm>
          <a:off x="152401" y="1676400"/>
          <a:ext cx="8610600" cy="2590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61060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2590800">
                <a:tc>
                  <a:txBody>
                    <a:bodyPr/>
                    <a:lstStyle/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ิจารณาจากจำนวนผู้ปฏิบัติงานสาขาอาชีพช่างไฟฟ้าภายในอาคารได้รับการประเมินและรับรองความรู้ความสามารถ ระหว่างวันที่ 1 ตุลาคม 2561 – 30 กันยายน 2562 เทียบกับเป้าหมายการดำเนินงาน ประจำปีงบประมาณ พ.ศ.2562 จำนวนเป้าหมาย 6,000 คน และบันทึกข้อมูลผลการประเมินและรับรองความรู้ความสามารถลงในระบบสารสนเทศ           กรมพัฒนาฝีมือแรงงาน (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http://www.e-license.dsd.go.th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</a:p>
                    <a:p>
                      <a:pPr marL="228600" indent="-228600">
                        <a:buAutoNum type="arabicPeriod"/>
                        <a:defRPr/>
                      </a:pP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กรณีหน่วยงานเปลี่ยนแปลงเป้าหมายกิจกรรมที่กำหนดไว้ ต้องได้รับความเห็นชอบจากกรมพัฒนาฝีมือแรงงาน (สำนักงานรับรองความรู้ความสามารถ)</a:t>
                      </a:r>
                    </a:p>
                    <a:p>
                      <a:pPr marL="228600" indent="-228600">
                        <a:buAutoNum type="arabicPeriod"/>
                        <a:defRPr/>
                      </a:pP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เจ้าภาพ 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สำนักงานรับรองความรู้ความสามารถ            ผู้รับผิดชอบ 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นายสมบูรณ์  รักษ์วงษ์, นายปฏิภาณ  สวนสวัสดิ์ 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โทรศัพท์ 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0 2245 1703</a:t>
                      </a:r>
                      <a:endParaRPr lang="th-TH" sz="900" b="0" baseline="0" dirty="0" smtClean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อื่นๆ (ถ้ามี)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endParaRPr lang="th-TH" sz="900" b="1" dirty="0" smtClean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>
                        <a:defRPr/>
                      </a:pPr>
                      <a:r>
                        <a:rPr lang="th-TH" sz="900" b="1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สูตรการคำนวณ (ถ้ามี)</a:t>
                      </a:r>
                      <a:endParaRPr lang="th-TH" sz="9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</a:tbl>
          </a:graphicData>
        </a:graphic>
      </p:graphicFrame>
      <p:sp>
        <p:nvSpPr>
          <p:cNvPr id="2056" name="TextBox 14"/>
          <p:cNvSpPr txBox="1">
            <a:spLocks noChangeArrowheads="1"/>
          </p:cNvSpPr>
          <p:nvPr/>
        </p:nvSpPr>
        <p:spPr bwMode="auto">
          <a:xfrm>
            <a:off x="34925" y="4402137"/>
            <a:ext cx="8424863" cy="24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h-TH" sz="1000" b="1" dirty="0">
                <a:latin typeface="Tahoma" pitchFamily="34" charset="0"/>
                <a:cs typeface="Tahoma" pitchFamily="34" charset="0"/>
              </a:rPr>
              <a:t>เป้าหมายตามรอบ</a:t>
            </a:r>
            <a:r>
              <a:rPr lang="th-TH" sz="1000" b="1" dirty="0" smtClean="0">
                <a:latin typeface="Tahoma" pitchFamily="34" charset="0"/>
                <a:cs typeface="Tahoma" pitchFamily="34" charset="0"/>
              </a:rPr>
              <a:t>ประเมิน</a:t>
            </a:r>
            <a:endParaRPr lang="th-TH" sz="1000" b="1" dirty="0">
              <a:latin typeface="Tahoma" pitchFamily="34" charset="0"/>
              <a:cs typeface="Tahoma" pitchFamily="34" charset="0"/>
            </a:endParaRPr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1057275" y="4457700"/>
            <a:ext cx="7943850" cy="342900"/>
            <a:chOff x="1153093" y="4031945"/>
            <a:chExt cx="7943402" cy="341526"/>
          </a:xfrm>
        </p:grpSpPr>
        <p:sp>
          <p:nvSpPr>
            <p:cNvPr id="17" name="TextBox 16"/>
            <p:cNvSpPr txBox="1"/>
            <p:nvPr/>
          </p:nvSpPr>
          <p:spPr>
            <a:xfrm>
              <a:off x="1153093" y="4031945"/>
              <a:ext cx="1336600" cy="33836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ปี </a:t>
              </a:r>
              <a:r>
                <a:rPr lang="en-US" sz="800" b="1" dirty="0" smtClean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61</a:t>
              </a:r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18" name="Straight Arrow Connector 34"/>
            <p:cNvCxnSpPr/>
            <p:nvPr/>
          </p:nvCxnSpPr>
          <p:spPr>
            <a:xfrm>
              <a:off x="1991246" y="4280184"/>
              <a:ext cx="457174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Arrow Connector 35"/>
            <p:cNvCxnSpPr/>
            <p:nvPr/>
          </p:nvCxnSpPr>
          <p:spPr>
            <a:xfrm rot="10800000">
              <a:off x="1288023" y="4286509"/>
              <a:ext cx="365104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TextBox 19"/>
            <p:cNvSpPr txBox="1"/>
            <p:nvPr/>
          </p:nvSpPr>
          <p:spPr>
            <a:xfrm>
              <a:off x="5012088" y="4035107"/>
              <a:ext cx="1336600" cy="33836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 ปี </a:t>
              </a:r>
              <a:r>
                <a:rPr lang="en-US" sz="800" b="1" dirty="0" smtClean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62</a:t>
              </a:r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21" name="Straight Arrow Connector 38"/>
            <p:cNvCxnSpPr/>
            <p:nvPr/>
          </p:nvCxnSpPr>
          <p:spPr>
            <a:xfrm>
              <a:off x="5986758" y="4280184"/>
              <a:ext cx="3109737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Arrow Connector 52"/>
            <p:cNvCxnSpPr/>
            <p:nvPr/>
          </p:nvCxnSpPr>
          <p:spPr>
            <a:xfrm flipH="1">
              <a:off x="2496042" y="4280184"/>
              <a:ext cx="3017668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24" name="Table 51">
            <a:extLst/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21944905"/>
              </p:ext>
            </p:extLst>
          </p:nvPr>
        </p:nvGraphicFramePr>
        <p:xfrm>
          <a:off x="0" y="4876800"/>
          <a:ext cx="9006844" cy="1371600"/>
        </p:xfrm>
        <a:graphic>
          <a:graphicData uri="http://schemas.openxmlformats.org/drawingml/2006/table">
            <a:tbl>
              <a:tblPr firstRow="1"/>
              <a:tblGrid>
                <a:gridCol w="116078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40327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391885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371789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492370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442127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1918576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392545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  <a:gridCol w="391886">
                  <a:extLst>
                    <a:ext uri="{9D8B030D-6E8A-4147-A177-3AD203B41FA5}">
                      <a16:colId xmlns:a16="http://schemas.microsoft.com/office/drawing/2014/main" xmlns="" val="20008"/>
                    </a:ext>
                  </a:extLst>
                </a:gridCol>
                <a:gridCol w="391885">
                  <a:extLst>
                    <a:ext uri="{9D8B030D-6E8A-4147-A177-3AD203B41FA5}">
                      <a16:colId xmlns:a16="http://schemas.microsoft.com/office/drawing/2014/main" xmlns="" val="20009"/>
                    </a:ext>
                  </a:extLst>
                </a:gridCol>
                <a:gridCol w="391886">
                  <a:extLst>
                    <a:ext uri="{9D8B030D-6E8A-4147-A177-3AD203B41FA5}">
                      <a16:colId xmlns:a16="http://schemas.microsoft.com/office/drawing/2014/main" xmlns="" val="20010"/>
                    </a:ext>
                  </a:extLst>
                </a:gridCol>
                <a:gridCol w="391886">
                  <a:extLst>
                    <a:ext uri="{9D8B030D-6E8A-4147-A177-3AD203B41FA5}">
                      <a16:colId xmlns:a16="http://schemas.microsoft.com/office/drawing/2014/main" xmlns="" val="20011"/>
                    </a:ext>
                  </a:extLst>
                </a:gridCol>
                <a:gridCol w="1865959">
                  <a:extLst>
                    <a:ext uri="{9D8B030D-6E8A-4147-A177-3AD203B41FA5}">
                      <a16:colId xmlns:a16="http://schemas.microsoft.com/office/drawing/2014/main" xmlns="" val="20012"/>
                    </a:ext>
                  </a:extLst>
                </a:gridCol>
              </a:tblGrid>
              <a:tr h="533400">
                <a:tc>
                  <a:txBody>
                    <a:bodyPr/>
                    <a:lstStyle/>
                    <a:p>
                      <a:pPr lvl="0" algn="thaiDist"/>
                      <a:endParaRPr lang="en-US" sz="80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ธ.ค.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ก.พ.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 smtClean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1 มี.ค. (6 เดือน)</a:t>
                      </a:r>
                      <a:endParaRPr lang="en-US" sz="800" b="1" dirty="0" smtClean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เม.ย.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มิ.ย.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 smtClean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2 ก.ย. (12 เดือน)</a:t>
                      </a:r>
                      <a:endParaRPr lang="en-US" sz="800" b="1" dirty="0" smtClean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83820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เป้าหมาย ปี </a:t>
                      </a:r>
                      <a:r>
                        <a:rPr lang="en-US" sz="800" b="1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62</a:t>
                      </a:r>
                      <a:endParaRPr lang="en-US" sz="800" b="1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u="none" strike="noStrike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800" b="0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800" b="0" kern="1200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ร้อยละของผู้ปฏิบัติงาน </a:t>
                      </a:r>
                      <a:r>
                        <a:rPr lang="th-TH" sz="800" b="0" kern="1200" baseline="0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ได้รับการประเมินและรับรองความรู้ความสามารถ        (สาขาอาชีพช่างไฟฟ้าภายในอาคาร)   ร้อยละ 50</a:t>
                      </a:r>
                      <a:endParaRPr lang="th-TH" sz="800" b="0" kern="1200" dirty="0" smtClean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800" b="0" kern="1200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ร้อยละของผู้ปฏิบัติงาน ได้รับการประเมิน   และรับรองความรู้ความสามารถ      (สาขาอาชีพช่างไฟฟ้าภายในอาคาร) ร้อยละ 100</a:t>
                      </a:r>
                    </a:p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en-US" sz="8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graphicFrame>
        <p:nvGraphicFramePr>
          <p:cNvPr id="23" name="Table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07610800"/>
              </p:ext>
            </p:extLst>
          </p:nvPr>
        </p:nvGraphicFramePr>
        <p:xfrm>
          <a:off x="1295400" y="2895600"/>
          <a:ext cx="6735840" cy="1554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3360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3867192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735048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237624"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                                     =                                       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                                        </a:t>
                      </a:r>
                      <a:endParaRPr lang="th-TH" sz="9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900" b="0" dirty="0" smtClean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จำนวนผู้ปฏิบัติงานสาขาอาชีพช่างไฟฟ้าภายในอาคาร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ที่ได้รับการประเมินและรับรองความรู้ความสามารถ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ระหว่างวันที่ 1 ตุลาคม 2561 – 30 กันยายน 2562 (คน)</a:t>
                      </a:r>
                      <a:endParaRPr lang="en-US" sz="900" b="0" dirty="0" smtClean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9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X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100</a:t>
                      </a:r>
                      <a:endParaRPr lang="th-TH" sz="9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endParaRPr lang="th-TH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900" b="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</a:t>
                      </a:r>
                      <a:r>
                        <a:rPr lang="th-TH" sz="900" b="0" baseline="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endParaRPr lang="en-US" sz="900" b="0" baseline="0" dirty="0" smtClean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algn="ctr"/>
                      <a:r>
                        <a:rPr lang="th-TH" sz="900" b="0" baseline="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เป้าหมายการดำเนินการประเมินและรับรองความรู้ความสามารถ</a:t>
                      </a:r>
                    </a:p>
                    <a:p>
                      <a:pPr algn="ctr"/>
                      <a:r>
                        <a:rPr lang="th-TH" sz="900" b="0" baseline="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ประจำปีงบประมาณ พ.ศ.2562 (คน)</a:t>
                      </a:r>
                      <a:endParaRPr lang="en-US" sz="900" b="0" baseline="0" dirty="0" smtClean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algn="ctr"/>
                      <a:endParaRPr lang="en-US" sz="900" b="0" baseline="0" dirty="0" smtClean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algn="ctr"/>
                      <a:r>
                        <a:rPr lang="th-TH" sz="900" b="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</a:t>
                      </a:r>
                      <a:endParaRPr lang="th-TH" sz="900" b="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th-TH" sz="900" b="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7486449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628</TotalTime>
  <Words>990</Words>
  <Application>Microsoft Office PowerPoint</Application>
  <PresentationFormat>On-screen Show (4:3)</PresentationFormat>
  <Paragraphs>98</Paragraphs>
  <Slides>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3" baseType="lpstr">
      <vt:lpstr>Office Theme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prue</dc:creator>
  <cp:lastModifiedBy>prue</cp:lastModifiedBy>
  <cp:revision>44</cp:revision>
  <dcterms:created xsi:type="dcterms:W3CDTF">2018-11-07T10:13:52Z</dcterms:created>
  <dcterms:modified xsi:type="dcterms:W3CDTF">2018-11-28T02:23:05Z</dcterms:modified>
</cp:coreProperties>
</file>