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92" r:id="rId2"/>
    <p:sldId id="291" r:id="rId3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70C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763" autoAdjust="0"/>
    <p:restoredTop sz="94089" autoAdjust="0"/>
  </p:normalViewPr>
  <p:slideViewPr>
    <p:cSldViewPr>
      <p:cViewPr>
        <p:scale>
          <a:sx n="110" d="100"/>
          <a:sy n="110" d="100"/>
        </p:scale>
        <p:origin x="-898" y="12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9" cy="496332"/>
          </a:xfrm>
          <a:prstGeom prst="rect">
            <a:avLst/>
          </a:prstGeom>
        </p:spPr>
        <p:txBody>
          <a:bodyPr vert="horz" lIns="91413" tIns="45705" rIns="91413" bIns="45705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13" tIns="45705" rIns="91413" bIns="45705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3" tIns="45705" rIns="91413" bIns="45705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13" tIns="45705" rIns="91413" bIns="45705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3" y="9428586"/>
            <a:ext cx="2945659" cy="496332"/>
          </a:xfrm>
          <a:prstGeom prst="rect">
            <a:avLst/>
          </a:prstGeom>
        </p:spPr>
        <p:txBody>
          <a:bodyPr vert="horz" lIns="91413" tIns="45705" rIns="91413" bIns="45705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5" y="9428586"/>
            <a:ext cx="2945659" cy="496332"/>
          </a:xfrm>
          <a:prstGeom prst="rect">
            <a:avLst/>
          </a:prstGeom>
        </p:spPr>
        <p:txBody>
          <a:bodyPr vert="horz" lIns="91413" tIns="45705" rIns="91413" bIns="45705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198153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th-TH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856317-C64D-4C36-A668-CD62982F90B5}" type="slidenum">
              <a:rPr lang="th-TH" smtClean="0"/>
              <a:pPr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07976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CDF9-0BB0-4A62-A7DE-D1A1D9BB2724}" type="datetimeFigureOut">
              <a:rPr lang="th-TH" smtClean="0"/>
              <a:pPr/>
              <a:t>01/11/61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it.dsd.go.th/cat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eit.dsd.go.th/cat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9848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ตัวชี้วัดองค์ประกอบที่ 1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Function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Base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 / สำนักงานพัฒนาฝีมือ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แรงงาน)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การปฏิบัติ</a:t>
            </a:r>
            <a:r>
              <a:rPr lang="th-TH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ราชการของส่วนราชการระดับ</a:t>
            </a: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หน่วยงานภายใน </a:t>
            </a:r>
            <a:r>
              <a:rPr lang="th-TH" sz="2500" b="1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ประจำปีงบประมาณ พ.ศ. </a:t>
            </a:r>
            <a:r>
              <a:rPr lang="th-TH" sz="25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2562</a:t>
            </a:r>
            <a:endParaRPr lang="th-TH" sz="2500" b="1" dirty="0">
              <a:solidFill>
                <a:prstClr val="black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46856" y="990600"/>
            <a:ext cx="7324725" cy="6858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base">
              <a:lnSpc>
                <a:spcPts val="600"/>
              </a:lnSpc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ตัวชี้วัด </a:t>
            </a:r>
            <a:r>
              <a:rPr lang="en-US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ความสำเร็จ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ของการจัดทำรายงานงบการเงินกองทุนพัฒนาฝีมือแรงงาน ประจำปี</a:t>
            </a:r>
          </a:p>
          <a:p>
            <a:pPr fontAlgn="base"/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งบประมาณ พ.ศ. 2562</a:t>
            </a:r>
            <a:endParaRPr lang="th-TH" sz="2200" kern="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676400"/>
            <a:ext cx="43926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22232"/>
              </p:ext>
            </p:extLst>
          </p:nvPr>
        </p:nvGraphicFramePr>
        <p:xfrm>
          <a:off x="228600" y="2032635"/>
          <a:ext cx="8591551" cy="2618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1551">
                  <a:extLst>
                    <a:ext uri="{9D8B030D-6E8A-4147-A177-3AD203B41FA5}"/>
                  </a:extLst>
                </a:gridCol>
              </a:tblGrid>
              <a:tr h="2618013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 ความสำเร็จของการบรรลุเป้าหมาย คือ การจัดทำรายงานงบการเงินกองทุนพัฒนาฝีมือแรงงานประจำเดือนของหน่วยงานจำนวน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12 เดือน </a:t>
                      </a: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ได้อย่างถูกต้องตามหลักการบัญชี ไม่น้อยกว่า 10 เดือน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th-TH" sz="1000" b="1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AutoNum type="arabicPeriod" startAt="2"/>
                        <a:defRPr/>
                      </a:pP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พิจารณาจากการจัดทำรายงานงบการเงินกองทุนพัฒนาฝีมือแรงงานประจำเดือนของหน่วยงานได้อย่างถูกต้องตามหลักการบัญชี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หลักการบัญชี คือ แนวทางที่ให้นักบัญชี</a:t>
                      </a:r>
                      <a:r>
                        <a:rPr lang="th-TH" sz="1000" b="1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ยึดถือเป็นหลัก</a:t>
                      </a: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ปฏิบัติในการรวบรวม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จดบันทึก จำแนก สรุปผลและจัดทำงบการเงินอย่างมีหลักเกณฑ์ตามมาตรฐาน โดยใช้หลักการบัญชีคู่ (เดบิต เครดิต) ในการบันทึกบัญชีตามขั้นตอน ประกอบด้วย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	1) บันทึกรายการรับ จ่าย โอนเงิน และปรับปรุงบัญชีในใบสำคัญการลงบัญชี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	2) ผ่านรายการในใบสำคัญการลงบัญชีไปยังบัญชีแยกประเภท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	3) สรุปยอดจากบัญชีแยกประเภทนำมาจัดทำงบการเงิน</a:t>
                      </a:r>
                    </a:p>
                    <a:p>
                      <a:pPr marL="171450" indent="-171450">
                        <a:buNone/>
                        <a:defRPr/>
                      </a:pPr>
                      <a:r>
                        <a:rPr lang="th-TH" sz="1000" b="1" u="none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	</a:t>
                      </a:r>
                      <a:r>
                        <a:rPr lang="th-TH" sz="1000" b="1" u="sng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ตัวอย่างการจัดทำงบการเงินไม่ถูกต้อง</a:t>
                      </a:r>
                    </a:p>
                    <a:p>
                      <a:pPr marL="174625" marR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	1) จัดทำงบการเงินโดยนำตัวเลขจากรายรับ-รายจ่ายมาบันทึกในแบบฟอร์มงบการเงิน โดยไม่ได้จัดทำบัญชีตามหลักการบัญชี</a:t>
                      </a:r>
                      <a:b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2) ไม่บันทึกบัญชีหรือบันทึกบัญชีไม่ครบถ้วนตามรายการที่เกิดขึ้นจริง เช่น รับเงินค่าทดสอบมาตรฐานฝีมือแรงงานแห่งชาติ จำนวน 200 บาท แต่ไม่มีการบันทึกบัญชี หรือบันทึกบัญชีเพียง 100 บาท</a:t>
                      </a:r>
                      <a:b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3) บันทึกบัญชีผิดประเภท เช่น โอนเงินรายได้กลับส่วนกลาง หน่วยงานบันทึกบัญชีด้วยชื่อบัญชีรายได้ซึ่งไม่ถูกต้อง ที่ถูกต้องคือชื่อบัญชีเงินโอน </a:t>
                      </a:r>
                    </a:p>
                    <a:p>
                      <a:pPr marL="174625" marR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	โดยมี</a:t>
                      </a:r>
                      <a:r>
                        <a:rPr lang="th-TH" sz="1000" b="1" u="sng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เงื่อนไข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ดังนี้</a:t>
                      </a:r>
                      <a:endParaRPr lang="th-TH" sz="1000" b="1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2.1 รายงานงบการเงินประจำเดือนในระบบ</a:t>
                      </a: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รายงานข้อมูลกองส่งเสริมการพัฒนาฝีมือแรงงาน (</a:t>
                      </a:r>
                      <a:r>
                        <a:rPr lang="en-US" sz="1000" b="1" u="sng" dirty="0" smtClean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hlinkClick r:id="rId4"/>
                        </a:rPr>
                        <a:t>http://eit.dsd.go.th/cat3</a:t>
                      </a:r>
                      <a:r>
                        <a:rPr lang="en-US" sz="1000" b="1" u="sng" dirty="0" smtClean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ภายในวันที่ </a:t>
                      </a:r>
                      <a:r>
                        <a:rPr lang="en-US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ของเดือนถัดไป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2.2 จัดส่งรายงานงบการเงินและรายละเอียดประกอบงบประจำเดือนให้กองส่งเสริมการพัฒนาฝีมือแรงงาน ภายในวันที่ 10 ของเดือนถัดไป </a:t>
                      </a:r>
                      <a:endParaRPr lang="th-TH" sz="1000" b="1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2.3 กรณีหน่วยงานไม่ดำเนินการตามข้อ</a:t>
                      </a: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2.1 และ 2.2 ถือว่าไม่ผ่านตัวชี้วัด</a:t>
                      </a:r>
                      <a:endParaRPr lang="th-TH" sz="1000" b="1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000" b="1" spc="-5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 เจ้าภาพ </a:t>
                      </a:r>
                      <a:r>
                        <a:rPr lang="en-US" sz="10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0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10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0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นางกานต์รวี ปานดำ/นางสาว</a:t>
                      </a:r>
                      <a:r>
                        <a:rPr lang="th-TH" sz="11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ภัคธีมา มิ่งขวัญ/นางสาวพิมพร พ่วงนุ้ย</a:t>
                      </a:r>
                      <a:r>
                        <a:rPr lang="en-US" sz="11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1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โทรศัพท์ </a:t>
                      </a:r>
                      <a:r>
                        <a:rPr lang="en-US" sz="11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1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0 2245 3649, </a:t>
                      </a:r>
                      <a:r>
                        <a:rPr lang="en-US" sz="11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lang="th-TH" sz="11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2245 </a:t>
                      </a:r>
                      <a:r>
                        <a:rPr lang="th-TH" sz="11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3217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724400"/>
            <a:ext cx="84248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14901"/>
            <a:ext cx="7943850" cy="403285"/>
            <a:chOff x="1153093" y="4031945"/>
            <a:chExt cx="7943402" cy="401669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61</a:t>
              </a:r>
              <a:endParaRPr lang="th-TH" sz="12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62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0600090"/>
              </p:ext>
            </p:extLst>
          </p:nvPr>
        </p:nvGraphicFramePr>
        <p:xfrm>
          <a:off x="0" y="5245416"/>
          <a:ext cx="9006844" cy="1536384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054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371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เป้าหมาย ปี 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62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การจัดทำรายงานงบการเงินกองทุนพัฒนาฝีมือแรงงานประจำเดือนของหน่วยงานได้อย่างถูกต้อง ครบถ้วน   ไม่น้อยกว่า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5 เดือน</a:t>
                      </a:r>
                      <a:endParaRPr lang="th-TH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การจัดทำรายงานงบการเงินกองทุนพัฒนาฝีมือแรงงานประจำเดือนของหน่วยงานได้อย่างถูกต้อง ครบถ้วน ไม่น้อยกว่า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 เดือน</a:t>
                      </a:r>
                      <a:endParaRPr lang="th-TH" sz="1200" b="0" kern="12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11868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9848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ตัวชี้วัดองค์ประกอบที่ 1 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Function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Base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 / สำนักงานพัฒนาฝีมือ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แรงงาน)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การปฏิบัติ</a:t>
            </a:r>
            <a:r>
              <a:rPr lang="th-TH" sz="2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ราชการของส่วนราชการระดับ</a:t>
            </a:r>
            <a:r>
              <a:rPr lang="th-TH" sz="2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หน่วยงานภายใน </a:t>
            </a:r>
            <a:r>
              <a:rPr lang="th-TH" sz="2500" b="1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ประจำปีงบประมาณ พ.ศ. </a:t>
            </a:r>
            <a:r>
              <a:rPr lang="th-TH" sz="25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2562</a:t>
            </a:r>
            <a:endParaRPr lang="th-TH" sz="2500" b="1" dirty="0">
              <a:solidFill>
                <a:prstClr val="black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46856" y="990600"/>
            <a:ext cx="7324725" cy="68580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 fontAlgn="base">
              <a:lnSpc>
                <a:spcPts val="600"/>
              </a:lnSpc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ตัวชี้วัด </a:t>
            </a:r>
            <a:r>
              <a:rPr lang="en-US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ความสำเร็จของ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การเบิกจ่ายเงินกองทุนพัฒนาฝีมือแรงงานภาพรวม ประจำปี</a:t>
            </a:r>
          </a:p>
          <a:p>
            <a:pPr fontAlgn="base"/>
            <a:r>
              <a:rPr lang="th-TH" sz="22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2200" kern="0" dirty="0" smtClean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งบประมาณ พ.ศ. 2562</a:t>
            </a:r>
            <a:endParaRPr lang="th-TH" sz="2200" kern="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676400"/>
            <a:ext cx="43926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138230"/>
              </p:ext>
            </p:extLst>
          </p:nvPr>
        </p:nvGraphicFramePr>
        <p:xfrm>
          <a:off x="152400" y="2076450"/>
          <a:ext cx="8762999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/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 ความสำเร็จของการบรรลุเป้าหมาย คือ การเบิกจ่ายเงินกองทุนพัฒนาฝีมือแรงงานของหน่วยงาน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ตามที่ได้รับจัดสรรเพื่อดำเนินการตามภารกิจกองทุนพัฒนาฝีมือแรงงาน</a:t>
                      </a:r>
                    </a:p>
                    <a:p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th-TH" sz="1200" b="1" u="sng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หมายเหตุ 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เงินกองทุนพัฒนาฝีมือแรงงานที่หน่วยงานได้รับทั้งหมด หมายถึง </a:t>
                      </a:r>
                    </a:p>
                    <a:p>
                      <a:r>
                        <a:rPr lang="th-TH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1) </a:t>
                      </a:r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เงินกองทุนพัฒนาฝีมือแรงงานที่หน่วยงานได้รับจัดสรรประจำปี</a:t>
                      </a:r>
                    </a:p>
                    <a:p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2) เงินกองทุนพัฒนาฝีมือแรงงานที่หน่วยงานขอรับจัดสรรเพิ่มเติมระหว่างปี โดยต้องเบิกจ่ายภายใน 15 วันทำการ นับแต่วันที่ได้รับเงิน</a:t>
                      </a:r>
                    </a:p>
                    <a:p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3) เงินที่ได้รับจัดสรรตามข้อ 1) หาก</a:t>
                      </a:r>
                      <a:r>
                        <a:rPr lang="th-TH" sz="1200" b="1" u="none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ไม่มีเหตุให้เบิกจ่าย </a:t>
                      </a:r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ต้องส่งคืนเงินภายในวันที่ 31 มี.ค. 2562 พร้อมชี้แจงเหตุผล หากส่งคืนภายในเวลาที่กำหนดไม่นำมานับรวมเป็นเงินที่หน่วยงานได้รับจัดสรรทั้งหมด</a:t>
                      </a:r>
                    </a:p>
                    <a:p>
                      <a:r>
                        <a:rPr lang="th-TH" sz="12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แต่ถ้าส่งคืนเกินระยะเวลาที่กำหนดนำมานับรวมเป็นเงินที่หน่วยงานได้รับจัดสรรทั้งหมด</a:t>
                      </a:r>
                    </a:p>
                    <a:p>
                      <a:pPr marL="171450" indent="-171450">
                        <a:buAutoNum type="arabicPeriod" startAt="2"/>
                      </a:pP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พิจารณาจากผลการเบิกจ่ายเงินกองทุนฯ ที่รายงานในระบบรายงานข้อมูลกองส่งเสริมการพัฒนาฝีมือแรงงาน (</a:t>
                      </a:r>
                      <a:r>
                        <a:rPr lang="en-US" sz="1200" b="1" u="sng" dirty="0" smtClean="0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hlinkClick r:id="rId4"/>
                        </a:rPr>
                        <a:t>http://eit.dsd.go.th/cat3</a:t>
                      </a:r>
                      <a:r>
                        <a:rPr lang="th-TH" sz="1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 ตามที่หน่วยงานได้รับจัดสรรตามเกณฑ์ที่กำหนด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</a:t>
                      </a:r>
                      <a:r>
                        <a:rPr lang="th-TH" sz="1200" b="1" u="sng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โดยมีเงื่อนไข</a:t>
                      </a: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หากหน่วยงานไม่ดำเนินการตามข้อ 2) และ 3) ถือว่าไม่ผ่านตัวชี้วัด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รอบที่ 1 ผลการดำเนินการระหว่างวันที่ 1 ตุลาคม 2561 - 31 มีนาคม 2562 และรอบที่ 2 ผลการดำเนินการระหว่างวันที่ 1 เมษายน - 30 กันยายน 2562</a:t>
                      </a:r>
                    </a:p>
                    <a:p>
                      <a:r>
                        <a:rPr lang="th-TH" sz="1200" b="1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 b="1" spc="-5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  เจ้าภาพ 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กองส่งเสริมการพัฒนาฝีมือแรงงาน ผู้รับผิดชอบ 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นางกานต์รวี ปานดำ/นางสาวจิรัปภา ปิยะไพร/นางสาวสุรภา พ้นโศรก</a:t>
                      </a:r>
                      <a:r>
                        <a:rPr lang="en-US" sz="1200" b="1" spc="-2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โทรศัพท์ 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0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2245 </a:t>
                      </a:r>
                      <a:r>
                        <a:rPr lang="th-TH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3217,  0 2245 3649</a:t>
                      </a:r>
                      <a:r>
                        <a:rPr lang="en-US" sz="1200" b="1" spc="-30" baseline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th-TH" sz="1200" b="1" spc="-30" baseline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en-US" sz="800" b="0" spc="-30" baseline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>
                        <a:spcBef>
                          <a:spcPts val="600"/>
                        </a:spcBef>
                        <a:defRPr/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สูตรการคำนวณ 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724400"/>
            <a:ext cx="84248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914901"/>
            <a:ext cx="7943850" cy="403285"/>
            <a:chOff x="1153093" y="4031945"/>
            <a:chExt cx="7943402" cy="401669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b="1" dirty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50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61</a:t>
              </a:r>
              <a:endParaRPr lang="th-TH" sz="12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9850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200" b="1" dirty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ปี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62</a:t>
              </a:r>
              <a:endParaRPr lang="th-TH" sz="12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5334000"/>
          <a:ext cx="9006844" cy="1364255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0544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371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เป้าหมาย ปี 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62</a:t>
                      </a: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เบิกจ่ายเงินกองทุนฯไม่น้อยกว่า      ร้อยละ 52</a:t>
                      </a:r>
                      <a:r>
                        <a:rPr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.29</a:t>
                      </a:r>
                      <a:endParaRPr lang="th-TH" sz="1200" b="0" kern="12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th-TH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เบิกจ่ายเงินกองทุนฯภาพรวม          ไม่น้อยกว่า ร้อยละ 96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200" b="0" kern="1200" dirty="0" smtClean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/>
          </p:nvPr>
        </p:nvGraphicFramePr>
        <p:xfrm>
          <a:off x="1557338" y="3348990"/>
          <a:ext cx="6865142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607">
                  <a:extLst>
                    <a:ext uri="{9D8B030D-6E8A-4147-A177-3AD203B41FA5}"/>
                  </a:extLst>
                </a:gridCol>
                <a:gridCol w="5148856">
                  <a:extLst>
                    <a:ext uri="{9D8B030D-6E8A-4147-A177-3AD203B41FA5}"/>
                  </a:extLst>
                </a:gridCol>
                <a:gridCol w="1072679">
                  <a:extLst>
                    <a:ext uri="{9D8B030D-6E8A-4147-A177-3AD203B41FA5}"/>
                  </a:extLst>
                </a:gridCol>
              </a:tblGrid>
              <a:tr h="693245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เงินกองทุนพัฒนาฝีมือแรงงานที่หน่วยงานเบิกจ่ายภาพรวม (พิจารณาจาก </a:t>
                      </a: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cat3</a:t>
                      </a:r>
                      <a:r>
                        <a:rPr lang="th-TH" sz="14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X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100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693245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smtClean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1400" b="1" baseline="0" dirty="0" smtClean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เงินกองทุนพัฒนาฝีมือแรงงานที่หน่วยงานได้รับทั้งหมด</a:t>
                      </a:r>
                      <a:endParaRPr lang="en-US" sz="1400" b="1" baseline="0" dirty="0" smtClean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endParaRPr lang="en-US" sz="1400" b="0" baseline="0" dirty="0" smtClean="0"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endParaRPr lang="en-US" sz="1400" b="0" baseline="0" dirty="0" smtClean="0"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th-TH" sz="1400" b="0" dirty="0" smtClean="0"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</a:t>
                      </a:r>
                      <a:endParaRPr lang="th-TH" sz="1400" b="0" dirty="0"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38517107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6219</TotalTime>
  <Words>635</Words>
  <Application>Microsoft Office PowerPoint</Application>
  <PresentationFormat>นำเสนอทางหน้าจอ (4:3)</PresentationFormat>
  <Paragraphs>118</Paragraphs>
  <Slides>2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</vt:i4>
      </vt:variant>
    </vt:vector>
  </HeadingPairs>
  <TitlesOfParts>
    <vt:vector size="3" baseType="lpstr">
      <vt:lpstr>ชุดรูปแบบของ Office</vt:lpstr>
      <vt:lpstr>ภาพนิ่ง 1</vt:lpstr>
      <vt:lpstr>ภาพนิ่ง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DSD-70</cp:lastModifiedBy>
  <cp:revision>677</cp:revision>
  <cp:lastPrinted>2018-01-09T00:21:03Z</cp:lastPrinted>
  <dcterms:created xsi:type="dcterms:W3CDTF">2017-10-26T14:32:22Z</dcterms:created>
  <dcterms:modified xsi:type="dcterms:W3CDTF">2018-11-01T04:21:49Z</dcterms:modified>
</cp:coreProperties>
</file>