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5" r:id="rId2"/>
    <p:sldId id="298" r:id="rId3"/>
    <p:sldId id="299" r:id="rId4"/>
    <p:sldId id="300" r:id="rId5"/>
    <p:sldId id="272" r:id="rId6"/>
    <p:sldId id="293" r:id="rId7"/>
    <p:sldId id="294" r:id="rId8"/>
    <p:sldId id="267" r:id="rId9"/>
    <p:sldId id="295" r:id="rId10"/>
    <p:sldId id="259" r:id="rId11"/>
    <p:sldId id="280" r:id="rId12"/>
    <p:sldId id="297" r:id="rId13"/>
    <p:sldId id="287" r:id="rId14"/>
    <p:sldId id="286" r:id="rId15"/>
    <p:sldId id="307" r:id="rId16"/>
    <p:sldId id="308" r:id="rId17"/>
    <p:sldId id="309" r:id="rId18"/>
    <p:sldId id="306" r:id="rId19"/>
    <p:sldId id="304" r:id="rId20"/>
    <p:sldId id="305" r:id="rId21"/>
    <p:sldId id="303" r:id="rId22"/>
  </p:sldIdLst>
  <p:sldSz cx="9144000" cy="6858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89" autoAdjust="0"/>
  </p:normalViewPr>
  <p:slideViewPr>
    <p:cSldViewPr>
      <p:cViewPr>
        <p:scale>
          <a:sx n="90" d="100"/>
          <a:sy n="90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6411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411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3" y="9430093"/>
            <a:ext cx="2945659" cy="496411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6" y="9430093"/>
            <a:ext cx="2945659" cy="496411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8153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976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27/09/61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sd.go.th/DSD/Intro/ListTrainging2559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80" y="66677"/>
            <a:ext cx="923905" cy="9239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42918"/>
            <a:ext cx="8086829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พ.ศ. 2562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ตามโครงการที่กำหนด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และการเบิกจ่ายเงินงบประมาณ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ภาพรวม ประจำปีงบประมาณ พ.ศ.2562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0014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/>
          </p:nvPr>
        </p:nvGraphicFramePr>
        <p:xfrm>
          <a:off x="295171" y="1618908"/>
          <a:ext cx="8459329" cy="2876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593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7689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ความสำเร็จของการบรรลุเป้าหมายตามแผนปฏิบัติงาน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งบประมาณภาพรวม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พงศ. 2562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 หลักภารกิจพื้นฐาน งานประจำตามหน้าที่ปกติ ที่ได้รับมอบหมายในทุกผลผลิต โครงการและกิจกรรม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และทดสอบ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มาตรฐานฝีมือแรงงาน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กรมดำเนินการเอง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(เป้าหมายรวม </a:t>
                      </a:r>
                      <a:r>
                        <a:rPr lang="th-TH" sz="900" b="0" u="non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....................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คน)</a:t>
                      </a:r>
                      <a:endParaRPr lang="en-US" sz="900" b="0" u="sng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พิจารณาจากการดำเนินงานที่บรรลุเป้าหมายตามโครงการ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และภารกิจของหน่วยงาน ที่บันทึกข้อมูลผลการพัฒนาฝีมือแรงงานลงในระบบรายงานผลการพัฒนาฝีมือแรงงาน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รวมทั้งการเบิกจ่ายเงินงบประมาณตามที่ได้รับจัดสรร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ของกรมบัญชีกลาง) รอบที่ 1 ผลการดำเนินการระหว่างวันที่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หากหน่วยมีการเปลี่ยนแปลงจำนวนเป้าหมายที่จะมีผลต่อการประเมินตัวชี้วัด หน่วยงานจะต้องมีหนังสือชี้แจงเหตุผลมาที่กองแผนงานและสารสนเทศ เพื่อที่กองแผนงานและสารสนเทศจะได้พิจารณา และแจ้งศูนย์เทคโนโลยีสารสนเทศปรับจำนวนเป้าหมายในระบบ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KPI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ต่อไป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สุวรรณประเสริฐ/นายสรายุทธ ศศิสุวรรณ/นางสาวอารีย์ ชูผึ้ง/นางพัทธนันท์ ตีเมืองสอง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2 245 7065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นางสาวยุวดี เก้าเอี้ยน/นางสาวอรพิน อินตาวิน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5496" y="4554379"/>
            <a:ext cx="84249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611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67080"/>
              </p:ext>
            </p:extLst>
          </p:nvPr>
        </p:nvGraphicFramePr>
        <p:xfrm>
          <a:off x="0" y="4937760"/>
          <a:ext cx="9006844" cy="115824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โครงการที่กำหนด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และดำเนินการ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55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งบประมาณภาพรวม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ไม่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  ร้อยละ 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............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แรงงานตามโครงการที่กำหนด และดำเ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ไม่น้อยกว่า ร้อยละ 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.............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/>
          </p:nvPr>
        </p:nvGraphicFramePr>
        <p:xfrm>
          <a:off x="1451715" y="3169920"/>
          <a:ext cx="6826608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10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583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            ตามแผนการปฏิบัติงาน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</a:t>
                      </a: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การพัฒนาฝีมือแรงงาน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(ฝึกอบรม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และทดสอบ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แรงงาน)     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ที่ดำเนินการแล้วเสร็จ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spc="-4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เป้าหมายการดำเนินการที่ได้รับในทุกโครงการ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ฝึกอบรม 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และทดสอบ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</a:t>
                      </a:r>
                    </a:p>
                    <a:p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ฝีมือ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 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</a:t>
                      </a:r>
                      <a:r>
                        <a:rPr lang="en-US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900" b="0" spc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/>
          </p:nvPr>
        </p:nvGraphicFramePr>
        <p:xfrm>
          <a:off x="1579290" y="3972560"/>
          <a:ext cx="6735840" cy="59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งบประมาณที่หน่วยงานได้รับทั้งหมด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652463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58591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62592"/>
              </p:ext>
            </p:extLst>
          </p:nvPr>
        </p:nvGraphicFramePr>
        <p:xfrm>
          <a:off x="152401" y="1933575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พิจารณาจากจำนวนพนักงานที่ได้รับการฝึกอบรมฝีมือแรงงานจากสถานประกอบกิจการ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ที่นายทะเบียนให้ความเห็นชอบหลักสูตร รายละเอียดที่เกี่ยวข้อง และค่าใช้จ่ายในการฝึก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อบรมฝีมือแรงงาน ประจำปีงบประมาณ 2562 ระหว่างวันที่ 1 ตุลาคม 2561 – 30 กันยายน 2562 เทียบกับเป้าหมายการดำเนินงานที่ได้รับตามกิจกรรมส่งเสริมและสนับสนุนให้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สถานประกอบกิจการดำเนินการฝึกอบรมตามพระราชบัญญัติส่งเสริมการพัฒนาฝีมือแรงงาน พ.ศ. 2545 ประจำปีงบประมาณ 2562 จำนวน 3.7 ล้านคน ระหว่างวันที่ 1 ตุลาคม 2561 – 30 กันยายน 2562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บันทึกข้อมูลผลการพัฒนาฝีมือแรงงานลงในระบบรายงานผลการพัฒนาฝีมือแรงงาน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กรณีหน่วยงานเปลี่ยนแปลงเป้าหมายกิจกรรมที่กำหนดไว้ตามแผนพัฒนาฝีมือแรงงานประจำปีงบประมาณ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2562 ต้องได้รับความเห็นชอบจากกรมฯ (กองแผนงานและสารสนเทศ)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นางสุรัชตา พ่อธานี ,นางสาวจัน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ทกานต์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ช่วยรอด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0 2246 1937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56406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7244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18786"/>
              </p:ext>
            </p:extLst>
          </p:nvPr>
        </p:nvGraphicFramePr>
        <p:xfrm>
          <a:off x="60956" y="5267325"/>
          <a:ext cx="9006844" cy="115824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ฝีมือแรงงานจากสถานประกอบกิจการ 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ซึ่งนายทะเบียนให้ความเห็นชอบ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หลักสูตรฯ ตาม พ.ร.บ. ส่งเสริมฯ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ฝีมือแรงงานจากสถานประกอบกิจการซึ่งนายทะเบียนให้ความเห็นชอบหลักสูตรฯ ตาม พ.ร.บ. ส่งเสริมฯ     พ.ศ. 2545 ร้อยละ 100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203042"/>
              </p:ext>
            </p:extLst>
          </p:nvPr>
        </p:nvGraphicFramePr>
        <p:xfrm>
          <a:off x="1295400" y="3019425"/>
          <a:ext cx="6735840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67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350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ร้อยละของจำนวนพนักงานที่ได้รับการพัฒนาฝีมือจากสถานประกอบกิจการที่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ได้รับการส่งเสริม ตาม พ.ร.บ. ส่งเสริมฯ พ.ศ. 2545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จำนวนพนักงานที่ได้รับการฝึกอบรมฝีมือแรงงานจากสถานประกอบกิจการซึ่ง     นายทะเบียนให้ความเห็นชอบหลักสูตร ฯ ตาม พ.ร.บ.ส่งเสริมฯ พ.ศ. 2545 ระหว่างวันที่ 1 ตุลาคม 2561 – 30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กันยายน 2562 (คน)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 พ.ร.บ.ส่งเสริมฯ พ.ศ. 2545                         ประจำปีงบประมาณ 2562 (คน)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150" name="TextBox 35"/>
          <p:cNvSpPr txBox="1">
            <a:spLocks noChangeArrowheads="1"/>
          </p:cNvSpPr>
          <p:nvPr/>
        </p:nvSpPr>
        <p:spPr bwMode="auto">
          <a:xfrm>
            <a:off x="381000" y="1255712"/>
            <a:ext cx="845820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900" dirty="0">
                <a:latin typeface="Tahoma" pitchFamily="34" charset="0"/>
                <a:cs typeface="Tahoma" pitchFamily="34" charset="0"/>
              </a:rPr>
              <a:t>ตัวชี้วัดย่อยที่ 1.2.1 ร้อยละของจำนวนพนักงานที่ได้รับการพัฒนาฝีมือจากสถานประกอบกิจการที่ได้รับการส่งเสริม ตาม พ.ร.บ. ส่งเสริมการพัฒนาฝีมือแรงงาน พ.ศ. 2545</a:t>
            </a:r>
            <a:endParaRPr lang="en-US" sz="9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6413" y="85725"/>
            <a:ext cx="9112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01600" y="155152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40457"/>
              </p:ext>
            </p:extLst>
          </p:nvPr>
        </p:nvGraphicFramePr>
        <p:xfrm>
          <a:off x="142875" y="1896818"/>
          <a:ext cx="8677628" cy="2595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557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ำนวนพนักงานของสถานประกอบกิจการได้รับการพัฒนาฝีมือในหลักสูตรที่สถานประกอบกิจการจัดทำขึ้นได้ไม่ต่ำกว่า 3.7 ล้านคน โดยที่พนักงานที่ผ่านการพัฒนาฝีมือแรงงานดังกล่าวมีศักยภาพในการทำงานเพิ่มขึ้นไม่น้อยกว่าร้อยละ 60 ซึ่งนายทะเบียนให้ความเห็นชอบ ตามพระราชบัญญัติส่งเสริมการพัฒนาฝีมือแรงงาน พ.ศ. 2545 ในปีงบประมาณ 2562 ระหว่างวันที่ 1 ตุลาคม 2561 – 30 กันยายน 2562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บันทึกข้อมูลผลการประเมินศักยภาพลงในระบบรายงานผลการพัฒนาฝีมือแรงงาน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การตามกิจกรรมส่งเสริมและสนับสนุนให้สถานประกอบกิจการดำเนินการฝึกอบรมฝีมือแรงงาน ตามพระราชบัญญัติส่งเสริมการพัฒนาฝีมือแรงงาน พ.ศ. 2545 ประจำปีงบประมาณ 2562 หากหน่วยงานมีการปรับเป้าหมายต้องได้รับความเห็นชอบจากกรมฯ (กองแผนงานและสารสนเทศ) 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ประเมินรอบที่ 1 ใช้ฐานคำนวณจากเป้าหมาย 6 เดือน (55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และประเมินรอบที่ 2 ใช้ฐานคำนวณจากเป้าหมาย 12 เดือน (60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นางสุรัชตา พ่อธานี ,นางสาวจัน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ทกานต์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ช่วยรอด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0 2246 1937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80" name="TextBox 14"/>
          <p:cNvSpPr txBox="1">
            <a:spLocks noChangeArrowheads="1"/>
          </p:cNvSpPr>
          <p:nvPr/>
        </p:nvSpPr>
        <p:spPr bwMode="auto">
          <a:xfrm>
            <a:off x="179388" y="4538915"/>
            <a:ext cx="43926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738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3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8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3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93006"/>
              </p:ext>
            </p:extLst>
          </p:nvPr>
        </p:nvGraphicFramePr>
        <p:xfrm>
          <a:off x="0" y="5205290"/>
          <a:ext cx="9006844" cy="1400146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9319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67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จำนวนพนักงานที่ได้รับการพัฒนาฝีมือในหลักสูตรที่สถานประกอบกิจการ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จัดทำขึ้นซึ่งพนักงานที่ผ่านการพัฒนาฝีมือแรงงานมีศักยภาพในการทำงานเพิ่มขึ้นไม่น้อยกว่าร้อยละ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55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พัฒนาฝีมือในหลักสูตรที่สถานประกอบกิจการจัดทำขึ้นซึ่งพนักงานที่ผ่านการพัฒนาฝีมือแรงงานมีศักยภาพในการทำงานเพิ่มขึ้นไม่น้อยกว่า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60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168054"/>
              </p:ext>
            </p:extLst>
          </p:nvPr>
        </p:nvGraphicFramePr>
        <p:xfrm>
          <a:off x="1143000" y="2978060"/>
          <a:ext cx="761999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4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936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09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ร้อยละของจำนวนพนักงานที่ได้รับการพัฒนาฝีมือในหลักสูตรที่สถานประกอบกิจการจัดทำขึ้น ที่ยื่นขอรับรองหลักสูตรรายละเอียดที่เกี่ยวข้อง และรายการค่าใช้จ่ายในการฝึกอบรมฝีมือแรงงานซึ่งนายทะเบียนให้ความเห็นชอบ ตาม พ.ร.บ.ส่งเสริมฯ พ.ศ. 2545 โดยที่พนักงานที่ผ่านการพัฒนาฝีมือแรงงานมีศักยภาพในการทำงานเพิ่มขึ้นไม่น้อยกว่าร้อยละตามที่กำหน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พัฒนาฝีมือในหลักสูตรที่สถานประกอบกิจการจัดทำขึ้นที่นายทะเบียนให้ความเห็นชอบหลักสูตร ตาม พ.ร.บ.ส่งเสริมฯ พ.ศ. 2545 โดยที่พนักงานที่ผ่านการพัฒนาฝีมือแรงงานมีศักยภาพในการทำงานเพิ่มขึ้นประจำปีงบประมาณ 2562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ระว่างวันที่ 1 ตุลาคม 2561 – 30 กันยายน 2562 (คน)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เป้าหมาย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 พ.ร.บ.ส่งเสริมฯ พ.ศ. 2545 ประจำปีงบประมาณ 2562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(คน)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174" name="TextBox 25"/>
          <p:cNvSpPr txBox="1">
            <a:spLocks noChangeArrowheads="1"/>
          </p:cNvSpPr>
          <p:nvPr/>
        </p:nvSpPr>
        <p:spPr bwMode="auto">
          <a:xfrm>
            <a:off x="381000" y="1219795"/>
            <a:ext cx="8534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800" dirty="0">
                <a:latin typeface="Tahoma" pitchFamily="34" charset="0"/>
                <a:cs typeface="Tahoma" pitchFamily="34" charset="0"/>
              </a:rPr>
              <a:t>ตัวชี้วัดย่อยที่ 1.2.2   ร้อยละของจำนวนพนักงานที่ได้รับการพัฒนาฝีมือแรงงานในหลักสูตรที่สถานประกอบกิจการจัดทำขึ้นที่ยื่นขอรับรองหลักสูตรรายละเอียดที่เกี่ยวข้อง และรายการค่าใช้จ่าย  </a:t>
            </a:r>
          </a:p>
          <a:p>
            <a:r>
              <a:rPr lang="th-TH" sz="800" dirty="0">
                <a:latin typeface="Tahoma" pitchFamily="34" charset="0"/>
                <a:cs typeface="Tahoma" pitchFamily="34" charset="0"/>
              </a:rPr>
              <a:t>                            ในการฝึกอบรมฝีมือแรงงานซึ่งนายทะเบียนให้ความเห็นชอบ ตาม พ.ร.บ.ส่งเสริมการพัฒนาฝีมือแรงงาน พ.ศ. 2545 โดยที่พนักงานที่ผ่านการพัฒนาฝีมือแรงงานดังกล่าว</a:t>
            </a:r>
          </a:p>
          <a:p>
            <a:r>
              <a:rPr lang="th-TH" sz="800" dirty="0">
                <a:latin typeface="Tahoma" pitchFamily="34" charset="0"/>
                <a:cs typeface="Tahoma" pitchFamily="34" charset="0"/>
              </a:rPr>
              <a:t>                            มีศักยภาพในการทำงานเพิ่มขึ้นไม่น้อยกว่าร้อยละ 60 </a:t>
            </a:r>
          </a:p>
        </p:txBody>
      </p:sp>
      <p:sp>
        <p:nvSpPr>
          <p:cNvPr id="23" name="Rounded Rectangle 3"/>
          <p:cNvSpPr/>
          <p:nvPr/>
        </p:nvSpPr>
        <p:spPr bwMode="gray">
          <a:xfrm>
            <a:off x="441575" y="67440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3238" y="76201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0" y="167821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177875"/>
              </p:ext>
            </p:extLst>
          </p:nvPr>
        </p:nvGraphicFramePr>
        <p:xfrm>
          <a:off x="152400" y="2013950"/>
          <a:ext cx="8466653" cy="2771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7152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ร้อยละของจำนวนสถานประกอบกิจการ</a:t>
                      </a:r>
                      <a:r>
                        <a:rPr lang="th-TH" sz="800" b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ที่ยื่นแบบแสดงการส่งเงิน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สมทบกองทุนพัฒนาฝีมือแรงงานตามพระราชบัญญัติส่งเสริมการพัฒนาฝีมือแรงงาน พ.ศ. 2545 ประจำปี พ.ศ. 2561 หมายถึง จำนวน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สถานประกอบกิจการที่ยื่นแบบแสดงการส่งเงินสมทบกองทุนพัฒนาฝีมือแรงงาน (</a:t>
                      </a:r>
                      <a:r>
                        <a:rPr lang="th-TH" sz="8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สท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ประจำปี พ.ศ. 2561 เทียบกับเป้าหมายดำเนินการตามจำนวนสถานประกอบกิจการที่อยู่ในข่ายบังคับเงินสมทบกองทุนพัฒนาฝีมือแรงงาน ประจำปี พ.ศ. 2561</a:t>
                      </a:r>
                      <a:endParaRPr lang="en-US" sz="8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หมายถึง สถานประกอบกิจการที่อยู่ในข่ายบังคับเงินสมทบกองทุนพัฒนาฝีมือแรงงานตามพระราชบัญญัติส่งเสริมการพัฒนาฝีมือแรงงาน พ.ศ. 2545 ซึ่งยื่นแบบแสดงการส่งเงินสมทบกองทุนพัฒนาฝีมือแรงงาน (</a:t>
                      </a:r>
                      <a:r>
                        <a:rPr lang="th-TH" sz="8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สท.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ประจำปี พ.ศ. 2561 ระหว่างวันที่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มกราคม 2562 – 30 กันยายน 2562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สถานประกอบกิจการที่อยู่ในข่ายบังคับเงินสมทบกองทุนพัฒนาฝีมือแรงงาน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พ.ศ. 2561 หมายถึง ผู้ประกอบกิจการประเภทอุตสาหกรรม พาณิชยกรรม หรือธุรกิจอย่างอื่นในทุกท้องที่ ที่มีลูกจ้างตั้งแต่ 100 คนขึ้นไป ใช้ฐานข้อมูลผู้ประกอบกิจการรายเก่าที่อยู่ในข่ายบังคับที่หน่วยงานรายงาน ณ สิ้นเดือนพฤษภาคม 2561 รวมกับรายใหม่ที่ติดตามได้มาขึ้นทะเบียนในปี พ.ศ. 2561 ที่หน่วยงานรายงาน ณ สิ้นเดือนกันยายน 2561 ตามหนังสือ ด่วนที่สุด ที่ รง 0406/ว 04455 ลงวันที่ 20 เมษายน 2561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การเปลี่ยนแปลงเป้าหมายจำนวนสถานประกอบกิจการตามข้อ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(กรณีหยุด เลิก ย้ายกิจการ) ต้องได้รับความเห็นชอบจากกรมฯ โดยมีหนังสือชี้แจงเหตุผลถึงกองส่งเสริมการพัฒนาฝีมือแรงงาน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และบันทึกข้อมูลในระบบรายงานผลการพัฒนาฝีมือแรงงาน หัวข้อ ส่งเสริมการฝึก หัวข้อย่อย การแจ้งเปลี่ยนแปลงข้อมูลสถานประกอบกิจการ (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สท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8)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นางสุรัชตา  พ่อธานี,นางสาว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รช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ธนิน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ภู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ริชญา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0 2246 1937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104" name="TextBox 14"/>
          <p:cNvSpPr txBox="1">
            <a:spLocks noChangeArrowheads="1"/>
          </p:cNvSpPr>
          <p:nvPr/>
        </p:nvSpPr>
        <p:spPr bwMode="auto">
          <a:xfrm>
            <a:off x="34925" y="4879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0" y="506889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033217"/>
              </p:ext>
            </p:extLst>
          </p:nvPr>
        </p:nvGraphicFramePr>
        <p:xfrm>
          <a:off x="0" y="5577450"/>
          <a:ext cx="9006844" cy="103632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แสดงการส่งเงิน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สมทบกองทุนพัฒนาฝีมือแรงงาน ตาม พ.ร.บ. ส่งเสริมฯ         พ.ศ. 2545 ได้ร้อยละ 50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แสดงการส่งเงิน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สมทบกองทุนพัฒนาฝีมือแรงงาน ตาม พ.ร.บ. ส่งเสริมฯ       พ.ศ. 2545 ได้ร้อยละ 100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37386"/>
              </p:ext>
            </p:extLst>
          </p:nvPr>
        </p:nvGraphicFramePr>
        <p:xfrm>
          <a:off x="1152705" y="3746576"/>
          <a:ext cx="716280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84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843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5462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ร้อยละของจำนวนสถานประกอบกิจการที่ยื่นแบบแสดงการส่งเงินสมทบกองทุนฝีมือแรงงานตาม   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พระราชบัญญัติส่งเสริมการพัฒนาฝีมือแรงงาน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2545 ประจำปี พ.ศ.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 ประจำปี พ.ศ. 2561 ระหว่างวันที่ 1  มกราคม 2562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– 30 กันยายน 2562 (แห่ง)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357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จำนวนสถานประกอบกิจการที่อยู่ในข่ายบังคับเงินสมทบกองทุนพัฒนาฝีมือแรงงาน ประจำปี  พ.ศ. 2561 (แห่ง)</a:t>
                      </a:r>
                    </a:p>
                    <a:p>
                      <a:pPr algn="ctr"/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(ใช้ข้อมูลผู้ประกอบกิจการโดยอ้างอิงตามข้อ 3</a:t>
                      </a:r>
                      <a:r>
                        <a:rPr lang="th-TH" sz="8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8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198" name="TextBox 25"/>
          <p:cNvSpPr txBox="1">
            <a:spLocks noChangeArrowheads="1"/>
          </p:cNvSpPr>
          <p:nvPr/>
        </p:nvSpPr>
        <p:spPr bwMode="auto">
          <a:xfrm>
            <a:off x="457200" y="1227110"/>
            <a:ext cx="766603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900" dirty="0">
                <a:latin typeface="Tahoma" pitchFamily="34" charset="0"/>
                <a:cs typeface="Tahoma" pitchFamily="34" charset="0"/>
              </a:rPr>
              <a:t> ตัวชี้วัดย่อยที่ 1.2.3 ร้อยละของจำนวน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	    	  แรงงาน  พ.ศ. 2545 ประจำปี พ.ศ. 2561</a:t>
            </a:r>
          </a:p>
          <a:p>
            <a:r>
              <a:rPr lang="th-TH" sz="9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25" name="Rounded Rectangle 3"/>
          <p:cNvSpPr/>
          <p:nvPr/>
        </p:nvSpPr>
        <p:spPr bwMode="gray">
          <a:xfrm>
            <a:off x="529355" y="67440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50" y="85727"/>
            <a:ext cx="855710" cy="8557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62000"/>
            <a:ext cx="6653093" cy="50008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ความสำเร็จของการติดตามผลความพึงพอใจ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716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5872475"/>
              </p:ext>
            </p:extLst>
          </p:nvPr>
        </p:nvGraphicFramePr>
        <p:xfrm>
          <a:off x="142844" y="1752600"/>
          <a:ext cx="8677628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ความสำเร็จของการติดตามผลความพึงพอใจ คือ การที่หน่วยงานดำเนินการติดตามผลความพึงพอใจด้านการฝึกอบรม และติดตามผลความพึงพอใจด้านการทดสอบ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มาตรฐานฝีมือแรงงาน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เพื่อวิเคราะห์และ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มีประสิทธิภาพมากยิ่งขึ้น 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พิจารณาจากการติดตามและประเมินผล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ในทุกโครงการฝึกอบรมและทดสอบมาตรฐานฝีมือแรงงาน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ตามแบบสอบถามความพึงพอใจของกรมได้ทั้งเอกสารและผ่าน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โดยรอบ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 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แบบสอบความพึงพอใจใช้แบบสอบถามของประกันคุณภาพทางเว็บไซต์ </a:t>
                      </a:r>
                      <a:r>
                        <a:rPr lang="en-AU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http://dev.dsd.go.th/q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การประเมินความพึงพอใจด้านการฝึกอบรม สำนักพัฒนาผู้ฝึกและเทคโนโลยีการฝึก  ผู้รับผิดชอบ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นางสาวปิยฉัตร ภูวารคำ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2643 4981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การประเมิน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ความพึงพอใจด้านการทดสอบมาตรฐาน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สำนักพัฒนามาตรฐานและทดสอบฝีมือแรงงาน   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th-TH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  <a:endParaRPr lang="th-TH" sz="900" b="1" spc="-4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51639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52210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533360"/>
              </p:ext>
            </p:extLst>
          </p:nvPr>
        </p:nvGraphicFramePr>
        <p:xfrm>
          <a:off x="0" y="5562600"/>
          <a:ext cx="9006844" cy="9144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                ด้าน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การฝึกอบรม ร้อยละ 80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                ด้าน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 ร้อยละ 80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              ด้านการ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 ร้อยละ 80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              ด้าน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 ร้อยละ 80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305549"/>
              </p:ext>
            </p:extLst>
          </p:nvPr>
        </p:nvGraphicFramePr>
        <p:xfrm>
          <a:off x="1274168" y="3276600"/>
          <a:ext cx="7488832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32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815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ด้านการฝึกอบรม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446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จำนวนผู้สำเร็จการฝึกอบรม ระหว่างวันที่ 3 ม.ค.6</a:t>
                      </a:r>
                      <a:r>
                        <a:rPr lang="en-US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– 30 ก.ย.6</a:t>
                      </a:r>
                      <a:r>
                        <a:rPr lang="en-US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342791"/>
              </p:ext>
            </p:extLst>
          </p:nvPr>
        </p:nvGraphicFramePr>
        <p:xfrm>
          <a:off x="1295400" y="3962400"/>
          <a:ext cx="7704858" cy="601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50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417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80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ความพึงพอใจด้านการทดสอบ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ด้านการทดสอบ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จำนวนผู้สำเร็จการฝึกอบรม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>
            <a:extLst>
              <a:ext uri="{FF2B5EF4-FFF2-40B4-BE49-F238E27FC236}">
                <a16:creationId xmlns:a16="http://schemas.microsoft.com/office/drawing/2014/main" xmlns="" id="{56AD2303-5FDE-466E-8589-975E8797BA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0"/>
            <a:ext cx="638279" cy="641363"/>
          </a:xfrm>
          <a:prstGeom prst="rect">
            <a:avLst/>
          </a:prstGeom>
        </p:spPr>
      </p:pic>
      <p:sp>
        <p:nvSpPr>
          <p:cNvPr id="26" name="TextBox 3">
            <a:extLst>
              <a:ext uri="{FF2B5EF4-FFF2-40B4-BE49-F238E27FC236}">
                <a16:creationId xmlns:a16="http://schemas.microsoft.com/office/drawing/2014/main" xmlns="" id="{ACF1D6E9-A75E-430E-8720-F5B51FA1614F}"/>
              </a:ext>
            </a:extLst>
          </p:cNvPr>
          <p:cNvSpPr txBox="1"/>
          <p:nvPr/>
        </p:nvSpPr>
        <p:spPr>
          <a:xfrm>
            <a:off x="123721" y="3657600"/>
            <a:ext cx="1324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QR Code</a:t>
            </a:r>
          </a:p>
          <a:p>
            <a:pPr algn="ctr"/>
            <a:r>
              <a:rPr lang="th-TH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แบบประเมินความพึง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พอใจ</a:t>
            </a: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ด้านการฝึกอบรม</a:t>
            </a:r>
            <a:endParaRPr lang="en-US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" name="Picture 2">
            <a:extLst>
              <a:ext uri="{FF2B5EF4-FFF2-40B4-BE49-F238E27FC236}">
                <a16:creationId xmlns:a16="http://schemas.microsoft.com/office/drawing/2014/main" xmlns="" id="{56AD2303-5FDE-466E-8589-975E8797BA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21" y="4114800"/>
            <a:ext cx="638279" cy="641363"/>
          </a:xfrm>
          <a:prstGeom prst="rect">
            <a:avLst/>
          </a:prstGeom>
        </p:spPr>
      </p:pic>
      <p:sp>
        <p:nvSpPr>
          <p:cNvPr id="28" name="TextBox 3">
            <a:extLst>
              <a:ext uri="{FF2B5EF4-FFF2-40B4-BE49-F238E27FC236}">
                <a16:creationId xmlns:a16="http://schemas.microsoft.com/office/drawing/2014/main" xmlns="" id="{ACF1D6E9-A75E-430E-8720-F5B51FA1614F}"/>
              </a:ext>
            </a:extLst>
          </p:cNvPr>
          <p:cNvSpPr txBox="1"/>
          <p:nvPr/>
        </p:nvSpPr>
        <p:spPr>
          <a:xfrm>
            <a:off x="-76200" y="4724400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QR Code</a:t>
            </a:r>
          </a:p>
          <a:p>
            <a:pPr algn="ctr"/>
            <a:r>
              <a:rPr lang="th-TH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แบบประเมินความพึง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พอใจ</a:t>
            </a: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ด้านการทดสอบมาตรฐานฝีมือแรงงาน</a:t>
            </a:r>
            <a:endParaRPr lang="en-US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50" y="85727"/>
            <a:ext cx="855710" cy="8557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62000"/>
            <a:ext cx="6653093" cy="50008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4.2 ตัวชี้วัด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ความสำเร็จของการติดตามผลสัมฤทธิ์การพัฒนาฝีมือแรงงาน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716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454624"/>
              </p:ext>
            </p:extLst>
          </p:nvPr>
        </p:nvGraphicFramePr>
        <p:xfrm>
          <a:off x="142844" y="1752600"/>
          <a:ext cx="8677628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004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ความสำเร็จของการติดตามผลสัมฤทธิ์การพัฒนาฝีมือแรงงาน คือ การที่หน่วยงานดำเนินการติดตามผลสัมฤทธิ์การพัฒนาฝีมือแรงาน  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ปรับปรุงการทำงานภายในหน่วยงานของตนให้มีประสิทธิภาพมากยิ่งขึ้น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พิจารณาจากการติดตามและ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ประเมินผลการฝึกอบรม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ในภาพรวมทุกโครงการ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แบบสอบถามผลสัมฤทธิ์การพัฒนาฝีมือแรงงานของ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กรมได้ทั้งเอกสารและผ่าน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โดย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จะไม่นับแบบสอบถามที่ตอบคำถามไม่ครบถ้วน จนไม่สามารถประมวลผลได้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</a:t>
                      </a:r>
                      <a:r>
                        <a:rPr lang="th-TH" sz="900" b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โดยรอบ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 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แบบสอบความพึงพอใจใช้แบบสอบถามของประกันคุณภาพทางเว็บไซต์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http://dev.dsd.go.th/q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กองแผนงานและสารสนเทศ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สุวรรณประเสริฐ/นางสาวเรณูกาชลี มาวัฒนพงศ์/นางสาวชนิษฎา โอ๊อิ้ว</a:t>
                      </a:r>
                      <a:r>
                        <a:rPr lang="en-US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  <a:endParaRPr lang="th-TH" sz="900" b="1" spc="-4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50115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51054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534630"/>
              </p:ext>
            </p:extLst>
          </p:nvPr>
        </p:nvGraphicFramePr>
        <p:xfrm>
          <a:off x="0" y="5486400"/>
          <a:ext cx="9006844" cy="67056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 ร้อยละ 40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 ร้อยละ 40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858637"/>
              </p:ext>
            </p:extLst>
          </p:nvPr>
        </p:nvGraphicFramePr>
        <p:xfrm>
          <a:off x="1508792" y="3257550"/>
          <a:ext cx="7278072" cy="738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79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679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12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        </a:t>
                      </a: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สัมฤทธิ์การพัฒนาฝีมือแรงงาน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จำนวนผู้ตอบแบบสอบถามผลสัมฤทธิ์การพัฒนาฝีมือแรงงาน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ติดตามผลภายหลังฝึกอบรม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 3 เดือน (บันทึกผลภายใน 30 ก.ย.) 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จำนวนผู้สำเร็จการฝึกอบรม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" y="3124200"/>
            <a:ext cx="714479" cy="7179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436" y="3810000"/>
            <a:ext cx="132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QR Code</a:t>
            </a:r>
          </a:p>
          <a:p>
            <a:pPr algn="ctr"/>
            <a:r>
              <a:rPr lang="th-TH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แบบประเมินความพึงพอใจ</a:t>
            </a:r>
            <a:endParaRPr lang="en-US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50" y="85727"/>
            <a:ext cx="855710" cy="8557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62000"/>
            <a:ext cx="6653093" cy="50008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716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99267"/>
              </p:ext>
            </p:extLst>
          </p:nvPr>
        </p:nvGraphicFramePr>
        <p:xfrm>
          <a:off x="142844" y="1752600"/>
          <a:ext cx="8677628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004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ความสำเร็จของการพัฒนานวัตกรรม คือ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                                                                โดยรอบที่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 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          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โทรศัพท์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50115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51054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140944"/>
              </p:ext>
            </p:extLst>
          </p:nvPr>
        </p:nvGraphicFramePr>
        <p:xfrm>
          <a:off x="0" y="5486399"/>
          <a:ext cx="9006844" cy="85569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3277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9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ความสำเร็จของการจัดทำแผนพัฒนานวัตกรรม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131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61405" y="95252"/>
            <a:ext cx="895330" cy="8953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79513" y="642918"/>
            <a:ext cx="7704856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5.1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 เพิ่มศักยภาพแรงงานรองรับ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Thailand 4.0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กิจกรรม เพิ่มศักยภาพแรงงานเตรียมเข้าสู่อุตสาหกรรมเป้าหมายแห่งอนาคต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123175"/>
              </p:ext>
            </p:extLst>
          </p:nvPr>
        </p:nvGraphicFramePr>
        <p:xfrm>
          <a:off x="142844" y="1643050"/>
          <a:ext cx="8466653" cy="2700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003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เพิ่มศักยภาพแรงงานรองรับ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Thailand 4.0 </a:t>
                      </a:r>
                      <a:r>
                        <a:rPr lang="th-TH" sz="900" b="0" u="sng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 เพิ่มศักยภาพแรงงานรองรับ </a:t>
                      </a:r>
                      <a:r>
                        <a:rPr lang="en-US" sz="900" b="0" u="sng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Thailand 4.0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(ฝึกยกระดับฝีมือแรงงาน)                  เป็นการประเมินผลสัมฤทธิ์ของการดำเนินโครงการ โดยมีเป้าหมายเพื่อเพิ่มศักยภาพฝีมือแรงงานในสถานประกอบกิจการ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Super Cluster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Cluster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รวมทั้งอุตสาหกรรมเป้าหมายเพื่อการขับเคลื่อนเศรษฐกิจ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(New Engine of Growth)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ซึ่งเป็นแผนงาน</a:t>
                      </a:r>
                      <a:r>
                        <a:rPr lang="th-TH" sz="900" b="0" baseline="0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การพัฒนาอุตสาหกรรมศักยภาพ </a:t>
                      </a:r>
                      <a:endParaRPr lang="en-US" sz="900" b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พิจารณาจากการดำเนินงานที่บรรลุผลสัมฤทธิ์ตามวัตถุประสงค์ของโครงการ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โดยเน้นการติดตามและประเมินผล ตามแบบสอบถามผลสัมฤทธิ์ของกรม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มีแผนดำเนินงานที่มีประสิทธิภาพ โดยการศึกษา วิเคราะห์ข้อมูลของโครงการ ประกอบด้วย กลุ่มอุตสาหกรรม กลุ่มเป้าหมาย หลักสูตร วิธีการดำเนินการ การประกันคุณภาพ      เป็นต้น รวมทั้ง ทำความเข้าใจกับกลุ่มเป้าหมาย โดยดำเนินการภายใต้กรอบประกันคุณภาพ เพื่อให้การดำเนินการเกิดผลสัมฤทธิ์บรรลุวัตถุประสงค์ของโครงการ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รายงานผล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และการรายงานผล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ตามแบบ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แบบฟอร์มรายงานแผน/แนวทางการปรับปรุง และการรายงานผล ในภาคผนวก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5. 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กองแผนงานและสารสนเทศ   ผู้รับผิดชอบ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นางสาวนราภรณ์  สุวรรณประเสริฐ นักวิชาการพัฒนาฝีมือแรงงานชำนาญการ/นายสรายุทธ  ศศิสุวรรณ นักวิชาการพัฒนาฝีมือแรงงานชำนาญการ/นางสาวอารีย์  ชูผึ้ง เจ้าพนักงานธุรการชำนาญงาน/ นางพัทธนันท์  ตีเมืองสอง  นักวิชาการพัฒนาฝีมือแรงงาน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0 2245 7065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3312" y="4325779"/>
            <a:ext cx="1725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3828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722348"/>
              </p:ext>
            </p:extLst>
          </p:nvPr>
        </p:nvGraphicFramePr>
        <p:xfrm>
          <a:off x="0" y="4717746"/>
          <a:ext cx="9006844" cy="145445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6278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16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แผนการปรับปรุงพัฒนางาน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อย่างต่อเนื่อง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ผลิตภาพการผลิตของปัจจัยแรงงานเพิ่มขึ้นไม่น้อยกว่า 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รายงานผลของการปรับปรุง โดยเปรียบเทียบกับก่อนการปรับปรุง และการเปลี่ยนแปลงที่มีแนวโน้มดีขึ้น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7957"/>
              </p:ext>
            </p:extLst>
          </p:nvPr>
        </p:nvGraphicFramePr>
        <p:xfrm>
          <a:off x="1357290" y="3246120"/>
          <a:ext cx="6096000" cy="1021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73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004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382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7857"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ผลิตภาพแรงงาน  </a:t>
                      </a: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 =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ประสิทธิภาพการทำงานหลังอบรม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-  ประสิทธิภาพการทำงานก่อนอบรม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0823">
                <a:tc>
                  <a:txBody>
                    <a:bodyPr/>
                    <a:lstStyle/>
                    <a:p>
                      <a:endParaRPr lang="th-TH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                    ประสิทธิภาพการทำงานก่อนอบรม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35" name="ตัวเชื่อมต่อตรง 34"/>
          <p:cNvCxnSpPr/>
          <p:nvPr/>
        </p:nvCxnSpPr>
        <p:spPr>
          <a:xfrm>
            <a:off x="2690778" y="3756660"/>
            <a:ext cx="342902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61405" y="95252"/>
            <a:ext cx="895330" cy="8953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79513" y="642918"/>
            <a:ext cx="7704856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พัฒนาฝีมือแรงานนานาชาติเพื่อการพัฒนาความร่วมมือทางเศรษฐกิจในอนุภูมิภาคกลุ่มแม่น้ำโขง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และภูมิภาคเอเชียตะวันออกเฉียงใต้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26105"/>
              </p:ext>
            </p:extLst>
          </p:nvPr>
        </p:nvGraphicFramePr>
        <p:xfrm>
          <a:off x="142844" y="1643050"/>
          <a:ext cx="8466653" cy="2700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003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รายงานผล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และการรายงานผล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                                     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                              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0 2245 7065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3312" y="4325779"/>
            <a:ext cx="1725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3828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14862"/>
              </p:ext>
            </p:extLst>
          </p:nvPr>
        </p:nvGraphicFramePr>
        <p:xfrm>
          <a:off x="0" y="4717746"/>
          <a:ext cx="9006844" cy="145445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6278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16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แผนการปรับปรุงกระบวนการทำงานอย่างต่อเนื่อง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ผู้ผ่านการพัฒนาฝีมือที่เป็นคนไทยมีผลิตภาพแรงงานเพิ่มขึ้นไม่น้อยกว่า ร้อยละ 2.5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รายงานผลของการปรับปรุง โดยเปรียบเทียบกับก่อนการปรับปรุงและเปลี่ยนแปลงที่มีแนวโน้มดีขึ้น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24"/>
          <p:cNvGraphicFramePr>
            <a:graphicFrameLocks noGrp="1"/>
          </p:cNvGraphicFramePr>
          <p:nvPr>
            <p:extLst/>
          </p:nvPr>
        </p:nvGraphicFramePr>
        <p:xfrm>
          <a:off x="1357290" y="3246120"/>
          <a:ext cx="6096000" cy="1021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73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004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382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7857"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ผลิตภาพแรงงาน  </a:t>
                      </a: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 =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ประสิทธิภาพการทำงานหลังอบรม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-  ประสิทธิภาพการทำงานก่อนอบรม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0823">
                <a:tc>
                  <a:txBody>
                    <a:bodyPr/>
                    <a:lstStyle/>
                    <a:p>
                      <a:endParaRPr lang="th-TH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                    ประสิทธิภาพการทำงานก่อนอบรม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35" name="ตัวเชื่อมต่อตรง 34"/>
          <p:cNvCxnSpPr/>
          <p:nvPr/>
        </p:nvCxnSpPr>
        <p:spPr>
          <a:xfrm>
            <a:off x="2690778" y="3756660"/>
            <a:ext cx="342902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225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5890" y="85725"/>
            <a:ext cx="931910" cy="9319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Based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41566"/>
            <a:ext cx="6777159" cy="55383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ความสำเร็จการบรรลุผลสัมฤทธิ์ในโครงการเพิ่มผลิตภาพแรงงาน สู่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3859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843596"/>
              </p:ext>
            </p:extLst>
          </p:nvPr>
        </p:nvGraphicFramePr>
        <p:xfrm>
          <a:off x="142844" y="1676400"/>
          <a:ext cx="8466653" cy="281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194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การเพิ่มผลิตภาพแรงงานภายใต้โครงการเพิ่มผลิตภาพแรงงานไทย หมายถึง ผลิตภาพแรงงาน (</a:t>
                      </a:r>
                      <a:r>
                        <a:rPr lang="en-US" sz="1000" b="0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Labour</a:t>
                      </a:r>
                      <a:r>
                        <a:rPr lang="en-US" sz="10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Productivity) </a:t>
                      </a:r>
                      <a:r>
                        <a:rPr lang="th-TH" sz="10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เครื่องชี้วัดความสามารถของแรงงานในการเพิ่มประสิทธิภาพการผลิตและการให้บริการของสถานประกอบกิจการ ผลิตภาพแรงงานที่มีค่าสูงก็แสดงถึงการทำงานของแรงงานที่มีประสิทธิภาพสูง     การเพิ่มผลิตภาพแรงงานจึงเป็นการพัฒนาแรงงานให้มีขีดความสามารถด้านการผลิตที่สูงขึ้น ส่งผลต่อต้นทุนการผลิตสินค้าหรือบริการให้ลดต่ำลงลดการสูญเสียในกระบวนการผลิตและเพิ่มขีดความสามารถในการแข่งขันแก่ภาคธุรกิจของประเทศ (</a:t>
                      </a:r>
                      <a:r>
                        <a:rPr lang="en-US" sz="10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Competitiveness)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ร้อยละของจำนวนสถานประกอบกิจการเป้าหมายที่สามารถเพิ่มผลิตภาพแรงงานและลดการสูญเสียได้ตามเป้าหมายที่กำหนด ภายใต้โครงการเพิ่มผลิตภาพแรงงาน สู่ </a:t>
                      </a: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SME 4.0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โดยกำหนดเป้าหมายให้สามารถเพิ่มผลิตภาพแรงงานและลดการสูญเสียได้อย่างน้อยร้อยละ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 ตามแบบสอบถามผลสัมฤทธิ์ของกรมได้ทั้งเอกสารและผ่าน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โดยรอบที่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ผู้อำนวยการกลุ่มงานส่งเสริมขีดความสามารถผู้ประกอบกิจการ โทรศัพท์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4406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42844" y="45543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611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139838"/>
              </p:ext>
            </p:extLst>
          </p:nvPr>
        </p:nvGraphicFramePr>
        <p:xfrm>
          <a:off x="65750" y="5029200"/>
          <a:ext cx="9006844" cy="11430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จำนวนสถานประกอบกิจการเป้าหมายเข้าร่วมโครงการได้ตามแผน          ร้อยละ 100 เป้าหมายรวม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ของแต่ละหน่วยงาน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สถานประกอบกิจการสามารถเพิ่มผลิตภาพแรงงานและลดการสูญเสียได้ ร้อยละ 10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103845"/>
              </p:ext>
            </p:extLst>
          </p:nvPr>
        </p:nvGraphicFramePr>
        <p:xfrm>
          <a:off x="1475656" y="3373120"/>
          <a:ext cx="67358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ร้อยละของจำนวนสถานประกอบกิจการเป้าหมายที่สามารถเพิ่มผลิตภาพ </a:t>
                      </a: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แรงงานและลดการสูญเสียได้ตามเป้าหมายที่กำหนด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จำนวนสถานประกอบกิจการในโครงการที่สามารถเพิ่มผลิตภาพแรงงานและ        ลดการสูญเสียได้ตามเป้าหมายที่กำหนด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จำนวนสถานประกอบกิจการทั้งหมดที่เข้าร่วมโครงการเพิ่มผลิตภาพแรงงานไทย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5890" y="76200"/>
            <a:ext cx="931910" cy="9319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79513" y="642918"/>
            <a:ext cx="7704856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ความสำเร็จของการบรรลุผลสัมฤทธิ์ในโครงการเพิ่มกำลังแรงงานในเขตพื้นที่ 10 จังหวัด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ในพื้นที่เขตพัฒนาเศรษฐกิจพิเศษ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2591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332545"/>
              </p:ext>
            </p:extLst>
          </p:nvPr>
        </p:nvGraphicFramePr>
        <p:xfrm>
          <a:off x="142844" y="1556792"/>
          <a:ext cx="8466653" cy="3091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91408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เพิ่มกำลังแรงงานในเขตพื้นที่ 10 จังหวัดในพื้นที่เขตพัฒนาเศรษฐกิจพิเศษ (ฝึกเตรียมเข้าทำงาน และฝึกยกระดับฝีมือแรงงาน) เป็นการประเมินผลสัมฤทธิ์ของการดำเนินโครงการ โดยมีเป้าหมายเพื่อเพิ่มสมรรถนะ ทักษะ ความรู้ ความสามารถให้กับกำลังแรงงานในท้องถิ่น และเตรียมความพร้อมวัยกำลังแรงงาน โดยอาศัยเครือข่ายพัฒนาฝีมือแรงงาน รวมทั้งเสริมสร้างความเข้มแข็งด้านอาชีพและรายได้แก่กำลังแรงงานและผู้ประกอบกิจการในท้องถิ่น ซึ่งเป็นแผนงาน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การพัฒนาอุตสาหกรรมศักยภาพ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พิจารณาจากการดำเนินงานที่บรรลุผลสัมฤทธิ์ตามวัตถุประสงค์ของโครงการ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โดยเน้นการติดตามและประเมินผล ตามแบบสอบถามผลสัมฤทธิ์ของกรม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แผนการปรับปรุงกระบวนการทำงาน โดยมีการแลกเปลี่ยนเรียนรู้ปัญหาและแนวทางการแก้ไขปัญหา รวมทั้งนำสารสนเทศจากการจากการติดตามและประเมินผล/การถอดบทเรียนโครงการฝึกอบรมฝีมือแรงงานในพื้นที่เขตเศรษฐกิจพิเศษ ปีงบประมาณ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มาศึกษา เพื่อส่งผลให้การดำเนินงานมีแนวโน้มที่ดีขึ้น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รายงานผล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และการรายงานผล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ตามแบบ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แบบฟอร์มรายงานแผน/แนวทางการปรับปรุง และการรายงานผล ในภาคผนวก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 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 สุวรรณประเสริฐ นักวิชาการพัฒนาฝีมือแรงงานชำนาญการ/นายสรายุทธ  ศศิสุวรรณ นักวิชาการพัฒนาฝีมือแรงงานชำนาญการ/นางสาวอารีย์  ชูผึ้ง เจ้าพนักงานธุรการชำนาญงาน/ นางพัทธนันท์  ตีเมืองสอง  นักวิชาการพัฒนาฝีมือแรงงานโทรศัพท์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  <a:endParaRPr lang="th-TH" sz="9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5720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7244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346971"/>
              </p:ext>
            </p:extLst>
          </p:nvPr>
        </p:nvGraphicFramePr>
        <p:xfrm>
          <a:off x="0" y="5181600"/>
          <a:ext cx="9006844" cy="128628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3694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493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แผนการปรับปรุงพัฒนางาน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อย่างต่อเนื่อง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แรงงานใหม่ที่สำเร็จการเพิ่มทักษะกำลังแรงงานมีงานทำ ร้อยละ 35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รายงานผลของการปรับปรุง โดยเปรียบเทียบกับก่อนการปรับปรุง      และการเปลี่ยนแปลงที่เกิดขึ้น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777889"/>
              </p:ext>
            </p:extLst>
          </p:nvPr>
        </p:nvGraphicFramePr>
        <p:xfrm>
          <a:off x="1357290" y="3429000"/>
          <a:ext cx="6735840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9629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ร้อยละของแรงงานใหม่ที่สำเร็จ </a:t>
                      </a:r>
                      <a:r>
                        <a:rPr lang="en-US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en-US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จำนวนแรงงานใหม่ที่สำเร็จการพัฒนาฝีมือมีงานทำ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ติดตามผลภายหลังจบฝึกอบรม ภายใน 3 เดือน (บันทึกผลภายใน 30 ก.ย.) </a:t>
                      </a: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629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จำนวนแรงงานที่ผ่านการพัฒนาฝึกเตรียมเข้าทำงาน</a:t>
                      </a: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364044"/>
              </p:ext>
            </p:extLst>
          </p:nvPr>
        </p:nvGraphicFramePr>
        <p:xfrm>
          <a:off x="1916385" y="3977640"/>
          <a:ext cx="6096000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56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459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en-US" sz="8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ผลิตภาพแรงงาน </a:t>
                      </a:r>
                      <a:r>
                        <a:rPr lang="en-US" sz="8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=</a:t>
                      </a:r>
                      <a:endParaRPr lang="en-US" sz="8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ประสิทธิภาพการทำงานหลังอบรม</a:t>
                      </a:r>
                      <a:r>
                        <a:rPr lang="th-TH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-  ประสิทธิภาพการทำงานก่อนอบรม</a:t>
                      </a: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rgbClr val="FF0000"/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   100</a:t>
                      </a:r>
                      <a:endParaRPr lang="en-US" sz="8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FF0000"/>
                          </a:solidFill>
                          <a:latin typeface="Tahoma" pitchFamily="34" charset="0"/>
                          <a:cs typeface="Tahoma" pitchFamily="34" charset="0"/>
                        </a:rPr>
                        <a:t>ประสิทธิภาพการทำงานก่อนอบรม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27" name="ตัวเชื่อมต่อตรง 34"/>
          <p:cNvCxnSpPr/>
          <p:nvPr/>
        </p:nvCxnSpPr>
        <p:spPr>
          <a:xfrm>
            <a:off x="3399681" y="4341812"/>
            <a:ext cx="342902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49" y="76203"/>
            <a:ext cx="884285" cy="8842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79513" y="642918"/>
            <a:ext cx="7750074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ความสำเร็จของการบรรลุผลสัมฤทธิ์ในโครงการพัฒนาฝีมือแรงงานรองรับ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 และอุตสาหกรรมเทคโนโลยีชั้นสูง (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Eastern Economic Corridor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EEC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563717"/>
              </p:ext>
            </p:extLst>
          </p:nvPr>
        </p:nvGraphicFramePr>
        <p:xfrm>
          <a:off x="142844" y="1643050"/>
          <a:ext cx="8677628" cy="2928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2895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พัฒนาอุตสาหกรรมเทคโนโลยีชั้นสูง</a:t>
                      </a:r>
                      <a:r>
                        <a:rPr lang="en-US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และอุตสาหกรรมแห่งอนาคตในพื้นที่ระเบียงเศรษฐกิจภาคตะวันออก(</a:t>
                      </a:r>
                      <a:r>
                        <a:rPr lang="en-US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Eastern Economic </a:t>
                      </a:r>
                      <a:r>
                        <a:rPr lang="en-US" sz="9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Corridor:EEC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(ฝึกเตรียมเข้าทำงาน และฝึกยกระดับฝีมือแรงงาน) เป็นการประเมินผลสัมฤทธิ์ของการดำเนินโครงการ โดยมีเป้าหมายเพื่อเพิ่มผลิตภาพและสมรรถนะกำลังแรงงานให้มีความสามารถตามความต้องการของผู้ประกอบกิจการ รวมทั้งปรับเปลี่ยนทักษะฝีมือ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 Skill)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โดยอาศัยการบูรณาการพัฒนาฝีมือแรงงานทั้งจากภาครัฐ ภาคการศึกษา ภาคอุตสาหกรรม ตลอดจนให้แรงงานมีทักษะที่หลากหลาย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(Multi Skills)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อดคล้องกับความต้องการของตลาดแรงงานในพื้นที่ทั้งในเชิงปริมาณและคุณภาพซึ่งเป็นแผนงานบูรณาการเสริมสร้างความเข้มแข็งและยั่งยืนให้กับเศรษฐกิจภายในประเทศ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พิจารณาจากการดำเนินงานที่บรรลุผลสัมฤทธิ์ตามวัตถุประสงค์ของโครงการ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โดยเน้นการติดตามและประเมินผล ตามแบบสอบถามผลสัมฤทธิ์ของกรมได้ทั้งเอกสารและผ่าน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พร้อม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รายงานผลและบันทึกข้อมูลผ่านระบบคลังข้อมูล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โดยให้หน่วยงานรายงานผลในรอบการประเมินที่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(12 เดือน) โดยนำผลการดำเนินงานตั้งแต่เดือน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มาเป็นผลงานตามรอบการประเมิน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สำนักพัฒนาผู้ฝึกและเทคโนโลยีการฝึก ผู้รับผิดชอบ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นายโอมเดช  เอกบุตร</a:t>
                      </a:r>
                      <a:r>
                        <a:rPr lang="en-US" sz="900" b="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0 2643 4983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6305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7638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735278"/>
              </p:ext>
            </p:extLst>
          </p:nvPr>
        </p:nvGraphicFramePr>
        <p:xfrm>
          <a:off x="0" y="5190728"/>
          <a:ext cx="9006844" cy="12100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91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9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แผนการปรับปรุงกระบวนการทำงานอย่างต่อเนื่อง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แรงงานใหม่ที่สำเร็จการเพิ่มทักษะกำลังแรงงานมีงานทำ ร้อยละ 35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ผลิตภาพการผลิตของปัจจัยแรงงานเพิ่มขึ้นไม่น้อยกว่า ร้อยละ 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รายงานผลการปรับปรุง โดยเปรียบเทียบกับก่อนการปรับปรุง และการเปลี่ยนแปลงที่เกิดขึ้น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/>
          </p:nvPr>
        </p:nvGraphicFramePr>
        <p:xfrm>
          <a:off x="1357290" y="3068320"/>
          <a:ext cx="67358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ร้อยละของแรงงานใหม่ที่สำเร็จ      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การเพิ่มทักษะกำลังแรงงาน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มีงานทำ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จำนวนแรงงานใหม่ที่สำเร็จการเพิ่มทักษะกำลังแรงงานมีงานทำ                 ติดตามผลการมีงานทำ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(บันทึกผลภายใน 30 ก.ย.)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จำนวนผู้รับการฝึกที่สำเร็จการฝึกอบรมเตรียมเข้าทำงาน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5" name="Table 29"/>
          <p:cNvGraphicFramePr>
            <a:graphicFrameLocks noGrp="1"/>
          </p:cNvGraphicFramePr>
          <p:nvPr>
            <p:extLst/>
          </p:nvPr>
        </p:nvGraphicFramePr>
        <p:xfrm>
          <a:off x="1366298" y="3754120"/>
          <a:ext cx="67358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ผลิตภาพแรงงาน 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ประสิทธิภาพการทำงานหลังอบรม - ประสิทธิภาพการทำงานก่อนอบรม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ประสิทธิภาพการทำงานหลังอบรม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6402" y="95252"/>
            <a:ext cx="909858" cy="90985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07152"/>
            <a:ext cx="7477229" cy="664448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ความสำเร็จของการบรรลุผลสัมฤทธิ์ในโครงการฝึกอบรมแรงงานกลุ่มเป้าหมายเฉพาะ 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เพื่อเพิ่มโอกาสในการประกอบอาชีพ  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49099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195142"/>
              </p:ext>
            </p:extLst>
          </p:nvPr>
        </p:nvGraphicFramePr>
        <p:xfrm>
          <a:off x="142844" y="1802160"/>
          <a:ext cx="8677628" cy="254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4124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ฝึกอบรมแรงงานกลุ่มเป้าหมายเฉพาะเพิ่มโอกาสในการประกอบอาชีพ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(ฝึกเตรียมเข้าทำงาน และฝึกยกระดับฝีมือแรงงาน) เป็นการประเมินผลสัมฤทธิ์ของการดำเนินโครงการ โดยมีเป้าหมายให้กลุ่มเป้าหมายเฉพาะสามารถนำความรู้ไปสร้างโอกาสในการประกอบอาชีพ มีงานทำ ในระบบการจ้างงาน และการประกอบอาชีพอิสระ ซึ่งเป็นแผนงานบูรณาการการพัฒนาคนตลอดช่วงชีวิต ประจำปีงบประมาณ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พิจารณาจากการดำเนินงานที่บรรลุผลสัมฤทธิ์ตามวัตถุประสงค์ของโครงการ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โดยเน้นการติดตามและประเมินผล ตามแบบสอบถามผลสัมฤทธิ์ของกรม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โดยรอบที่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ร.อ. ทศพล  พันธ์เพ็ง นักวิชาการพัฒนาฝีมือแรงงานชำนาญการพิเศษ โทรศัพท์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3705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7067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8400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302956"/>
              </p:ext>
            </p:extLst>
          </p:nvPr>
        </p:nvGraphicFramePr>
        <p:xfrm>
          <a:off x="0" y="5273106"/>
          <a:ext cx="9006844" cy="115824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532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1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แผนการปรับปรุงกระบวนการทำงานอย่างต่อเนื่อง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 ได้ไม่น้อยกว่า   ร้อยละ 30 ของผู้สำเร็จการฝึก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จำนวนของผู้สำเร็จการฝึกอบรมมีรายได้เพิ่มมากขึ้น ร้อยละ 10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รายงานผลการปรับปรุง โดยเปรียบเทียบกับก่อนการปรับปรุงและการเปลี่ยนแปลงที่เกิดขึ้น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/>
          </p:nvPr>
        </p:nvGraphicFramePr>
        <p:xfrm>
          <a:off x="1066800" y="2804160"/>
          <a:ext cx="7704858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50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417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80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   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สัมฤทธิ์ของกลุ่มเป้าหมายเฉพาะ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กลุ่มเป้าหมายเฉพาะที่ตอบแบบสอบถามผลสัมฤทธิ์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ติดตามผลภายหลังจบการฝึกอบรม ภายใน 3 เดือน (บันทึกผลภายใน 30 ก.ย. 61)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กลุ่มเป้าหมายเฉพาะผู้สำเร็จการฝึกอบรม</a:t>
                      </a:r>
                    </a:p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001745"/>
              </p:ext>
            </p:extLst>
          </p:nvPr>
        </p:nvGraphicFramePr>
        <p:xfrm>
          <a:off x="990600" y="3489960"/>
          <a:ext cx="7829872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7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50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90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16237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ร้อยละของกลุ่มเป้าหมายเฉพาะ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ที่สำเร็จการฝึกอบรมมีรายได้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 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เพิ่มมากขึ้น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จำนวนคนของกลุ่มเป้าหมายเฉพาะที่สำเร็จการฝึกอบรมมีรายได้เพิ่มมากขึ้น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ติดตามผลภายหลังจบการฝึกอบรม ภายใน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(บันทึกผลภายใน 30 ก.ย. 61)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576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จำนวนกลุ่มเป้าหมายเฉพาะที่ตอบแบบสอบถามกลับ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0620" y="95253"/>
            <a:ext cx="896589" cy="89659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642918"/>
            <a:ext cx="6943829" cy="69785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ความสำเร็จของการบรรลุผลสัมฤทธิ์ในโครงการฝึกอบรมแรงงานผู้สูงอายุ   </a:t>
            </a: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เพื่อเพิ่มทักษะและโอกาสในการประกอบอาชีพ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  <a:p>
            <a:pPr fontAlgn="base">
              <a:spcAft>
                <a:spcPts val="600"/>
              </a:spcAft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295182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783093"/>
              </p:ext>
            </p:extLst>
          </p:nvPr>
        </p:nvGraphicFramePr>
        <p:xfrm>
          <a:off x="142844" y="1571042"/>
          <a:ext cx="8677628" cy="2696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696158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ผลสัมฤทธิ์ในโครงการฝึกอบรมแรงงานผู้สูงอายุเพื่อเพิ่มทักษะและโอกาสในการประกอบอาชีพ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(ฝึกอาชีพเสริม) เป็นการประเมินผลสัมฤทธิ์ของการดำเนินโครงการ โดยมีเป้าหมายให้ผู้สูงอายุมีทักษะฝีมือ มีอาชีพ มีรายได้ สร้างความยั่งยืนในการประกอบอาชีพ สามารถพึ่งตนเองได้ ซึ่งเป็นแผนงาน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การสร้างความเสมอภาคเพื่อรองรับสังคมผู้สูงอายุ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พิจารณาจากการดำเนินงานที่บรรลุผลสัมฤทธิ์ตามวัตถุประสงค์ของโครงการ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โดยเน้นการติดตามและประเมินผล ตามแบบสอบถามผลสัมฤทธิ์ของกรม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โดยรอบที่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ร.อ. ทศพล  พันธ์เพ็ง นักวิชาการพัฒนาฝีมือแรงงานชำนาญการพิเศษ โทรศัพท์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3705</a:t>
                      </a:r>
                      <a:endParaRPr kumimoji="0" lang="th-TH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4019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5352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674278"/>
              </p:ext>
            </p:extLst>
          </p:nvPr>
        </p:nvGraphicFramePr>
        <p:xfrm>
          <a:off x="0" y="4906888"/>
          <a:ext cx="9006844" cy="1368858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0205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32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แผนการปรับปรุงกระบวนการทำงานอย่างต่อเนื่อง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ติดตามผลสัมฤทธิ์ผู้สูงอายุ ได้ไม่น้อยกว่าร้อยละ 30 ของผู้สำเร็จ            การฝึกอบรม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ผู้สูงอายุที่ประสงค์จะทำงาน/มีรายได้เพิ่มมากขึ้น ร้อยละ 10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รายงานผลการปรับปรุง โดยเปรียบเทียบกับก่อนการปรับปรุง และการเปลี่ยนแปลงที่เกิดขึ้น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050898"/>
              </p:ext>
            </p:extLst>
          </p:nvPr>
        </p:nvGraphicFramePr>
        <p:xfrm>
          <a:off x="1115616" y="2648775"/>
          <a:ext cx="7488832" cy="780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32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815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สัมฤทธิ์การพัฒนาฝีมือแรงงาน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จำนวนผู้ตอบแบบสอบถามผลสัมฤทธิ์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ติดตามผลภายหลังจบการฝึกอบรม ภายใน 3 เดือน (บันทึกผลภายใน 30 ก.ย. 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446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จำนวนผู้สำเร็จการฝึกอบรม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387169"/>
              </p:ext>
            </p:extLst>
          </p:nvPr>
        </p:nvGraphicFramePr>
        <p:xfrm>
          <a:off x="914400" y="3398520"/>
          <a:ext cx="792512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7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809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443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169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ร้อยละของผู้สูงอายุที่สำเร็จ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การฝึกอบรมมีรายได้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เพิ่มมากขึ้น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จำนวนผู้สูงอายุที่สำเร็จการฝึกอบรมมีรายได้เพิ่มมากขึ้น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ติดตามผลภายหลังจบการฝึกอบรม ภายใน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(บันทึกผลภายใน 30 ก.ย. 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จำนวนผู้สูงอายุที่ตอบแบบสอบถามกลับ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5" y="0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93675" y="844550"/>
            <a:ext cx="80486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5.8 </a:t>
            </a:r>
            <a:r>
              <a:rPr lang="th-TH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spc="-6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ความสำเร็จของการจัดทำรายงานการควบคุมภายในระดับส่วนงานย่อย ประจำปี</a:t>
            </a:r>
            <a:r>
              <a:rPr lang="th-TH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</a:t>
            </a:r>
            <a:r>
              <a:rPr lang="th-TH" sz="1400" kern="0" spc="-6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2562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937850"/>
              </p:ext>
            </p:extLst>
          </p:nvPr>
        </p:nvGraphicFramePr>
        <p:xfrm>
          <a:off x="152401" y="1676401"/>
          <a:ext cx="8610600" cy="5113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31464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ความสำเร็จของการจัดทำรายงานการควบคุมภายในระดับส่วนงานย่อย ประจำปีงบประมาณ พ.ศ. 2562 หมายถึง การดำเนินการจัดทำรายงานการควบคุมภายในของหน่วยงานย่อย ประจำปีงบประมาณ พ.ศ. 2562 รอบ 12 เดือน (1 ตุลาคม 2561 – 30 กันยายน 2562) ตามระเบียบคณะกรรมการตรวจเงินแผ่นดินว่าด้วยการกำหนดมาตรฐานการควบคุมภายใน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พ.ศ. 2544 ประกอบด้วย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- แบบ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หรือแบบรายงานผลการประเมินองค์ประกอบของการควบคุมภายในระดับส่วนงานย่อย เป็นการนำเสนอผลการประเมินทั้งห้าองค์ประกอบตามมาตรฐานการควบคุมภายใน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ว่าระบบการควบคุมภายในของหน่วยงานได้รับการออกแบบอย่างเหมาะสมและเพียงพอหรือไม่ ควรปรับปรุง แก้ไขในจุดใด อย่างไร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- แบบ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หรือแบบรายงานการประเมินผลและการปรับปรุงการควบคุมภายใน เป็นรายงานเพื่อบันทึกกระบวนการในการประเมินผลการควบคุมภายในระบุการควบคุมที่มีอยู่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การประเมินผลการควบคุมความเสี่ยงที่ยังมีอยู่ การควบคุมภายในที่ต้องปรับปรุงและผู้รับผิดชอบ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- แบบติดตาม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๒ หรือแบบรายงานผลการติดตามการปฏิบัติตามแผนการปรับปรุงการควบคุมภายในของงวดก่อน - ระดับส่วนงานย่อย เป็นแบบที่ใช้สำหรับบันทึกผลการดำเนินการ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ตามแผนการปรับปรุงการควบคุมภายในที่ได้รายงานไว้แล้วในแบบ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๒ ของงวดก่อนในระดับส่วนงานย่อยของหน่วยรับตรวจ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พิจารณาจากการจัดทำรายงานการควบคุมภายในของหน่วยงานย่อย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และแบบติดตาม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และรายงานการประเมินผลและการปรับปรุงการควบคุมภายใน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ได้แก่  1) กิจกรรมการฝึกอบรม 2) กิจกรรมทดสอบมาตรฐานฝีมือแรงงาน 3) กิจกรรมรับรองหลักสูตรและอนุมัติค่าใช้จ่ายในการฝึกอบรมฝีมือแรงงานตามพระราชบัญญัติส่งเสริม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การพัฒนาฝีมือแรงงาน พ.ศ. 2545  4) กิจกรรมด้านการชำระหนี้เงินกู้ยืมเงินกองทุนการพัฒนาฝีมือแรงงาน 5) กิจกรรมการประเมินและรับรองความรู้ความสามารถ  6) กิจกรรมด้าน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การพัสดุ 7) กิจกรรมด้านการเงินและบัญชี และ 8) กิจกรรมอื่นๆ ที่เป็นภารกิจของหน่วยงาน ลงในแบบ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3.1 กำหนดให้สถาบันพัฒนาฝีมือแรงงาน 1 – 25 และสำนักงานพัฒนาฝีมือแรงงาน 52 แห่ง รายงานการประเมินผลและการปรับปรุงการควบคุมภายใน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ใน 7 กิจกรรม ดังนี้  1) กิจกรรมการฝึกอบรม 2) กิจกรรมทดสอบมาตรฐานฝีมือแรงงาน 3) กิจกรรมรับรองหลักสูตรและอนุมัติค่าใช้จ่ายในการฝึกอบรมฝีมือแรงงาน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ตามพระราชบัญญัติส่งเสริมการพัฒนาฝีมือแรงงาน พ.ศ. 2545  4) กิจกรรมด้านการชำระหนี้เงินกู้ยืมเงินกองทุนการพัฒนาฝีมือแรงงาน 5) กิจกรรมการประเมินและรับรองความรู้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ความสามารถ 6) กิจกรรมด้านการพัสดุ 7) กิจกรรมด้านการเงินและบัญชี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3.2 กำหนดให้สถาบันฯ ยานยนต์ สถาบันฯ นานาชาติ และสถาบันพัฒนาทรัพยากรมนุษย์ฯ รายงานการประเมินผลและการปรับปรุงการควบคุมภายใน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ใน 3 กิจกรรม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ดังนี้ 1) กิจกรรมด้านการพัสดุ 2) กิจกรรมด้านการเงินและบัญชี 3) กิจกรรมอื่นๆ ที่เป็นภารกิจของหน่วยงาน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แบบฟอร์มสามารถดาวน์โหลดได้ที่เว็บไซต์กลุ่มพัฒนาระบบบริหาร 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www.dsd.go.th/msdu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ในหัวข้อ เอกสารดาวน์โหลด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เอกสาร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และแบบติดตาม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เป็นไฟล์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ไฟล์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ที่ผู้อำนวยการหน่วยงานลงนามแล้ว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นางสาววันวิ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เนาวรังษี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/นางสาว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ณัฐธยาน์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73032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93675" y="48593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..2/2562........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21437" y="4876800"/>
            <a:ext cx="7554238" cy="361157"/>
            <a:chOff x="1162617" y="4013761"/>
            <a:chExt cx="7933878" cy="359710"/>
          </a:xfrm>
        </p:grpSpPr>
        <p:sp>
          <p:nvSpPr>
            <p:cNvPr id="17" name="TextBox 16"/>
            <p:cNvSpPr txBox="1"/>
            <p:nvPr/>
          </p:nvSpPr>
          <p:spPr>
            <a:xfrm>
              <a:off x="1162617" y="4013761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422097"/>
              </p:ext>
            </p:extLst>
          </p:nvPr>
        </p:nvGraphicFramePr>
        <p:xfrm>
          <a:off x="307975" y="5257800"/>
          <a:ext cx="8439940" cy="1417160"/>
        </p:xfrm>
        <a:graphic>
          <a:graphicData uri="http://schemas.openxmlformats.org/drawingml/2006/table">
            <a:tbl>
              <a:tblPr firstRow="1"/>
              <a:tblGrid>
                <a:gridCol w="896276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388659">
                  <a:extLst>
                    <a:ext uri="{9D8B030D-6E8A-4147-A177-3AD203B41FA5}"/>
                  </a:extLst>
                </a:gridCol>
                <a:gridCol w="461379">
                  <a:extLst>
                    <a:ext uri="{9D8B030D-6E8A-4147-A177-3AD203B41FA5}"/>
                  </a:extLst>
                </a:gridCol>
                <a:gridCol w="414298">
                  <a:extLst>
                    <a:ext uri="{9D8B030D-6E8A-4147-A177-3AD203B41FA5}"/>
                  </a:extLst>
                </a:gridCol>
                <a:gridCol w="1499183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37344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17488">
                  <a:extLst>
                    <a:ext uri="{9D8B030D-6E8A-4147-A177-3AD203B41FA5}"/>
                  </a:extLst>
                </a:gridCol>
                <a:gridCol w="1748513">
                  <a:extLst>
                    <a:ext uri="{9D8B030D-6E8A-4147-A177-3AD203B41FA5}"/>
                  </a:extLst>
                </a:gridCol>
              </a:tblGrid>
              <a:tr h="35036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05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หน่วยงานตามข้อ 3.1 รายงานการควบคุมภายในระดับส่วนงานย่อย ประจำปีงบประมาณ พ.ศ. 2562 ครบทั้ง 7 กิจกรรม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หน่วยงานตามข้อ 3.2 รายงานการควบคุมภายในระดับส่วนงานย่อย ประจำปีงบประมาณ พ.ศ. 2562 ครบ</a:t>
                      </a:r>
                      <a:r>
                        <a:rPr lang="th-TH" sz="800" b="0" kern="120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ทั้ง 3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กิจกรรม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1846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</a:t>
            </a:r>
            <a:r>
              <a:rPr lang="th-TH" sz="9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900" b="1" dirty="0" smtClean="0">
                <a:latin typeface="Tahoma" pitchFamily="34" charset="0"/>
                <a:cs typeface="Tahoma" pitchFamily="34" charset="0"/>
              </a:rPr>
              <a:t>แรงงาน </a:t>
            </a:r>
            <a:r>
              <a:rPr lang="en-US" sz="900" b="1" dirty="0" smtClean="0">
                <a:latin typeface="Tahoma" pitchFamily="34" charset="0"/>
                <a:cs typeface="Tahoma" pitchFamily="34" charset="0"/>
              </a:rPr>
              <a:t>/ AHRDA / DSD Wellness</a:t>
            </a:r>
            <a:r>
              <a:rPr lang="th-TH" sz="9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sz="9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09600"/>
            <a:ext cx="8077200" cy="304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en-US" sz="10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 </a:t>
            </a:r>
            <a:r>
              <a:rPr lang="th-TH" sz="10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0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ร้อยละความสำเร็จของการดำเนินงานตามตัวชี้วัดการประกันคุณภาพการพัฒนาฝีมือแรงงาน ประจำปีงบประมาณ พ.ศ. </a:t>
            </a:r>
            <a:r>
              <a:rPr lang="en-US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0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05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957262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511654"/>
              </p:ext>
            </p:extLst>
          </p:nvPr>
        </p:nvGraphicFramePr>
        <p:xfrm>
          <a:off x="152400" y="1219200"/>
          <a:ext cx="8839200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9200">
                  <a:extLst>
                    <a:ext uri="{9D8B030D-6E8A-4147-A177-3AD203B41FA5}"/>
                  </a:extLst>
                </a:gridCol>
              </a:tblGrid>
              <a:tr h="5257800">
                <a:tc>
                  <a:txBody>
                    <a:bodyPr/>
                    <a:lstStyle/>
                    <a:p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เป็นการประเมินประสิทธิภาพในการดำเนินงานตามหลักภารกิจพื้นฐาน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งานประจำตามหน้าที่ปกติ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เชื่อมโยงกับเกณฑ์การประกันคุณภาพการพัฒนาฝีมือแรงงานกับโครงการที่เกี่ยวข้องกับการฝึกฝีมือแรงงาน จำนวน 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ได้แก่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โครงการเพิ่มทักษะกำลังแรงงานในพื้นที่เขตพัฒนาเศรษฐกิจพิเศษ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โครงการพัฒนาฝีมือแรงงานแรงงานเพื่อรองรับการเปลี่ยนแปลงเทคโนโลยีของภาคอุตสาหกรรมและบริการ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โครงการพัฒนาฝีมือแรงงานรองรับ 10 อุตสาหกรรมเป้าหมายและอุตสาหกรรมเทคโนโลยีชั้นสูงพื้นที่ระเบียงเศรษฐกิจภาคตะวันออก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โครงการเพิ่มศักยภาพแรงงานรองรับ 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THAILAND 4.0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โครงการศูนย์ฝึกอบรมเทคโนโลยีชั้นสูงรองรับอุตสาหกรรมแห่งอนาคต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กำหนดให้รอบที่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2561 -  31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มีนาคม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รอบที่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พิจารณาจากหลักสูตรที่เปิดฝึกระหว่าง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2561 -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กุมภาพันธ์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รอบที่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พิจารณาจากหลักสูตรที่เปิดฝึกตั้งแต่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มีนาคม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สิงหาคม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หลักสูตรและกลุ่มเป้าหมายพิจารณาจากรายละเอียดที่กำหนดไว้ในโครงการตามเอกสาร “แนวทางการพัฒนาฝีมือแรงงาน ปีงบประมาณ พ.ศ.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ใช้เกณฑ์การประกันคุณภาพและแบบฟอร์ม ตามเอกสาร “เกณฑ์การประกันคุณภาพการพัฒนาฝีมือแรงงาน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2018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180975" indent="-180975">
                        <a:buAutoNum type="arabicParenBoth"/>
                        <a:defRPr/>
                      </a:pP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ข้อมูลผลการดำเนินงานจากระบบรายงานผลการพัฒนาฝีมือแรงงานและระบบคลังข้อมูล (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  <a:hlinkClick r:id="rId3"/>
                        </a:rPr>
                        <a:t>http://datacenter.dsd.go.th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180975" indent="-180975">
                        <a:buAutoNum type="arabicParenBoth"/>
                        <a:defRPr/>
                      </a:pP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Website</a:t>
                      </a:r>
                      <a:r>
                        <a:rPr lang="en-US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 (</a:t>
                      </a:r>
                      <a:r>
                        <a:rPr lang="en-US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  <a:hlinkClick r:id="rId4"/>
                        </a:rPr>
                        <a:t>http://www.dsd.go.th/DSD/Intro/ListTrainging2559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และ </a:t>
                      </a:r>
                      <a:r>
                        <a:rPr lang="en-US" sz="900" b="0" kern="1200" baseline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Facebook</a:t>
                      </a:r>
                      <a:r>
                        <a:rPr lang="en-US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สำนักพัฒนาผู้ฝึกและเทคโนโลยีการฝึก กลุ่มงานพัฒนาระบบการฝึก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นางเพ็ญประภา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ริรัตน์ ผู้อำนวยการกลุ่มงานพัฒนาระบบการฝึก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ศิริ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 ประศาสตร์อินทาระ นักวิชาการพัฒนาฝีมือแรงงานชำนาญการพิเศษ   นายก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ฤษ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ดา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ปาโส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นักวิชาการพัฒนาฝีมือแรงงานชำนาญการ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และนางสาว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นุชจรินท์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สายรัดทอง นักวิชาการพัฒนาฝีมือแรงงานชำนาญการ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0 2245 4360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กำหนดตัวชี้วัดย่อยออกเป็น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 และการคำนวณค่าคะแนนตัวชี้วัดย่อย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ร้อยละของหลักสูตรการฝึกเป็นไปตามที่กำหนดไว้ในโครงการ                                           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ร้อยละของผู้รับการฝึกเป็นไปตามที่กำหนดไว้ในโครงการ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</a:t>
                      </a:r>
                      <a:r>
                        <a:rPr lang="th-TH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จำนวนหลักสูตรการฝึกที่เป็นไปตามที่กำหนดไว้ในโครงการ </a:t>
                      </a:r>
                      <a:r>
                        <a:rPr lang="en-US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r>
                        <a:rPr lang="en-US" sz="900" b="0" u="none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</a:t>
                      </a:r>
                      <a:r>
                        <a:rPr lang="th-TH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จำนวนผู้รับการฝึกเป็นไปตามที่กำหนดไว้ในโครงการ </a:t>
                      </a:r>
                      <a:r>
                        <a:rPr lang="en-US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u="sng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จำนวนหลักสูตรตามโครงการที่มีการเปิดฝึกทั้งหมด                                                                จำนวนผู้รับการฝึกตามโครงการทั้งหมด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C)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ร้อยละของหลักสูตรการฝึกที่มีการเผยแพร่ประชาสัมพันธ์ผ่าน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Website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 </a:t>
                      </a:r>
                      <a:r>
                        <a:rPr lang="en-US" sz="900" b="0" baseline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Facebook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ร้อยละของหลักสูตรที่มีการฝึกมีแบบรายงานผลการฝึก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 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จำนวนหลักสูตรการฝึกที่มีการเผยแพร่ประชาสัมพันธ์ผ่าน </a:t>
                      </a:r>
                      <a:r>
                        <a:rPr lang="en-US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Website</a:t>
                      </a:r>
                      <a:r>
                        <a:rPr lang="en-US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 </a:t>
                      </a:r>
                      <a:r>
                        <a:rPr lang="en-US" sz="900" b="0" u="sng" baseline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Facebook</a:t>
                      </a:r>
                      <a:r>
                        <a:rPr lang="th-TH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r>
                        <a:rPr lang="en-US" sz="900" b="0" u="none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</a:t>
                      </a:r>
                      <a:r>
                        <a:rPr lang="th-TH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จำนวนหลักสูตรที่มีการฝึกมีแบบรายงานผลการฝึก </a:t>
                      </a:r>
                      <a:r>
                        <a:rPr lang="en-US" sz="9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u="sng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u="sng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จำนวนหลักสูตรตามโครงการที่มีการเปิดฝึกทั้งหมด                                                         จำนวนหลักสูตรตามโครงการที่มีการเปิดฝึกทั้งหมด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แบบรายงานผลการฝึก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หมายถึง แบบตามเกณฑ์การประกันคุณภาพ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QA442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A)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กำหนดเกณฑ์การให้คะแนน ดังนี้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ร้อยละความพึงพอใจของผู้รับการฝึกที่มีต่อครูฝึกและสถานที่ฝึก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คำนวณตามเกณฑ์ที่กำหนดในแบบสอบถาม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QA6221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(การฝึกเตรียมเข้าทำงาน) และแบบสอบถาม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QA6222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(การฝึกยกระดับฝีมือ)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กำหนดเกณฑ์การให้คะแนน ดังนี้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en-US" sz="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8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  <a:p>
                      <a:pPr algn="ctr"/>
                      <a:r>
                        <a:rPr lang="th-TH" sz="900" b="1" u="sng" kern="12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ค่าคะแนนเฉลี่ยของผลคะแนนตามตัวชี้วัดย่อย</a:t>
                      </a:r>
                    </a:p>
                    <a:p>
                      <a:pPr algn="ctr"/>
                      <a:r>
                        <a:rPr lang="en-US" sz="900" b="1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2514600" y="5105400"/>
          <a:ext cx="6096000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ต่ำกว่า </a:t>
                      </a: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70.00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70.00-79.99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80.00-89.99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90.00-99.99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1981200" y="5867400"/>
          <a:ext cx="6096000" cy="38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ต่ำกว่า </a:t>
                      </a:r>
                      <a:r>
                        <a:rPr lang="en-US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60.00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60.00-69.99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70.00-79.99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80.00-89.99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r>
                        <a:rPr lang="en-US" sz="9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  <a:r>
                        <a:rPr lang="th-TH" sz="9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en-US" sz="7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0309" y="6446193"/>
            <a:ext cx="5132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x</a:t>
            </a:r>
            <a:r>
              <a:rPr lang="th-TH" sz="9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lang="th-TH" sz="900" b="1" dirty="0"/>
          </a:p>
        </p:txBody>
      </p:sp>
    </p:spTree>
    <p:extLst>
      <p:ext uri="{BB962C8B-B14F-4D97-AF65-F5344CB8AC3E}">
        <p14:creationId xmlns:p14="http://schemas.microsoft.com/office/powerpoint/2010/main" val="395899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85800"/>
            <a:ext cx="8077200" cy="304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th-TH" sz="105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05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05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ร้อยละความสำเร็จของการดำเนินงานตามตัวชี้วัดการประกันคุณภาพการพัฒนาฝีมือแรงงาน ประจำปีงบประมาณ พ.ศ. </a:t>
            </a:r>
            <a:r>
              <a:rPr lang="en-US" sz="105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05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2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1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4"/>
          <p:cNvSpPr txBox="1">
            <a:spLocks noChangeArrowheads="1"/>
          </p:cNvSpPr>
          <p:nvPr/>
        </p:nvSpPr>
        <p:spPr bwMode="auto">
          <a:xfrm>
            <a:off x="152400" y="12954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1066800" y="1447800"/>
            <a:ext cx="7943850" cy="342900"/>
            <a:chOff x="1153093" y="4031945"/>
            <a:chExt cx="7943402" cy="341526"/>
          </a:xfrm>
        </p:grpSpPr>
        <p:sp>
          <p:nvSpPr>
            <p:cNvPr id="22" name="TextBox 21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3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6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424455"/>
              </p:ext>
            </p:extLst>
          </p:nvPr>
        </p:nvGraphicFramePr>
        <p:xfrm>
          <a:off x="45720" y="1828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ดำเนินงานตามตัวชี้วัดการประกันคุณภาพการพัฒนาฝีมือแรงงาน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</a:t>
                      </a:r>
                      <a:r>
                        <a:rPr lang="en-US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ดำเนินงานตามตัวชี้วัดการประกันคุณภาพการพัฒนาฝีมือแรงงาน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</a:t>
                      </a:r>
                      <a:r>
                        <a:rPr lang="en-US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989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4800" y="609600"/>
            <a:ext cx="7324725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ความสำเร็จของการเสริมสร้างวัฒนธรรมองค์กรเพื่อสร้างทัศนคติและจิตสำนึก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ด้านการป้องกันและต่อต้านการทุจริตประพฤติมิชอบ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401682"/>
              </p:ext>
            </p:extLst>
          </p:nvPr>
        </p:nvGraphicFramePr>
        <p:xfrm>
          <a:off x="152401" y="1676400"/>
          <a:ext cx="8610600" cy="26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146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เสริมสร้างวัฒนธรรมองค์กรเพื่อสร้างทัศนคติและจิตสำนึกด้านการป้องกันและต่อต้านการทุจริตประพฤติมิชอบ โดยมีการประกาศเจตจำนงสุจริตของผู้อำนวยการหน่วยงานที่จะปฏิบัติหน้าที่และบริหารหน่วยงานอย่างซื่อสัตย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สุจริต โปร่งใสและเป็นไปตามหลัก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 และคณะกรรมการป้องกันและปราบปรามการทุจริตของหน่วยงานกำหนดการขับเคลื่อนนโยบายที่เกี่ยวข้องกับการป้องกันและปราบปรามการทุจริตของหน่วยงาน รวมทั้งมีการกำหนดช่องทางการรับฟังความคิดเห็น ข้อเสนอแนะของหน่วยงานผ่านทางเว็บไซต์ของหน่วยงาน เช่น กล่องข้อความ , เว็บบอร์ด เป็นต้น และมีการจัดกิจกรรมที่แสดงถึงการเสริมสร้างวัฒนธรรมองค์กรให้เจ้าหน้าที่ของหน่วยงานมีทัศนคติและค่านิยมในการปฏิบัติอย่างซื่อสัตย์ สุจริต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3.1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ประกาศเจตจำนงสุจริตฯ ของผู้ดำรงตำแหน่งผู้อำนวยการหน่วยงานผ่านทางเว็บไซต์หน่วยงาน                                                                                                                            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3.2 รายงานการประชุมคณะกรรมการป้องกันและปราบปรามการทุจริตประจำหน่วยงานเพื่อขับเคลื่อนนโยบายการป้องกันและปราบปรามการทุจริตคอร์รัปชั่น รวมทั้ง       การเสริมสร้างคุณธรรมและจริยธรรม โดยจะต้องระบุถึงกิจกรรมที่แสดงถึงการเสริมสร้างวัฒนธรรมองค์กรเพื่อให้เจ้าหน้าที่ของหน่วยงานมีทัศนคติและค่านิยมในการปฏิบัติงาน     อย่างซื่อสัตย์สุจริตที่จะดำเนินการ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3.3 เอกสารระบุลิงค์เว็บไซต์ของช่องทางการรับฟังความคิดเห็น ข้อเสนอแนะของหน่วยงาน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3.5 เอกสาร/หลักฐานที่ระบุการจัดกิจกรรมตามที่คณะกรรมการป้องกันและปราบปรามการทุจริตประจำหน่วยงานกำหนด เช่น รายงานผลการจัดอบรม/สัมมนา ,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ภาพถ่ายกิจกรรม เป็นต้น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3.6 แบบรายงานสรุปผลการดำเนินการพร้อมเอกสารหลักฐาน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กรณีที่มีการย้ายหน่วยงานระหว่างปีงบประมาณในระดับผู้อำนวยการให้ดำเนินการประกาศเจตจำนงสุจริตฯ ของหน่วยงานที่ไปดำรงตำแหน่งใหม่ด้วย เช่น รอบการประเมินที่ 1          (1 ตค. 61- 31 มีค 62) ดำรงตำแหน่งผู้อำนวยการหน่วยงาน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ต่อมารอบการประเมินที่ 2 (1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62) ได้มีคำสั่งย้าย  ไปปฏิบัติหน้าที่ ณ 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กองบริหารทรัพยากรบุคคล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นายสง่า แสนเดช , นายพรรษา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0 2245 3579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368821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รายงานครบถ้วน ตามหลักฐาน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รายงานครบถ้วน ตามหลักฐาน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2982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9848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ตัวชี้วัดองค์ประกอบที่ 1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Function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Base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/ สำนักงานพัฒนาฝีมือ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แรงงาน)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</a:t>
            </a:r>
            <a:r>
              <a:rPr lang="th-TH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ราชการของส่วนราชการระดับ</a:t>
            </a: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หน่วยงานภายใน </a:t>
            </a:r>
            <a:r>
              <a:rPr lang="th-TH" sz="2500" b="1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</a:t>
            </a:r>
            <a:r>
              <a:rPr lang="th-TH" sz="25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2562</a:t>
            </a:r>
            <a:endParaRPr lang="th-TH" sz="2500" b="1" dirty="0">
              <a:solidFill>
                <a:prstClr val="black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85720" y="928670"/>
            <a:ext cx="7324725" cy="685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1.3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 </a:t>
            </a:r>
            <a:r>
              <a:rPr lang="en-US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ของการจัดทำรายงานงบการเงินกองทุนพัฒนาฝีมือแรงงาน ประจำปี</a:t>
            </a:r>
          </a:p>
          <a:p>
            <a:pPr fontAlgn="base"/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งบประมาณ พ.ศ. 2562</a:t>
            </a:r>
            <a:endParaRPr lang="th-TH" sz="2200" kern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42844" y="1643050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162130"/>
              </p:ext>
            </p:extLst>
          </p:nvPr>
        </p:nvGraphicFramePr>
        <p:xfrm>
          <a:off x="152401" y="19812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 ความสำเร็จของบรรลุเป้าหมาย คือ การจัดทำรายงานงบการเงินกองทุนพัฒนาฝีมือแรงงานประจำเดือนของหน่วยงานได้อย่างถูกต้อง ครบถ้วน ไม่น้อยกว่า 10 เดือน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 พิจารณาจากจัดทำรายงานงบการเงินกองทุนพัฒนาฝีมือแรงงานประจำเดือนของหน่วยงานได้อย่างถูกต้อง ครบถ้วน ดังนี้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2.1 นำข้อมูลจากบัญชีแยกประเภทมาจัดทำงบการเงิน และรายงานงบการเงินประจำเดือนบันทึกในระบบ</a:t>
                      </a: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รายงานข้อมูลกองส่งเสริมการพัฒนาฝีมือแรงงาน (</a:t>
                      </a:r>
                      <a:r>
                        <a:rPr lang="en-US" sz="1200" b="1" u="sng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hlinkClick r:id="rId4"/>
                        </a:rPr>
                        <a:t>http://eit.dsd.go.th/cat3</a:t>
                      </a: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200" b="1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ภายในวันที่ 4 ของเดือนถัดไป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2.2 จัดทำรายละเอียดประกอบงบ</a:t>
                      </a: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ได้อย่างถูกต้อง ครบถ้วน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2.3 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จัดส่งรายงานงบการเงินและรายละเอียดประกอบงบประจำเดือนให้กองส่งเสริมการพัฒนาฝีมือแรงงาน ภายในวันที่ 10 ของเดือนถัดไป 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2.4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 </a:t>
                      </a:r>
                    </a:p>
                    <a:p>
                      <a:r>
                        <a:rPr lang="th-TH" sz="1200" b="1" spc="-5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 เจ้าภาพ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นางกานต์รวี ปานดำ/นางสาวภัคธีมา มิ่งขวัญ/นางสาวพิมพร พ่วงนุ้ย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0 2245 3649,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2245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3217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en-US" sz="800" b="0" spc="-30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24400"/>
            <a:ext cx="84248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14901"/>
            <a:ext cx="7943850" cy="403285"/>
            <a:chOff x="1153093" y="4031945"/>
            <a:chExt cx="7943402" cy="401669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61</a:t>
              </a:r>
              <a:endParaRPr lang="th-TH" sz="12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62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00090"/>
              </p:ext>
            </p:extLst>
          </p:nvPr>
        </p:nvGraphicFramePr>
        <p:xfrm>
          <a:off x="0" y="5334000"/>
          <a:ext cx="9006844" cy="153638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054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37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เป้าหมาย ปี 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การจัดทำรายงานงบการเงินกองทุนพัฒนาฝีมือแรงงานประจำเดือนของหน่วยงานได้อย่างถูกต้อง ครบถ้วน   ไม่น้อยกว่า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5 เดือน</a:t>
                      </a:r>
                      <a:endParaRPr lang="th-TH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การจัดทำรายงานงบการเงินกองทุนพัฒนาฝีมือแรงงานประจำเดือนของหน่วยงานได้อย่างถูกต้อง ครบถ้วน ไม่น้อยกว่า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 เดือน</a:t>
                      </a: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1868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9848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ตัวชี้วัดองค์ประกอบที่ 1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Function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Base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/ สำนักงานพัฒนาฝีมือ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แรงงาน)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</a:t>
            </a:r>
            <a:r>
              <a:rPr lang="th-TH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ราชการของส่วนราชการระดับ</a:t>
            </a: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หน่วยงานภายใน </a:t>
            </a:r>
            <a:r>
              <a:rPr lang="th-TH" sz="2500" b="1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</a:t>
            </a:r>
            <a:r>
              <a:rPr lang="th-TH" sz="25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2562</a:t>
            </a:r>
            <a:endParaRPr lang="th-TH" sz="2500" b="1" dirty="0">
              <a:solidFill>
                <a:prstClr val="black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46856" y="990600"/>
            <a:ext cx="7324725" cy="685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1.4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 </a:t>
            </a:r>
            <a:r>
              <a:rPr lang="en-US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ความสำเร็จของ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การเบิกจ่ายเงินกองทุนพัฒนาฝีมือแรงงานภาพรวม ประจำปี</a:t>
            </a:r>
          </a:p>
          <a:p>
            <a:pPr fontAlgn="base"/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งบประมาณ พ.ศ. 2562</a:t>
            </a:r>
            <a:endParaRPr lang="th-TH" sz="2200" kern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676400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802193"/>
              </p:ext>
            </p:extLst>
          </p:nvPr>
        </p:nvGraphicFramePr>
        <p:xfrm>
          <a:off x="152401" y="19812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 ความสำเร็จของการบรรลุเป้าหมาย คือ การเบิกจ่ายเงินกองทุนพัฒนาฝีมือแรงงานของหน่วยงาน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ตามที่ได้รับจัดสรรเพื่อดำเนินการตามภารกิจกองทุนพัฒนาฝีมือแรงงาน</a:t>
                      </a:r>
                      <a:endParaRPr lang="en-US" sz="1200" b="1" u="sng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 พิจารณาจากผลการเบิกจ่ายเงินกองทุนฯตามที่ได้รับจัดสรรที่บันทึกข้อมูลในระบบรายงานข้อมูลกองส่งเสริมการพัฒนาฝีมือแรงงาน (</a:t>
                      </a:r>
                      <a:r>
                        <a:rPr lang="en-US" sz="1200" b="1" u="sng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hlinkClick r:id="rId4"/>
                        </a:rPr>
                        <a:t>http://eit.dsd.go.th/cat3</a:t>
                      </a: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</a:p>
                    <a:p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 เงินกองทุนพัฒนาฝีมือแรงงานที่หน่วยงานได้รับทั้งหมด หมายถึง </a:t>
                      </a:r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เงินกองทุนพัฒนาฝีมือแรงงานที่ได้รับจัดสรรประจำปี, เงินกองทุนฯ ที่หน่วยงานขอรับจัดสรรเพิ่มเติมระหว่างปี (ต้องเบิกจ่ายภายใน </a:t>
                      </a:r>
                    </a:p>
                    <a:p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15 วัน นับแต่วันที่ได้รับเงิน) และกรณีได้รับจัดสรรเงินแต่ไม่มีเหตุให้เบิกจ่ายต้องส่งคืนเงินภายในเดือน มี.ค. 2562 พร้อมชี้แจงเหตุผล 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spc="-5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  เจ้าภาพ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นางกานต์รวี ปานดำ/นางสาวจิรัปภา ปิยะไพร/นางสาวสุรภา พ้นโศรก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0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2245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3217,  0 2245 3649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th-TH" sz="1200" b="1" spc="-30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en-US" sz="800" b="0" spc="-30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สูตรการคำนวณ (ถ้ามี)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24400"/>
            <a:ext cx="84248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14901"/>
            <a:ext cx="7943850" cy="403285"/>
            <a:chOff x="1153093" y="4031945"/>
            <a:chExt cx="7943402" cy="401669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61</a:t>
              </a:r>
              <a:endParaRPr lang="th-TH" sz="12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62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5334000"/>
          <a:ext cx="9006844" cy="136425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054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37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เป้าหมาย ปี 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เบิกจ่ายเงินกองทุนฯไม่น้อยกว่า      ร้อยละ 52</a:t>
                      </a: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.29</a:t>
                      </a: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เบิกจ่ายเงินกองทุนฯภาพรวม          ไม่น้อยกว่า ร้อยละ 96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/>
          </p:nvPr>
        </p:nvGraphicFramePr>
        <p:xfrm>
          <a:off x="1557338" y="3097642"/>
          <a:ext cx="6865142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607">
                  <a:extLst>
                    <a:ext uri="{9D8B030D-6E8A-4147-A177-3AD203B41FA5}"/>
                  </a:extLst>
                </a:gridCol>
                <a:gridCol w="5148856">
                  <a:extLst>
                    <a:ext uri="{9D8B030D-6E8A-4147-A177-3AD203B41FA5}"/>
                  </a:extLst>
                </a:gridCol>
                <a:gridCol w="1072679">
                  <a:extLst>
                    <a:ext uri="{9D8B030D-6E8A-4147-A177-3AD203B41FA5}"/>
                  </a:extLst>
                </a:gridCol>
              </a:tblGrid>
              <a:tr h="69324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เงินกองทุนพัฒนาฝีมือแรงงานที่หน่วยงานเบิกจ่ายภาพรวม (พิจารณาจาก </a:t>
                      </a: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cat3</a:t>
                      </a: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100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9324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400" b="1" baseline="0" dirty="0" smtClean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เงินกองทุนพัฒนาฝีมือแรงงานที่หน่วยงานได้รับทั้งหมด</a:t>
                      </a:r>
                      <a:endParaRPr lang="en-US" sz="1400" b="1" baseline="0" dirty="0" smtClean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endParaRPr lang="en-US" sz="1400" b="0" baseline="0" dirty="0" smtClean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endParaRPr lang="en-US" sz="1400" b="0" baseline="0" dirty="0" smtClean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b="0" dirty="0" smtClean="0"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</a:t>
                      </a:r>
                      <a:endParaRPr lang="th-TH" sz="1400" b="0" dirty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517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4962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600" b="1" kern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</a:t>
            </a:r>
            <a:r>
              <a:rPr lang="en-US" sz="1600" b="1" kern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1.5 </a:t>
            </a:r>
            <a:r>
              <a:rPr lang="th-TH" sz="1600" b="1" kern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 </a:t>
            </a:r>
            <a:r>
              <a:rPr lang="en-US" sz="1600" b="1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 </a:t>
            </a:r>
            <a:r>
              <a:rPr lang="th-TH" sz="1600" b="1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</a:t>
            </a:r>
            <a:r>
              <a:rPr lang="th-TH" sz="1600" b="1" dirty="0" smtClean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ของการบรรลุเป้าหมายการให้กู้ยืมเงินกองทุนพัฒนาฝีมือแรงงาน</a:t>
            </a:r>
            <a:endParaRPr lang="th-TH" sz="1600" b="1" kern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71600"/>
            <a:ext cx="87630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 smtClean="0">
                <a:latin typeface="Tahoma" pitchFamily="34" charset="0"/>
                <a:cs typeface="Tahoma" pitchFamily="34" charset="0"/>
              </a:rPr>
              <a:t>คำอธิบาย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521594"/>
              </p:ext>
            </p:extLst>
          </p:nvPr>
        </p:nvGraphicFramePr>
        <p:xfrm>
          <a:off x="190500" y="1649956"/>
          <a:ext cx="86106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2110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คือ หน่วยงานสามารถทำสัญญาและจ่ายเงินกู้ยืมกองทุนพัฒนาฝีมือแรงงานให้แก่ผู้ยื่นคำขอกู้ที่ได้รับอนุมัติ ได้ตามเป้าหมายวงเงินให้กู้ยืมที่ได้รับ 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การจัดสรร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 พ.ศ. 2562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พิจารณาจากการดำเนินงานที่บรรลุเป้าหมาย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1) ความสำเร็จของการบรรลุเป้าหมาย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การให้กู้ยืมเงินกองทุนพัฒนาฝีมือแรงงานในปีงบประมาณ พ.ศ. 2562 เทียบกับ เป้าหมายของวงเงินให้กู้ยืมที่ได้รับการจัดสรรในปีงบประมาณ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พ.ศ. 2562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2) จำนวนเงินที่มีการให้กู้ยืมในปีงบประมาณ พ.ศ. 2562 คือ จำนวนเงินที่มีการทำสัญญาและจ่ายเงินให้แก่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ผู้ยื่นคำขอกู้ที่ได้รับอนุมัติ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 พ.ศ. 2562</a:t>
                      </a:r>
                    </a:p>
                    <a:p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สำเนาสัญญากู้ยืมเงินกองทุนพัฒนาฝีมือแรงงาน</a:t>
                      </a:r>
                    </a:p>
                    <a:p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นางจันเพ็ญ  ศรีเล็ก                   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2643 6039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/>
                      <a:r>
                        <a:rPr lang="en-US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kern="1200" baseline="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th-TH" sz="900" b="0" kern="1200" baseline="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221088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276651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20448"/>
              </p:ext>
            </p:extLst>
          </p:nvPr>
        </p:nvGraphicFramePr>
        <p:xfrm>
          <a:off x="66675" y="4695751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จำนวนเงินที่มีการทำสัญญา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และจ่ายเงินกู้ยืมกองทุนพัฒนาฝีมือแรงงานให้แก่ผู้ยื่นคำขอกู้ที่ได้รับอนุมัติ </a:t>
                      </a:r>
                      <a:b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2562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ได้ร้อยละ 100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กล่องข้อความ 2"/>
          <p:cNvSpPr txBox="1"/>
          <p:nvPr/>
        </p:nvSpPr>
        <p:spPr>
          <a:xfrm>
            <a:off x="2843808" y="3178352"/>
            <a:ext cx="3733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จำนวนเงินที่</a:t>
            </a: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มีการให้กู้ยืม ใน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2562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กล่องข้อความ 22"/>
          <p:cNvSpPr txBox="1"/>
          <p:nvPr/>
        </p:nvSpPr>
        <p:spPr>
          <a:xfrm>
            <a:off x="3059832" y="3418384"/>
            <a:ext cx="3733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เป้าหมายของวงเงินให้กู้ยืมที่ได้รับการจัดสรร 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ในปีงบประมาณ พ.ศ. 2562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"/>
          <p:cNvSpPr txBox="1"/>
          <p:nvPr/>
        </p:nvSpPr>
        <p:spPr>
          <a:xfrm>
            <a:off x="6084168" y="3270176"/>
            <a:ext cx="5000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 100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8" name="ตัวเชื่อมต่อตรง 27"/>
          <p:cNvCxnSpPr/>
          <p:nvPr/>
        </p:nvCxnSpPr>
        <p:spPr>
          <a:xfrm>
            <a:off x="3275856" y="3418384"/>
            <a:ext cx="28083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43914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6125</TotalTime>
  <Words>8370</Words>
  <Application>Microsoft Office PowerPoint</Application>
  <PresentationFormat>On-screen Show (4:3)</PresentationFormat>
  <Paragraphs>915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652</cp:revision>
  <cp:lastPrinted>2018-09-23T21:31:56Z</cp:lastPrinted>
  <dcterms:created xsi:type="dcterms:W3CDTF">2017-10-26T14:32:22Z</dcterms:created>
  <dcterms:modified xsi:type="dcterms:W3CDTF">2018-09-27T05:14:48Z</dcterms:modified>
</cp:coreProperties>
</file>