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6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2" autoAdjust="0"/>
  </p:normalViewPr>
  <p:slideViewPr>
    <p:cSldViewPr>
      <p:cViewPr varScale="1">
        <p:scale>
          <a:sx n="80" d="100"/>
          <a:sy n="80" d="100"/>
        </p:scale>
        <p:origin x="-1445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28306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75112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03031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95796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51290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54216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610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47498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96897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54752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49472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7171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fld id="{63090840-7142-4574-8D67-16E213D1D0A6}" type="datetimeFigureOut">
              <a:rPr lang="en-US" smtClean="0"/>
              <a:pPr/>
              <a:t>9/27/2018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fld id="{24C76526-D1CE-4BC3-B3EE-1B3AFFAE95B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175" name="Picture 7" descr="รองปุณฑริก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440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"/>
          <p:cNvSpPr>
            <a:spLocks noGrp="1"/>
          </p:cNvSpPr>
          <p:nvPr>
            <p:ph sz="quarter" idx="4294967295"/>
          </p:nvPr>
        </p:nvSpPr>
        <p:spPr>
          <a:xfrm>
            <a:off x="304800" y="4724400"/>
            <a:ext cx="8382000" cy="838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>
            <a:normAutofit fontScale="92500" lnSpcReduction="20000"/>
          </a:bodyPr>
          <a:lstStyle/>
          <a:p>
            <a:pPr algn="ctr">
              <a:buNone/>
              <a:defRPr/>
            </a:pPr>
            <a:endParaRPr lang="th-TH" sz="2400" b="1" dirty="0" smtClean="0">
              <a:latin typeface="TH SarabunIT๙" pitchFamily="34" charset="-34"/>
              <a:cs typeface="TH SarabunIT๙" pitchFamily="34" charset="-34"/>
            </a:endParaRPr>
          </a:p>
          <a:p>
            <a:pPr algn="ctr">
              <a:buNone/>
              <a:defRPr/>
            </a:pPr>
            <a:r>
              <a:rPr lang="th-TH" sz="2400" b="1" dirty="0" smtClean="0">
                <a:latin typeface="TH SarabunIT๙" pitchFamily="34" charset="-34"/>
                <a:cs typeface="TH SarabunIT๙" pitchFamily="34" charset="-34"/>
              </a:rPr>
              <a:t>การประเมินผลการปฏิบัติราชการของหน่วยงานภายในกรมพัฒนาฝีมือแรงงาน</a:t>
            </a:r>
          </a:p>
          <a:p>
            <a:pPr algn="ctr">
              <a:buNone/>
              <a:defRPr/>
            </a:pPr>
            <a:endParaRPr lang="en-US" sz="24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ounded Rectangle 1"/>
          <p:cNvSpPr txBox="1">
            <a:spLocks/>
          </p:cNvSpPr>
          <p:nvPr/>
        </p:nvSpPr>
        <p:spPr>
          <a:xfrm>
            <a:off x="3657600" y="2667000"/>
            <a:ext cx="18288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การประเมินส่วนราชการ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ตามมาตรการปรับปรุง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ประสิทธิภาพในการปฏิบัติ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ราชการ (มาตรา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 44) 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(สำนักงาน</a:t>
            </a:r>
            <a:r>
              <a:rPr kumimoji="0" lang="th-TH" sz="1600" b="1" i="0" u="none" strike="noStrike" kern="1200" cap="none" spc="0" normalizeH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ก.พ.ร.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)</a:t>
            </a:r>
            <a:endParaRPr kumimoji="0" lang="en-US" sz="160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6" name="Rounded Rectangle 1"/>
          <p:cNvSpPr txBox="1">
            <a:spLocks/>
          </p:cNvSpPr>
          <p:nvPr/>
        </p:nvSpPr>
        <p:spPr>
          <a:xfrm>
            <a:off x="7010400" y="990600"/>
            <a:ext cx="17526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ตัวชี้วัด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สำนัก</a:t>
            </a:r>
            <a:endParaRPr lang="th-TH" sz="1600" b="1" dirty="0" smtClean="0">
              <a:latin typeface="TH SarabunIT๙" pitchFamily="34" charset="-34"/>
              <a:cs typeface="TH SarabunIT๙" pitchFamily="34" charset="-34"/>
            </a:endParaRP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งบประมาณ (แผนงาน/แผนเงิน)</a:t>
            </a:r>
            <a:endParaRPr lang="th-TH" sz="1600" b="1" dirty="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Rounded Rectangle 1"/>
          <p:cNvSpPr txBox="1">
            <a:spLocks/>
          </p:cNvSpPr>
          <p:nvPr/>
        </p:nvSpPr>
        <p:spPr>
          <a:xfrm>
            <a:off x="1143000" y="2667000"/>
            <a:ext cx="1828800" cy="15240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lnSpcReduction="10000"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ตัวชี้วัดภายใต้</a:t>
            </a:r>
            <a:r>
              <a:rPr kumimoji="0" lang="th-TH" sz="1700" b="1" i="0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 พ.ร.บ.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700" b="1" i="0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ส่งเสริมการพัฒนาฝีมือ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700" b="1" i="0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แรงงาน /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700" b="1" dirty="0" smtClean="0">
                <a:latin typeface="TH SarabunIT๙" pitchFamily="34" charset="-34"/>
                <a:cs typeface="TH SarabunIT๙" pitchFamily="34" charset="-34"/>
              </a:rPr>
              <a:t>ตัวชี้วัดกองทุนพัฒนาฯ</a:t>
            </a:r>
            <a:endParaRPr kumimoji="0" lang="th-TH" sz="1700" b="1" i="0" u="none" strike="noStrike" kern="1200" cap="none" spc="0" normalizeH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9" name="Rounded Rectangle 1"/>
          <p:cNvSpPr txBox="1">
            <a:spLocks/>
          </p:cNvSpPr>
          <p:nvPr/>
        </p:nvSpPr>
        <p:spPr>
          <a:xfrm>
            <a:off x="6400800" y="2667000"/>
            <a:ext cx="1676400" cy="14478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การบริหารจัดการภาครัฐ (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PMQA)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(กลุ่มพัฒนาระบบบริหาร</a:t>
            </a: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)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20" name="Rounded Rectangle 1"/>
          <p:cNvSpPr txBox="1">
            <a:spLocks/>
          </p:cNvSpPr>
          <p:nvPr/>
        </p:nvSpPr>
        <p:spPr>
          <a:xfrm>
            <a:off x="2057400" y="76200"/>
            <a:ext cx="5257800" cy="79248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ความเชื่อมโยงตัวชี้วัด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22" name="ลูกศรลง 21"/>
          <p:cNvSpPr/>
          <p:nvPr/>
        </p:nvSpPr>
        <p:spPr>
          <a:xfrm>
            <a:off x="685800" y="2895600"/>
            <a:ext cx="332232" cy="16764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ลูกศรลง 22"/>
          <p:cNvSpPr/>
          <p:nvPr/>
        </p:nvSpPr>
        <p:spPr>
          <a:xfrm>
            <a:off x="1828800" y="4343400"/>
            <a:ext cx="332232" cy="3810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Rounded Rectangle 1"/>
          <p:cNvSpPr txBox="1">
            <a:spLocks/>
          </p:cNvSpPr>
          <p:nvPr/>
        </p:nvSpPr>
        <p:spPr>
          <a:xfrm>
            <a:off x="228600" y="990600"/>
            <a:ext cx="15240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noProof="0" dirty="0" smtClean="0">
                <a:latin typeface="TH SarabunIT๙" pitchFamily="34" charset="-34"/>
                <a:cs typeface="TH SarabunIT๙" pitchFamily="34" charset="-34"/>
              </a:rPr>
              <a:t>ตัวชี้วัดเป้าหมาย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noProof="0" dirty="0" smtClean="0">
                <a:latin typeface="TH SarabunIT๙" pitchFamily="34" charset="-34"/>
                <a:cs typeface="TH SarabunIT๙" pitchFamily="34" charset="-34"/>
              </a:rPr>
              <a:t>แผนพัฒนาเศรษฐกิจ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noProof="0" dirty="0" smtClean="0">
                <a:latin typeface="TH SarabunIT๙" pitchFamily="34" charset="-34"/>
                <a:cs typeface="TH SarabunIT๙" pitchFamily="34" charset="-34"/>
              </a:rPr>
              <a:t>และสังคมแห่งชาติ 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noProof="0" dirty="0" smtClean="0">
                <a:latin typeface="TH SarabunIT๙" pitchFamily="34" charset="-34"/>
                <a:cs typeface="TH SarabunIT๙" pitchFamily="34" charset="-34"/>
              </a:rPr>
              <a:t>ฉบับที่ 12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31" name="Rounded Rectangle 1"/>
          <p:cNvSpPr txBox="1">
            <a:spLocks/>
          </p:cNvSpPr>
          <p:nvPr/>
        </p:nvSpPr>
        <p:spPr>
          <a:xfrm>
            <a:off x="5029200" y="990600"/>
            <a:ext cx="16002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นโยบายรัฐมนตรีว่าการกระทรวงแรงงาน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32" name="ลูกศรลง 21"/>
          <p:cNvSpPr/>
          <p:nvPr/>
        </p:nvSpPr>
        <p:spPr>
          <a:xfrm>
            <a:off x="3048000" y="2895600"/>
            <a:ext cx="332232" cy="17526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ลูกศรลง 21"/>
          <p:cNvSpPr/>
          <p:nvPr/>
        </p:nvSpPr>
        <p:spPr>
          <a:xfrm>
            <a:off x="5791200" y="2895600"/>
            <a:ext cx="332232" cy="16764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ลง 21"/>
          <p:cNvSpPr/>
          <p:nvPr/>
        </p:nvSpPr>
        <p:spPr>
          <a:xfrm>
            <a:off x="8382000" y="2895600"/>
            <a:ext cx="332232" cy="17526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ลูกศรลง 22"/>
          <p:cNvSpPr/>
          <p:nvPr/>
        </p:nvSpPr>
        <p:spPr>
          <a:xfrm>
            <a:off x="4495800" y="4343400"/>
            <a:ext cx="332232" cy="3048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ลูกศรลง 22"/>
          <p:cNvSpPr/>
          <p:nvPr/>
        </p:nvSpPr>
        <p:spPr>
          <a:xfrm>
            <a:off x="7239000" y="4343400"/>
            <a:ext cx="332232" cy="3048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le 1"/>
          <p:cNvSpPr txBox="1">
            <a:spLocks/>
          </p:cNvSpPr>
          <p:nvPr/>
        </p:nvSpPr>
        <p:spPr>
          <a:xfrm>
            <a:off x="457200" y="6172200"/>
            <a:ext cx="1524000" cy="6858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ส่วนกลาง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19" name="Rounded Rectangle 1"/>
          <p:cNvSpPr txBox="1">
            <a:spLocks noGrp="1"/>
          </p:cNvSpPr>
          <p:nvPr>
            <p:ph type="title"/>
          </p:nvPr>
        </p:nvSpPr>
        <p:spPr>
          <a:xfrm>
            <a:off x="2133600" y="6172200"/>
            <a:ext cx="2286000" cy="6858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lang="th-TH" sz="1800" dirty="0" smtClean="0">
                <a:effectLst/>
                <a:latin typeface="TH SarabunIT๙" pitchFamily="34" charset="-34"/>
                <a:cs typeface="TH SarabunIT๙" pitchFamily="34" charset="-34"/>
              </a:rPr>
              <a:t> สถาบันพัฒนาฝีมือแรงงาน</a:t>
            </a:r>
            <a:br>
              <a:rPr lang="th-TH" sz="1800" dirty="0" smtClean="0">
                <a:effectLst/>
                <a:latin typeface="TH SarabunIT๙" pitchFamily="34" charset="-34"/>
                <a:cs typeface="TH SarabunIT๙" pitchFamily="34" charset="-34"/>
              </a:rPr>
            </a:br>
            <a:r>
              <a:rPr lang="th-TH" sz="1800" dirty="0" smtClean="0">
                <a:effectLst/>
                <a:latin typeface="TH SarabunIT๙" pitchFamily="34" charset="-34"/>
                <a:cs typeface="TH SarabunIT๙" pitchFamily="34" charset="-34"/>
              </a:rPr>
              <a:t>สำนักงานพัฒนาฝีมือแรงงาน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21" name="ลูกศรลง 20"/>
          <p:cNvSpPr/>
          <p:nvPr/>
        </p:nvSpPr>
        <p:spPr>
          <a:xfrm>
            <a:off x="1066800" y="5638800"/>
            <a:ext cx="484632" cy="5334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ลูกศรลง 22"/>
          <p:cNvSpPr/>
          <p:nvPr/>
        </p:nvSpPr>
        <p:spPr>
          <a:xfrm>
            <a:off x="3048000" y="5638800"/>
            <a:ext cx="484632" cy="5334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Rounded Rectangle 1"/>
          <p:cNvSpPr txBox="1">
            <a:spLocks/>
          </p:cNvSpPr>
          <p:nvPr/>
        </p:nvSpPr>
        <p:spPr>
          <a:xfrm>
            <a:off x="5105400" y="6065520"/>
            <a:ext cx="1676400" cy="79248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ตัวชี้วัดผู้อำนวยการ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25" name="ลูกศรลง 24"/>
          <p:cNvSpPr/>
          <p:nvPr/>
        </p:nvSpPr>
        <p:spPr>
          <a:xfrm rot="16200000">
            <a:off x="4520184" y="6272784"/>
            <a:ext cx="484632" cy="5334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ounded Rectangle 1"/>
          <p:cNvSpPr txBox="1">
            <a:spLocks/>
          </p:cNvSpPr>
          <p:nvPr/>
        </p:nvSpPr>
        <p:spPr>
          <a:xfrm>
            <a:off x="7315200" y="6065520"/>
            <a:ext cx="1828800" cy="79248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ตัวชี้วัดรายบุคคล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28" name="ลูกศรลง 27"/>
          <p:cNvSpPr/>
          <p:nvPr/>
        </p:nvSpPr>
        <p:spPr>
          <a:xfrm rot="16200000">
            <a:off x="6806184" y="6224016"/>
            <a:ext cx="484632" cy="5334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Rounded Rectangle 1"/>
          <p:cNvSpPr txBox="1">
            <a:spLocks/>
          </p:cNvSpPr>
          <p:nvPr/>
        </p:nvSpPr>
        <p:spPr>
          <a:xfrm>
            <a:off x="2438400" y="990600"/>
            <a:ext cx="16002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endParaRPr lang="th-TH" sz="1600" b="1" dirty="0" smtClean="0">
              <a:latin typeface="TH SarabunIT๙" pitchFamily="34" charset="-34"/>
              <a:cs typeface="TH SarabunIT๙" pitchFamily="34" charset="-34"/>
            </a:endParaRP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ตัวชี้วัด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แผนยุทธศาสตร์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กรมพัฒนา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ฝีมือแรงงาน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1"/>
          <p:cNvSpPr txBox="1">
            <a:spLocks/>
          </p:cNvSpPr>
          <p:nvPr/>
        </p:nvSpPr>
        <p:spPr>
          <a:xfrm>
            <a:off x="1828800" y="762000"/>
            <a:ext cx="16002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ตัวชี้วัดสำนัก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งบประมาณ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ด้านงบประมาณ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(สำนักงานงบประมาณ)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8" name="Rounded Rectangle 1"/>
          <p:cNvSpPr txBox="1">
            <a:spLocks/>
          </p:cNvSpPr>
          <p:nvPr/>
        </p:nvSpPr>
        <p:spPr>
          <a:xfrm>
            <a:off x="4038600" y="762000"/>
            <a:ext cx="4191000" cy="15240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ตัวชี้วัดโครงการ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ได้รับงบประมาณ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ขาวคาดแดง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(กองแผนงานและสารสนเทศ)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20" name="Rounded Rectangle 1"/>
          <p:cNvSpPr txBox="1">
            <a:spLocks/>
          </p:cNvSpPr>
          <p:nvPr/>
        </p:nvSpPr>
        <p:spPr>
          <a:xfrm>
            <a:off x="2057400" y="76200"/>
            <a:ext cx="5257800" cy="5334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ความเชื่อมโยงตัวชี้วัด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22" name="ลูกศรลง 21"/>
          <p:cNvSpPr/>
          <p:nvPr/>
        </p:nvSpPr>
        <p:spPr>
          <a:xfrm>
            <a:off x="609600" y="2590800"/>
            <a:ext cx="332232" cy="3048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Rounded Rectangle 1"/>
          <p:cNvSpPr txBox="1">
            <a:spLocks/>
          </p:cNvSpPr>
          <p:nvPr/>
        </p:nvSpPr>
        <p:spPr>
          <a:xfrm>
            <a:off x="152400" y="762000"/>
            <a:ext cx="15240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noProof="0" dirty="0" smtClean="0">
                <a:latin typeface="TH SarabunIT๙" pitchFamily="34" charset="-34"/>
                <a:cs typeface="TH SarabunIT๙" pitchFamily="34" charset="-34"/>
              </a:rPr>
              <a:t>ตัวชี้วัดเป้าหมาย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noProof="0" dirty="0" smtClean="0">
                <a:latin typeface="TH SarabunIT๙" pitchFamily="34" charset="-34"/>
                <a:cs typeface="TH SarabunIT๙" pitchFamily="34" charset="-34"/>
              </a:rPr>
              <a:t>แผนพัฒนาเศรษฐกิจ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noProof="0" dirty="0" smtClean="0">
                <a:latin typeface="TH SarabunIT๙" pitchFamily="34" charset="-34"/>
                <a:cs typeface="TH SarabunIT๙" pitchFamily="34" charset="-34"/>
              </a:rPr>
              <a:t>และสังคมแห่งชาติ </a:t>
            </a:r>
          </a:p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noProof="0" dirty="0" smtClean="0">
                <a:latin typeface="TH SarabunIT๙" pitchFamily="34" charset="-34"/>
                <a:cs typeface="TH SarabunIT๙" pitchFamily="34" charset="-34"/>
              </a:rPr>
              <a:t>ฉบับที่ 12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32" name="ลูกศรลง 21"/>
          <p:cNvSpPr/>
          <p:nvPr/>
        </p:nvSpPr>
        <p:spPr>
          <a:xfrm>
            <a:off x="2286000" y="2590800"/>
            <a:ext cx="332232" cy="3048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ลูกศรลง 21"/>
          <p:cNvSpPr/>
          <p:nvPr/>
        </p:nvSpPr>
        <p:spPr>
          <a:xfrm>
            <a:off x="4724400" y="2514600"/>
            <a:ext cx="332232" cy="3048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ลง 21"/>
          <p:cNvSpPr/>
          <p:nvPr/>
        </p:nvSpPr>
        <p:spPr>
          <a:xfrm>
            <a:off x="7467600" y="2514600"/>
            <a:ext cx="332232" cy="3048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ounded Rectangle 1"/>
          <p:cNvSpPr txBox="1">
            <a:spLocks/>
          </p:cNvSpPr>
          <p:nvPr/>
        </p:nvSpPr>
        <p:spPr>
          <a:xfrm>
            <a:off x="76200" y="2971800"/>
            <a:ext cx="1524000" cy="36576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ผู้ผ่านการทดสอบมาตรฐานฝีมือแรงงานแห่งชาติเพิ่มขึ้น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endParaRPr lang="th-TH" sz="1600" b="1" dirty="0" smtClean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ผลิตภาพการผลิตของปัจจัยแรงงานเพิ่มขึ้นไม่ต่ำกว่า ร้อยละ 2.5 ต่อปี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endParaRPr lang="th-TH" sz="1600" b="1" dirty="0" smtClean="0">
              <a:latin typeface="TH SarabunIT๙" pitchFamily="34" charset="-34"/>
              <a:cs typeface="TH SarabunIT๙" pitchFamily="34" charset="-34"/>
            </a:endParaRP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52" name="Rounded Rectangle 1"/>
          <p:cNvSpPr txBox="1">
            <a:spLocks/>
          </p:cNvSpPr>
          <p:nvPr/>
        </p:nvSpPr>
        <p:spPr>
          <a:xfrm>
            <a:off x="1752600" y="2971800"/>
            <a:ext cx="1219200" cy="37338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fontAlgn="base">
              <a:spcAft>
                <a:spcPts val="600"/>
              </a:spcAft>
              <a:buFont typeface="Arial" pitchFamily="34" charset="0"/>
              <a:buChar char="•"/>
            </a:pPr>
            <a:r>
              <a:rPr lang="th-TH" sz="1600" b="1" kern="0" dirty="0" smtClean="0">
                <a:solidFill>
                  <a:schemeClr val="bg1"/>
                </a:solidFill>
                <a:latin typeface="TH SarabunIT๙" pitchFamily="34" charset="-34"/>
                <a:ea typeface="Tahoma" pitchFamily="34" charset="0"/>
                <a:cs typeface="TH SarabunIT๙" pitchFamily="34" charset="-34"/>
              </a:rPr>
              <a:t> ความสำเร็จของการบรรลุเป้าหมายตามแผนปฏิบัติงาน ประจำปีงบประมาณ</a:t>
            </a:r>
          </a:p>
          <a:p>
            <a:pPr fontAlgn="base">
              <a:spcAft>
                <a:spcPts val="600"/>
              </a:spcAft>
            </a:pPr>
            <a:r>
              <a:rPr lang="th-TH" sz="1600" b="1" kern="0" dirty="0" smtClean="0">
                <a:solidFill>
                  <a:schemeClr val="bg1"/>
                </a:solidFill>
                <a:latin typeface="TH SarabunIT๙" pitchFamily="34" charset="-34"/>
                <a:ea typeface="Tahoma" pitchFamily="34" charset="0"/>
                <a:cs typeface="TH SarabunIT๙" pitchFamily="34" charset="-34"/>
              </a:rPr>
              <a:t>พ.ศ. 2562   ในทุกโครงการและการเบิกจ่ายเงินงบประมาณในภาพรวม</a:t>
            </a:r>
          </a:p>
          <a:p>
            <a:pPr fontAlgn="base">
              <a:spcAft>
                <a:spcPts val="600"/>
              </a:spcAft>
            </a:pPr>
            <a:r>
              <a:rPr lang="th-TH" sz="1600" b="1" kern="0" dirty="0" smtClean="0">
                <a:solidFill>
                  <a:schemeClr val="bg1"/>
                </a:solidFill>
                <a:latin typeface="TH SarabunIT๙" pitchFamily="34" charset="-34"/>
                <a:ea typeface="Tahoma" pitchFamily="34" charset="0"/>
                <a:cs typeface="TH SarabunIT๙" pitchFamily="34" charset="-34"/>
              </a:rPr>
              <a:t>                </a:t>
            </a:r>
          </a:p>
        </p:txBody>
      </p:sp>
      <p:sp>
        <p:nvSpPr>
          <p:cNvPr id="54" name="Rounded Rectangle 1"/>
          <p:cNvSpPr txBox="1">
            <a:spLocks/>
          </p:cNvSpPr>
          <p:nvPr/>
        </p:nvSpPr>
        <p:spPr>
          <a:xfrm>
            <a:off x="3124200" y="2971800"/>
            <a:ext cx="3124200" cy="37338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โครงการยกระดับแรงงานไทยให้ได้มาตรฐานฝีมือแรงงานเพื่อรองรับการแข่งขัน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:</a:t>
            </a:r>
            <a:r>
              <a:rPr kumimoji="0" lang="en-US" sz="16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 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จำนวนผู้เข้าทดสอบมาตรฐานฝีมือแรงงานไม่ต่ำกว่าป้าหมาย 30,700 คน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lang="th-TH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โครงการเพิ่มศักยภาพแรงงานรองรับ </a:t>
            </a:r>
            <a:r>
              <a:rPr lang="en-US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Thailand 4.0 :</a:t>
            </a:r>
            <a:r>
              <a:rPr lang="en-US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ผลิตภาพการผลิตของปัจจัยแรงงานเพิ่มขึ้นไม่ต่ำกว่าร้อยละ 5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โครงการพัฒนาฝีมือแรงงานนานาชาติเพื่อการพัฒนาความร่วมมือทางเศรษฐกิจในอนุภูมิภาคลุ่มแม่น้ำโขงและภูมิภาค</a:t>
            </a:r>
            <a:r>
              <a:rPr kumimoji="0" lang="th-TH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เอเซีย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ตะวันออกเฉียงใต้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: 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ร้อยละ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 60 ของผู้ผ่านการพัฒนาฝีมือที่เป็นคนไทยมีผลิตภาพแรงงานเพิ่มขึ้นไม่น้อยกว่า ร้อยละ 2.5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56" name="Rounded Rectangle 1"/>
          <p:cNvSpPr txBox="1">
            <a:spLocks/>
          </p:cNvSpPr>
          <p:nvPr/>
        </p:nvSpPr>
        <p:spPr>
          <a:xfrm>
            <a:off x="6400800" y="2971800"/>
            <a:ext cx="2514600" cy="37338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โครงการเพิ่มทักษะกำลังแรงงานในพื้นที่เขตเศรษฐกิจพิเศษ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: 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ผลิตภาพการผลิตของปัจจัยแรงงานเพิ่มขึ้นไม่ต่ำกว่าร้อยละ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 5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lang="th-TH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โครงการเพิ่มผลิตภาพแรงงานสู่ </a:t>
            </a:r>
            <a:r>
              <a:rPr lang="en-US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SME </a:t>
            </a:r>
            <a:r>
              <a:rPr lang="th-TH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4.0 </a:t>
            </a:r>
            <a:r>
              <a:rPr lang="en-US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: </a:t>
            </a:r>
            <a:r>
              <a:rPr lang="th-TH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ผลิตภาพแรงงานของ </a:t>
            </a:r>
            <a:r>
              <a:rPr lang="th-TH" sz="1600" b="1" baseline="0" dirty="0" err="1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สปก.</a:t>
            </a:r>
            <a:r>
              <a:rPr lang="th-TH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en-US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SME/OTOP/</a:t>
            </a: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วิสาหกิจชุมชน </a:t>
            </a:r>
            <a:r>
              <a:rPr lang="th-TH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เพิ่มขึ้นไม่ต่ำกว่าร้อยละ 7</a:t>
            </a:r>
          </a:p>
          <a:p>
            <a:pPr marL="228600" lvl="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defRPr/>
            </a:pP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โครงการพัฒนาฝีมือแรงงานรองรับ 10 อุตสาหกรรมเป้าหมายและอุตสาหกรรมเทคโนโลยีชั้นสูงฯ </a:t>
            </a:r>
            <a:r>
              <a:rPr kumimoji="0" lang="en-US" sz="16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EEC </a:t>
            </a:r>
            <a:r>
              <a:rPr lang="en-US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: </a:t>
            </a: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ผลิตภาพการผลิตของปัจจัยแรงงานเพิ่มขึ้นไม่ต่ำกว่าร้อยละ 5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1"/>
          <p:cNvSpPr txBox="1">
            <a:spLocks/>
          </p:cNvSpPr>
          <p:nvPr/>
        </p:nvSpPr>
        <p:spPr>
          <a:xfrm>
            <a:off x="3352800" y="685800"/>
            <a:ext cx="16002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ตัวชี้วัดภายใต้ กองทุนพัฒนาฯ</a:t>
            </a:r>
          </a:p>
        </p:txBody>
      </p:sp>
      <p:sp>
        <p:nvSpPr>
          <p:cNvPr id="8" name="Rounded Rectangle 1"/>
          <p:cNvSpPr txBox="1">
            <a:spLocks/>
          </p:cNvSpPr>
          <p:nvPr/>
        </p:nvSpPr>
        <p:spPr>
          <a:xfrm>
            <a:off x="7162800" y="685800"/>
            <a:ext cx="1752600" cy="15240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การบริหารจัดการภาครัฐ (</a:t>
            </a:r>
            <a:r>
              <a:rPr lang="en-US" sz="1800" b="1" dirty="0" smtClean="0">
                <a:latin typeface="TH SarabunIT๙" pitchFamily="34" charset="-34"/>
                <a:cs typeface="TH SarabunIT๙" pitchFamily="34" charset="-34"/>
              </a:rPr>
              <a:t>PMQA)</a:t>
            </a:r>
          </a:p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(กลุ่มพัฒนาระบบบริหาร</a:t>
            </a:r>
            <a:r>
              <a:rPr lang="th-TH" sz="20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endParaRPr lang="en-US" sz="20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" name="Rounded Rectangle 1"/>
          <p:cNvSpPr txBox="1">
            <a:spLocks/>
          </p:cNvSpPr>
          <p:nvPr/>
        </p:nvSpPr>
        <p:spPr>
          <a:xfrm>
            <a:off x="2057400" y="76200"/>
            <a:ext cx="5257800" cy="5334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28600" marR="0" lvl="0" indent="-1828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ความเชื่อมโยงตัวชี้วัด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22" name="ลูกศรลง 21"/>
          <p:cNvSpPr/>
          <p:nvPr/>
        </p:nvSpPr>
        <p:spPr>
          <a:xfrm>
            <a:off x="1572768" y="2362200"/>
            <a:ext cx="332232" cy="2286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Rounded Rectangle 1"/>
          <p:cNvSpPr txBox="1">
            <a:spLocks/>
          </p:cNvSpPr>
          <p:nvPr/>
        </p:nvSpPr>
        <p:spPr>
          <a:xfrm>
            <a:off x="685800" y="685800"/>
            <a:ext cx="19812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ตัวชี้วัดภายใต้ พ.ร.บ.</a:t>
            </a:r>
          </a:p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ส่งเสริมการพัฒนาฝีมือ</a:t>
            </a:r>
          </a:p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แรงงาน</a:t>
            </a:r>
          </a:p>
        </p:txBody>
      </p:sp>
      <p:sp>
        <p:nvSpPr>
          <p:cNvPr id="32" name="ลูกศรลง 21"/>
          <p:cNvSpPr/>
          <p:nvPr/>
        </p:nvSpPr>
        <p:spPr>
          <a:xfrm>
            <a:off x="4087368" y="2362200"/>
            <a:ext cx="332232" cy="2286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ลูกศรลง 21"/>
          <p:cNvSpPr/>
          <p:nvPr/>
        </p:nvSpPr>
        <p:spPr>
          <a:xfrm>
            <a:off x="5715000" y="2362200"/>
            <a:ext cx="332232" cy="2286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ลง 21"/>
          <p:cNvSpPr/>
          <p:nvPr/>
        </p:nvSpPr>
        <p:spPr>
          <a:xfrm>
            <a:off x="7821168" y="2286000"/>
            <a:ext cx="332232" cy="2286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ounded Rectangle 1"/>
          <p:cNvSpPr txBox="1">
            <a:spLocks/>
          </p:cNvSpPr>
          <p:nvPr/>
        </p:nvSpPr>
        <p:spPr>
          <a:xfrm>
            <a:off x="0" y="2667000"/>
            <a:ext cx="3505200" cy="41910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>
              <a:buFont typeface="Arial" pitchFamily="34" charset="0"/>
              <a:buChar char="•"/>
            </a:pPr>
            <a:endParaRPr lang="th-TH" sz="1600" dirty="0" smtClean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th-TH" sz="160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ร้อยละของจำนวนแรงงานที่ได้รับการฝึกอบรมฝีมือแรงงานจากสถานประกอบกิจการที่ดำเนินการฝึกอบรมฝีมือแรงงาน ตาม พ.ร.บ. ส่งเสริมฯ พ.ศ. 2545</a:t>
            </a:r>
          </a:p>
          <a:p>
            <a:pPr>
              <a:buFont typeface="Arial" pitchFamily="34" charset="0"/>
              <a:buChar char="•"/>
            </a:pP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ร้อยละของจำนวนพนักงานที่ได้รับการพัฒนาฝีมือ  ในหลักสูตรที่สถานประกอบกิจการจัดทำขึ้น ที่ยื่นขอรับรองหลักสูตรรายละเอียดที่เกี่ยวข้อง และรายการค่าใช้จ่ายในการฝึกอบรมฝีมือแรงงานซึ่งนายทะเบียนให้ความเห็นชอบ ตาม พ.ร.บ.ส่งเสริมฯ พ.ศ. 2545 โดยที่พนักงานที่ผ่านการพัฒนาฝีมือแรงงานดังกล่าวมีศักยภาพในการทำงานเพิ่มขึ้นไม่น้อยกว่า ร้อยละ 60</a:t>
            </a:r>
          </a:p>
          <a:p>
            <a:pPr>
              <a:buFont typeface="Arial" pitchFamily="34" charset="0"/>
              <a:buChar char="•"/>
            </a:pP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ร้อยละของจำนวนสถานประกอบกิจการที่ยื่นแบบประเมินเงินสมทบกองทุนฝีมือแรงงานตามพระราชบัญญัติส่งเสริมการพัฒนาฝีมือแรงงาน พ.ศ. 2545</a:t>
            </a:r>
          </a:p>
          <a:p>
            <a:pPr>
              <a:buFont typeface="Arial" pitchFamily="34" charset="0"/>
              <a:buChar char="•"/>
            </a:pPr>
            <a:endParaRPr lang="en-US" sz="16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2" name="Rounded Rectangle 1"/>
          <p:cNvSpPr txBox="1">
            <a:spLocks/>
          </p:cNvSpPr>
          <p:nvPr/>
        </p:nvSpPr>
        <p:spPr>
          <a:xfrm>
            <a:off x="3581400" y="2667000"/>
            <a:ext cx="1295400" cy="41910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รอการเจรจากับหน่วยงานที่เกี่ยวข้อง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/>
              <a:defRPr/>
            </a:pP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   (เดือนก.ค. – ส.ค. 61)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54" name="Rounded Rectangle 1"/>
          <p:cNvSpPr txBox="1">
            <a:spLocks/>
          </p:cNvSpPr>
          <p:nvPr/>
        </p:nvSpPr>
        <p:spPr>
          <a:xfrm>
            <a:off x="5029200" y="2667000"/>
            <a:ext cx="1371600" cy="41910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lvl="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defRPr/>
            </a:pP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รอข้อเสนอและการเจรจากับสำนักงาน </a:t>
            </a:r>
            <a:r>
              <a:rPr lang="th-TH" sz="1600" b="1" dirty="0" err="1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ก.พ.ร.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ounded Rectangle 1"/>
          <p:cNvSpPr txBox="1">
            <a:spLocks/>
          </p:cNvSpPr>
          <p:nvPr/>
        </p:nvSpPr>
        <p:spPr>
          <a:xfrm>
            <a:off x="6553200" y="2590800"/>
            <a:ext cx="2438400" cy="42672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การบรรลุผลลัพธ์ของตัวชี้วัดตาม</a:t>
            </a:r>
            <a:r>
              <a:rPr kumimoji="0" lang="th-TH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พันธ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กิจ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การบรรลุผลลัพธ์ตามตัวชี้วัดด้านผู้รับบริการ และประชาชน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การบรรลุผลลัพธ์ตามตัวชี้วัดด้านการพัฒนาบุคลากร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การบรรลุผลลัพธ์ตามตัวชี้วัดด้านการเป็นต้นแบบ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การบรรลุผลลัพธ์ตามตัวชี้วัดด้านผลกระทบต่อเศรษฐกิจ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n-ea"/>
                <a:cs typeface="TH SarabunIT๙" pitchFamily="34" charset="-34"/>
              </a:rPr>
              <a:t> สังคม สาธารณสุข และสิ่งแวดล้อม</a:t>
            </a:r>
          </a:p>
          <a:p>
            <a:pPr marL="228600" marR="0" lvl="0" indent="-18288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Arial" pitchFamily="34" charset="0"/>
              <a:buChar char="•"/>
              <a:tabLst/>
              <a:defRPr/>
            </a:pPr>
            <a:r>
              <a:rPr lang="th-TH" sz="1600" b="1" baseline="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การบรรลุผลลัพธ์ตามตัวชี้วัดด้านการลดต้นทุน</a:t>
            </a:r>
            <a:r>
              <a:rPr lang="th-TH" sz="16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การสร้างนวัตกรรม และการจัดการกระบวนการ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15" name="Rounded Rectangle 1"/>
          <p:cNvSpPr txBox="1">
            <a:spLocks/>
          </p:cNvSpPr>
          <p:nvPr/>
        </p:nvSpPr>
        <p:spPr>
          <a:xfrm>
            <a:off x="5181600" y="685800"/>
            <a:ext cx="1600200" cy="16002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การประเมินส่วนราชการ</a:t>
            </a:r>
          </a:p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ตามมาตรการปรับปรุง</a:t>
            </a:r>
          </a:p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ประสิทธิภาพในกาปฏิบัติราชการ (มาตรา 44) </a:t>
            </a:r>
          </a:p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(สำนักงาน</a:t>
            </a:r>
            <a:r>
              <a:rPr lang="th-TH" sz="1600" b="1" dirty="0" err="1" smtClean="0">
                <a:latin typeface="TH SarabunIT๙" pitchFamily="34" charset="-34"/>
                <a:cs typeface="TH SarabunIT๙" pitchFamily="34" charset="-34"/>
              </a:rPr>
              <a:t>ก.พ.ร.</a:t>
            </a: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)</a:t>
            </a:r>
            <a:endParaRPr lang="en-US" sz="1600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163</TotalTime>
  <Words>621</Words>
  <Application>Microsoft Office PowerPoint</Application>
  <PresentationFormat>นำเสนอทางหน้าจอ (4:3)</PresentationFormat>
  <Paragraphs>80</Paragraphs>
  <Slides>3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</vt:i4>
      </vt:variant>
    </vt:vector>
  </HeadingPairs>
  <TitlesOfParts>
    <vt:vector size="4" baseType="lpstr">
      <vt:lpstr>Theme1</vt:lpstr>
      <vt:lpstr> สถาบันพัฒนาฝีมือแรงงาน สำนักงานพัฒนาฝีมือแรงงาน</vt:lpstr>
      <vt:lpstr>ภาพนิ่ง 2</vt:lpstr>
      <vt:lpstr>ภาพนิ่ง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โครงการ และตัวชี้วัด  (เชิงปริมาณ และคุณภาพ)</dc:title>
  <dc:creator>prue</dc:creator>
  <cp:lastModifiedBy>DSD-70</cp:lastModifiedBy>
  <cp:revision>20</cp:revision>
  <dcterms:created xsi:type="dcterms:W3CDTF">2018-07-24T07:33:28Z</dcterms:created>
  <dcterms:modified xsi:type="dcterms:W3CDTF">2018-09-27T05:02:13Z</dcterms:modified>
</cp:coreProperties>
</file>