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382" r:id="rId2"/>
    <p:sldId id="363" r:id="rId3"/>
    <p:sldId id="364" r:id="rId4"/>
    <p:sldId id="365" r:id="rId5"/>
    <p:sldId id="366" r:id="rId6"/>
    <p:sldId id="367" r:id="rId7"/>
    <p:sldId id="389" r:id="rId8"/>
    <p:sldId id="357" r:id="rId9"/>
    <p:sldId id="350" r:id="rId10"/>
    <p:sldId id="359" r:id="rId11"/>
    <p:sldId id="360" r:id="rId12"/>
    <p:sldId id="352" r:id="rId13"/>
    <p:sldId id="361" r:id="rId14"/>
    <p:sldId id="353" r:id="rId15"/>
    <p:sldId id="356" r:id="rId16"/>
    <p:sldId id="354" r:id="rId17"/>
    <p:sldId id="362" r:id="rId18"/>
    <p:sldId id="355" r:id="rId19"/>
    <p:sldId id="358" r:id="rId20"/>
    <p:sldId id="343" r:id="rId21"/>
    <p:sldId id="396" r:id="rId22"/>
    <p:sldId id="390" r:id="rId23"/>
    <p:sldId id="368" r:id="rId24"/>
    <p:sldId id="369" r:id="rId25"/>
    <p:sldId id="370" r:id="rId26"/>
    <p:sldId id="371" r:id="rId27"/>
    <p:sldId id="339" r:id="rId28"/>
    <p:sldId id="391" r:id="rId29"/>
    <p:sldId id="375" r:id="rId30"/>
    <p:sldId id="376" r:id="rId31"/>
    <p:sldId id="377" r:id="rId32"/>
    <p:sldId id="378" r:id="rId33"/>
    <p:sldId id="340" r:id="rId34"/>
    <p:sldId id="372" r:id="rId35"/>
    <p:sldId id="373" r:id="rId36"/>
    <p:sldId id="385" r:id="rId37"/>
    <p:sldId id="386" r:id="rId38"/>
    <p:sldId id="387" r:id="rId39"/>
    <p:sldId id="388" r:id="rId40"/>
    <p:sldId id="384" r:id="rId41"/>
    <p:sldId id="395" r:id="rId42"/>
    <p:sldId id="393" r:id="rId43"/>
    <p:sldId id="394" r:id="rId44"/>
    <p:sldId id="379" r:id="rId45"/>
    <p:sldId id="380" r:id="rId46"/>
    <p:sldId id="381" r:id="rId47"/>
    <p:sldId id="351" r:id="rId48"/>
  </p:sldIdLst>
  <p:sldSz cx="9144000" cy="5715000" type="screen16x10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FFFF"/>
    <a:srgbClr val="66FF66"/>
    <a:srgbClr val="FFFF99"/>
    <a:srgbClr val="6600CC"/>
    <a:srgbClr val="FF7C80"/>
    <a:srgbClr val="FF9999"/>
    <a:srgbClr val="006600"/>
    <a:srgbClr val="FF99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6" autoAdjust="0"/>
    <p:restoredTop sz="94660"/>
  </p:normalViewPr>
  <p:slideViewPr>
    <p:cSldViewPr>
      <p:cViewPr varScale="1">
        <p:scale>
          <a:sx n="90" d="100"/>
          <a:sy n="90" d="100"/>
        </p:scale>
        <p:origin x="822" y="1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44538"/>
            <a:ext cx="59531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744538"/>
            <a:ext cx="5953125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1</a:t>
            </a:fld>
            <a:endParaRPr lang="th-TH" altLang="th-TH" smtClean="0"/>
          </a:p>
        </p:txBody>
      </p:sp>
    </p:spTree>
    <p:extLst>
      <p:ext uri="{BB962C8B-B14F-4D97-AF65-F5344CB8AC3E}">
        <p14:creationId xmlns:p14="http://schemas.microsoft.com/office/powerpoint/2010/main" val="3431288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24/03/59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3" r:id="rId13"/>
    <p:sldLayoutId id="2147483678" r:id="rId14"/>
    <p:sldLayoutId id="2147483679" r:id="rId15"/>
    <p:sldLayoutId id="2147483680" r:id="rId16"/>
    <p:sldLayoutId id="2147483681" r:id="rId17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3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jpe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26;&#3656;&#3591;&#3648;&#3626;&#3619;&#3636;&#3617;&#3648;&#3607;&#3588;&#3650;&#3609;&#3650;&#3621;&#3618;&#3637;%20(&#3652;&#3607;&#3618;-&#3597;&#3637;&#3656;&#3611;&#3640;&#3656;&#3609;).pdf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jpeg"/><Relationship Id="rId5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50;&#3621;&#3592;&#3636;&#3626;&#3605;&#3636;&#3585;&#3626;&#3660;&#3649;&#3621;&#3632;&#3585;&#3634;&#3619;&#3612;&#3621;&#3636;&#3605;.pdf" TargetMode="External"/><Relationship Id="rId4" Type="http://schemas.openxmlformats.org/officeDocument/2006/relationships/image" Target="../media/image20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5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5137" y="3937620"/>
            <a:ext cx="8748000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th-TH" sz="1200" b="1" dirty="0" smtClean="0"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นายณรงค์พล  เพิ่มทวี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หัวหน้าฝ่ายส่งเสริมและทดสอบมาตรฐานฝีมือแรงงาน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ศูนย์พัฒนาฝีมือแรงงาน</a:t>
            </a:r>
            <a:r>
              <a:rPr lang="th-TH" b="1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จังหวัดกำแพงเพชร</a:t>
            </a:r>
          </a:p>
          <a:p>
            <a:pPr algn="ctr"/>
            <a:endParaRPr lang="th-TH" sz="1200" b="1" dirty="0" smtClean="0"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6" y="1778000"/>
            <a:ext cx="7488237" cy="84005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214673" y="1201316"/>
            <a:ext cx="8748464" cy="2677656"/>
          </a:xfrm>
          <a:prstGeom prst="rect">
            <a:avLst/>
          </a:prstGeom>
          <a:solidFill>
            <a:srgbClr val="92D050"/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สมุดประจำตัว</a:t>
            </a: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การประเมินความรู้ความสามารถ</a:t>
            </a: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ผู้ประเมิน</a:t>
            </a: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การขึ้นทะเบียนเป็นองค์กรอาชีพ</a:t>
            </a: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การใช้เครื่องหมาย</a:t>
            </a:r>
            <a:endParaRPr lang="th-TH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คำบรรยายภาพแบบสี่เหลี่ยมมุมมน 11"/>
          <p:cNvSpPr/>
          <p:nvPr/>
        </p:nvSpPr>
        <p:spPr>
          <a:xfrm>
            <a:off x="1228866" y="1402735"/>
            <a:ext cx="7735622" cy="1959074"/>
          </a:xfrm>
          <a:prstGeom prst="wedgeRoundRectCallout">
            <a:avLst>
              <a:gd name="adj1" fmla="val -6706"/>
              <a:gd name="adj2" fmla="val 64629"/>
              <a:gd name="adj3" fmla="val 16667"/>
            </a:avLst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/>
          </a:p>
        </p:txBody>
      </p:sp>
      <p:sp>
        <p:nvSpPr>
          <p:cNvPr id="15" name="คำบรรยายภาพแบบสี่เหลี่ยมมุมมน 14"/>
          <p:cNvSpPr/>
          <p:nvPr/>
        </p:nvSpPr>
        <p:spPr>
          <a:xfrm>
            <a:off x="1233344" y="3718421"/>
            <a:ext cx="5976664" cy="1944216"/>
          </a:xfrm>
          <a:prstGeom prst="wedgeRoundRectCallout">
            <a:avLst>
              <a:gd name="adj1" fmla="val 5267"/>
              <a:gd name="adj2" fmla="val -63878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54500" y="200456"/>
            <a:ext cx="7465972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4032" y="1528465"/>
            <a:ext cx="7542160" cy="17235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 rtlCol="0">
            <a:spAutoFit/>
          </a:bodyPr>
          <a:lstStyle/>
          <a:p>
            <a:pPr algn="thaiDist"/>
            <a:r>
              <a:rPr lang="th-TH" sz="2800" b="1" kern="0" spc="89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8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เอกสารหรือสิ่งอื่นใดที่ใช้ในการบันทึกประวัติของบุคคลในส่วนที่เกี่ยวกับการศึกษา การฝึกอบรม การสัมมนา การทดสอบมาตรฐานฝีมือแรงงาน การประกอบอาชีพการทำงานที่ผ่านมา หรือกรณีอื่นตามที่คณะกรรมการประกาศกำหนด เพื่อประโยชน์ในการประกอบอาชีพหรือการจ้างงาน</a:t>
            </a:r>
            <a:endParaRPr lang="th-TH" sz="28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85362" y="3790430"/>
            <a:ext cx="5680630" cy="1774607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r>
              <a:rPr lang="th-TH" sz="2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ใช้เป็นหลักฐานในการทำธุรกรรมต่าง ๆ อาทิ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การขอประเมินรับรองความรู้ความสามารถ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การเดินทางไปต่างประเทศ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การสมัครงาน</a:t>
            </a:r>
          </a:p>
          <a:p>
            <a:pPr algn="thaiDist">
              <a:buClr>
                <a:srgbClr val="002060"/>
              </a:buClr>
              <a:buSzPct val="80000"/>
            </a:pPr>
            <a:r>
              <a:rPr lang="th-TH" sz="2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ถ้าไม่มีสมุดประจำตัว  จะต้องนำเอกสารหลักฐานตัวจริงมาแสดง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675956"/>
              </a:clrFrom>
              <a:clrTo>
                <a:srgbClr val="67595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60">
            <a:off x="6627813" y="3842986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0EFEB"/>
              </a:clrFrom>
              <a:clrTo>
                <a:srgbClr val="F0EF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29985">
            <a:off x="6660989" y="3605991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8C3A6"/>
              </a:clrFrom>
              <a:clrTo>
                <a:srgbClr val="C8C3A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68140">
            <a:off x="6595910" y="3389998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6512" y="2857500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924483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ลง 8"/>
          <p:cNvSpPr/>
          <p:nvPr/>
        </p:nvSpPr>
        <p:spPr>
          <a:xfrm>
            <a:off x="1475656" y="4204127"/>
            <a:ext cx="7056784" cy="1633364"/>
          </a:xfrm>
          <a:prstGeom prst="downArrowCallout">
            <a:avLst>
              <a:gd name="adj1" fmla="val 13571"/>
              <a:gd name="adj2" fmla="val 23730"/>
              <a:gd name="adj3" fmla="val 25000"/>
              <a:gd name="adj4" fmla="val 7132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1403648" y="1278087"/>
            <a:ext cx="7632848" cy="1857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1475656" y="3124007"/>
            <a:ext cx="7056784" cy="1080120"/>
          </a:xfrm>
          <a:prstGeom prst="homePlat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5507" y="1273324"/>
            <a:ext cx="7501535" cy="4421485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เอกสารที่ใช้ประกอบการยื่นขอ</a:t>
            </a:r>
            <a:endParaRPr lang="th-TH" sz="28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2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 คำขอมีสมุดประจำตัวและบันทึกข้อมูล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รูปถ่ายหน้าตรง  ขนาด 1 </a:t>
            </a:r>
            <a:r>
              <a:rPr lang="en-US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 พื้นหลังสีขาว ถ่ายมาไม่เกิน 6 เดือน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พร้อมรับรองสำเนาถูกต้อง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สำเนาเอกสารรายละเอียดข้อมูลต่าง ๆ ที่ประสงค์จะบันทึกข้อมูล ลงในสมุดประจำตัว</a:t>
            </a:r>
          </a:p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  เล่มละ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  รายการละ 10 บาท  แต่รวมกันไม่เกินครั้งละ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</a:t>
            </a:r>
            <a:endParaRPr lang="th-TH" sz="2800" b="1" kern="0" spc="89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การเก็บรักษาเอกสารหลักฐาน  ไม่น้อยกว่า 2 ปี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กรณีสมุดประจำตัวชำรุด สูญหาย ต้องดำเนินการยื่นขอมีสมุดใหม่</a:t>
            </a:r>
            <a:endParaRPr lang="th-TH" sz="2400" b="1" kern="0" spc="89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8249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การขอมีสมุดประจำตัว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19674" y="2822110"/>
            <a:ext cx="1336558" cy="100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96" y="1129308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 12"/>
          <p:cNvSpPr/>
          <p:nvPr/>
        </p:nvSpPr>
        <p:spPr>
          <a:xfrm>
            <a:off x="4860032" y="2497460"/>
            <a:ext cx="3600000" cy="252000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คำบรรยายภาพแบบเมฆ 10"/>
          <p:cNvSpPr/>
          <p:nvPr/>
        </p:nvSpPr>
        <p:spPr>
          <a:xfrm>
            <a:off x="1043608" y="1466488"/>
            <a:ext cx="5760640" cy="814948"/>
          </a:xfrm>
          <a:prstGeom prst="cloudCallout">
            <a:avLst>
              <a:gd name="adj1" fmla="val 27325"/>
              <a:gd name="adj2" fmla="val -6607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15616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397" y="1588358"/>
            <a:ext cx="3951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กว้าง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  ยาว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16 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043608" y="2497460"/>
            <a:ext cx="3600000" cy="252028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15616" y="2990086"/>
            <a:ext cx="3456384" cy="1517437"/>
          </a:xfrm>
          <a:prstGeom prst="rect">
            <a:avLst/>
          </a:prstGeom>
          <a:solidFill>
            <a:srgbClr val="FF66FF"/>
          </a:solidFill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7252" y="2944365"/>
            <a:ext cx="2207168" cy="1660733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379583" y="5044742"/>
            <a:ext cx="8402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ปกหน้า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96007" y="5044742"/>
            <a:ext cx="8242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ปกหลัง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936104"/>
            <a:ext cx="1893783" cy="148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043608" y="4679186"/>
            <a:ext cx="3605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กรมพัฒนาฝีมือแรงงาน                         กระทรวงแรงงาน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2423188"/>
            <a:ext cx="758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คร.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2546608"/>
            <a:ext cx="3600000" cy="82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9" name="สี่เหลี่ยมผืนผ้า 18"/>
          <p:cNvSpPr/>
          <p:nvPr/>
        </p:nvSpPr>
        <p:spPr>
          <a:xfrm>
            <a:off x="971600" y="4824576"/>
            <a:ext cx="3600400" cy="769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83475" y="1465080"/>
            <a:ext cx="3600000" cy="2160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5963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1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66488"/>
            <a:ext cx="360000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dfggff.jpg"/>
          <p:cNvPicPr preferRelativeResize="0">
            <a:picLocks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664" y="2065532"/>
            <a:ext cx="1080000" cy="1080000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971600" y="3793604"/>
            <a:ext cx="3600400" cy="86409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3789030"/>
            <a:ext cx="3600000" cy="8572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4801716"/>
            <a:ext cx="3600000" cy="780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สี่เหลี่ยมผืนผ้า 19"/>
          <p:cNvSpPr/>
          <p:nvPr/>
        </p:nvSpPr>
        <p:spPr>
          <a:xfrm>
            <a:off x="4906197" y="1465080"/>
            <a:ext cx="3600400" cy="82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4895657" y="3649588"/>
            <a:ext cx="3600400" cy="82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8" name="Picture 4"/>
          <p:cNvPicPr preferRelativeResize="0">
            <a:picLocks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1477918"/>
            <a:ext cx="3600000" cy="82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 preferRelativeResize="0">
            <a:picLocks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3636536"/>
            <a:ext cx="3600000" cy="82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 preferRelativeResize="0">
            <a:picLocks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4718278"/>
            <a:ext cx="3600000" cy="828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0304"/>
            <a:ext cx="1763688" cy="13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1835696" y="1345332"/>
            <a:ext cx="1731564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ปกหน้าด้านใน หน้า 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87140" y="3719244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๒ - ๓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75710" y="4775428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๔ - ๗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75572" y="1451630"/>
            <a:ext cx="95891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๘ - 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87002" y="248603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๑๐ - ๑๑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59010" y="3586658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๑๒ - ๑๕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75572" y="4646270"/>
            <a:ext cx="119295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 ๑๖ - ๑๙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103741" y="1609614"/>
            <a:ext cx="3960000" cy="252028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2051720" y="4153644"/>
            <a:ext cx="165618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ปกหลังด้านใน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613532"/>
            <a:ext cx="396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779"/>
              </a:clrFrom>
              <a:clrTo>
                <a:srgbClr val="FF777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613532"/>
            <a:ext cx="2664296" cy="177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4E1F2"/>
              </a:clrFrom>
              <a:clrTo>
                <a:srgbClr val="D4E1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549636"/>
            <a:ext cx="2088232" cy="155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3485740"/>
            <a:ext cx="2596633" cy="204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5F4FC"/>
              </a:clrFrom>
              <a:clrTo>
                <a:srgbClr val="F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205820"/>
            <a:ext cx="2376264" cy="13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3528" y="2497460"/>
            <a:ext cx="4680520" cy="1728192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</a:t>
            </a:r>
          </a:p>
          <a:p>
            <a:r>
              <a:rPr lang="th-TH" sz="5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การออกสมุดประจำตัว</a:t>
            </a:r>
            <a:endParaRPr lang="th-TH" sz="5000" b="1" spc="177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289" y="29829"/>
            <a:ext cx="345578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036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417340"/>
            <a:ext cx="8856984" cy="1944216"/>
          </a:xfrm>
          <a:prstGeom prst="rect">
            <a:avLst/>
          </a:prstGeom>
          <a:solidFill>
            <a:srgbClr val="92D05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การรับรองความรู้ความสามารถ</a:t>
            </a:r>
          </a:p>
          <a:p>
            <a:pPr algn="thaiDist"/>
            <a:r>
              <a:rPr lang="th-TH" sz="3200" b="1" kern="0" spc="89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การรับรองความรู้ความสามารถในการประกอบอาชีพ ของบุคคลที่ผ่านการประเมินในแต่ละระดับตามที่คณะกรรมการประกาศกำหนด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9512" y="3505572"/>
            <a:ext cx="8820000" cy="1224136"/>
          </a:xfrm>
          <a:prstGeom prst="rect">
            <a:avLst/>
          </a:prstGeo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หนังสือรับรองความรู้ความสามารถ</a:t>
            </a:r>
            <a:endParaRPr lang="th-TH" sz="40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หนังสือที่ออกให้แก่บุคคลที่ผ่านการรับรองความรู้ความสามารถ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584" y="4729708"/>
            <a:ext cx="7056784" cy="576064"/>
          </a:xfrm>
          <a:prstGeom prst="rect">
            <a:avLst/>
          </a:prstGeom>
          <a:solidFill>
            <a:srgbClr val="FF999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หนังสือรับรองความรู้ความสามารถ  มีอายุ 3 ปี</a:t>
            </a: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49147" y="1213947"/>
            <a:ext cx="9017653" cy="4501053"/>
          </a:xfrm>
          <a:solidFill>
            <a:srgbClr val="CCFFFF"/>
          </a:solidFill>
          <a:ln>
            <a:noFill/>
          </a:ln>
        </p:spPr>
        <p:txBody>
          <a:bodyPr/>
          <a:lstStyle/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 6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เล่ม    132    ตอนพิเศษ    269     ง                                            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	                    27    ตุลาคม    2558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ประกาศกระทรวงแรงงาน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 กำหนดสาขาอาชีพ ที่อาจเป็นอันตรายต่อสาธารณะ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ซึ่งต้องดำเนินการโดยผู้ได้รับหนังสือรับรองความรู้ความสามารถ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5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โดยที่เป็นการสมควรกำหนดสาขาอาชีพ ที่อาจเป็นอันตรายต่อสาธารณะซึ่งต้องดำเนินการโดยผู้ได้รับหนังสือรับรองความรู้ความสามารถ เพื่อคุ้มครองป้องกันชีวิตและทรัพย์สินของประชาชนและประโยชน์สาธารณะ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อาศัยอำนาจตามความในมาตรา 6 และมาตรา 7 (2) แห่งพระราชบัญญัติส่งเสริมการพัฒนาฝีมือแรงงาน พ.ศ. 2545 ซึ่งแก้ไขเพิ่มเติมโดยพระราชบัญญัติส่งเสริมการพัฒนาฝีมือแรงงาน (ฉบับที่ 2) พ.ศ. 2557 รัฐมนตรีว่าการกระทรวงแรงงานตามข้อเสนอแนะของคณะกรรมการส่งเสริมการพัฒนาฝีมือแรงงาน โดยความเห็นชอบของคณะรัฐมนตรีจึงออกประกาศไว้ ดังต่อไปนี้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1 ประกาศนี้เรียกว่า “ประกาศกระทรวงแรงงาน เรื่อง กำหนดสาขาอาชีพที่อาจเป็นอันตรายต่อสาธารณะซึ่งต้องดำเนินการโดย ผู้ได้รับหนังสือรับรองความรู้ความสามารถ”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2 ประกาศนี้ให้ใช้บังคับเมื่อพ้นกำหนดสามร้อยหกสิบห้าวันนับแต่วันประกาศในราชกิจจา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เป็นต้นไป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3 กำหนดให้สาขาอาชีพช่างไฟฟ้า อิเล็กทรอนิกส์ และคอมพิวเตอร์ เฉพาะสาขาช่างไฟฟ้าภายในอาคาร เป็นสาขาอาชีพที่อาจเป็นอันตรายต่อสาธารณะซึ่งต้องดำเนินการโดยผู้ได้รับหนังสือรับรองความรู้ความสามารถตามกฎหมายว่าด้วยการส่งเสริมการพัฒนาฝีมือแรงงาน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4306888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  ณ  วันที่  13  ตุลาคม  พ.ศ.  2558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พลเอก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ศิ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ริชัย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ดิษฐ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กุล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รัฐมนตรีว่าการกระทรวงแรงงาน</a:t>
            </a:r>
            <a:r>
              <a:rPr lang="th-TH" altLang="th-TH" sz="15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  <a:r>
              <a:rPr lang="th-TH" altLang="th-TH" sz="16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107504" y="1717374"/>
            <a:ext cx="892899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3779912" y="2617473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 noGrp="1"/>
          </p:cNvSpPr>
          <p:nvPr>
            <p:ph type="title"/>
          </p:nvPr>
        </p:nvSpPr>
        <p:spPr>
          <a:xfrm>
            <a:off x="806896" y="193204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780739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369336"/>
            <a:ext cx="8784976" cy="4008444"/>
          </a:xfrm>
          <a:solidFill>
            <a:srgbClr val="FF9999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  <a:endParaRPr lang="th-TH" sz="6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ประกาศกระทรวงแรงงาน โดย รมต. ประกาศสาขาช่างไฟฟ้าภายในอาคารให้เป็นสาขาที่ควบคุม 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เมื่อวันที่ 2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ตุลาคม 255</a:t>
            </a:r>
            <a:r>
              <a:rPr lang="en-US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50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มีผลบังคับตั้งแต่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26 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en-US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2559</a:t>
            </a:r>
            <a:r>
              <a:rPr lang="th-TH" sz="5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13793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860375" y="499857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806896" y="228866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345332"/>
            <a:ext cx="8712968" cy="4176464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6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ลักษณะงานที่เข้าข่ายเป็นผู้ปฏิบัติงานช่างไฟฟ้าภายในอาคาร</a:t>
            </a:r>
          </a:p>
          <a:p>
            <a:r>
              <a:rPr lang="th-TH" sz="3000" dirty="0" smtClean="0">
                <a:solidFill>
                  <a:schemeClr val="bg1"/>
                </a:solidFill>
              </a:rPr>
              <a:t>   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๑) งานใช้อุปกรณ์ป้องกันกระแสเกินเช่นอุปกรณ์ตัดวงจรอัตโนมัติ</a:t>
            </a:r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en-US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(Circuit breaker) </a:t>
            </a:r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และฟิวส์ เป็นต้น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๒) งานเดินสายไฟฟ้าด้วยเข็มขัดรัดสาย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๓) งานเดินสายไฟฟ้าด้วยท่อร้อยสายไฟฟ้า 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๔) งานติดตั้งและต่อวงจรไฟฟ้าสำหรับบริภัณฑ์ไฟฟ้า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๕) งานต่อตัวนำแบบต่าง ๆ</a:t>
            </a:r>
            <a:endParaRPr lang="en-US" sz="3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๖) งานตรวจสอบการทำงานของวงจรไฟฟ้า</a:t>
            </a:r>
            <a:endParaRPr lang="en-US" sz="3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144016" y="1633364"/>
            <a:ext cx="8892480" cy="3744416"/>
          </a:xfrm>
          <a:prstGeom prst="wedgeRoundRectCallout">
            <a:avLst>
              <a:gd name="adj1" fmla="val 4373"/>
              <a:gd name="adj2" fmla="val -57937"/>
              <a:gd name="adj3" fmla="val 16667"/>
            </a:avLst>
          </a:prstGeom>
          <a:solidFill>
            <a:srgbClr val="CCFF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03648" y="90730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765505"/>
            <a:ext cx="8064896" cy="3477875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ผู้ไม่เข้าข่ายต้องขอหนังสือรับรองความรู้ความสามารถ 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ผู้ได้รับใบอนุญาตจากสภาวิศวกร (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กว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 สาขาช่างไฟฟ้ากำลัง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วุฒิวิศวกร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สามัญวิศวกร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ภาคีวิศวกรพิเศษ</a:t>
            </a:r>
            <a:endParaRPr lang="th-TH" sz="3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คำบรรยายภาพแบบสี่เหลี่ยมมุมมน 20"/>
          <p:cNvSpPr/>
          <p:nvPr/>
        </p:nvSpPr>
        <p:spPr>
          <a:xfrm>
            <a:off x="863209" y="3865612"/>
            <a:ext cx="7344816" cy="1728192"/>
          </a:xfrm>
          <a:prstGeom prst="wedgeRoundRectCallout">
            <a:avLst>
              <a:gd name="adj1" fmla="val 387"/>
              <a:gd name="adj2" fmla="val -57030"/>
              <a:gd name="adj3" fmla="val 16667"/>
            </a:avLst>
          </a:prstGeom>
          <a:solidFill>
            <a:srgbClr val="00B0F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251520" y="1345332"/>
            <a:ext cx="8712968" cy="2376264"/>
          </a:xfrm>
          <a:prstGeom prst="wedgeRoundRectCallout">
            <a:avLst>
              <a:gd name="adj1" fmla="val -2653"/>
              <a:gd name="adj2" fmla="val 56434"/>
              <a:gd name="adj3" fmla="val 16667"/>
            </a:avLst>
          </a:prstGeom>
          <a:solidFill>
            <a:srgbClr val="FFC0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75656" y="193204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357207"/>
            <a:ext cx="8136904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การประเมินหมายถึง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การพิจารณาและวัดค่าทักษะฝีมือ ความรู้ความสามารถคุณลักษณะส่วนบุคคล และประสบการณ์ หรือความสำเร็จในการประกอบอาชีพในระดับต่าง ๆ ตามที่คณะกรรมการประกาศกำหนด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960480"/>
            <a:ext cx="7056784" cy="1561316"/>
          </a:xfrm>
          <a:prstGeom prst="rect">
            <a:avLst/>
          </a:prstGeom>
          <a:solidFill>
            <a:srgbClr val="00B0F0"/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thaiDist"/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1,000 บาทต่อครั้ง เรียกเก็บค่าธรรมเนียม ก่อนเข้ารับการประเมิน หากไม่เข้ารับการประเมิน ไม่คืนค่าธรรมเนียม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73381" y="41612"/>
            <a:ext cx="1483707" cy="111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คำบรรยายภาพแบบสี่เหลี่ยม 9"/>
          <p:cNvSpPr/>
          <p:nvPr/>
        </p:nvSpPr>
        <p:spPr>
          <a:xfrm>
            <a:off x="395536" y="1489748"/>
            <a:ext cx="8424936" cy="3672008"/>
          </a:xfrm>
          <a:prstGeom prst="wedgeRectCallout">
            <a:avLst>
              <a:gd name="adj1" fmla="val -674"/>
              <a:gd name="adj2" fmla="val 5627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87030" y="90730"/>
            <a:ext cx="7577458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919" y="1526131"/>
            <a:ext cx="8352928" cy="360000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noAutofit/>
          </a:bodyPr>
          <a:lstStyle/>
          <a:p>
            <a:pPr marL="514350" indent="-514350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คุณสมบัติผู้ยื่นคำขอรับการประเมิน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ผ่านการทดสอบมาตรฐานฝีมือแรงงานแห่งชาติ สาขาอาชีพที่ขอประเมิน หรือ กรณีสาขาอาชีพที่ไม่มีมาตรฐานฯ ให้เป็นไปตามกรอบที่กรมกำหนด โดยความเห็นชอบของ </a:t>
            </a:r>
            <a:r>
              <a:rPr lang="th-TH" sz="3200" b="1" kern="0" spc="100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คกก.</a:t>
            </a: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ส่งเสริมฯ 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 ในสาขาอาชีพที่เกี่ยวข้องกับการประเมิน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32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มีคุณลักษณะส่วนบุคคลที่เหมาะสมในสาขาอาชีพที่ขอรับประเมิน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67236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229308"/>
            <a:ext cx="7776000" cy="9000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85138"/>
              </p:ext>
            </p:extLst>
          </p:nvPr>
        </p:nvGraphicFramePr>
        <p:xfrm>
          <a:off x="395537" y="1342508"/>
          <a:ext cx="8568951" cy="430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1296144"/>
                <a:gridCol w="4536503"/>
              </a:tblGrid>
              <a:tr h="683902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(ร้อยละ)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วิธีประเมิน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068966">
                <a:tc>
                  <a:txBody>
                    <a:bodyPr/>
                    <a:lstStyle/>
                    <a:p>
                      <a:pPr algn="ctr"/>
                      <a:r>
                        <a:rPr lang="th-TH" sz="2000" b="1" kern="1200" baseline="0" dirty="0" smtClean="0">
                          <a:solidFill>
                            <a:srgbClr val="002060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การวัดค่าความรู้ความสามารถ ทักษะฝีมือ และทัศนคติในการทำงาน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Font typeface="Wingdings" pitchFamily="2" charset="2"/>
                        <a:buChar char="q"/>
                      </a:pPr>
                      <a:r>
                        <a:rPr lang="th-TH" sz="12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ใช้ผลการผ่านการทดสอบมาตรฐานฝีมือแรงงานแห่งชาติ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ด้านการประกอบอาชีพ 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ด้านการศึกษา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ด้านการอบรม/สัมมนา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ด้านอื่น</a:t>
                      </a: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ๆ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69619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คุณลักษณะส่วนบุคคล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โดยการสอบสัมภาษณ์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แบบทดสอบเชิงพฤติกรรม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79946">
                <a:tc>
                  <a:txBody>
                    <a:bodyPr/>
                    <a:lstStyle/>
                    <a:p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4363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>
            <a:off x="683568" y="1369082"/>
            <a:ext cx="7056784" cy="1656184"/>
          </a:xfrm>
          <a:prstGeom prst="homePlate">
            <a:avLst>
              <a:gd name="adj" fmla="val 37256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683568" y="3052001"/>
            <a:ext cx="6680127" cy="2541803"/>
          </a:xfrm>
          <a:prstGeom prst="rect">
            <a:avLst/>
          </a:prstGeom>
          <a:solidFill>
            <a:srgbClr val="FFC000"/>
          </a:solidFill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8077" y="1297339"/>
            <a:ext cx="6624735" cy="4390707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เอกสารประกอบการยื่นขอรับการประเมิน</a:t>
            </a:r>
            <a:endParaRPr lang="th-TH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 คร.10 คำขอหนังสือรับรองความรู้ความสามารถ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รูปถ่าย ขนาด 1 </a:t>
            </a:r>
            <a:r>
              <a:rPr lang="en-US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x </a:t>
            </a: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1.5 นิ้ว  2 รูป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สำเนาใบรับรองผู้ผ่านการทดสอบมาตรฐานฝีมือแรงงานแห่งชาติ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ใบรับรองประสบการณ์ทำงาน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ใบรับรองผ่านการอบรม  สัมมนา  และประสบการณ์ด้านอื่น ๆ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สำเนาวุฒิการศึกษา</a:t>
            </a:r>
            <a:endParaRPr lang="th-TH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9681" y="3073526"/>
            <a:ext cx="1422401" cy="13906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algn="ctr"/>
            <a:r>
              <a:rPr lang="th-TH" sz="21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ใช้สมุดประจำตัว แทนเอกสาร</a:t>
            </a:r>
          </a:p>
        </p:txBody>
      </p:sp>
      <p:cxnSp>
        <p:nvCxnSpPr>
          <p:cNvPr id="6" name="Curved Connector 5"/>
          <p:cNvCxnSpPr/>
          <p:nvPr/>
        </p:nvCxnSpPr>
        <p:spPr>
          <a:xfrm flipV="1">
            <a:off x="7230761" y="3817607"/>
            <a:ext cx="531751" cy="360040"/>
          </a:xfrm>
          <a:prstGeom prst="curvedConnector3">
            <a:avLst>
              <a:gd name="adj1" fmla="val 42785"/>
            </a:avLst>
          </a:prstGeom>
          <a:ln w="19050">
            <a:solidFill>
              <a:srgbClr val="FF0000"/>
            </a:solidFill>
            <a:prstDash val="dash"/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1561356"/>
            <a:ext cx="8640960" cy="34673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60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โทษของการฝ่าฝืน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ทำงานโดยไม่มีหนังสือรับรองความรู้ความสามารถ ปรับไม่เกินห้าพันบาท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000" b="1" kern="0" spc="89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จ้างงานผู้ไม่มีหนังสือรับรองความรู้ความสามารถทำงานปรับไม่เกินสามหมื่นบาท</a:t>
            </a:r>
          </a:p>
        </p:txBody>
      </p: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คำบรรยายภาพแบบสี่เหลี่ยม 10"/>
          <p:cNvSpPr/>
          <p:nvPr/>
        </p:nvSpPr>
        <p:spPr>
          <a:xfrm>
            <a:off x="2411760" y="2425452"/>
            <a:ext cx="5184576" cy="2952328"/>
          </a:xfrm>
          <a:prstGeom prst="wedgeRectCallout">
            <a:avLst>
              <a:gd name="adj1" fmla="val 2536"/>
              <a:gd name="adj2" fmla="val -6022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คำบรรยายภาพแบบสี่เหลี่ยมมุมมน 9"/>
          <p:cNvSpPr/>
          <p:nvPr/>
        </p:nvSpPr>
        <p:spPr>
          <a:xfrm>
            <a:off x="1835696" y="1561356"/>
            <a:ext cx="3240360" cy="720080"/>
          </a:xfrm>
          <a:prstGeom prst="wedgeRoundRectCallout">
            <a:avLst>
              <a:gd name="adj1" fmla="val 13973"/>
              <a:gd name="adj2" fmla="val -8512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414" y="1588984"/>
            <a:ext cx="3168352" cy="62044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5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แบบบัตรประจำตัว</a:t>
            </a:r>
          </a:p>
        </p:txBody>
      </p:sp>
      <p:pic>
        <p:nvPicPr>
          <p:cNvPr id="20481" name="Picture 1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2425772"/>
            <a:ext cx="5184576" cy="295200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2411760" y="1417340"/>
            <a:ext cx="3852000" cy="3924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32504" y="12119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0962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417340"/>
            <a:ext cx="3852000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96215" y="4954585"/>
            <a:ext cx="25490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(ผู้อำนวยการสถาบันฯ/ผู้อำนวยการศูนย์ฯ)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1718"/>
            <a:ext cx="9042388" cy="900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4519"/>
            <a:ext cx="54006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16474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154114"/>
            <a:ext cx="1152128" cy="58477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150459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154114"/>
            <a:ext cx="1152128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600" b="1" dirty="0" smtClean="0">
                <a:solidFill>
                  <a:prstClr val="black"/>
                </a:solidFill>
              </a:rPr>
            </a:br>
            <a:r>
              <a:rPr lang="th-TH" sz="16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5" y="2000954"/>
            <a:ext cx="1801729" cy="30777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bg1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b="1" dirty="0">
              <a:solidFill>
                <a:schemeClr val="bg1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50" y="2444426"/>
            <a:ext cx="1909595" cy="575158"/>
            <a:chOff x="4030557" y="3531645"/>
            <a:chExt cx="1909595" cy="690189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6" y="2441087"/>
            <a:ext cx="1621563" cy="578501"/>
            <a:chOff x="1726301" y="3555924"/>
            <a:chExt cx="1621563" cy="694200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6009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6" y="2441087"/>
            <a:ext cx="1621563" cy="578501"/>
            <a:chOff x="1726301" y="3555924"/>
            <a:chExt cx="1621563" cy="694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74752" y="1629038"/>
            <a:ext cx="1865056" cy="338554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6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7" y="4164510"/>
            <a:ext cx="1216213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21" y="4704463"/>
            <a:ext cx="1368151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4704247"/>
            <a:ext cx="572870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4" y="4703330"/>
            <a:ext cx="508991" cy="33855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115783"/>
            <a:ext cx="4608512" cy="931372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9FF66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9"/>
              <a:ext cx="792087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7"/>
              <a:ext cx="7185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166602"/>
            <a:ext cx="1152128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8" y="4162138"/>
            <a:ext cx="1172225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5027895"/>
            <a:ext cx="9144000" cy="2400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50" y="5153657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8" y="5071012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226416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51" y="2230195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142184"/>
            <a:ext cx="2361962" cy="369332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8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dirty="0" smtClean="0">
                <a:solidFill>
                  <a:prstClr val="white"/>
                </a:solidFill>
              </a:rPr>
              <a:t> </a:t>
            </a:r>
            <a:r>
              <a:rPr lang="th-TH" sz="16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6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3" y="4388638"/>
            <a:ext cx="1368151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226933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4" y="3719613"/>
            <a:ext cx="1229071" cy="584775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3719606"/>
            <a:ext cx="1260794" cy="5847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793162"/>
            <a:ext cx="792450" cy="360000"/>
            <a:chOff x="2843446" y="908099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909045"/>
              <a:ext cx="792450" cy="33857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908099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757537"/>
            <a:ext cx="1162982" cy="360000"/>
            <a:chOff x="6156174" y="911175"/>
            <a:chExt cx="1162982" cy="444901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 flipV="1">
              <a:off x="6156174" y="911175"/>
              <a:ext cx="1162981" cy="3385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7319153" y="911175"/>
              <a:ext cx="3" cy="444901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/>
          <p:nvPr/>
        </p:nvCxnSpPr>
        <p:spPr>
          <a:xfrm>
            <a:off x="2028049" y="142431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12" y="1368467"/>
            <a:ext cx="311703" cy="36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9" y="1766013"/>
            <a:ext cx="1" cy="23494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4" y="2331683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331684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337392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336206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 flipH="1">
            <a:off x="2843449" y="2308731"/>
            <a:ext cx="1" cy="229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8" y="3019586"/>
            <a:ext cx="4090" cy="12126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8" y="2968788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7" y="2969601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3335303"/>
            <a:ext cx="500854" cy="25648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3360951"/>
            <a:ext cx="462999" cy="129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9" y="3583234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3581467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3574170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3592626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3589645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>
            <a:off x="2591781" y="3514839"/>
            <a:ext cx="2" cy="666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60" y="4423748"/>
            <a:ext cx="340918" cy="237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4426120"/>
            <a:ext cx="332766" cy="209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4405545" y="4594354"/>
            <a:ext cx="0" cy="128241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72" y="4873524"/>
            <a:ext cx="241178" cy="216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4604682"/>
            <a:ext cx="4090" cy="10758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4969046"/>
            <a:ext cx="1934" cy="13995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52" y="528189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 flipV="1">
            <a:off x="4935457" y="5318879"/>
            <a:ext cx="716665" cy="19444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 flipH="1">
            <a:off x="7307280" y="1511516"/>
            <a:ext cx="11875" cy="11752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077413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7" y="2070626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52" y="2070293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90427" y="2077747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7" y="3055069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7" y="2761212"/>
            <a:ext cx="4091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2901862"/>
            <a:ext cx="0" cy="14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2785899"/>
            <a:ext cx="0" cy="2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9" y="3062846"/>
            <a:ext cx="1" cy="641483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062846"/>
            <a:ext cx="17092" cy="65676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3" y="4162138"/>
            <a:ext cx="1" cy="21754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07782" y="1766012"/>
            <a:ext cx="840056" cy="2840633"/>
            <a:chOff x="8207782" y="2119214"/>
            <a:chExt cx="840056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8774334" y="5527974"/>
              <a:ext cx="27350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/>
            <p:nvPr/>
          </p:nvCxnSpPr>
          <p:spPr>
            <a:xfrm flipH="1" flipV="1">
              <a:off x="8207782" y="2138372"/>
              <a:ext cx="837331" cy="87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000955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28648" y="1342452"/>
            <a:ext cx="579456" cy="2125000"/>
            <a:chOff x="4928648" y="1749882"/>
            <a:chExt cx="579456" cy="2550000"/>
          </a:xfrm>
        </p:grpSpPr>
        <p:cxnSp>
          <p:nvCxnSpPr>
            <p:cNvPr id="169" name="Straight Connector 168"/>
            <p:cNvCxnSpPr/>
            <p:nvPr/>
          </p:nvCxnSpPr>
          <p:spPr>
            <a:xfrm>
              <a:off x="4928648" y="1761627"/>
              <a:ext cx="576064" cy="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1555" y="1357712"/>
            <a:ext cx="773767" cy="2237849"/>
            <a:chOff x="71552" y="1629254"/>
            <a:chExt cx="773767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1552" y="1629254"/>
              <a:ext cx="773767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/>
          <p:nvPr/>
        </p:nvCxnSpPr>
        <p:spPr>
          <a:xfrm>
            <a:off x="5652123" y="3942353"/>
            <a:ext cx="391981" cy="0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000955"/>
            <a:ext cx="0" cy="4317926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997293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994330"/>
            <a:ext cx="0" cy="153663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3560489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8" y="524342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1901895"/>
            <a:ext cx="0" cy="18924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5083461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20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หนังสือรับรองผู้ผ่านการทดสอบมาตรฐาน</a:t>
            </a:r>
          </a:p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ฝีมือแรงงานแห่งชาติ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4" t="2332" b="2030"/>
          <a:stretch/>
        </p:blipFill>
        <p:spPr>
          <a:xfrm>
            <a:off x="4904681" y="2497460"/>
            <a:ext cx="4173369" cy="3024337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7339"/>
            <a:ext cx="4680520" cy="329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4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396552" y="2137420"/>
            <a:ext cx="5058150" cy="18002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</a:t>
            </a:r>
          </a:p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</a:t>
            </a:r>
          </a:p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ความสามารถ</a:t>
            </a:r>
            <a:endParaRPr lang="th-TH" sz="4000" b="1" spc="177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7" y="-3392"/>
            <a:ext cx="412718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6004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162738"/>
            <a:ext cx="6578664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9064" y="1489348"/>
            <a:ext cx="7128792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00B05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ความหมาย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บุคคลซึ่งได้รับการขึ้นทะเบียน ให้ทำหน้าที่ประเมินผู้ขอหนังสือรับรองความรู้ความสามารถ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67634" y="2872358"/>
            <a:ext cx="7128000" cy="2088232"/>
          </a:xfrm>
          <a:prstGeom prst="rect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แนวทางประเมิน พิจารณาและประเมินด้าน 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ค่าทักษะฝีมือ  ความรู้ความสามารถ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 หรือ ความสำเร็จในการประกอบอาชีพ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คุณลักษณะส่วนบุคคล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5017740"/>
            <a:ext cx="7128000" cy="504056"/>
          </a:xfrm>
          <a:prstGeom prst="rect">
            <a:avLst/>
          </a:prstGeom>
          <a:solidFill>
            <a:srgbClr val="92D050"/>
          </a:solidFill>
          <a:ln w="19050">
            <a:solidFill>
              <a:srgbClr val="FFFF00"/>
            </a:solidFill>
          </a:ln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หนังสือรับรองการเป็นผู้ประเมิน  มีอายุ 5 ปี</a:t>
            </a:r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3477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ขึ้น 8"/>
          <p:cNvSpPr/>
          <p:nvPr/>
        </p:nvSpPr>
        <p:spPr>
          <a:xfrm>
            <a:off x="827584" y="1345332"/>
            <a:ext cx="7632848" cy="4176464"/>
          </a:xfrm>
          <a:prstGeom prst="upArrowCallout">
            <a:avLst>
              <a:gd name="adj1" fmla="val 22724"/>
              <a:gd name="adj2" fmla="val 25919"/>
              <a:gd name="adj3" fmla="val 11636"/>
              <a:gd name="adj4" fmla="val 84099"/>
            </a:avLst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402592"/>
            <a:ext cx="7632848" cy="29751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/>
            <a:r>
              <a:rPr lang="th-TH" sz="4000" b="1" kern="0" spc="89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จบการศึกษาไม่ต่ำกว่า ปริญญาตรี ในสาขาที่เกี่ยวข้อง หรือผ่านมาตรฐานฯ ในสาขาอาชีพที่เกี่ยวข้อง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มีประสบการณ์การทำงานไม่น้อยกว่าห้าปี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ผ่านหลักสูตรการเป็นผู้ประเมิน ของกรมพัฒนาฝีมือแรงงาน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5332"/>
            <a:ext cx="1828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6" name="Cloud"/>
          <p:cNvSpPr>
            <a:spLocks noChangeAspect="1" noEditPoints="1" noChangeArrowheads="1"/>
          </p:cNvSpPr>
          <p:nvPr/>
        </p:nvSpPr>
        <p:spPr bwMode="auto">
          <a:xfrm>
            <a:off x="971600" y="1345332"/>
            <a:ext cx="1080120" cy="723831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1979712" y="1777380"/>
            <a:ext cx="859618" cy="576064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2915816" y="1993404"/>
            <a:ext cx="576064" cy="38604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99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417340"/>
            <a:ext cx="3744416" cy="635833"/>
          </a:xfrm>
          <a:prstGeom prst="rect">
            <a:avLst/>
          </a:prstGeom>
          <a:solidFill>
            <a:srgbClr val="FF33C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6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137420"/>
            <a:ext cx="8568952" cy="3384376"/>
          </a:xfrm>
          <a:custGeom>
            <a:avLst/>
            <a:gdLst>
              <a:gd name="connsiteX0" fmla="*/ 0 w 6840760"/>
              <a:gd name="connsiteY0" fmla="*/ 0 h 2736304"/>
              <a:gd name="connsiteX1" fmla="*/ 6840760 w 6840760"/>
              <a:gd name="connsiteY1" fmla="*/ 0 h 2736304"/>
              <a:gd name="connsiteX2" fmla="*/ 6840760 w 6840760"/>
              <a:gd name="connsiteY2" fmla="*/ 2736304 h 2736304"/>
              <a:gd name="connsiteX3" fmla="*/ 0 w 6840760"/>
              <a:gd name="connsiteY3" fmla="*/ 2736304 h 2736304"/>
              <a:gd name="connsiteX4" fmla="*/ 0 w 6840760"/>
              <a:gd name="connsiteY4" fmla="*/ 0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40760" h="2736304">
                <a:moveTo>
                  <a:pt x="0" y="0"/>
                </a:moveTo>
                <a:lnTo>
                  <a:pt x="6840760" y="0"/>
                </a:lnTo>
                <a:lnTo>
                  <a:pt x="6840760" y="2736304"/>
                </a:lnTo>
                <a:lnTo>
                  <a:pt x="0" y="2736304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คร.18 คำขอรับรองการขึ้นทะเบียนเป็นผู้ประเมิน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 ขนาด 1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สำเนาปริญญาบัตร พร้อมสำเนา </a:t>
            </a:r>
            <a:r>
              <a:rPr lang="en-US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Transcript </a:t>
            </a: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สำเนาใบรับรองมาตรฐานฯ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เอกสารแสดงประสบการณ์ทำงาน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เอกสารแสดงการผ่านการฝึกอบรมการเป็นผู้ประเมิน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คำบรรยายภาพแบบสี่เหลี่ยม 13"/>
          <p:cNvSpPr/>
          <p:nvPr/>
        </p:nvSpPr>
        <p:spPr>
          <a:xfrm>
            <a:off x="5351791" y="1427756"/>
            <a:ext cx="3024000" cy="1944000"/>
          </a:xfrm>
          <a:prstGeom prst="wedgeRectCallout">
            <a:avLst>
              <a:gd name="adj1" fmla="val -53984"/>
              <a:gd name="adj2" fmla="val -486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คำบรรยายภาพแบบสี่เหลี่ยม 12"/>
          <p:cNvSpPr/>
          <p:nvPr/>
        </p:nvSpPr>
        <p:spPr>
          <a:xfrm>
            <a:off x="958967" y="1416040"/>
            <a:ext cx="3996000" cy="3564000"/>
          </a:xfrm>
          <a:prstGeom prst="wedgeRectCallout">
            <a:avLst>
              <a:gd name="adj1" fmla="val 57502"/>
              <a:gd name="adj2" fmla="val -2091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93204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98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29215"/>
            <a:ext cx="3960000" cy="352839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214" y="1417340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คำบรรยายภาพแบบสี่เหลี่ยม 14"/>
          <p:cNvSpPr/>
          <p:nvPr/>
        </p:nvSpPr>
        <p:spPr>
          <a:xfrm>
            <a:off x="5351791" y="3577038"/>
            <a:ext cx="3024000" cy="1944000"/>
          </a:xfrm>
          <a:prstGeom prst="wedgeRectCallout">
            <a:avLst>
              <a:gd name="adj1" fmla="val -59482"/>
              <a:gd name="adj2" fmla="val -45178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1988" name="Picture 4"/>
          <p:cNvPicPr preferRelativeResize="0">
            <a:picLocks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549" y="3578338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296429" y="1993404"/>
            <a:ext cx="92044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(ด้านหน้า)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68437" y="4113574"/>
            <a:ext cx="907621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(ด้านหลัง)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8" name="รูปภาพ 17" descr="dfggff.jpg"/>
          <p:cNvPicPr preferRelativeResize="0">
            <a:picLocks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6269" y="3937620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46089" y="0"/>
            <a:ext cx="9190089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22820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ผู้ประเมิน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 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392" y="2230895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23330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23330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 flipV="1">
            <a:off x="1619672" y="2425452"/>
            <a:ext cx="288032" cy="7905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925566"/>
            <a:ext cx="3857694" cy="252000"/>
            <a:chOff x="4386714" y="1110699"/>
            <a:chExt cx="3857694" cy="302404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5610850" y="1110699"/>
              <a:ext cx="3224" cy="302404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55771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119378"/>
            <a:ext cx="5322966" cy="1113924"/>
            <a:chOff x="3641522" y="1343254"/>
            <a:chExt cx="5322966" cy="1336709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80132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622814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32533" y="2406335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882482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562050"/>
              <a:ext cx="4724" cy="117913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576954"/>
            <a:ext cx="2443206" cy="2176504"/>
            <a:chOff x="3887062" y="2974998"/>
            <a:chExt cx="2443206" cy="2611803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5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849463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820366"/>
              <a:ext cx="5266" cy="21663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517134"/>
              <a:ext cx="7084" cy="220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55217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41500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4264019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3964415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100999" y="4107719"/>
            <a:ext cx="240027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3818291"/>
            <a:ext cx="1221278" cy="969252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8" y="4664965"/>
              <a:ext cx="809761" cy="823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/>
                <a:t>คุณสมบัติ</a:t>
              </a:r>
              <a:br>
                <a:rPr lang="th-TH" sz="1800" b="1" dirty="0" smtClean="0"/>
              </a:br>
              <a:r>
                <a:rPr lang="th-TH" sz="1800" b="1" dirty="0" smtClean="0"/>
                <a:t>ของ</a:t>
              </a:r>
            </a:p>
            <a:p>
              <a:pPr algn="ctr"/>
              <a:r>
                <a:rPr lang="th-TH" sz="1800" b="1" dirty="0" smtClean="0"/>
                <a:t>ผู้ประเมิน</a:t>
              </a:r>
              <a:endParaRPr lang="en-US" sz="18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001516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5138805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3607910"/>
            <a:ext cx="288032" cy="166713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4836967"/>
            <a:ext cx="288032" cy="258708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3990064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2881753"/>
            <a:ext cx="0" cy="1116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endCxn id="12" idx="1"/>
          </p:cNvCxnSpPr>
          <p:nvPr/>
        </p:nvCxnSpPr>
        <p:spPr>
          <a:xfrm flipV="1">
            <a:off x="1835696" y="4399514"/>
            <a:ext cx="1828198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27584" y="4801715"/>
            <a:ext cx="3355676" cy="864000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3" y="5240548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5042109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27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26110" y="2209428"/>
            <a:ext cx="5058150" cy="18002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</a:t>
            </a:r>
          </a:p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การขึ้นทะเบียนเป็นผู้ประเมิน</a:t>
            </a:r>
            <a:endParaRPr lang="th-TH" sz="4000" b="1" spc="177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598" y="-22820"/>
            <a:ext cx="416428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04637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933412" y="-496214"/>
            <a:ext cx="3528392" cy="7308000"/>
          </a:xfrm>
          <a:prstGeom prst="homePlate">
            <a:avLst>
              <a:gd name="adj" fmla="val 7806"/>
            </a:avLst>
          </a:prstGeom>
          <a:solidFill>
            <a:srgbClr val="92D05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167" y="1393590"/>
            <a:ext cx="7272808" cy="324036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องค์กรอาชีพ</a:t>
            </a:r>
          </a:p>
          <a:p>
            <a:pPr algn="thaiDist"/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ความหมาย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กลุ่มบุคคลหรือสถาบันที่มีวัตถุประสงค์ในการส่งเสริมการประกอบอาชีพซึ่งคณะกรรมการได้รับรองให้มีสิทธิและหน้าที่ตามพระราชบัญญัตินี้ ทั้งนี้ ตามหลักเกณฑ์วิธีการและเงื่อนไขที่คณะกรรมการประกาศกำหนด และให้หมายความรวมถึงองค์กรวิชาชีพตามกฎหมายอื่นด้วย</a:t>
            </a:r>
            <a:endParaRPr lang="th-TH" sz="32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6554" y="4873724"/>
            <a:ext cx="7240546" cy="613014"/>
          </a:xfrm>
          <a:prstGeom prst="rect">
            <a:avLst/>
          </a:prstGeom>
          <a:solidFill>
            <a:srgbClr val="FFFF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thaiDist">
              <a:buSzPct val="60000"/>
            </a:pP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สิทธิขององค์กรอาชีพ </a:t>
            </a:r>
            <a:r>
              <a:rPr lang="en-US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ขอรับรองเป็นศูนย์ประเมินความรู้ความสามารถ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717369" y="-328429"/>
            <a:ext cx="4176462" cy="7668000"/>
          </a:xfrm>
          <a:prstGeom prst="homePlate">
            <a:avLst>
              <a:gd name="adj" fmla="val 5990"/>
            </a:avLst>
          </a:prstGeom>
          <a:solidFill>
            <a:srgbClr val="FFFF0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23474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875" y="1429213"/>
            <a:ext cx="7632848" cy="3898265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t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คุณสมบัติ</a:t>
            </a:r>
          </a:p>
          <a:p>
            <a:pPr indent="-320796" algn="thaiDist"/>
            <a:r>
              <a:rPr lang="th-TH" sz="3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ลุ่มบุคคลหรือสถาบันที่จะขอให้คณะกรรมการส่งเสริมการพัฒนาฝีมือแรงงานรับรองให้เป็นองค์กรอาชีพตามพระราชบัญญัตินี้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ต้องเป็นนิติบุคคลตามกฎหมาย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มีวัตถุประสงค์ในการส่งเสริมการประกอบอาชีพในสาขาที่ขอให้รับรอง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1417340"/>
            <a:ext cx="7577457" cy="3024336"/>
          </a:xfrm>
          <a:prstGeom prst="rect">
            <a:avLst/>
          </a:prstGeom>
          <a:solidFill>
            <a:srgbClr val="0070C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t">
            <a:noAutofit/>
          </a:bodyPr>
          <a:lstStyle/>
          <a:p>
            <a:pPr marL="320796" indent="-320796" algn="thaiDist"/>
            <a:r>
              <a:rPr lang="th-TH" sz="44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800" b="1" kern="0" spc="89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 คำขอรับรองเป็นองค์กรอาชีพ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สำเนาหนังสือแสดงการจดทะเบียนนิติบุคคลและวัตถุประสงค์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หนังสือที่แสดงว่าเป็นผู้มีอำนาจทำการแทนนิติบุคคล หรือ หนังสือมอบอำนาจให้กระทำการแทนนิติบุคคล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สำเนาบัตรประจำตัวประชาชนของผู้ยื่นคำขอ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4585692"/>
            <a:ext cx="7669231" cy="830997"/>
          </a:xfrm>
          <a:prstGeom prst="rect">
            <a:avLst/>
          </a:prstGeom>
          <a:solidFill>
            <a:srgbClr val="92D05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การยื่นคำขอในกรุงเทพมหานครให้ยื่น ณ กรมพัฒนาฝีมือแรงงาน ในจังหวัดอื่นให้ยื่น ณ หน่วยงานของกรมพัฒนาฝีมือแรงงาน ที่ผู้ยื่นคำขอตั้งอยู่ในเขตพื้นที่</a:t>
            </a:r>
            <a:endParaRPr lang="th-TH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1907704" y="1453796"/>
            <a:ext cx="4500000" cy="4068000"/>
          </a:xfrm>
          <a:prstGeom prst="wedgeRectCallout">
            <a:avLst>
              <a:gd name="adj1" fmla="val 66112"/>
              <a:gd name="adj2" fmla="val -8607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11241" y="1441090"/>
            <a:ext cx="4500000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Program Files\Microsoft Office\MEDIA\CAGCAT10\j0195812.wmf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572" y="4225652"/>
            <a:ext cx="1329748" cy="1368152"/>
          </a:xfrm>
          <a:prstGeom prst="rect">
            <a:avLst/>
          </a:prstGeom>
          <a:noFill/>
        </p:spPr>
      </p:pic>
      <p:pic>
        <p:nvPicPr>
          <p:cNvPr id="10" name="รูปภาพ 9" descr="CA9WWR5H.jpg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256" y="2353444"/>
            <a:ext cx="189561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30577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33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193204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การรับรองเป็นองค์กรอาชีพ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3" y="1708454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4" y="2347788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6" y="2107813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423357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3" y="1418098"/>
            <a:ext cx="3265691" cy="1057395"/>
            <a:chOff x="1547664" y="3960679"/>
            <a:chExt cx="3796254" cy="1268872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849462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79"/>
              <a:ext cx="3776198" cy="480131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42483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10" y="4855463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8" y="3798955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418098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1603379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1603673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1610404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8063426" y="4519850"/>
            <a:ext cx="288000" cy="324000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10" y="3947024"/>
            <a:ext cx="732969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10" y="3792884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6" y="3071848"/>
            <a:ext cx="2688041" cy="1486729"/>
            <a:chOff x="1267484" y="3226388"/>
            <a:chExt cx="2688041" cy="1784075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7"/>
              <a:ext cx="2119829" cy="1218796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3935123"/>
            <a:ext cx="938374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353444"/>
            <a:ext cx="1095926" cy="1890623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2752643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4668219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458529"/>
            <a:ext cx="301924" cy="28035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3472693"/>
            <a:ext cx="301924" cy="292340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9" y="4875408"/>
            <a:ext cx="828137" cy="2644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304657"/>
            <a:ext cx="3819698" cy="839710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716359" y="521460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7" y="2120660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7" y="2347788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2843808" y="1309707"/>
            <a:ext cx="3412072" cy="72008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4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24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827584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4936956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 26/4(2)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558742" y="291219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สพภ.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1558742" y="339872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ศพจ.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1558742" y="3878773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ศพร.กทม.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1558742" y="432882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1558742" y="4786130"/>
            <a:ext cx="2471051" cy="540060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18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หน่วยงานของกรมที่ได้รับมอบอำนาจจากนายทะเบียน</a:t>
            </a:r>
            <a:endParaRPr lang="th-TH" sz="18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5668114" y="291141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Flowchart: Alternate Process 13"/>
          <p:cNvSpPr/>
          <p:nvPr/>
        </p:nvSpPr>
        <p:spPr>
          <a:xfrm>
            <a:off x="5668114" y="3397937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องค์กรอาชีพ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6" name="Elbow Connector 15"/>
          <p:cNvCxnSpPr/>
          <p:nvPr/>
        </p:nvCxnSpPr>
        <p:spPr>
          <a:xfrm rot="10800000" flipV="1">
            <a:off x="2387253" y="1635629"/>
            <a:ext cx="459431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6264567" y="1635629"/>
            <a:ext cx="447732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>
            <a:off x="1026991" y="2780525"/>
            <a:ext cx="531751" cy="308562"/>
          </a:xfrm>
          <a:prstGeom prst="bentConnector3">
            <a:avLst>
              <a:gd name="adj1" fmla="val 249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endCxn id="8" idx="1"/>
          </p:cNvCxnSpPr>
          <p:nvPr/>
        </p:nvCxnSpPr>
        <p:spPr>
          <a:xfrm rot="16200000" flipH="1">
            <a:off x="1047885" y="3052882"/>
            <a:ext cx="489962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/>
          <p:nvPr/>
        </p:nvCxnSpPr>
        <p:spPr>
          <a:xfrm rot="16200000" flipH="1">
            <a:off x="1052840" y="3537890"/>
            <a:ext cx="480053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endCxn id="10" idx="1"/>
          </p:cNvCxnSpPr>
          <p:nvPr/>
        </p:nvCxnSpPr>
        <p:spPr>
          <a:xfrm>
            <a:off x="1026991" y="4033884"/>
            <a:ext cx="531751" cy="459958"/>
          </a:xfrm>
          <a:prstGeom prst="bentConnector3">
            <a:avLst>
              <a:gd name="adj1" fmla="val 24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1" idx="1"/>
          </p:cNvCxnSpPr>
          <p:nvPr/>
        </p:nvCxnSpPr>
        <p:spPr>
          <a:xfrm rot="16200000" flipH="1">
            <a:off x="1011707" y="4509126"/>
            <a:ext cx="562318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5214532" y="2780526"/>
            <a:ext cx="453582" cy="307778"/>
          </a:xfrm>
          <a:prstGeom prst="bentConnector3">
            <a:avLst>
              <a:gd name="adj1" fmla="val -556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6200000" flipH="1">
            <a:off x="5197592" y="3092434"/>
            <a:ext cx="487462" cy="453582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owchart: Alternate Process 49"/>
          <p:cNvSpPr/>
          <p:nvPr/>
        </p:nvSpPr>
        <p:spPr>
          <a:xfrm>
            <a:off x="4859274" y="4657700"/>
            <a:ext cx="3312368" cy="936104"/>
          </a:xfrm>
          <a:prstGeom prst="flowChartAlternateProcess">
            <a:avLst/>
          </a:prstGeom>
          <a:solidFill>
            <a:srgbClr val="CCFFCC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ศูนย์ที่ทำหน้าที่ </a:t>
            </a:r>
            <a:r>
              <a:rPr lang="en-US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และ ออกหนังสือรับรองความรู้ความสามารถ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Flowchart: Alternate Process 49"/>
          <p:cNvSpPr/>
          <p:nvPr/>
        </p:nvSpPr>
        <p:spPr>
          <a:xfrm>
            <a:off x="5433823" y="3793604"/>
            <a:ext cx="2736303" cy="792088"/>
          </a:xfrm>
          <a:prstGeom prst="flowChartAlternateProcess">
            <a:avLst/>
          </a:prstGeom>
          <a:solidFill>
            <a:srgbClr val="FFCCFF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ที่ผ่านการรับรองให้เป็นศูนย์ประเมินความรู้ความสามารถ</a:t>
            </a:r>
            <a:endParaRPr lang="th-TH" sz="20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648856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403648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8" y="1633364"/>
            <a:ext cx="7560840" cy="3672408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81043" tIns="40522" rIns="81043" bIns="40522" rtlCol="0">
            <a:noAutofit/>
          </a:bodyPr>
          <a:lstStyle/>
          <a:p>
            <a:pPr marL="315168" indent="-315168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ได้รับการรับรองเป็นองค์กรอาชีพจาก คกก.ส่งเสริมฯ หรือ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เป็นหน่วยงานของรัฐ  ที่มีหน้าที่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ควบคุมกำกับดูแลการประกอบอาชีพ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ควบคุมคุณภาพการผลิต</a:t>
            </a:r>
          </a:p>
          <a:p>
            <a:pPr marL="641593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พัฒนาบุคลากรในสาขาอาชีพนั้นตามที่กฎหมายกำหนด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4633039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5" y="1849388"/>
            <a:ext cx="8352928" cy="3240360"/>
          </a:xfrm>
          <a:solidFill>
            <a:srgbClr val="FFFF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44450" indent="0" algn="thaiDist">
              <a:buFontTx/>
              <a:buNone/>
            </a:pP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มาตรา ๒๖/๕</a:t>
            </a:r>
            <a:r>
              <a:rPr lang="en-US" altLang="th-TH" sz="6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6000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กรมพัฒนาฝีมือแรงงานในฐานะเป็นศูนย์ประเมินความรู้ความสามารถกลาง</a:t>
            </a:r>
            <a:endParaRPr lang="th-TH" altLang="th-TH" sz="6000" b="1" dirty="0" smtClean="0">
              <a:solidFill>
                <a:srgbClr val="66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686872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z="1800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36</a:t>
            </a:fld>
            <a:endParaRPr lang="th-TH" sz="18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998184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3756463"/>
            <a:ext cx="8712968" cy="1800000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(๒)สำรวจ ศึกษา วิเคราะห์ วิจัย รวบรวม และเก็บรักษาข้อมูล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37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683568" y="1380957"/>
            <a:ext cx="3672408" cy="936104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อำนาจหน้าที่ </a:t>
            </a:r>
            <a:endParaRPr 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  <p:sp>
        <p:nvSpPr>
          <p:cNvPr id="14" name="Rounded Rectangle 3"/>
          <p:cNvSpPr/>
          <p:nvPr/>
        </p:nvSpPr>
        <p:spPr>
          <a:xfrm>
            <a:off x="239645" y="2412818"/>
            <a:ext cx="8712968" cy="1260000"/>
          </a:xfrm>
          <a:prstGeom prst="roundRect">
            <a:avLst/>
          </a:prstGeom>
          <a:solidFill>
            <a:srgbClr val="66FF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(๑) ส่งเสริมสนับสนุนและจัดให้มีการประเมิน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และออกหนังสือรับรองความรู้ความสามารถ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245215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251520" y="3865612"/>
            <a:ext cx="8640960" cy="1399288"/>
          </a:xfrm>
          <a:prstGeom prst="roundRect">
            <a:avLst/>
          </a:prstGeom>
          <a:solidFill>
            <a:srgbClr val="CC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(๔) ดำเนินการ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อื่นตามที่คณะกรรมการ</a:t>
            </a:r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</a:t>
            </a:r>
            <a:r>
              <a:rPr lang="th-TH" sz="4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พัฒนาฝีมือแรงงานมอบหมาย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05291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z="1800" b="1" smtClean="0">
                <a:latin typeface="TH SarabunPSK" pitchFamily="34" charset="-34"/>
                <a:cs typeface="TH SarabunPSK" pitchFamily="34" charset="-34"/>
              </a:rPr>
              <a:pPr>
                <a:defRPr/>
              </a:pPr>
              <a:t>38</a:t>
            </a:fld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1633364"/>
            <a:ext cx="8640960" cy="1944216"/>
          </a:xfrm>
          <a:prstGeom prst="roundRect">
            <a:avLst/>
          </a:prstGeom>
          <a:solidFill>
            <a:srgbClr val="FF99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(๓) ประสานงาน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หน่วยงานภาครัฐ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สถานประกอบกิจการของเอกชน 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หรือองค์กรอาชีพ เพื่อขอรับการสนับสนุนการ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ดำเนินงานตามพระราชบัญญัติฉบับนี้</a:t>
            </a: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900113" y="119543"/>
            <a:ext cx="7315200" cy="1081773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ศูนย์ประเมินฯกลาง</a:t>
            </a:r>
          </a:p>
        </p:txBody>
      </p:sp>
    </p:spTree>
    <p:extLst>
      <p:ext uri="{BB962C8B-B14F-4D97-AF65-F5344CB8AC3E}">
        <p14:creationId xmlns:p14="http://schemas.microsoft.com/office/powerpoint/2010/main" val="293036638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608383"/>
            <a:ext cx="7056025" cy="6973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ศูนย์ประเมินความรู้ความสามารถกลาง</a:t>
            </a:r>
          </a:p>
        </p:txBody>
      </p:sp>
      <p:graphicFrame>
        <p:nvGraphicFramePr>
          <p:cNvPr id="25602" name="Object 2"/>
          <p:cNvGraphicFramePr>
            <a:graphicFrameLocks/>
          </p:cNvGraphicFramePr>
          <p:nvPr/>
        </p:nvGraphicFramePr>
        <p:xfrm>
          <a:off x="2915816" y="1417340"/>
          <a:ext cx="3024336" cy="3096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Picture" r:id="rId3" imgW="1251720" imgH="1371600" progId="Word.Picture.8">
                  <p:embed/>
                </p:oleObj>
              </mc:Choice>
              <mc:Fallback>
                <p:oleObj name="Picture" r:id="rId3" imgW="1251720" imgH="1371600" progId="Word.Picture.8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417340"/>
                        <a:ext cx="3024336" cy="30963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451057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152542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6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เครื่องหมายศูนย์ประเมินฯ</a:t>
            </a:r>
            <a:endParaRPr lang="th-TH" sz="6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9184" y="1417340"/>
            <a:ext cx="295896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9552" y="4585692"/>
            <a:ext cx="7992887" cy="731955"/>
          </a:xfrm>
          <a:prstGeom prst="rect">
            <a:avLst/>
          </a:prstGeom>
          <a:solidFill>
            <a:srgbClr val="66FF6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ศูนย์ประเมินความรู้ความสามารถตามมาตรา 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26/4 (2)</a:t>
            </a:r>
            <a:endParaRPr lang="th-TH" sz="4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296054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41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15616" y="1345332"/>
            <a:ext cx="7577457" cy="4176464"/>
          </a:xfrm>
          <a:prstGeom prst="rect">
            <a:avLst/>
          </a:prstGeom>
          <a:solidFill>
            <a:srgbClr val="FFCCCC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81043" tIns="40522" rIns="81043" bIns="40522" rtlCol="0">
            <a:noAutofit/>
          </a:bodyPr>
          <a:lstStyle/>
          <a:p>
            <a:pPr marL="405216" indent="-405216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0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 คำขอเป็นศูนย์ประเมินฯ ม.26/4(2)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สำเนาหนังสือรับรองการเป็นองค์กรอาชีพ หรือ สำเนาหนังสือสำคัญหรือเอกสารที่แสดงความเป็นนิติบุคคลที่จัดตั้งขึ้น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หนังสือที่แสดงว่าเป็นหัวหน้าหน่วยงาน (ภาครัฐ)  หรือ	ผู้มีอำนาจกระทำการแทนนิติบุคคล  หรือ</a:t>
            </a:r>
            <a:r>
              <a:rPr lang="th-TH" sz="2000" b="1" kern="0" spc="89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หนังสือมอบอำนาจกระทำการแทนนิติบุคคล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 หรือ  สำเนาบัตรประจำตัวของผู้ยื่น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บัญชีรายชื่อผู้ประเมินในสาขาอาชีพที่ยื่นคำขอ  ไม่น้อยกว่าสาขาละ 3 คน พร้อมสำเนาบัตรประจำตัวผู้ประเมิน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บัญชีรายการเครื่องมือ/อุปกรณ์ และสิ่งอำนวยความสะดวก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สำเนาเอกสารแสดงการมีกรรมสิทธิ์  หรือ  มีสิทธิครอบครองในที่ดินอันเป็นที่ตั้ง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แผนที่แสดงที่ตั้งศูนย์ประเมินฯ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โครงสร้างบุคลากรประจำศูนย์ฯ</a:t>
            </a:r>
          </a:p>
        </p:txBody>
      </p:sp>
    </p:spTree>
    <p:extLst>
      <p:ext uri="{BB962C8B-B14F-4D97-AF65-F5344CB8AC3E}">
        <p14:creationId xmlns:p14="http://schemas.microsoft.com/office/powerpoint/2010/main" val="24023095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-166836"/>
            <a:ext cx="9146007" cy="5715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154961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237321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278" y="878541"/>
            <a:ext cx="1620000" cy="972000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4" y="1177313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377449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201316"/>
            <a:ext cx="1656184" cy="1671241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775598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1079074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057302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2" y="1459839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2" y="1678932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42" y="332239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5" y="3287340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8" y="3261691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4419126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12" y="4754216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51220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3" y="5114813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5071973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42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51019" y="5162478"/>
            <a:ext cx="240027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50419" y="5162600"/>
            <a:ext cx="240027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5" y="2628666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2628666"/>
            <a:ext cx="4430" cy="633026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2621477"/>
            <a:ext cx="2046" cy="64366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3" y="4190051"/>
            <a:ext cx="1" cy="216000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117641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7" y="283801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3" y="132137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328565"/>
            <a:ext cx="14382" cy="2788748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9" y="4110123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4656078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27645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276452"/>
            <a:ext cx="9240" cy="156156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485886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72" y="1477348"/>
            <a:ext cx="241539" cy="718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48453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112912"/>
            <a:ext cx="0" cy="50400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1956771"/>
            <a:ext cx="1060130" cy="412966"/>
            <a:chOff x="4469107" y="3012240"/>
            <a:chExt cx="1207074" cy="454904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6"/>
              <a:ext cx="555019" cy="406838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068875"/>
            <a:ext cx="246058" cy="8538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3" y="2317442"/>
            <a:ext cx="2030955" cy="874435"/>
            <a:chOff x="4265286" y="2852936"/>
            <a:chExt cx="2030955" cy="1049321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40626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701729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2838011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4" y="2621477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64381" y="2256928"/>
            <a:ext cx="0" cy="360000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4199265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55207" y="3932823"/>
            <a:ext cx="0" cy="180000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12" y="4419125"/>
            <a:ext cx="4353" cy="236954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110124"/>
            <a:ext cx="1642" cy="378924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06671" y="5132139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259991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9558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7504" y="2137420"/>
            <a:ext cx="4554094" cy="18002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</a:t>
            </a:r>
          </a:p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การขอเป็นศูนย์ประเมิน</a:t>
            </a:r>
          </a:p>
          <a:p>
            <a:r>
              <a:rPr lang="th-TH" sz="4000" b="1" spc="177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ความรู้ความสามารถ</a:t>
            </a:r>
            <a:endParaRPr lang="th-TH" sz="4000" b="1" spc="177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054" y="-17616"/>
            <a:ext cx="403621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82759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 rot="16200000">
            <a:off x="3167845" y="85192"/>
            <a:ext cx="3312368" cy="7416824"/>
          </a:xfrm>
          <a:prstGeom prst="homePlate">
            <a:avLst>
              <a:gd name="adj" fmla="val 9488"/>
            </a:avLst>
          </a:prstGeom>
          <a:solidFill>
            <a:srgbClr val="66FF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รูปห้าเหลี่ยม 9"/>
          <p:cNvSpPr/>
          <p:nvPr/>
        </p:nvSpPr>
        <p:spPr>
          <a:xfrm>
            <a:off x="1175750" y="1441561"/>
            <a:ext cx="2808312" cy="828000"/>
          </a:xfrm>
          <a:prstGeom prst="homePlate">
            <a:avLst>
              <a:gd name="adj" fmla="val 29921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2837" y="2485585"/>
            <a:ext cx="7366971" cy="2952328"/>
          </a:xfrm>
          <a:prstGeom prst="rect">
            <a:avLst/>
          </a:prstGeom>
          <a:solidFill>
            <a:srgbClr val="66FF66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ที่จะได้รับอนุญาตให้ใช้เครื่องหมายที่แสดงให้เห็นว่าเป็นผู้ประกอบกิจการซึ่งจ้างงานผู้ได้รับหนังสือรับรองความรู้ความสามารถ ต้องจ้างงานผู้ได้รับหนังสือรับรองความรู้ความสามารถเต็มตามจำนวนของลูกจ้างในสาขาอาชีพ ตำแหน่งงาน หรือลักษณะงาน ที่อาจเป็นอันตรายต่อสาธารณะ หรือต้องใช้ผู้มีความรู้ความสามารถตามที่รัฐมนตรีประกาศกำหนด</a:t>
            </a:r>
            <a:endParaRPr lang="th-TH" sz="30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8383" y="1463222"/>
            <a:ext cx="2507647" cy="7589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ห้าเหลี่ยม 6"/>
          <p:cNvSpPr/>
          <p:nvPr/>
        </p:nvSpPr>
        <p:spPr>
          <a:xfrm rot="16200000">
            <a:off x="3437461" y="-40408"/>
            <a:ext cx="2664296" cy="7452000"/>
          </a:xfrm>
          <a:prstGeom prst="homePlate">
            <a:avLst>
              <a:gd name="adj" fmla="val 13451"/>
            </a:avLst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รูปห้าเหลี่ยม 5"/>
          <p:cNvSpPr/>
          <p:nvPr/>
        </p:nvSpPr>
        <p:spPr>
          <a:xfrm rot="5400000">
            <a:off x="2123580" y="553392"/>
            <a:ext cx="936104" cy="2664000"/>
          </a:xfrm>
          <a:prstGeom prst="homePlate">
            <a:avLst>
              <a:gd name="adj" fmla="val 18032"/>
            </a:avLst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6800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9" y="2737487"/>
            <a:ext cx="7444519" cy="2280253"/>
          </a:xfrm>
          <a:prstGeom prst="rect">
            <a:avLst/>
          </a:prstGeom>
          <a:solidFill>
            <a:srgbClr val="66FF66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5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ให้ยื่น ณ ท้องที่ที่สถานประกอบกิจการของผู้ประกอบกิจการนั้นตั้งอยู่ ในกรุงเทพมหานคร ให้ยื่น ณ กรมพัฒนาฝีมือแรงงาน ในจังหวัดอื่น ให้ยื่น ณ หน่วยงานของกรมพัฒนาฝีมือแรงงานที่ตั้งอยู่ในจังหวัดนั้น</a:t>
            </a:r>
            <a:endParaRPr lang="th-TH" sz="3500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95719" y="1429215"/>
            <a:ext cx="2614444" cy="758944"/>
          </a:xfrm>
          <a:prstGeom prst="rect">
            <a:avLst/>
          </a:prstGeom>
          <a:solidFill>
            <a:srgbClr val="6600CC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2987824" y="2749804"/>
            <a:ext cx="3672000" cy="2844000"/>
          </a:xfrm>
          <a:prstGeom prst="wedgeRectCallout">
            <a:avLst>
              <a:gd name="adj1" fmla="val 20430"/>
              <a:gd name="adj2" fmla="val -56144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84179" y="234746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749804"/>
            <a:ext cx="3672408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4" y="2029724"/>
            <a:ext cx="6264696" cy="504056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8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ค่าธรรมเนียมให้ใช้เครื่องหมาย  ครั้งละ 5,000 บาท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1309644"/>
            <a:ext cx="2592288" cy="697389"/>
          </a:xfrm>
          <a:prstGeom prst="rect">
            <a:avLst/>
          </a:prstGeom>
          <a:solidFill>
            <a:srgbClr val="00B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66876"/>
            <a:ext cx="9144000" cy="2041261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132668"/>
            <a:ext cx="9144000" cy="1629833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77647"/>
            <a:ext cx="2647950" cy="1436688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47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5280</TotalTime>
  <Words>2304</Words>
  <Application>Microsoft Office PowerPoint</Application>
  <PresentationFormat>นำเสนอทางหน้าจอ (16:10)</PresentationFormat>
  <Paragraphs>404</Paragraphs>
  <Slides>47</Slides>
  <Notes>2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ชื่อเรื่องสไลด์</vt:lpstr>
      </vt:variant>
      <vt:variant>
        <vt:i4>47</vt:i4>
      </vt:variant>
    </vt:vector>
  </HeadingPairs>
  <TitlesOfParts>
    <vt:vector size="58" baseType="lpstr">
      <vt:lpstr>Angsana New</vt:lpstr>
      <vt:lpstr>Arial</vt:lpstr>
      <vt:lpstr>Calibri</vt:lpstr>
      <vt:lpstr>Cordia New</vt:lpstr>
      <vt:lpstr>TH SarabunIT๙</vt:lpstr>
      <vt:lpstr>TH SarabunPSK</vt:lpstr>
      <vt:lpstr>Times New Roman</vt:lpstr>
      <vt:lpstr>Wingdings</vt:lpstr>
      <vt:lpstr>Wingdings 3</vt:lpstr>
      <vt:lpstr>การออกแบบเริ่มต้น</vt:lpstr>
      <vt:lpstr>Picture</vt:lpstr>
      <vt:lpstr>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การประเมินความรู้ความสามารถ</vt:lpstr>
      <vt:lpstr>การประเมินความรู้ความสามารถ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ศูนย์ประเมินฯกลาง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ขอบคุณ</vt:lpstr>
    </vt:vector>
  </TitlesOfParts>
  <Company>spisd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Acer</cp:lastModifiedBy>
  <cp:revision>903</cp:revision>
  <cp:lastPrinted>2015-11-04T10:57:56Z</cp:lastPrinted>
  <dcterms:created xsi:type="dcterms:W3CDTF">2007-09-04T08:51:01Z</dcterms:created>
  <dcterms:modified xsi:type="dcterms:W3CDTF">2016-03-24T04:32:27Z</dcterms:modified>
</cp:coreProperties>
</file>