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82" r:id="rId2"/>
    <p:sldId id="327" r:id="rId3"/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  <p:sldId id="336" r:id="rId12"/>
    <p:sldId id="348" r:id="rId13"/>
    <p:sldId id="383" r:id="rId14"/>
    <p:sldId id="309" r:id="rId15"/>
    <p:sldId id="351" r:id="rId16"/>
  </p:sldIdLst>
  <p:sldSz cx="9144000" cy="5715000" type="screen16x10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66"/>
    <a:srgbClr val="FFFF99"/>
    <a:srgbClr val="6600CC"/>
    <a:srgbClr val="FF7C80"/>
    <a:srgbClr val="FF9999"/>
    <a:srgbClr val="006600"/>
    <a:srgbClr val="FF9900"/>
    <a:srgbClr val="99FF66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6" autoAdjust="0"/>
    <p:restoredTop sz="94660"/>
  </p:normalViewPr>
  <p:slideViewPr>
    <p:cSldViewPr>
      <p:cViewPr varScale="1">
        <p:scale>
          <a:sx n="90" d="100"/>
          <a:sy n="90" d="100"/>
        </p:scale>
        <p:origin x="822" y="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24/03/59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24/03/59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744538"/>
            <a:ext cx="59531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744538"/>
            <a:ext cx="5953125" cy="3721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1</a:t>
            </a:fld>
            <a:endParaRPr lang="th-TH" altLang="th-TH" smtClean="0"/>
          </a:p>
        </p:txBody>
      </p:sp>
    </p:spTree>
    <p:extLst>
      <p:ext uri="{BB962C8B-B14F-4D97-AF65-F5344CB8AC3E}">
        <p14:creationId xmlns:p14="http://schemas.microsoft.com/office/powerpoint/2010/main" val="3431288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22275" y="744538"/>
            <a:ext cx="5953125" cy="37211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5137" y="3849930"/>
            <a:ext cx="8748000" cy="181588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endParaRPr lang="th-TH" sz="1400" b="1" dirty="0" smtClean="0"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นายณรงค์พล  เพิ่มทวี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หัวหน้าฝ่ายส่งเสริมและทดสอบมาตรฐานฝีมือแรงงาน</a:t>
            </a:r>
          </a:p>
          <a:p>
            <a:pPr algn="ctr"/>
            <a:r>
              <a:rPr lang="th-TH" b="1" dirty="0" smtClean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ศูนย์พัฒนาฝีมือแรงงานจังหวัดกำแพงเพชร</a:t>
            </a:r>
          </a:p>
          <a:p>
            <a:pPr algn="ctr"/>
            <a:endParaRPr lang="th-TH" sz="1200" b="1" dirty="0" smtClean="0"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6" y="1778000"/>
            <a:ext cx="7488237" cy="84005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214673" y="1201316"/>
            <a:ext cx="8748464" cy="2677656"/>
          </a:xfrm>
          <a:prstGeom prst="rect">
            <a:avLst/>
          </a:prstGeom>
          <a:solidFill>
            <a:srgbClr val="92D050"/>
          </a:solidFill>
          <a:ln w="190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th-TH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สาระสำคัญของ</a:t>
            </a:r>
          </a:p>
          <a:p>
            <a:pPr algn="ctr"/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พระราชบัญญัติส่งเสริมการพัฒนาฝีมือแรงงาน </a:t>
            </a:r>
          </a:p>
          <a:p>
            <a:pPr algn="ctr"/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พ.ศ. 2545 และแก้ไขเพิ่มเติม (พ.ศ. 2557)</a:t>
            </a:r>
          </a:p>
          <a:p>
            <a:pPr algn="ctr"/>
            <a:endParaRPr lang="th-TH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371" y="1273324"/>
            <a:ext cx="8964488" cy="4286726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ฉบับปัจจุบัน (พ.ศ. 2545) ไม่มีบทบัญญัติที่เกี่ยวกับ...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1.1 การส่งเสริมให้ผู้ประกอบอาชีพมีความรู้ความสามารถ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 ในการประกอบอาชีพ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1.2 การพัฒนาประสิทธิภาพของสถานประกอบกิจการ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1.3 การให้ความคุ้มครองความปลอดภัยสาธารณะ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 จากการทำงาน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1.4 </a:t>
            </a:r>
            <a:r>
              <a:rPr lang="th-TH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เตรียมความพร้อมรองรับการเคลื่อนย้ายแรงงานฝีมือ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</a:t>
            </a:fld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1"/>
          <p:cNvSpPr>
            <a:spLocks noGrp="1"/>
          </p:cNvSpPr>
          <p:nvPr>
            <p:ph type="title"/>
          </p:nvPr>
        </p:nvSpPr>
        <p:spPr>
          <a:xfrm>
            <a:off x="1042988" y="121196"/>
            <a:ext cx="7315200" cy="1007504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 (ต่อ)</a:t>
            </a:r>
          </a:p>
        </p:txBody>
      </p:sp>
      <p:sp>
        <p:nvSpPr>
          <p:cNvPr id="8195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273325"/>
            <a:ext cx="9144000" cy="4176464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สมควรแก้ไขเพื่อกำหนดให้การประกอบอาชีพใน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สาขาอาชีพ ตำแหน่งงาน หรือลักษณะงานใดที่...</a:t>
            </a:r>
          </a:p>
          <a:p>
            <a:pPr marL="44450" indent="0">
              <a:buFontTx/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1) อาจเป็นอันตรายต่อสาธารณะ  หรือ</a:t>
            </a:r>
          </a:p>
          <a:p>
            <a:pPr marL="44450" indent="0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2) ต้องใช้ผู้มีความรู้ความสามารถดำเนินการ</a:t>
            </a:r>
          </a:p>
          <a:p>
            <a:pPr marL="44450" indent="0" algn="ctr">
              <a:buFontTx/>
              <a:buNone/>
            </a:pP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ต้องได้รับหนังสือรับรองความรู้ความสามารถ (</a:t>
            </a:r>
            <a:r>
              <a:rPr lang="en-US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Licence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36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450" indent="0" algn="ctr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จึงจะปฏิบัติงานในสาขาอาชีพ ตำแหน่งงาน หรือลักษณะงานนั้นได้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121196"/>
            <a:ext cx="7344816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</a:t>
            </a: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-36512" y="1273324"/>
            <a:ext cx="9144000" cy="3948439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ให้รัฐมนตรีมีอำนาจประกาศ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latin typeface="TH SarabunPSK" pitchFamily="34" charset="-34"/>
                <a:cs typeface="TH SarabunPSK" pitchFamily="34" charset="-34"/>
              </a:rPr>
              <a:t>1.1 กำหนดสาขาอาชีพที่จะส่งเสริมการพัฒนาฝีมือแรงงาน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2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1.2 กำหนดสาขาอาชีพ ตำแหน่งงาน หรือลักษณะงาน    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ที่อาจเป็นอันตรายต่อสาธารณะ หรือต้องใช้ผู้มีความรู้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ความสามารถ ซึ่งต้องดำเนินการโดยผู้ผ่านการรับรอง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ความรู้ความสามารถ (เว้นแต่มีกฎหมายควบคุมอยู่แล้ว)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88224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1"/>
          <p:cNvSpPr>
            <a:spLocks noGrp="1"/>
          </p:cNvSpPr>
          <p:nvPr>
            <p:ph type="title"/>
          </p:nvPr>
        </p:nvSpPr>
        <p:spPr>
          <a:xfrm>
            <a:off x="971603" y="121196"/>
            <a:ext cx="7560841" cy="108012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87624" y="1308700"/>
            <a:ext cx="7056784" cy="4249100"/>
          </a:xfrm>
        </p:spPr>
        <p:txBody>
          <a:bodyPr>
            <a:noAutofit/>
          </a:bodyPr>
          <a:lstStyle/>
          <a:p>
            <a:pPr marL="45720" indent="0"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เพิ่มการกำหนดเกี่ยวกับ...</a:t>
            </a:r>
          </a:p>
          <a:p>
            <a:pPr>
              <a:buNone/>
              <a:defRPr/>
            </a:pP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ระบบการรับรองความรู้ความสามารถ</a:t>
            </a:r>
          </a:p>
          <a:p>
            <a:pPr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-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แบบสมุดประจำตัว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- การขอมีสมุดประจำตัว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   - การออกสมุดประจำตัว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การบันทึกข้อมูลสมุดประจำตัว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33" y="3697593"/>
            <a:ext cx="2695672" cy="1312127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1331640" y="121196"/>
            <a:ext cx="7128792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496" y="1321689"/>
            <a:ext cx="8783960" cy="4128099"/>
          </a:xfrm>
        </p:spPr>
        <p:txBody>
          <a:bodyPr>
            <a:normAutofit fontScale="850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3. กำหนดให้มีหน่วยงานทำหน้าที่รับรองความรู้ความสามารถ  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และมีอำนาจเรียกเก็บค่าธรรมเนียมหรือค่าบริการได้  ได้แก่...</a:t>
            </a:r>
          </a:p>
          <a:p>
            <a:pPr marL="45720" indent="0">
              <a:buFontTx/>
              <a:buNone/>
              <a:defRPr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1) ศูนย์ประเมินความรู้ความสามารถกลาง </a:t>
            </a:r>
          </a:p>
          <a:p>
            <a:pPr marL="45720" indent="0"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- กรมพัฒนาฝีมือแรงงาน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 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(สำนักงานรับรองความรู้ความสามารถ,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สพภ.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ศพจ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  <a:p>
            <a:pPr marL="45720" indent="0">
              <a:buFontTx/>
              <a:buNone/>
              <a:defRPr/>
            </a:pPr>
            <a:r>
              <a:rPr lang="th-TH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2) ศูนย์ประเมินความรู้ความสามารถตามมาตรา 26/4 (2)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องค์กรอาชีพ ที่ได้รับการรับรองจากนายทะเบียน   หรือ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หน่วยงานของรัฐ ที่ได้รับการรับรองจากนายทะเบียน</a:t>
            </a:r>
            <a:endParaRPr lang="th-TH" sz="3800" b="1" dirty="0">
              <a:solidFill>
                <a:srgbClr val="0066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</a:t>
            </a:fld>
            <a:endParaRPr lang="th-TH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ชื่อเรื่อง 1"/>
          <p:cNvSpPr>
            <a:spLocks noGrp="1"/>
          </p:cNvSpPr>
          <p:nvPr>
            <p:ph type="title"/>
          </p:nvPr>
        </p:nvSpPr>
        <p:spPr>
          <a:xfrm>
            <a:off x="934396" y="193204"/>
            <a:ext cx="7454031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307554"/>
            <a:ext cx="8856984" cy="4286250"/>
          </a:xfrm>
        </p:spPr>
        <p:txBody>
          <a:bodyPr>
            <a:normAutofit fontScale="92500" lnSpcReduction="10000"/>
          </a:bodyPr>
          <a:lstStyle/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4.</a:t>
            </a:r>
            <a:r>
              <a:rPr lang="th-TH" sz="4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เพิ่มที่มาของเงินกองทุนพัฒนาฝีมือ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- ค่าธรรมเนียมหรือค่าทดสอบที่จัดเก็บได้ตาม พ.ร.บ. นี้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5. เพิ่มกรณีการจ่ายเงินกองทุนพัฒนาฝีมือแรงงาน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เพื่อช่วยเหลือหรืออุดหนุนการดำเนินงานของ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องค์กรอาชีพ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ศูนย์ประเมินความรู้ความสามารถกลาง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ศูนย์ประเมินความรู้ความสามารถตามมาตรา 26/4 (2)</a:t>
            </a:r>
          </a:p>
          <a:p>
            <a:pPr algn="thaiDist"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45720" indent="0" algn="thaiDist">
              <a:buFontTx/>
              <a:buNone/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121196"/>
            <a:ext cx="7524328" cy="997293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1345332"/>
            <a:ext cx="8964488" cy="3960440"/>
          </a:xfrm>
        </p:spPr>
        <p:txBody>
          <a:bodyPr>
            <a:normAutofit fontScale="475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8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6. แก้ไขเพิ่มเติมการส่งเงินสมทบเข้ากองทุนพัฒนาฝีมือแรงงาน</a:t>
            </a:r>
          </a:p>
          <a:p>
            <a:pPr marL="45720" indent="0"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ก. กรณีไม่ต้องส่งเงินสมทบ</a:t>
            </a:r>
          </a:p>
          <a:p>
            <a:pPr marL="788670" indent="-742950">
              <a:buFontTx/>
              <a:buNone/>
              <a:defRPr/>
            </a:pPr>
            <a:r>
              <a:rPr lang="th-TH" sz="5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5800" b="1" dirty="0" smtClean="0">
                <a:latin typeface="TH SarabunPSK" pitchFamily="34" charset="-34"/>
                <a:cs typeface="TH SarabunPSK" pitchFamily="34" charset="-34"/>
              </a:rPr>
              <a:t>1. จัดฝึกอบรมฝีมือแรงงานลูกจ้างของตนตามสัดส่วนที่กำหนด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2. ส่งลูกจ้างเข้ารับการทดสอบมาตรฐานฝีมือแรงงานแห่งชาติและผ่านการ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    ทดสอบ ตามสัดส่วนที่ประกาศกำหนด  หรือ</a:t>
            </a:r>
          </a:p>
          <a:p>
            <a:pPr marL="45720" indent="0">
              <a:buFontTx/>
              <a:buNone/>
              <a:defRPr/>
            </a:pPr>
            <a:r>
              <a:rPr lang="th-TH" sz="5100" b="1" dirty="0" smtClean="0"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51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3. มีลูกจ้างผ่านการรับรองความรู้ความสามารถตามสัดส่วนที่ประกาศกำหนด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    4. ดำเนินการตาม ข้อ 1-3 รวมกันได้ตามสัดส่วนที่กำหนด</a:t>
            </a:r>
          </a:p>
          <a:p>
            <a:pPr marL="45720" indent="0">
              <a:buFontTx/>
              <a:buNone/>
              <a:defRPr/>
            </a:pPr>
            <a:r>
              <a:rPr lang="th-TH" sz="52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ข. กรณีต้องส่งเงินสมทบ</a:t>
            </a:r>
          </a:p>
          <a:p>
            <a:pPr marL="0" indent="0">
              <a:buNone/>
              <a:defRPr/>
            </a:pP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 -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ไม่จัดฝึกอบรมตาม 1 หรือมีลูกจ้างไม่เข้าหลักเกณฑ์ตามข้อ 2 , 3 หรือ 4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8</a:t>
            </a:fld>
            <a:endParaRPr lang="th-TH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3" y="121196"/>
            <a:ext cx="7056785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14339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8520" y="1273324"/>
            <a:ext cx="9035480" cy="4441676"/>
          </a:xfrm>
        </p:spPr>
        <p:txBody>
          <a:bodyPr/>
          <a:lstStyle/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7. เพิ่มสิทธิประโยชน์ให้ผู้ประกอบกิจการซึ่งจ้างงานผู้ได้รับ 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1) ได้รับยกเว้นภาษีเงินได้ เป็นจำนวนร้อยละของค่าจ้างที่ได้จ่ายให้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ผู้ได้รับหนังสือรับรองความรู้ความสามารถ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2) ได้รับคำปรึกษาแนะนำกระบวนการวิเคราะห์จำแนกตำแหน่งงาน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หรือการบริหารค่าจ้างหรือค่าตอบแทน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3) ได้รับอนุญาตให้ใช้เครื่องหมายตามประกาศกำหนด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4" y="121196"/>
            <a:ext cx="7308304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3024" y="1297328"/>
            <a:ext cx="9035480" cy="3988593"/>
          </a:xfrm>
        </p:spPr>
        <p:txBody>
          <a:bodyPr>
            <a:normAutofit fontScale="92500" lnSpcReduction="10000"/>
          </a:bodyPr>
          <a:lstStyle/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 กำหนดโทษผู้ฝ่าฝืนหรือไม่ปฏิบัติตาม และ</a:t>
            </a: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ให้นาย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ทะเบียนมีอำนาจในการเปรียบเทียบ ดังนี้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8.1) ไม่ปฏิบัติตามมาตรา 26/3  (</a:t>
            </a:r>
            <a:r>
              <a:rPr lang="th-TH" sz="3500" b="1" u="sng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ไม่มี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หนังสือรับรองความรู้ความสามารถ)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     มีโทษปรับ</a:t>
            </a:r>
            <a:r>
              <a:rPr lang="th-TH" sz="3500" b="1" u="sng" dirty="0" smtClean="0"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5,000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8.2) จ้างผู้ไม่มีหนังสือรับรองความรู้ความสามารถตามมาตรา 26/3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 มีโทษปรับ</a:t>
            </a:r>
            <a:r>
              <a:rPr lang="th-TH" sz="35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30,000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8.3) เป็นศูนย์ประเมินความรู้ความสามารถหรือเป็นผู้ประเมินโดยมิได้รับ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หนังสือรับรองจากนายทะเบียน มีโทษปรับ</a:t>
            </a:r>
            <a:r>
              <a:rPr lang="th-TH" sz="35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60,000  บาท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สี่เหลี่ยมผืนผ้า 1"/>
          <p:cNvSpPr>
            <a:spLocks noChangeArrowheads="1"/>
          </p:cNvSpPr>
          <p:nvPr/>
        </p:nvSpPr>
        <p:spPr bwMode="auto">
          <a:xfrm>
            <a:off x="216024" y="1273324"/>
            <a:ext cx="889248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44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8.4) 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ใช้เครื่องหมายตามมาตรา 33/1 (3) โดยมิได้รับอนุญาต </a:t>
            </a:r>
            <a:endParaRPr lang="th-TH" altLang="th-TH" sz="3600" b="1" dirty="0" smtClean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มี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โทษปรับ</a:t>
            </a:r>
            <a:r>
              <a:rPr lang="th-TH" altLang="th-TH" sz="3600" b="1" u="sng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5,000 บาท</a:t>
            </a:r>
            <a:endParaRPr lang="th-TH" alt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8.5)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ฝ่าฝืนหรือไม่ปฏิบัติตามข้อกำหนดอื่นๆ ได้แก่ ไม่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ให้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ถ้อยคำ ไม่ปฏิบัติตามคำสั่ง ขัดขวาง ไม่อำนวย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สะดวก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8.6)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ฝ่าฝืนมาตรา 49/1 วรรค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สาม (ศูนย์ฯ หรือผู้ประเมินฝ่าฝืน</a:t>
            </a: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คำสั่งให้หยุดพัก) 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2"/>
            <a:ext cx="9144000" cy="125941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th-TH" sz="48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8" name="สี่เหลี่ยมผืนผ้า 4"/>
          <p:cNvSpPr>
            <a:spLocks noChangeArrowheads="1"/>
          </p:cNvSpPr>
          <p:nvPr/>
        </p:nvSpPr>
        <p:spPr bwMode="auto">
          <a:xfrm>
            <a:off x="1214441" y="-22820"/>
            <a:ext cx="70008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</a:t>
            </a:r>
            <a:r>
              <a:rPr lang="th-TH" altLang="th-TH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ต่อ)</a:t>
            </a:r>
            <a:endParaRPr lang="th-TH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7660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513352"/>
            <a:ext cx="8496944" cy="2856316"/>
          </a:xfrm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พ.ร.บ. (ฉบับที่ </a:t>
            </a:r>
            <a:r>
              <a:rPr lang="en-US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) ประกาศในราชกิจจา</a:t>
            </a:r>
            <a:r>
              <a:rPr lang="th-TH" sz="4400" b="1" dirty="0" err="1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เมื่อวันที่ 26 ธันวาคม 2557 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</a:t>
            </a:r>
            <a:r>
              <a:rPr lang="th-TH" sz="4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บังคับใช้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ตั้งแต่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วันที่  26  มีนาคม  2558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(เมื่อพ้นกำหนด 90 วัน นับแต่วันประกาศในราชกิจจา</a:t>
            </a:r>
            <a:r>
              <a:rPr lang="th-TH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900186" y="-22820"/>
            <a:ext cx="7488238" cy="1201315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0984" y="-22820"/>
            <a:ext cx="5688632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ประโยชน์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จาก พ.ร.บ.ส่งเสริมฯ (ฉบับที่ 2) พ.ศ. 2557</a:t>
            </a:r>
            <a:endParaRPr 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2256" y="2045330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นายจ้าง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2334" y="2038587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ลูกจ้าง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2756" y="2031842"/>
            <a:ext cx="302433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สาธารณะ </a:t>
            </a:r>
            <a:r>
              <a:rPr lang="th-TH" sz="4000" b="1" dirty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/ สังคม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42856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13</a:t>
            </a:fld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944413"/>
            <a:ext cx="2259290" cy="2554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พัฒนาคุณภาพ/ประสิทธิภาพในการบริหารจัดการ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เพิ่มผลิตภาพแรงงาน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ได้รับสิทธิประโยชน์ด้านภาษีและด้านอื่น ๆ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มีความปลอดภัยจากการทำงานของลูกจ้าง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6290" y="2944414"/>
            <a:ext cx="2214578" cy="2246769"/>
          </a:xfrm>
          <a:prstGeom prst="rect">
            <a:avLst/>
          </a:prstGeom>
          <a:noFill/>
          <a:ln w="2540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มีความรู้ความสามารถเป็นที่ยอมรับ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ได้รับค่าจ้างสูงขึ้น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มีความก้าวหน้าและมั่นคงในการทำงาน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มีความปลอดภัยในการทำงาน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06712" y="2944413"/>
            <a:ext cx="3024336" cy="1323439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ได้รับการคุ้มครองความปลอดภัยในชีวิตและทรัพย์สิน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ได้รับสินค้าหรือบริการที่ดีมีคุณภาพ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สังคมส่วนรวมเกิดความสันติสุข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619672" y="1804286"/>
            <a:ext cx="5605252" cy="0"/>
          </a:xfrm>
          <a:prstGeom prst="line">
            <a:avLst/>
          </a:prstGeom>
          <a:ln w="2222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19672" y="1804287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24924" y="1802641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213833" y="1954734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644008" y="1363917"/>
            <a:ext cx="0" cy="44037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Program Files (x86)\Microsoft Office\MEDIA\CAGCAT10\j029718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19762"/>
            <a:ext cx="2088232" cy="94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9937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42856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14</a:t>
            </a:fld>
            <a:endParaRPr lang="th-TH" dirty="0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422" y="34593"/>
            <a:ext cx="5304234" cy="5715000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66876"/>
            <a:ext cx="9144000" cy="2041261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132668"/>
            <a:ext cx="9144000" cy="1629833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77647"/>
            <a:ext cx="2647950" cy="1436688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15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5254</TotalTime>
  <Words>980</Words>
  <Application>Microsoft Office PowerPoint</Application>
  <PresentationFormat>นำเสนอทางหน้าจอ (16:10)</PresentationFormat>
  <Paragraphs>131</Paragraphs>
  <Slides>15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15</vt:i4>
      </vt:variant>
    </vt:vector>
  </HeadingPairs>
  <TitlesOfParts>
    <vt:vector size="24" baseType="lpstr">
      <vt:lpstr>Angsana New</vt:lpstr>
      <vt:lpstr>Arial</vt:lpstr>
      <vt:lpstr>Calibri</vt:lpstr>
      <vt:lpstr>Cordia New</vt:lpstr>
      <vt:lpstr>TH SarabunIT๙</vt:lpstr>
      <vt:lpstr>TH SarabunPSK</vt:lpstr>
      <vt:lpstr>Webdings</vt:lpstr>
      <vt:lpstr>Wingdings 2</vt:lpstr>
      <vt:lpstr>การออกแบบเริ่มต้น</vt:lpstr>
      <vt:lpstr> </vt:lpstr>
      <vt:lpstr>เหตุผล</vt:lpstr>
      <vt:lpstr>เหตุผล (ต่อ)</vt:lpstr>
      <vt:lpstr>สาระสำคัญ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งานนำเสนอ PowerPoint</vt:lpstr>
      <vt:lpstr>การบังคับใช้</vt:lpstr>
      <vt:lpstr>งานนำเสนอ PowerPoint</vt:lpstr>
      <vt:lpstr>งานนำเสนอ PowerPoint</vt:lpstr>
      <vt:lpstr>ขอบคุณ</vt:lpstr>
    </vt:vector>
  </TitlesOfParts>
  <Company>spisd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Acer</cp:lastModifiedBy>
  <cp:revision>897</cp:revision>
  <cp:lastPrinted>2015-11-04T10:57:56Z</cp:lastPrinted>
  <dcterms:created xsi:type="dcterms:W3CDTF">2007-09-04T08:51:01Z</dcterms:created>
  <dcterms:modified xsi:type="dcterms:W3CDTF">2016-03-24T02:52:49Z</dcterms:modified>
</cp:coreProperties>
</file>