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61" r:id="rId4"/>
  </p:sldIdLst>
  <p:sldSz cx="9144000" cy="6858000" type="screen4x3"/>
  <p:notesSz cx="6799263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2400"/>
    <a:srgbClr val="000099"/>
    <a:srgbClr val="AAD9EC"/>
    <a:srgbClr val="A8BEE6"/>
    <a:srgbClr val="E0F1F8"/>
    <a:srgbClr val="E1E8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88" autoAdjust="0"/>
    <p:restoredTop sz="94660"/>
  </p:normalViewPr>
  <p:slideViewPr>
    <p:cSldViewPr>
      <p:cViewPr>
        <p:scale>
          <a:sx n="100" d="100"/>
          <a:sy n="100" d="100"/>
        </p:scale>
        <p:origin x="-101" y="-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41392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6052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985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1366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3648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3898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9446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1815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8924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9377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3881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14127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69081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5E60C-86CA-47C5-BEEA-807800874FC6}" type="datetimeFigureOut">
              <a:rPr lang="th-TH" smtClean="0"/>
              <a:pPr/>
              <a:t>27/04/65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2F9E1-8901-4F15-A185-A01976A2A22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3874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กลุ่ม 13"/>
          <p:cNvGrpSpPr>
            <a:grpSpLocks/>
          </p:cNvGrpSpPr>
          <p:nvPr/>
        </p:nvGrpSpPr>
        <p:grpSpPr bwMode="auto">
          <a:xfrm>
            <a:off x="251520" y="476672"/>
            <a:ext cx="8640960" cy="6048672"/>
            <a:chOff x="323528" y="804864"/>
            <a:chExt cx="8568630" cy="6393497"/>
          </a:xfrm>
        </p:grpSpPr>
        <p:sp>
          <p:nvSpPr>
            <p:cNvPr id="93" name="สี่เหลี่ยมผืนผ้ามุมมน 3"/>
            <p:cNvSpPr/>
            <p:nvPr/>
          </p:nvSpPr>
          <p:spPr>
            <a:xfrm>
              <a:off x="2931579" y="804864"/>
              <a:ext cx="3089024" cy="441325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กรมพัฒนาฝีมือแรงงาน</a:t>
              </a:r>
            </a:p>
          </p:txBody>
        </p:sp>
        <p:sp>
          <p:nvSpPr>
            <p:cNvPr id="94" name="สี่เหลี่ยมผืนผ้ามุมมน 4"/>
            <p:cNvSpPr/>
            <p:nvPr/>
          </p:nvSpPr>
          <p:spPr>
            <a:xfrm>
              <a:off x="2406159" y="3703639"/>
              <a:ext cx="1792143" cy="538162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สำนักงานเลขานุการกรม</a:t>
              </a:r>
            </a:p>
          </p:txBody>
        </p:sp>
        <p:sp>
          <p:nvSpPr>
            <p:cNvPr id="95" name="สี่เหลี่ยมผืนผ้ามุมมน 5"/>
            <p:cNvSpPr/>
            <p:nvPr/>
          </p:nvSpPr>
          <p:spPr>
            <a:xfrm>
              <a:off x="2406159" y="5607050"/>
              <a:ext cx="1795317" cy="522288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กองแผนงานและสารสนเทศ</a:t>
              </a:r>
            </a:p>
          </p:txBody>
        </p:sp>
        <p:sp>
          <p:nvSpPr>
            <p:cNvPr id="96" name="สี่เหลี่ยมผืนผ้ามุมมน 6"/>
            <p:cNvSpPr/>
            <p:nvPr/>
          </p:nvSpPr>
          <p:spPr>
            <a:xfrm>
              <a:off x="4758643" y="4987925"/>
              <a:ext cx="1814366" cy="547688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สถาบันพัฒนาฝีมือแรงงาน         </a:t>
              </a:r>
              <a:endPara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endParaRP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1 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- 25</a:t>
              </a:r>
            </a:p>
          </p:txBody>
        </p:sp>
        <p:sp>
          <p:nvSpPr>
            <p:cNvPr id="97" name="สี่เหลี่ยมผืนผ้ามุมมน 7"/>
            <p:cNvSpPr/>
            <p:nvPr/>
          </p:nvSpPr>
          <p:spPr>
            <a:xfrm>
              <a:off x="2406159" y="4313238"/>
              <a:ext cx="1795317" cy="574675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กองบริหารการคลัง</a:t>
              </a:r>
            </a:p>
          </p:txBody>
        </p:sp>
        <p:sp>
          <p:nvSpPr>
            <p:cNvPr id="98" name="สี่เหลี่ยมผืนผ้ามุมมน 8"/>
            <p:cNvSpPr/>
            <p:nvPr/>
          </p:nvSpPr>
          <p:spPr>
            <a:xfrm>
              <a:off x="2406159" y="4960938"/>
              <a:ext cx="1777856" cy="574675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กองบริหารทรัพยากรบุคคล</a:t>
              </a:r>
            </a:p>
          </p:txBody>
        </p:sp>
        <p:sp>
          <p:nvSpPr>
            <p:cNvPr id="99" name="สี่เหลี่ยมผืนผ้ามุมมน 9"/>
            <p:cNvSpPr/>
            <p:nvPr/>
          </p:nvSpPr>
          <p:spPr>
            <a:xfrm>
              <a:off x="4761818" y="2446339"/>
              <a:ext cx="1752458" cy="552450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กองพัฒนาศักยภาพ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แรงงาน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และ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ผู้ประกอบกิจการ</a:t>
              </a:r>
            </a:p>
          </p:txBody>
        </p:sp>
        <p:sp>
          <p:nvSpPr>
            <p:cNvPr id="100" name="สี่เหลี่ยมผืนผ้ามุมมน 10"/>
            <p:cNvSpPr/>
            <p:nvPr/>
          </p:nvSpPr>
          <p:spPr>
            <a:xfrm>
              <a:off x="4752294" y="3092451"/>
              <a:ext cx="1761982" cy="525463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กองส่งเสริม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การพัฒนาฝีมือแรงงาน</a:t>
              </a:r>
            </a:p>
          </p:txBody>
        </p:sp>
        <p:sp>
          <p:nvSpPr>
            <p:cNvPr id="101" name="สี่เหลี่ยมผืนผ้ามุมมน 11"/>
            <p:cNvSpPr/>
            <p:nvPr/>
          </p:nvSpPr>
          <p:spPr>
            <a:xfrm>
              <a:off x="4761818" y="3689351"/>
              <a:ext cx="1752458" cy="552450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สำนักพัฒนาผู้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ฝึก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และ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เทคโนโลยีการฝึก</a:t>
              </a:r>
            </a:p>
          </p:txBody>
        </p:sp>
        <p:sp>
          <p:nvSpPr>
            <p:cNvPr id="102" name="สี่เหลี่ยมผืนผ้ามุมมน 12"/>
            <p:cNvSpPr/>
            <p:nvPr/>
          </p:nvSpPr>
          <p:spPr>
            <a:xfrm>
              <a:off x="4766581" y="4332288"/>
              <a:ext cx="1806428" cy="555625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สำนักพัฒนามาตรฐาน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และทดสอบฝีมือแรงงาน</a:t>
              </a:r>
            </a:p>
          </p:txBody>
        </p:sp>
        <p:sp>
          <p:nvSpPr>
            <p:cNvPr id="103" name="สี่เหลี่ยมผืนผ้ามุมมน 19"/>
            <p:cNvSpPr/>
            <p:nvPr/>
          </p:nvSpPr>
          <p:spPr>
            <a:xfrm>
              <a:off x="323528" y="3738564"/>
              <a:ext cx="1765157" cy="469900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กองสื่อสารองค์กร</a:t>
              </a:r>
            </a:p>
          </p:txBody>
        </p:sp>
        <p:sp>
          <p:nvSpPr>
            <p:cNvPr id="104" name="สี่เหลี่ยมผืนผ้ามุมมน 20"/>
            <p:cNvSpPr/>
            <p:nvPr/>
          </p:nvSpPr>
          <p:spPr>
            <a:xfrm>
              <a:off x="323528" y="6181725"/>
              <a:ext cx="1765157" cy="541338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สถาบันพัฒนาฝีมือแรงงานนานาชาติ</a:t>
              </a:r>
            </a:p>
          </p:txBody>
        </p:sp>
        <p:sp>
          <p:nvSpPr>
            <p:cNvPr id="105" name="สี่เหลี่ยมผืนผ้ามุมมน 21"/>
            <p:cNvSpPr/>
            <p:nvPr/>
          </p:nvSpPr>
          <p:spPr>
            <a:xfrm>
              <a:off x="6882546" y="3544934"/>
              <a:ext cx="2009612" cy="429979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สถาบันพัฒนาบุคลากร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ใอุต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สาหกร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รม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ยานยนต์และ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ชิ้นส่วนอะไหล่ยานยนต์</a:t>
              </a:r>
            </a:p>
          </p:txBody>
        </p:sp>
        <p:sp>
          <p:nvSpPr>
            <p:cNvPr id="106" name="สี่เหลี่ยมผืนผ้ามุมมน 22"/>
            <p:cNvSpPr/>
            <p:nvPr/>
          </p:nvSpPr>
          <p:spPr>
            <a:xfrm>
              <a:off x="323528" y="5045075"/>
              <a:ext cx="1765157" cy="490538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กองวิเทศสัมพันธ์</a:t>
              </a:r>
            </a:p>
          </p:txBody>
        </p:sp>
        <p:sp>
          <p:nvSpPr>
            <p:cNvPr id="107" name="สี่เหลี่ยมผืนผ้ามุมมน 23"/>
            <p:cNvSpPr/>
            <p:nvPr/>
          </p:nvSpPr>
          <p:spPr>
            <a:xfrm>
              <a:off x="6953978" y="5662209"/>
              <a:ext cx="1938180" cy="555625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สถาบันพัฒนา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บุคลากร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สาขาเทคโนโลยีการ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ผลิต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อัตโนมัติ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และ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หุ่นยนต์</a:t>
              </a:r>
            </a:p>
          </p:txBody>
        </p:sp>
        <p:sp>
          <p:nvSpPr>
            <p:cNvPr id="108" name="สี่เหลี่ยมผืนผ้ามุมมน 24"/>
            <p:cNvSpPr/>
            <p:nvPr/>
          </p:nvSpPr>
          <p:spPr>
            <a:xfrm>
              <a:off x="323528" y="5603875"/>
              <a:ext cx="1765157" cy="504825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ศูนย์ข้อมูลเทคโนโลยี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สารสนเทศ</a:t>
              </a:r>
            </a:p>
            <a:p>
              <a:pPr marL="0" marR="0" lvl="0" indent="0" algn="ctr" defTabSz="914400" eaLnBrk="0" fontAlgn="base" latinLnBrk="0" hangingPunct="0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และ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การสื่อสาร</a:t>
              </a:r>
            </a:p>
          </p:txBody>
        </p:sp>
        <p:sp>
          <p:nvSpPr>
            <p:cNvPr id="109" name="สี่เหลี่ยมผืนผ้ามุมมน 25"/>
            <p:cNvSpPr/>
            <p:nvPr/>
          </p:nvSpPr>
          <p:spPr>
            <a:xfrm>
              <a:off x="6873022" y="2936030"/>
              <a:ext cx="1996913" cy="509186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สำนักงานรับรอง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ความรู้ความสามารถ</a:t>
              </a:r>
            </a:p>
          </p:txBody>
        </p:sp>
        <p:sp>
          <p:nvSpPr>
            <p:cNvPr id="110" name="สี่เหลี่ยมผืนผ้ามุมมน 26"/>
            <p:cNvSpPr/>
            <p:nvPr/>
          </p:nvSpPr>
          <p:spPr>
            <a:xfrm>
              <a:off x="6926992" y="4592235"/>
              <a:ext cx="1942942" cy="515938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สถาบันพัฒนาทรัพยากร</a:t>
              </a: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มนุษย์</a:t>
              </a: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สำหรับ</a:t>
              </a: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อุตสาหกรรมบริการสุขภาพ</a:t>
              </a:r>
            </a:p>
          </p:txBody>
        </p:sp>
        <p:sp>
          <p:nvSpPr>
            <p:cNvPr id="111" name="สี่เหลี่ยมผืนผ้ามุมมน 27"/>
            <p:cNvSpPr/>
            <p:nvPr/>
          </p:nvSpPr>
          <p:spPr>
            <a:xfrm>
              <a:off x="6947629" y="5130715"/>
              <a:ext cx="1922306" cy="495300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สำนักงานพัฒนาฝีมือแรงงาน </a:t>
              </a:r>
              <a:endPara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endParaRPr>
            </a:p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52 แห่ง</a:t>
              </a:r>
              <a:endPara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สี่เหลี่ยมผืนผ้ามุมมน 28"/>
            <p:cNvSpPr/>
            <p:nvPr/>
          </p:nvSpPr>
          <p:spPr>
            <a:xfrm>
              <a:off x="4777692" y="1800226"/>
              <a:ext cx="1736584" cy="538163"/>
            </a:xfrm>
            <a:prstGeom prst="round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rnd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สำนักงานผู้ตรวจราชการกรม</a:t>
              </a: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088685" y="1428751"/>
              <a:ext cx="2019136" cy="2845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อธิบดี</a:t>
              </a: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4801503" y="1409701"/>
              <a:ext cx="2025486" cy="2845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รองอธิบดี</a:t>
              </a:r>
            </a:p>
          </p:txBody>
        </p:sp>
        <p:sp>
          <p:nvSpPr>
            <p:cNvPr id="115" name="สี่เหลี่ยมผืนผ้ามุมมน 76"/>
            <p:cNvSpPr/>
            <p:nvPr/>
          </p:nvSpPr>
          <p:spPr>
            <a:xfrm>
              <a:off x="2406159" y="3092451"/>
              <a:ext cx="1782618" cy="539750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กลุ่มกฎหมาย</a:t>
              </a:r>
            </a:p>
          </p:txBody>
        </p:sp>
        <p:sp>
          <p:nvSpPr>
            <p:cNvPr id="116" name="สี่เหลี่ยมผืนผ้ามุมมน 77"/>
            <p:cNvSpPr/>
            <p:nvPr/>
          </p:nvSpPr>
          <p:spPr>
            <a:xfrm>
              <a:off x="2406159" y="2446339"/>
              <a:ext cx="1777856" cy="538162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กลุ่มพัฒนาระบบบริหาร</a:t>
              </a:r>
            </a:p>
          </p:txBody>
        </p:sp>
        <p:sp>
          <p:nvSpPr>
            <p:cNvPr id="117" name="สี่เหลี่ยมผืนผ้ามุมมน 78"/>
            <p:cNvSpPr/>
            <p:nvPr/>
          </p:nvSpPr>
          <p:spPr>
            <a:xfrm>
              <a:off x="2433145" y="1800226"/>
              <a:ext cx="1761982" cy="538163"/>
            </a:xfrm>
            <a:prstGeom prst="roundRect">
              <a:avLst/>
            </a:prstGeom>
            <a:solidFill>
              <a:srgbClr val="4BACC6">
                <a:lumMod val="75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sym typeface="Arial" panose="020B0604020202020204" pitchFamily="34" charset="0"/>
                </a:rPr>
                <a:t>กลุ่มตรวจสอบภายใน</a:t>
              </a:r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2465686" y="6589457"/>
              <a:ext cx="428431" cy="284575"/>
            </a:xfrm>
            <a:prstGeom prst="rect">
              <a:avLst/>
            </a:prstGeom>
            <a:solidFill>
              <a:srgbClr val="4BACC6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51"/>
            <p:cNvSpPr>
              <a:spLocks noChangeArrowheads="1"/>
            </p:cNvSpPr>
            <p:nvPr/>
          </p:nvSpPr>
          <p:spPr bwMode="auto">
            <a:xfrm>
              <a:off x="3008775" y="6612677"/>
              <a:ext cx="3692017" cy="292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870942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หน่วยงานที่จัดตั้งตาม</a:t>
              </a:r>
              <a:r>
                <a:rPr kumimoji="0" lang="th-TH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กฎกระทรวงแบ่ง</a:t>
              </a: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ส่วน</a:t>
              </a:r>
              <a:r>
                <a:rPr kumimoji="0" lang="th-TH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ราชการ กรมพัฒนาฝีมือแรงงาน </a:t>
              </a: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พ.ศ. 2559</a:t>
              </a: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2465686" y="6913786"/>
              <a:ext cx="428431" cy="284575"/>
            </a:xfrm>
            <a:prstGeom prst="rect">
              <a:avLst/>
            </a:prstGeom>
            <a:gradFill rotWithShape="1">
              <a:gsLst>
                <a:gs pos="0">
                  <a:srgbClr val="F79646">
                    <a:tint val="50000"/>
                    <a:satMod val="300000"/>
                  </a:srgbClr>
                </a:gs>
                <a:gs pos="35000">
                  <a:srgbClr val="F79646">
                    <a:tint val="37000"/>
                    <a:satMod val="300000"/>
                  </a:srgbClr>
                </a:gs>
                <a:gs pos="100000">
                  <a:srgbClr val="F79646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Rectangle 57"/>
            <p:cNvSpPr>
              <a:spLocks noChangeArrowheads="1"/>
            </p:cNvSpPr>
            <p:nvPr/>
          </p:nvSpPr>
          <p:spPr bwMode="auto">
            <a:xfrm>
              <a:off x="3026014" y="6913786"/>
              <a:ext cx="1510424" cy="28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870942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itchFamily="34" charset="-34"/>
                  <a:sym typeface="Arial" panose="020B0604020202020204" pitchFamily="34" charset="0"/>
                </a:rPr>
                <a:t>หน่วยงานที่จัดตั้งเป็นกองภายใน</a:t>
              </a:r>
            </a:p>
          </p:txBody>
        </p:sp>
        <p:cxnSp>
          <p:nvCxnSpPr>
            <p:cNvPr id="122" name="ตัวเชื่อมต่อตรง 109"/>
            <p:cNvCxnSpPr/>
            <p:nvPr/>
          </p:nvCxnSpPr>
          <p:spPr>
            <a:xfrm>
              <a:off x="4476091" y="1285876"/>
              <a:ext cx="14287" cy="46085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alpha val="87000"/>
                </a:sysClr>
              </a:solidFill>
              <a:prstDash val="solid"/>
            </a:ln>
            <a:effectLst/>
          </p:spPr>
        </p:cxnSp>
        <p:cxnSp>
          <p:nvCxnSpPr>
            <p:cNvPr id="123" name="ตัวเชื่อมต่อตรง 111"/>
            <p:cNvCxnSpPr/>
            <p:nvPr/>
          </p:nvCxnSpPr>
          <p:spPr>
            <a:xfrm>
              <a:off x="4490378" y="5894388"/>
              <a:ext cx="0" cy="0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124" name="ตัวเชื่อมต่อตรง 118"/>
            <p:cNvCxnSpPr>
              <a:stCxn id="117" idx="3"/>
              <a:endCxn id="112" idx="1"/>
            </p:cNvCxnSpPr>
            <p:nvPr/>
          </p:nvCxnSpPr>
          <p:spPr>
            <a:xfrm>
              <a:off x="4195127" y="2068514"/>
              <a:ext cx="582565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25" name="ตัวเชื่อมต่อตรง 128"/>
            <p:cNvCxnSpPr/>
            <p:nvPr/>
          </p:nvCxnSpPr>
          <p:spPr>
            <a:xfrm>
              <a:off x="4803090" y="2678114"/>
              <a:ext cx="582566" cy="0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126" name="ตัวเชื่อมต่อตรง 131"/>
            <p:cNvCxnSpPr/>
            <p:nvPr/>
          </p:nvCxnSpPr>
          <p:spPr>
            <a:xfrm>
              <a:off x="5258666" y="3133726"/>
              <a:ext cx="584153" cy="0"/>
            </a:xfrm>
            <a:prstGeom prst="line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</a:ln>
            <a:effectLst/>
          </p:spPr>
        </p:cxnSp>
        <p:cxnSp>
          <p:nvCxnSpPr>
            <p:cNvPr id="127" name="ตัวเชื่อมต่อตรง 132"/>
            <p:cNvCxnSpPr/>
            <p:nvPr/>
          </p:nvCxnSpPr>
          <p:spPr>
            <a:xfrm>
              <a:off x="4184015" y="2760664"/>
              <a:ext cx="584153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28" name="ตัวเชื่อมต่อตรง 133"/>
            <p:cNvCxnSpPr/>
            <p:nvPr/>
          </p:nvCxnSpPr>
          <p:spPr>
            <a:xfrm>
              <a:off x="4174491" y="3363914"/>
              <a:ext cx="584153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29" name="ตัวเชื่อมต่อตรง 134"/>
            <p:cNvCxnSpPr/>
            <p:nvPr/>
          </p:nvCxnSpPr>
          <p:spPr>
            <a:xfrm>
              <a:off x="4195127" y="3984625"/>
              <a:ext cx="582565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30" name="ตัวเชื่อมต่อตรง 135"/>
            <p:cNvCxnSpPr/>
            <p:nvPr/>
          </p:nvCxnSpPr>
          <p:spPr>
            <a:xfrm>
              <a:off x="4207826" y="5903913"/>
              <a:ext cx="282552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31" name="ตัวเชื่อมต่อตรง 137"/>
            <p:cNvCxnSpPr/>
            <p:nvPr/>
          </p:nvCxnSpPr>
          <p:spPr>
            <a:xfrm>
              <a:off x="4184015" y="4610100"/>
              <a:ext cx="584153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32" name="ตัวเชื่อมต่อตรง 138"/>
            <p:cNvCxnSpPr/>
            <p:nvPr/>
          </p:nvCxnSpPr>
          <p:spPr>
            <a:xfrm>
              <a:off x="4174491" y="5248275"/>
              <a:ext cx="584153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33" name="ตัวเชื่อมต่อตรง 139"/>
            <p:cNvCxnSpPr>
              <a:endCxn id="94" idx="1"/>
            </p:cNvCxnSpPr>
            <p:nvPr/>
          </p:nvCxnSpPr>
          <p:spPr>
            <a:xfrm>
              <a:off x="2088685" y="3971925"/>
              <a:ext cx="317474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34" name="ตัวเชื่อมต่อตรง 145"/>
            <p:cNvCxnSpPr/>
            <p:nvPr/>
          </p:nvCxnSpPr>
          <p:spPr>
            <a:xfrm>
              <a:off x="3483985" y="1573214"/>
              <a:ext cx="1901671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35" name="ตัวเชื่อมต่อตรง 153"/>
            <p:cNvCxnSpPr/>
            <p:nvPr/>
          </p:nvCxnSpPr>
          <p:spPr>
            <a:xfrm>
              <a:off x="2088685" y="5856288"/>
              <a:ext cx="317474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36" name="ตัวเชื่อมต่อตรง 1030"/>
            <p:cNvCxnSpPr/>
            <p:nvPr/>
          </p:nvCxnSpPr>
          <p:spPr>
            <a:xfrm flipH="1">
              <a:off x="2247422" y="5248275"/>
              <a:ext cx="15874" cy="1208088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37" name="ตัวเชื่อมต่อตรง 159"/>
            <p:cNvCxnSpPr/>
            <p:nvPr/>
          </p:nvCxnSpPr>
          <p:spPr>
            <a:xfrm>
              <a:off x="2072811" y="5248275"/>
              <a:ext cx="174611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38" name="ตัวเชื่อมต่อตรง 161"/>
            <p:cNvCxnSpPr/>
            <p:nvPr/>
          </p:nvCxnSpPr>
          <p:spPr>
            <a:xfrm>
              <a:off x="2088685" y="6456363"/>
              <a:ext cx="174611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39" name="ตัวเชื่อมต่อตรง 162"/>
            <p:cNvCxnSpPr/>
            <p:nvPr/>
          </p:nvCxnSpPr>
          <p:spPr>
            <a:xfrm>
              <a:off x="6541262" y="3258736"/>
              <a:ext cx="319061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40" name="ตัวเชื่อมต่อตรง 168"/>
            <p:cNvCxnSpPr/>
            <p:nvPr/>
          </p:nvCxnSpPr>
          <p:spPr>
            <a:xfrm>
              <a:off x="6541262" y="4027488"/>
              <a:ext cx="190484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41" name="ตัวเชื่อมต่อตรง 169"/>
            <p:cNvCxnSpPr/>
            <p:nvPr/>
          </p:nvCxnSpPr>
          <p:spPr>
            <a:xfrm>
              <a:off x="6771430" y="4799649"/>
              <a:ext cx="0" cy="1789808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42" name="ตัวเชื่อมต่อตรง 172"/>
            <p:cNvCxnSpPr/>
            <p:nvPr/>
          </p:nvCxnSpPr>
          <p:spPr>
            <a:xfrm>
              <a:off x="6612693" y="5330105"/>
              <a:ext cx="319062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43" name="ตัวเชื่อมต่อตรง 55"/>
            <p:cNvCxnSpPr/>
            <p:nvPr/>
          </p:nvCxnSpPr>
          <p:spPr>
            <a:xfrm>
              <a:off x="6750001" y="4799649"/>
              <a:ext cx="193659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cxnSp>
          <p:nvCxnSpPr>
            <p:cNvPr id="144" name="ตัวเชื่อมต่อตรง 70"/>
            <p:cNvCxnSpPr/>
            <p:nvPr/>
          </p:nvCxnSpPr>
          <p:spPr>
            <a:xfrm>
              <a:off x="6779367" y="6069880"/>
              <a:ext cx="163499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</p:grpSp>
      <p:sp>
        <p:nvSpPr>
          <p:cNvPr id="145" name="TextBox 144"/>
          <p:cNvSpPr txBox="1"/>
          <p:nvPr/>
        </p:nvSpPr>
        <p:spPr>
          <a:xfrm>
            <a:off x="630758" y="-27384"/>
            <a:ext cx="76136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H SarabunPSK" pitchFamily="34" charset="-34"/>
              </a:rPr>
              <a:t>แผนภูมิโครงสร้างกรมพัฒนาฝีมือ</a:t>
            </a:r>
            <a:r>
              <a:rPr lang="th-TH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H SarabunPSK" pitchFamily="34" charset="-34"/>
              </a:rPr>
              <a:t>แรงงาน 2565</a:t>
            </a:r>
            <a:endParaRPr lang="th-TH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H SarabunPSK" pitchFamily="34" charset="-34"/>
            </a:endParaRPr>
          </a:p>
        </p:txBody>
      </p:sp>
      <p:sp>
        <p:nvSpPr>
          <p:cNvPr id="56" name="สี่เหลี่ยมผืนผ้ามุมมน 21"/>
          <p:cNvSpPr/>
          <p:nvPr/>
        </p:nvSpPr>
        <p:spPr bwMode="auto">
          <a:xfrm>
            <a:off x="6876256" y="3514524"/>
            <a:ext cx="2026576" cy="418532"/>
          </a:xfrm>
          <a:prstGeom prst="roundRect">
            <a:avLst/>
          </a:prstGeom>
          <a:gradFill rotWithShape="1">
            <a:gsLst>
              <a:gs pos="0">
                <a:srgbClr val="F79646">
                  <a:tint val="50000"/>
                  <a:satMod val="300000"/>
                </a:srgbClr>
              </a:gs>
              <a:gs pos="35000">
                <a:srgbClr val="F79646">
                  <a:tint val="37000"/>
                  <a:satMod val="300000"/>
                </a:srgbClr>
              </a:gs>
              <a:gs pos="100000">
                <a:srgbClr val="F7964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lgDash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สถาบัน</a:t>
            </a:r>
            <a:r>
              <a: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พัฒนา</a:t>
            </a:r>
            <a:r>
              <a:rPr kumimoji="0" lang="th-TH" sz="12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บุคลากรดิจิทัล</a:t>
            </a:r>
            <a:endParaRPr kumimoji="0" lang="th-TH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sym typeface="Arial" panose="020B0604020202020204" pitchFamily="34" charset="0"/>
            </a:endParaRPr>
          </a:p>
        </p:txBody>
      </p:sp>
      <p:cxnSp>
        <p:nvCxnSpPr>
          <p:cNvPr id="65" name="ตัวเชื่อมต่อตรง 169"/>
          <p:cNvCxnSpPr/>
          <p:nvPr/>
        </p:nvCxnSpPr>
        <p:spPr bwMode="auto">
          <a:xfrm>
            <a:off x="6718320" y="3272354"/>
            <a:ext cx="0" cy="455888"/>
          </a:xfrm>
          <a:prstGeom prst="line">
            <a:avLst/>
          </a:prstGeom>
          <a:noFill/>
          <a:ln w="190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</p:cxnSp>
      <p:cxnSp>
        <p:nvCxnSpPr>
          <p:cNvPr id="74" name="ตัวเชื่อมต่อตรง 55"/>
          <p:cNvCxnSpPr/>
          <p:nvPr/>
        </p:nvCxnSpPr>
        <p:spPr bwMode="auto">
          <a:xfrm>
            <a:off x="6720694" y="3284984"/>
            <a:ext cx="145210" cy="0"/>
          </a:xfrm>
          <a:prstGeom prst="line">
            <a:avLst/>
          </a:prstGeom>
          <a:noFill/>
          <a:ln w="190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</p:cxnSp>
      <p:cxnSp>
        <p:nvCxnSpPr>
          <p:cNvPr id="61" name="ตัวเชื่อมต่อตรง 70"/>
          <p:cNvCxnSpPr/>
          <p:nvPr/>
        </p:nvCxnSpPr>
        <p:spPr bwMode="auto">
          <a:xfrm>
            <a:off x="6732241" y="5949280"/>
            <a:ext cx="216023" cy="0"/>
          </a:xfrm>
          <a:prstGeom prst="line">
            <a:avLst/>
          </a:prstGeom>
          <a:noFill/>
          <a:ln w="190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</p:cxnSp>
      <p:sp>
        <p:nvSpPr>
          <p:cNvPr id="64" name="สี่เหลี่ยมผืนผ้ามุมมน 23"/>
          <p:cNvSpPr/>
          <p:nvPr/>
        </p:nvSpPr>
        <p:spPr bwMode="auto">
          <a:xfrm>
            <a:off x="6937939" y="5661248"/>
            <a:ext cx="1954541" cy="540833"/>
          </a:xfrm>
          <a:prstGeom prst="roundRect">
            <a:avLst/>
          </a:prstGeom>
          <a:gradFill rotWithShape="1">
            <a:gsLst>
              <a:gs pos="0">
                <a:srgbClr val="F79646">
                  <a:tint val="50000"/>
                  <a:satMod val="300000"/>
                </a:srgbClr>
              </a:gs>
              <a:gs pos="35000">
                <a:srgbClr val="F79646">
                  <a:tint val="37000"/>
                  <a:satMod val="300000"/>
                </a:srgbClr>
              </a:gs>
              <a:gs pos="100000">
                <a:srgbClr val="F7964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lgDash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สถาบันพัฒนา</a:t>
            </a:r>
            <a:r>
              <a: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บุคลากร</a:t>
            </a:r>
          </a:p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สาขาเทคโนโลยีอัตโนมัติ</a:t>
            </a:r>
          </a:p>
          <a:p>
            <a:pPr marL="0" marR="0" lvl="0" indent="0" algn="ctr" defTabSz="91440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และ</a:t>
            </a:r>
            <a:r>
              <a:rPr kumimoji="0" lang="th-TH" sz="12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เมค</a:t>
            </a:r>
            <a:r>
              <a:rPr kumimoji="0" lang="th-T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sym typeface="Arial" panose="020B0604020202020204" pitchFamily="34" charset="0"/>
              </a:rPr>
              <a:t>คาทรอนิกส์ </a:t>
            </a:r>
            <a:endParaRPr kumimoji="0" lang="th-TH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sym typeface="Arial" panose="020B0604020202020204" pitchFamily="34" charset="0"/>
            </a:endParaRPr>
          </a:p>
        </p:txBody>
      </p:sp>
      <p:cxnSp>
        <p:nvCxnSpPr>
          <p:cNvPr id="71" name="ตัวเชื่อมต่อตรง 55"/>
          <p:cNvCxnSpPr/>
          <p:nvPr/>
        </p:nvCxnSpPr>
        <p:spPr bwMode="auto">
          <a:xfrm>
            <a:off x="6693502" y="3736626"/>
            <a:ext cx="187221" cy="0"/>
          </a:xfrm>
          <a:prstGeom prst="line">
            <a:avLst/>
          </a:prstGeom>
          <a:noFill/>
          <a:ln w="190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25719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212626" y="98629"/>
            <a:ext cx="873122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h-TH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Mali Grade 6" pitchFamily="2" charset="-34"/>
                <a:cs typeface="TH Mali Grade 6" pitchFamily="2" charset="-34"/>
              </a:rPr>
              <a:t>กฎกระทรวงแบ่งส่วนราชการกรมพัฒนาฝีมือแรงงาน ได้แบ่งส่วนราชการของกรมพัฒนาฝีมือแรงงานเป็นราชการบริหารส่วนกลาง และราชการบริหารส่วนกลางที่ตั้งในภูมิภาค  ดังนี้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1600" y="1628800"/>
            <a:ext cx="39736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หน่วยงานตามกฎกระทรวง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สำนักงานเลขานุการกรม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กองบริหารการคลัง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กองบริหารทรัพยากรบุคคล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กองแผนงานและสารสนเทศ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กองพัฒนาศักยภาพแรงงาน และผู้ประกอบกิจการ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กองส่งเสริมการพัฒนาฝีมือแรงงาน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สำนักพัฒนาผู้ฝึกและเทคโนโลยีการฝึก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สำนักพัฒนามาตรฐานและทดสอบฝีมือแรงงาน</a:t>
            </a:r>
          </a:p>
          <a:p>
            <a:endParaRPr lang="th-TH" sz="800" b="1" dirty="0">
              <a:solidFill>
                <a:srgbClr val="000099"/>
              </a:solidFill>
              <a:latin typeface="TH Mali Grade 6" pitchFamily="2" charset="-34"/>
              <a:cs typeface="TH Mali Grade 6" pitchFamily="2" charset="-34"/>
            </a:endParaRPr>
          </a:p>
          <a:p>
            <a:r>
              <a:rPr lang="th-TH" sz="2000" b="1" dirty="0" smtClean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  (ไม่</a:t>
            </a:r>
            <a:r>
              <a:rPr lang="th-TH" sz="2000" b="1" dirty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สังกัด</a:t>
            </a:r>
            <a:r>
              <a:rPr lang="th-TH" sz="2000" b="1" dirty="0" smtClean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กอง)</a:t>
            </a:r>
            <a:endParaRPr lang="th-TH" sz="2000" b="1" dirty="0">
              <a:solidFill>
                <a:srgbClr val="7030A0"/>
              </a:solidFill>
              <a:latin typeface="TH Mali Grade 6" pitchFamily="2" charset="-34"/>
              <a:cs typeface="TH Mali Grade 6" pitchFamily="2" charset="-34"/>
            </a:endParaRPr>
          </a:p>
          <a:p>
            <a:pPr marL="266700" indent="-266700">
              <a:buAutoNum type="arabicPeriod" startAt="9"/>
            </a:pPr>
            <a:r>
              <a:rPr lang="th-TH" sz="2000" b="1" dirty="0" smtClean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กลุ่มกฎหมาย</a:t>
            </a:r>
          </a:p>
          <a:p>
            <a:pPr marL="266700" indent="-266700">
              <a:buAutoNum type="arabicPeriod" startAt="9"/>
            </a:pPr>
            <a:r>
              <a:rPr lang="th-TH" sz="2000" b="1" dirty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กลุ่มตรวจสอบ</a:t>
            </a:r>
            <a:r>
              <a:rPr lang="th-TH" sz="2000" b="1" dirty="0" smtClean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ภายใน</a:t>
            </a:r>
          </a:p>
          <a:p>
            <a:pPr marL="266700" indent="-266700">
              <a:buAutoNum type="arabicPeriod" startAt="9"/>
            </a:pPr>
            <a:r>
              <a:rPr lang="th-TH" sz="2000" b="1" dirty="0">
                <a:solidFill>
                  <a:srgbClr val="7030A0"/>
                </a:solidFill>
                <a:latin typeface="TH Mali Grade 6" pitchFamily="2" charset="-34"/>
                <a:cs typeface="TH Mali Grade 6" pitchFamily="2" charset="-34"/>
              </a:rPr>
              <a:t>กลุ่มพัฒนาระบบบริหาร</a:t>
            </a:r>
          </a:p>
          <a:p>
            <a:endParaRPr lang="th-TH" sz="2000" b="1" dirty="0">
              <a:solidFill>
                <a:srgbClr val="000099"/>
              </a:solidFill>
              <a:latin typeface="TH Mali Grade 6" pitchFamily="2" charset="-34"/>
              <a:cs typeface="TH Mali Grade 6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44792" y="1628800"/>
            <a:ext cx="39736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หน่วยงานที่จัดตั้งเป็นกองภายใน</a:t>
            </a:r>
          </a:p>
          <a:p>
            <a:pPr marL="268288" indent="-268288">
              <a:buFontTx/>
              <a:buAutoNum type="arabicPeriod"/>
            </a:pPr>
            <a:r>
              <a:rPr lang="th-TH" sz="2000" b="1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สำนักงานผู้ตรวจราชการกรม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กองสื่อสารองค์กร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กองวิเทศสัมพันธ์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สำนักงานรับรองความรู้ความสามารถ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ศูนย์ข้อมูลเทคโนโลยีสารสนเทศและการสื่อสาร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สถาบันพัฒนา</a:t>
            </a:r>
            <a:r>
              <a:rPr lang="th-TH" sz="2000" b="1" dirty="0" err="1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บุคลากร</a:t>
            </a:r>
            <a:r>
              <a:rPr lang="th-TH" sz="2000" b="1" dirty="0" err="1" smtClean="0">
                <a:solidFill>
                  <a:srgbClr val="6C2400"/>
                </a:solidFill>
                <a:latin typeface="TH Mali Grade 6" pitchFamily="2" charset="-34"/>
                <a:cs typeface="TH Mali Grade 6" pitchFamily="2" charset="-34"/>
              </a:rPr>
              <a:t>ดิจิทัล</a:t>
            </a:r>
            <a:endParaRPr lang="th-TH" sz="2000" b="1" dirty="0" smtClean="0">
              <a:solidFill>
                <a:srgbClr val="6C2400"/>
              </a:solidFill>
              <a:latin typeface="TH Mali Grade 6" pitchFamily="2" charset="-34"/>
              <a:cs typeface="TH Mali Grade 6" pitchFamily="2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269527" y="1124744"/>
            <a:ext cx="24609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Mali Grade 6" pitchFamily="2" charset="-34"/>
                <a:cs typeface="TH Mali Grade 6" pitchFamily="2" charset="-34"/>
              </a:rPr>
              <a:t>ราชการบริหารส่วนกลาง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7817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212626" y="98629"/>
            <a:ext cx="873122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th-TH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H Mali Grade 6" pitchFamily="2" charset="-34"/>
                <a:cs typeface="TH Mali Grade 6" pitchFamily="2" charset="-34"/>
              </a:rPr>
              <a:t>กฎกระทรวงแบ่งส่วนราชการกรมพัฒนาฝีมือแรงงาน ได้แบ่งส่วนราชการของกรมพัฒนาฝีมือแรงงานเป็นราชการบริหารส่วนกลาง และราชการบริหารส่วนกลางที่ตั้งในภูมิภาค  ดังนี้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627784" y="1288643"/>
            <a:ext cx="3770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Mali Grade 6" pitchFamily="2" charset="-34"/>
                <a:cs typeface="TH Mali Grade 6" pitchFamily="2" charset="-34"/>
              </a:rPr>
              <a:t>ราชการบริหาร</a:t>
            </a:r>
            <a:r>
              <a:rPr lang="th-TH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Mali Grade 6" pitchFamily="2" charset="-34"/>
                <a:cs typeface="TH Mali Grade 6" pitchFamily="2" charset="-34"/>
              </a:rPr>
              <a:t>ส่วนกลางที่ตั้งในภูมิภาค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2150854"/>
            <a:ext cx="7776864" cy="324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หน่วยงานตามกฎกระทรวง</a:t>
            </a:r>
          </a:p>
          <a:p>
            <a:pPr marL="268288" indent="-268288">
              <a:buAutoNum type="arabicPeriod"/>
            </a:pPr>
            <a:r>
              <a:rPr lang="th-TH" sz="2000" b="1" dirty="0" smtClean="0">
                <a:solidFill>
                  <a:srgbClr val="000099"/>
                </a:solidFill>
                <a:latin typeface="TH Mali Grade 6" pitchFamily="2" charset="-34"/>
                <a:cs typeface="TH Mali Grade 6" pitchFamily="2" charset="-34"/>
              </a:rPr>
              <a:t>สถาบันพัฒนาฝีมือแรงงาน 1 - 25</a:t>
            </a:r>
          </a:p>
          <a:p>
            <a:endParaRPr lang="th-TH" sz="2000" b="1" dirty="0" smtClean="0">
              <a:latin typeface="TH Mali Grade 6" pitchFamily="2" charset="-34"/>
              <a:cs typeface="TH Mali Grade 6" pitchFamily="2" charset="-34"/>
            </a:endParaRPr>
          </a:p>
          <a:p>
            <a:endParaRPr lang="th-TH" sz="2000" b="1" dirty="0">
              <a:latin typeface="TH Mali Grade 6" pitchFamily="2" charset="-34"/>
              <a:cs typeface="TH Mali Grade 6" pitchFamily="2" charset="-34"/>
            </a:endParaRPr>
          </a:p>
          <a:p>
            <a:r>
              <a:rPr lang="th-TH" sz="1800" u="sng" dirty="0" smtClean="0">
                <a:solidFill>
                  <a:srgbClr val="6C2400"/>
                </a:solidFill>
                <a:latin typeface="TH Mali Grade 6" pitchFamily="2" charset="-34"/>
              </a:rPr>
              <a:t>หน่วยงานที่จัดตั้งเป็นกองภายใน</a:t>
            </a:r>
          </a:p>
          <a:p>
            <a:pPr marL="268288" indent="-268288">
              <a:buFontTx/>
              <a:buAutoNum type="arabicPeriod"/>
            </a:pP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สถาบันพัฒนาฝีมือแรงงานนานาชาติ (ที่ตั้งเชียงราย)</a:t>
            </a:r>
          </a:p>
          <a:p>
            <a:pPr marL="268288" indent="-268288">
              <a:buFontTx/>
              <a:buAutoNum type="arabicPeriod"/>
            </a:pP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สถาบันพัฒนาบุคลากรในอุตสาหกรรมยานยนต์และชิ้นส่วนอะไหล่ยานยนต์ (ที่ตั้งสมุทรปราการ)</a:t>
            </a:r>
            <a:r>
              <a:rPr lang="en-US" sz="1800" dirty="0" smtClean="0">
                <a:solidFill>
                  <a:srgbClr val="6C2400"/>
                </a:solidFill>
                <a:latin typeface="TH Mali Grade 6" pitchFamily="2" charset="-34"/>
              </a:rPr>
              <a:t> AHRDA</a:t>
            </a:r>
            <a:endParaRPr lang="th-TH" sz="1800" dirty="0" smtClean="0">
              <a:solidFill>
                <a:srgbClr val="6C2400"/>
              </a:solidFill>
              <a:latin typeface="TH Mali Grade 6" pitchFamily="2" charset="-34"/>
            </a:endParaRPr>
          </a:p>
          <a:p>
            <a:pPr marL="268288" indent="-268288">
              <a:buFontTx/>
              <a:buAutoNum type="arabicPeriod"/>
            </a:pP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สถาบันพัฒนาทรัพยากรมนุษย์สำหรับอุตสาหกรรมบริการสุขภาพ (ที่ตั้งเชียงใหม่)</a:t>
            </a:r>
            <a:r>
              <a:rPr lang="en-US" sz="1800" dirty="0" smtClean="0">
                <a:solidFill>
                  <a:srgbClr val="6C2400"/>
                </a:solidFill>
                <a:latin typeface="TH Mali Grade 6" pitchFamily="2" charset="-34"/>
              </a:rPr>
              <a:t> </a:t>
            </a:r>
            <a:endParaRPr lang="th-TH" sz="1800" dirty="0" smtClean="0">
              <a:solidFill>
                <a:srgbClr val="6C2400"/>
              </a:solidFill>
              <a:latin typeface="TH Mali Grade 6" pitchFamily="2" charset="-34"/>
            </a:endParaRPr>
          </a:p>
          <a:p>
            <a:pPr marL="268288" indent="-268288">
              <a:buFontTx/>
              <a:buAutoNum type="arabicPeriod"/>
            </a:pPr>
            <a:r>
              <a:rPr lang="th-TH" sz="1800" dirty="0">
                <a:solidFill>
                  <a:srgbClr val="6C2400"/>
                </a:solidFill>
                <a:latin typeface="TH Mali Grade 6" pitchFamily="2" charset="-34"/>
              </a:rPr>
              <a:t>สถาบัน</a:t>
            </a: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พัฒนาบุคลากรสาขาเทคโนโลยีการผลิตอัตโนมัติและหุ่นยนต์ (ที่ตั้งชลบุรี)</a:t>
            </a:r>
            <a:r>
              <a:rPr lang="en-US" sz="1800" dirty="0" smtClean="0">
                <a:solidFill>
                  <a:srgbClr val="6C2400"/>
                </a:solidFill>
                <a:latin typeface="TH Mali Grade 6" pitchFamily="2" charset="-34"/>
              </a:rPr>
              <a:t> MARA</a:t>
            </a:r>
            <a:endParaRPr lang="th-TH" sz="1800" dirty="0" smtClean="0">
              <a:solidFill>
                <a:srgbClr val="6C2400"/>
              </a:solidFill>
              <a:latin typeface="TH Mali Grade 6" pitchFamily="2" charset="-34"/>
            </a:endParaRPr>
          </a:p>
          <a:p>
            <a:pPr lv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5.  </a:t>
            </a:r>
            <a:r>
              <a:rPr lang="th-TH" sz="1800" kern="0" dirty="0" smtClean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สถาบัน</a:t>
            </a:r>
            <a:r>
              <a:rPr lang="th-TH" sz="1800" kern="0" dirty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พัฒนา</a:t>
            </a:r>
            <a:r>
              <a:rPr lang="th-TH" sz="1800" kern="0" dirty="0" smtClean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บุคลากรสาขา</a:t>
            </a:r>
            <a:r>
              <a:rPr lang="th-TH" sz="1800" kern="0" dirty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เทคโนโลยี</a:t>
            </a:r>
            <a:r>
              <a:rPr lang="th-TH" sz="1800" kern="0" dirty="0" smtClean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อัตโนมัติและ</a:t>
            </a:r>
            <a:r>
              <a:rPr lang="th-TH" sz="1800" kern="0" dirty="0" err="1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เมค</a:t>
            </a:r>
            <a:r>
              <a:rPr lang="th-TH" sz="1800" kern="0" dirty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คาทรอนิกส์ </a:t>
            </a:r>
            <a:r>
              <a:rPr lang="th-TH" sz="1800" kern="0" dirty="0" smtClean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(ที่ตั้งขอนแก่น) </a:t>
            </a:r>
            <a:r>
              <a:rPr lang="en-US" sz="1800" kern="0" dirty="0" smtClean="0">
                <a:solidFill>
                  <a:srgbClr val="6C2400"/>
                </a:solidFill>
                <a:latin typeface="TH SarabunPSK" pitchFamily="34" charset="-34"/>
                <a:sym typeface="Arial" panose="020B0604020202020204" pitchFamily="34" charset="0"/>
              </a:rPr>
              <a:t>AMA</a:t>
            </a:r>
            <a:endParaRPr lang="th-TH" sz="1800" kern="0" dirty="0" smtClean="0">
              <a:solidFill>
                <a:srgbClr val="6C2400"/>
              </a:solidFill>
              <a:latin typeface="TH SarabunPSK" pitchFamily="34" charset="-34"/>
              <a:sym typeface="Arial" panose="020B0604020202020204" pitchFamily="34" charset="0"/>
            </a:endParaRPr>
          </a:p>
          <a:p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6.  </a:t>
            </a: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สำนักงาน</a:t>
            </a:r>
            <a:r>
              <a:rPr lang="th-TH" sz="1800" dirty="0" smtClean="0">
                <a:solidFill>
                  <a:srgbClr val="6C2400"/>
                </a:solidFill>
                <a:latin typeface="TH Mali Grade 6" pitchFamily="2" charset="-34"/>
              </a:rPr>
              <a:t>พัฒนาฝีมือแรงงาน 52 แห่ง</a:t>
            </a:r>
          </a:p>
        </p:txBody>
      </p:sp>
    </p:spTree>
    <p:extLst>
      <p:ext uri="{BB962C8B-B14F-4D97-AF65-F5344CB8AC3E}">
        <p14:creationId xmlns:p14="http://schemas.microsoft.com/office/powerpoint/2010/main" val="389705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428</Words>
  <Application>Microsoft Office PowerPoint</Application>
  <PresentationFormat>นำเสนอทางหน้าจอ (4:3)</PresentationFormat>
  <Paragraphs>80</Paragraphs>
  <Slides>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</vt:i4>
      </vt:variant>
    </vt:vector>
  </HeadingPairs>
  <TitlesOfParts>
    <vt:vector size="4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mini com</cp:lastModifiedBy>
  <cp:revision>59</cp:revision>
  <cp:lastPrinted>2021-05-19T08:19:25Z</cp:lastPrinted>
  <dcterms:created xsi:type="dcterms:W3CDTF">2017-01-19T08:31:57Z</dcterms:created>
  <dcterms:modified xsi:type="dcterms:W3CDTF">2022-04-27T10:01:04Z</dcterms:modified>
</cp:coreProperties>
</file>